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858000" cy="9144000"/>
  <p:defaultTextStyle>
    <a:defPPr>
      <a:defRPr lang="fr-FR"/>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3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gali SORIN" initials="M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977"/>
    <a:srgbClr val="034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B301B821-A1FF-4177-AEE7-76D212191A09}" styleName="Style moyen 1 - Accentuation 1">
    <a:wholeTbl>
      <a:tcTxStyle>
        <a:fontRef idx="minor">
          <a:srgbClr val="000000"/>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fill>
          <a:solidFill>
            <a:schemeClr val="accent1">
              <a:tint val="20000"/>
            </a:schemeClr>
          </a:solidFill>
        </a:fill>
      </a:tcStyle>
    </a:band2V>
    <a:lastCol>
      <a:tcStyle>
        <a:tcBdr/>
      </a:tcStyle>
    </a:lastCol>
    <a:firstCol>
      <a:tcStyle>
        <a:tcBdr/>
      </a:tcStyle>
    </a:firstCol>
    <a:lastRow>
      <a:tcStyle>
        <a:tcBdr>
          <a:top>
            <a:ln w="50800">
              <a:solidFill>
                <a:schemeClr val="accent1"/>
              </a:solidFill>
            </a:ln>
          </a:top>
        </a:tcBdr>
        <a:fill>
          <a:solidFill>
            <a:schemeClr val="lt1"/>
          </a:solidFill>
        </a:fill>
      </a:tcStyle>
    </a:lastRow>
    <a:seCell>
      <a:tcStyle>
        <a:tcBdr/>
      </a:tcStyle>
    </a:seCell>
    <a:swCell>
      <a:tcStyle>
        <a:tcBdr/>
      </a:tcStyle>
    </a:swCell>
    <a:firstRow>
      <a:tcTxStyle b="on">
        <a:fontRef idx="minor">
          <a:srgbClr val="000000"/>
        </a:fontRef>
        <a:schemeClr val="lt1"/>
      </a:tcTxStyle>
      <a:tcStyle>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90" y="558"/>
      </p:cViewPr>
      <p:guideLst>
        <p:guide orient="horz" pos="2160"/>
        <p:guide pos="33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1217907406" name="Espace réservé de l'en-tête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fr-FR"/>
          </a:p>
        </p:txBody>
      </p:sp>
      <p:sp>
        <p:nvSpPr>
          <p:cNvPr id="2121160769" name="Espace réservé de la date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E931F7BB-9BCF-41E9-9E6A-B18E6E1597CF}" type="datetimeFigureOut">
              <a:rPr lang="fr-FR"/>
              <a:t>07/01/2026</a:t>
            </a:fld>
            <a:endParaRPr lang="fr-FR"/>
          </a:p>
        </p:txBody>
      </p:sp>
      <p:sp>
        <p:nvSpPr>
          <p:cNvPr id="1765568021" name="Espace réservé de l'image des diapositives 3"/>
          <p:cNvSpPr>
            <a:spLocks noGrp="1" noRot="1" noChangeAspect="1"/>
          </p:cNvSpPr>
          <p:nvPr>
            <p:ph type="sldImg" idx="2"/>
          </p:nvPr>
        </p:nvSpPr>
        <p:spPr bwMode="auto">
          <a:xfrm>
            <a:off x="1371600" y="1143000"/>
            <a:ext cx="4114800" cy="3086100"/>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1026561651" name="Espace réservé des notes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1687788459" name="Espace réservé du pied de page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fr-FR"/>
          </a:p>
        </p:txBody>
      </p:sp>
      <p:sp>
        <p:nvSpPr>
          <p:cNvPr id="1876816372" name="Espace réservé du numéro de diapositive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D34CE2EA-FEBA-4D09-80C4-E67AB60AD306}"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36203029" name="Slide Image Placeholder 1"/>
          <p:cNvSpPr>
            <a:spLocks noGrp="1" noRot="1" noChangeAspect="1"/>
          </p:cNvSpPr>
          <p:nvPr>
            <p:ph type="sldImg"/>
          </p:nvPr>
        </p:nvSpPr>
        <p:spPr bwMode="auto"/>
      </p:sp>
      <p:sp>
        <p:nvSpPr>
          <p:cNvPr id="1920692643" name="Notes Placeholder 2"/>
          <p:cNvSpPr>
            <a:spLocks noGrp="1"/>
          </p:cNvSpPr>
          <p:nvPr>
            <p:ph type="body" idx="1"/>
          </p:nvPr>
        </p:nvSpPr>
        <p:spPr bwMode="auto"/>
        <p:txBody>
          <a:bodyPr/>
          <a:lstStyle/>
          <a:p>
            <a:pPr>
              <a:defRPr/>
            </a:pPr>
            <a:endParaRPr/>
          </a:p>
        </p:txBody>
      </p:sp>
      <p:sp>
        <p:nvSpPr>
          <p:cNvPr id="1146086145" name="Slide Number Placeholder 3"/>
          <p:cNvSpPr>
            <a:spLocks noGrp="1"/>
          </p:cNvSpPr>
          <p:nvPr>
            <p:ph type="sldNum" sz="quarter" idx="10"/>
          </p:nvPr>
        </p:nvSpPr>
        <p:spPr bwMode="auto"/>
        <p:txBody>
          <a:bodyPr/>
          <a:lstStyle/>
          <a:p>
            <a:pPr>
              <a:defRPr/>
            </a:pPr>
            <a:fld id="{A9BA5C5C-4A6E-1E38-BDB9-5CD5B0366187}"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51635782" name="Espace réservé de l'image des diapositives 1"/>
          <p:cNvSpPr>
            <a:spLocks noGrp="1" noRot="1" noChangeAspect="1"/>
          </p:cNvSpPr>
          <p:nvPr>
            <p:ph type="sldImg"/>
          </p:nvPr>
        </p:nvSpPr>
        <p:spPr bwMode="auto"/>
      </p:sp>
      <p:sp>
        <p:nvSpPr>
          <p:cNvPr id="502168732" name="Espace réservé des notes 2"/>
          <p:cNvSpPr>
            <a:spLocks noGrp="1"/>
          </p:cNvSpPr>
          <p:nvPr>
            <p:ph type="body" idx="1"/>
          </p:nvPr>
        </p:nvSpPr>
        <p:spPr bwMode="auto"/>
        <p:txBody>
          <a:bodyPr/>
          <a:lstStyle/>
          <a:p>
            <a:pPr>
              <a:defRPr/>
            </a:pPr>
            <a:endParaRPr lang="fr-FR" dirty="0"/>
          </a:p>
        </p:txBody>
      </p:sp>
      <p:sp>
        <p:nvSpPr>
          <p:cNvPr id="1793634670" name="Espace réservé du numéro de diapositive 3"/>
          <p:cNvSpPr>
            <a:spLocks noGrp="1"/>
          </p:cNvSpPr>
          <p:nvPr>
            <p:ph type="sldNum" sz="quarter" idx="10"/>
          </p:nvPr>
        </p:nvSpPr>
        <p:spPr bwMode="auto"/>
        <p:txBody>
          <a:bodyPr/>
          <a:lstStyle/>
          <a:p>
            <a:pPr>
              <a:defRPr/>
            </a:pPr>
            <a:fld id="{D34CE2EA-FEBA-4D09-80C4-E67AB60AD306}" type="slidenum">
              <a:rPr lang="fr-F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54305743" name="Espace réservé de l'image des diapositives 1"/>
          <p:cNvSpPr>
            <a:spLocks noGrp="1" noRot="1" noChangeAspect="1"/>
          </p:cNvSpPr>
          <p:nvPr>
            <p:ph type="sldImg"/>
          </p:nvPr>
        </p:nvSpPr>
        <p:spPr bwMode="auto"/>
      </p:sp>
      <p:sp>
        <p:nvSpPr>
          <p:cNvPr id="1412389181" name="Espace réservé des notes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FR"/>
              <a:t>Grilles nationales : </a:t>
            </a:r>
            <a:endParaRPr/>
          </a:p>
          <a:p>
            <a:pPr marL="217793" marR="0" lvl="0" indent="-217793" algn="l" defTabSz="914400">
              <a:lnSpc>
                <a:spcPct val="100000"/>
              </a:lnSpc>
              <a:spcBef>
                <a:spcPts val="0"/>
              </a:spcBef>
              <a:spcAft>
                <a:spcPts val="0"/>
              </a:spcAft>
              <a:buClrTx/>
              <a:buSzTx/>
              <a:buFontTx/>
              <a:buAutoNum type="arabicPeriod"/>
              <a:defRPr/>
            </a:pPr>
            <a:r>
              <a:rPr lang="fr-FR"/>
              <a:t>Pondérer les compétences.</a:t>
            </a:r>
            <a:endParaRPr/>
          </a:p>
          <a:p>
            <a:pPr marL="217793" marR="0" lvl="0" indent="-217793" algn="l" defTabSz="914400">
              <a:lnSpc>
                <a:spcPct val="100000"/>
              </a:lnSpc>
              <a:spcBef>
                <a:spcPts val="0"/>
              </a:spcBef>
              <a:spcAft>
                <a:spcPts val="0"/>
              </a:spcAft>
              <a:buClrTx/>
              <a:buSzTx/>
              <a:buFontTx/>
              <a:buAutoNum type="arabicPeriod"/>
              <a:defRPr/>
            </a:pPr>
            <a:r>
              <a:rPr lang="fr-FR"/>
              <a:t>Pondérer les critères simplement. </a:t>
            </a:r>
            <a:endParaRPr/>
          </a:p>
          <a:p>
            <a:pPr>
              <a:defRPr/>
            </a:pPr>
            <a:endParaRPr lang="fr-FR"/>
          </a:p>
        </p:txBody>
      </p:sp>
      <p:sp>
        <p:nvSpPr>
          <p:cNvPr id="1772691764" name="Espace réservé du numéro de diapositive 3"/>
          <p:cNvSpPr>
            <a:spLocks noGrp="1"/>
          </p:cNvSpPr>
          <p:nvPr>
            <p:ph type="sldNum" sz="quarter" idx="10"/>
          </p:nvPr>
        </p:nvSpPr>
        <p:spPr bwMode="auto"/>
        <p:txBody>
          <a:bodyPr/>
          <a:lstStyle/>
          <a:p>
            <a:pPr>
              <a:defRPr/>
            </a:pPr>
            <a:fld id="{D34CE2EA-FEBA-4D09-80C4-E67AB60AD306}" type="slidenum">
              <a:rPr lang="fr-F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2197839" name="Slide Image Placeholder 1"/>
          <p:cNvSpPr>
            <a:spLocks noGrp="1" noRot="1" noChangeAspect="1"/>
          </p:cNvSpPr>
          <p:nvPr>
            <p:ph type="sldImg"/>
          </p:nvPr>
        </p:nvSpPr>
        <p:spPr bwMode="auto"/>
      </p:sp>
      <p:sp>
        <p:nvSpPr>
          <p:cNvPr id="82034977" name="Notes Placeholder 2"/>
          <p:cNvSpPr>
            <a:spLocks noGrp="1"/>
          </p:cNvSpPr>
          <p:nvPr>
            <p:ph type="body" idx="1"/>
          </p:nvPr>
        </p:nvSpPr>
        <p:spPr bwMode="auto"/>
        <p:txBody>
          <a:bodyPr/>
          <a:lstStyle/>
          <a:p>
            <a:pPr>
              <a:defRPr/>
            </a:pPr>
            <a:endParaRPr/>
          </a:p>
        </p:txBody>
      </p:sp>
      <p:sp>
        <p:nvSpPr>
          <p:cNvPr id="1531821097" name="Slide Number Placeholder 3"/>
          <p:cNvSpPr>
            <a:spLocks noGrp="1"/>
          </p:cNvSpPr>
          <p:nvPr>
            <p:ph type="sldNum" sz="quarter" idx="10"/>
          </p:nvPr>
        </p:nvSpPr>
        <p:spPr bwMode="auto"/>
        <p:txBody>
          <a:bodyPr/>
          <a:lstStyle/>
          <a:p>
            <a:pPr>
              <a:defRPr/>
            </a:pPr>
            <a:fld id="{37C115BD-6B50-C9D0-513B-FD01F9C6A260}"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74144078" name="Slide Image Placeholder 1"/>
          <p:cNvSpPr>
            <a:spLocks noGrp="1" noRot="1" noChangeAspect="1"/>
          </p:cNvSpPr>
          <p:nvPr>
            <p:ph type="sldImg"/>
          </p:nvPr>
        </p:nvSpPr>
        <p:spPr bwMode="auto"/>
      </p:sp>
      <p:sp>
        <p:nvSpPr>
          <p:cNvPr id="15560165" name="Notes Placeholder 2"/>
          <p:cNvSpPr>
            <a:spLocks noGrp="1"/>
          </p:cNvSpPr>
          <p:nvPr>
            <p:ph type="body" idx="1"/>
          </p:nvPr>
        </p:nvSpPr>
        <p:spPr bwMode="auto"/>
        <p:txBody>
          <a:bodyPr/>
          <a:lstStyle/>
          <a:p>
            <a:pPr>
              <a:defRPr/>
            </a:pPr>
            <a:endParaRPr/>
          </a:p>
        </p:txBody>
      </p:sp>
      <p:sp>
        <p:nvSpPr>
          <p:cNvPr id="297101280" name="Slide Number Placeholder 3"/>
          <p:cNvSpPr>
            <a:spLocks noGrp="1"/>
          </p:cNvSpPr>
          <p:nvPr>
            <p:ph type="sldNum" sz="quarter" idx="10"/>
          </p:nvPr>
        </p:nvSpPr>
        <p:spPr bwMode="auto"/>
        <p:txBody>
          <a:bodyPr/>
          <a:lstStyle/>
          <a:p>
            <a:pPr>
              <a:defRPr/>
            </a:pPr>
            <a:fld id="{3930CDC4-D74C-971A-1FC8-F680C09CE200}"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15656537" name="Slide Image Placeholder 1"/>
          <p:cNvSpPr>
            <a:spLocks noGrp="1" noRot="1" noChangeAspect="1"/>
          </p:cNvSpPr>
          <p:nvPr>
            <p:ph type="sldImg"/>
          </p:nvPr>
        </p:nvSpPr>
        <p:spPr bwMode="auto"/>
      </p:sp>
      <p:sp>
        <p:nvSpPr>
          <p:cNvPr id="1770279757" name="Notes Placeholder 2"/>
          <p:cNvSpPr>
            <a:spLocks noGrp="1"/>
          </p:cNvSpPr>
          <p:nvPr>
            <p:ph type="body" idx="1"/>
          </p:nvPr>
        </p:nvSpPr>
        <p:spPr bwMode="auto"/>
        <p:txBody>
          <a:bodyPr/>
          <a:lstStyle/>
          <a:p>
            <a:pPr>
              <a:defRPr/>
            </a:pPr>
            <a:endParaRPr/>
          </a:p>
        </p:txBody>
      </p:sp>
      <p:sp>
        <p:nvSpPr>
          <p:cNvPr id="1889901394" name="Slide Number Placeholder 3"/>
          <p:cNvSpPr>
            <a:spLocks noGrp="1"/>
          </p:cNvSpPr>
          <p:nvPr>
            <p:ph type="sldNum" sz="quarter" idx="10"/>
          </p:nvPr>
        </p:nvSpPr>
        <p:spPr bwMode="auto"/>
        <p:txBody>
          <a:bodyPr/>
          <a:lstStyle/>
          <a:p>
            <a:pPr>
              <a:defRPr/>
            </a:pPr>
            <a:fld id="{383F6CF0-8537-943C-B6D3-444A138D532F}"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44852459" name="Slide Image Placeholder 1"/>
          <p:cNvSpPr>
            <a:spLocks noGrp="1" noRot="1" noChangeAspect="1"/>
          </p:cNvSpPr>
          <p:nvPr>
            <p:ph type="sldImg"/>
          </p:nvPr>
        </p:nvSpPr>
        <p:spPr bwMode="auto"/>
      </p:sp>
      <p:sp>
        <p:nvSpPr>
          <p:cNvPr id="1900027012" name="Notes Placeholder 2"/>
          <p:cNvSpPr>
            <a:spLocks noGrp="1"/>
          </p:cNvSpPr>
          <p:nvPr>
            <p:ph type="body" idx="1"/>
          </p:nvPr>
        </p:nvSpPr>
        <p:spPr bwMode="auto"/>
        <p:txBody>
          <a:bodyPr/>
          <a:lstStyle/>
          <a:p>
            <a:pPr>
              <a:defRPr/>
            </a:pPr>
            <a:endParaRPr/>
          </a:p>
        </p:txBody>
      </p:sp>
      <p:sp>
        <p:nvSpPr>
          <p:cNvPr id="1103162367" name="Slide Number Placeholder 3"/>
          <p:cNvSpPr>
            <a:spLocks noGrp="1"/>
          </p:cNvSpPr>
          <p:nvPr>
            <p:ph type="sldNum" sz="quarter" idx="10"/>
          </p:nvPr>
        </p:nvSpPr>
        <p:spPr bwMode="auto"/>
        <p:txBody>
          <a:bodyPr/>
          <a:lstStyle/>
          <a:p>
            <a:pPr>
              <a:defRPr/>
            </a:pPr>
            <a:fld id="{989B620F-35A5-941E-140E-BDF67C22D61C}"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45602025" name="Slide Image Placeholder 1"/>
          <p:cNvSpPr>
            <a:spLocks noGrp="1" noRot="1" noChangeAspect="1"/>
          </p:cNvSpPr>
          <p:nvPr>
            <p:ph type="sldImg"/>
          </p:nvPr>
        </p:nvSpPr>
        <p:spPr bwMode="auto"/>
      </p:sp>
      <p:sp>
        <p:nvSpPr>
          <p:cNvPr id="1274424384" name="Notes Placeholder 2"/>
          <p:cNvSpPr>
            <a:spLocks noGrp="1"/>
          </p:cNvSpPr>
          <p:nvPr>
            <p:ph type="body" idx="1"/>
          </p:nvPr>
        </p:nvSpPr>
        <p:spPr bwMode="auto"/>
        <p:txBody>
          <a:bodyPr/>
          <a:lstStyle/>
          <a:p>
            <a:pPr>
              <a:defRPr/>
            </a:pPr>
            <a:endParaRPr/>
          </a:p>
        </p:txBody>
      </p:sp>
      <p:sp>
        <p:nvSpPr>
          <p:cNvPr id="383852774" name="Slide Number Placeholder 3"/>
          <p:cNvSpPr>
            <a:spLocks noGrp="1"/>
          </p:cNvSpPr>
          <p:nvPr>
            <p:ph type="sldNum" sz="quarter" idx="10"/>
          </p:nvPr>
        </p:nvSpPr>
        <p:spPr bwMode="auto"/>
        <p:txBody>
          <a:bodyPr/>
          <a:lstStyle/>
          <a:p>
            <a:pPr>
              <a:defRPr/>
            </a:pPr>
            <a:fld id="{45357EAB-742A-E881-D15A-9D36A62DF58F}"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85192171" name="Slide Image Placeholder 1"/>
          <p:cNvSpPr>
            <a:spLocks noGrp="1" noRot="1" noChangeAspect="1"/>
          </p:cNvSpPr>
          <p:nvPr>
            <p:ph type="sldImg"/>
          </p:nvPr>
        </p:nvSpPr>
        <p:spPr bwMode="auto"/>
      </p:sp>
      <p:sp>
        <p:nvSpPr>
          <p:cNvPr id="19570717" name="Notes Placeholder 2"/>
          <p:cNvSpPr>
            <a:spLocks noGrp="1"/>
          </p:cNvSpPr>
          <p:nvPr>
            <p:ph type="body" idx="1"/>
          </p:nvPr>
        </p:nvSpPr>
        <p:spPr bwMode="auto"/>
        <p:txBody>
          <a:bodyPr/>
          <a:lstStyle/>
          <a:p>
            <a:pPr>
              <a:defRPr/>
            </a:pPr>
            <a:endParaRPr/>
          </a:p>
        </p:txBody>
      </p:sp>
      <p:sp>
        <p:nvSpPr>
          <p:cNvPr id="1958563369" name="Slide Number Placeholder 3"/>
          <p:cNvSpPr>
            <a:spLocks noGrp="1"/>
          </p:cNvSpPr>
          <p:nvPr>
            <p:ph type="sldNum" sz="quarter" idx="10"/>
          </p:nvPr>
        </p:nvSpPr>
        <p:spPr bwMode="auto"/>
        <p:txBody>
          <a:bodyPr/>
          <a:lstStyle/>
          <a:p>
            <a:pPr>
              <a:defRPr/>
            </a:pPr>
            <a:fld id="{B5161C34-D6D9-49C3-050A-36E19D2B79E2}"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74249541" name="Slide Image Placeholder 1"/>
          <p:cNvSpPr>
            <a:spLocks noGrp="1" noRot="1" noChangeAspect="1"/>
          </p:cNvSpPr>
          <p:nvPr>
            <p:ph type="sldImg"/>
          </p:nvPr>
        </p:nvSpPr>
        <p:spPr bwMode="auto"/>
      </p:sp>
      <p:sp>
        <p:nvSpPr>
          <p:cNvPr id="1348855235" name="Notes Placeholder 2"/>
          <p:cNvSpPr>
            <a:spLocks noGrp="1"/>
          </p:cNvSpPr>
          <p:nvPr>
            <p:ph type="body" idx="1"/>
          </p:nvPr>
        </p:nvSpPr>
        <p:spPr bwMode="auto"/>
        <p:txBody>
          <a:bodyPr/>
          <a:lstStyle/>
          <a:p>
            <a:pPr>
              <a:defRPr/>
            </a:pPr>
            <a:endParaRPr/>
          </a:p>
        </p:txBody>
      </p:sp>
      <p:sp>
        <p:nvSpPr>
          <p:cNvPr id="631646075" name="Slide Number Placeholder 3"/>
          <p:cNvSpPr>
            <a:spLocks noGrp="1"/>
          </p:cNvSpPr>
          <p:nvPr>
            <p:ph type="sldNum" sz="quarter" idx="10"/>
          </p:nvPr>
        </p:nvSpPr>
        <p:spPr bwMode="auto"/>
        <p:txBody>
          <a:bodyPr/>
          <a:lstStyle/>
          <a:p>
            <a:pPr>
              <a:defRPr/>
            </a:pPr>
            <a:fld id="{61E243E8-032A-2D5E-5D6A-B09C95A825FE}"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73173025" name="Slide Image Placeholder 1"/>
          <p:cNvSpPr>
            <a:spLocks noGrp="1" noRot="1" noChangeAspect="1"/>
          </p:cNvSpPr>
          <p:nvPr>
            <p:ph type="sldImg"/>
          </p:nvPr>
        </p:nvSpPr>
        <p:spPr bwMode="auto"/>
      </p:sp>
      <p:sp>
        <p:nvSpPr>
          <p:cNvPr id="754219851" name="Notes Placeholder 2"/>
          <p:cNvSpPr>
            <a:spLocks noGrp="1"/>
          </p:cNvSpPr>
          <p:nvPr>
            <p:ph type="body" idx="1"/>
          </p:nvPr>
        </p:nvSpPr>
        <p:spPr bwMode="auto"/>
        <p:txBody>
          <a:bodyPr/>
          <a:lstStyle/>
          <a:p>
            <a:pPr>
              <a:defRPr/>
            </a:pPr>
            <a:endParaRPr/>
          </a:p>
        </p:txBody>
      </p:sp>
      <p:sp>
        <p:nvSpPr>
          <p:cNvPr id="554703396" name="Slide Number Placeholder 3"/>
          <p:cNvSpPr>
            <a:spLocks noGrp="1"/>
          </p:cNvSpPr>
          <p:nvPr>
            <p:ph type="sldNum" sz="quarter" idx="10"/>
          </p:nvPr>
        </p:nvSpPr>
        <p:spPr bwMode="auto"/>
        <p:txBody>
          <a:bodyPr/>
          <a:lstStyle/>
          <a:p>
            <a:pPr>
              <a:defRPr/>
            </a:pPr>
            <a:fld id="{94334396-C909-D6B3-B497-7A0F0F7C1A6C}" type="slidenum">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764649" name="Slide Image Placeholder 1"/>
          <p:cNvSpPr>
            <a:spLocks noGrp="1" noRot="1" noChangeAspect="1"/>
          </p:cNvSpPr>
          <p:nvPr>
            <p:ph type="sldImg"/>
          </p:nvPr>
        </p:nvSpPr>
        <p:spPr bwMode="auto"/>
      </p:sp>
      <p:sp>
        <p:nvSpPr>
          <p:cNvPr id="835341281" name="Notes Placeholder 2"/>
          <p:cNvSpPr>
            <a:spLocks noGrp="1"/>
          </p:cNvSpPr>
          <p:nvPr>
            <p:ph type="body" idx="1"/>
          </p:nvPr>
        </p:nvSpPr>
        <p:spPr bwMode="auto"/>
        <p:txBody>
          <a:bodyPr/>
          <a:lstStyle/>
          <a:p>
            <a:pPr>
              <a:defRPr/>
            </a:pPr>
            <a:endParaRPr/>
          </a:p>
        </p:txBody>
      </p:sp>
      <p:sp>
        <p:nvSpPr>
          <p:cNvPr id="1210947164" name="Slide Number Placeholder 3"/>
          <p:cNvSpPr>
            <a:spLocks noGrp="1"/>
          </p:cNvSpPr>
          <p:nvPr>
            <p:ph type="sldNum" sz="quarter" idx="10"/>
          </p:nvPr>
        </p:nvSpPr>
        <p:spPr bwMode="auto"/>
        <p:txBody>
          <a:bodyPr/>
          <a:lstStyle/>
          <a:p>
            <a:pPr>
              <a:defRPr/>
            </a:pPr>
            <a:fld id="{D0077739-617F-0A57-EE69-8B756899E995}"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63809911" name="Slide Image Placeholder 1"/>
          <p:cNvSpPr>
            <a:spLocks noGrp="1" noRot="1" noChangeAspect="1"/>
          </p:cNvSpPr>
          <p:nvPr>
            <p:ph type="sldImg"/>
          </p:nvPr>
        </p:nvSpPr>
        <p:spPr bwMode="auto"/>
      </p:sp>
      <p:sp>
        <p:nvSpPr>
          <p:cNvPr id="1110095791" name="Notes Placeholder 2"/>
          <p:cNvSpPr>
            <a:spLocks noGrp="1"/>
          </p:cNvSpPr>
          <p:nvPr>
            <p:ph type="body" idx="1"/>
          </p:nvPr>
        </p:nvSpPr>
        <p:spPr bwMode="auto"/>
        <p:txBody>
          <a:bodyPr/>
          <a:lstStyle/>
          <a:p>
            <a:pPr>
              <a:defRPr/>
            </a:pPr>
            <a:endParaRPr/>
          </a:p>
        </p:txBody>
      </p:sp>
      <p:sp>
        <p:nvSpPr>
          <p:cNvPr id="1198544444" name="Slide Number Placeholder 3"/>
          <p:cNvSpPr>
            <a:spLocks noGrp="1"/>
          </p:cNvSpPr>
          <p:nvPr>
            <p:ph type="sldNum" sz="quarter" idx="10"/>
          </p:nvPr>
        </p:nvSpPr>
        <p:spPr bwMode="auto"/>
        <p:txBody>
          <a:bodyPr/>
          <a:lstStyle/>
          <a:p>
            <a:pPr>
              <a:defRPr/>
            </a:pPr>
            <a:fld id="{F802BC59-4306-B305-D6E2-35E2ED8370B4}"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29723741" name="Slide Image Placeholder 1"/>
          <p:cNvSpPr>
            <a:spLocks noGrp="1" noRot="1" noChangeAspect="1"/>
          </p:cNvSpPr>
          <p:nvPr>
            <p:ph type="sldImg"/>
          </p:nvPr>
        </p:nvSpPr>
        <p:spPr bwMode="auto"/>
      </p:sp>
      <p:sp>
        <p:nvSpPr>
          <p:cNvPr id="1082890571" name="Notes Placeholder 2"/>
          <p:cNvSpPr>
            <a:spLocks noGrp="1"/>
          </p:cNvSpPr>
          <p:nvPr>
            <p:ph type="body" idx="1"/>
          </p:nvPr>
        </p:nvSpPr>
        <p:spPr bwMode="auto"/>
        <p:txBody>
          <a:bodyPr/>
          <a:lstStyle/>
          <a:p>
            <a:pPr>
              <a:defRPr/>
            </a:pPr>
            <a:endParaRPr/>
          </a:p>
        </p:txBody>
      </p:sp>
      <p:sp>
        <p:nvSpPr>
          <p:cNvPr id="673461076" name="Slide Number Placeholder 3"/>
          <p:cNvSpPr>
            <a:spLocks noGrp="1"/>
          </p:cNvSpPr>
          <p:nvPr>
            <p:ph type="sldNum" sz="quarter" idx="10"/>
          </p:nvPr>
        </p:nvSpPr>
        <p:spPr bwMode="auto"/>
        <p:txBody>
          <a:bodyPr/>
          <a:lstStyle/>
          <a:p>
            <a:pPr>
              <a:defRPr/>
            </a:pPr>
            <a:fld id="{917D1006-6474-735E-EC17-F7F0E27E4DB0}" type="slidenum">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39100362" name="Slide Image Placeholder 1"/>
          <p:cNvSpPr>
            <a:spLocks noGrp="1" noRot="1" noChangeAspect="1"/>
          </p:cNvSpPr>
          <p:nvPr>
            <p:ph type="sldImg"/>
          </p:nvPr>
        </p:nvSpPr>
        <p:spPr bwMode="auto"/>
      </p:sp>
      <p:sp>
        <p:nvSpPr>
          <p:cNvPr id="1170773065" name="Notes Placeholder 2"/>
          <p:cNvSpPr>
            <a:spLocks noGrp="1"/>
          </p:cNvSpPr>
          <p:nvPr>
            <p:ph type="body" idx="1"/>
          </p:nvPr>
        </p:nvSpPr>
        <p:spPr bwMode="auto"/>
        <p:txBody>
          <a:bodyPr/>
          <a:lstStyle/>
          <a:p>
            <a:pPr>
              <a:defRPr/>
            </a:pPr>
            <a:endParaRPr/>
          </a:p>
        </p:txBody>
      </p:sp>
      <p:sp>
        <p:nvSpPr>
          <p:cNvPr id="1752235276" name="Slide Number Placeholder 3"/>
          <p:cNvSpPr>
            <a:spLocks noGrp="1"/>
          </p:cNvSpPr>
          <p:nvPr>
            <p:ph type="sldNum" sz="quarter" idx="10"/>
          </p:nvPr>
        </p:nvSpPr>
        <p:spPr bwMode="auto"/>
        <p:txBody>
          <a:bodyPr/>
          <a:lstStyle/>
          <a:p>
            <a:pPr>
              <a:defRPr/>
            </a:pPr>
            <a:fld id="{D9B38862-DF1D-7B6C-870D-C5A3C29E5157}" type="slidenum">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66175316" name="Slide Image Placeholder 1"/>
          <p:cNvSpPr>
            <a:spLocks noGrp="1" noRot="1" noChangeAspect="1"/>
          </p:cNvSpPr>
          <p:nvPr>
            <p:ph type="sldImg"/>
          </p:nvPr>
        </p:nvSpPr>
        <p:spPr bwMode="auto"/>
      </p:sp>
      <p:sp>
        <p:nvSpPr>
          <p:cNvPr id="675456904" name="Notes Placeholder 2"/>
          <p:cNvSpPr>
            <a:spLocks noGrp="1"/>
          </p:cNvSpPr>
          <p:nvPr>
            <p:ph type="body" idx="1"/>
          </p:nvPr>
        </p:nvSpPr>
        <p:spPr bwMode="auto"/>
        <p:txBody>
          <a:bodyPr/>
          <a:lstStyle/>
          <a:p>
            <a:pPr>
              <a:defRPr/>
            </a:pPr>
            <a:endParaRPr/>
          </a:p>
        </p:txBody>
      </p:sp>
      <p:sp>
        <p:nvSpPr>
          <p:cNvPr id="370612808" name="Slide Number Placeholder 3"/>
          <p:cNvSpPr>
            <a:spLocks noGrp="1"/>
          </p:cNvSpPr>
          <p:nvPr>
            <p:ph type="sldNum" sz="quarter" idx="10"/>
          </p:nvPr>
        </p:nvSpPr>
        <p:spPr bwMode="auto"/>
        <p:txBody>
          <a:bodyPr/>
          <a:lstStyle/>
          <a:p>
            <a:pPr>
              <a:defRPr/>
            </a:pPr>
            <a:fld id="{9E31554C-E1D8-47AF-1818-ABB348BD495E}" type="slidenum">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35585737" name="Slide Image Placeholder 1"/>
          <p:cNvSpPr>
            <a:spLocks noGrp="1" noRot="1" noChangeAspect="1"/>
          </p:cNvSpPr>
          <p:nvPr>
            <p:ph type="sldImg"/>
          </p:nvPr>
        </p:nvSpPr>
        <p:spPr bwMode="auto"/>
      </p:sp>
      <p:sp>
        <p:nvSpPr>
          <p:cNvPr id="840158368" name="Notes Placeholder 2"/>
          <p:cNvSpPr>
            <a:spLocks noGrp="1"/>
          </p:cNvSpPr>
          <p:nvPr>
            <p:ph type="body" idx="1"/>
          </p:nvPr>
        </p:nvSpPr>
        <p:spPr bwMode="auto"/>
        <p:txBody>
          <a:bodyPr/>
          <a:lstStyle/>
          <a:p>
            <a:pPr>
              <a:defRPr/>
            </a:pPr>
            <a:endParaRPr/>
          </a:p>
        </p:txBody>
      </p:sp>
      <p:sp>
        <p:nvSpPr>
          <p:cNvPr id="797648932" name="Slide Number Placeholder 3"/>
          <p:cNvSpPr>
            <a:spLocks noGrp="1"/>
          </p:cNvSpPr>
          <p:nvPr>
            <p:ph type="sldNum" sz="quarter" idx="10"/>
          </p:nvPr>
        </p:nvSpPr>
        <p:spPr bwMode="auto"/>
        <p:txBody>
          <a:bodyPr/>
          <a:lstStyle/>
          <a:p>
            <a:pPr>
              <a:defRPr/>
            </a:pPr>
            <a:fld id="{9E31554C-E1D8-47AF-1818-ABB348BD495E}" type="slidenum">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95828594" name="Slide Image Placeholder 1"/>
          <p:cNvSpPr>
            <a:spLocks noGrp="1" noRot="1" noChangeAspect="1"/>
          </p:cNvSpPr>
          <p:nvPr>
            <p:ph type="sldImg"/>
          </p:nvPr>
        </p:nvSpPr>
        <p:spPr bwMode="auto"/>
      </p:sp>
      <p:sp>
        <p:nvSpPr>
          <p:cNvPr id="1390397520" name="Notes Placeholder 2"/>
          <p:cNvSpPr>
            <a:spLocks noGrp="1"/>
          </p:cNvSpPr>
          <p:nvPr>
            <p:ph type="body" idx="1"/>
          </p:nvPr>
        </p:nvSpPr>
        <p:spPr bwMode="auto"/>
        <p:txBody>
          <a:bodyPr/>
          <a:lstStyle/>
          <a:p>
            <a:pPr>
              <a:defRPr/>
            </a:pPr>
            <a:r>
              <a:rPr lang="fr-FR"/>
              <a:t>Walter</a:t>
            </a:r>
            <a:endParaRPr/>
          </a:p>
          <a:p>
            <a:pPr>
              <a:defRPr/>
            </a:pPr>
            <a:r>
              <a:rPr lang="fr-FR" sz="1200" b="0" i="0" u="none" strike="noStrike" cap="none" spc="0">
                <a:solidFill>
                  <a:schemeClr val="tx1"/>
                </a:solidFill>
                <a:latin typeface="+mn-lt"/>
                <a:ea typeface="+mn-ea"/>
                <a:cs typeface="+mn-cs"/>
              </a:rPr>
              <a:t>A voir</a:t>
            </a:r>
            <a:endParaRPr lang="fr-FR" sz="1200" b="0" i="0" u="none" strike="noStrike" cap="none" spc="0">
              <a:solidFill>
                <a:schemeClr val="tx1"/>
              </a:solidFill>
              <a:latin typeface="Times New Roman"/>
              <a:cs typeface="Times New Roman"/>
            </a:endParaRPr>
          </a:p>
          <a:p>
            <a:pPr>
              <a:defRPr/>
            </a:pPr>
            <a:r>
              <a:rPr lang="fr-FR" sz="1200" b="0" i="0" u="none" strike="noStrike" cap="none" spc="0">
                <a:solidFill>
                  <a:schemeClr val="tx1"/>
                </a:solidFill>
                <a:latin typeface="+mn-lt"/>
                <a:ea typeface="+mn-ea"/>
                <a:cs typeface="+mn-cs"/>
              </a:rPr>
              <a:t>Ajouter salle de cours attenante. </a:t>
            </a:r>
            <a:endParaRPr lang="fr-FR" sz="1200" b="0" i="0" u="none" strike="noStrike" cap="none" spc="0">
              <a:solidFill>
                <a:schemeClr val="tx1"/>
              </a:solidFill>
              <a:latin typeface="Times New Roman"/>
              <a:cs typeface="Times New Roman"/>
            </a:endParaRPr>
          </a:p>
          <a:p>
            <a:pPr>
              <a:defRPr/>
            </a:pPr>
            <a:r>
              <a:rPr lang="fr-FR" sz="1200" b="0" i="0" u="none" strike="noStrike" cap="none" spc="0">
                <a:solidFill>
                  <a:schemeClr val="tx1"/>
                </a:solidFill>
                <a:latin typeface="+mn-lt"/>
                <a:ea typeface="+mn-ea"/>
                <a:cs typeface="+mn-cs"/>
              </a:rPr>
              <a:t>Second accès</a:t>
            </a:r>
            <a:endParaRPr lang="fr-FR" sz="1200" b="0" i="0" u="none" strike="noStrike" cap="none" spc="0">
              <a:solidFill>
                <a:schemeClr val="tx1"/>
              </a:solidFill>
              <a:latin typeface="Times New Roman"/>
              <a:cs typeface="Times New Roman"/>
            </a:endParaRPr>
          </a:p>
          <a:p>
            <a:pPr>
              <a:defRPr/>
            </a:pPr>
            <a:r>
              <a:rPr lang="fr-FR" sz="1200" b="0" i="0" u="none" strike="noStrike" cap="none" spc="0">
                <a:solidFill>
                  <a:schemeClr val="tx1"/>
                </a:solidFill>
                <a:latin typeface="+mn-lt"/>
                <a:ea typeface="+mn-ea"/>
                <a:cs typeface="+mn-cs"/>
              </a:rPr>
              <a:t>Traitement déchets</a:t>
            </a:r>
            <a:endParaRPr lang="fr-FR" sz="1200" b="0" i="0" u="none" strike="noStrike" cap="none" spc="0">
              <a:solidFill>
                <a:schemeClr val="tx1"/>
              </a:solidFill>
              <a:latin typeface="Times New Roman"/>
              <a:cs typeface="Times New Roman"/>
            </a:endParaRPr>
          </a:p>
          <a:p>
            <a:pPr>
              <a:defRPr/>
            </a:pPr>
            <a:r>
              <a:rPr lang="fr-FR" sz="1200" b="0" i="0" u="none" strike="noStrike" cap="none" spc="0">
                <a:solidFill>
                  <a:schemeClr val="tx1"/>
                </a:solidFill>
                <a:latin typeface="+mn-lt"/>
                <a:ea typeface="+mn-ea"/>
                <a:cs typeface="+mn-cs"/>
              </a:rPr>
              <a:t>Espaces ext : stockage...</a:t>
            </a:r>
            <a:endParaRPr lang="fr-FR" sz="1200" b="0" i="0" u="none" strike="noStrike" cap="none" spc="0">
              <a:solidFill>
                <a:schemeClr val="tx1"/>
              </a:solidFill>
              <a:latin typeface="Times New Roman"/>
              <a:cs typeface="Times New Roman"/>
            </a:endParaRPr>
          </a:p>
          <a:p>
            <a:pPr>
              <a:defRPr/>
            </a:pPr>
            <a:endParaRPr/>
          </a:p>
        </p:txBody>
      </p:sp>
      <p:sp>
        <p:nvSpPr>
          <p:cNvPr id="2035870421" name="Slide Number Placeholder 3"/>
          <p:cNvSpPr>
            <a:spLocks noGrp="1"/>
          </p:cNvSpPr>
          <p:nvPr>
            <p:ph type="sldNum" sz="quarter" idx="10"/>
          </p:nvPr>
        </p:nvSpPr>
        <p:spPr bwMode="auto"/>
        <p:txBody>
          <a:bodyPr/>
          <a:lstStyle/>
          <a:p>
            <a:pPr>
              <a:defRPr/>
            </a:pPr>
            <a:fld id="{0D672171-0204-483A-0D5B-EB87F985F816}" type="slidenum">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74721063" name="Slide Image Placeholder 1"/>
          <p:cNvSpPr>
            <a:spLocks noGrp="1" noRot="1" noChangeAspect="1"/>
          </p:cNvSpPr>
          <p:nvPr>
            <p:ph type="sldImg"/>
          </p:nvPr>
        </p:nvSpPr>
        <p:spPr bwMode="auto"/>
      </p:sp>
      <p:sp>
        <p:nvSpPr>
          <p:cNvPr id="876095014" name="Notes Placeholder 2"/>
          <p:cNvSpPr>
            <a:spLocks noGrp="1"/>
          </p:cNvSpPr>
          <p:nvPr>
            <p:ph type="body" idx="1"/>
          </p:nvPr>
        </p:nvSpPr>
        <p:spPr bwMode="auto"/>
        <p:txBody>
          <a:bodyPr/>
          <a:lstStyle/>
          <a:p>
            <a:pPr>
              <a:defRPr/>
            </a:pPr>
            <a:endParaRPr/>
          </a:p>
        </p:txBody>
      </p:sp>
      <p:sp>
        <p:nvSpPr>
          <p:cNvPr id="548093020" name="Slide Number Placeholder 3"/>
          <p:cNvSpPr>
            <a:spLocks noGrp="1"/>
          </p:cNvSpPr>
          <p:nvPr>
            <p:ph type="sldNum" sz="quarter" idx="10"/>
          </p:nvPr>
        </p:nvSpPr>
        <p:spPr bwMode="auto"/>
        <p:txBody>
          <a:bodyPr/>
          <a:lstStyle/>
          <a:p>
            <a:pPr>
              <a:defRPr/>
            </a:pPr>
            <a:fld id="{35032C66-A600-5027-EB66-7EAAABBB04EB}" type="slidenum">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94298344" name="Slide Image Placeholder 1"/>
          <p:cNvSpPr>
            <a:spLocks noGrp="1" noRot="1" noChangeAspect="1"/>
          </p:cNvSpPr>
          <p:nvPr>
            <p:ph type="sldImg"/>
          </p:nvPr>
        </p:nvSpPr>
        <p:spPr bwMode="auto"/>
      </p:sp>
      <p:sp>
        <p:nvSpPr>
          <p:cNvPr id="1033991443" name="Notes Placeholder 2"/>
          <p:cNvSpPr>
            <a:spLocks noGrp="1"/>
          </p:cNvSpPr>
          <p:nvPr>
            <p:ph type="body" idx="1"/>
          </p:nvPr>
        </p:nvSpPr>
        <p:spPr bwMode="auto"/>
        <p:txBody>
          <a:bodyPr/>
          <a:lstStyle/>
          <a:p>
            <a:pPr>
              <a:defRPr/>
            </a:pPr>
            <a:endParaRPr/>
          </a:p>
        </p:txBody>
      </p:sp>
      <p:sp>
        <p:nvSpPr>
          <p:cNvPr id="1067087621" name="Slide Number Placeholder 3"/>
          <p:cNvSpPr>
            <a:spLocks noGrp="1"/>
          </p:cNvSpPr>
          <p:nvPr>
            <p:ph type="sldNum" sz="quarter" idx="10"/>
          </p:nvPr>
        </p:nvSpPr>
        <p:spPr bwMode="auto"/>
        <p:txBody>
          <a:bodyPr/>
          <a:lstStyle/>
          <a:p>
            <a:pPr>
              <a:defRPr/>
            </a:pPr>
            <a:fld id="{1DB0F53C-01DC-F5A0-80C2-D7E09B5D7153}" type="slidenum">
              <a:r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73614554" name="Slide Image Placeholder 1"/>
          <p:cNvSpPr>
            <a:spLocks noGrp="1" noRot="1" noChangeAspect="1"/>
          </p:cNvSpPr>
          <p:nvPr>
            <p:ph type="sldImg"/>
          </p:nvPr>
        </p:nvSpPr>
        <p:spPr bwMode="auto"/>
      </p:sp>
      <p:sp>
        <p:nvSpPr>
          <p:cNvPr id="1848131524" name="Notes Placeholder 2"/>
          <p:cNvSpPr>
            <a:spLocks noGrp="1"/>
          </p:cNvSpPr>
          <p:nvPr>
            <p:ph type="body" idx="1"/>
          </p:nvPr>
        </p:nvSpPr>
        <p:spPr bwMode="auto"/>
        <p:txBody>
          <a:bodyPr/>
          <a:lstStyle/>
          <a:p>
            <a:pPr>
              <a:defRPr/>
            </a:pPr>
            <a:endParaRPr/>
          </a:p>
        </p:txBody>
      </p:sp>
      <p:sp>
        <p:nvSpPr>
          <p:cNvPr id="1728395670" name="Slide Number Placeholder 3"/>
          <p:cNvSpPr>
            <a:spLocks noGrp="1"/>
          </p:cNvSpPr>
          <p:nvPr>
            <p:ph type="sldNum" sz="quarter" idx="10"/>
          </p:nvPr>
        </p:nvSpPr>
        <p:spPr bwMode="auto"/>
        <p:txBody>
          <a:bodyPr/>
          <a:lstStyle/>
          <a:p>
            <a:pPr>
              <a:defRPr/>
            </a:pPr>
            <a:fld id="{8D8145BE-650E-2905-66E9-E24C6C7B2C99}" type="slidenum">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26757175" name="Slide Image Placeholder 1"/>
          <p:cNvSpPr>
            <a:spLocks noGrp="1" noRot="1" noChangeAspect="1"/>
          </p:cNvSpPr>
          <p:nvPr>
            <p:ph type="sldImg"/>
          </p:nvPr>
        </p:nvSpPr>
        <p:spPr bwMode="auto"/>
      </p:sp>
      <p:sp>
        <p:nvSpPr>
          <p:cNvPr id="1667283608" name="Notes Placeholder 2"/>
          <p:cNvSpPr>
            <a:spLocks noGrp="1"/>
          </p:cNvSpPr>
          <p:nvPr>
            <p:ph type="body" idx="1"/>
          </p:nvPr>
        </p:nvSpPr>
        <p:spPr bwMode="auto"/>
        <p:txBody>
          <a:bodyPr/>
          <a:lstStyle/>
          <a:p>
            <a:pPr>
              <a:defRPr/>
            </a:pPr>
            <a:endParaRPr/>
          </a:p>
        </p:txBody>
      </p:sp>
      <p:sp>
        <p:nvSpPr>
          <p:cNvPr id="1238046763" name="Slide Number Placeholder 3"/>
          <p:cNvSpPr>
            <a:spLocks noGrp="1"/>
          </p:cNvSpPr>
          <p:nvPr>
            <p:ph type="sldNum" sz="quarter" idx="10"/>
          </p:nvPr>
        </p:nvSpPr>
        <p:spPr bwMode="auto"/>
        <p:txBody>
          <a:bodyPr/>
          <a:lstStyle/>
          <a:p>
            <a:pPr>
              <a:defRPr/>
            </a:pPr>
            <a:fld id="{27E48F81-04EA-550C-F566-7A3EF666F836}" type="slidenum">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06069242" name="Espace réservé de l'image des diapositives 1"/>
          <p:cNvSpPr>
            <a:spLocks noGrp="1" noRot="1" noChangeAspect="1"/>
          </p:cNvSpPr>
          <p:nvPr>
            <p:ph type="sldImg"/>
          </p:nvPr>
        </p:nvSpPr>
        <p:spPr bwMode="auto"/>
      </p:sp>
      <p:sp>
        <p:nvSpPr>
          <p:cNvPr id="1664381662" name="Espace réservé des notes 2"/>
          <p:cNvSpPr>
            <a:spLocks noGrp="1"/>
          </p:cNvSpPr>
          <p:nvPr>
            <p:ph type="body" idx="1"/>
          </p:nvPr>
        </p:nvSpPr>
        <p:spPr bwMode="auto"/>
        <p:txBody>
          <a:bodyPr/>
          <a:lstStyle/>
          <a:p>
            <a:pPr>
              <a:defRPr/>
            </a:pPr>
            <a:r>
              <a:rPr lang="fr-FR"/>
              <a:t>A modifier</a:t>
            </a:r>
            <a:endParaRPr/>
          </a:p>
        </p:txBody>
      </p:sp>
      <p:sp>
        <p:nvSpPr>
          <p:cNvPr id="660742713" name="Espace réservé du numéro de diapositive 3"/>
          <p:cNvSpPr>
            <a:spLocks noGrp="1"/>
          </p:cNvSpPr>
          <p:nvPr>
            <p:ph type="sldNum" sz="quarter" idx="10"/>
          </p:nvPr>
        </p:nvSpPr>
        <p:spPr bwMode="auto"/>
        <p:txBody>
          <a:bodyPr/>
          <a:lstStyle/>
          <a:p>
            <a:pPr>
              <a:defRPr/>
            </a:pPr>
            <a:fld id="{D34CE2EA-FEBA-4D09-80C4-E67AB60AD306}" type="slidenum">
              <a:rPr lang="fr-F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21507133" name="Slide Image Placeholder 1"/>
          <p:cNvSpPr>
            <a:spLocks noGrp="1" noRot="1" noChangeAspect="1"/>
          </p:cNvSpPr>
          <p:nvPr>
            <p:ph type="sldImg"/>
          </p:nvPr>
        </p:nvSpPr>
        <p:spPr bwMode="auto"/>
      </p:sp>
      <p:sp>
        <p:nvSpPr>
          <p:cNvPr id="1644594746" name="Notes Placeholder 2"/>
          <p:cNvSpPr>
            <a:spLocks noGrp="1"/>
          </p:cNvSpPr>
          <p:nvPr>
            <p:ph type="body" idx="1"/>
          </p:nvPr>
        </p:nvSpPr>
        <p:spPr bwMode="auto"/>
        <p:txBody>
          <a:bodyPr/>
          <a:lstStyle/>
          <a:p>
            <a:pPr>
              <a:defRPr/>
            </a:pPr>
            <a:endParaRPr/>
          </a:p>
        </p:txBody>
      </p:sp>
      <p:sp>
        <p:nvSpPr>
          <p:cNvPr id="1742501514" name="Slide Number Placeholder 3"/>
          <p:cNvSpPr>
            <a:spLocks noGrp="1"/>
          </p:cNvSpPr>
          <p:nvPr>
            <p:ph type="sldNum" sz="quarter" idx="10"/>
          </p:nvPr>
        </p:nvSpPr>
        <p:spPr bwMode="auto"/>
        <p:txBody>
          <a:bodyPr/>
          <a:lstStyle/>
          <a:p>
            <a:pPr>
              <a:defRPr/>
            </a:pPr>
            <a:fld id="{ED0D77F8-3C59-A5E8-1D01-27C2B8BE6E24}" type="slidenum">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97251108" name="Slide Image Placeholder 1"/>
          <p:cNvSpPr>
            <a:spLocks noGrp="1" noRot="1" noChangeAspect="1"/>
          </p:cNvSpPr>
          <p:nvPr>
            <p:ph type="sldImg"/>
          </p:nvPr>
        </p:nvSpPr>
        <p:spPr bwMode="auto"/>
      </p:sp>
      <p:sp>
        <p:nvSpPr>
          <p:cNvPr id="2060246882" name="Notes Placeholder 2"/>
          <p:cNvSpPr>
            <a:spLocks noGrp="1"/>
          </p:cNvSpPr>
          <p:nvPr>
            <p:ph type="body" idx="1"/>
          </p:nvPr>
        </p:nvSpPr>
        <p:spPr bwMode="auto"/>
        <p:txBody>
          <a:bodyPr/>
          <a:lstStyle/>
          <a:p>
            <a:pPr>
              <a:defRPr/>
            </a:pPr>
            <a:endParaRPr/>
          </a:p>
        </p:txBody>
      </p:sp>
      <p:sp>
        <p:nvSpPr>
          <p:cNvPr id="1357488266" name="Slide Number Placeholder 3"/>
          <p:cNvSpPr>
            <a:spLocks noGrp="1"/>
          </p:cNvSpPr>
          <p:nvPr>
            <p:ph type="sldNum" sz="quarter" idx="10"/>
          </p:nvPr>
        </p:nvSpPr>
        <p:spPr bwMode="auto"/>
        <p:txBody>
          <a:bodyPr/>
          <a:lstStyle/>
          <a:p>
            <a:pPr>
              <a:defRPr/>
            </a:pPr>
            <a:fld id="{D6744D45-6F96-1874-4444-2CBDDF13E046}" type="slidenum">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76001590" name="Slide Image Placeholder 1"/>
          <p:cNvSpPr>
            <a:spLocks noGrp="1" noRot="1" noChangeAspect="1"/>
          </p:cNvSpPr>
          <p:nvPr>
            <p:ph type="sldImg"/>
          </p:nvPr>
        </p:nvSpPr>
        <p:spPr bwMode="auto"/>
      </p:sp>
      <p:sp>
        <p:nvSpPr>
          <p:cNvPr id="467809598" name="Notes Placeholder 2"/>
          <p:cNvSpPr>
            <a:spLocks noGrp="1"/>
          </p:cNvSpPr>
          <p:nvPr>
            <p:ph type="body" idx="1"/>
          </p:nvPr>
        </p:nvSpPr>
        <p:spPr bwMode="auto"/>
        <p:txBody>
          <a:bodyPr/>
          <a:lstStyle/>
          <a:p>
            <a:pPr>
              <a:defRPr/>
            </a:pPr>
            <a:endParaRPr/>
          </a:p>
        </p:txBody>
      </p:sp>
      <p:sp>
        <p:nvSpPr>
          <p:cNvPr id="1173485275" name="Slide Number Placeholder 3"/>
          <p:cNvSpPr>
            <a:spLocks noGrp="1"/>
          </p:cNvSpPr>
          <p:nvPr>
            <p:ph type="sldNum" sz="quarter" idx="10"/>
          </p:nvPr>
        </p:nvSpPr>
        <p:spPr bwMode="auto"/>
        <p:txBody>
          <a:bodyPr/>
          <a:lstStyle/>
          <a:p>
            <a:pPr>
              <a:defRPr/>
            </a:pPr>
            <a:fld id="{9FCB01FF-F901-399D-78AE-B0DF8E3E819C}" type="slidenum">
              <a:r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27264022" name="Slide Image Placeholder 1"/>
          <p:cNvSpPr>
            <a:spLocks noGrp="1" noRot="1" noChangeAspect="1"/>
          </p:cNvSpPr>
          <p:nvPr>
            <p:ph type="sldImg"/>
          </p:nvPr>
        </p:nvSpPr>
        <p:spPr bwMode="auto"/>
      </p:sp>
      <p:sp>
        <p:nvSpPr>
          <p:cNvPr id="445105903" name="Notes Placeholder 2"/>
          <p:cNvSpPr>
            <a:spLocks noGrp="1"/>
          </p:cNvSpPr>
          <p:nvPr>
            <p:ph type="body" idx="1"/>
          </p:nvPr>
        </p:nvSpPr>
        <p:spPr bwMode="auto"/>
        <p:txBody>
          <a:bodyPr/>
          <a:lstStyle/>
          <a:p>
            <a:pPr>
              <a:defRPr/>
            </a:pPr>
            <a:endParaRPr/>
          </a:p>
        </p:txBody>
      </p:sp>
      <p:sp>
        <p:nvSpPr>
          <p:cNvPr id="103476618" name="Slide Number Placeholder 3"/>
          <p:cNvSpPr>
            <a:spLocks noGrp="1"/>
          </p:cNvSpPr>
          <p:nvPr>
            <p:ph type="sldNum" sz="quarter" idx="10"/>
          </p:nvPr>
        </p:nvSpPr>
        <p:spPr bwMode="auto"/>
        <p:txBody>
          <a:bodyPr/>
          <a:lstStyle/>
          <a:p>
            <a:pPr>
              <a:defRPr/>
            </a:pPr>
            <a:fld id="{AAEB9029-AA3F-3C86-0A66-3E0DDBD00C4C}" type="slidenum">
              <a:r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73067957" name="Slide Image Placeholder 1"/>
          <p:cNvSpPr>
            <a:spLocks noGrp="1" noRot="1" noChangeAspect="1"/>
          </p:cNvSpPr>
          <p:nvPr>
            <p:ph type="sldImg"/>
          </p:nvPr>
        </p:nvSpPr>
        <p:spPr bwMode="auto"/>
      </p:sp>
      <p:sp>
        <p:nvSpPr>
          <p:cNvPr id="1389407479" name="Notes Placeholder 2"/>
          <p:cNvSpPr>
            <a:spLocks noGrp="1"/>
          </p:cNvSpPr>
          <p:nvPr>
            <p:ph type="body" idx="1"/>
          </p:nvPr>
        </p:nvSpPr>
        <p:spPr bwMode="auto"/>
        <p:txBody>
          <a:bodyPr/>
          <a:lstStyle/>
          <a:p>
            <a:pPr>
              <a:defRPr/>
            </a:pPr>
            <a:endParaRPr/>
          </a:p>
        </p:txBody>
      </p:sp>
      <p:sp>
        <p:nvSpPr>
          <p:cNvPr id="1942427010" name="Slide Number Placeholder 3"/>
          <p:cNvSpPr>
            <a:spLocks noGrp="1"/>
          </p:cNvSpPr>
          <p:nvPr>
            <p:ph type="sldNum" sz="quarter" idx="10"/>
          </p:nvPr>
        </p:nvSpPr>
        <p:spPr bwMode="auto"/>
        <p:txBody>
          <a:bodyPr/>
          <a:lstStyle/>
          <a:p>
            <a:pPr>
              <a:defRPr/>
            </a:pPr>
            <a:fld id="{21769D64-EA48-5647-7121-E649F5A7E9BA}" type="slidenum">
              <a:r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7346763" name="Slide Image Placeholder 1"/>
          <p:cNvSpPr>
            <a:spLocks noGrp="1" noRot="1" noChangeAspect="1"/>
          </p:cNvSpPr>
          <p:nvPr>
            <p:ph type="sldImg"/>
          </p:nvPr>
        </p:nvSpPr>
        <p:spPr bwMode="auto"/>
      </p:sp>
      <p:sp>
        <p:nvSpPr>
          <p:cNvPr id="525956473" name="Notes Placeholder 2"/>
          <p:cNvSpPr>
            <a:spLocks noGrp="1"/>
          </p:cNvSpPr>
          <p:nvPr>
            <p:ph type="body" idx="1"/>
          </p:nvPr>
        </p:nvSpPr>
        <p:spPr bwMode="auto"/>
        <p:txBody>
          <a:bodyPr/>
          <a:lstStyle/>
          <a:p>
            <a:pPr>
              <a:defRPr/>
            </a:pPr>
            <a:endParaRPr/>
          </a:p>
        </p:txBody>
      </p:sp>
      <p:sp>
        <p:nvSpPr>
          <p:cNvPr id="1612196430" name="Slide Number Placeholder 3"/>
          <p:cNvSpPr>
            <a:spLocks noGrp="1"/>
          </p:cNvSpPr>
          <p:nvPr>
            <p:ph type="sldNum" sz="quarter" idx="10"/>
          </p:nvPr>
        </p:nvSpPr>
        <p:spPr bwMode="auto"/>
        <p:txBody>
          <a:bodyPr/>
          <a:lstStyle/>
          <a:p>
            <a:pPr>
              <a:defRPr/>
            </a:pPr>
            <a:fld id="{FFB637EB-360A-1798-A416-53D244CFDA08}" type="slidenum">
              <a:rPr/>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30395262" name="Slide Image Placeholder 1"/>
          <p:cNvSpPr>
            <a:spLocks noGrp="1" noRot="1" noChangeAspect="1"/>
          </p:cNvSpPr>
          <p:nvPr>
            <p:ph type="sldImg"/>
          </p:nvPr>
        </p:nvSpPr>
        <p:spPr bwMode="auto"/>
      </p:sp>
      <p:sp>
        <p:nvSpPr>
          <p:cNvPr id="229075996" name="Notes Placeholder 2"/>
          <p:cNvSpPr>
            <a:spLocks noGrp="1"/>
          </p:cNvSpPr>
          <p:nvPr>
            <p:ph type="body" idx="1"/>
          </p:nvPr>
        </p:nvSpPr>
        <p:spPr bwMode="auto"/>
        <p:txBody>
          <a:bodyPr/>
          <a:lstStyle/>
          <a:p>
            <a:pPr>
              <a:defRPr/>
            </a:pPr>
            <a:endParaRPr/>
          </a:p>
        </p:txBody>
      </p:sp>
      <p:sp>
        <p:nvSpPr>
          <p:cNvPr id="1943413890" name="Slide Number Placeholder 3"/>
          <p:cNvSpPr>
            <a:spLocks noGrp="1"/>
          </p:cNvSpPr>
          <p:nvPr>
            <p:ph type="sldNum" sz="quarter" idx="10"/>
          </p:nvPr>
        </p:nvSpPr>
        <p:spPr bwMode="auto"/>
        <p:txBody>
          <a:bodyPr/>
          <a:lstStyle/>
          <a:p>
            <a:pPr>
              <a:defRPr/>
            </a:pPr>
            <a:fld id="{10547F94-795C-0506-CDD7-0210EE5B6C9E}"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14331181" name="Slide Image Placeholder 1"/>
          <p:cNvSpPr>
            <a:spLocks noGrp="1" noRot="1" noChangeAspect="1"/>
          </p:cNvSpPr>
          <p:nvPr>
            <p:ph type="sldImg"/>
          </p:nvPr>
        </p:nvSpPr>
        <p:spPr bwMode="auto"/>
      </p:sp>
      <p:sp>
        <p:nvSpPr>
          <p:cNvPr id="803451027" name="Notes Placeholder 2"/>
          <p:cNvSpPr>
            <a:spLocks noGrp="1"/>
          </p:cNvSpPr>
          <p:nvPr>
            <p:ph type="body" idx="1"/>
          </p:nvPr>
        </p:nvSpPr>
        <p:spPr bwMode="auto"/>
        <p:txBody>
          <a:bodyPr/>
          <a:lstStyle/>
          <a:p>
            <a:pPr>
              <a:defRPr/>
            </a:pPr>
            <a:endParaRPr/>
          </a:p>
        </p:txBody>
      </p:sp>
      <p:sp>
        <p:nvSpPr>
          <p:cNvPr id="1611453813" name="Slide Number Placeholder 3"/>
          <p:cNvSpPr>
            <a:spLocks noGrp="1"/>
          </p:cNvSpPr>
          <p:nvPr>
            <p:ph type="sldNum" sz="quarter" idx="10"/>
          </p:nvPr>
        </p:nvSpPr>
        <p:spPr bwMode="auto"/>
        <p:txBody>
          <a:bodyPr/>
          <a:lstStyle/>
          <a:p>
            <a:pPr>
              <a:defRPr/>
            </a:pPr>
            <a:fld id="{AEE2CEFF-4462-260D-D43E-EC2B1252480B}"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20199908" name="Espace réservé de l'image des diapositives 1"/>
          <p:cNvSpPr>
            <a:spLocks noGrp="1" noRot="1" noChangeAspect="1"/>
          </p:cNvSpPr>
          <p:nvPr>
            <p:ph type="sldImg"/>
          </p:nvPr>
        </p:nvSpPr>
        <p:spPr bwMode="auto"/>
      </p:sp>
      <p:sp>
        <p:nvSpPr>
          <p:cNvPr id="1284500316" name="Espace réservé des notes 2"/>
          <p:cNvSpPr>
            <a:spLocks noGrp="1"/>
          </p:cNvSpPr>
          <p:nvPr>
            <p:ph type="body" idx="1"/>
          </p:nvPr>
        </p:nvSpPr>
        <p:spPr bwMode="auto"/>
        <p:txBody>
          <a:bodyPr/>
          <a:lstStyle/>
          <a:p>
            <a:pPr>
              <a:defRPr/>
            </a:pPr>
            <a:r>
              <a:rPr lang="fr-FR"/>
              <a:t>A modifier</a:t>
            </a:r>
            <a:endParaRPr/>
          </a:p>
        </p:txBody>
      </p:sp>
      <p:sp>
        <p:nvSpPr>
          <p:cNvPr id="1666056464" name="Espace réservé du numéro de diapositive 3"/>
          <p:cNvSpPr>
            <a:spLocks noGrp="1"/>
          </p:cNvSpPr>
          <p:nvPr>
            <p:ph type="sldNum" sz="quarter" idx="10"/>
          </p:nvPr>
        </p:nvSpPr>
        <p:spPr bwMode="auto"/>
        <p:txBody>
          <a:bodyPr/>
          <a:lstStyle/>
          <a:p>
            <a:pPr>
              <a:defRPr/>
            </a:pPr>
            <a:fld id="{D34CE2EA-FEBA-4D09-80C4-E67AB60AD306}" type="slidenum">
              <a:rPr lang="fr-F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62281753" name="Espace réservé de l'image des diapositives 1"/>
          <p:cNvSpPr>
            <a:spLocks noGrp="1" noRot="1" noChangeAspect="1"/>
          </p:cNvSpPr>
          <p:nvPr>
            <p:ph type="sldImg"/>
          </p:nvPr>
        </p:nvSpPr>
        <p:spPr bwMode="auto"/>
      </p:sp>
      <p:sp>
        <p:nvSpPr>
          <p:cNvPr id="1175791566" name="Espace réservé des notes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FR"/>
              <a:t>A modifier</a:t>
            </a:r>
            <a:endParaRPr/>
          </a:p>
        </p:txBody>
      </p:sp>
      <p:sp>
        <p:nvSpPr>
          <p:cNvPr id="48481058" name="Espace réservé du numéro de diapositive 3"/>
          <p:cNvSpPr>
            <a:spLocks noGrp="1"/>
          </p:cNvSpPr>
          <p:nvPr>
            <p:ph type="sldNum" sz="quarter" idx="10"/>
          </p:nvPr>
        </p:nvSpPr>
        <p:spPr bwMode="auto"/>
        <p:txBody>
          <a:bodyPr/>
          <a:lstStyle/>
          <a:p>
            <a:pPr>
              <a:defRPr/>
            </a:pPr>
            <a:fld id="{D34CE2EA-FEBA-4D09-80C4-E67AB60AD306}" type="slidenum">
              <a:rPr lang="fr-F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95768232" name="Espace réservé de l'image des diapositives 1"/>
          <p:cNvSpPr>
            <a:spLocks noGrp="1" noRot="1" noChangeAspect="1"/>
          </p:cNvSpPr>
          <p:nvPr>
            <p:ph type="sldImg"/>
          </p:nvPr>
        </p:nvSpPr>
        <p:spPr bwMode="auto"/>
      </p:sp>
      <p:sp>
        <p:nvSpPr>
          <p:cNvPr id="161381272" name="Espace réservé des notes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FR"/>
              <a:t>Les seuls ouvrages ciblés dans le référentiel sont </a:t>
            </a:r>
            <a:endParaRPr/>
          </a:p>
        </p:txBody>
      </p:sp>
      <p:sp>
        <p:nvSpPr>
          <p:cNvPr id="1845887045" name="Espace réservé du numéro de diapositive 3"/>
          <p:cNvSpPr>
            <a:spLocks noGrp="1"/>
          </p:cNvSpPr>
          <p:nvPr>
            <p:ph type="sldNum" sz="quarter" idx="10"/>
          </p:nvPr>
        </p:nvSpPr>
        <p:spPr bwMode="auto"/>
        <p:txBody>
          <a:bodyPr/>
          <a:lstStyle/>
          <a:p>
            <a:pPr>
              <a:defRPr/>
            </a:pPr>
            <a:fld id="{D34CE2EA-FEBA-4D09-80C4-E67AB60AD306}" type="slidenum">
              <a:rPr lang="fr-F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31233670" name="Espace réservé de l'image des diapositives 1"/>
          <p:cNvSpPr>
            <a:spLocks noGrp="1" noRot="1" noChangeAspect="1"/>
          </p:cNvSpPr>
          <p:nvPr>
            <p:ph type="sldImg"/>
          </p:nvPr>
        </p:nvSpPr>
        <p:spPr bwMode="auto"/>
      </p:sp>
      <p:sp>
        <p:nvSpPr>
          <p:cNvPr id="1404952387" name="Espace réservé des notes 2"/>
          <p:cNvSpPr>
            <a:spLocks noGrp="1"/>
          </p:cNvSpPr>
          <p:nvPr>
            <p:ph type="body" idx="1"/>
          </p:nvPr>
        </p:nvSpPr>
        <p:spPr bwMode="auto"/>
        <p:txBody>
          <a:bodyPr/>
          <a:lstStyle/>
          <a:p>
            <a:pPr>
              <a:defRPr/>
            </a:pPr>
            <a:endParaRPr lang="fr-FR" dirty="0"/>
          </a:p>
        </p:txBody>
      </p:sp>
      <p:sp>
        <p:nvSpPr>
          <p:cNvPr id="1112697051" name="Espace réservé du numéro de diapositive 3"/>
          <p:cNvSpPr>
            <a:spLocks noGrp="1"/>
          </p:cNvSpPr>
          <p:nvPr>
            <p:ph type="sldNum" sz="quarter" idx="10"/>
          </p:nvPr>
        </p:nvSpPr>
        <p:spPr bwMode="auto"/>
        <p:txBody>
          <a:bodyPr/>
          <a:lstStyle/>
          <a:p>
            <a:pPr>
              <a:defRPr/>
            </a:pPr>
            <a:fld id="{D34CE2EA-FEBA-4D09-80C4-E67AB60AD306}" type="slidenum">
              <a:rPr lang="fr-F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12.xml"/><Relationship Id="rId13" Type="http://schemas.openxmlformats.org/officeDocument/2006/relationships/slide" Target="../slides/slide30.xml"/><Relationship Id="rId3" Type="http://schemas.openxmlformats.org/officeDocument/2006/relationships/slide" Target="../slides/slide3.xml"/><Relationship Id="rId7" Type="http://schemas.openxmlformats.org/officeDocument/2006/relationships/slide" Target="../slides/slide11.xml"/><Relationship Id="rId12" Type="http://schemas.openxmlformats.org/officeDocument/2006/relationships/slide" Target="../slides/slide25.xml"/><Relationship Id="rId17" Type="http://schemas.openxmlformats.org/officeDocument/2006/relationships/image" Target="../media/image2.jpg"/><Relationship Id="rId2" Type="http://schemas.openxmlformats.org/officeDocument/2006/relationships/slide" Target="../slides/slide2.xml"/><Relationship Id="rId16"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slide" Target="../slides/slide9.xml"/><Relationship Id="rId11" Type="http://schemas.openxmlformats.org/officeDocument/2006/relationships/slide" Target="../slides/slide24.xml"/><Relationship Id="rId5" Type="http://schemas.openxmlformats.org/officeDocument/2006/relationships/slide" Target="../slides/slide6.xml"/><Relationship Id="rId15" Type="http://schemas.openxmlformats.org/officeDocument/2006/relationships/slide" Target="../slides/slide35.xml"/><Relationship Id="rId10" Type="http://schemas.openxmlformats.org/officeDocument/2006/relationships/slide" Target="../slides/slide23.xml"/><Relationship Id="rId4" Type="http://schemas.openxmlformats.org/officeDocument/2006/relationships/slide" Target="../slides/slide4.xml"/><Relationship Id="rId9" Type="http://schemas.openxmlformats.org/officeDocument/2006/relationships/slide" Target="../slides/slide13.xml"/><Relationship Id="rId14" Type="http://schemas.openxmlformats.org/officeDocument/2006/relationships/slide" Target="../slides/slide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1744057769" name="Title 1"/>
          <p:cNvSpPr>
            <a:spLocks noGrp="1"/>
          </p:cNvSpPr>
          <p:nvPr>
            <p:ph type="ctrTitle"/>
          </p:nvPr>
        </p:nvSpPr>
        <p:spPr bwMode="auto">
          <a:xfrm>
            <a:off x="685800" y="1122363"/>
            <a:ext cx="7772400" cy="2387600"/>
          </a:xfrm>
        </p:spPr>
        <p:txBody>
          <a:bodyPr anchor="b"/>
          <a:lstStyle>
            <a:lvl1pPr algn="ctr">
              <a:defRPr sz="6000"/>
            </a:lvl1pPr>
          </a:lstStyle>
          <a:p>
            <a:pPr>
              <a:defRPr/>
            </a:pPr>
            <a:r>
              <a:rPr lang="fr-FR"/>
              <a:t>Modifiez le style du titre</a:t>
            </a:r>
            <a:endParaRPr lang="en-US"/>
          </a:p>
        </p:txBody>
      </p:sp>
      <p:sp>
        <p:nvSpPr>
          <p:cNvPr id="695936116" name="Subtitle 2"/>
          <p:cNvSpPr>
            <a:spLocks noGrp="1"/>
          </p:cNvSpPr>
          <p:nvPr>
            <p:ph type="subTitle" idx="1"/>
          </p:nvPr>
        </p:nvSpPr>
        <p:spPr bwMode="auto">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Modifier le style des sous-titres du masque</a:t>
            </a:r>
            <a:endParaRPr lang="en-US"/>
          </a:p>
        </p:txBody>
      </p:sp>
      <p:sp>
        <p:nvSpPr>
          <p:cNvPr id="1056369117" name="Date Placeholder 3"/>
          <p:cNvSpPr>
            <a:spLocks noGrp="1"/>
          </p:cNvSpPr>
          <p:nvPr>
            <p:ph type="dt" sz="half" idx="10"/>
          </p:nvPr>
        </p:nvSpPr>
        <p:spPr bwMode="auto"/>
        <p:txBody>
          <a:bodyPr/>
          <a:lstStyle/>
          <a:p>
            <a:pPr>
              <a:defRPr/>
            </a:pPr>
            <a:fld id="{E095070F-341B-4531-A55F-B7E0C24FBAB4}" type="datetime1">
              <a:rPr lang="en-US"/>
              <a:t>1/7/2026</a:t>
            </a:fld>
            <a:endParaRPr lang="en-US"/>
          </a:p>
        </p:txBody>
      </p:sp>
      <p:sp>
        <p:nvSpPr>
          <p:cNvPr id="1683533645" name="Footer Placeholder 4"/>
          <p:cNvSpPr>
            <a:spLocks noGrp="1"/>
          </p:cNvSpPr>
          <p:nvPr>
            <p:ph type="ftr" sz="quarter" idx="11"/>
          </p:nvPr>
        </p:nvSpPr>
        <p:spPr bwMode="auto">
          <a:xfrm>
            <a:off x="3028950" y="6356351"/>
            <a:ext cx="3086100" cy="365125"/>
          </a:xfrm>
          <a:prstGeom prst="rect">
            <a:avLst/>
          </a:prstGeom>
        </p:spPr>
        <p:txBody>
          <a:bodyPr/>
          <a:lstStyle/>
          <a:p>
            <a:pPr>
              <a:defRPr/>
            </a:pPr>
            <a:endParaRPr lang="en-US"/>
          </a:p>
        </p:txBody>
      </p:sp>
      <p:sp>
        <p:nvSpPr>
          <p:cNvPr id="357976133" name="Slide Number Placeholder 5"/>
          <p:cNvSpPr>
            <a:spLocks noGrp="1"/>
          </p:cNvSpPr>
          <p:nvPr>
            <p:ph type="sldNum" sz="quarter" idx="12"/>
          </p:nvPr>
        </p:nvSpPr>
        <p:spPr bwMode="auto"/>
        <p:txBody>
          <a:bodyPr/>
          <a:lstStyle/>
          <a:p>
            <a:pPr>
              <a:defRPr/>
            </a:pPr>
            <a:fld id="{48F63A3B-78C7-47BE-AE5E-E10140E04643}" type="slidenum">
              <a:rPr lang="en-US"/>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591802812" name="Title 1"/>
          <p:cNvSpPr>
            <a:spLocks noGrp="1"/>
          </p:cNvSpPr>
          <p:nvPr>
            <p:ph type="title"/>
          </p:nvPr>
        </p:nvSpPr>
        <p:spPr bwMode="auto"/>
        <p:txBody>
          <a:bodyPr/>
          <a:lstStyle/>
          <a:p>
            <a:pPr>
              <a:defRPr/>
            </a:pPr>
            <a:r>
              <a:rPr lang="fr-FR"/>
              <a:t>Modifiez le style du titre</a:t>
            </a:r>
            <a:endParaRPr lang="en-US"/>
          </a:p>
        </p:txBody>
      </p:sp>
      <p:sp>
        <p:nvSpPr>
          <p:cNvPr id="504604416" name="Vertical Text Placeholder 2"/>
          <p:cNvSpPr>
            <a:spLocks noGrp="1"/>
          </p:cNvSpPr>
          <p:nvPr>
            <p:ph type="body" orient="vert" idx="1"/>
          </p:nvPr>
        </p:nvSpPr>
        <p:spPr bwMode="auto"/>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1008499" name="Date Placeholder 3"/>
          <p:cNvSpPr>
            <a:spLocks noGrp="1"/>
          </p:cNvSpPr>
          <p:nvPr>
            <p:ph type="dt" sz="half" idx="10"/>
          </p:nvPr>
        </p:nvSpPr>
        <p:spPr bwMode="auto"/>
        <p:txBody>
          <a:bodyPr/>
          <a:lstStyle/>
          <a:p>
            <a:pPr>
              <a:defRPr/>
            </a:pPr>
            <a:fld id="{9B24D297-E2D9-4331-9A7E-9BCEEFEEBB37}" type="datetime1">
              <a:rPr lang="en-US"/>
              <a:t>1/7/2026</a:t>
            </a:fld>
            <a:endParaRPr lang="en-US"/>
          </a:p>
        </p:txBody>
      </p:sp>
      <p:sp>
        <p:nvSpPr>
          <p:cNvPr id="667023071" name="Footer Placeholder 4"/>
          <p:cNvSpPr>
            <a:spLocks noGrp="1"/>
          </p:cNvSpPr>
          <p:nvPr>
            <p:ph type="ftr" sz="quarter" idx="11"/>
          </p:nvPr>
        </p:nvSpPr>
        <p:spPr bwMode="auto">
          <a:xfrm>
            <a:off x="3028950" y="6356351"/>
            <a:ext cx="3086100" cy="365125"/>
          </a:xfrm>
          <a:prstGeom prst="rect">
            <a:avLst/>
          </a:prstGeom>
        </p:spPr>
        <p:txBody>
          <a:bodyPr/>
          <a:lstStyle/>
          <a:p>
            <a:pPr>
              <a:defRPr/>
            </a:pPr>
            <a:endParaRPr lang="en-US"/>
          </a:p>
        </p:txBody>
      </p:sp>
      <p:sp>
        <p:nvSpPr>
          <p:cNvPr id="633330382" name="Slide Number Placeholder 5"/>
          <p:cNvSpPr>
            <a:spLocks noGrp="1"/>
          </p:cNvSpPr>
          <p:nvPr>
            <p:ph type="sldNum" sz="quarter" idx="12"/>
          </p:nvPr>
        </p:nvSpPr>
        <p:spPr bwMode="auto"/>
        <p:txBody>
          <a:bodyPr/>
          <a:lstStyle/>
          <a:p>
            <a:pPr>
              <a:defRPr/>
            </a:pPr>
            <a:fld id="{48F63A3B-78C7-47BE-AE5E-E10140E04643}" type="slidenum">
              <a:rPr lang="en-US"/>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1409527772" name="Vertical Title 1"/>
          <p:cNvSpPr>
            <a:spLocks noGrp="1"/>
          </p:cNvSpPr>
          <p:nvPr>
            <p:ph type="title" orient="vert"/>
          </p:nvPr>
        </p:nvSpPr>
        <p:spPr bwMode="auto">
          <a:xfrm>
            <a:off x="6543675" y="365125"/>
            <a:ext cx="1971675" cy="5811838"/>
          </a:xfrm>
        </p:spPr>
        <p:txBody>
          <a:bodyPr vert="eaVert"/>
          <a:lstStyle/>
          <a:p>
            <a:pPr>
              <a:defRPr/>
            </a:pPr>
            <a:r>
              <a:rPr lang="fr-FR"/>
              <a:t>Modifiez le style du titre</a:t>
            </a:r>
            <a:endParaRPr lang="en-US"/>
          </a:p>
        </p:txBody>
      </p:sp>
      <p:sp>
        <p:nvSpPr>
          <p:cNvPr id="260015357" name="Vertical Text Placeholder 2"/>
          <p:cNvSpPr>
            <a:spLocks noGrp="1"/>
          </p:cNvSpPr>
          <p:nvPr>
            <p:ph type="body" orient="vert" idx="1"/>
          </p:nvPr>
        </p:nvSpPr>
        <p:spPr bwMode="auto">
          <a:xfrm>
            <a:off x="628650" y="365125"/>
            <a:ext cx="5800725" cy="5811838"/>
          </a:xfrm>
        </p:spPr>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1765463478" name="Date Placeholder 3"/>
          <p:cNvSpPr>
            <a:spLocks noGrp="1"/>
          </p:cNvSpPr>
          <p:nvPr>
            <p:ph type="dt" sz="half" idx="10"/>
          </p:nvPr>
        </p:nvSpPr>
        <p:spPr bwMode="auto"/>
        <p:txBody>
          <a:bodyPr/>
          <a:lstStyle/>
          <a:p>
            <a:pPr>
              <a:defRPr/>
            </a:pPr>
            <a:fld id="{B2F8EED7-8927-4E5B-9003-B0664A3B54CF}" type="datetime1">
              <a:rPr lang="en-US"/>
              <a:t>1/7/2026</a:t>
            </a:fld>
            <a:endParaRPr lang="en-US"/>
          </a:p>
        </p:txBody>
      </p:sp>
      <p:sp>
        <p:nvSpPr>
          <p:cNvPr id="376597471" name="Footer Placeholder 4"/>
          <p:cNvSpPr>
            <a:spLocks noGrp="1"/>
          </p:cNvSpPr>
          <p:nvPr>
            <p:ph type="ftr" sz="quarter" idx="11"/>
          </p:nvPr>
        </p:nvSpPr>
        <p:spPr bwMode="auto">
          <a:xfrm>
            <a:off x="3028950" y="6356351"/>
            <a:ext cx="3086100" cy="365125"/>
          </a:xfrm>
          <a:prstGeom prst="rect">
            <a:avLst/>
          </a:prstGeom>
        </p:spPr>
        <p:txBody>
          <a:bodyPr/>
          <a:lstStyle/>
          <a:p>
            <a:pPr>
              <a:defRPr/>
            </a:pPr>
            <a:endParaRPr lang="en-US"/>
          </a:p>
        </p:txBody>
      </p:sp>
      <p:sp>
        <p:nvSpPr>
          <p:cNvPr id="1375105219" name="Slide Number Placeholder 5"/>
          <p:cNvSpPr>
            <a:spLocks noGrp="1"/>
          </p:cNvSpPr>
          <p:nvPr>
            <p:ph type="sldNum" sz="quarter" idx="12"/>
          </p:nvPr>
        </p:nvSpPr>
        <p:spPr bwMode="auto"/>
        <p:txBody>
          <a:bodyPr/>
          <a:lstStyle/>
          <a:p>
            <a:pPr>
              <a:defRPr/>
            </a:pPr>
            <a:fld id="{48F63A3B-78C7-47BE-AE5E-E10140E04643}" type="slidenum">
              <a:rPr lang="en-US"/>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re et contenu">
    <p:spTree>
      <p:nvGrpSpPr>
        <p:cNvPr id="1" name=""/>
        <p:cNvGrpSpPr/>
        <p:nvPr/>
      </p:nvGrpSpPr>
      <p:grpSpPr bwMode="auto">
        <a:xfrm>
          <a:off x="0" y="0"/>
          <a:ext cx="0" cy="0"/>
          <a:chOff x="0" y="0"/>
          <a:chExt cx="0" cy="0"/>
        </a:xfrm>
      </p:grpSpPr>
      <p:sp>
        <p:nvSpPr>
          <p:cNvPr id="1741801073" name="Slide Number Placeholder 5"/>
          <p:cNvSpPr>
            <a:spLocks noGrp="1"/>
          </p:cNvSpPr>
          <p:nvPr>
            <p:ph type="sldNum" sz="quarter" idx="12"/>
          </p:nvPr>
        </p:nvSpPr>
        <p:spPr bwMode="auto">
          <a:xfrm>
            <a:off x="4266844" y="6459863"/>
            <a:ext cx="2057400" cy="365125"/>
          </a:xfrm>
        </p:spPr>
        <p:txBody>
          <a:bodyPr/>
          <a:lstStyle>
            <a:lvl1pPr algn="ctr">
              <a:defRPr/>
            </a:lvl1pPr>
          </a:lstStyle>
          <a:p>
            <a:pPr>
              <a:defRPr/>
            </a:pPr>
            <a:fld id="{48F63A3B-78C7-47BE-AE5E-E10140E04643}" type="slidenum">
              <a:rPr lang="en-US"/>
              <a:t>‹N°›</a:t>
            </a:fld>
            <a:endParaRPr lang="en-US"/>
          </a:p>
        </p:txBody>
      </p:sp>
      <p:sp>
        <p:nvSpPr>
          <p:cNvPr id="97128078" name="Rectangle 61"/>
          <p:cNvSpPr/>
          <p:nvPr userDrawn="1"/>
        </p:nvSpPr>
        <p:spPr bwMode="auto">
          <a:xfrm>
            <a:off x="-29571" y="0"/>
            <a:ext cx="2108421" cy="6857999"/>
          </a:xfrm>
          <a:prstGeom prst="rect">
            <a:avLst/>
          </a:prstGeom>
          <a:solidFill>
            <a:schemeClr val="accent5">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68580" tIns="34290" rIns="68580" bIns="34290" anchor="ctr" anchorCtr="1" compatLnSpc="1"/>
          <a:lstStyle/>
          <a:p>
            <a:pPr algn="ctr" defTabSz="685800">
              <a:defRPr sz="1800" b="0" i="0" u="none" strike="noStrike" cap="none" spc="0">
                <a:solidFill>
                  <a:srgbClr val="000000"/>
                </a:solidFill>
              </a:defRPr>
            </a:pPr>
            <a:endParaRPr lang="fr-FR" sz="1350">
              <a:solidFill>
                <a:srgbClr val="FFFFFF"/>
              </a:solidFill>
              <a:latin typeface="Calibri"/>
            </a:endParaRPr>
          </a:p>
        </p:txBody>
      </p:sp>
      <p:sp>
        <p:nvSpPr>
          <p:cNvPr id="2004028173" name="Titre 1"/>
          <p:cNvSpPr txBox="1"/>
          <p:nvPr userDrawn="1"/>
        </p:nvSpPr>
        <p:spPr bwMode="auto">
          <a:xfrm>
            <a:off x="2078849" y="-7354"/>
            <a:ext cx="7056000" cy="1008000"/>
          </a:xfrm>
          <a:prstGeom prst="rect">
            <a:avLst/>
          </a:prstGeom>
          <a:solidFill>
            <a:schemeClr val="accent5">
              <a:lumMod val="40000"/>
              <a:lumOff val="60000"/>
            </a:schemeClr>
          </a:solidFill>
          <a:ln w="19050" cap="flat" cmpd="sng" algn="ctr">
            <a:noFill/>
            <a:prstDash val="solid"/>
            <a:miter lim="800000"/>
          </a:ln>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rmAutofit/>
          </a:bodyPr>
          <a:lstStyle>
            <a:lvl1pPr algn="l" defTabSz="914400">
              <a:lnSpc>
                <a:spcPct val="90000"/>
              </a:lnSpc>
              <a:spcBef>
                <a:spcPts val="0"/>
              </a:spcBef>
              <a:buNone/>
              <a:defRPr sz="44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1440000" algn="ctr">
              <a:defRPr/>
            </a:pPr>
            <a:endParaRPr lang="fr-FR" sz="4000" b="1">
              <a:solidFill>
                <a:srgbClr val="0070C0"/>
              </a:solidFill>
              <a:latin typeface="Marianne"/>
              <a:cs typeface="Arial"/>
            </a:endParaRPr>
          </a:p>
        </p:txBody>
      </p:sp>
      <p:sp>
        <p:nvSpPr>
          <p:cNvPr id="1616390567" name="ZoneTexte 67"/>
          <p:cNvSpPr txBox="1"/>
          <p:nvPr userDrawn="1"/>
        </p:nvSpPr>
        <p:spPr bwMode="auto">
          <a:xfrm>
            <a:off x="150402" y="983987"/>
            <a:ext cx="1972685" cy="5840060"/>
          </a:xfrm>
          <a:prstGeom prst="rect">
            <a:avLst/>
          </a:prstGeom>
          <a:noFill/>
          <a:ln>
            <a:noFill/>
          </a:ln>
        </p:spPr>
        <p:txBody>
          <a:bodyPr vert="horz" wrap="square" lIns="68580" tIns="34290" rIns="68580" bIns="34290" anchor="t" anchorCtr="1" compatLnSpc="1">
            <a:spAutoFit/>
          </a:bodyPr>
          <a:lstStyle/>
          <a:p>
            <a:pPr algn="l" defTabSz="685800">
              <a:defRPr sz="1800" b="0" i="0" u="none" strike="noStrike" cap="none" spc="0">
                <a:solidFill>
                  <a:srgbClr val="000000"/>
                </a:solidFill>
              </a:defRPr>
            </a:pPr>
            <a:r>
              <a:rPr lang="fr-FR" sz="1200" b="1" dirty="0" smtClean="0">
                <a:solidFill>
                  <a:srgbClr val="002060"/>
                </a:solidFill>
                <a:latin typeface="Marianne" panose="02000000000000000000" pitchFamily="2" charset="0"/>
                <a:cs typeface="+mn-cs"/>
              </a:rPr>
              <a:t>Repère pour la formation</a:t>
            </a:r>
            <a:endParaRPr lang="fr-FR" sz="1200" dirty="0" smtClean="0">
              <a:solidFill>
                <a:srgbClr val="002060"/>
              </a:solidFill>
              <a:latin typeface="Marianne" panose="02000000000000000000" pitchFamily="2" charset="0"/>
            </a:endParaRPr>
          </a:p>
          <a:p>
            <a:pPr algn="l" defTabSz="685800">
              <a:defRPr sz="1800" b="0" i="0" u="none" strike="noStrike" cap="none" spc="0">
                <a:solidFill>
                  <a:srgbClr val="000000"/>
                </a:solidFill>
              </a:defRPr>
            </a:pPr>
            <a:r>
              <a:rPr lang="fr-FR" sz="1200" b="1" dirty="0" smtClean="0">
                <a:solidFill>
                  <a:srgbClr val="002060"/>
                </a:solidFill>
                <a:latin typeface="Marianne" panose="02000000000000000000" pitchFamily="2" charset="0"/>
                <a:cs typeface="+mn-cs"/>
              </a:rPr>
              <a:t>BP TPA MH</a:t>
            </a:r>
            <a:endParaRPr lang="fr-FR" sz="1200" b="0" dirty="0" smtClean="0">
              <a:solidFill>
                <a:srgbClr val="002060"/>
              </a:solidFill>
              <a:latin typeface="Marianne" panose="02000000000000000000" pitchFamily="2" charset="0"/>
              <a:cs typeface="+mn-cs"/>
            </a:endParaRPr>
          </a:p>
          <a:p>
            <a:pPr algn="l" defTabSz="685800">
              <a:defRPr sz="1800" b="0" i="0" u="none" strike="noStrike" cap="none" spc="0">
                <a:solidFill>
                  <a:srgbClr val="000000"/>
                </a:solidFill>
              </a:defRPr>
            </a:pPr>
            <a:endParaRPr lang="fr-FR" sz="1100" b="1" i="0" u="none" strike="noStrike" cap="none" spc="0" dirty="0" smtClean="0">
              <a:solidFill>
                <a:srgbClr val="000099"/>
              </a:solidFill>
              <a:latin typeface="Marianne"/>
              <a:ea typeface="Marianne"/>
              <a:cs typeface="Marianne"/>
              <a:hlinkClick r:id="rId2" action="ppaction://hlinksldjump"/>
            </a:endParaRPr>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smtClean="0">
                <a:solidFill>
                  <a:srgbClr val="000099"/>
                </a:solidFill>
                <a:latin typeface="Marianne"/>
                <a:ea typeface="Marianne"/>
                <a:cs typeface="Marianne"/>
                <a:hlinkClick r:id="rId2" action="ppaction://hlinksldjump"/>
              </a:rPr>
              <a:t>Introduction</a:t>
            </a:r>
            <a:endParaRPr lang="fr-FR" sz="1100" b="1" i="0" u="none" strike="noStrike" cap="none" spc="0" dirty="0">
              <a:solidFill>
                <a:srgbClr val="000099"/>
              </a:solidFill>
              <a:latin typeface="Marianne"/>
              <a:cs typeface="Marianne"/>
            </a:endParaRPr>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a:solidFill>
                  <a:srgbClr val="000099"/>
                </a:solidFill>
                <a:latin typeface="Marianne"/>
                <a:ea typeface="Marianne"/>
                <a:cs typeface="Marianne"/>
                <a:hlinkClick r:id="rId3" action="ppaction://hlinksldjump"/>
              </a:rPr>
              <a:t>Les attendus de la profession</a:t>
            </a:r>
            <a:endParaRPr lang="fr-FR" sz="1100" b="1" i="0" u="none" strike="noStrike" cap="none" spc="0" dirty="0">
              <a:solidFill>
                <a:srgbClr val="000099"/>
              </a:solidFill>
              <a:latin typeface="Marianne"/>
              <a:cs typeface="Marianne"/>
            </a:endParaRPr>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a:solidFill>
                  <a:srgbClr val="000099"/>
                </a:solidFill>
                <a:latin typeface="Marianne"/>
                <a:ea typeface="Marianne"/>
                <a:cs typeface="Marianne"/>
                <a:hlinkClick r:id="rId4" action="ppaction://hlinksldjump"/>
              </a:rPr>
              <a:t>Tableau de synthèse</a:t>
            </a:r>
            <a:endParaRPr lang="fr-FR" sz="1100" b="1" i="0" u="none" strike="noStrike" cap="none" spc="0" dirty="0">
              <a:solidFill>
                <a:srgbClr val="000099"/>
              </a:solidFill>
              <a:latin typeface="Marianne"/>
              <a:cs typeface="Marianne"/>
            </a:endParaRPr>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a:solidFill>
                  <a:srgbClr val="000099"/>
                </a:solidFill>
                <a:latin typeface="Marianne"/>
                <a:ea typeface="Marianne"/>
                <a:cs typeface="Marianne"/>
                <a:hlinkClick r:id="rId5" action="ppaction://hlinksldjump"/>
              </a:rPr>
              <a:t>Réf. </a:t>
            </a:r>
            <a:r>
              <a:rPr lang="fr-FR" sz="1100" b="1" i="0" u="none" strike="noStrike" cap="none" spc="0" dirty="0" smtClean="0">
                <a:solidFill>
                  <a:srgbClr val="000099"/>
                </a:solidFill>
                <a:latin typeface="Marianne"/>
                <a:ea typeface="Marianne"/>
                <a:cs typeface="Marianne"/>
                <a:hlinkClick r:id="rId5" action="ppaction://hlinksldjump"/>
              </a:rPr>
              <a:t>d'activités </a:t>
            </a:r>
            <a:r>
              <a:rPr lang="fr-FR" sz="1100" b="1" i="0" u="none" strike="noStrike" cap="none" spc="0" dirty="0">
                <a:solidFill>
                  <a:srgbClr val="000099"/>
                </a:solidFill>
                <a:latin typeface="Marianne"/>
                <a:ea typeface="Marianne"/>
                <a:cs typeface="Marianne"/>
                <a:hlinkClick r:id="rId5" action="ppaction://hlinksldjump"/>
              </a:rPr>
              <a:t>professionnelles</a:t>
            </a:r>
            <a:endParaRPr lang="fr-FR" sz="1100" b="1" i="0" u="none" strike="noStrike" cap="none" spc="0" dirty="0">
              <a:solidFill>
                <a:srgbClr val="000099"/>
              </a:solidFill>
              <a:latin typeface="Marianne"/>
              <a:cs typeface="Marianne"/>
            </a:endParaRPr>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a:solidFill>
                  <a:srgbClr val="000099"/>
                </a:solidFill>
                <a:latin typeface="Marianne"/>
                <a:ea typeface="Marianne"/>
                <a:cs typeface="Marianne"/>
                <a:hlinkClick r:id="rId6" action="ppaction://hlinksldjump"/>
              </a:rPr>
              <a:t>Réf. de compétences</a:t>
            </a:r>
            <a:endParaRPr lang="fr-FR" sz="1100" b="1" i="0" u="none" strike="noStrike" cap="none" spc="0" dirty="0">
              <a:solidFill>
                <a:srgbClr val="000099"/>
              </a:solidFill>
              <a:latin typeface="Marianne"/>
              <a:cs typeface="Marianne"/>
            </a:endParaRPr>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a:solidFill>
                  <a:srgbClr val="000099"/>
                </a:solidFill>
                <a:latin typeface="Marianne"/>
                <a:cs typeface="Marianne"/>
                <a:hlinkClick r:id="rId7" action="ppaction://hlinksldjump"/>
              </a:rPr>
              <a:t>Réf. d évaluation</a:t>
            </a:r>
            <a:endParaRPr dirty="0"/>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a:solidFill>
                  <a:srgbClr val="000099"/>
                </a:solidFill>
                <a:latin typeface="Marianne"/>
                <a:ea typeface="Marianne"/>
                <a:cs typeface="Marianne"/>
                <a:hlinkClick r:id="rId8" action="ppaction://hlinksldjump"/>
              </a:rPr>
              <a:t>Épreuves professionnelles</a:t>
            </a:r>
            <a:endParaRPr lang="fr-FR" sz="1100" b="1" i="0" u="none" strike="noStrike" cap="none" spc="0" dirty="0">
              <a:solidFill>
                <a:srgbClr val="000099"/>
              </a:solidFill>
              <a:latin typeface="Marianne"/>
              <a:cs typeface="Marianne"/>
            </a:endParaRPr>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a:solidFill>
                  <a:srgbClr val="000099"/>
                </a:solidFill>
                <a:latin typeface="Marianne"/>
                <a:ea typeface="Marianne"/>
                <a:cs typeface="Marianne"/>
                <a:hlinkClick r:id="rId9" action="ppaction://hlinksldjump"/>
              </a:rPr>
              <a:t>La formation</a:t>
            </a:r>
            <a:endParaRPr dirty="0"/>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a:solidFill>
                  <a:srgbClr val="000099"/>
                </a:solidFill>
                <a:latin typeface="Marianne"/>
                <a:cs typeface="Marianne"/>
                <a:hlinkClick r:id="rId10" action="ppaction://hlinksldjump"/>
              </a:rPr>
              <a:t>Les formations réglementaires</a:t>
            </a:r>
            <a:endParaRPr dirty="0"/>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a:solidFill>
                  <a:srgbClr val="000099"/>
                </a:solidFill>
                <a:latin typeface="Marianne"/>
                <a:ea typeface="Marianne"/>
                <a:cs typeface="Marianne"/>
                <a:hlinkClick r:id="rId11" action="ppaction://hlinksldjump"/>
              </a:rPr>
              <a:t>Préconisations</a:t>
            </a:r>
            <a:endParaRPr lang="fr-FR" sz="1100" b="1" i="0" u="none" strike="noStrike" cap="none" spc="0" dirty="0">
              <a:solidFill>
                <a:srgbClr val="000099"/>
              </a:solidFill>
              <a:latin typeface="Marianne"/>
              <a:cs typeface="Marianne"/>
            </a:endParaRPr>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a:solidFill>
                  <a:srgbClr val="000099"/>
                </a:solidFill>
                <a:latin typeface="Marianne"/>
                <a:ea typeface="Marianne"/>
                <a:cs typeface="Marianne"/>
                <a:hlinkClick r:id="rId12" action="ppaction://hlinksldjump"/>
              </a:rPr>
              <a:t>L’espace de formation</a:t>
            </a:r>
            <a:r>
              <a:rPr lang="fr-FR" sz="1100" b="1" i="0" u="none" strike="noStrike" cap="none" spc="0" dirty="0">
                <a:solidFill>
                  <a:srgbClr val="000099"/>
                </a:solidFill>
                <a:latin typeface="Marianne"/>
                <a:ea typeface="Marianne"/>
                <a:cs typeface="Marianne"/>
              </a:rPr>
              <a:t> </a:t>
            </a:r>
            <a:endParaRPr lang="fr-FR" sz="1100" b="1" i="0" u="none" strike="noStrike" cap="none" spc="0" dirty="0">
              <a:solidFill>
                <a:srgbClr val="000099"/>
              </a:solidFill>
              <a:latin typeface="Marianne"/>
              <a:cs typeface="Marianne"/>
            </a:endParaRPr>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a:solidFill>
                  <a:srgbClr val="000099"/>
                </a:solidFill>
                <a:latin typeface="Marianne"/>
                <a:ea typeface="Marianne"/>
                <a:cs typeface="Marianne"/>
                <a:hlinkClick r:id="rId13" action="ppaction://hlinksldjump"/>
              </a:rPr>
              <a:t>Les équipements</a:t>
            </a:r>
            <a:endParaRPr lang="fr-FR" sz="1100" b="1" i="0" u="none" strike="noStrike" cap="none" spc="0" dirty="0">
              <a:solidFill>
                <a:srgbClr val="000099"/>
              </a:solidFill>
              <a:latin typeface="Marianne"/>
              <a:cs typeface="Marianne"/>
            </a:endParaRPr>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a:solidFill>
                  <a:srgbClr val="000099"/>
                </a:solidFill>
                <a:latin typeface="Marianne"/>
                <a:ea typeface="Marianne"/>
                <a:cs typeface="Marianne"/>
                <a:hlinkClick r:id="rId14" action="ppaction://hlinksldjump"/>
              </a:rPr>
              <a:t>L’alternance</a:t>
            </a:r>
            <a:endParaRPr lang="fr-FR" sz="1100" b="1" i="0" u="none" strike="noStrike" cap="none" spc="0" dirty="0">
              <a:solidFill>
                <a:srgbClr val="000099"/>
              </a:solidFill>
              <a:latin typeface="Marianne"/>
              <a:cs typeface="Marianne"/>
            </a:endParaRPr>
          </a:p>
          <a:p>
            <a:pPr marL="0" marR="0" indent="0" algn="l" defTabSz="685800">
              <a:lnSpc>
                <a:spcPct val="100000"/>
              </a:lnSpc>
              <a:spcBef>
                <a:spcPts val="0"/>
              </a:spcBef>
              <a:spcAft>
                <a:spcPts val="1200"/>
              </a:spcAft>
              <a:defRPr sz="1800" b="0" i="0" u="none" strike="noStrike" cap="none" spc="0">
                <a:solidFill>
                  <a:srgbClr val="000000"/>
                </a:solidFill>
              </a:defRPr>
            </a:pPr>
            <a:r>
              <a:rPr lang="fr-FR" sz="1100" b="1" i="0" u="none" strike="noStrike" cap="none" spc="0" dirty="0" smtClean="0">
                <a:solidFill>
                  <a:srgbClr val="000099"/>
                </a:solidFill>
                <a:latin typeface="Marianne"/>
                <a:ea typeface="Marianne"/>
                <a:cs typeface="Marianne"/>
                <a:hlinkClick r:id="rId15" action="ppaction://hlinksldjump"/>
              </a:rPr>
              <a:t>Exemple de projet de restauration</a:t>
            </a:r>
            <a:endParaRPr dirty="0"/>
          </a:p>
        </p:txBody>
      </p:sp>
      <p:cxnSp>
        <p:nvCxnSpPr>
          <p:cNvPr id="299220010" name="Connecteur droit 13"/>
          <p:cNvCxnSpPr/>
          <p:nvPr userDrawn="1"/>
        </p:nvCxnSpPr>
        <p:spPr bwMode="auto">
          <a:xfrm>
            <a:off x="2073655" y="0"/>
            <a:ext cx="0" cy="6858000"/>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2230091" name="Connecteur droit 14"/>
          <p:cNvCxnSpPr/>
          <p:nvPr userDrawn="1"/>
        </p:nvCxnSpPr>
        <p:spPr bwMode="auto">
          <a:xfrm flipH="1">
            <a:off x="2073655" y="990572"/>
            <a:ext cx="7070346" cy="0"/>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39373008" name="Connecteur droit 15"/>
          <p:cNvCxnSpPr/>
          <p:nvPr userDrawn="1"/>
        </p:nvCxnSpPr>
        <p:spPr bwMode="auto">
          <a:xfrm>
            <a:off x="2073655" y="0"/>
            <a:ext cx="0" cy="989753"/>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442263418" name="Image 17"/>
          <p:cNvPicPr>
            <a:picLocks noChangeAspect="1"/>
          </p:cNvPicPr>
          <p:nvPr userDrawn="1"/>
        </p:nvPicPr>
        <p:blipFill>
          <a:blip r:embed="rId16"/>
          <a:stretch/>
        </p:blipFill>
        <p:spPr bwMode="auto">
          <a:xfrm rot="5400000">
            <a:off x="1998736" y="129525"/>
            <a:ext cx="960000" cy="720000"/>
          </a:xfrm>
          <a:prstGeom prst="rect">
            <a:avLst/>
          </a:prstGeom>
        </p:spPr>
      </p:pic>
      <p:grpSp>
        <p:nvGrpSpPr>
          <p:cNvPr id="1911993111" name="Groupe 18"/>
          <p:cNvGrpSpPr/>
          <p:nvPr userDrawn="1"/>
        </p:nvGrpSpPr>
        <p:grpSpPr bwMode="auto">
          <a:xfrm>
            <a:off x="8079020" y="6550702"/>
            <a:ext cx="957476" cy="190666"/>
            <a:chOff x="3851920" y="5877272"/>
            <a:chExt cx="1539062" cy="432048"/>
          </a:xfrm>
          <a:solidFill>
            <a:srgbClr val="B4C7E7"/>
          </a:solidFill>
        </p:grpSpPr>
        <p:sp>
          <p:nvSpPr>
            <p:cNvPr id="20" name="Bouton d'action : Précédent 19">
              <a:hlinkClick r:id="" action="ppaction://hlinkshowjump?jump=previousslide" highlightClick="1"/>
            </p:cNvPr>
            <p:cNvSpPr/>
            <p:nvPr/>
          </p:nvSpPr>
          <p:spPr bwMode="auto">
            <a:xfrm>
              <a:off x="3851920" y="5877272"/>
              <a:ext cx="720080" cy="432048"/>
            </a:xfrm>
            <a:prstGeom prst="actionButtonBackPrevious">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1" name="Bouton d’action : Suivant 20">
              <a:hlinkClick r:id="" action="ppaction://hlinkshowjump?jump=nextslide" highlightClick="1"/>
            </p:cNvPr>
            <p:cNvSpPr/>
            <p:nvPr/>
          </p:nvSpPr>
          <p:spPr bwMode="auto">
            <a:xfrm>
              <a:off x="4716016" y="5877272"/>
              <a:ext cx="674965" cy="432048"/>
            </a:xfrm>
            <a:prstGeom prst="actionButtonForwardNex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pic>
        <p:nvPicPr>
          <p:cNvPr id="14" name="Image 13">
            <a:extLst>
              <a:ext uri="{FF2B5EF4-FFF2-40B4-BE49-F238E27FC236}">
                <a16:creationId xmlns:a16="http://schemas.microsoft.com/office/drawing/2014/main" id="{1950C97C-E12A-4038-8A5E-FFFFB83A4CB8}"/>
              </a:ext>
            </a:extLst>
          </p:cNvPr>
          <p:cNvPicPr>
            <a:picLocks noChangeAspect="1"/>
          </p:cNvPicPr>
          <p:nvPr userDrawn="1"/>
        </p:nvPicPr>
        <p:blipFill>
          <a:blip r:embed="rId17"/>
          <a:stretch>
            <a:fillRect/>
          </a:stretch>
        </p:blipFill>
        <p:spPr bwMode="auto">
          <a:xfrm>
            <a:off x="-15063" y="-5715"/>
            <a:ext cx="1093236" cy="798195"/>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151321566" name="Title 1"/>
          <p:cNvSpPr>
            <a:spLocks noGrp="1"/>
          </p:cNvSpPr>
          <p:nvPr>
            <p:ph type="title"/>
          </p:nvPr>
        </p:nvSpPr>
        <p:spPr bwMode="auto">
          <a:xfrm>
            <a:off x="623888" y="1709739"/>
            <a:ext cx="7886700" cy="2852737"/>
          </a:xfrm>
        </p:spPr>
        <p:txBody>
          <a:bodyPr anchor="b"/>
          <a:lstStyle>
            <a:lvl1pPr>
              <a:defRPr sz="6000"/>
            </a:lvl1pPr>
          </a:lstStyle>
          <a:p>
            <a:pPr>
              <a:defRPr/>
            </a:pPr>
            <a:r>
              <a:rPr lang="fr-FR"/>
              <a:t>Modifiez le style du titre</a:t>
            </a:r>
            <a:endParaRPr lang="en-US"/>
          </a:p>
        </p:txBody>
      </p:sp>
      <p:sp>
        <p:nvSpPr>
          <p:cNvPr id="316157001" name="Text Placeholder 2"/>
          <p:cNvSpPr>
            <a:spLocks noGrp="1"/>
          </p:cNvSpPr>
          <p:nvPr>
            <p:ph type="body" idx="1"/>
          </p:nvPr>
        </p:nvSpPr>
        <p:spPr bwMode="auto">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Modifier les styles du texte du masque</a:t>
            </a:r>
            <a:endParaRPr/>
          </a:p>
        </p:txBody>
      </p:sp>
      <p:sp>
        <p:nvSpPr>
          <p:cNvPr id="1909867038" name="Date Placeholder 3"/>
          <p:cNvSpPr>
            <a:spLocks noGrp="1"/>
          </p:cNvSpPr>
          <p:nvPr>
            <p:ph type="dt" sz="half" idx="10"/>
          </p:nvPr>
        </p:nvSpPr>
        <p:spPr bwMode="auto"/>
        <p:txBody>
          <a:bodyPr/>
          <a:lstStyle/>
          <a:p>
            <a:pPr>
              <a:defRPr/>
            </a:pPr>
            <a:fld id="{9B232FCA-AD58-4673-A008-C4D38814C7D7}" type="datetime1">
              <a:rPr lang="en-US"/>
              <a:t>1/7/2026</a:t>
            </a:fld>
            <a:endParaRPr lang="en-US"/>
          </a:p>
        </p:txBody>
      </p:sp>
      <p:sp>
        <p:nvSpPr>
          <p:cNvPr id="310219621" name="Footer Placeholder 4"/>
          <p:cNvSpPr>
            <a:spLocks noGrp="1"/>
          </p:cNvSpPr>
          <p:nvPr>
            <p:ph type="ftr" sz="quarter" idx="11"/>
          </p:nvPr>
        </p:nvSpPr>
        <p:spPr bwMode="auto">
          <a:xfrm>
            <a:off x="3028950" y="6356351"/>
            <a:ext cx="3086100" cy="365125"/>
          </a:xfrm>
          <a:prstGeom prst="rect">
            <a:avLst/>
          </a:prstGeom>
        </p:spPr>
        <p:txBody>
          <a:bodyPr/>
          <a:lstStyle/>
          <a:p>
            <a:pPr>
              <a:defRPr/>
            </a:pPr>
            <a:endParaRPr lang="en-US"/>
          </a:p>
        </p:txBody>
      </p:sp>
      <p:sp>
        <p:nvSpPr>
          <p:cNvPr id="520817654" name="Slide Number Placeholder 5"/>
          <p:cNvSpPr>
            <a:spLocks noGrp="1"/>
          </p:cNvSpPr>
          <p:nvPr>
            <p:ph type="sldNum" sz="quarter" idx="12"/>
          </p:nvPr>
        </p:nvSpPr>
        <p:spPr bwMode="auto"/>
        <p:txBody>
          <a:bodyPr/>
          <a:lstStyle/>
          <a:p>
            <a:pPr>
              <a:defRPr/>
            </a:pPr>
            <a:fld id="{48F63A3B-78C7-47BE-AE5E-E10140E04643}" type="slidenum">
              <a:rPr lang="en-US"/>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1680622935" name="Title 1"/>
          <p:cNvSpPr>
            <a:spLocks noGrp="1"/>
          </p:cNvSpPr>
          <p:nvPr>
            <p:ph type="title"/>
          </p:nvPr>
        </p:nvSpPr>
        <p:spPr bwMode="auto"/>
        <p:txBody>
          <a:bodyPr/>
          <a:lstStyle/>
          <a:p>
            <a:pPr>
              <a:defRPr/>
            </a:pPr>
            <a:r>
              <a:rPr lang="fr-FR"/>
              <a:t>Modifiez le style du titre</a:t>
            </a:r>
            <a:endParaRPr lang="en-US"/>
          </a:p>
        </p:txBody>
      </p:sp>
      <p:sp>
        <p:nvSpPr>
          <p:cNvPr id="1641643604" name="Content Placeholder 2"/>
          <p:cNvSpPr>
            <a:spLocks noGrp="1"/>
          </p:cNvSpPr>
          <p:nvPr>
            <p:ph sz="half" idx="1"/>
          </p:nvPr>
        </p:nvSpPr>
        <p:spPr bwMode="auto">
          <a:xfrm>
            <a:off x="628650" y="1825625"/>
            <a:ext cx="38862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1055707482" name="Content Placeholder 3"/>
          <p:cNvSpPr>
            <a:spLocks noGrp="1"/>
          </p:cNvSpPr>
          <p:nvPr>
            <p:ph sz="half" idx="2"/>
          </p:nvPr>
        </p:nvSpPr>
        <p:spPr bwMode="auto">
          <a:xfrm>
            <a:off x="4629150" y="1825625"/>
            <a:ext cx="38862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1338965597" name="Date Placeholder 4"/>
          <p:cNvSpPr>
            <a:spLocks noGrp="1"/>
          </p:cNvSpPr>
          <p:nvPr>
            <p:ph type="dt" sz="half" idx="10"/>
          </p:nvPr>
        </p:nvSpPr>
        <p:spPr bwMode="auto"/>
        <p:txBody>
          <a:bodyPr/>
          <a:lstStyle/>
          <a:p>
            <a:pPr>
              <a:defRPr/>
            </a:pPr>
            <a:fld id="{0C11C2C4-C163-4132-AA43-BD4779D054DF}" type="datetime1">
              <a:rPr lang="en-US"/>
              <a:t>1/7/2026</a:t>
            </a:fld>
            <a:endParaRPr lang="en-US"/>
          </a:p>
        </p:txBody>
      </p:sp>
      <p:sp>
        <p:nvSpPr>
          <p:cNvPr id="241229042" name="Footer Placeholder 5"/>
          <p:cNvSpPr>
            <a:spLocks noGrp="1"/>
          </p:cNvSpPr>
          <p:nvPr>
            <p:ph type="ftr" sz="quarter" idx="11"/>
          </p:nvPr>
        </p:nvSpPr>
        <p:spPr bwMode="auto">
          <a:xfrm>
            <a:off x="3028950" y="6356351"/>
            <a:ext cx="3086100" cy="365125"/>
          </a:xfrm>
          <a:prstGeom prst="rect">
            <a:avLst/>
          </a:prstGeom>
        </p:spPr>
        <p:txBody>
          <a:bodyPr/>
          <a:lstStyle/>
          <a:p>
            <a:pPr>
              <a:defRPr/>
            </a:pPr>
            <a:endParaRPr lang="en-US"/>
          </a:p>
        </p:txBody>
      </p:sp>
      <p:sp>
        <p:nvSpPr>
          <p:cNvPr id="592267613" name="Slide Number Placeholder 6"/>
          <p:cNvSpPr>
            <a:spLocks noGrp="1"/>
          </p:cNvSpPr>
          <p:nvPr>
            <p:ph type="sldNum" sz="quarter" idx="12"/>
          </p:nvPr>
        </p:nvSpPr>
        <p:spPr bwMode="auto"/>
        <p:txBody>
          <a:bodyPr/>
          <a:lstStyle/>
          <a:p>
            <a:pPr>
              <a:defRPr/>
            </a:pPr>
            <a:fld id="{48F63A3B-78C7-47BE-AE5E-E10140E04643}" type="slidenum">
              <a:rPr lang="en-US"/>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1275813623" name="Title 1"/>
          <p:cNvSpPr>
            <a:spLocks noGrp="1"/>
          </p:cNvSpPr>
          <p:nvPr>
            <p:ph type="title"/>
          </p:nvPr>
        </p:nvSpPr>
        <p:spPr bwMode="auto">
          <a:xfrm>
            <a:off x="629841" y="365126"/>
            <a:ext cx="7886700" cy="1325563"/>
          </a:xfrm>
        </p:spPr>
        <p:txBody>
          <a:bodyPr/>
          <a:lstStyle/>
          <a:p>
            <a:pPr>
              <a:defRPr/>
            </a:pPr>
            <a:r>
              <a:rPr lang="fr-FR"/>
              <a:t>Modifiez le style du titre</a:t>
            </a:r>
            <a:endParaRPr lang="en-US"/>
          </a:p>
        </p:txBody>
      </p:sp>
      <p:sp>
        <p:nvSpPr>
          <p:cNvPr id="753929216" name="Text Placeholder 2"/>
          <p:cNvSpPr>
            <a:spLocks noGrp="1"/>
          </p:cNvSpPr>
          <p:nvPr>
            <p:ph type="body" idx="1"/>
          </p:nvPr>
        </p:nvSpPr>
        <p:spPr bwMode="auto">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373108670" name="Content Placeholder 3"/>
          <p:cNvSpPr>
            <a:spLocks noGrp="1"/>
          </p:cNvSpPr>
          <p:nvPr>
            <p:ph sz="half" idx="2"/>
          </p:nvPr>
        </p:nvSpPr>
        <p:spPr bwMode="auto">
          <a:xfrm>
            <a:off x="629842" y="2505074"/>
            <a:ext cx="3868340"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700925153" name="Text Placeholder 4"/>
          <p:cNvSpPr>
            <a:spLocks noGrp="1"/>
          </p:cNvSpPr>
          <p:nvPr>
            <p:ph type="body" sz="quarter" idx="3"/>
          </p:nvPr>
        </p:nvSpPr>
        <p:spPr bwMode="auto">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1087193286" name="Content Placeholder 5"/>
          <p:cNvSpPr>
            <a:spLocks noGrp="1"/>
          </p:cNvSpPr>
          <p:nvPr>
            <p:ph sz="quarter" idx="4"/>
          </p:nvPr>
        </p:nvSpPr>
        <p:spPr bwMode="auto">
          <a:xfrm>
            <a:off x="4629150" y="2505074"/>
            <a:ext cx="3887391"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510475388" name="Date Placeholder 6"/>
          <p:cNvSpPr>
            <a:spLocks noGrp="1"/>
          </p:cNvSpPr>
          <p:nvPr>
            <p:ph type="dt" sz="half" idx="10"/>
          </p:nvPr>
        </p:nvSpPr>
        <p:spPr bwMode="auto"/>
        <p:txBody>
          <a:bodyPr/>
          <a:lstStyle/>
          <a:p>
            <a:pPr>
              <a:defRPr/>
            </a:pPr>
            <a:fld id="{3F8C66FE-CFA7-48BF-B36F-198B3D234DF8}" type="datetime1">
              <a:rPr lang="en-US"/>
              <a:t>1/7/2026</a:t>
            </a:fld>
            <a:endParaRPr lang="en-US"/>
          </a:p>
        </p:txBody>
      </p:sp>
      <p:sp>
        <p:nvSpPr>
          <p:cNvPr id="1502714626" name="Footer Placeholder 7"/>
          <p:cNvSpPr>
            <a:spLocks noGrp="1"/>
          </p:cNvSpPr>
          <p:nvPr>
            <p:ph type="ftr" sz="quarter" idx="11"/>
          </p:nvPr>
        </p:nvSpPr>
        <p:spPr bwMode="auto">
          <a:xfrm>
            <a:off x="3028950" y="6356351"/>
            <a:ext cx="3086100" cy="365125"/>
          </a:xfrm>
          <a:prstGeom prst="rect">
            <a:avLst/>
          </a:prstGeom>
        </p:spPr>
        <p:txBody>
          <a:bodyPr/>
          <a:lstStyle/>
          <a:p>
            <a:pPr>
              <a:defRPr/>
            </a:pPr>
            <a:endParaRPr lang="en-US"/>
          </a:p>
        </p:txBody>
      </p:sp>
      <p:sp>
        <p:nvSpPr>
          <p:cNvPr id="1798585701" name="Slide Number Placeholder 8"/>
          <p:cNvSpPr>
            <a:spLocks noGrp="1"/>
          </p:cNvSpPr>
          <p:nvPr>
            <p:ph type="sldNum" sz="quarter" idx="12"/>
          </p:nvPr>
        </p:nvSpPr>
        <p:spPr bwMode="auto"/>
        <p:txBody>
          <a:bodyPr/>
          <a:lstStyle/>
          <a:p>
            <a:pPr>
              <a:defRPr/>
            </a:pPr>
            <a:fld id="{48F63A3B-78C7-47BE-AE5E-E10140E04643}" type="slidenum">
              <a:rPr lang="en-US"/>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822164671" name="Title 1"/>
          <p:cNvSpPr>
            <a:spLocks noGrp="1"/>
          </p:cNvSpPr>
          <p:nvPr>
            <p:ph type="title"/>
          </p:nvPr>
        </p:nvSpPr>
        <p:spPr bwMode="auto"/>
        <p:txBody>
          <a:bodyPr/>
          <a:lstStyle/>
          <a:p>
            <a:pPr>
              <a:defRPr/>
            </a:pPr>
            <a:r>
              <a:rPr lang="fr-FR"/>
              <a:t>Modifiez le style du titre</a:t>
            </a:r>
            <a:endParaRPr lang="en-US"/>
          </a:p>
        </p:txBody>
      </p:sp>
      <p:sp>
        <p:nvSpPr>
          <p:cNvPr id="892308339" name="Date Placeholder 2"/>
          <p:cNvSpPr>
            <a:spLocks noGrp="1"/>
          </p:cNvSpPr>
          <p:nvPr>
            <p:ph type="dt" sz="half" idx="10"/>
          </p:nvPr>
        </p:nvSpPr>
        <p:spPr bwMode="auto"/>
        <p:txBody>
          <a:bodyPr/>
          <a:lstStyle/>
          <a:p>
            <a:pPr>
              <a:defRPr/>
            </a:pPr>
            <a:fld id="{2C30423A-D5B0-4AAB-AE99-EB3F39CABC06}" type="datetime1">
              <a:rPr lang="en-US"/>
              <a:t>1/7/2026</a:t>
            </a:fld>
            <a:endParaRPr lang="en-US"/>
          </a:p>
        </p:txBody>
      </p:sp>
      <p:sp>
        <p:nvSpPr>
          <p:cNvPr id="1004194739" name="Footer Placeholder 3"/>
          <p:cNvSpPr>
            <a:spLocks noGrp="1"/>
          </p:cNvSpPr>
          <p:nvPr>
            <p:ph type="ftr" sz="quarter" idx="11"/>
          </p:nvPr>
        </p:nvSpPr>
        <p:spPr bwMode="auto">
          <a:xfrm>
            <a:off x="3028950" y="6356351"/>
            <a:ext cx="3086100" cy="365125"/>
          </a:xfrm>
          <a:prstGeom prst="rect">
            <a:avLst/>
          </a:prstGeom>
        </p:spPr>
        <p:txBody>
          <a:bodyPr/>
          <a:lstStyle/>
          <a:p>
            <a:pPr>
              <a:defRPr/>
            </a:pPr>
            <a:endParaRPr lang="en-US"/>
          </a:p>
        </p:txBody>
      </p:sp>
      <p:sp>
        <p:nvSpPr>
          <p:cNvPr id="2107031201" name="Slide Number Placeholder 4"/>
          <p:cNvSpPr>
            <a:spLocks noGrp="1"/>
          </p:cNvSpPr>
          <p:nvPr>
            <p:ph type="sldNum" sz="quarter" idx="12"/>
          </p:nvPr>
        </p:nvSpPr>
        <p:spPr bwMode="auto"/>
        <p:txBody>
          <a:bodyPr/>
          <a:lstStyle/>
          <a:p>
            <a:pPr>
              <a:defRPr/>
            </a:pPr>
            <a:fld id="{48F63A3B-78C7-47BE-AE5E-E10140E04643}" type="slidenum">
              <a:rPr lang="en-US"/>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1173753461" name="Date Placeholder 1"/>
          <p:cNvSpPr>
            <a:spLocks noGrp="1"/>
          </p:cNvSpPr>
          <p:nvPr>
            <p:ph type="dt" sz="half" idx="10"/>
          </p:nvPr>
        </p:nvSpPr>
        <p:spPr bwMode="auto"/>
        <p:txBody>
          <a:bodyPr/>
          <a:lstStyle/>
          <a:p>
            <a:pPr>
              <a:defRPr/>
            </a:pPr>
            <a:fld id="{5C4984F5-8B5A-4360-8AE6-38264E76687C}" type="datetime1">
              <a:rPr lang="en-US"/>
              <a:t>1/7/2026</a:t>
            </a:fld>
            <a:endParaRPr lang="en-US"/>
          </a:p>
        </p:txBody>
      </p:sp>
      <p:sp>
        <p:nvSpPr>
          <p:cNvPr id="1760639484" name="Footer Placeholder 2"/>
          <p:cNvSpPr>
            <a:spLocks noGrp="1"/>
          </p:cNvSpPr>
          <p:nvPr>
            <p:ph type="ftr" sz="quarter" idx="11"/>
          </p:nvPr>
        </p:nvSpPr>
        <p:spPr bwMode="auto">
          <a:xfrm>
            <a:off x="3028950" y="6356351"/>
            <a:ext cx="3086100" cy="365125"/>
          </a:xfrm>
          <a:prstGeom prst="rect">
            <a:avLst/>
          </a:prstGeom>
        </p:spPr>
        <p:txBody>
          <a:bodyPr/>
          <a:lstStyle/>
          <a:p>
            <a:pPr>
              <a:defRPr/>
            </a:pPr>
            <a:endParaRPr lang="en-US"/>
          </a:p>
        </p:txBody>
      </p:sp>
      <p:sp>
        <p:nvSpPr>
          <p:cNvPr id="1547683223" name="Slide Number Placeholder 3"/>
          <p:cNvSpPr>
            <a:spLocks noGrp="1"/>
          </p:cNvSpPr>
          <p:nvPr>
            <p:ph type="sldNum" sz="quarter" idx="12"/>
          </p:nvPr>
        </p:nvSpPr>
        <p:spPr bwMode="auto"/>
        <p:txBody>
          <a:bodyPr/>
          <a:lstStyle/>
          <a:p>
            <a:pPr>
              <a:defRPr/>
            </a:pPr>
            <a:fld id="{48F63A3B-78C7-47BE-AE5E-E10140E04643}" type="slidenum">
              <a:rPr lang="en-US"/>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2060024213" name="Title 1"/>
          <p:cNvSpPr>
            <a:spLocks noGrp="1"/>
          </p:cNvSpPr>
          <p:nvPr>
            <p:ph type="title"/>
          </p:nvPr>
        </p:nvSpPr>
        <p:spPr bwMode="auto">
          <a:xfrm>
            <a:off x="629841" y="457200"/>
            <a:ext cx="2949178" cy="1600200"/>
          </a:xfrm>
        </p:spPr>
        <p:txBody>
          <a:bodyPr anchor="b"/>
          <a:lstStyle>
            <a:lvl1pPr>
              <a:defRPr sz="3200"/>
            </a:lvl1pPr>
          </a:lstStyle>
          <a:p>
            <a:pPr>
              <a:defRPr/>
            </a:pPr>
            <a:r>
              <a:rPr lang="fr-FR"/>
              <a:t>Modifiez le style du titre</a:t>
            </a:r>
            <a:endParaRPr lang="en-US"/>
          </a:p>
        </p:txBody>
      </p:sp>
      <p:sp>
        <p:nvSpPr>
          <p:cNvPr id="1978487531" name="Content Placeholder 2"/>
          <p:cNvSpPr>
            <a:spLocks noGrp="1"/>
          </p:cNvSpPr>
          <p:nvPr>
            <p:ph idx="1"/>
          </p:nvPr>
        </p:nvSpPr>
        <p:spPr bwMode="auto">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1012472795" name="Text Placeholder 3"/>
          <p:cNvSpPr>
            <a:spLocks noGrp="1"/>
          </p:cNvSpPr>
          <p:nvPr>
            <p:ph type="body" sz="half" idx="2"/>
          </p:nvPr>
        </p:nvSpPr>
        <p:spPr bwMode="auto">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60487919" name="Date Placeholder 4"/>
          <p:cNvSpPr>
            <a:spLocks noGrp="1"/>
          </p:cNvSpPr>
          <p:nvPr>
            <p:ph type="dt" sz="half" idx="10"/>
          </p:nvPr>
        </p:nvSpPr>
        <p:spPr bwMode="auto"/>
        <p:txBody>
          <a:bodyPr/>
          <a:lstStyle/>
          <a:p>
            <a:pPr>
              <a:defRPr/>
            </a:pPr>
            <a:fld id="{45FFE090-52A9-48EA-A995-509FBBB8B13A}" type="datetime1">
              <a:rPr lang="en-US"/>
              <a:t>1/7/2026</a:t>
            </a:fld>
            <a:endParaRPr lang="en-US"/>
          </a:p>
        </p:txBody>
      </p:sp>
      <p:sp>
        <p:nvSpPr>
          <p:cNvPr id="1822652453" name="Footer Placeholder 5"/>
          <p:cNvSpPr>
            <a:spLocks noGrp="1"/>
          </p:cNvSpPr>
          <p:nvPr>
            <p:ph type="ftr" sz="quarter" idx="11"/>
          </p:nvPr>
        </p:nvSpPr>
        <p:spPr bwMode="auto">
          <a:xfrm>
            <a:off x="3028950" y="6356351"/>
            <a:ext cx="3086100" cy="365125"/>
          </a:xfrm>
          <a:prstGeom prst="rect">
            <a:avLst/>
          </a:prstGeom>
        </p:spPr>
        <p:txBody>
          <a:bodyPr/>
          <a:lstStyle/>
          <a:p>
            <a:pPr>
              <a:defRPr/>
            </a:pPr>
            <a:endParaRPr lang="en-US"/>
          </a:p>
        </p:txBody>
      </p:sp>
      <p:sp>
        <p:nvSpPr>
          <p:cNvPr id="896484709" name="Slide Number Placeholder 6"/>
          <p:cNvSpPr>
            <a:spLocks noGrp="1"/>
          </p:cNvSpPr>
          <p:nvPr>
            <p:ph type="sldNum" sz="quarter" idx="12"/>
          </p:nvPr>
        </p:nvSpPr>
        <p:spPr bwMode="auto"/>
        <p:txBody>
          <a:bodyPr/>
          <a:lstStyle/>
          <a:p>
            <a:pPr>
              <a:defRPr/>
            </a:pPr>
            <a:fld id="{48F63A3B-78C7-47BE-AE5E-E10140E04643}" type="slidenum">
              <a:rPr lang="en-US"/>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332572271" name="Title 1"/>
          <p:cNvSpPr>
            <a:spLocks noGrp="1"/>
          </p:cNvSpPr>
          <p:nvPr>
            <p:ph type="title"/>
          </p:nvPr>
        </p:nvSpPr>
        <p:spPr bwMode="auto">
          <a:xfrm>
            <a:off x="629841" y="457200"/>
            <a:ext cx="2949178" cy="1600200"/>
          </a:xfrm>
        </p:spPr>
        <p:txBody>
          <a:bodyPr anchor="b"/>
          <a:lstStyle>
            <a:lvl1pPr>
              <a:defRPr sz="3200"/>
            </a:lvl1pPr>
          </a:lstStyle>
          <a:p>
            <a:pPr>
              <a:defRPr/>
            </a:pPr>
            <a:r>
              <a:rPr lang="fr-FR"/>
              <a:t>Modifiez le style du titre</a:t>
            </a:r>
            <a:endParaRPr lang="en-US"/>
          </a:p>
        </p:txBody>
      </p:sp>
      <p:sp>
        <p:nvSpPr>
          <p:cNvPr id="2018852109" name="Picture Placeholder 2"/>
          <p:cNvSpPr>
            <a:spLocks noGrp="1" noChangeAspect="1"/>
          </p:cNvSpPr>
          <p:nvPr>
            <p:ph type="pic" idx="1"/>
          </p:nvPr>
        </p:nvSpPr>
        <p:spPr bwMode="auto">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fr-FR"/>
              <a:t>Cliquez sur l'icône pour ajouter une image</a:t>
            </a:r>
            <a:endParaRPr lang="en-US"/>
          </a:p>
        </p:txBody>
      </p:sp>
      <p:sp>
        <p:nvSpPr>
          <p:cNvPr id="892525011" name="Text Placeholder 3"/>
          <p:cNvSpPr>
            <a:spLocks noGrp="1"/>
          </p:cNvSpPr>
          <p:nvPr>
            <p:ph type="body" sz="half" idx="2"/>
          </p:nvPr>
        </p:nvSpPr>
        <p:spPr bwMode="auto">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1438284235" name="Date Placeholder 4"/>
          <p:cNvSpPr>
            <a:spLocks noGrp="1"/>
          </p:cNvSpPr>
          <p:nvPr>
            <p:ph type="dt" sz="half" idx="10"/>
          </p:nvPr>
        </p:nvSpPr>
        <p:spPr bwMode="auto"/>
        <p:txBody>
          <a:bodyPr/>
          <a:lstStyle/>
          <a:p>
            <a:pPr>
              <a:defRPr/>
            </a:pPr>
            <a:fld id="{66F193DE-9858-42B0-BE97-E04E1C4D4195}" type="datetime1">
              <a:rPr lang="en-US"/>
              <a:t>1/7/2026</a:t>
            </a:fld>
            <a:endParaRPr lang="en-US"/>
          </a:p>
        </p:txBody>
      </p:sp>
      <p:sp>
        <p:nvSpPr>
          <p:cNvPr id="656702671" name="Footer Placeholder 5"/>
          <p:cNvSpPr>
            <a:spLocks noGrp="1"/>
          </p:cNvSpPr>
          <p:nvPr>
            <p:ph type="ftr" sz="quarter" idx="11"/>
          </p:nvPr>
        </p:nvSpPr>
        <p:spPr bwMode="auto">
          <a:xfrm>
            <a:off x="3028950" y="6356351"/>
            <a:ext cx="3086100" cy="365125"/>
          </a:xfrm>
          <a:prstGeom prst="rect">
            <a:avLst/>
          </a:prstGeom>
        </p:spPr>
        <p:txBody>
          <a:bodyPr/>
          <a:lstStyle/>
          <a:p>
            <a:pPr>
              <a:defRPr/>
            </a:pPr>
            <a:endParaRPr lang="en-US"/>
          </a:p>
        </p:txBody>
      </p:sp>
      <p:sp>
        <p:nvSpPr>
          <p:cNvPr id="932192671" name="Slide Number Placeholder 6"/>
          <p:cNvSpPr>
            <a:spLocks noGrp="1"/>
          </p:cNvSpPr>
          <p:nvPr>
            <p:ph type="sldNum" sz="quarter" idx="12"/>
          </p:nvPr>
        </p:nvSpPr>
        <p:spPr bwMode="auto"/>
        <p:txBody>
          <a:bodyPr/>
          <a:lstStyle/>
          <a:p>
            <a:pPr>
              <a:defRPr/>
            </a:pPr>
            <a:fld id="{48F63A3B-78C7-47BE-AE5E-E10140E04643}" type="slidenum">
              <a:rPr lang="en-US"/>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1989136231" name="Title Placeholder 1"/>
          <p:cNvSpPr>
            <a:spLocks noGrp="1"/>
          </p:cNvSpPr>
          <p:nvPr>
            <p:ph type="title"/>
          </p:nvPr>
        </p:nvSpPr>
        <p:spPr bwMode="auto">
          <a:xfrm>
            <a:off x="628650" y="365126"/>
            <a:ext cx="7886700" cy="1325563"/>
          </a:xfrm>
          <a:prstGeom prst="rect">
            <a:avLst/>
          </a:prstGeom>
        </p:spPr>
        <p:txBody>
          <a:bodyPr vert="horz" lIns="91440" tIns="45720" rIns="91440" bIns="45720" rtlCol="0" anchor="ctr">
            <a:normAutofit/>
          </a:bodyPr>
          <a:lstStyle/>
          <a:p>
            <a:pPr>
              <a:defRPr/>
            </a:pPr>
            <a:r>
              <a:rPr lang="fr-FR"/>
              <a:t>Modifiez le style du titre</a:t>
            </a:r>
            <a:endParaRPr lang="en-US"/>
          </a:p>
        </p:txBody>
      </p:sp>
      <p:sp>
        <p:nvSpPr>
          <p:cNvPr id="1149486071" name="Text Placeholder 2"/>
          <p:cNvSpPr>
            <a:spLocks noGrp="1"/>
          </p:cNvSpPr>
          <p:nvPr>
            <p:ph type="body" idx="1"/>
          </p:nvPr>
        </p:nvSpPr>
        <p:spPr bwMode="auto">
          <a:xfrm>
            <a:off x="628650" y="1825625"/>
            <a:ext cx="7886700" cy="4351338"/>
          </a:xfrm>
          <a:prstGeom prst="rect">
            <a:avLst/>
          </a:prstGeom>
        </p:spPr>
        <p:txBody>
          <a:bodyPr vert="horz" lIns="91440" tIns="45720" rIns="91440" bIns="45720" rtlCol="0">
            <a:normAutofit/>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659032468" name="Date Placeholder 3"/>
          <p:cNvSpPr>
            <a:spLocks noGrp="1"/>
          </p:cNvSpPr>
          <p:nvPr>
            <p:ph type="dt" sz="half" idx="2"/>
          </p:nvPr>
        </p:nvSpPr>
        <p:spPr bwMode="auto">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12C313D-A9D9-436A-9803-FA44E05D28C4}" type="datetime1">
              <a:rPr lang="en-US"/>
              <a:t>1/7/2026</a:t>
            </a:fld>
            <a:endParaRPr lang="en-US"/>
          </a:p>
        </p:txBody>
      </p:sp>
      <p:sp>
        <p:nvSpPr>
          <p:cNvPr id="412460739" name="Slide Number Placeholder 5"/>
          <p:cNvSpPr>
            <a:spLocks noGrp="1"/>
          </p:cNvSpPr>
          <p:nvPr>
            <p:ph type="sldNum" sz="quarter" idx="4"/>
          </p:nvPr>
        </p:nvSpPr>
        <p:spPr bwMode="auto">
          <a:xfrm>
            <a:off x="3559476" y="6382230"/>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fld id="{48F63A3B-78C7-47BE-AE5E-E10140E04643}" type="slidenum">
              <a:rPr lang="en-US"/>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77332183" name="Titre 1"/>
          <p:cNvSpPr>
            <a:spLocks noGrp="1"/>
          </p:cNvSpPr>
          <p:nvPr>
            <p:ph type="ctrTitle"/>
          </p:nvPr>
        </p:nvSpPr>
        <p:spPr bwMode="auto">
          <a:xfrm>
            <a:off x="1872073" y="-20652"/>
            <a:ext cx="4295477" cy="2437111"/>
          </a:xfrm>
        </p:spPr>
        <p:txBody>
          <a:bodyPr anchor="ctr" anchorCtr="0">
            <a:noAutofit/>
          </a:bodyPr>
          <a:lstStyle/>
          <a:p>
            <a:pPr defTabSz="685800">
              <a:defRPr sz="1800" b="0" i="0" u="none" strike="noStrike" cap="none" spc="0">
                <a:solidFill>
                  <a:srgbClr val="000000"/>
                </a:solidFill>
              </a:defRPr>
            </a:pPr>
            <a:r>
              <a:rPr lang="fr-FR" sz="2600" b="1" dirty="0">
                <a:solidFill>
                  <a:srgbClr val="303977"/>
                </a:solidFill>
                <a:latin typeface="Marianne"/>
                <a:cs typeface="Arial"/>
              </a:rPr>
              <a:t>Brevet professionnel</a:t>
            </a:r>
            <a:br>
              <a:rPr lang="fr-FR" sz="2600" b="1" dirty="0">
                <a:solidFill>
                  <a:srgbClr val="303977"/>
                </a:solidFill>
                <a:latin typeface="Marianne"/>
                <a:cs typeface="Arial"/>
              </a:rPr>
            </a:br>
            <a:r>
              <a:rPr lang="fr-FR" sz="2600" b="1" dirty="0">
                <a:solidFill>
                  <a:srgbClr val="303977"/>
                </a:solidFill>
                <a:latin typeface="Marianne"/>
                <a:cs typeface="Arial"/>
              </a:rPr>
              <a:t>Tailleur de pierre/appareilleur monuments historiques</a:t>
            </a:r>
            <a:endParaRPr dirty="0">
              <a:solidFill>
                <a:srgbClr val="303977"/>
              </a:solidFill>
            </a:endParaRPr>
          </a:p>
        </p:txBody>
      </p:sp>
      <p:sp>
        <p:nvSpPr>
          <p:cNvPr id="1344754993" name="Sous-titre 2"/>
          <p:cNvSpPr>
            <a:spLocks noGrp="1"/>
          </p:cNvSpPr>
          <p:nvPr>
            <p:ph type="subTitle" idx="1"/>
          </p:nvPr>
        </p:nvSpPr>
        <p:spPr bwMode="auto">
          <a:xfrm>
            <a:off x="5944266" y="3480178"/>
            <a:ext cx="3098041" cy="2159580"/>
          </a:xfrm>
        </p:spPr>
        <p:txBody>
          <a:bodyPr anchor="ctr" anchorCtr="0">
            <a:noAutofit/>
          </a:bodyPr>
          <a:lstStyle/>
          <a:p>
            <a:pPr>
              <a:defRPr/>
            </a:pPr>
            <a:r>
              <a:rPr lang="fr-FR" sz="2200" b="1" dirty="0">
                <a:solidFill>
                  <a:srgbClr val="303977"/>
                </a:solidFill>
                <a:latin typeface="Marianne"/>
                <a:cs typeface="Arial"/>
              </a:rPr>
              <a:t>Guide d’accompagnement pédagogique</a:t>
            </a:r>
            <a:endParaRPr dirty="0">
              <a:solidFill>
                <a:srgbClr val="303977"/>
              </a:solidFill>
            </a:endParaRPr>
          </a:p>
          <a:p>
            <a:pPr>
              <a:defRPr/>
            </a:pPr>
            <a:endParaRPr sz="1600" dirty="0">
              <a:solidFill>
                <a:srgbClr val="303977"/>
              </a:solidFill>
            </a:endParaRPr>
          </a:p>
          <a:p>
            <a:pPr>
              <a:defRPr/>
            </a:pPr>
            <a:r>
              <a:rPr lang="fr-FR" sz="2000" b="1" i="0" u="none" strike="noStrike" cap="none" spc="0" dirty="0" smtClean="0">
                <a:solidFill>
                  <a:srgbClr val="303977"/>
                </a:solidFill>
                <a:latin typeface="Marianne"/>
                <a:ea typeface="Marianne"/>
                <a:cs typeface="Arial"/>
              </a:rPr>
              <a:t>Septembre </a:t>
            </a:r>
            <a:r>
              <a:rPr lang="fr-FR" sz="2000" b="1" i="0" u="none" strike="noStrike" cap="none" spc="0" dirty="0">
                <a:solidFill>
                  <a:srgbClr val="303977"/>
                </a:solidFill>
                <a:latin typeface="Marianne"/>
                <a:ea typeface="Marianne"/>
                <a:cs typeface="Arial"/>
              </a:rPr>
              <a:t>2025</a:t>
            </a:r>
            <a:endParaRPr sz="1600" dirty="0">
              <a:solidFill>
                <a:srgbClr val="303977"/>
              </a:solidFill>
            </a:endParaRPr>
          </a:p>
        </p:txBody>
      </p:sp>
      <p:sp>
        <p:nvSpPr>
          <p:cNvPr id="133019217" name="ZoneTexte 79"/>
          <p:cNvSpPr txBox="1"/>
          <p:nvPr/>
        </p:nvSpPr>
        <p:spPr bwMode="auto">
          <a:xfrm>
            <a:off x="12526" y="2064522"/>
            <a:ext cx="2304000" cy="4639732"/>
          </a:xfrm>
          <a:prstGeom prst="rect">
            <a:avLst/>
          </a:prstGeom>
          <a:solidFill>
            <a:schemeClr val="accent5">
              <a:lumMod val="40000"/>
              <a:lumOff val="60000"/>
            </a:schemeClr>
          </a:solidFill>
          <a:ln>
            <a:noFill/>
          </a:ln>
        </p:spPr>
        <p:txBody>
          <a:bodyPr vert="horz" wrap="square" lIns="68580" tIns="34290" rIns="68580" bIns="34290" anchor="t" anchorCtr="0" compatLnSpc="1">
            <a:spAutoFit/>
          </a:bodyPr>
          <a:lstStyle/>
          <a:p>
            <a:pPr defTabSz="685800">
              <a:defRPr sz="1800" b="0" i="0" u="none" strike="noStrike" cap="none" spc="0">
                <a:solidFill>
                  <a:srgbClr val="000000"/>
                </a:solidFill>
              </a:defRPr>
            </a:pPr>
            <a:r>
              <a:rPr lang="fr-FR" sz="1100" b="1" dirty="0" smtClean="0">
                <a:solidFill>
                  <a:srgbClr val="303977"/>
                </a:solidFill>
                <a:latin typeface="Marianne"/>
                <a:cs typeface="Arial"/>
              </a:rPr>
              <a:t>AUTEURS :</a:t>
            </a:r>
            <a:endParaRPr dirty="0">
              <a:solidFill>
                <a:srgbClr val="303977"/>
              </a:solidFill>
            </a:endParaRPr>
          </a:p>
          <a:p>
            <a:pPr marL="133350" indent="-133350" algn="ctr" defTabSz="685800">
              <a:defRPr sz="1800" b="0" i="0" u="none" strike="noStrike" cap="none" spc="0">
                <a:solidFill>
                  <a:srgbClr val="000000"/>
                </a:solidFill>
              </a:defRPr>
            </a:pPr>
            <a:endParaRPr lang="fr-FR" sz="1100" dirty="0">
              <a:solidFill>
                <a:srgbClr val="303977"/>
              </a:solidFill>
              <a:latin typeface="Marianne"/>
              <a:cs typeface="Arial"/>
            </a:endParaRPr>
          </a:p>
          <a:p>
            <a:pPr>
              <a:defRPr/>
            </a:pPr>
            <a:r>
              <a:rPr lang="fr-FR" sz="1100" b="1" dirty="0">
                <a:solidFill>
                  <a:srgbClr val="303977"/>
                </a:solidFill>
                <a:latin typeface="Marianne"/>
                <a:cs typeface="Arial"/>
              </a:rPr>
              <a:t>Vincent MONTREUIL</a:t>
            </a:r>
            <a:endParaRPr dirty="0">
              <a:solidFill>
                <a:srgbClr val="303977"/>
              </a:solidFill>
            </a:endParaRPr>
          </a:p>
          <a:p>
            <a:pPr>
              <a:defRPr/>
            </a:pPr>
            <a:r>
              <a:rPr lang="fr-FR" sz="1100" dirty="0">
                <a:solidFill>
                  <a:srgbClr val="303977"/>
                </a:solidFill>
                <a:latin typeface="Marianne"/>
                <a:cs typeface="Arial"/>
              </a:rPr>
              <a:t>Inspecteur général de l’éducation, du sport et de la recherche</a:t>
            </a:r>
            <a:r>
              <a:rPr lang="fr-FR" sz="1100" dirty="0" smtClean="0">
                <a:solidFill>
                  <a:srgbClr val="303977"/>
                </a:solidFill>
                <a:latin typeface="Marianne"/>
                <a:cs typeface="Arial"/>
              </a:rPr>
              <a:t>.</a:t>
            </a:r>
          </a:p>
          <a:p>
            <a:pPr>
              <a:defRPr/>
            </a:pPr>
            <a:r>
              <a:rPr lang="fr-FR" sz="1100" b="1" dirty="0">
                <a:solidFill>
                  <a:srgbClr val="303977"/>
                </a:solidFill>
                <a:latin typeface="Marianne"/>
                <a:cs typeface="Arial"/>
              </a:rPr>
              <a:t>Mélanie BESNIER</a:t>
            </a:r>
          </a:p>
          <a:p>
            <a:pPr>
              <a:defRPr/>
            </a:pPr>
            <a:r>
              <a:rPr lang="fr-FR" sz="1100" dirty="0">
                <a:solidFill>
                  <a:srgbClr val="303977"/>
                </a:solidFill>
                <a:latin typeface="Marianne"/>
                <a:cs typeface="Arial"/>
              </a:rPr>
              <a:t>Bureau des diplômes </a:t>
            </a:r>
            <a:r>
              <a:rPr lang="fr-FR" sz="1100" dirty="0" smtClean="0">
                <a:solidFill>
                  <a:srgbClr val="303977"/>
                </a:solidFill>
                <a:latin typeface="Marianne"/>
                <a:cs typeface="Arial"/>
              </a:rPr>
              <a:t>professionnels, DGESCO</a:t>
            </a:r>
            <a:endParaRPr sz="1100" dirty="0">
              <a:solidFill>
                <a:srgbClr val="303977"/>
              </a:solidFill>
              <a:latin typeface="Marianne"/>
              <a:cs typeface="Arial"/>
            </a:endParaRPr>
          </a:p>
          <a:p>
            <a:pPr marL="87313" indent="-87313">
              <a:buFont typeface="Arial"/>
              <a:buChar char="•"/>
              <a:defRPr/>
            </a:pPr>
            <a:endParaRPr lang="fr-FR" sz="1100" b="1" dirty="0">
              <a:solidFill>
                <a:srgbClr val="303977"/>
              </a:solidFill>
              <a:latin typeface="Marianne"/>
              <a:cs typeface="Arial"/>
            </a:endParaRPr>
          </a:p>
          <a:p>
            <a:pPr>
              <a:defRPr/>
            </a:pPr>
            <a:r>
              <a:rPr lang="fr-FR" sz="1100" b="1" dirty="0">
                <a:solidFill>
                  <a:srgbClr val="303977"/>
                </a:solidFill>
                <a:latin typeface="Marianne"/>
                <a:cs typeface="Arial"/>
              </a:rPr>
              <a:t>Frédéric COULPIER</a:t>
            </a:r>
            <a:endParaRPr dirty="0">
              <a:solidFill>
                <a:srgbClr val="303977"/>
              </a:solidFill>
            </a:endParaRPr>
          </a:p>
          <a:p>
            <a:pPr>
              <a:defRPr/>
            </a:pPr>
            <a:r>
              <a:rPr lang="fr-FR" sz="1100" b="1" dirty="0">
                <a:solidFill>
                  <a:srgbClr val="303977"/>
                </a:solidFill>
                <a:latin typeface="Marianne"/>
                <a:cs typeface="Arial"/>
              </a:rPr>
              <a:t>Didier ESSELIN</a:t>
            </a:r>
            <a:endParaRPr dirty="0">
              <a:solidFill>
                <a:srgbClr val="303977"/>
              </a:solidFill>
            </a:endParaRPr>
          </a:p>
          <a:p>
            <a:pPr>
              <a:defRPr/>
            </a:pPr>
            <a:r>
              <a:rPr lang="fr-FR" sz="1100" b="1" dirty="0">
                <a:solidFill>
                  <a:srgbClr val="303977"/>
                </a:solidFill>
                <a:latin typeface="Marianne"/>
                <a:cs typeface="Arial"/>
              </a:rPr>
              <a:t>Magali SORIN</a:t>
            </a:r>
            <a:endParaRPr dirty="0">
              <a:solidFill>
                <a:srgbClr val="303977"/>
              </a:solidFill>
            </a:endParaRPr>
          </a:p>
          <a:p>
            <a:pPr>
              <a:defRPr/>
            </a:pPr>
            <a:r>
              <a:rPr lang="fr-FR" sz="1100" b="1" dirty="0">
                <a:solidFill>
                  <a:srgbClr val="303977"/>
                </a:solidFill>
                <a:latin typeface="Marianne"/>
                <a:cs typeface="Arial"/>
              </a:rPr>
              <a:t>Christian TORREMONEIL</a:t>
            </a:r>
            <a:r>
              <a:rPr lang="fr-FR" sz="1100" dirty="0">
                <a:solidFill>
                  <a:srgbClr val="303977"/>
                </a:solidFill>
                <a:latin typeface="Marianne"/>
                <a:cs typeface="Arial"/>
              </a:rPr>
              <a:t> Inspecteurs de l’éducation nationale.</a:t>
            </a:r>
            <a:endParaRPr dirty="0">
              <a:solidFill>
                <a:srgbClr val="303977"/>
              </a:solidFill>
            </a:endParaRPr>
          </a:p>
          <a:p>
            <a:pPr marL="87313" indent="-87313">
              <a:buFont typeface="Arial"/>
              <a:buChar char="•"/>
              <a:defRPr/>
            </a:pPr>
            <a:endParaRPr lang="fr-FR" sz="1100" b="1" dirty="0">
              <a:solidFill>
                <a:srgbClr val="303977"/>
              </a:solidFill>
              <a:latin typeface="Marianne"/>
              <a:cs typeface="Arial"/>
            </a:endParaRPr>
          </a:p>
          <a:p>
            <a:pPr>
              <a:defRPr/>
            </a:pPr>
            <a:r>
              <a:rPr lang="fr-FR" sz="1100" b="1" dirty="0">
                <a:solidFill>
                  <a:srgbClr val="303977"/>
                </a:solidFill>
                <a:latin typeface="Marianne"/>
                <a:cs typeface="Arial"/>
              </a:rPr>
              <a:t>Fabien CAMELIO</a:t>
            </a:r>
            <a:endParaRPr dirty="0">
              <a:solidFill>
                <a:srgbClr val="303977"/>
              </a:solidFill>
            </a:endParaRPr>
          </a:p>
          <a:p>
            <a:pPr>
              <a:defRPr/>
            </a:pPr>
            <a:r>
              <a:rPr lang="fr-FR" sz="1100" b="1" dirty="0">
                <a:solidFill>
                  <a:srgbClr val="303977"/>
                </a:solidFill>
                <a:latin typeface="Marianne"/>
                <a:cs typeface="Arial"/>
              </a:rPr>
              <a:t>Renaud CHAUMON</a:t>
            </a:r>
            <a:endParaRPr dirty="0">
              <a:solidFill>
                <a:srgbClr val="303977"/>
              </a:solidFill>
            </a:endParaRPr>
          </a:p>
          <a:p>
            <a:pPr>
              <a:defRPr/>
            </a:pPr>
            <a:r>
              <a:rPr lang="fr-FR" sz="1100" b="1" dirty="0">
                <a:solidFill>
                  <a:srgbClr val="303977"/>
                </a:solidFill>
                <a:latin typeface="Marianne"/>
                <a:cs typeface="Arial"/>
              </a:rPr>
              <a:t>Gilles CONSTANTINOPOULOS</a:t>
            </a:r>
            <a:endParaRPr dirty="0">
              <a:solidFill>
                <a:srgbClr val="303977"/>
              </a:solidFill>
            </a:endParaRPr>
          </a:p>
          <a:p>
            <a:pPr>
              <a:defRPr/>
            </a:pPr>
            <a:r>
              <a:rPr lang="fr-FR" sz="1100" b="1" dirty="0">
                <a:solidFill>
                  <a:srgbClr val="303977"/>
                </a:solidFill>
                <a:latin typeface="Marianne"/>
                <a:cs typeface="Arial"/>
              </a:rPr>
              <a:t>Jean-Pierre CORDAT</a:t>
            </a:r>
            <a:endParaRPr dirty="0">
              <a:solidFill>
                <a:srgbClr val="303977"/>
              </a:solidFill>
            </a:endParaRPr>
          </a:p>
          <a:p>
            <a:pPr>
              <a:defRPr/>
            </a:pPr>
            <a:r>
              <a:rPr lang="fr-FR" sz="1100" b="1" dirty="0">
                <a:solidFill>
                  <a:srgbClr val="303977"/>
                </a:solidFill>
                <a:latin typeface="Marianne"/>
                <a:cs typeface="Arial"/>
              </a:rPr>
              <a:t>Luc LEBLOND</a:t>
            </a:r>
            <a:endParaRPr dirty="0">
              <a:solidFill>
                <a:srgbClr val="303977"/>
              </a:solidFill>
            </a:endParaRPr>
          </a:p>
          <a:p>
            <a:pPr>
              <a:defRPr/>
            </a:pPr>
            <a:r>
              <a:rPr lang="fr-FR" sz="1100" b="1" dirty="0">
                <a:solidFill>
                  <a:srgbClr val="303977"/>
                </a:solidFill>
                <a:latin typeface="Marianne"/>
                <a:cs typeface="Arial"/>
              </a:rPr>
              <a:t>Marie LOURAU</a:t>
            </a:r>
            <a:endParaRPr dirty="0">
              <a:solidFill>
                <a:srgbClr val="303977"/>
              </a:solidFill>
            </a:endParaRPr>
          </a:p>
          <a:p>
            <a:pPr>
              <a:defRPr/>
            </a:pPr>
            <a:r>
              <a:rPr lang="fr-FR" sz="1100" b="1" dirty="0">
                <a:solidFill>
                  <a:srgbClr val="303977"/>
                </a:solidFill>
                <a:latin typeface="Marianne"/>
                <a:cs typeface="Arial"/>
              </a:rPr>
              <a:t>Thomas ROBILLARD</a:t>
            </a:r>
            <a:endParaRPr dirty="0">
              <a:solidFill>
                <a:srgbClr val="303977"/>
              </a:solidFill>
            </a:endParaRPr>
          </a:p>
          <a:p>
            <a:pPr>
              <a:defRPr/>
            </a:pPr>
            <a:r>
              <a:rPr lang="fr-FR" sz="1100" b="1" dirty="0">
                <a:solidFill>
                  <a:srgbClr val="303977"/>
                </a:solidFill>
                <a:latin typeface="Marianne"/>
                <a:cs typeface="Arial"/>
              </a:rPr>
              <a:t>Walter THIERRY </a:t>
            </a:r>
            <a:endParaRPr dirty="0">
              <a:solidFill>
                <a:srgbClr val="303977"/>
              </a:solidFill>
            </a:endParaRPr>
          </a:p>
          <a:p>
            <a:pPr>
              <a:defRPr/>
            </a:pPr>
            <a:r>
              <a:rPr lang="fr-FR" sz="1100" b="1" dirty="0">
                <a:solidFill>
                  <a:srgbClr val="303977"/>
                </a:solidFill>
                <a:latin typeface="Marianne"/>
                <a:cs typeface="Arial"/>
              </a:rPr>
              <a:t>Sabine ZAZZALI</a:t>
            </a:r>
            <a:endParaRPr dirty="0">
              <a:solidFill>
                <a:srgbClr val="303977"/>
              </a:solidFill>
            </a:endParaRPr>
          </a:p>
          <a:p>
            <a:pPr>
              <a:defRPr/>
            </a:pPr>
            <a:r>
              <a:rPr lang="fr-FR" sz="1100" dirty="0">
                <a:solidFill>
                  <a:srgbClr val="303977"/>
                </a:solidFill>
                <a:latin typeface="Marianne"/>
                <a:cs typeface="Arial"/>
              </a:rPr>
              <a:t>Enseignants</a:t>
            </a:r>
            <a:endParaRPr dirty="0">
              <a:solidFill>
                <a:srgbClr val="303977"/>
              </a:solidFill>
            </a:endParaRPr>
          </a:p>
        </p:txBody>
      </p:sp>
      <p:pic>
        <p:nvPicPr>
          <p:cNvPr id="1647633884" name="Image 6"/>
          <p:cNvPicPr>
            <a:picLocks noChangeAspect="1"/>
          </p:cNvPicPr>
          <p:nvPr/>
        </p:nvPicPr>
        <p:blipFill>
          <a:blip r:embed="rId3"/>
          <a:srcRect l="10196" t="9216" r="15293"/>
          <a:stretch/>
        </p:blipFill>
        <p:spPr bwMode="auto">
          <a:xfrm rot="5400000">
            <a:off x="6183847" y="317513"/>
            <a:ext cx="2859024" cy="2612623"/>
          </a:xfrm>
          <a:prstGeom prst="rect">
            <a:avLst/>
          </a:prstGeom>
        </p:spPr>
      </p:pic>
      <p:pic>
        <p:nvPicPr>
          <p:cNvPr id="1608544235" name="Image 8"/>
          <p:cNvPicPr>
            <a:picLocks noChangeAspect="1"/>
          </p:cNvPicPr>
          <p:nvPr/>
        </p:nvPicPr>
        <p:blipFill>
          <a:blip r:embed="rId4"/>
          <a:srcRect l="9899" t="2323" r="10909" b="3670"/>
          <a:stretch/>
        </p:blipFill>
        <p:spPr bwMode="auto">
          <a:xfrm rot="5400000">
            <a:off x="2360273" y="3284927"/>
            <a:ext cx="3610282" cy="3214255"/>
          </a:xfrm>
          <a:prstGeom prst="rect">
            <a:avLst/>
          </a:prstGeom>
        </p:spPr>
      </p:pic>
      <p:pic>
        <p:nvPicPr>
          <p:cNvPr id="8" name="Image 7">
            <a:extLst>
              <a:ext uri="{FF2B5EF4-FFF2-40B4-BE49-F238E27FC236}">
                <a16:creationId xmlns:a16="http://schemas.microsoft.com/office/drawing/2014/main" id="{1950C97C-E12A-4038-8A5E-FFFFB83A4CB8}"/>
              </a:ext>
            </a:extLst>
          </p:cNvPr>
          <p:cNvPicPr>
            <a:picLocks noChangeAspect="1"/>
          </p:cNvPicPr>
          <p:nvPr/>
        </p:nvPicPr>
        <p:blipFill>
          <a:blip r:embed="rId5"/>
          <a:stretch>
            <a:fillRect/>
          </a:stretch>
        </p:blipFill>
        <p:spPr bwMode="auto">
          <a:xfrm>
            <a:off x="0" y="22083"/>
            <a:ext cx="1800000" cy="13142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1247576104" name="Tableau 17"/>
          <p:cNvGraphicFramePr>
            <a:graphicFrameLocks noGrp="1"/>
          </p:cNvGraphicFramePr>
          <p:nvPr>
            <p:extLst>
              <p:ext uri="{D42A27DB-BD31-4B8C-83A1-F6EECF244321}">
                <p14:modId xmlns:p14="http://schemas.microsoft.com/office/powerpoint/2010/main" val="833217282"/>
              </p:ext>
            </p:extLst>
          </p:nvPr>
        </p:nvGraphicFramePr>
        <p:xfrm>
          <a:off x="2176850" y="1114656"/>
          <a:ext cx="6869147" cy="5199026"/>
        </p:xfrm>
        <a:graphic>
          <a:graphicData uri="http://schemas.openxmlformats.org/drawingml/2006/table">
            <a:tbl>
              <a:tblPr firstRow="1" firstCol="1" bandRow="1">
                <a:tableStyleId>{5C22544A-7EE6-4342-B048-85BDC9FD1C3A}</a:tableStyleId>
              </a:tblPr>
              <a:tblGrid>
                <a:gridCol w="2094360">
                  <a:extLst>
                    <a:ext uri="{9D8B030D-6E8A-4147-A177-3AD203B41FA5}">
                      <a16:colId xmlns:a16="http://schemas.microsoft.com/office/drawing/2014/main" val="20000"/>
                    </a:ext>
                  </a:extLst>
                </a:gridCol>
                <a:gridCol w="697831">
                  <a:extLst>
                    <a:ext uri="{9D8B030D-6E8A-4147-A177-3AD203B41FA5}">
                      <a16:colId xmlns:a16="http://schemas.microsoft.com/office/drawing/2014/main" val="20001"/>
                    </a:ext>
                  </a:extLst>
                </a:gridCol>
                <a:gridCol w="589546">
                  <a:extLst>
                    <a:ext uri="{9D8B030D-6E8A-4147-A177-3AD203B41FA5}">
                      <a16:colId xmlns:a16="http://schemas.microsoft.com/office/drawing/2014/main" val="20002"/>
                    </a:ext>
                  </a:extLst>
                </a:gridCol>
                <a:gridCol w="1696453">
                  <a:extLst>
                    <a:ext uri="{9D8B030D-6E8A-4147-A177-3AD203B41FA5}">
                      <a16:colId xmlns:a16="http://schemas.microsoft.com/office/drawing/2014/main" val="20003"/>
                    </a:ext>
                  </a:extLst>
                </a:gridCol>
                <a:gridCol w="962526">
                  <a:extLst>
                    <a:ext uri="{9D8B030D-6E8A-4147-A177-3AD203B41FA5}">
                      <a16:colId xmlns:a16="http://schemas.microsoft.com/office/drawing/2014/main" val="20004"/>
                    </a:ext>
                  </a:extLst>
                </a:gridCol>
                <a:gridCol w="828431">
                  <a:extLst>
                    <a:ext uri="{9D8B030D-6E8A-4147-A177-3AD203B41FA5}">
                      <a16:colId xmlns:a16="http://schemas.microsoft.com/office/drawing/2014/main" val="20005"/>
                    </a:ext>
                  </a:extLst>
                </a:gridCol>
              </a:tblGrid>
              <a:tr h="1002700">
                <a:tc gridSpan="3">
                  <a:txBody>
                    <a:bodyPr/>
                    <a:lstStyle/>
                    <a:p>
                      <a:pPr algn="l">
                        <a:lnSpc>
                          <a:spcPct val="107000"/>
                        </a:lnSpc>
                        <a:spcAft>
                          <a:spcPts val="800"/>
                        </a:spcAft>
                        <a:defRPr/>
                      </a:pPr>
                      <a:endParaRPr lang="fr-FR" sz="1400">
                        <a:latin typeface="Marianne"/>
                        <a:ea typeface="Calibri"/>
                        <a:cs typeface="Times New Roman"/>
                      </a:endParaRPr>
                    </a:p>
                  </a:txBody>
                  <a:tcPr marL="0" marR="0" marT="0" marB="0" anchor="ctr"/>
                </a:tc>
                <a:tc hMerge="1">
                  <a:txBody>
                    <a:bodyPr/>
                    <a:lstStyle/>
                    <a:p>
                      <a:endParaRPr/>
                    </a:p>
                  </a:txBody>
                  <a:tcPr/>
                </a:tc>
                <a:tc hMerge="1">
                  <a:txBody>
                    <a:bodyPr/>
                    <a:lstStyle/>
                    <a:p>
                      <a:endParaRPr/>
                    </a:p>
                  </a:txBody>
                  <a:tcPr/>
                </a:tc>
                <a:tc>
                  <a:txBody>
                    <a:bodyPr/>
                    <a:lstStyle/>
                    <a:p>
                      <a:pPr algn="ctr">
                        <a:lnSpc>
                          <a:spcPct val="100000"/>
                        </a:lnSpc>
                        <a:spcAft>
                          <a:spcPts val="0"/>
                        </a:spcAft>
                        <a:defRPr/>
                      </a:pPr>
                      <a:r>
                        <a:rPr lang="fr-FR" sz="1400" b="1" i="0" u="none" strike="noStrike" cap="none" spc="0">
                          <a:solidFill>
                            <a:schemeClr val="lt1"/>
                          </a:solidFill>
                          <a:latin typeface="Marianne"/>
                          <a:ea typeface="Marianne"/>
                          <a:cs typeface="Marianne"/>
                        </a:rPr>
                        <a:t>Apprentissage: en CFA habilité ou public*</a:t>
                      </a:r>
                      <a:endParaRPr sz="1400"/>
                    </a:p>
                  </a:txBody>
                  <a:tcPr marL="32799" marR="32799" marT="0" marB="0" anchor="ctr"/>
                </a:tc>
                <a:tc gridSpan="2">
                  <a:txBody>
                    <a:bodyPr/>
                    <a:lstStyle/>
                    <a:p>
                      <a:pPr algn="ctr">
                        <a:lnSpc>
                          <a:spcPct val="100000"/>
                        </a:lnSpc>
                        <a:spcAft>
                          <a:spcPts val="0"/>
                        </a:spcAft>
                        <a:defRPr/>
                      </a:pPr>
                      <a:r>
                        <a:rPr lang="fr-FR" sz="1400" b="1" i="0" u="none" strike="noStrike" cap="none" spc="0">
                          <a:solidFill>
                            <a:schemeClr val="lt1"/>
                          </a:solidFill>
                          <a:latin typeface="Marianne"/>
                          <a:ea typeface="Marianne"/>
                          <a:cs typeface="Marianne"/>
                        </a:rPr>
                        <a:t>CFA non habilité Formation en établissement privé Enseignement à distance</a:t>
                      </a:r>
                      <a:endParaRPr sz="1400"/>
                    </a:p>
                  </a:txBody>
                  <a:tcPr marL="32799" marR="32799" marT="0" marB="0" anchor="ctr"/>
                </a:tc>
                <a:tc hMerge="1">
                  <a:txBody>
                    <a:bodyPr/>
                    <a:lstStyle/>
                    <a:p>
                      <a:endParaRPr/>
                    </a:p>
                  </a:txBody>
                  <a:tcPr/>
                </a:tc>
                <a:extLst>
                  <a:ext uri="{0D108BD9-81ED-4DB2-BD59-A6C34878D82A}">
                    <a16:rowId xmlns:a16="http://schemas.microsoft.com/office/drawing/2014/main" val="10000"/>
                  </a:ext>
                </a:extLst>
              </a:tr>
              <a:tr h="407572">
                <a:tc>
                  <a:txBody>
                    <a:bodyPr/>
                    <a:lstStyle/>
                    <a:p>
                      <a:pPr marL="0" marR="0" lvl="0" indent="90170" algn="l" defTabSz="914400">
                        <a:lnSpc>
                          <a:spcPct val="114999"/>
                        </a:lnSpc>
                        <a:spcBef>
                          <a:spcPts val="0"/>
                        </a:spcBef>
                        <a:spcAft>
                          <a:spcPts val="0"/>
                        </a:spcAft>
                        <a:buClrTx/>
                        <a:buSzTx/>
                        <a:buFontTx/>
                        <a:buNone/>
                        <a:tabLst>
                          <a:tab pos="2250440" algn="l"/>
                        </a:tabLst>
                        <a:defRPr/>
                      </a:pPr>
                      <a:r>
                        <a:rPr lang="fr-FR" sz="1400" i="0" spc="5">
                          <a:latin typeface="Marianne"/>
                        </a:rPr>
                        <a:t>Épreuves</a:t>
                      </a:r>
                      <a:endParaRPr sz="1400" i="0">
                        <a:latin typeface="Marianne"/>
                        <a:ea typeface="Calibri"/>
                        <a:cs typeface="Times New Roman"/>
                      </a:endParaRPr>
                    </a:p>
                  </a:txBody>
                  <a:tcPr marL="36195" marR="36195" marT="36195" marB="36195" anchor="ctr"/>
                </a:tc>
                <a:tc>
                  <a:txBody>
                    <a:bodyPr/>
                    <a:lstStyle/>
                    <a:p>
                      <a:pPr marL="0" marR="0" lvl="0" indent="0" algn="ctr" defTabSz="914400">
                        <a:lnSpc>
                          <a:spcPct val="114999"/>
                        </a:lnSpc>
                        <a:spcBef>
                          <a:spcPts val="0"/>
                        </a:spcBef>
                        <a:spcAft>
                          <a:spcPts val="0"/>
                        </a:spcAft>
                        <a:buClrTx/>
                        <a:buSzTx/>
                        <a:buFontTx/>
                        <a:buNone/>
                        <a:defRPr/>
                      </a:pPr>
                      <a:r>
                        <a:rPr lang="fr-FR" sz="1400" b="1" i="0" dirty="0">
                          <a:solidFill>
                            <a:srgbClr val="034DA2"/>
                          </a:solidFill>
                          <a:latin typeface="Marianne"/>
                          <a:ea typeface="Times New Roman"/>
                          <a:cs typeface="Arial"/>
                        </a:rPr>
                        <a:t>Unité</a:t>
                      </a:r>
                      <a:endParaRPr sz="1400" b="1" i="0" dirty="0">
                        <a:solidFill>
                          <a:srgbClr val="034DA2"/>
                        </a:solidFill>
                        <a:latin typeface="Marianne"/>
                        <a:ea typeface="Times New Roman"/>
                        <a:cs typeface="Times New Roman"/>
                      </a:endParaRPr>
                    </a:p>
                  </a:txBody>
                  <a:tcPr marL="36195" marR="36195" marT="36195" marB="36195" anchor="ctr"/>
                </a:tc>
                <a:tc>
                  <a:txBody>
                    <a:bodyPr/>
                    <a:lstStyle/>
                    <a:p>
                      <a:pPr marL="0" marR="0" lvl="0" indent="0" algn="ctr" defTabSz="914400">
                        <a:lnSpc>
                          <a:spcPct val="114999"/>
                        </a:lnSpc>
                        <a:spcBef>
                          <a:spcPts val="0"/>
                        </a:spcBef>
                        <a:spcAft>
                          <a:spcPts val="0"/>
                        </a:spcAft>
                        <a:buClrTx/>
                        <a:buSzTx/>
                        <a:buFontTx/>
                        <a:buNone/>
                        <a:defRPr/>
                      </a:pPr>
                      <a:r>
                        <a:rPr lang="fr-FR" sz="1400" b="1" i="0" dirty="0" err="1">
                          <a:solidFill>
                            <a:srgbClr val="034DA2"/>
                          </a:solidFill>
                          <a:latin typeface="Marianne"/>
                          <a:ea typeface="Times New Roman"/>
                          <a:cs typeface="Arial"/>
                        </a:rPr>
                        <a:t>Coef</a:t>
                      </a:r>
                      <a:r>
                        <a:rPr lang="fr-FR" sz="1400" b="1" i="0" dirty="0">
                          <a:solidFill>
                            <a:srgbClr val="034DA2"/>
                          </a:solidFill>
                          <a:latin typeface="Marianne"/>
                          <a:ea typeface="Times New Roman"/>
                          <a:cs typeface="Arial"/>
                        </a:rPr>
                        <a:t>.</a:t>
                      </a:r>
                      <a:endParaRPr sz="1400" b="1" i="0" dirty="0">
                        <a:solidFill>
                          <a:srgbClr val="034DA2"/>
                        </a:solidFill>
                        <a:latin typeface="Marianne"/>
                        <a:ea typeface="Times New Roman"/>
                        <a:cs typeface="Times New Roman"/>
                      </a:endParaRPr>
                    </a:p>
                  </a:txBody>
                  <a:tcPr marL="36195" marR="36195" marT="36195" marB="36195" anchor="ctr"/>
                </a:tc>
                <a:tc>
                  <a:txBody>
                    <a:bodyPr/>
                    <a:lstStyle/>
                    <a:p>
                      <a:pPr algn="ctr">
                        <a:spcBef>
                          <a:spcPts val="600"/>
                        </a:spcBef>
                        <a:spcAft>
                          <a:spcPts val="600"/>
                        </a:spcAft>
                        <a:defRPr/>
                      </a:pPr>
                      <a:r>
                        <a:rPr lang="fr-FR" sz="1400" b="1" i="0" u="none">
                          <a:solidFill>
                            <a:srgbClr val="034DA2"/>
                          </a:solidFill>
                          <a:latin typeface="Marianne"/>
                        </a:rPr>
                        <a:t>Mode</a:t>
                      </a:r>
                      <a:endParaRPr sz="1400" i="0">
                        <a:solidFill>
                          <a:srgbClr val="034DA2"/>
                        </a:solidFill>
                      </a:endParaRPr>
                    </a:p>
                  </a:txBody>
                  <a:tcPr marL="32799" marR="32799" marT="0" marB="0" anchor="ctr"/>
                </a:tc>
                <a:tc>
                  <a:txBody>
                    <a:bodyPr/>
                    <a:lstStyle/>
                    <a:p>
                      <a:pPr algn="ctr">
                        <a:spcBef>
                          <a:spcPts val="600"/>
                        </a:spcBef>
                        <a:spcAft>
                          <a:spcPts val="600"/>
                        </a:spcAft>
                        <a:defRPr/>
                      </a:pPr>
                      <a:r>
                        <a:rPr lang="fr-FR" sz="1400" b="1" i="0" u="none">
                          <a:solidFill>
                            <a:srgbClr val="034DA2"/>
                          </a:solidFill>
                          <a:latin typeface="Marianne"/>
                        </a:rPr>
                        <a:t>Mode</a:t>
                      </a:r>
                      <a:endParaRPr sz="1400" i="0">
                        <a:solidFill>
                          <a:srgbClr val="034DA2"/>
                        </a:solidFill>
                      </a:endParaRPr>
                    </a:p>
                  </a:txBody>
                  <a:tcPr marL="32799" marR="32799" marT="0" marB="0" anchor="ctr"/>
                </a:tc>
                <a:tc>
                  <a:txBody>
                    <a:bodyPr/>
                    <a:lstStyle/>
                    <a:p>
                      <a:pPr algn="ctr">
                        <a:spcAft>
                          <a:spcPts val="0"/>
                        </a:spcAft>
                        <a:defRPr/>
                      </a:pPr>
                      <a:r>
                        <a:rPr lang="fr-FR" sz="1400" b="1" i="0" u="none">
                          <a:solidFill>
                            <a:srgbClr val="034DA2"/>
                          </a:solidFill>
                          <a:latin typeface="Marianne"/>
                        </a:rPr>
                        <a:t>Durée</a:t>
                      </a:r>
                      <a:endParaRPr sz="1400" i="0">
                        <a:solidFill>
                          <a:srgbClr val="034DA2"/>
                        </a:solidFill>
                      </a:endParaRPr>
                    </a:p>
                  </a:txBody>
                  <a:tcPr marL="32799" marR="32799" marT="0" marB="0" anchor="ctr"/>
                </a:tc>
                <a:extLst>
                  <a:ext uri="{0D108BD9-81ED-4DB2-BD59-A6C34878D82A}">
                    <a16:rowId xmlns:a16="http://schemas.microsoft.com/office/drawing/2014/main" val="10001"/>
                  </a:ext>
                </a:extLst>
              </a:tr>
              <a:tr h="597091">
                <a:tc>
                  <a:txBody>
                    <a:bodyPr/>
                    <a:lstStyle/>
                    <a:p>
                      <a:pPr indent="90170" algn="l">
                        <a:lnSpc>
                          <a:spcPct val="114999"/>
                        </a:lnSpc>
                        <a:spcAft>
                          <a:spcPts val="0"/>
                        </a:spcAft>
                        <a:tabLst>
                          <a:tab pos="2250440" algn="l"/>
                        </a:tabLst>
                        <a:defRPr/>
                      </a:pPr>
                      <a:r>
                        <a:rPr lang="fr-FR" sz="1400" b="1" i="0" u="none" strike="noStrike" cap="none" spc="0">
                          <a:solidFill>
                            <a:schemeClr val="lt1"/>
                          </a:solidFill>
                          <a:latin typeface="Marianne"/>
                          <a:ea typeface="Marianne"/>
                          <a:cs typeface="Marianne"/>
                        </a:rPr>
                        <a:t>E.1: Analyse du projet de restauration d’un monument historique</a:t>
                      </a:r>
                      <a:endParaRPr lang="fr-FR" sz="1400">
                        <a:solidFill>
                          <a:schemeClr val="bg1"/>
                        </a:solidFill>
                        <a:latin typeface="Marianne"/>
                        <a:ea typeface="Times New Roman"/>
                        <a:cs typeface="Times New Roman"/>
                      </a:endParaRPr>
                    </a:p>
                  </a:txBody>
                  <a:tcPr marL="36195" marR="36195" marT="36195" marB="36195" anchor="ctr"/>
                </a:tc>
                <a:tc>
                  <a:txBody>
                    <a:bodyPr/>
                    <a:lstStyle/>
                    <a:p>
                      <a:pPr algn="ctr">
                        <a:lnSpc>
                          <a:spcPct val="114999"/>
                        </a:lnSpc>
                        <a:spcAft>
                          <a:spcPts val="0"/>
                        </a:spcAft>
                        <a:defRPr/>
                      </a:pPr>
                      <a:r>
                        <a:rPr lang="fr-FR" sz="1400" b="1">
                          <a:solidFill>
                            <a:srgbClr val="034DA2"/>
                          </a:solidFill>
                          <a:latin typeface="Marianne"/>
                          <a:ea typeface="Times New Roman"/>
                          <a:cs typeface="Arial"/>
                        </a:rPr>
                        <a:t>U1</a:t>
                      </a:r>
                      <a:endParaRPr lang="fr-FR" sz="1400">
                        <a:solidFill>
                          <a:srgbClr val="034DA2"/>
                        </a:solidFill>
                        <a:latin typeface="Marianne"/>
                        <a:ea typeface="Times New Roman"/>
                        <a:cs typeface="Times New Roman"/>
                      </a:endParaRPr>
                    </a:p>
                  </a:txBody>
                  <a:tcPr marL="36195" marR="36195" marT="36195" marB="36195" anchor="ctr"/>
                </a:tc>
                <a:tc>
                  <a:txBody>
                    <a:bodyPr/>
                    <a:lstStyle/>
                    <a:p>
                      <a:pPr algn="ctr">
                        <a:lnSpc>
                          <a:spcPct val="114999"/>
                        </a:lnSpc>
                        <a:spcAft>
                          <a:spcPts val="0"/>
                        </a:spcAft>
                        <a:defRPr/>
                      </a:pPr>
                      <a:r>
                        <a:rPr lang="fr-FR" sz="1400" b="1" dirty="0">
                          <a:solidFill>
                            <a:srgbClr val="034DA2"/>
                          </a:solidFill>
                          <a:latin typeface="Marianne"/>
                          <a:ea typeface="Times New Roman"/>
                          <a:cs typeface="Arial"/>
                        </a:rPr>
                        <a:t>5</a:t>
                      </a:r>
                      <a:endParaRPr lang="fr-FR" sz="1400" dirty="0">
                        <a:solidFill>
                          <a:srgbClr val="034DA2"/>
                        </a:solidFill>
                        <a:latin typeface="Marianne"/>
                        <a:ea typeface="Times New Roman"/>
                        <a:cs typeface="Times New Roman"/>
                      </a:endParaRPr>
                    </a:p>
                  </a:txBody>
                  <a:tcPr marL="36195" marR="36195" marT="36195" marB="36195" anchor="ctr"/>
                </a:tc>
                <a:tc>
                  <a:txBody>
                    <a:bodyPr/>
                    <a:lstStyle/>
                    <a:p>
                      <a:pPr algn="ctr">
                        <a:spcBef>
                          <a:spcPts val="600"/>
                        </a:spcBef>
                        <a:spcAft>
                          <a:spcPts val="600"/>
                        </a:spcAft>
                        <a:defRPr/>
                      </a:pPr>
                      <a:r>
                        <a:rPr lang="fr-FR" sz="1400" b="0" u="none" dirty="0">
                          <a:solidFill>
                            <a:srgbClr val="034DA2"/>
                          </a:solidFill>
                          <a:latin typeface="Marianne"/>
                        </a:rPr>
                        <a:t>CCF</a:t>
                      </a:r>
                      <a:br>
                        <a:rPr lang="fr-FR" sz="1400" b="0" u="none" dirty="0">
                          <a:solidFill>
                            <a:srgbClr val="034DA2"/>
                          </a:solidFill>
                          <a:latin typeface="Marianne"/>
                        </a:rPr>
                      </a:br>
                      <a:r>
                        <a:rPr lang="fr-FR" sz="1400" b="0" u="none" dirty="0">
                          <a:solidFill>
                            <a:srgbClr val="034DA2"/>
                          </a:solidFill>
                          <a:latin typeface="Marianne"/>
                        </a:rPr>
                        <a:t>1 situation d’évaluation</a:t>
                      </a:r>
                      <a:endParaRPr sz="1400" dirty="0">
                        <a:solidFill>
                          <a:srgbClr val="034DA2"/>
                        </a:solidFill>
                      </a:endParaRPr>
                    </a:p>
                  </a:txBody>
                  <a:tcPr marL="32799" marR="32799" marT="0" marB="0" anchor="ctr"/>
                </a:tc>
                <a:tc>
                  <a:txBody>
                    <a:bodyPr/>
                    <a:lstStyle/>
                    <a:p>
                      <a:pPr algn="ctr">
                        <a:lnSpc>
                          <a:spcPct val="114999"/>
                        </a:lnSpc>
                        <a:spcAft>
                          <a:spcPts val="0"/>
                        </a:spcAft>
                        <a:defRPr/>
                      </a:pPr>
                      <a:r>
                        <a:rPr lang="fr-FR" sz="1400">
                          <a:solidFill>
                            <a:srgbClr val="034DA2"/>
                          </a:solidFill>
                          <a:latin typeface="Marianne"/>
                          <a:ea typeface="Times New Roman"/>
                          <a:cs typeface="Arial"/>
                        </a:rPr>
                        <a:t>Ponctuel</a:t>
                      </a:r>
                      <a:br>
                        <a:rPr lang="fr-FR" sz="1400">
                          <a:solidFill>
                            <a:srgbClr val="034DA2"/>
                          </a:solidFill>
                          <a:latin typeface="Marianne"/>
                          <a:ea typeface="Times New Roman"/>
                          <a:cs typeface="Arial"/>
                        </a:rPr>
                      </a:br>
                      <a:r>
                        <a:rPr lang="fr-FR" sz="1400">
                          <a:solidFill>
                            <a:srgbClr val="034DA2"/>
                          </a:solidFill>
                          <a:latin typeface="Marianne"/>
                          <a:ea typeface="Times New Roman"/>
                          <a:cs typeface="Arial"/>
                        </a:rPr>
                        <a:t>écrit</a:t>
                      </a:r>
                      <a:endParaRPr lang="fr-FR" sz="1400">
                        <a:solidFill>
                          <a:srgbClr val="034DA2"/>
                        </a:solidFill>
                        <a:latin typeface="Marianne"/>
                        <a:ea typeface="Times New Roman"/>
                        <a:cs typeface="Times New Roman"/>
                      </a:endParaRPr>
                    </a:p>
                  </a:txBody>
                  <a:tcPr marL="36195" marR="36195" marT="36195" marB="36195" anchor="ctr"/>
                </a:tc>
                <a:tc>
                  <a:txBody>
                    <a:bodyPr/>
                    <a:lstStyle/>
                    <a:p>
                      <a:pPr algn="ctr">
                        <a:lnSpc>
                          <a:spcPct val="114999"/>
                        </a:lnSpc>
                        <a:spcAft>
                          <a:spcPts val="0"/>
                        </a:spcAft>
                        <a:defRPr/>
                      </a:pPr>
                      <a:r>
                        <a:rPr lang="fr-FR" sz="1400">
                          <a:solidFill>
                            <a:srgbClr val="034DA2"/>
                          </a:solidFill>
                          <a:latin typeface="Marianne"/>
                          <a:ea typeface="Times New Roman"/>
                          <a:cs typeface="Arial"/>
                        </a:rPr>
                        <a:t>3h</a:t>
                      </a:r>
                      <a:endParaRPr lang="fr-FR" sz="1400">
                        <a:solidFill>
                          <a:srgbClr val="034DA2"/>
                        </a:solidFill>
                        <a:latin typeface="Marianne"/>
                        <a:ea typeface="Times New Roman"/>
                        <a:cs typeface="Times New Roman"/>
                      </a:endParaRPr>
                    </a:p>
                  </a:txBody>
                  <a:tcPr marL="36195" marR="36195" marT="36195" marB="36195" anchor="ctr"/>
                </a:tc>
                <a:extLst>
                  <a:ext uri="{0D108BD9-81ED-4DB2-BD59-A6C34878D82A}">
                    <a16:rowId xmlns:a16="http://schemas.microsoft.com/office/drawing/2014/main" val="10002"/>
                  </a:ext>
                </a:extLst>
              </a:tr>
              <a:tr h="376765">
                <a:tc>
                  <a:txBody>
                    <a:bodyPr/>
                    <a:lstStyle/>
                    <a:p>
                      <a:pPr indent="90170" algn="l">
                        <a:lnSpc>
                          <a:spcPct val="114999"/>
                        </a:lnSpc>
                        <a:spcAft>
                          <a:spcPts val="0"/>
                        </a:spcAft>
                        <a:tabLst>
                          <a:tab pos="2250440" algn="l"/>
                        </a:tabLst>
                        <a:defRPr/>
                      </a:pPr>
                      <a:r>
                        <a:rPr lang="fr-FR" sz="1400" b="1" i="0" u="none" strike="noStrike" cap="none" spc="0">
                          <a:solidFill>
                            <a:schemeClr val="lt1"/>
                          </a:solidFill>
                          <a:latin typeface="Marianne"/>
                          <a:ea typeface="Marianne"/>
                          <a:cs typeface="Marianne"/>
                        </a:rPr>
                        <a:t>E.2: Organisation et gestion d’une restauration d’un monument historique</a:t>
                      </a:r>
                      <a:endParaRPr lang="fr-FR" sz="1400">
                        <a:latin typeface="Marianne"/>
                        <a:ea typeface="Times New Roman"/>
                        <a:cs typeface="Times New Roman"/>
                      </a:endParaRPr>
                    </a:p>
                  </a:txBody>
                  <a:tcPr marL="36195" marR="36195" marT="36195" marB="36195" anchor="ctr"/>
                </a:tc>
                <a:tc>
                  <a:txBody>
                    <a:bodyPr/>
                    <a:lstStyle/>
                    <a:p>
                      <a:pPr algn="ctr">
                        <a:lnSpc>
                          <a:spcPct val="114999"/>
                        </a:lnSpc>
                        <a:spcAft>
                          <a:spcPts val="0"/>
                        </a:spcAft>
                        <a:defRPr/>
                      </a:pPr>
                      <a:r>
                        <a:rPr lang="fr-FR" sz="1400" b="1">
                          <a:solidFill>
                            <a:srgbClr val="034DA2"/>
                          </a:solidFill>
                          <a:latin typeface="Marianne"/>
                          <a:ea typeface="Times New Roman"/>
                          <a:cs typeface="Arial"/>
                        </a:rPr>
                        <a:t>U2</a:t>
                      </a:r>
                      <a:endParaRPr lang="fr-FR" sz="1400">
                        <a:solidFill>
                          <a:srgbClr val="034DA2"/>
                        </a:solidFill>
                        <a:latin typeface="Marianne"/>
                        <a:ea typeface="Times New Roman"/>
                        <a:cs typeface="Times New Roman"/>
                      </a:endParaRPr>
                    </a:p>
                  </a:txBody>
                  <a:tcPr marL="36195" marR="36195" marT="36195" marB="36195" anchor="ctr"/>
                </a:tc>
                <a:tc>
                  <a:txBody>
                    <a:bodyPr/>
                    <a:lstStyle/>
                    <a:p>
                      <a:pPr algn="ctr">
                        <a:lnSpc>
                          <a:spcPct val="114999"/>
                        </a:lnSpc>
                        <a:spcAft>
                          <a:spcPts val="0"/>
                        </a:spcAft>
                        <a:defRPr/>
                      </a:pPr>
                      <a:r>
                        <a:rPr lang="fr-FR" sz="1400" b="1">
                          <a:solidFill>
                            <a:srgbClr val="034DA2"/>
                          </a:solidFill>
                          <a:latin typeface="Marianne"/>
                          <a:ea typeface="Times New Roman"/>
                          <a:cs typeface="Arial"/>
                        </a:rPr>
                        <a:t>3</a:t>
                      </a:r>
                      <a:endParaRPr lang="fr-FR" sz="1400">
                        <a:solidFill>
                          <a:srgbClr val="034DA2"/>
                        </a:solidFill>
                        <a:latin typeface="Marianne"/>
                        <a:ea typeface="Times New Roman"/>
                        <a:cs typeface="Times New Roman"/>
                      </a:endParaRPr>
                    </a:p>
                  </a:txBody>
                  <a:tcPr marL="36195" marR="36195" marT="36195" marB="36195" anchor="ctr"/>
                </a:tc>
                <a:tc>
                  <a:txBody>
                    <a:bodyPr/>
                    <a:lstStyle/>
                    <a:p>
                      <a:pPr marL="0" marR="0" lvl="0" indent="0" algn="ctr" defTabSz="914400">
                        <a:lnSpc>
                          <a:spcPct val="100000"/>
                        </a:lnSpc>
                        <a:spcBef>
                          <a:spcPts val="600"/>
                        </a:spcBef>
                        <a:spcAft>
                          <a:spcPts val="600"/>
                        </a:spcAft>
                        <a:buClrTx/>
                        <a:buSzTx/>
                        <a:buFontTx/>
                        <a:buNone/>
                        <a:defRPr/>
                      </a:pPr>
                      <a:r>
                        <a:rPr lang="fr-FR" sz="1400" b="0" u="none" dirty="0">
                          <a:solidFill>
                            <a:srgbClr val="034DA2"/>
                          </a:solidFill>
                          <a:latin typeface="Marianne"/>
                        </a:rPr>
                        <a:t>CCF</a:t>
                      </a:r>
                      <a:br>
                        <a:rPr lang="fr-FR" sz="1400" b="0" u="none" dirty="0">
                          <a:solidFill>
                            <a:srgbClr val="034DA2"/>
                          </a:solidFill>
                          <a:latin typeface="Marianne"/>
                        </a:rPr>
                      </a:br>
                      <a:r>
                        <a:rPr lang="fr-FR" sz="1400" b="0" u="none" dirty="0">
                          <a:solidFill>
                            <a:srgbClr val="034DA2"/>
                          </a:solidFill>
                          <a:latin typeface="Marianne"/>
                        </a:rPr>
                        <a:t>2 situations</a:t>
                      </a:r>
                      <a:br>
                        <a:rPr lang="fr-FR" sz="1400" b="0" u="none" dirty="0">
                          <a:solidFill>
                            <a:srgbClr val="034DA2"/>
                          </a:solidFill>
                          <a:latin typeface="Marianne"/>
                        </a:rPr>
                      </a:br>
                      <a:r>
                        <a:rPr lang="fr-FR" sz="1400" b="0" u="none" dirty="0">
                          <a:solidFill>
                            <a:srgbClr val="034DA2"/>
                          </a:solidFill>
                          <a:latin typeface="Marianne"/>
                        </a:rPr>
                        <a:t>d’évaluation</a:t>
                      </a:r>
                      <a:endParaRPr sz="1400" dirty="0">
                        <a:solidFill>
                          <a:srgbClr val="034DA2"/>
                        </a:solidFill>
                      </a:endParaRPr>
                    </a:p>
                  </a:txBody>
                  <a:tcPr marL="32799" marR="32799" marT="0" marB="0" anchor="ctr"/>
                </a:tc>
                <a:tc>
                  <a:txBody>
                    <a:bodyPr/>
                    <a:lstStyle/>
                    <a:p>
                      <a:pPr algn="ctr">
                        <a:lnSpc>
                          <a:spcPct val="114999"/>
                        </a:lnSpc>
                        <a:spcAft>
                          <a:spcPts val="0"/>
                        </a:spcAft>
                        <a:defRPr/>
                      </a:pPr>
                      <a:r>
                        <a:rPr lang="fr-FR" sz="1400" spc="-10" dirty="0">
                          <a:solidFill>
                            <a:srgbClr val="034DA2"/>
                          </a:solidFill>
                          <a:latin typeface="Marianne"/>
                          <a:ea typeface="Times New Roman"/>
                          <a:cs typeface="Arial"/>
                        </a:rPr>
                        <a:t>Ponctuel</a:t>
                      </a:r>
                      <a:r>
                        <a:rPr lang="fr-FR" sz="1400" dirty="0">
                          <a:solidFill>
                            <a:srgbClr val="034DA2"/>
                          </a:solidFill>
                          <a:latin typeface="Marianne"/>
                          <a:ea typeface="Times New Roman"/>
                          <a:cs typeface="Arial"/>
                        </a:rPr>
                        <a:t> oral</a:t>
                      </a:r>
                      <a:endParaRPr lang="fr-FR" sz="1400" dirty="0">
                        <a:solidFill>
                          <a:srgbClr val="034DA2"/>
                        </a:solidFill>
                        <a:latin typeface="Marianne"/>
                        <a:ea typeface="Times New Roman"/>
                        <a:cs typeface="Times New Roman"/>
                      </a:endParaRPr>
                    </a:p>
                  </a:txBody>
                  <a:tcPr marL="36195" marR="36195" marT="36195" marB="36195" anchor="ctr"/>
                </a:tc>
                <a:tc>
                  <a:txBody>
                    <a:bodyPr/>
                    <a:lstStyle/>
                    <a:p>
                      <a:pPr algn="ctr">
                        <a:lnSpc>
                          <a:spcPct val="114999"/>
                        </a:lnSpc>
                        <a:spcAft>
                          <a:spcPts val="0"/>
                        </a:spcAft>
                        <a:defRPr/>
                      </a:pPr>
                      <a:r>
                        <a:rPr lang="fr-FR" sz="1400">
                          <a:solidFill>
                            <a:srgbClr val="034DA2"/>
                          </a:solidFill>
                          <a:latin typeface="Marianne"/>
                          <a:ea typeface="Times New Roman"/>
                          <a:cs typeface="Arial"/>
                        </a:rPr>
                        <a:t>30 min.</a:t>
                      </a:r>
                      <a:endParaRPr lang="fr-FR" sz="1400">
                        <a:solidFill>
                          <a:srgbClr val="034DA2"/>
                        </a:solidFill>
                        <a:latin typeface="Marianne"/>
                        <a:ea typeface="Times New Roman"/>
                        <a:cs typeface="Times New Roman"/>
                      </a:endParaRPr>
                    </a:p>
                  </a:txBody>
                  <a:tcPr marL="36195" marR="36195" marT="36195" marB="36195" anchor="ctr"/>
                </a:tc>
                <a:extLst>
                  <a:ext uri="{0D108BD9-81ED-4DB2-BD59-A6C34878D82A}">
                    <a16:rowId xmlns:a16="http://schemas.microsoft.com/office/drawing/2014/main" val="10003"/>
                  </a:ext>
                </a:extLst>
              </a:tr>
              <a:tr h="340242">
                <a:tc>
                  <a:txBody>
                    <a:bodyPr/>
                    <a:lstStyle/>
                    <a:p>
                      <a:pPr indent="90170" algn="l">
                        <a:lnSpc>
                          <a:spcPct val="114999"/>
                        </a:lnSpc>
                        <a:spcAft>
                          <a:spcPts val="0"/>
                        </a:spcAft>
                        <a:tabLst>
                          <a:tab pos="2250440" algn="l"/>
                        </a:tabLst>
                        <a:defRPr/>
                      </a:pPr>
                      <a:r>
                        <a:rPr lang="fr-FR" sz="1400" b="1" i="0" u="none" strike="noStrike" cap="none" spc="0">
                          <a:solidFill>
                            <a:schemeClr val="lt1"/>
                          </a:solidFill>
                          <a:latin typeface="Marianne"/>
                          <a:ea typeface="Marianne"/>
                          <a:cs typeface="Marianne"/>
                        </a:rPr>
                        <a:t>E.3: Relevé et calepinage d’appareil d’une partie de monument historique</a:t>
                      </a:r>
                      <a:r>
                        <a:rPr lang="fr-FR" sz="1400" b="1">
                          <a:latin typeface="Marianne"/>
                          <a:ea typeface="Times New Roman"/>
                          <a:cs typeface="Arial"/>
                        </a:rPr>
                        <a:t> </a:t>
                      </a:r>
                      <a:endParaRPr lang="fr-FR" sz="1400">
                        <a:latin typeface="Marianne"/>
                        <a:ea typeface="Times New Roman"/>
                        <a:cs typeface="Times New Roman"/>
                      </a:endParaRPr>
                    </a:p>
                  </a:txBody>
                  <a:tcPr marL="36195" marR="36195" marT="36195" marB="36195" anchor="ctr"/>
                </a:tc>
                <a:tc>
                  <a:txBody>
                    <a:bodyPr/>
                    <a:lstStyle/>
                    <a:p>
                      <a:pPr algn="ctr">
                        <a:lnSpc>
                          <a:spcPct val="114999"/>
                        </a:lnSpc>
                        <a:spcAft>
                          <a:spcPts val="0"/>
                        </a:spcAft>
                        <a:defRPr/>
                      </a:pPr>
                      <a:r>
                        <a:rPr lang="fr-FR" sz="1400" b="1">
                          <a:solidFill>
                            <a:srgbClr val="034DA2"/>
                          </a:solidFill>
                          <a:latin typeface="Marianne"/>
                          <a:ea typeface="Times New Roman"/>
                          <a:cs typeface="Arial"/>
                        </a:rPr>
                        <a:t>U3</a:t>
                      </a:r>
                      <a:endParaRPr lang="fr-FR" sz="1400">
                        <a:solidFill>
                          <a:srgbClr val="034DA2"/>
                        </a:solidFill>
                        <a:latin typeface="Marianne"/>
                        <a:ea typeface="Times New Roman"/>
                        <a:cs typeface="Times New Roman"/>
                      </a:endParaRPr>
                    </a:p>
                  </a:txBody>
                  <a:tcPr marL="36195" marR="36195" marT="36195" marB="36195" anchor="ctr"/>
                </a:tc>
                <a:tc>
                  <a:txBody>
                    <a:bodyPr/>
                    <a:lstStyle/>
                    <a:p>
                      <a:pPr algn="ctr">
                        <a:lnSpc>
                          <a:spcPct val="114999"/>
                        </a:lnSpc>
                        <a:spcAft>
                          <a:spcPts val="0"/>
                        </a:spcAft>
                        <a:defRPr/>
                      </a:pPr>
                      <a:r>
                        <a:rPr lang="fr-FR" sz="1400" b="1">
                          <a:solidFill>
                            <a:srgbClr val="034DA2"/>
                          </a:solidFill>
                          <a:latin typeface="Marianne"/>
                          <a:ea typeface="Times New Roman"/>
                          <a:cs typeface="Arial"/>
                        </a:rPr>
                        <a:t>8</a:t>
                      </a:r>
                      <a:endParaRPr lang="fr-FR" sz="1400">
                        <a:solidFill>
                          <a:srgbClr val="034DA2"/>
                        </a:solidFill>
                        <a:latin typeface="Marianne"/>
                        <a:ea typeface="Times New Roman"/>
                        <a:cs typeface="Times New Roman"/>
                      </a:endParaRPr>
                    </a:p>
                  </a:txBody>
                  <a:tcPr marL="36195" marR="36195" marT="36195" marB="36195" anchor="ctr"/>
                </a:tc>
                <a:tc>
                  <a:txBody>
                    <a:bodyPr/>
                    <a:lstStyle/>
                    <a:p>
                      <a:pPr marL="0" marR="0" lvl="0" indent="0" algn="ctr" defTabSz="914400">
                        <a:lnSpc>
                          <a:spcPct val="100000"/>
                        </a:lnSpc>
                        <a:spcBef>
                          <a:spcPts val="600"/>
                        </a:spcBef>
                        <a:spcAft>
                          <a:spcPts val="600"/>
                        </a:spcAft>
                        <a:buClrTx/>
                        <a:buSzTx/>
                        <a:buFontTx/>
                        <a:buNone/>
                        <a:defRPr/>
                      </a:pPr>
                      <a:r>
                        <a:rPr lang="fr-FR" sz="1400" b="0" u="none">
                          <a:solidFill>
                            <a:srgbClr val="034DA2"/>
                          </a:solidFill>
                          <a:latin typeface="Marianne"/>
                        </a:rPr>
                        <a:t>CCF</a:t>
                      </a:r>
                      <a:br>
                        <a:rPr lang="fr-FR" sz="1400" b="0" u="none">
                          <a:solidFill>
                            <a:srgbClr val="034DA2"/>
                          </a:solidFill>
                          <a:latin typeface="Marianne"/>
                        </a:rPr>
                      </a:br>
                      <a:r>
                        <a:rPr lang="fr-FR" sz="1400" b="0" u="none">
                          <a:solidFill>
                            <a:srgbClr val="034DA2"/>
                          </a:solidFill>
                          <a:latin typeface="Marianne"/>
                        </a:rPr>
                        <a:t>1 situation d’évaluation</a:t>
                      </a:r>
                      <a:endParaRPr sz="1400">
                        <a:solidFill>
                          <a:srgbClr val="034DA2"/>
                        </a:solidFill>
                      </a:endParaRPr>
                    </a:p>
                  </a:txBody>
                  <a:tcPr marL="32799" marR="32799" marT="0" marB="0" anchor="ctr"/>
                </a:tc>
                <a:tc>
                  <a:txBody>
                    <a:bodyPr/>
                    <a:lstStyle/>
                    <a:p>
                      <a:pPr algn="ctr">
                        <a:lnSpc>
                          <a:spcPct val="114999"/>
                        </a:lnSpc>
                        <a:spcAft>
                          <a:spcPts val="0"/>
                        </a:spcAft>
                        <a:defRPr/>
                      </a:pPr>
                      <a:r>
                        <a:rPr lang="fr-FR" sz="1400" b="0" i="0" u="none" strike="noStrike" cap="none" spc="-9" dirty="0">
                          <a:solidFill>
                            <a:srgbClr val="034DA2"/>
                          </a:solidFill>
                          <a:latin typeface="Marianne"/>
                          <a:ea typeface="Marianne"/>
                          <a:cs typeface="Marianne"/>
                        </a:rPr>
                        <a:t>Ponctuel pratique et </a:t>
                      </a:r>
                      <a:r>
                        <a:rPr lang="fr-FR" sz="1400" b="0" i="0" u="none" strike="noStrike" cap="none" spc="-9" dirty="0" err="1">
                          <a:solidFill>
                            <a:srgbClr val="034DA2"/>
                          </a:solidFill>
                          <a:latin typeface="Marianne"/>
                          <a:ea typeface="Marianne"/>
                          <a:cs typeface="Marianne"/>
                        </a:rPr>
                        <a:t>oral</a:t>
                      </a:r>
                      <a:r>
                        <a:rPr lang="fr-FR" sz="1400" dirty="0" err="1">
                          <a:solidFill>
                            <a:srgbClr val="034DA2"/>
                          </a:solidFill>
                          <a:latin typeface="Marianne"/>
                          <a:ea typeface="Times New Roman"/>
                          <a:cs typeface="Arial"/>
                        </a:rPr>
                        <a:t>l</a:t>
                      </a:r>
                      <a:endParaRPr lang="fr-FR" sz="1400" dirty="0">
                        <a:solidFill>
                          <a:srgbClr val="034DA2"/>
                        </a:solidFill>
                        <a:latin typeface="Marianne"/>
                        <a:ea typeface="Times New Roman"/>
                        <a:cs typeface="Times New Roman"/>
                      </a:endParaRPr>
                    </a:p>
                  </a:txBody>
                  <a:tcPr marL="36195" marR="36195" marT="36195" marB="36195" anchor="ctr"/>
                </a:tc>
                <a:tc>
                  <a:txBody>
                    <a:bodyPr/>
                    <a:lstStyle/>
                    <a:p>
                      <a:pPr algn="ctr">
                        <a:lnSpc>
                          <a:spcPct val="114999"/>
                        </a:lnSpc>
                        <a:spcAft>
                          <a:spcPts val="0"/>
                        </a:spcAft>
                        <a:defRPr/>
                      </a:pPr>
                      <a:r>
                        <a:rPr lang="fr-FR" sz="1400" dirty="0">
                          <a:solidFill>
                            <a:srgbClr val="034DA2"/>
                          </a:solidFill>
                          <a:latin typeface="Marianne"/>
                          <a:ea typeface="Times New Roman"/>
                          <a:cs typeface="Arial"/>
                        </a:rPr>
                        <a:t>6h30</a:t>
                      </a:r>
                      <a:endParaRPr lang="fr-FR" sz="1400" dirty="0">
                        <a:solidFill>
                          <a:srgbClr val="034DA2"/>
                        </a:solidFill>
                        <a:latin typeface="Marianne"/>
                        <a:ea typeface="Times New Roman"/>
                        <a:cs typeface="Times New Roman"/>
                      </a:endParaRPr>
                    </a:p>
                  </a:txBody>
                  <a:tcPr marL="36195" marR="36195" marT="36195" marB="36195" anchor="ctr"/>
                </a:tc>
                <a:extLst>
                  <a:ext uri="{0D108BD9-81ED-4DB2-BD59-A6C34878D82A}">
                    <a16:rowId xmlns:a16="http://schemas.microsoft.com/office/drawing/2014/main" val="10004"/>
                  </a:ext>
                </a:extLst>
              </a:tr>
              <a:tr h="340242">
                <a:tc>
                  <a:txBody>
                    <a:bodyPr/>
                    <a:lstStyle/>
                    <a:p>
                      <a:pPr indent="90169" algn="l">
                        <a:lnSpc>
                          <a:spcPct val="114999"/>
                        </a:lnSpc>
                        <a:spcAft>
                          <a:spcPts val="0"/>
                        </a:spcAft>
                        <a:tabLst>
                          <a:tab pos="2250439" algn="l"/>
                        </a:tabLst>
                        <a:defRPr/>
                      </a:pPr>
                      <a:r>
                        <a:rPr lang="fr-FR" sz="1400" b="1" i="0" u="none" strike="noStrike" cap="none" spc="0">
                          <a:solidFill>
                            <a:schemeClr val="lt1"/>
                          </a:solidFill>
                          <a:latin typeface="Marianne"/>
                          <a:ea typeface="Marianne"/>
                          <a:cs typeface="Marianne"/>
                        </a:rPr>
                        <a:t>E.4: Taille manuelle des pierres d’un monument historique</a:t>
                      </a:r>
                      <a:endParaRPr lang="fr-FR" sz="1400" b="1">
                        <a:latin typeface="Marianne"/>
                        <a:ea typeface="Times New Roman"/>
                        <a:cs typeface="Arial"/>
                      </a:endParaRPr>
                    </a:p>
                  </a:txBody>
                  <a:tcPr marL="36194" marR="36194" marT="36194" marB="36194" anchor="ctr"/>
                </a:tc>
                <a:tc>
                  <a:txBody>
                    <a:bodyPr/>
                    <a:lstStyle/>
                    <a:p>
                      <a:pPr algn="ctr">
                        <a:lnSpc>
                          <a:spcPct val="114999"/>
                        </a:lnSpc>
                        <a:spcAft>
                          <a:spcPts val="0"/>
                        </a:spcAft>
                        <a:defRPr/>
                      </a:pPr>
                      <a:r>
                        <a:rPr lang="fr-FR" sz="1400" b="1">
                          <a:solidFill>
                            <a:srgbClr val="034DA2"/>
                          </a:solidFill>
                          <a:latin typeface="Marianne"/>
                          <a:ea typeface="Times New Roman"/>
                          <a:cs typeface="Arial"/>
                        </a:rPr>
                        <a:t>U4</a:t>
                      </a:r>
                      <a:endParaRPr>
                        <a:solidFill>
                          <a:srgbClr val="034DA2"/>
                        </a:solidFill>
                      </a:endParaRPr>
                    </a:p>
                  </a:txBody>
                  <a:tcPr marL="36194" marR="36194" marT="36194" marB="36194" anchor="ctr"/>
                </a:tc>
                <a:tc>
                  <a:txBody>
                    <a:bodyPr/>
                    <a:lstStyle/>
                    <a:p>
                      <a:pPr algn="ctr">
                        <a:lnSpc>
                          <a:spcPct val="114999"/>
                        </a:lnSpc>
                        <a:spcAft>
                          <a:spcPts val="0"/>
                        </a:spcAft>
                        <a:defRPr/>
                      </a:pPr>
                      <a:r>
                        <a:rPr lang="fr-FR" sz="1400" b="1">
                          <a:solidFill>
                            <a:srgbClr val="034DA2"/>
                          </a:solidFill>
                          <a:latin typeface="Marianne"/>
                          <a:ea typeface="Times New Roman"/>
                          <a:cs typeface="Arial"/>
                        </a:rPr>
                        <a:t>8</a:t>
                      </a:r>
                      <a:endParaRPr>
                        <a:solidFill>
                          <a:srgbClr val="034DA2"/>
                        </a:solidFill>
                      </a:endParaRPr>
                    </a:p>
                  </a:txBody>
                  <a:tcPr marL="36194" marR="36194" marT="36194" marB="36194" anchor="ctr"/>
                </a:tc>
                <a:tc>
                  <a:txBody>
                    <a:bodyPr/>
                    <a:lstStyle/>
                    <a:p>
                      <a:pPr marL="0" marR="0" lvl="0" indent="0" algn="ctr" defTabSz="914400">
                        <a:lnSpc>
                          <a:spcPct val="100000"/>
                        </a:lnSpc>
                        <a:spcBef>
                          <a:spcPts val="599"/>
                        </a:spcBef>
                        <a:spcAft>
                          <a:spcPts val="599"/>
                        </a:spcAft>
                        <a:buClrTx/>
                        <a:buSzTx/>
                        <a:buFontTx/>
                        <a:buNone/>
                        <a:defRPr/>
                      </a:pPr>
                      <a:r>
                        <a:rPr lang="fr-FR" sz="1400" b="0" i="0" u="none" strike="noStrike" cap="none" spc="0">
                          <a:solidFill>
                            <a:srgbClr val="034DA2"/>
                          </a:solidFill>
                          <a:latin typeface="Marianne"/>
                          <a:ea typeface="Marianne"/>
                          <a:cs typeface="Marianne"/>
                        </a:rPr>
                        <a:t>Ponctuel Pratique</a:t>
                      </a:r>
                      <a:endParaRPr lang="fr-FR" sz="1400" b="0" u="none">
                        <a:solidFill>
                          <a:srgbClr val="034DA2"/>
                        </a:solidFill>
                        <a:latin typeface="Marianne"/>
                      </a:endParaRPr>
                    </a:p>
                  </a:txBody>
                  <a:tcPr marL="32798" marR="32798" marT="0" marB="0" anchor="ctr"/>
                </a:tc>
                <a:tc>
                  <a:txBody>
                    <a:bodyPr/>
                    <a:lstStyle/>
                    <a:p>
                      <a:pPr algn="ctr">
                        <a:lnSpc>
                          <a:spcPct val="114999"/>
                        </a:lnSpc>
                        <a:spcAft>
                          <a:spcPts val="0"/>
                        </a:spcAft>
                        <a:defRPr/>
                      </a:pPr>
                      <a:r>
                        <a:rPr lang="fr-FR" sz="1400" b="0" i="0" u="none" strike="noStrike" cap="none" spc="-9">
                          <a:solidFill>
                            <a:srgbClr val="034DA2"/>
                          </a:solidFill>
                          <a:latin typeface="Marianne"/>
                          <a:ea typeface="Marianne"/>
                          <a:cs typeface="Marianne"/>
                        </a:rPr>
                        <a:t>Ponctuel pratique</a:t>
                      </a:r>
                      <a:endParaRPr lang="fr-FR" sz="1400" spc="-9">
                        <a:solidFill>
                          <a:srgbClr val="034DA2"/>
                        </a:solidFill>
                        <a:latin typeface="Marianne"/>
                        <a:ea typeface="Times New Roman"/>
                        <a:cs typeface="Arial"/>
                      </a:endParaRPr>
                    </a:p>
                  </a:txBody>
                  <a:tcPr marL="36194" marR="36194" marT="36194" marB="36194" anchor="ctr"/>
                </a:tc>
                <a:tc>
                  <a:txBody>
                    <a:bodyPr/>
                    <a:lstStyle/>
                    <a:p>
                      <a:pPr algn="ctr">
                        <a:lnSpc>
                          <a:spcPct val="114999"/>
                        </a:lnSpc>
                        <a:spcAft>
                          <a:spcPts val="0"/>
                        </a:spcAft>
                        <a:defRPr/>
                      </a:pPr>
                      <a:r>
                        <a:rPr lang="fr-FR" sz="1400" dirty="0">
                          <a:solidFill>
                            <a:srgbClr val="034DA2"/>
                          </a:solidFill>
                          <a:latin typeface="Marianne"/>
                          <a:ea typeface="Times New Roman"/>
                          <a:cs typeface="Arial"/>
                        </a:rPr>
                        <a:t>De 24 à 28 h</a:t>
                      </a:r>
                      <a:endParaRPr dirty="0">
                        <a:solidFill>
                          <a:srgbClr val="034DA2"/>
                        </a:solidFill>
                      </a:endParaRPr>
                    </a:p>
                  </a:txBody>
                  <a:tcPr marL="36194" marR="36194" marT="36194" marB="36194" anchor="ctr"/>
                </a:tc>
                <a:extLst>
                  <a:ext uri="{0D108BD9-81ED-4DB2-BD59-A6C34878D82A}">
                    <a16:rowId xmlns:a16="http://schemas.microsoft.com/office/drawing/2014/main" val="10005"/>
                  </a:ext>
                </a:extLst>
              </a:tr>
            </a:tbl>
          </a:graphicData>
        </a:graphic>
      </p:graphicFrame>
      <p:sp>
        <p:nvSpPr>
          <p:cNvPr id="1536298516" name="Rectangle 18"/>
          <p:cNvSpPr/>
          <p:nvPr/>
        </p:nvSpPr>
        <p:spPr bwMode="auto">
          <a:xfrm>
            <a:off x="8737755" y="676390"/>
            <a:ext cx="437939" cy="321114"/>
          </a:xfrm>
          <a:prstGeom prst="rect">
            <a:avLst/>
          </a:prstGeom>
        </p:spPr>
        <p:txBody>
          <a:bodyPr wrap="none">
            <a:spAutoFit/>
          </a:bodyPr>
          <a:lstStyle/>
          <a:p>
            <a:pPr>
              <a:lnSpc>
                <a:spcPct val="113999"/>
              </a:lnSpc>
              <a:defRPr/>
            </a:pPr>
            <a:r>
              <a:rPr lang="fr-FR" sz="1400" b="1" i="1">
                <a:solidFill>
                  <a:schemeClr val="bg1"/>
                </a:solidFill>
                <a:latin typeface="Marianne"/>
              </a:rPr>
              <a:t>1/2</a:t>
            </a:r>
            <a:endParaRPr lang="fr-FR" sz="1200" i="1">
              <a:solidFill>
                <a:schemeClr val="bg1"/>
              </a:solidFill>
              <a:latin typeface="Marianne"/>
            </a:endParaRPr>
          </a:p>
        </p:txBody>
      </p:sp>
      <p:sp>
        <p:nvSpPr>
          <p:cNvPr id="1738138425" name="Rectangle 2"/>
          <p:cNvSpPr/>
          <p:nvPr/>
        </p:nvSpPr>
        <p:spPr bwMode="auto">
          <a:xfrm>
            <a:off x="3299377" y="272534"/>
            <a:ext cx="4379725" cy="523220"/>
          </a:xfrm>
          <a:prstGeom prst="rect">
            <a:avLst/>
          </a:prstGeom>
        </p:spPr>
        <p:txBody>
          <a:bodyPr wrap="none">
            <a:spAutoFit/>
          </a:bodyPr>
          <a:lstStyle/>
          <a:p>
            <a:pPr>
              <a:defRPr/>
            </a:pPr>
            <a:r>
              <a:rPr lang="fr-FR" sz="2800" b="1" dirty="0">
                <a:solidFill>
                  <a:srgbClr val="303977"/>
                </a:solidFill>
                <a:latin typeface="Marianne"/>
                <a:cs typeface="Arial"/>
              </a:rPr>
              <a:t>Référentiel d’évaluation</a:t>
            </a:r>
            <a:endParaRPr lang="fr-FR" sz="2800" dirty="0">
              <a:solidFill>
                <a:srgbClr val="303977"/>
              </a:solidFill>
            </a:endParaRPr>
          </a:p>
        </p:txBody>
      </p:sp>
      <p:sp>
        <p:nvSpPr>
          <p:cNvPr id="1380367572" name="ZoneTexte 887148014"/>
          <p:cNvSpPr txBox="1"/>
          <p:nvPr/>
        </p:nvSpPr>
        <p:spPr bwMode="auto">
          <a:xfrm>
            <a:off x="2176848" y="6303451"/>
            <a:ext cx="6109608" cy="457560"/>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lnSpc>
                <a:spcPct val="100000"/>
              </a:lnSpc>
              <a:spcAft>
                <a:spcPts val="0"/>
              </a:spcAft>
              <a:defRPr/>
            </a:pPr>
            <a:r>
              <a:rPr lang="fr-FR" sz="1200" b="0" i="0" u="none" strike="noStrike" cap="none" spc="0">
                <a:solidFill>
                  <a:schemeClr val="tx1"/>
                </a:solidFill>
                <a:latin typeface="Marianne"/>
                <a:ea typeface="Marianne"/>
                <a:cs typeface="Marianne"/>
              </a:rPr>
              <a:t>* CFA porté par un EPLE, un GRETA ou un GIP-FCIP assurant toute la formation théorique Formation professionnelle continue dans un établissement public</a:t>
            </a:r>
            <a:endParaRPr sz="1100" b="0">
              <a:solidFill>
                <a:schemeClr val="tx1"/>
              </a:solidFill>
            </a:endParaRPr>
          </a:p>
        </p:txBody>
      </p:sp>
      <p:sp>
        <p:nvSpPr>
          <p:cNvPr id="91467295" name="Espace réservé du numéro de diapositive 1"/>
          <p:cNvSpPr>
            <a:spLocks noGrp="1"/>
          </p:cNvSpPr>
          <p:nvPr>
            <p:ph type="sldNum" sz="quarter" idx="12"/>
          </p:nvPr>
        </p:nvSpPr>
        <p:spPr bwMode="auto"/>
        <p:txBody>
          <a:bodyPr/>
          <a:lstStyle/>
          <a:p>
            <a:pPr>
              <a:defRPr/>
            </a:pPr>
            <a:fld id="{48F63A3B-78C7-47BE-AE5E-E10140E04643}" type="slidenum">
              <a:rPr lang="en-US"/>
              <a:t>10</a:t>
            </a:fld>
            <a:endParaRPr lang="en-US"/>
          </a:p>
        </p:txBody>
      </p:sp>
      <p:sp>
        <p:nvSpPr>
          <p:cNvPr id="8" name="Flèche droite 35"/>
          <p:cNvSpPr/>
          <p:nvPr/>
        </p:nvSpPr>
        <p:spPr bwMode="auto">
          <a:xfrm>
            <a:off x="-18472" y="3650047"/>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2071190031" name="Tableau 19"/>
          <p:cNvGraphicFramePr>
            <a:graphicFrameLocks noGrp="1"/>
          </p:cNvGraphicFramePr>
          <p:nvPr>
            <p:extLst>
              <p:ext uri="{D42A27DB-BD31-4B8C-83A1-F6EECF244321}">
                <p14:modId xmlns:p14="http://schemas.microsoft.com/office/powerpoint/2010/main" val="3986088290"/>
              </p:ext>
            </p:extLst>
          </p:nvPr>
        </p:nvGraphicFramePr>
        <p:xfrm>
          <a:off x="2154131" y="1659403"/>
          <a:ext cx="6868052" cy="4779227"/>
        </p:xfrm>
        <a:graphic>
          <a:graphicData uri="http://schemas.openxmlformats.org/drawingml/2006/table">
            <a:tbl>
              <a:tblPr firstRow="1" firstCol="1" bandRow="1">
                <a:tableStyleId>{5C22544A-7EE6-4342-B048-85BDC9FD1C3A}</a:tableStyleId>
              </a:tblPr>
              <a:tblGrid>
                <a:gridCol w="1946356">
                  <a:extLst>
                    <a:ext uri="{9D8B030D-6E8A-4147-A177-3AD203B41FA5}">
                      <a16:colId xmlns:a16="http://schemas.microsoft.com/office/drawing/2014/main" val="20000"/>
                    </a:ext>
                  </a:extLst>
                </a:gridCol>
                <a:gridCol w="4921696">
                  <a:extLst>
                    <a:ext uri="{9D8B030D-6E8A-4147-A177-3AD203B41FA5}">
                      <a16:colId xmlns:a16="http://schemas.microsoft.com/office/drawing/2014/main" val="20001"/>
                    </a:ext>
                  </a:extLst>
                </a:gridCol>
              </a:tblGrid>
              <a:tr h="335312">
                <a:tc>
                  <a:txBody>
                    <a:bodyPr/>
                    <a:lstStyle/>
                    <a:p>
                      <a:pPr algn="ctr">
                        <a:defRPr/>
                      </a:pPr>
                      <a:r>
                        <a:rPr lang="fr-FR" sz="1200" i="0">
                          <a:latin typeface="Marianne"/>
                        </a:rPr>
                        <a:t>Épreuves</a:t>
                      </a:r>
                      <a:endParaRPr sz="1400" i="0"/>
                    </a:p>
                  </a:txBody>
                  <a:tcPr/>
                </a:tc>
                <a:tc>
                  <a:txBody>
                    <a:bodyPr/>
                    <a:lstStyle/>
                    <a:p>
                      <a:pPr algn="ctr">
                        <a:defRPr/>
                      </a:pPr>
                      <a:r>
                        <a:rPr lang="fr-FR" sz="1200" i="0">
                          <a:latin typeface="Marianne"/>
                        </a:rPr>
                        <a:t>Commentaires</a:t>
                      </a:r>
                      <a:endParaRPr sz="1400" i="0"/>
                    </a:p>
                  </a:txBody>
                  <a:tcPr/>
                </a:tc>
                <a:extLst>
                  <a:ext uri="{0D108BD9-81ED-4DB2-BD59-A6C34878D82A}">
                    <a16:rowId xmlns:a16="http://schemas.microsoft.com/office/drawing/2014/main" val="10000"/>
                  </a:ext>
                </a:extLst>
              </a:tr>
              <a:tr h="1357377">
                <a:tc>
                  <a:txBody>
                    <a:bodyPr/>
                    <a:lstStyle/>
                    <a:p>
                      <a:pPr marL="0" marR="0" indent="0" algn="l">
                        <a:lnSpc>
                          <a:spcPct val="114999"/>
                        </a:lnSpc>
                        <a:spcAft>
                          <a:spcPts val="0"/>
                        </a:spcAft>
                        <a:tabLst>
                          <a:tab pos="2250439" algn="l"/>
                        </a:tabLst>
                        <a:defRPr/>
                      </a:pPr>
                      <a:r>
                        <a:rPr lang="fr-FR" sz="1100" b="1" i="0" u="none" strike="noStrike" cap="none" spc="0" dirty="0">
                          <a:solidFill>
                            <a:schemeClr val="lt1"/>
                          </a:solidFill>
                          <a:latin typeface="Marianne"/>
                          <a:ea typeface="Marianne"/>
                          <a:cs typeface="Marianne"/>
                        </a:rPr>
                        <a:t>E.1: Analyse du projet de restauration d’un monument historique</a:t>
                      </a:r>
                      <a:endParaRPr lang="fr-FR" sz="1100" dirty="0">
                        <a:solidFill>
                          <a:schemeClr val="bg1"/>
                        </a:solidFill>
                        <a:latin typeface="Marianne"/>
                        <a:ea typeface="Times New Roman"/>
                        <a:cs typeface="Times New Roman"/>
                      </a:endParaRPr>
                    </a:p>
                  </a:txBody>
                  <a:tcPr marL="36195" marR="36195" marT="36195" marB="36195" anchor="ctr"/>
                </a:tc>
                <a:tc>
                  <a:txBody>
                    <a:bodyPr/>
                    <a:lstStyle/>
                    <a:p>
                      <a:pPr algn="l">
                        <a:lnSpc>
                          <a:spcPct val="114999"/>
                        </a:lnSpc>
                        <a:spcAft>
                          <a:spcPts val="0"/>
                        </a:spcAft>
                        <a:defRPr/>
                      </a:pPr>
                      <a:r>
                        <a:rPr lang="fr-FR" sz="1100" b="0" dirty="0">
                          <a:solidFill>
                            <a:srgbClr val="303977"/>
                          </a:solidFill>
                          <a:latin typeface="Marianne"/>
                          <a:ea typeface="Times New Roman"/>
                          <a:cs typeface="Times New Roman"/>
                        </a:rPr>
                        <a:t>Épreuve écrite - Une situation</a:t>
                      </a:r>
                      <a:endParaRPr sz="1400" b="0" dirty="0">
                        <a:solidFill>
                          <a:srgbClr val="303977"/>
                        </a:solidFill>
                      </a:endParaRPr>
                    </a:p>
                    <a:p>
                      <a:pPr algn="l">
                        <a:lnSpc>
                          <a:spcPct val="114999"/>
                        </a:lnSpc>
                        <a:spcAft>
                          <a:spcPts val="0"/>
                        </a:spcAft>
                        <a:defRPr/>
                      </a:pPr>
                      <a:r>
                        <a:rPr lang="fr-FR" sz="1100" b="0" dirty="0">
                          <a:solidFill>
                            <a:srgbClr val="303977"/>
                          </a:solidFill>
                          <a:latin typeface="Marianne"/>
                          <a:ea typeface="Times New Roman"/>
                          <a:cs typeface="Times New Roman"/>
                        </a:rPr>
                        <a:t>Dossier technique et dossier sujet-réponses</a:t>
                      </a:r>
                      <a:br>
                        <a:rPr lang="fr-FR" sz="1100" b="0" dirty="0">
                          <a:solidFill>
                            <a:srgbClr val="303977"/>
                          </a:solidFill>
                          <a:latin typeface="Marianne"/>
                          <a:ea typeface="Times New Roman"/>
                          <a:cs typeface="Times New Roman"/>
                        </a:rPr>
                      </a:br>
                      <a:r>
                        <a:rPr lang="fr-FR" sz="1100" b="0" i="0" u="none" strike="noStrike" cap="none" spc="0" dirty="0">
                          <a:solidFill>
                            <a:srgbClr val="303977"/>
                          </a:solidFill>
                          <a:latin typeface="Marianne"/>
                          <a:ea typeface="Marianne"/>
                          <a:cs typeface="Marianne"/>
                        </a:rPr>
                        <a:t>Le dossier technique retenu pour cette évaluation est issu de projets réels. Sur la base de problèmes techniques à résoudre, les questions permettent de valider les critères d’évaluation associés aux compétences visées.</a:t>
                      </a:r>
                      <a:endParaRPr sz="1100" b="0" dirty="0">
                        <a:solidFill>
                          <a:srgbClr val="303977"/>
                        </a:solidFill>
                        <a:latin typeface="Marianne"/>
                        <a:ea typeface="Times New Roman"/>
                        <a:cs typeface="Times New Roman"/>
                      </a:endParaRPr>
                    </a:p>
                  </a:txBody>
                  <a:tcPr marL="46906" marR="46906" marT="0" marB="0" anchor="ctr"/>
                </a:tc>
                <a:extLst>
                  <a:ext uri="{0D108BD9-81ED-4DB2-BD59-A6C34878D82A}">
                    <a16:rowId xmlns:a16="http://schemas.microsoft.com/office/drawing/2014/main" val="10001"/>
                  </a:ext>
                </a:extLst>
              </a:tr>
              <a:tr h="965892">
                <a:tc>
                  <a:txBody>
                    <a:bodyPr/>
                    <a:lstStyle/>
                    <a:p>
                      <a:pPr marL="0" marR="0" indent="0" algn="l">
                        <a:lnSpc>
                          <a:spcPct val="114999"/>
                        </a:lnSpc>
                        <a:spcAft>
                          <a:spcPts val="0"/>
                        </a:spcAft>
                        <a:tabLst>
                          <a:tab pos="2250439" algn="l"/>
                        </a:tabLst>
                        <a:defRPr/>
                      </a:pPr>
                      <a:r>
                        <a:rPr lang="fr-FR" sz="1100" b="1" i="0" u="none" strike="noStrike" cap="none" spc="0">
                          <a:solidFill>
                            <a:schemeClr val="lt1"/>
                          </a:solidFill>
                          <a:latin typeface="Marianne"/>
                          <a:ea typeface="Marianne"/>
                          <a:cs typeface="Marianne"/>
                        </a:rPr>
                        <a:t>E.2: Organisation et gestion d’une restauration d’un monument historique</a:t>
                      </a:r>
                      <a:endParaRPr lang="fr-FR" sz="1100">
                        <a:latin typeface="Marianne"/>
                        <a:ea typeface="Times New Roman"/>
                        <a:cs typeface="Times New Roman"/>
                      </a:endParaRPr>
                    </a:p>
                  </a:txBody>
                  <a:tcPr marL="36195" marR="36195" marT="36195" marB="36195" anchor="ctr"/>
                </a:tc>
                <a:tc>
                  <a:txBody>
                    <a:bodyPr/>
                    <a:lstStyle/>
                    <a:p>
                      <a:pPr marL="0" marR="0" lvl="0" indent="0" algn="l" defTabSz="914400">
                        <a:lnSpc>
                          <a:spcPct val="114999"/>
                        </a:lnSpc>
                        <a:spcBef>
                          <a:spcPts val="0"/>
                        </a:spcBef>
                        <a:spcAft>
                          <a:spcPts val="0"/>
                        </a:spcAft>
                        <a:buClrTx/>
                        <a:buSzTx/>
                        <a:buFontTx/>
                        <a:buNone/>
                        <a:defRPr/>
                      </a:pPr>
                      <a:r>
                        <a:rPr lang="fr-FR" sz="1100" b="0" dirty="0">
                          <a:solidFill>
                            <a:srgbClr val="303977"/>
                          </a:solidFill>
                          <a:latin typeface="Marianne"/>
                          <a:ea typeface="Times New Roman"/>
                          <a:cs typeface="Times New Roman"/>
                        </a:rPr>
                        <a:t>Épreuve orale - Une situation</a:t>
                      </a:r>
                      <a:endParaRPr sz="1400" b="0" dirty="0">
                        <a:solidFill>
                          <a:srgbClr val="303977"/>
                        </a:solidFill>
                      </a:endParaRPr>
                    </a:p>
                    <a:p>
                      <a:pPr marL="0" marR="0" lvl="0" indent="0" algn="l" defTabSz="914400">
                        <a:lnSpc>
                          <a:spcPct val="114999"/>
                        </a:lnSpc>
                        <a:spcBef>
                          <a:spcPts val="0"/>
                        </a:spcBef>
                        <a:spcAft>
                          <a:spcPts val="0"/>
                        </a:spcAft>
                        <a:buClrTx/>
                        <a:buSzTx/>
                        <a:buFontTx/>
                        <a:buNone/>
                        <a:defRPr/>
                      </a:pPr>
                      <a:r>
                        <a:rPr lang="fr-FR" sz="1100" b="0" i="0" u="none" strike="noStrike" cap="none" spc="0" dirty="0">
                          <a:solidFill>
                            <a:srgbClr val="303977"/>
                          </a:solidFill>
                          <a:latin typeface="Marianne"/>
                          <a:ea typeface="Marianne"/>
                          <a:cs typeface="Marianne"/>
                        </a:rPr>
                        <a:t>L’évaluation s’appuie sur un rapport d’activités en entreprise réalisé à titre individuel par le candidat.</a:t>
                      </a:r>
                      <a:endParaRPr sz="1400" b="0" dirty="0">
                        <a:solidFill>
                          <a:srgbClr val="303977"/>
                        </a:solidFill>
                      </a:endParaRPr>
                    </a:p>
                  </a:txBody>
                  <a:tcPr marL="68580" marR="68580" marT="0" marB="0" anchor="ctr"/>
                </a:tc>
                <a:extLst>
                  <a:ext uri="{0D108BD9-81ED-4DB2-BD59-A6C34878D82A}">
                    <a16:rowId xmlns:a16="http://schemas.microsoft.com/office/drawing/2014/main" val="10002"/>
                  </a:ext>
                </a:extLst>
              </a:tr>
              <a:tr h="974247">
                <a:tc>
                  <a:txBody>
                    <a:bodyPr/>
                    <a:lstStyle/>
                    <a:p>
                      <a:pPr marL="0" marR="0" indent="0" algn="l">
                        <a:lnSpc>
                          <a:spcPct val="114999"/>
                        </a:lnSpc>
                        <a:spcAft>
                          <a:spcPts val="0"/>
                        </a:spcAft>
                        <a:tabLst>
                          <a:tab pos="2250439" algn="l"/>
                        </a:tabLst>
                        <a:defRPr/>
                      </a:pPr>
                      <a:r>
                        <a:rPr lang="fr-FR" sz="1100" b="1" i="0" u="none" strike="noStrike" cap="none" spc="0">
                          <a:solidFill>
                            <a:schemeClr val="lt1"/>
                          </a:solidFill>
                          <a:latin typeface="Marianne"/>
                          <a:ea typeface="Marianne"/>
                          <a:cs typeface="Marianne"/>
                        </a:rPr>
                        <a:t>E.3: Relevé et calepinage d’appareil d’une partie de monument historique</a:t>
                      </a:r>
                      <a:r>
                        <a:rPr lang="fr-FR" sz="1100" b="1">
                          <a:latin typeface="Marianne"/>
                          <a:ea typeface="Times New Roman"/>
                          <a:cs typeface="Arial"/>
                        </a:rPr>
                        <a:t> </a:t>
                      </a:r>
                      <a:endParaRPr lang="fr-FR" sz="1100">
                        <a:latin typeface="Marianne"/>
                        <a:ea typeface="Times New Roman"/>
                        <a:cs typeface="Times New Roman"/>
                      </a:endParaRPr>
                    </a:p>
                  </a:txBody>
                  <a:tcPr marL="36195" marR="36195" marT="36195" marB="36195" anchor="ctr"/>
                </a:tc>
                <a:tc>
                  <a:txBody>
                    <a:bodyPr/>
                    <a:lstStyle/>
                    <a:p>
                      <a:pPr algn="l">
                        <a:lnSpc>
                          <a:spcPct val="114999"/>
                        </a:lnSpc>
                        <a:spcAft>
                          <a:spcPts val="0"/>
                        </a:spcAft>
                        <a:defRPr/>
                      </a:pPr>
                      <a:r>
                        <a:rPr lang="fr-FR" sz="1100" b="0" dirty="0">
                          <a:solidFill>
                            <a:srgbClr val="303977"/>
                          </a:solidFill>
                          <a:latin typeface="Marianne"/>
                          <a:ea typeface="Times New Roman"/>
                          <a:cs typeface="Times New Roman"/>
                        </a:rPr>
                        <a:t>Épreuve pratique et orale - </a:t>
                      </a:r>
                      <a:r>
                        <a:rPr lang="fr-FR" sz="1100" b="0" i="0" u="none" strike="noStrike" cap="none" spc="0" dirty="0">
                          <a:solidFill>
                            <a:srgbClr val="303977"/>
                          </a:solidFill>
                          <a:latin typeface="Marianne"/>
                          <a:ea typeface="Marianne"/>
                          <a:cs typeface="Marianne"/>
                        </a:rPr>
                        <a:t>Deux situations de pondération identique</a:t>
                      </a:r>
                      <a:endParaRPr sz="1100" b="0" dirty="0">
                        <a:solidFill>
                          <a:srgbClr val="303977"/>
                        </a:solidFill>
                        <a:latin typeface="Marianne"/>
                        <a:ea typeface="Times New Roman"/>
                        <a:cs typeface="Times New Roman"/>
                      </a:endParaRPr>
                    </a:p>
                    <a:p>
                      <a:pPr algn="l">
                        <a:lnSpc>
                          <a:spcPct val="114999"/>
                        </a:lnSpc>
                        <a:spcAft>
                          <a:spcPts val="0"/>
                        </a:spcAft>
                        <a:defRPr/>
                      </a:pPr>
                      <a:r>
                        <a:rPr lang="fr-FR" sz="1100" b="0" dirty="0">
                          <a:solidFill>
                            <a:srgbClr val="303977"/>
                          </a:solidFill>
                          <a:latin typeface="Marianne"/>
                          <a:ea typeface="Times New Roman"/>
                          <a:cs typeface="Times New Roman"/>
                        </a:rPr>
                        <a:t>Situation 1: </a:t>
                      </a:r>
                      <a:r>
                        <a:rPr lang="fr-FR" sz="1100" b="0" i="0" u="none" strike="noStrike" cap="none" spc="0" dirty="0">
                          <a:solidFill>
                            <a:srgbClr val="303977"/>
                          </a:solidFill>
                          <a:latin typeface="Marianne"/>
                          <a:ea typeface="Marianne"/>
                          <a:cs typeface="Marianne"/>
                        </a:rPr>
                        <a:t>L’évaluation porte d’une part sur un dossier de relevés et calepinages d’appareils d’une partie de monument historique réalisés en entreprise par le candidat, et d’autre part sur sa présentation orale.</a:t>
                      </a:r>
                      <a:endParaRPr sz="1100" b="0" i="0" u="none" strike="noStrike" cap="none" spc="0" dirty="0">
                        <a:solidFill>
                          <a:srgbClr val="303977"/>
                        </a:solidFill>
                        <a:latin typeface="Marianne"/>
                        <a:ea typeface="Marianne"/>
                        <a:cs typeface="Marianne"/>
                      </a:endParaRPr>
                    </a:p>
                    <a:p>
                      <a:pPr algn="l">
                        <a:lnSpc>
                          <a:spcPct val="114999"/>
                        </a:lnSpc>
                        <a:spcAft>
                          <a:spcPts val="0"/>
                        </a:spcAft>
                        <a:defRPr/>
                      </a:pPr>
                      <a:r>
                        <a:rPr lang="fr-FR" sz="1100" b="0" i="0" u="none" strike="noStrike" cap="none" spc="0" dirty="0">
                          <a:solidFill>
                            <a:srgbClr val="303977"/>
                          </a:solidFill>
                          <a:latin typeface="Marianne"/>
                          <a:ea typeface="Marianne"/>
                          <a:cs typeface="Marianne"/>
                        </a:rPr>
                        <a:t>Situation 2: Sur site, relever manuellement et/ou numériquement un ouvrage ; puis en salle, mettre au net manuellement et numériquement tout ou partie d’un calepin d’appareil.</a:t>
                      </a:r>
                      <a:endParaRPr sz="1400" b="0" dirty="0">
                        <a:solidFill>
                          <a:srgbClr val="303977"/>
                        </a:solidFill>
                      </a:endParaRPr>
                    </a:p>
                  </a:txBody>
                  <a:tcPr marL="46906" marR="46906" marT="0" marB="0" anchor="ctr"/>
                </a:tc>
                <a:extLst>
                  <a:ext uri="{0D108BD9-81ED-4DB2-BD59-A6C34878D82A}">
                    <a16:rowId xmlns:a16="http://schemas.microsoft.com/office/drawing/2014/main" val="10003"/>
                  </a:ext>
                </a:extLst>
              </a:tr>
              <a:tr h="673529">
                <a:tc>
                  <a:txBody>
                    <a:bodyPr/>
                    <a:lstStyle/>
                    <a:p>
                      <a:pPr marL="0" marR="0" indent="0" algn="l">
                        <a:lnSpc>
                          <a:spcPct val="114999"/>
                        </a:lnSpc>
                        <a:spcAft>
                          <a:spcPts val="0"/>
                        </a:spcAft>
                        <a:tabLst>
                          <a:tab pos="2250439" algn="l"/>
                        </a:tabLst>
                        <a:defRPr/>
                      </a:pPr>
                      <a:r>
                        <a:rPr lang="fr-FR" sz="1100" b="1" i="0" u="none" strike="noStrike" cap="none" spc="0">
                          <a:solidFill>
                            <a:schemeClr val="lt1"/>
                          </a:solidFill>
                          <a:latin typeface="Marianne"/>
                          <a:ea typeface="Marianne"/>
                          <a:cs typeface="Marianne"/>
                        </a:rPr>
                        <a:t>E.4: Taille manuelle des pierres d’un monument historique</a:t>
                      </a:r>
                      <a:endParaRPr lang="fr-FR" sz="1100" b="1">
                        <a:latin typeface="Marianne"/>
                        <a:ea typeface="Times New Roman"/>
                        <a:cs typeface="Arial"/>
                      </a:endParaRPr>
                    </a:p>
                  </a:txBody>
                  <a:tcPr marL="36194" marR="36194" marT="36194" marB="36194" anchor="ctr"/>
                </a:tc>
                <a:tc>
                  <a:txBody>
                    <a:bodyPr/>
                    <a:lstStyle/>
                    <a:p>
                      <a:pPr algn="l">
                        <a:lnSpc>
                          <a:spcPct val="114999"/>
                        </a:lnSpc>
                        <a:spcAft>
                          <a:spcPts val="0"/>
                        </a:spcAft>
                        <a:defRPr/>
                      </a:pPr>
                      <a:r>
                        <a:rPr lang="fr-FR" sz="1100" b="0" i="0" u="none" strike="noStrike" cap="none" spc="0" dirty="0">
                          <a:solidFill>
                            <a:srgbClr val="303977"/>
                          </a:solidFill>
                          <a:latin typeface="Marianne"/>
                          <a:ea typeface="Times New Roman"/>
                          <a:cs typeface="Times New Roman"/>
                        </a:rPr>
                        <a:t>Épreuve pratique - une situation</a:t>
                      </a:r>
                      <a:endParaRPr lang="fr-FR" sz="1100" b="1" dirty="0">
                        <a:solidFill>
                          <a:srgbClr val="303977"/>
                        </a:solidFill>
                        <a:latin typeface="Marianne"/>
                        <a:ea typeface="Times New Roman"/>
                        <a:cs typeface="Times New Roman"/>
                      </a:endParaRPr>
                    </a:p>
                    <a:p>
                      <a:pPr algn="l">
                        <a:lnSpc>
                          <a:spcPct val="114999"/>
                        </a:lnSpc>
                        <a:spcAft>
                          <a:spcPts val="0"/>
                        </a:spcAft>
                        <a:defRPr/>
                      </a:pPr>
                      <a:r>
                        <a:rPr lang="fr-FR" sz="1100" b="0" i="0" u="none" strike="noStrike" cap="none" spc="0" dirty="0">
                          <a:solidFill>
                            <a:srgbClr val="303977"/>
                          </a:solidFill>
                          <a:latin typeface="Marianne"/>
                          <a:ea typeface="Marianne"/>
                          <a:cs typeface="Marianne"/>
                        </a:rPr>
                        <a:t>Cette épreuve doit permettre d’évaluer les compétences du candidat liées à la taille manuelle d’un ouvrage en pierre d’un monument historique.</a:t>
                      </a:r>
                      <a:endParaRPr lang="fr-FR" sz="1100" b="1" dirty="0">
                        <a:solidFill>
                          <a:srgbClr val="303977"/>
                        </a:solidFill>
                        <a:latin typeface="Marianne"/>
                        <a:ea typeface="Times New Roman"/>
                        <a:cs typeface="Times New Roman"/>
                      </a:endParaRPr>
                    </a:p>
                  </a:txBody>
                  <a:tcPr marL="46905" marR="46905" marT="0" marB="0" anchor="ctr"/>
                </a:tc>
                <a:extLst>
                  <a:ext uri="{0D108BD9-81ED-4DB2-BD59-A6C34878D82A}">
                    <a16:rowId xmlns:a16="http://schemas.microsoft.com/office/drawing/2014/main" val="10004"/>
                  </a:ext>
                </a:extLst>
              </a:tr>
            </a:tbl>
          </a:graphicData>
        </a:graphic>
      </p:graphicFrame>
      <p:sp>
        <p:nvSpPr>
          <p:cNvPr id="1527504716" name="Rectangle 20"/>
          <p:cNvSpPr/>
          <p:nvPr/>
        </p:nvSpPr>
        <p:spPr bwMode="auto">
          <a:xfrm>
            <a:off x="8737755" y="676390"/>
            <a:ext cx="465192" cy="321114"/>
          </a:xfrm>
          <a:prstGeom prst="rect">
            <a:avLst/>
          </a:prstGeom>
        </p:spPr>
        <p:txBody>
          <a:bodyPr wrap="none">
            <a:spAutoFit/>
          </a:bodyPr>
          <a:lstStyle/>
          <a:p>
            <a:pPr>
              <a:lnSpc>
                <a:spcPct val="113999"/>
              </a:lnSpc>
              <a:defRPr/>
            </a:pPr>
            <a:r>
              <a:rPr lang="fr-FR" sz="1400" b="1" i="1">
                <a:solidFill>
                  <a:schemeClr val="bg1"/>
                </a:solidFill>
                <a:latin typeface="Marianne"/>
              </a:rPr>
              <a:t>2/2</a:t>
            </a:r>
            <a:endParaRPr lang="fr-FR" sz="1200" i="1">
              <a:solidFill>
                <a:schemeClr val="bg1"/>
              </a:solidFill>
              <a:latin typeface="Marianne"/>
            </a:endParaRPr>
          </a:p>
        </p:txBody>
      </p:sp>
      <p:sp>
        <p:nvSpPr>
          <p:cNvPr id="1629253418" name="Rectangle 44"/>
          <p:cNvSpPr/>
          <p:nvPr/>
        </p:nvSpPr>
        <p:spPr bwMode="auto">
          <a:xfrm>
            <a:off x="3105416" y="272534"/>
            <a:ext cx="4379725" cy="523220"/>
          </a:xfrm>
          <a:prstGeom prst="rect">
            <a:avLst/>
          </a:prstGeom>
        </p:spPr>
        <p:txBody>
          <a:bodyPr wrap="none">
            <a:spAutoFit/>
          </a:bodyPr>
          <a:lstStyle/>
          <a:p>
            <a:pPr algn="ctr">
              <a:defRPr/>
            </a:pPr>
            <a:r>
              <a:rPr lang="fr-FR" sz="2800" b="1" dirty="0">
                <a:solidFill>
                  <a:srgbClr val="303977"/>
                </a:solidFill>
                <a:latin typeface="Marianne"/>
                <a:cs typeface="Arial"/>
              </a:rPr>
              <a:t>Référentiel d’évaluation</a:t>
            </a:r>
            <a:endParaRPr lang="fr-FR" sz="2800" dirty="0">
              <a:solidFill>
                <a:srgbClr val="303977"/>
              </a:solidFill>
            </a:endParaRPr>
          </a:p>
        </p:txBody>
      </p:sp>
      <p:sp>
        <p:nvSpPr>
          <p:cNvPr id="1885360927" name="Flèche droite 45"/>
          <p:cNvSpPr/>
          <p:nvPr/>
        </p:nvSpPr>
        <p:spPr bwMode="auto">
          <a:xfrm>
            <a:off x="-18472" y="3652091"/>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937073862" name="ZoneTexte 443811403"/>
          <p:cNvSpPr txBox="1"/>
          <p:nvPr/>
        </p:nvSpPr>
        <p:spPr bwMode="auto">
          <a:xfrm>
            <a:off x="2106622" y="990569"/>
            <a:ext cx="7123680" cy="103162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1400" dirty="0">
                <a:solidFill>
                  <a:srgbClr val="303977"/>
                </a:solidFill>
              </a:rPr>
              <a:t>Des grilles </a:t>
            </a:r>
            <a:r>
              <a:rPr sz="1400" dirty="0" err="1">
                <a:solidFill>
                  <a:srgbClr val="303977"/>
                </a:solidFill>
              </a:rPr>
              <a:t>nationales</a:t>
            </a:r>
            <a:r>
              <a:rPr sz="1400" dirty="0">
                <a:solidFill>
                  <a:srgbClr val="303977"/>
                </a:solidFill>
              </a:rPr>
              <a:t> </a:t>
            </a:r>
            <a:r>
              <a:rPr sz="1400" dirty="0" err="1">
                <a:solidFill>
                  <a:srgbClr val="303977"/>
                </a:solidFill>
              </a:rPr>
              <a:t>d’évaluation</a:t>
            </a:r>
            <a:r>
              <a:rPr sz="1400" dirty="0">
                <a:solidFill>
                  <a:srgbClr val="303977"/>
                </a:solidFill>
              </a:rPr>
              <a:t> </a:t>
            </a:r>
            <a:r>
              <a:rPr sz="1400" dirty="0" err="1">
                <a:solidFill>
                  <a:srgbClr val="303977"/>
                </a:solidFill>
              </a:rPr>
              <a:t>produites</a:t>
            </a:r>
            <a:r>
              <a:rPr sz="1400" dirty="0">
                <a:solidFill>
                  <a:srgbClr val="303977"/>
                </a:solidFill>
              </a:rPr>
              <a:t> par </a:t>
            </a:r>
            <a:r>
              <a:rPr sz="1400" dirty="0" err="1">
                <a:solidFill>
                  <a:srgbClr val="303977"/>
                </a:solidFill>
              </a:rPr>
              <a:t>l’inspection</a:t>
            </a:r>
            <a:r>
              <a:rPr sz="1400" dirty="0">
                <a:solidFill>
                  <a:srgbClr val="303977"/>
                </a:solidFill>
              </a:rPr>
              <a:t> </a:t>
            </a:r>
            <a:r>
              <a:rPr sz="1400" dirty="0" err="1">
                <a:solidFill>
                  <a:srgbClr val="303977"/>
                </a:solidFill>
              </a:rPr>
              <a:t>générale</a:t>
            </a:r>
            <a:r>
              <a:rPr sz="1400" dirty="0">
                <a:solidFill>
                  <a:srgbClr val="303977"/>
                </a:solidFill>
              </a:rPr>
              <a:t> </a:t>
            </a:r>
            <a:r>
              <a:rPr sz="1400" dirty="0" err="1">
                <a:solidFill>
                  <a:srgbClr val="303977"/>
                </a:solidFill>
              </a:rPr>
              <a:t>seront</a:t>
            </a:r>
            <a:r>
              <a:rPr sz="1400" dirty="0">
                <a:solidFill>
                  <a:srgbClr val="303977"/>
                </a:solidFill>
              </a:rPr>
              <a:t> </a:t>
            </a:r>
            <a:r>
              <a:rPr sz="1400" dirty="0" err="1">
                <a:solidFill>
                  <a:srgbClr val="303977"/>
                </a:solidFill>
              </a:rPr>
              <a:t>communiquées</a:t>
            </a:r>
            <a:r>
              <a:rPr sz="1400" dirty="0">
                <a:solidFill>
                  <a:srgbClr val="303977"/>
                </a:solidFill>
              </a:rPr>
              <a:t> aux </a:t>
            </a:r>
            <a:r>
              <a:rPr sz="1400" dirty="0" err="1">
                <a:solidFill>
                  <a:srgbClr val="303977"/>
                </a:solidFill>
              </a:rPr>
              <a:t>centres</a:t>
            </a:r>
            <a:r>
              <a:rPr sz="1400" dirty="0">
                <a:solidFill>
                  <a:srgbClr val="303977"/>
                </a:solidFill>
              </a:rPr>
              <a:t> </a:t>
            </a:r>
            <a:r>
              <a:rPr sz="1400" dirty="0" err="1">
                <a:solidFill>
                  <a:srgbClr val="303977"/>
                </a:solidFill>
              </a:rPr>
              <a:t>d’examen</a:t>
            </a:r>
            <a:r>
              <a:rPr sz="1400" dirty="0" smtClean="0">
                <a:solidFill>
                  <a:srgbClr val="303977"/>
                </a:solidFill>
              </a:rPr>
              <a:t>.</a:t>
            </a:r>
            <a:endParaRPr lang="fr-FR" sz="1400" dirty="0" smtClean="0">
              <a:solidFill>
                <a:srgbClr val="303977"/>
              </a:solidFill>
            </a:endParaRPr>
          </a:p>
          <a:p>
            <a:pPr>
              <a:defRPr/>
            </a:pPr>
            <a:endParaRPr lang="fr-FR" sz="1400" dirty="0" smtClean="0">
              <a:solidFill>
                <a:srgbClr val="0070C0"/>
              </a:solidFill>
            </a:endParaRPr>
          </a:p>
          <a:p>
            <a:pPr>
              <a:defRPr/>
            </a:pPr>
            <a:endParaRPr dirty="0"/>
          </a:p>
        </p:txBody>
      </p:sp>
      <p:sp>
        <p:nvSpPr>
          <p:cNvPr id="1765301191" name="Espace réservé du numéro de diapositive 1"/>
          <p:cNvSpPr>
            <a:spLocks noGrp="1"/>
          </p:cNvSpPr>
          <p:nvPr>
            <p:ph type="sldNum" sz="quarter" idx="12"/>
          </p:nvPr>
        </p:nvSpPr>
        <p:spPr bwMode="auto"/>
        <p:txBody>
          <a:bodyPr/>
          <a:lstStyle/>
          <a:p>
            <a:pPr>
              <a:defRPr/>
            </a:pPr>
            <a:fld id="{48F63A3B-78C7-47BE-AE5E-E10140E04643}" type="slidenum">
              <a:rPr lang="en-US"/>
              <a:t>11</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015429" name="Rectangle 44"/>
          <p:cNvSpPr/>
          <p:nvPr/>
        </p:nvSpPr>
        <p:spPr bwMode="auto">
          <a:xfrm>
            <a:off x="3231341" y="272533"/>
            <a:ext cx="4701928" cy="523220"/>
          </a:xfrm>
          <a:prstGeom prst="rect">
            <a:avLst/>
          </a:prstGeom>
        </p:spPr>
        <p:txBody>
          <a:bodyPr wrap="none">
            <a:spAutoFit/>
          </a:bodyPr>
          <a:lstStyle/>
          <a:p>
            <a:pPr>
              <a:defRPr/>
            </a:pPr>
            <a:r>
              <a:rPr lang="fr-FR" sz="2800" b="1" dirty="0">
                <a:solidFill>
                  <a:srgbClr val="303977"/>
                </a:solidFill>
                <a:latin typeface="Marianne"/>
                <a:cs typeface="Arial"/>
              </a:rPr>
              <a:t>Épreuves professionnelles</a:t>
            </a:r>
            <a:endParaRPr dirty="0">
              <a:solidFill>
                <a:srgbClr val="303977"/>
              </a:solidFill>
            </a:endParaRPr>
          </a:p>
        </p:txBody>
      </p:sp>
      <p:sp>
        <p:nvSpPr>
          <p:cNvPr id="355332308" name="Flèche droite 45"/>
          <p:cNvSpPr/>
          <p:nvPr/>
        </p:nvSpPr>
        <p:spPr bwMode="auto">
          <a:xfrm>
            <a:off x="-27708" y="3977676"/>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137993348" name="ZoneTexte 1394345923"/>
          <p:cNvSpPr txBox="1"/>
          <p:nvPr/>
        </p:nvSpPr>
        <p:spPr bwMode="auto">
          <a:xfrm>
            <a:off x="2264045" y="1434645"/>
            <a:ext cx="6320927" cy="300928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marR="0" indent="0" algn="l">
              <a:lnSpc>
                <a:spcPct val="100000"/>
              </a:lnSpc>
              <a:spcBef>
                <a:spcPts val="0"/>
              </a:spcBef>
              <a:spcAft>
                <a:spcPts val="0"/>
              </a:spcAft>
              <a:defRPr/>
            </a:pPr>
            <a:r>
              <a:rPr lang="fr-FR" sz="1800" b="1" i="0" u="none" strike="noStrike" cap="none" spc="0" dirty="0">
                <a:solidFill>
                  <a:srgbClr val="303977"/>
                </a:solidFill>
                <a:latin typeface="Marianne"/>
                <a:ea typeface="Marianne"/>
                <a:cs typeface="Marianne"/>
              </a:rPr>
              <a:t>Recommandations pour les centres habilités au CCF :</a:t>
            </a:r>
            <a:endParaRPr lang="fr-FR" sz="1800" b="0" i="0" u="none" strike="noStrike" cap="none" spc="0" dirty="0">
              <a:solidFill>
                <a:srgbClr val="303977"/>
              </a:solidFill>
              <a:latin typeface="Marianne"/>
              <a:cs typeface="Marianne"/>
            </a:endParaRPr>
          </a:p>
          <a:p>
            <a:pPr marL="0" marR="0" indent="0" algn="l">
              <a:lnSpc>
                <a:spcPct val="100000"/>
              </a:lnSpc>
              <a:spcBef>
                <a:spcPts val="0"/>
              </a:spcBef>
              <a:spcAft>
                <a:spcPts val="0"/>
              </a:spcAft>
              <a:defRPr/>
            </a:pPr>
            <a:endParaRPr lang="fr-FR" sz="1800" b="0" i="0" u="none" strike="noStrike" cap="none" spc="0" dirty="0">
              <a:solidFill>
                <a:srgbClr val="303977"/>
              </a:solidFill>
              <a:latin typeface="Marianne"/>
              <a:ea typeface="Marianne"/>
              <a:cs typeface="Marianne"/>
            </a:endParaRPr>
          </a:p>
          <a:p>
            <a:pPr marL="0" marR="0" indent="0" algn="l">
              <a:lnSpc>
                <a:spcPct val="100000"/>
              </a:lnSpc>
              <a:spcBef>
                <a:spcPts val="0"/>
              </a:spcBef>
              <a:spcAft>
                <a:spcPts val="0"/>
              </a:spcAft>
              <a:defRPr/>
            </a:pPr>
            <a:r>
              <a:rPr lang="fr-FR" sz="1600" b="0" i="0" u="none" strike="noStrike" cap="none" spc="0" dirty="0">
                <a:solidFill>
                  <a:srgbClr val="303977"/>
                </a:solidFill>
                <a:latin typeface="Marianne"/>
                <a:ea typeface="Marianne"/>
                <a:cs typeface="Marianne"/>
              </a:rPr>
              <a:t>Il est recommandé que le projet de restauration soit identique entre les épreuves E1, E2, E3 situation 2 et E4. La chronologie entre ces épreuves doit respecter celle des tâches professionnelles. </a:t>
            </a:r>
            <a:endParaRPr dirty="0">
              <a:solidFill>
                <a:srgbClr val="303977"/>
              </a:solidFill>
            </a:endParaRPr>
          </a:p>
          <a:p>
            <a:pPr marL="0" marR="0" indent="0" algn="l">
              <a:lnSpc>
                <a:spcPct val="100000"/>
              </a:lnSpc>
              <a:spcBef>
                <a:spcPts val="0"/>
              </a:spcBef>
              <a:spcAft>
                <a:spcPts val="0"/>
              </a:spcAft>
              <a:defRPr/>
            </a:pPr>
            <a:endParaRPr lang="fr-FR" sz="1600" b="0" i="0" u="none" strike="noStrike" cap="none" spc="0" dirty="0">
              <a:solidFill>
                <a:srgbClr val="303977"/>
              </a:solidFill>
              <a:latin typeface="Marianne"/>
              <a:cs typeface="Marianne"/>
            </a:endParaRPr>
          </a:p>
          <a:p>
            <a:pPr marL="0" marR="0" indent="0" algn="l">
              <a:lnSpc>
                <a:spcPct val="100000"/>
              </a:lnSpc>
              <a:spcBef>
                <a:spcPts val="0"/>
              </a:spcBef>
              <a:spcAft>
                <a:spcPts val="0"/>
              </a:spcAft>
              <a:defRPr/>
            </a:pPr>
            <a:r>
              <a:rPr lang="fr-FR" sz="1600" b="0" i="0" u="none" strike="noStrike" cap="none" spc="0" dirty="0">
                <a:solidFill>
                  <a:srgbClr val="303977"/>
                </a:solidFill>
                <a:latin typeface="Marianne"/>
                <a:ea typeface="Marianne"/>
                <a:cs typeface="Marianne"/>
              </a:rPr>
              <a:t>Des grilles d’évaluation des compétences, fournies par l’inspection générale, seront mise à la disposition des centres </a:t>
            </a:r>
            <a:r>
              <a:rPr lang="fr-FR" sz="1600" b="0" i="0" u="none" strike="noStrike" cap="none" spc="0" dirty="0" smtClean="0">
                <a:solidFill>
                  <a:srgbClr val="303977"/>
                </a:solidFill>
                <a:latin typeface="Marianne"/>
                <a:ea typeface="Marianne"/>
                <a:cs typeface="Marianne"/>
              </a:rPr>
              <a:t>habilités </a:t>
            </a:r>
            <a:r>
              <a:rPr lang="fr-FR" sz="1600" b="0" i="0" u="none" strike="noStrike" cap="none" spc="0" dirty="0">
                <a:solidFill>
                  <a:srgbClr val="303977"/>
                </a:solidFill>
                <a:latin typeface="Marianne"/>
                <a:ea typeface="Marianne"/>
                <a:cs typeface="Marianne"/>
              </a:rPr>
              <a:t>au CCF. </a:t>
            </a:r>
            <a:endParaRPr lang="fr-FR" sz="1600" b="0" i="0" u="none" strike="noStrike" cap="none" spc="0" dirty="0">
              <a:solidFill>
                <a:srgbClr val="303977"/>
              </a:solidFill>
              <a:latin typeface="Marianne"/>
              <a:cs typeface="Marianne"/>
            </a:endParaRPr>
          </a:p>
        </p:txBody>
      </p:sp>
      <p:sp>
        <p:nvSpPr>
          <p:cNvPr id="414765839" name="Espace réservé du numéro de diapositive 1"/>
          <p:cNvSpPr>
            <a:spLocks noGrp="1"/>
          </p:cNvSpPr>
          <p:nvPr>
            <p:ph type="sldNum" sz="quarter" idx="12"/>
          </p:nvPr>
        </p:nvSpPr>
        <p:spPr bwMode="auto"/>
        <p:txBody>
          <a:bodyPr/>
          <a:lstStyle/>
          <a:p>
            <a:pPr>
              <a:defRPr/>
            </a:pPr>
            <a:fld id="{48F63A3B-78C7-47BE-AE5E-E10140E04643}" type="slidenum">
              <a:rPr lang="en-US"/>
              <a:t>12</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1600693" name="Rectangle 20"/>
          <p:cNvSpPr/>
          <p:nvPr/>
        </p:nvSpPr>
        <p:spPr bwMode="auto">
          <a:xfrm>
            <a:off x="8610755" y="676390"/>
            <a:ext cx="518091" cy="316305"/>
          </a:xfrm>
          <a:prstGeom prst="rect">
            <a:avLst/>
          </a:prstGeom>
        </p:spPr>
        <p:txBody>
          <a:bodyPr wrap="none">
            <a:spAutoFit/>
          </a:bodyPr>
          <a:lstStyle/>
          <a:p>
            <a:pPr>
              <a:lnSpc>
                <a:spcPct val="113999"/>
              </a:lnSpc>
              <a:defRPr/>
            </a:pPr>
            <a:r>
              <a:rPr lang="fr-FR" sz="1400" b="1" i="1" dirty="0" smtClean="0">
                <a:solidFill>
                  <a:schemeClr val="bg1"/>
                </a:solidFill>
                <a:latin typeface="Marianne"/>
              </a:rPr>
              <a:t>1/10</a:t>
            </a:r>
            <a:endParaRPr lang="fr-FR" sz="1200" i="1" dirty="0">
              <a:solidFill>
                <a:schemeClr val="bg1"/>
              </a:solidFill>
              <a:latin typeface="Marianne"/>
            </a:endParaRPr>
          </a:p>
        </p:txBody>
      </p:sp>
      <p:sp>
        <p:nvSpPr>
          <p:cNvPr id="1521924088" name="Rectangle 11"/>
          <p:cNvSpPr/>
          <p:nvPr/>
        </p:nvSpPr>
        <p:spPr bwMode="auto">
          <a:xfrm>
            <a:off x="4490002" y="253484"/>
            <a:ext cx="2435282" cy="523220"/>
          </a:xfrm>
          <a:prstGeom prst="rect">
            <a:avLst/>
          </a:prstGeom>
        </p:spPr>
        <p:txBody>
          <a:bodyPr wrap="none">
            <a:spAutoFit/>
          </a:bodyPr>
          <a:lstStyle/>
          <a:p>
            <a:pPr>
              <a:defRPr/>
            </a:pPr>
            <a:r>
              <a:rPr lang="fr-FR" sz="2800" b="1" dirty="0">
                <a:solidFill>
                  <a:srgbClr val="303977"/>
                </a:solidFill>
                <a:latin typeface="Marianne"/>
                <a:cs typeface="Arial"/>
              </a:rPr>
              <a:t>La formation</a:t>
            </a:r>
            <a:endParaRPr lang="fr-FR" sz="2800" dirty="0">
              <a:solidFill>
                <a:srgbClr val="303977"/>
              </a:solidFill>
            </a:endParaRPr>
          </a:p>
        </p:txBody>
      </p:sp>
      <p:sp>
        <p:nvSpPr>
          <p:cNvPr id="1109526496" name="ZoneTexte 657138735"/>
          <p:cNvSpPr txBox="1"/>
          <p:nvPr/>
        </p:nvSpPr>
        <p:spPr bwMode="auto">
          <a:xfrm>
            <a:off x="2168442" y="1321353"/>
            <a:ext cx="6878322" cy="4133311"/>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marR="0" indent="0" algn="l">
              <a:lnSpc>
                <a:spcPct val="114999"/>
              </a:lnSpc>
              <a:spcBef>
                <a:spcPts val="0"/>
              </a:spcBef>
              <a:spcAft>
                <a:spcPts val="0"/>
              </a:spcAft>
              <a:defRPr/>
            </a:pPr>
            <a:r>
              <a:rPr lang="fr-FR" sz="1600" i="0" u="none" strike="noStrike" cap="none" spc="0" dirty="0">
                <a:solidFill>
                  <a:srgbClr val="303977"/>
                </a:solidFill>
                <a:latin typeface="Marianne"/>
                <a:ea typeface="Marianne"/>
                <a:cs typeface="Marianne"/>
              </a:rPr>
              <a:t>L’ensemble des compétences </a:t>
            </a:r>
            <a:r>
              <a:rPr lang="fr-FR" sz="1600" i="0" u="none" strike="noStrike" cap="none" spc="0" dirty="0" smtClean="0">
                <a:solidFill>
                  <a:srgbClr val="303977"/>
                </a:solidFill>
                <a:latin typeface="Marianne"/>
                <a:ea typeface="Marianne"/>
                <a:cs typeface="Marianne"/>
              </a:rPr>
              <a:t>est </a:t>
            </a:r>
            <a:r>
              <a:rPr lang="fr-FR" sz="1600" i="0" u="none" strike="noStrike" cap="none" spc="0" dirty="0" smtClean="0">
                <a:solidFill>
                  <a:srgbClr val="303977"/>
                </a:solidFill>
                <a:latin typeface="Marianne"/>
                <a:ea typeface="Marianne"/>
                <a:cs typeface="Marianne"/>
              </a:rPr>
              <a:t>développé </a:t>
            </a:r>
            <a:r>
              <a:rPr lang="fr-FR" sz="1600" i="0" u="none" strike="noStrike" cap="none" spc="0" dirty="0">
                <a:solidFill>
                  <a:srgbClr val="303977"/>
                </a:solidFill>
                <a:latin typeface="Marianne"/>
                <a:ea typeface="Marianne"/>
                <a:cs typeface="Marianne"/>
              </a:rPr>
              <a:t>en centre de formation et en entreprise à partir de projets réels d'intervention, exploitables pour les 4 blocs de compétences. </a:t>
            </a:r>
            <a:endParaRPr lang="fr-FR" sz="1600" i="0" u="none" strike="noStrike" cap="none" spc="0" dirty="0">
              <a:solidFill>
                <a:srgbClr val="303977"/>
              </a:solidFill>
              <a:latin typeface="Marianne"/>
              <a:cs typeface="Marianne"/>
            </a:endParaRPr>
          </a:p>
          <a:p>
            <a:pPr marL="0" marR="0" indent="0" algn="l">
              <a:lnSpc>
                <a:spcPct val="114999"/>
              </a:lnSpc>
              <a:spcBef>
                <a:spcPts val="0"/>
              </a:spcBef>
              <a:spcAft>
                <a:spcPts val="0"/>
              </a:spcAft>
              <a:defRPr/>
            </a:pPr>
            <a:r>
              <a:rPr lang="fr-FR" sz="1600" i="0" u="none" strike="noStrike" cap="none" spc="0" dirty="0">
                <a:solidFill>
                  <a:srgbClr val="303977"/>
                </a:solidFill>
                <a:latin typeface="Marianne"/>
                <a:ea typeface="Marianne"/>
                <a:cs typeface="Marianne"/>
              </a:rPr>
              <a:t>Ces projets peuvent concerner toute époque, de l'Antiquité au XIXe siècle inclus.</a:t>
            </a:r>
            <a:endParaRPr lang="fr-FR" sz="1600" i="0" u="none" strike="noStrike" cap="none" spc="0" dirty="0">
              <a:solidFill>
                <a:srgbClr val="303977"/>
              </a:solidFill>
              <a:latin typeface="Marianne"/>
              <a:cs typeface="Marianne"/>
            </a:endParaRPr>
          </a:p>
          <a:p>
            <a:pPr marL="0" marR="0" indent="0" algn="l">
              <a:lnSpc>
                <a:spcPct val="114999"/>
              </a:lnSpc>
              <a:spcBef>
                <a:spcPts val="0"/>
              </a:spcBef>
              <a:spcAft>
                <a:spcPts val="0"/>
              </a:spcAft>
              <a:defRPr/>
            </a:pPr>
            <a:endParaRPr lang="fr-FR" sz="1600" i="0" u="none" strike="noStrike" cap="none" spc="0" dirty="0">
              <a:solidFill>
                <a:srgbClr val="303977"/>
              </a:solidFill>
              <a:latin typeface="Marianne"/>
              <a:cs typeface="Marianne"/>
            </a:endParaRPr>
          </a:p>
          <a:p>
            <a:pPr marL="0" marR="0" indent="0" algn="l">
              <a:lnSpc>
                <a:spcPct val="114999"/>
              </a:lnSpc>
              <a:spcBef>
                <a:spcPts val="0"/>
              </a:spcBef>
              <a:spcAft>
                <a:spcPts val="0"/>
              </a:spcAft>
              <a:defRPr/>
            </a:pPr>
            <a:r>
              <a:rPr lang="fr-FR" sz="1600" i="0" u="none" strike="noStrike" cap="none" spc="0" dirty="0">
                <a:solidFill>
                  <a:srgbClr val="303977"/>
                </a:solidFill>
                <a:latin typeface="Marianne"/>
                <a:ea typeface="Marianne"/>
                <a:cs typeface="Marianne"/>
              </a:rPr>
              <a:t>La transmission culturelle, devra être portée également par l'entreprise et dans le cadre </a:t>
            </a:r>
            <a:r>
              <a:rPr lang="fr-FR" sz="1600" i="0" u="none" strike="noStrike" cap="none" spc="0" dirty="0" smtClean="0">
                <a:solidFill>
                  <a:srgbClr val="303977"/>
                </a:solidFill>
                <a:latin typeface="Marianne"/>
                <a:ea typeface="Marianne"/>
                <a:cs typeface="Marianne"/>
              </a:rPr>
              <a:t>de </a:t>
            </a:r>
            <a:r>
              <a:rPr lang="fr-FR" sz="1600" dirty="0" smtClean="0">
                <a:solidFill>
                  <a:srgbClr val="303977"/>
                </a:solidFill>
                <a:latin typeface="Marianne"/>
                <a:ea typeface="Marianne"/>
                <a:cs typeface="Marianne"/>
              </a:rPr>
              <a:t>tous le</a:t>
            </a:r>
            <a:r>
              <a:rPr lang="fr-FR" sz="1600" i="0" u="none" strike="noStrike" cap="none" spc="0" dirty="0" smtClean="0">
                <a:solidFill>
                  <a:srgbClr val="303977"/>
                </a:solidFill>
                <a:latin typeface="Marianne"/>
                <a:ea typeface="Marianne"/>
                <a:cs typeface="Marianne"/>
              </a:rPr>
              <a:t>s blocs </a:t>
            </a:r>
            <a:r>
              <a:rPr lang="fr-FR" sz="1600" i="0" u="none" strike="noStrike" cap="none" spc="0" dirty="0">
                <a:solidFill>
                  <a:srgbClr val="303977"/>
                </a:solidFill>
                <a:latin typeface="Marianne"/>
                <a:ea typeface="Marianne"/>
                <a:cs typeface="Marianne"/>
              </a:rPr>
              <a:t>de compétences.</a:t>
            </a:r>
            <a:endParaRPr lang="fr-FR" sz="1600" dirty="0">
              <a:solidFill>
                <a:srgbClr val="303977"/>
              </a:solidFill>
              <a:latin typeface="Marianne"/>
              <a:cs typeface="Marianne"/>
            </a:endParaRPr>
          </a:p>
          <a:p>
            <a:pPr algn="l">
              <a:defRPr/>
            </a:pPr>
            <a:endParaRPr lang="fr-FR" sz="1600" dirty="0">
              <a:solidFill>
                <a:srgbClr val="303977"/>
              </a:solidFill>
              <a:latin typeface="Marianne"/>
              <a:cs typeface="Marianne"/>
            </a:endParaRPr>
          </a:p>
          <a:p>
            <a:pPr>
              <a:defRPr/>
            </a:pPr>
            <a:r>
              <a:rPr lang="fr-FR" sz="1600" dirty="0">
                <a:solidFill>
                  <a:srgbClr val="303977"/>
                </a:solidFill>
                <a:latin typeface="Marianne"/>
                <a:ea typeface="Marianne"/>
                <a:cs typeface="Marianne"/>
              </a:rPr>
              <a:t>Les documents mis à la disposition des apprentis pour travailler sur ces projets sont ceux listés dans “Moyens et ressources” des fiches des activités du référentiel des activités professionnelles (annexe II).</a:t>
            </a:r>
            <a:endParaRPr lang="fr-FR" sz="1600" dirty="0">
              <a:solidFill>
                <a:srgbClr val="303977"/>
              </a:solidFill>
              <a:latin typeface="Marianne"/>
              <a:cs typeface="Marianne"/>
            </a:endParaRPr>
          </a:p>
          <a:p>
            <a:pPr algn="l">
              <a:defRPr/>
            </a:pPr>
            <a:endParaRPr lang="fr-FR" sz="1600" dirty="0">
              <a:solidFill>
                <a:srgbClr val="303977"/>
              </a:solidFill>
              <a:latin typeface="Marianne"/>
              <a:cs typeface="Marianne"/>
            </a:endParaRPr>
          </a:p>
        </p:txBody>
      </p:sp>
      <p:sp>
        <p:nvSpPr>
          <p:cNvPr id="1883560454" name="Flèche droite 10"/>
          <p:cNvSpPr/>
          <p:nvPr/>
        </p:nvSpPr>
        <p:spPr bwMode="auto">
          <a:xfrm>
            <a:off x="-18472" y="4296330"/>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174616168" name="Espace réservé du numéro de diapositive 1"/>
          <p:cNvSpPr>
            <a:spLocks noGrp="1"/>
          </p:cNvSpPr>
          <p:nvPr>
            <p:ph type="sldNum" sz="quarter" idx="12"/>
          </p:nvPr>
        </p:nvSpPr>
        <p:spPr bwMode="auto"/>
        <p:txBody>
          <a:bodyPr/>
          <a:lstStyle/>
          <a:p>
            <a:pPr>
              <a:defRPr/>
            </a:pPr>
            <a:fld id="{48F63A3B-78C7-47BE-AE5E-E10140E04643}" type="slidenum">
              <a:rPr lang="en-US"/>
              <a:t>13</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15841816" name="Rectangle 20"/>
          <p:cNvSpPr/>
          <p:nvPr/>
        </p:nvSpPr>
        <p:spPr bwMode="auto">
          <a:xfrm>
            <a:off x="8585354" y="676388"/>
            <a:ext cx="545342" cy="316305"/>
          </a:xfrm>
          <a:prstGeom prst="rect">
            <a:avLst/>
          </a:prstGeom>
        </p:spPr>
        <p:txBody>
          <a:bodyPr wrap="none">
            <a:spAutoFit/>
          </a:bodyPr>
          <a:lstStyle/>
          <a:p>
            <a:pPr>
              <a:lnSpc>
                <a:spcPct val="113999"/>
              </a:lnSpc>
              <a:defRPr/>
            </a:pPr>
            <a:r>
              <a:rPr lang="fr-FR" sz="1400" b="1" i="1" dirty="0" smtClean="0">
                <a:solidFill>
                  <a:schemeClr val="bg1"/>
                </a:solidFill>
                <a:latin typeface="Marianne"/>
              </a:rPr>
              <a:t>2/10</a:t>
            </a:r>
            <a:endParaRPr lang="fr-FR" sz="1200" i="1" dirty="0">
              <a:solidFill>
                <a:schemeClr val="bg1"/>
              </a:solidFill>
              <a:latin typeface="Marianne"/>
            </a:endParaRPr>
          </a:p>
        </p:txBody>
      </p:sp>
      <p:graphicFrame>
        <p:nvGraphicFramePr>
          <p:cNvPr id="366434185" name="Tableau 10"/>
          <p:cNvGraphicFramePr>
            <a:graphicFrameLocks/>
          </p:cNvGraphicFramePr>
          <p:nvPr>
            <p:extLst>
              <p:ext uri="{D42A27DB-BD31-4B8C-83A1-F6EECF244321}">
                <p14:modId xmlns:p14="http://schemas.microsoft.com/office/powerpoint/2010/main" val="408856605"/>
              </p:ext>
            </p:extLst>
          </p:nvPr>
        </p:nvGraphicFramePr>
        <p:xfrm>
          <a:off x="2168442" y="1250072"/>
          <a:ext cx="6868049" cy="4995979"/>
        </p:xfrm>
        <a:graphic>
          <a:graphicData uri="http://schemas.openxmlformats.org/drawingml/2006/table">
            <a:tbl>
              <a:tblPr firstRow="1" firstCol="1" bandRow="1">
                <a:tableStyleId>{5C22544A-7EE6-4342-B048-85BDC9FD1C3A}</a:tableStyleId>
              </a:tblPr>
              <a:tblGrid>
                <a:gridCol w="2430000">
                  <a:extLst>
                    <a:ext uri="{9D8B030D-6E8A-4147-A177-3AD203B41FA5}">
                      <a16:colId xmlns:a16="http://schemas.microsoft.com/office/drawing/2014/main" val="20000"/>
                    </a:ext>
                  </a:extLst>
                </a:gridCol>
                <a:gridCol w="4438049">
                  <a:extLst>
                    <a:ext uri="{9D8B030D-6E8A-4147-A177-3AD203B41FA5}">
                      <a16:colId xmlns:a16="http://schemas.microsoft.com/office/drawing/2014/main" val="20001"/>
                    </a:ext>
                  </a:extLst>
                </a:gridCol>
              </a:tblGrid>
              <a:tr h="231888">
                <a:tc gridSpan="2">
                  <a:txBody>
                    <a:bodyPr/>
                    <a:lstStyle/>
                    <a:p>
                      <a:pPr algn="ctr">
                        <a:lnSpc>
                          <a:spcPct val="114999"/>
                        </a:lnSpc>
                        <a:spcAft>
                          <a:spcPts val="0"/>
                        </a:spcAft>
                        <a:defRPr/>
                      </a:pPr>
                      <a:r>
                        <a:rPr lang="fr-FR" sz="1400" i="0">
                          <a:latin typeface="Marianne"/>
                          <a:ea typeface="Marianne"/>
                          <a:cs typeface="Marianne"/>
                        </a:rPr>
                        <a:t>C1: Analyser un projet d’intervention</a:t>
                      </a:r>
                      <a:endParaRPr sz="1400" i="0">
                        <a:latin typeface="Marianne"/>
                        <a:cs typeface="Marianne"/>
                      </a:endParaRPr>
                    </a:p>
                  </a:txBody>
                  <a:tcPr marL="46905" marR="46905" marT="0" marB="0" anchor="ctr"/>
                </a:tc>
                <a:tc hMerge="1">
                  <a:txBody>
                    <a:bodyPr/>
                    <a:lstStyle/>
                    <a:p>
                      <a:endParaRPr/>
                    </a:p>
                  </a:txBody>
                  <a:tcPr/>
                </a:tc>
                <a:extLst>
                  <a:ext uri="{0D108BD9-81ED-4DB2-BD59-A6C34878D82A}">
                    <a16:rowId xmlns:a16="http://schemas.microsoft.com/office/drawing/2014/main" val="10000"/>
                  </a:ext>
                </a:extLst>
              </a:tr>
              <a:tr h="473823">
                <a:tc>
                  <a:txBody>
                    <a:bodyPr/>
                    <a:lstStyle/>
                    <a:p>
                      <a:pPr algn="ctr">
                        <a:lnSpc>
                          <a:spcPct val="114999"/>
                        </a:lnSpc>
                        <a:spcAft>
                          <a:spcPts val="0"/>
                        </a:spcAft>
                        <a:defRPr/>
                      </a:pPr>
                      <a:r>
                        <a:rPr lang="fr-FR" sz="1400" b="1" i="0">
                          <a:latin typeface="Marianne"/>
                          <a:ea typeface="Marianne"/>
                          <a:cs typeface="Marianne"/>
                        </a:rPr>
                        <a:t>Connaissances associées</a:t>
                      </a:r>
                      <a:endParaRPr sz="1400" b="1" i="0">
                        <a:latin typeface="Marianne"/>
                        <a:cs typeface="Marianne"/>
                      </a:endParaRPr>
                    </a:p>
                  </a:txBody>
                  <a:tcPr marL="46905" marR="46905" marT="0" marB="0" anchor="ctr"/>
                </a:tc>
                <a:tc>
                  <a:txBody>
                    <a:bodyPr/>
                    <a:lstStyle/>
                    <a:p>
                      <a:pPr algn="ctr">
                        <a:lnSpc>
                          <a:spcPct val="114999"/>
                        </a:lnSpc>
                        <a:spcAft>
                          <a:spcPts val="0"/>
                        </a:spcAft>
                        <a:defRPr/>
                      </a:pPr>
                      <a:r>
                        <a:rPr lang="fr-FR" sz="1400" b="1" i="0" dirty="0">
                          <a:solidFill>
                            <a:srgbClr val="303977"/>
                          </a:solidFill>
                          <a:latin typeface="Marianne"/>
                          <a:ea typeface="Marianne"/>
                          <a:cs typeface="Marianne"/>
                        </a:rPr>
                        <a:t>Commentaires</a:t>
                      </a:r>
                      <a:endParaRPr sz="1400" i="0" dirty="0">
                        <a:solidFill>
                          <a:srgbClr val="303977"/>
                        </a:solidFill>
                        <a:latin typeface="Marianne"/>
                        <a:cs typeface="Marianne"/>
                      </a:endParaRPr>
                    </a:p>
                  </a:txBody>
                  <a:tcPr marL="46905" marR="46905" marT="0" marB="0" anchor="ctr"/>
                </a:tc>
                <a:extLst>
                  <a:ext uri="{0D108BD9-81ED-4DB2-BD59-A6C34878D82A}">
                    <a16:rowId xmlns:a16="http://schemas.microsoft.com/office/drawing/2014/main" val="10001"/>
                  </a:ext>
                </a:extLst>
              </a:tr>
              <a:tr h="2684887">
                <a:tc>
                  <a:txBody>
                    <a:bodyPr/>
                    <a:lstStyle/>
                    <a:p>
                      <a:pPr marL="285750" indent="-285750">
                        <a:buFont typeface="Arial"/>
                        <a:buChar char="•"/>
                        <a:defRPr/>
                      </a:pPr>
                      <a:r>
                        <a:rPr lang="fr-FR" sz="1400" b="0" i="0" u="none" strike="noStrike" cap="none" spc="0">
                          <a:solidFill>
                            <a:schemeClr val="lt1"/>
                          </a:solidFill>
                          <a:latin typeface="Marianne"/>
                          <a:ea typeface="Marianne"/>
                          <a:cs typeface="Marianne"/>
                        </a:rPr>
                        <a:t>Typologies architecturales symboliques et fonctionnelles </a:t>
                      </a:r>
                      <a:endParaRPr/>
                    </a:p>
                    <a:p>
                      <a:pPr>
                        <a:defRPr/>
                      </a:pPr>
                      <a:endParaRPr lang="fr-FR" sz="1400" b="0" i="0" u="none" strike="noStrike" cap="none" spc="0">
                        <a:solidFill>
                          <a:schemeClr val="lt1"/>
                        </a:solidFill>
                        <a:latin typeface="Marianne"/>
                        <a:ea typeface="Marianne"/>
                        <a:cs typeface="Marianne"/>
                      </a:endParaRPr>
                    </a:p>
                    <a:p>
                      <a:pPr marL="285750" indent="-285750">
                        <a:buFont typeface="Arial"/>
                        <a:buChar char="•"/>
                        <a:defRPr/>
                      </a:pPr>
                      <a:r>
                        <a:rPr lang="fr-FR" sz="1400" b="0" i="0" u="none" strike="noStrike" cap="none" spc="0">
                          <a:solidFill>
                            <a:schemeClr val="lt1"/>
                          </a:solidFill>
                          <a:latin typeface="Marianne"/>
                          <a:ea typeface="Marianne"/>
                          <a:cs typeface="Marianne"/>
                        </a:rPr>
                        <a:t>Histoire de l’art et des styles architecturaux </a:t>
                      </a:r>
                      <a:endParaRPr sz="1400" b="0" i="0">
                        <a:latin typeface="Marianne"/>
                        <a:cs typeface="Marianne"/>
                      </a:endParaRPr>
                    </a:p>
                  </a:txBody>
                  <a:tcPr marL="46905" marR="46905" marT="0" marB="0"/>
                </a:tc>
                <a:tc>
                  <a:txBody>
                    <a:bodyPr/>
                    <a:lstStyle/>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Toute époque peut faire l'objet de l'étude. </a:t>
                      </a:r>
                      <a:endParaRPr lang="fr-FR" sz="1400" b="0" i="0" u="none" strike="noStrike" cap="none" spc="0" dirty="0">
                        <a:solidFill>
                          <a:srgbClr val="303977"/>
                        </a:solidFill>
                        <a:latin typeface="Marianne"/>
                        <a:cs typeface="Marianne"/>
                      </a:endParaRPr>
                    </a:p>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Mais les périodes de l'Antiquité au XIXe inclus sont incontournables.</a:t>
                      </a:r>
                      <a:endParaRPr lang="fr-FR" sz="1400" b="0" i="0" u="none" strike="noStrike" cap="none" spc="0" dirty="0">
                        <a:solidFill>
                          <a:srgbClr val="303977"/>
                        </a:solidFill>
                        <a:latin typeface="Marianne"/>
                        <a:cs typeface="Marianne"/>
                      </a:endParaRPr>
                    </a:p>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Les apports de connaissances sur l'histoire des styles architecturaux, qui relève de la transmission culturelle, devront être portés également par l'entreprise et dans le cadre des autres blocs de compétences. Si elles seront intégrées de manière transversale aux différents enseignements, elles devront néanmoins donner lieu à un enseignement explicite pour nourrir cette compétence.</a:t>
                      </a:r>
                      <a:endParaRPr lang="fr-FR" sz="1400" b="0" i="0" u="none" strike="noStrike" cap="none" spc="0" dirty="0">
                        <a:solidFill>
                          <a:srgbClr val="303977"/>
                        </a:solidFill>
                        <a:latin typeface="Marianne"/>
                        <a:cs typeface="Marianne"/>
                      </a:endParaRPr>
                    </a:p>
                  </a:txBody>
                  <a:tcPr marL="46905" marR="46905" marT="0" marB="0"/>
                </a:tc>
                <a:extLst>
                  <a:ext uri="{0D108BD9-81ED-4DB2-BD59-A6C34878D82A}">
                    <a16:rowId xmlns:a16="http://schemas.microsoft.com/office/drawing/2014/main" val="10002"/>
                  </a:ext>
                </a:extLst>
              </a:tr>
              <a:tr h="1332424">
                <a:tc>
                  <a:txBody>
                    <a:bodyPr/>
                    <a:lstStyle/>
                    <a:p>
                      <a:pPr marL="285750" indent="-285750">
                        <a:buFont typeface="Arial"/>
                        <a:buChar char="•"/>
                        <a:defRPr/>
                      </a:pPr>
                      <a:r>
                        <a:rPr lang="fr-FR" sz="1400" b="0" i="0" u="none" strike="noStrike" cap="none" spc="0">
                          <a:solidFill>
                            <a:schemeClr val="lt1"/>
                          </a:solidFill>
                          <a:latin typeface="Marianne"/>
                          <a:ea typeface="Marianne"/>
                          <a:cs typeface="Marianne"/>
                        </a:rPr>
                        <a:t>Principes mécaniques de la construction</a:t>
                      </a:r>
                      <a:endParaRPr sz="1400" b="0" i="0" u="none" strike="noStrike" cap="none" spc="0">
                        <a:solidFill>
                          <a:schemeClr val="lt1"/>
                        </a:solidFill>
                        <a:latin typeface="Marianne"/>
                        <a:ea typeface="Marianne"/>
                        <a:cs typeface="Marianne"/>
                      </a:endParaRPr>
                    </a:p>
                  </a:txBody>
                  <a:tcPr marL="46905" marR="46905" marT="0" marB="0"/>
                </a:tc>
                <a:tc>
                  <a:txBody>
                    <a:bodyPr/>
                    <a:lstStyle/>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Les principes mécaniques de la construction doivent permettre au tailleur de pierre de comprendre la structure du monument et d'y situer son intervention.</a:t>
                      </a:r>
                      <a:endParaRPr lang="fr-FR" sz="1400" b="0" i="0" u="none" strike="noStrike" cap="none" spc="0" dirty="0">
                        <a:solidFill>
                          <a:srgbClr val="303977"/>
                        </a:solidFill>
                        <a:latin typeface="Marianne"/>
                        <a:cs typeface="Marianne"/>
                      </a:endParaRPr>
                    </a:p>
                  </a:txBody>
                  <a:tcPr marL="46905" marR="46905" marT="0" marB="0"/>
                </a:tc>
                <a:extLst>
                  <a:ext uri="{0D108BD9-81ED-4DB2-BD59-A6C34878D82A}">
                    <a16:rowId xmlns:a16="http://schemas.microsoft.com/office/drawing/2014/main" val="10003"/>
                  </a:ext>
                </a:extLst>
              </a:tr>
            </a:tbl>
          </a:graphicData>
        </a:graphic>
      </p:graphicFrame>
      <p:sp>
        <p:nvSpPr>
          <p:cNvPr id="1560544946" name="Rectangle 11"/>
          <p:cNvSpPr/>
          <p:nvPr/>
        </p:nvSpPr>
        <p:spPr bwMode="auto">
          <a:xfrm>
            <a:off x="4490001" y="253483"/>
            <a:ext cx="2435281" cy="523219"/>
          </a:xfrm>
          <a:prstGeom prst="rect">
            <a:avLst/>
          </a:prstGeom>
        </p:spPr>
        <p:txBody>
          <a:bodyPr wrap="none">
            <a:spAutoFit/>
          </a:bodyPr>
          <a:lstStyle/>
          <a:p>
            <a:pPr>
              <a:defRPr/>
            </a:pPr>
            <a:r>
              <a:rPr lang="fr-FR" sz="2800" b="1" dirty="0">
                <a:solidFill>
                  <a:srgbClr val="303977"/>
                </a:solidFill>
                <a:latin typeface="Marianne"/>
                <a:cs typeface="Arial"/>
              </a:rPr>
              <a:t>La formation</a:t>
            </a:r>
            <a:endParaRPr lang="fr-FR" sz="2800" dirty="0">
              <a:solidFill>
                <a:srgbClr val="303977"/>
              </a:solidFill>
            </a:endParaRPr>
          </a:p>
        </p:txBody>
      </p:sp>
      <p:sp>
        <p:nvSpPr>
          <p:cNvPr id="100584418" name="Flèche droite 10"/>
          <p:cNvSpPr/>
          <p:nvPr/>
        </p:nvSpPr>
        <p:spPr bwMode="auto">
          <a:xfrm>
            <a:off x="-18472" y="4294021"/>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1420325979" name="Espace réservé du numéro de diapositive 1"/>
          <p:cNvSpPr>
            <a:spLocks noGrp="1"/>
          </p:cNvSpPr>
          <p:nvPr>
            <p:ph type="sldNum" sz="quarter" idx="12"/>
          </p:nvPr>
        </p:nvSpPr>
        <p:spPr bwMode="auto"/>
        <p:txBody>
          <a:bodyPr/>
          <a:lstStyle/>
          <a:p>
            <a:pPr>
              <a:defRPr/>
            </a:pPr>
            <a:fld id="{48F63A3B-78C7-47BE-AE5E-E10140E04643}" type="slidenum">
              <a:rPr lang="en-US"/>
              <a:t>14</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567688191" name="Connecteur droit 32"/>
          <p:cNvCxnSpPr/>
          <p:nvPr/>
        </p:nvCxnSpPr>
        <p:spPr bwMode="auto">
          <a:xfrm flipH="1">
            <a:off x="-29571" y="990572"/>
            <a:ext cx="9173571" cy="5195"/>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7544184" name="Rectangle 11"/>
          <p:cNvSpPr/>
          <p:nvPr/>
        </p:nvSpPr>
        <p:spPr bwMode="auto">
          <a:xfrm>
            <a:off x="4490002" y="253484"/>
            <a:ext cx="2435282" cy="523220"/>
          </a:xfrm>
          <a:prstGeom prst="rect">
            <a:avLst/>
          </a:prstGeom>
        </p:spPr>
        <p:txBody>
          <a:bodyPr wrap="none">
            <a:spAutoFit/>
          </a:bodyPr>
          <a:lstStyle/>
          <a:p>
            <a:pPr>
              <a:defRPr/>
            </a:pPr>
            <a:r>
              <a:rPr lang="fr-FR" sz="2800" b="1" dirty="0">
                <a:solidFill>
                  <a:srgbClr val="303977"/>
                </a:solidFill>
                <a:latin typeface="Marianne"/>
                <a:cs typeface="Arial"/>
              </a:rPr>
              <a:t>La formation</a:t>
            </a:r>
            <a:endParaRPr lang="fr-FR" sz="2800" dirty="0">
              <a:solidFill>
                <a:srgbClr val="303977"/>
              </a:solidFill>
            </a:endParaRPr>
          </a:p>
        </p:txBody>
      </p:sp>
      <p:graphicFrame>
        <p:nvGraphicFramePr>
          <p:cNvPr id="719662031" name="Tableau 13"/>
          <p:cNvGraphicFramePr>
            <a:graphicFrameLocks noGrp="1"/>
          </p:cNvGraphicFramePr>
          <p:nvPr>
            <p:extLst>
              <p:ext uri="{D42A27DB-BD31-4B8C-83A1-F6EECF244321}">
                <p14:modId xmlns:p14="http://schemas.microsoft.com/office/powerpoint/2010/main" val="3113891436"/>
              </p:ext>
            </p:extLst>
          </p:nvPr>
        </p:nvGraphicFramePr>
        <p:xfrm>
          <a:off x="2168444" y="1229877"/>
          <a:ext cx="6868052" cy="2982711"/>
        </p:xfrm>
        <a:graphic>
          <a:graphicData uri="http://schemas.openxmlformats.org/drawingml/2006/table">
            <a:tbl>
              <a:tblPr firstRow="1" firstCol="1" bandRow="1">
                <a:tableStyleId>{5C22544A-7EE6-4342-B048-85BDC9FD1C3A}</a:tableStyleId>
              </a:tblPr>
              <a:tblGrid>
                <a:gridCol w="2534935">
                  <a:extLst>
                    <a:ext uri="{9D8B030D-6E8A-4147-A177-3AD203B41FA5}">
                      <a16:colId xmlns:a16="http://schemas.microsoft.com/office/drawing/2014/main" val="20000"/>
                    </a:ext>
                  </a:extLst>
                </a:gridCol>
                <a:gridCol w="4333117">
                  <a:extLst>
                    <a:ext uri="{9D8B030D-6E8A-4147-A177-3AD203B41FA5}">
                      <a16:colId xmlns:a16="http://schemas.microsoft.com/office/drawing/2014/main" val="20001"/>
                    </a:ext>
                  </a:extLst>
                </a:gridCol>
              </a:tblGrid>
              <a:tr h="226435">
                <a:tc gridSpan="2">
                  <a:txBody>
                    <a:bodyPr/>
                    <a:lstStyle/>
                    <a:p>
                      <a:pPr algn="ctr">
                        <a:lnSpc>
                          <a:spcPct val="114999"/>
                        </a:lnSpc>
                        <a:spcAft>
                          <a:spcPts val="0"/>
                        </a:spcAft>
                        <a:defRPr/>
                      </a:pPr>
                      <a:r>
                        <a:rPr lang="fr-FR" sz="1400">
                          <a:latin typeface="Marianne"/>
                          <a:ea typeface="Marianne"/>
                          <a:cs typeface="Marianne"/>
                        </a:rPr>
                        <a:t>C2: Élaborer des solutions de restauration</a:t>
                      </a:r>
                      <a:endParaRPr lang="fr-FR" sz="1400">
                        <a:latin typeface="Marianne"/>
                        <a:cs typeface="Marianne"/>
                      </a:endParaRPr>
                    </a:p>
                  </a:txBody>
                  <a:tcPr marL="46906" marR="46906" marT="0" marB="0" anchor="ctr"/>
                </a:tc>
                <a:tc hMerge="1">
                  <a:txBody>
                    <a:bodyPr/>
                    <a:lstStyle/>
                    <a:p>
                      <a:endParaRPr/>
                    </a:p>
                  </a:txBody>
                  <a:tcPr/>
                </a:tc>
                <a:extLst>
                  <a:ext uri="{0D108BD9-81ED-4DB2-BD59-A6C34878D82A}">
                    <a16:rowId xmlns:a16="http://schemas.microsoft.com/office/drawing/2014/main" val="10000"/>
                  </a:ext>
                </a:extLst>
              </a:tr>
              <a:tr h="332738">
                <a:tc>
                  <a:txBody>
                    <a:bodyPr/>
                    <a:lstStyle/>
                    <a:p>
                      <a:pPr algn="ctr">
                        <a:lnSpc>
                          <a:spcPct val="114999"/>
                        </a:lnSpc>
                        <a:spcAft>
                          <a:spcPts val="0"/>
                        </a:spcAft>
                        <a:defRPr/>
                      </a:pPr>
                      <a:r>
                        <a:rPr lang="fr-FR" sz="1400" b="1" i="0">
                          <a:latin typeface="Marianne"/>
                          <a:ea typeface="Marianne"/>
                          <a:cs typeface="Marianne"/>
                        </a:rPr>
                        <a:t>Tâches</a:t>
                      </a:r>
                      <a:endParaRPr sz="1400" b="1" i="0">
                        <a:latin typeface="Marianne"/>
                        <a:cs typeface="Marianne"/>
                      </a:endParaRPr>
                    </a:p>
                  </a:txBody>
                  <a:tcPr marL="46906" marR="46906" marT="0" marB="0" anchor="ctr"/>
                </a:tc>
                <a:tc>
                  <a:txBody>
                    <a:bodyPr/>
                    <a:lstStyle/>
                    <a:p>
                      <a:pPr algn="ctr">
                        <a:lnSpc>
                          <a:spcPct val="114999"/>
                        </a:lnSpc>
                        <a:spcAft>
                          <a:spcPts val="0"/>
                        </a:spcAft>
                        <a:defRPr/>
                      </a:pPr>
                      <a:r>
                        <a:rPr lang="fr-FR" sz="1400" b="1" i="0" dirty="0">
                          <a:solidFill>
                            <a:srgbClr val="303977"/>
                          </a:solidFill>
                          <a:latin typeface="Marianne"/>
                          <a:ea typeface="Marianne"/>
                          <a:cs typeface="Marianne"/>
                        </a:rPr>
                        <a:t>Commentaires</a:t>
                      </a:r>
                      <a:endParaRPr sz="1400" i="0" dirty="0">
                        <a:solidFill>
                          <a:srgbClr val="303977"/>
                        </a:solidFill>
                        <a:latin typeface="Marianne"/>
                        <a:cs typeface="Marianne"/>
                      </a:endParaRPr>
                    </a:p>
                  </a:txBody>
                  <a:tcPr marL="46906" marR="46906" marT="0" marB="0" anchor="ctr"/>
                </a:tc>
                <a:extLst>
                  <a:ext uri="{0D108BD9-81ED-4DB2-BD59-A6C34878D82A}">
                    <a16:rowId xmlns:a16="http://schemas.microsoft.com/office/drawing/2014/main" val="10001"/>
                  </a:ext>
                </a:extLst>
              </a:tr>
              <a:tr h="600020">
                <a:tc>
                  <a:txBody>
                    <a:bodyPr/>
                    <a:lstStyle/>
                    <a:p>
                      <a:pPr marL="285750" marR="0" indent="-285750" algn="l">
                        <a:lnSpc>
                          <a:spcPct val="114999"/>
                        </a:lnSpc>
                        <a:spcBef>
                          <a:spcPts val="0"/>
                        </a:spcBef>
                        <a:spcAft>
                          <a:spcPts val="0"/>
                        </a:spcAft>
                        <a:buFont typeface="Arial"/>
                        <a:buChar char="•"/>
                        <a:defRPr/>
                      </a:pPr>
                      <a:r>
                        <a:rPr lang="fr-FR" sz="1400" b="0" i="0" u="none" strike="noStrike" cap="none" spc="0">
                          <a:solidFill>
                            <a:schemeClr val="bg1"/>
                          </a:solidFill>
                          <a:latin typeface="Marianne"/>
                          <a:ea typeface="Marianne"/>
                          <a:cs typeface="Marianne"/>
                        </a:rPr>
                        <a:t>Définition de l'outil ordinaire ou sur-mesure.</a:t>
                      </a:r>
                      <a:endParaRPr lang="fr-FR" sz="1400" b="0" i="0" u="none" strike="noStrike" cap="none" spc="0">
                        <a:solidFill>
                          <a:schemeClr val="bg1"/>
                        </a:solidFill>
                        <a:latin typeface="Marianne"/>
                        <a:cs typeface="Marianne"/>
                      </a:endParaRPr>
                    </a:p>
                  </a:txBody>
                  <a:tcPr marL="46906" marR="46906" marT="0" marB="0" anchor="ctr"/>
                </a:tc>
                <a:tc>
                  <a:txBody>
                    <a:bodyPr/>
                    <a:lstStyle/>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Parfois l'outil normalisé ne permet pas de réaliser la taille demandée. Cela nécessite de le fabriquer en précisant ses spécificités, après une étude préalable.</a:t>
                      </a:r>
                      <a:endParaRPr lang="fr-FR" sz="1400" b="0" i="0" u="none" strike="noStrike" cap="none" spc="0" dirty="0">
                        <a:solidFill>
                          <a:srgbClr val="303977"/>
                        </a:solidFill>
                        <a:latin typeface="Marianne"/>
                        <a:cs typeface="Marianne"/>
                      </a:endParaRPr>
                    </a:p>
                  </a:txBody>
                  <a:tcPr marL="46906" marR="46906" marT="0" marB="0" anchor="ctr"/>
                </a:tc>
                <a:extLst>
                  <a:ext uri="{0D108BD9-81ED-4DB2-BD59-A6C34878D82A}">
                    <a16:rowId xmlns:a16="http://schemas.microsoft.com/office/drawing/2014/main" val="10002"/>
                  </a:ext>
                </a:extLst>
              </a:tr>
              <a:tr h="340529">
                <a:tc>
                  <a:txBody>
                    <a:bodyPr/>
                    <a:lstStyle/>
                    <a:p>
                      <a:pPr marL="0" marR="0" lvl="0" indent="0" algn="ctr" defTabSz="914400">
                        <a:lnSpc>
                          <a:spcPct val="100000"/>
                        </a:lnSpc>
                        <a:spcBef>
                          <a:spcPts val="0"/>
                        </a:spcBef>
                        <a:spcAft>
                          <a:spcPts val="0"/>
                        </a:spcAft>
                        <a:buClrTx/>
                        <a:buSzTx/>
                        <a:buFontTx/>
                        <a:buNone/>
                        <a:defRPr/>
                      </a:pPr>
                      <a:r>
                        <a:rPr lang="fr-FR" sz="1400" b="1">
                          <a:solidFill>
                            <a:schemeClr val="bg1"/>
                          </a:solidFill>
                          <a:latin typeface="Marianne"/>
                          <a:ea typeface="Marianne"/>
                          <a:cs typeface="Marianne"/>
                        </a:rPr>
                        <a:t>Connaissances associées</a:t>
                      </a:r>
                      <a:endParaRPr lang="fr-FR" sz="1400" b="1">
                        <a:solidFill>
                          <a:schemeClr val="bg1"/>
                        </a:solidFill>
                        <a:latin typeface="Marianne"/>
                        <a:cs typeface="Marianne"/>
                      </a:endParaRPr>
                    </a:p>
                  </a:txBody>
                  <a:tcPr marL="68580" marR="68580" marT="0" marB="0" anchor="ctr"/>
                </a:tc>
                <a:tc>
                  <a:txBody>
                    <a:bodyPr/>
                    <a:lstStyle/>
                    <a:p>
                      <a:pPr marL="0" marR="0" lvl="0" indent="0" algn="ctr" defTabSz="914400">
                        <a:lnSpc>
                          <a:spcPct val="114999"/>
                        </a:lnSpc>
                        <a:spcBef>
                          <a:spcPts val="0"/>
                        </a:spcBef>
                        <a:spcAft>
                          <a:spcPts val="0"/>
                        </a:spcAft>
                        <a:buClrTx/>
                        <a:buSzTx/>
                        <a:buFontTx/>
                        <a:buNone/>
                        <a:defRPr/>
                      </a:pPr>
                      <a:r>
                        <a:rPr lang="fr-FR" sz="1400" b="1" i="0" dirty="0">
                          <a:solidFill>
                            <a:srgbClr val="303977"/>
                          </a:solidFill>
                          <a:latin typeface="Marianne"/>
                          <a:ea typeface="Marianne"/>
                          <a:cs typeface="Marianne"/>
                        </a:rPr>
                        <a:t>Commentaires</a:t>
                      </a:r>
                      <a:endParaRPr lang="fr-FR" sz="1400" b="0" dirty="0">
                        <a:solidFill>
                          <a:srgbClr val="303977"/>
                        </a:solidFill>
                        <a:latin typeface="Marianne"/>
                        <a:cs typeface="Marianne"/>
                      </a:endParaRPr>
                    </a:p>
                  </a:txBody>
                  <a:tcPr marL="68580" marR="68580" marT="0" marB="0" anchor="ctr"/>
                </a:tc>
                <a:extLst>
                  <a:ext uri="{0D108BD9-81ED-4DB2-BD59-A6C34878D82A}">
                    <a16:rowId xmlns:a16="http://schemas.microsoft.com/office/drawing/2014/main" val="10003"/>
                  </a:ext>
                </a:extLst>
              </a:tr>
              <a:tr h="1082624">
                <a:tc>
                  <a:txBody>
                    <a:bodyPr/>
                    <a:lstStyle/>
                    <a:p>
                      <a:pPr marL="285750" indent="-285750" algn="l">
                        <a:lnSpc>
                          <a:spcPct val="114999"/>
                        </a:lnSpc>
                        <a:spcAft>
                          <a:spcPts val="0"/>
                        </a:spcAft>
                        <a:buFont typeface="Arial"/>
                        <a:buChar char="•"/>
                        <a:defRPr/>
                      </a:pPr>
                      <a:r>
                        <a:rPr lang="fr-FR" sz="1400" b="0" i="0" u="none" strike="noStrike" cap="none" spc="0">
                          <a:solidFill>
                            <a:schemeClr val="bg1"/>
                          </a:solidFill>
                          <a:latin typeface="Marianne"/>
                          <a:ea typeface="Marianne"/>
                          <a:cs typeface="Marianne"/>
                        </a:rPr>
                        <a:t>Les principes de l’anastylose </a:t>
                      </a:r>
                      <a:endParaRPr sz="1400" b="0" i="0" u="none" strike="noStrike" cap="none" spc="0">
                        <a:solidFill>
                          <a:schemeClr val="bg1"/>
                        </a:solidFill>
                        <a:latin typeface="Marianne"/>
                        <a:cs typeface="Marianne"/>
                      </a:endParaRPr>
                    </a:p>
                    <a:p>
                      <a:pPr algn="l">
                        <a:lnSpc>
                          <a:spcPct val="114999"/>
                        </a:lnSpc>
                        <a:spcAft>
                          <a:spcPts val="0"/>
                        </a:spcAft>
                        <a:defRPr/>
                      </a:pPr>
                      <a:endParaRPr sz="1400" b="1" i="0" u="none" strike="noStrike" cap="none" spc="0">
                        <a:solidFill>
                          <a:schemeClr val="bg1"/>
                        </a:solidFill>
                        <a:latin typeface="Marianne"/>
                        <a:cs typeface="Marianne"/>
                      </a:endParaRPr>
                    </a:p>
                  </a:txBody>
                  <a:tcPr marL="46906" marR="46906" marT="0" marB="0"/>
                </a:tc>
                <a:tc>
                  <a:txBody>
                    <a:bodyPr/>
                    <a:lstStyle/>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Les principes de l’anastylose peuvent être abordés en centre de formation à partir de relevés numériques ou d’un ensemble de pierres issues d’un ouvrage démonté.</a:t>
                      </a:r>
                      <a:endParaRPr dirty="0">
                        <a:solidFill>
                          <a:srgbClr val="303977"/>
                        </a:solidFill>
                      </a:endParaRPr>
                    </a:p>
                  </a:txBody>
                  <a:tcPr marL="46906" marR="46906" marT="0" marB="0"/>
                </a:tc>
                <a:extLst>
                  <a:ext uri="{0D108BD9-81ED-4DB2-BD59-A6C34878D82A}">
                    <a16:rowId xmlns:a16="http://schemas.microsoft.com/office/drawing/2014/main" val="10004"/>
                  </a:ext>
                </a:extLst>
              </a:tr>
            </a:tbl>
          </a:graphicData>
        </a:graphic>
      </p:graphicFrame>
      <p:sp>
        <p:nvSpPr>
          <p:cNvPr id="94821989" name="Flèche droite 10"/>
          <p:cNvSpPr/>
          <p:nvPr/>
        </p:nvSpPr>
        <p:spPr bwMode="auto">
          <a:xfrm>
            <a:off x="-18472" y="4305512"/>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1407501427" name="Espace réservé du numéro de diapositive 1"/>
          <p:cNvSpPr>
            <a:spLocks noGrp="1"/>
          </p:cNvSpPr>
          <p:nvPr>
            <p:ph type="sldNum" sz="quarter" idx="12"/>
          </p:nvPr>
        </p:nvSpPr>
        <p:spPr bwMode="auto"/>
        <p:txBody>
          <a:bodyPr/>
          <a:lstStyle/>
          <a:p>
            <a:pPr>
              <a:defRPr/>
            </a:pPr>
            <a:fld id="{48F63A3B-78C7-47BE-AE5E-E10140E04643}" type="slidenum">
              <a:rPr lang="en-US"/>
              <a:t>15</a:t>
            </a:fld>
            <a:endParaRPr lang="en-US"/>
          </a:p>
        </p:txBody>
      </p:sp>
      <p:graphicFrame>
        <p:nvGraphicFramePr>
          <p:cNvPr id="185731981" name="Tableau 10"/>
          <p:cNvGraphicFramePr>
            <a:graphicFrameLocks/>
          </p:cNvGraphicFramePr>
          <p:nvPr>
            <p:extLst>
              <p:ext uri="{D42A27DB-BD31-4B8C-83A1-F6EECF244321}">
                <p14:modId xmlns:p14="http://schemas.microsoft.com/office/powerpoint/2010/main" val="1219651759"/>
              </p:ext>
            </p:extLst>
          </p:nvPr>
        </p:nvGraphicFramePr>
        <p:xfrm>
          <a:off x="2168443" y="4314748"/>
          <a:ext cx="6868050" cy="1967582"/>
        </p:xfrm>
        <a:graphic>
          <a:graphicData uri="http://schemas.openxmlformats.org/drawingml/2006/table">
            <a:tbl>
              <a:tblPr firstRow="1" firstCol="1" bandRow="1">
                <a:tableStyleId>{5C22544A-7EE6-4342-B048-85BDC9FD1C3A}</a:tableStyleId>
              </a:tblPr>
              <a:tblGrid>
                <a:gridCol w="2534934">
                  <a:extLst>
                    <a:ext uri="{9D8B030D-6E8A-4147-A177-3AD203B41FA5}">
                      <a16:colId xmlns:a16="http://schemas.microsoft.com/office/drawing/2014/main" val="20000"/>
                    </a:ext>
                  </a:extLst>
                </a:gridCol>
                <a:gridCol w="4333116">
                  <a:extLst>
                    <a:ext uri="{9D8B030D-6E8A-4147-A177-3AD203B41FA5}">
                      <a16:colId xmlns:a16="http://schemas.microsoft.com/office/drawing/2014/main" val="20001"/>
                    </a:ext>
                  </a:extLst>
                </a:gridCol>
              </a:tblGrid>
              <a:tr h="370381">
                <a:tc gridSpan="2">
                  <a:txBody>
                    <a:bodyPr/>
                    <a:lstStyle/>
                    <a:p>
                      <a:pPr algn="ctr">
                        <a:lnSpc>
                          <a:spcPct val="114999"/>
                        </a:lnSpc>
                        <a:spcAft>
                          <a:spcPts val="0"/>
                        </a:spcAft>
                        <a:defRPr/>
                      </a:pPr>
                      <a:r>
                        <a:rPr lang="fr-FR" sz="1600">
                          <a:latin typeface="Marianne"/>
                          <a:ea typeface="Times New Roman"/>
                          <a:cs typeface="Times New Roman"/>
                        </a:rPr>
                        <a:t>C3: Organiser et gérer une restauration</a:t>
                      </a:r>
                      <a:endParaRPr/>
                    </a:p>
                  </a:txBody>
                  <a:tcPr marL="46905" marR="46905" marT="0" marB="0" anchor="ctr"/>
                </a:tc>
                <a:tc hMerge="1">
                  <a:txBody>
                    <a:bodyPr/>
                    <a:lstStyle/>
                    <a:p>
                      <a:endParaRPr/>
                    </a:p>
                  </a:txBody>
                  <a:tcPr/>
                </a:tc>
                <a:extLst>
                  <a:ext uri="{0D108BD9-81ED-4DB2-BD59-A6C34878D82A}">
                    <a16:rowId xmlns:a16="http://schemas.microsoft.com/office/drawing/2014/main" val="10000"/>
                  </a:ext>
                </a:extLst>
              </a:tr>
              <a:tr h="370381">
                <a:tc>
                  <a:txBody>
                    <a:bodyPr/>
                    <a:lstStyle/>
                    <a:p>
                      <a:pPr algn="ctr">
                        <a:lnSpc>
                          <a:spcPct val="114999"/>
                        </a:lnSpc>
                        <a:spcAft>
                          <a:spcPts val="0"/>
                        </a:spcAft>
                        <a:defRPr/>
                      </a:pPr>
                      <a:r>
                        <a:rPr lang="fr-FR" sz="1400" b="1" i="0">
                          <a:latin typeface="Marianne"/>
                          <a:ea typeface="Times New Roman"/>
                          <a:cs typeface="Times New Roman"/>
                        </a:rPr>
                        <a:t>Connaissances associées</a:t>
                      </a:r>
                      <a:endParaRPr/>
                    </a:p>
                  </a:txBody>
                  <a:tcPr marL="46905" marR="46905" marT="0" marB="0" anchor="ctr"/>
                </a:tc>
                <a:tc>
                  <a:txBody>
                    <a:bodyPr/>
                    <a:lstStyle/>
                    <a:p>
                      <a:pPr algn="ctr">
                        <a:lnSpc>
                          <a:spcPct val="114999"/>
                        </a:lnSpc>
                        <a:spcAft>
                          <a:spcPts val="0"/>
                        </a:spcAft>
                        <a:defRPr/>
                      </a:pPr>
                      <a:r>
                        <a:rPr lang="fr-FR" sz="1400" b="1" i="1" dirty="0">
                          <a:solidFill>
                            <a:srgbClr val="303977"/>
                          </a:solidFill>
                          <a:latin typeface="Marianne"/>
                          <a:ea typeface="Times New Roman"/>
                          <a:cs typeface="Times New Roman"/>
                        </a:rPr>
                        <a:t>Commentaires</a:t>
                      </a:r>
                      <a:endParaRPr dirty="0">
                        <a:solidFill>
                          <a:srgbClr val="303977"/>
                        </a:solidFill>
                      </a:endParaRPr>
                    </a:p>
                  </a:txBody>
                  <a:tcPr marL="46905" marR="46905" marT="0" marB="0" anchor="ctr"/>
                </a:tc>
                <a:extLst>
                  <a:ext uri="{0D108BD9-81ED-4DB2-BD59-A6C34878D82A}">
                    <a16:rowId xmlns:a16="http://schemas.microsoft.com/office/drawing/2014/main" val="10001"/>
                  </a:ext>
                </a:extLst>
              </a:tr>
              <a:tr h="797495">
                <a:tc>
                  <a:txBody>
                    <a:bodyPr/>
                    <a:lstStyle/>
                    <a:p>
                      <a:pPr marL="285750" indent="-285750" algn="l">
                        <a:lnSpc>
                          <a:spcPct val="114999"/>
                        </a:lnSpc>
                        <a:spcAft>
                          <a:spcPts val="0"/>
                        </a:spcAft>
                        <a:buFont typeface="Arial"/>
                        <a:buChar char="•"/>
                        <a:defRPr/>
                      </a:pPr>
                      <a:r>
                        <a:rPr lang="fr-FR" sz="1400" b="0">
                          <a:solidFill>
                            <a:schemeClr val="bg1"/>
                          </a:solidFill>
                          <a:latin typeface="Marianne"/>
                          <a:ea typeface="Times New Roman"/>
                          <a:cs typeface="Times New Roman"/>
                        </a:rPr>
                        <a:t>Les normes et règlements de sécurité</a:t>
                      </a:r>
                      <a:endParaRPr/>
                    </a:p>
                    <a:p>
                      <a:pPr marL="285750" indent="-285750" algn="l">
                        <a:lnSpc>
                          <a:spcPct val="114999"/>
                        </a:lnSpc>
                        <a:spcAft>
                          <a:spcPts val="0"/>
                        </a:spcAft>
                        <a:buFont typeface="Arial"/>
                        <a:buChar char="•"/>
                        <a:defRPr/>
                      </a:pPr>
                      <a:r>
                        <a:rPr lang="fr-FR" sz="1400" b="0">
                          <a:solidFill>
                            <a:schemeClr val="bg1"/>
                          </a:solidFill>
                          <a:latin typeface="Marianne"/>
                          <a:ea typeface="Times New Roman"/>
                          <a:cs typeface="Times New Roman"/>
                        </a:rPr>
                        <a:t>Le développement durable dans le processus de chantier</a:t>
                      </a:r>
                      <a:endParaRPr/>
                    </a:p>
                  </a:txBody>
                  <a:tcPr marL="46905" marR="46905" marT="0" marB="0" anchor="ctr"/>
                </a:tc>
                <a:tc>
                  <a:txBody>
                    <a:bodyPr/>
                    <a:lstStyle/>
                    <a:p>
                      <a:pPr algn="l">
                        <a:lnSpc>
                          <a:spcPct val="114999"/>
                        </a:lnSpc>
                        <a:spcAft>
                          <a:spcPts val="0"/>
                        </a:spcAft>
                        <a:defRPr/>
                      </a:pPr>
                      <a:r>
                        <a:rPr lang="fr-FR" sz="1400" b="0" dirty="0">
                          <a:solidFill>
                            <a:srgbClr val="303977"/>
                          </a:solidFill>
                          <a:latin typeface="Marianne"/>
                          <a:ea typeface="Times New Roman"/>
                          <a:cs typeface="Times New Roman"/>
                        </a:rPr>
                        <a:t>La formation doit prendre en compte les évolutions réglementaires concernant la sécurité et l’environnement.</a:t>
                      </a:r>
                      <a:endParaRPr dirty="0">
                        <a:solidFill>
                          <a:srgbClr val="303977"/>
                        </a:solidFill>
                      </a:endParaRPr>
                    </a:p>
                  </a:txBody>
                  <a:tcPr marL="46905" marR="46905" marT="0" marB="0"/>
                </a:tc>
                <a:extLst>
                  <a:ext uri="{0D108BD9-81ED-4DB2-BD59-A6C34878D82A}">
                    <a16:rowId xmlns:a16="http://schemas.microsoft.com/office/drawing/2014/main" val="10002"/>
                  </a:ext>
                </a:extLst>
              </a:tr>
            </a:tbl>
          </a:graphicData>
        </a:graphic>
      </p:graphicFrame>
      <p:sp>
        <p:nvSpPr>
          <p:cNvPr id="9" name="Rectangle 20"/>
          <p:cNvSpPr/>
          <p:nvPr/>
        </p:nvSpPr>
        <p:spPr bwMode="auto">
          <a:xfrm>
            <a:off x="8585354" y="676388"/>
            <a:ext cx="545342" cy="316305"/>
          </a:xfrm>
          <a:prstGeom prst="rect">
            <a:avLst/>
          </a:prstGeom>
        </p:spPr>
        <p:txBody>
          <a:bodyPr wrap="none">
            <a:spAutoFit/>
          </a:bodyPr>
          <a:lstStyle/>
          <a:p>
            <a:pPr>
              <a:lnSpc>
                <a:spcPct val="113999"/>
              </a:lnSpc>
              <a:defRPr/>
            </a:pPr>
            <a:r>
              <a:rPr lang="fr-FR" sz="1400" b="1" i="1" dirty="0">
                <a:solidFill>
                  <a:schemeClr val="bg1"/>
                </a:solidFill>
                <a:latin typeface="Marianne"/>
              </a:rPr>
              <a:t>3</a:t>
            </a:r>
            <a:r>
              <a:rPr lang="fr-FR" sz="1400" b="1" i="1" dirty="0" smtClean="0">
                <a:solidFill>
                  <a:schemeClr val="bg1"/>
                </a:solidFill>
                <a:latin typeface="Marianne"/>
              </a:rPr>
              <a:t>/10</a:t>
            </a:r>
            <a:endParaRPr lang="fr-FR" sz="1200" i="1" dirty="0">
              <a:solidFill>
                <a:schemeClr val="bg1"/>
              </a:solidFill>
              <a:latin typeface="Marianne"/>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15715101" name="Rectangle 11"/>
          <p:cNvSpPr/>
          <p:nvPr/>
        </p:nvSpPr>
        <p:spPr bwMode="auto">
          <a:xfrm>
            <a:off x="4490002" y="253484"/>
            <a:ext cx="2435282" cy="523220"/>
          </a:xfrm>
          <a:prstGeom prst="rect">
            <a:avLst/>
          </a:prstGeom>
        </p:spPr>
        <p:txBody>
          <a:bodyPr wrap="none">
            <a:spAutoFit/>
          </a:bodyPr>
          <a:lstStyle/>
          <a:p>
            <a:pPr>
              <a:defRPr/>
            </a:pPr>
            <a:r>
              <a:rPr lang="fr-FR" sz="2800" b="1" dirty="0">
                <a:solidFill>
                  <a:srgbClr val="303977"/>
                </a:solidFill>
                <a:latin typeface="Marianne"/>
                <a:cs typeface="Arial"/>
              </a:rPr>
              <a:t>La formation</a:t>
            </a:r>
            <a:endParaRPr lang="fr-FR" sz="2800" dirty="0">
              <a:solidFill>
                <a:srgbClr val="303977"/>
              </a:solidFill>
            </a:endParaRPr>
          </a:p>
        </p:txBody>
      </p:sp>
      <p:graphicFrame>
        <p:nvGraphicFramePr>
          <p:cNvPr id="73462810" name="Tableau 10"/>
          <p:cNvGraphicFramePr>
            <a:graphicFrameLocks noGrp="1"/>
          </p:cNvGraphicFramePr>
          <p:nvPr>
            <p:extLst>
              <p:ext uri="{D42A27DB-BD31-4B8C-83A1-F6EECF244321}">
                <p14:modId xmlns:p14="http://schemas.microsoft.com/office/powerpoint/2010/main" val="1421988262"/>
              </p:ext>
            </p:extLst>
          </p:nvPr>
        </p:nvGraphicFramePr>
        <p:xfrm>
          <a:off x="2168444" y="1038149"/>
          <a:ext cx="6868052" cy="3338271"/>
        </p:xfrm>
        <a:graphic>
          <a:graphicData uri="http://schemas.openxmlformats.org/drawingml/2006/table">
            <a:tbl>
              <a:tblPr firstRow="1" firstCol="1" bandRow="1">
                <a:tableStyleId>{5C22544A-7EE6-4342-B048-85BDC9FD1C3A}</a:tableStyleId>
              </a:tblPr>
              <a:tblGrid>
                <a:gridCol w="2534935">
                  <a:extLst>
                    <a:ext uri="{9D8B030D-6E8A-4147-A177-3AD203B41FA5}">
                      <a16:colId xmlns:a16="http://schemas.microsoft.com/office/drawing/2014/main" val="20000"/>
                    </a:ext>
                  </a:extLst>
                </a:gridCol>
                <a:gridCol w="4333117">
                  <a:extLst>
                    <a:ext uri="{9D8B030D-6E8A-4147-A177-3AD203B41FA5}">
                      <a16:colId xmlns:a16="http://schemas.microsoft.com/office/drawing/2014/main" val="20001"/>
                    </a:ext>
                  </a:extLst>
                </a:gridCol>
              </a:tblGrid>
              <a:tr h="370381">
                <a:tc gridSpan="2">
                  <a:txBody>
                    <a:bodyPr/>
                    <a:lstStyle/>
                    <a:p>
                      <a:pPr algn="ctr">
                        <a:lnSpc>
                          <a:spcPct val="114999"/>
                        </a:lnSpc>
                        <a:spcAft>
                          <a:spcPts val="0"/>
                        </a:spcAft>
                        <a:defRPr/>
                      </a:pPr>
                      <a:r>
                        <a:rPr lang="fr-FR" sz="1600">
                          <a:latin typeface="Marianne"/>
                          <a:ea typeface="Times New Roman"/>
                          <a:cs typeface="Times New Roman"/>
                        </a:rPr>
                        <a:t>C4: Sécuriser une intervention</a:t>
                      </a:r>
                      <a:endParaRPr/>
                    </a:p>
                  </a:txBody>
                  <a:tcPr marL="46906" marR="46906" marT="0" marB="0" anchor="ctr"/>
                </a:tc>
                <a:tc hMerge="1">
                  <a:txBody>
                    <a:bodyPr/>
                    <a:lstStyle/>
                    <a:p>
                      <a:endParaRPr/>
                    </a:p>
                  </a:txBody>
                  <a:tcPr/>
                </a:tc>
                <a:extLst>
                  <a:ext uri="{0D108BD9-81ED-4DB2-BD59-A6C34878D82A}">
                    <a16:rowId xmlns:a16="http://schemas.microsoft.com/office/drawing/2014/main" val="10000"/>
                  </a:ext>
                </a:extLst>
              </a:tr>
              <a:tr h="370381">
                <a:tc>
                  <a:txBody>
                    <a:bodyPr/>
                    <a:lstStyle/>
                    <a:p>
                      <a:pPr algn="ctr">
                        <a:lnSpc>
                          <a:spcPct val="114999"/>
                        </a:lnSpc>
                        <a:spcAft>
                          <a:spcPts val="0"/>
                        </a:spcAft>
                        <a:defRPr/>
                      </a:pPr>
                      <a:r>
                        <a:rPr lang="fr-FR" sz="1400" b="1" i="0">
                          <a:latin typeface="Marianne"/>
                          <a:ea typeface="Times New Roman"/>
                          <a:cs typeface="Times New Roman"/>
                        </a:rPr>
                        <a:t>Tâches</a:t>
                      </a:r>
                      <a:endParaRPr/>
                    </a:p>
                  </a:txBody>
                  <a:tcPr marL="46906" marR="46906" marT="0" marB="0" anchor="ctr"/>
                </a:tc>
                <a:tc>
                  <a:txBody>
                    <a:bodyPr/>
                    <a:lstStyle/>
                    <a:p>
                      <a:pPr algn="ctr">
                        <a:lnSpc>
                          <a:spcPct val="114999"/>
                        </a:lnSpc>
                        <a:spcAft>
                          <a:spcPts val="0"/>
                        </a:spcAft>
                        <a:defRPr/>
                      </a:pPr>
                      <a:r>
                        <a:rPr lang="fr-FR" sz="1400" b="1" i="0" dirty="0">
                          <a:solidFill>
                            <a:srgbClr val="303977"/>
                          </a:solidFill>
                          <a:latin typeface="Marianne"/>
                          <a:ea typeface="Times New Roman"/>
                          <a:cs typeface="Times New Roman"/>
                        </a:rPr>
                        <a:t>Commentaires</a:t>
                      </a:r>
                      <a:endParaRPr i="0" dirty="0">
                        <a:solidFill>
                          <a:srgbClr val="303977"/>
                        </a:solidFill>
                      </a:endParaRPr>
                    </a:p>
                  </a:txBody>
                  <a:tcPr marL="46906" marR="46906" marT="0" marB="0" anchor="ctr"/>
                </a:tc>
                <a:extLst>
                  <a:ext uri="{0D108BD9-81ED-4DB2-BD59-A6C34878D82A}">
                    <a16:rowId xmlns:a16="http://schemas.microsoft.com/office/drawing/2014/main" val="10001"/>
                  </a:ext>
                </a:extLst>
              </a:tr>
              <a:tr h="797495">
                <a:tc>
                  <a:txBody>
                    <a:bodyPr/>
                    <a:lstStyle/>
                    <a:p>
                      <a:pPr marL="285750" marR="0" lvl="0" indent="-285750" algn="l" defTabSz="914400">
                        <a:lnSpc>
                          <a:spcPct val="100000"/>
                        </a:lnSpc>
                        <a:spcBef>
                          <a:spcPts val="0"/>
                        </a:spcBef>
                        <a:spcAft>
                          <a:spcPts val="0"/>
                        </a:spcAft>
                        <a:buClrTx/>
                        <a:buSzTx/>
                        <a:buFont typeface="Arial"/>
                        <a:buChar char="•"/>
                        <a:defRPr/>
                      </a:pPr>
                      <a:r>
                        <a:rPr lang="fr-FR" sz="1400" b="0">
                          <a:solidFill>
                            <a:schemeClr val="bg1"/>
                          </a:solidFill>
                          <a:latin typeface="Marianne"/>
                          <a:ea typeface="+mn-ea"/>
                          <a:cs typeface="+mn-cs"/>
                        </a:rPr>
                        <a:t>Utilisation d’un échafaudage</a:t>
                      </a:r>
                      <a:endParaRPr/>
                    </a:p>
                  </a:txBody>
                  <a:tcPr marL="68580" marR="68580" marT="0" marB="0"/>
                </a:tc>
                <a:tc>
                  <a:txBody>
                    <a:bodyPr/>
                    <a:lstStyle/>
                    <a:p>
                      <a:pPr marL="0" marR="0" lvl="0" indent="0" algn="l" defTabSz="914400">
                        <a:lnSpc>
                          <a:spcPct val="114999"/>
                        </a:lnSpc>
                        <a:spcBef>
                          <a:spcPts val="0"/>
                        </a:spcBef>
                        <a:spcAft>
                          <a:spcPts val="0"/>
                        </a:spcAft>
                        <a:buClrTx/>
                        <a:buSzTx/>
                        <a:buFontTx/>
                        <a:buNone/>
                        <a:defRPr/>
                      </a:pPr>
                      <a:r>
                        <a:rPr lang="fr-FR" sz="1400" b="0" i="0" u="none" strike="noStrike" cap="none" spc="0" dirty="0">
                          <a:solidFill>
                            <a:srgbClr val="303977"/>
                          </a:solidFill>
                          <a:latin typeface="Marianne"/>
                          <a:ea typeface="Times New Roman"/>
                          <a:cs typeface="Times New Roman"/>
                        </a:rPr>
                        <a:t>Obligation pour l'inscription à l'examen de fournir une attestation de formation à l'utilisation d'un échafaudage sur pieds (annexe 5 de la R408).</a:t>
                      </a:r>
                      <a:endParaRPr dirty="0">
                        <a:solidFill>
                          <a:srgbClr val="303977"/>
                        </a:solidFill>
                      </a:endParaRPr>
                    </a:p>
                  </a:txBody>
                  <a:tcPr marL="68580" marR="68580" marT="0" marB="0"/>
                </a:tc>
                <a:extLst>
                  <a:ext uri="{0D108BD9-81ED-4DB2-BD59-A6C34878D82A}">
                    <a16:rowId xmlns:a16="http://schemas.microsoft.com/office/drawing/2014/main" val="10002"/>
                  </a:ext>
                </a:extLst>
              </a:tr>
              <a:tr h="389233">
                <a:tc>
                  <a:txBody>
                    <a:bodyPr/>
                    <a:lstStyle/>
                    <a:p>
                      <a:pPr marL="0" indent="0" algn="ctr">
                        <a:lnSpc>
                          <a:spcPct val="114999"/>
                        </a:lnSpc>
                        <a:spcAft>
                          <a:spcPts val="0"/>
                        </a:spcAft>
                        <a:buFont typeface="Arial"/>
                        <a:buNone/>
                        <a:defRPr/>
                      </a:pPr>
                      <a:r>
                        <a:rPr lang="fr-FR" sz="1400" b="1">
                          <a:solidFill>
                            <a:schemeClr val="bg1"/>
                          </a:solidFill>
                          <a:latin typeface="Marianne"/>
                          <a:ea typeface="Times New Roman"/>
                          <a:cs typeface="Times New Roman"/>
                        </a:rPr>
                        <a:t>Connaissances associées</a:t>
                      </a:r>
                      <a:endParaRPr/>
                    </a:p>
                  </a:txBody>
                  <a:tcPr marL="46906" marR="46906" marT="0" marB="0" anchor="ctr"/>
                </a:tc>
                <a:tc>
                  <a:txBody>
                    <a:bodyPr/>
                    <a:lstStyle/>
                    <a:p>
                      <a:pPr marL="0" indent="0" algn="ctr">
                        <a:lnSpc>
                          <a:spcPct val="114999"/>
                        </a:lnSpc>
                        <a:spcAft>
                          <a:spcPts val="0"/>
                        </a:spcAft>
                        <a:buFont typeface="Arial"/>
                        <a:buNone/>
                        <a:defRPr/>
                      </a:pPr>
                      <a:r>
                        <a:rPr lang="fr-FR" sz="1400" b="1" dirty="0">
                          <a:solidFill>
                            <a:srgbClr val="303977"/>
                          </a:solidFill>
                          <a:latin typeface="Marianne"/>
                          <a:ea typeface="Times New Roman"/>
                          <a:cs typeface="Times New Roman"/>
                        </a:rPr>
                        <a:t>Commentaires</a:t>
                      </a:r>
                      <a:endParaRPr dirty="0">
                        <a:solidFill>
                          <a:srgbClr val="303977"/>
                        </a:solidFill>
                      </a:endParaRPr>
                    </a:p>
                  </a:txBody>
                  <a:tcPr marL="46906" marR="46906" marT="0" marB="0" anchor="ctr"/>
                </a:tc>
                <a:extLst>
                  <a:ext uri="{0D108BD9-81ED-4DB2-BD59-A6C34878D82A}">
                    <a16:rowId xmlns:a16="http://schemas.microsoft.com/office/drawing/2014/main" val="10003"/>
                  </a:ext>
                </a:extLst>
              </a:tr>
              <a:tr h="797495">
                <a:tc>
                  <a:txBody>
                    <a:bodyPr/>
                    <a:lstStyle/>
                    <a:p>
                      <a:pPr marL="285750" indent="-285750" algn="l">
                        <a:lnSpc>
                          <a:spcPct val="114999"/>
                        </a:lnSpc>
                        <a:spcAft>
                          <a:spcPts val="0"/>
                        </a:spcAft>
                        <a:buFont typeface="Arial"/>
                        <a:buChar char="•"/>
                        <a:defRPr/>
                      </a:pPr>
                      <a:r>
                        <a:rPr lang="fr-FR" sz="1400" b="0">
                          <a:solidFill>
                            <a:schemeClr val="bg1"/>
                          </a:solidFill>
                          <a:latin typeface="Marianne"/>
                          <a:ea typeface="Times New Roman"/>
                          <a:cs typeface="Times New Roman"/>
                        </a:rPr>
                        <a:t>Les normes et règlements de sécurité</a:t>
                      </a:r>
                      <a:endParaRPr/>
                    </a:p>
                  </a:txBody>
                  <a:tcPr marL="46906" marR="46906" marT="0" marB="0"/>
                </a:tc>
                <a:tc>
                  <a:txBody>
                    <a:bodyPr/>
                    <a:lstStyle/>
                    <a:p>
                      <a:pPr algn="l">
                        <a:lnSpc>
                          <a:spcPct val="114999"/>
                        </a:lnSpc>
                        <a:spcAft>
                          <a:spcPts val="0"/>
                        </a:spcAft>
                        <a:defRPr/>
                      </a:pPr>
                      <a:r>
                        <a:rPr lang="fr-FR" sz="1400" b="0" dirty="0">
                          <a:solidFill>
                            <a:srgbClr val="303977"/>
                          </a:solidFill>
                          <a:latin typeface="Marianne"/>
                          <a:ea typeface="Times New Roman"/>
                          <a:cs typeface="Times New Roman"/>
                        </a:rPr>
                        <a:t>La taille et surtout la pose ont lieu essentiellement sur le chantier. Cela nécessite davantage l’observance des normes et règlements de sécurité.</a:t>
                      </a:r>
                      <a:endParaRPr dirty="0">
                        <a:solidFill>
                          <a:srgbClr val="303977"/>
                        </a:solidFill>
                      </a:endParaRPr>
                    </a:p>
                    <a:p>
                      <a:pPr algn="l">
                        <a:lnSpc>
                          <a:spcPct val="114999"/>
                        </a:lnSpc>
                        <a:spcAft>
                          <a:spcPts val="0"/>
                        </a:spcAft>
                        <a:defRPr/>
                      </a:pPr>
                      <a:endParaRPr lang="fr-FR" sz="1400" b="0" dirty="0">
                        <a:solidFill>
                          <a:srgbClr val="303977"/>
                        </a:solidFill>
                        <a:latin typeface="Marianne"/>
                        <a:ea typeface="Times New Roman"/>
                        <a:cs typeface="Times New Roman"/>
                      </a:endParaRPr>
                    </a:p>
                  </a:txBody>
                  <a:tcPr marL="46906" marR="46906" marT="0" marB="0"/>
                </a:tc>
                <a:extLst>
                  <a:ext uri="{0D108BD9-81ED-4DB2-BD59-A6C34878D82A}">
                    <a16:rowId xmlns:a16="http://schemas.microsoft.com/office/drawing/2014/main" val="10004"/>
                  </a:ext>
                </a:extLst>
              </a:tr>
            </a:tbl>
          </a:graphicData>
        </a:graphic>
      </p:graphicFrame>
      <p:sp>
        <p:nvSpPr>
          <p:cNvPr id="298227974" name="Espace réservé du numéro de diapositive 1"/>
          <p:cNvSpPr>
            <a:spLocks noGrp="1"/>
          </p:cNvSpPr>
          <p:nvPr>
            <p:ph type="sldNum" sz="quarter" idx="12"/>
          </p:nvPr>
        </p:nvSpPr>
        <p:spPr bwMode="auto"/>
        <p:txBody>
          <a:bodyPr/>
          <a:lstStyle/>
          <a:p>
            <a:pPr>
              <a:defRPr/>
            </a:pPr>
            <a:fld id="{48F63A3B-78C7-47BE-AE5E-E10140E04643}" type="slidenum">
              <a:rPr lang="en-US"/>
              <a:t>16</a:t>
            </a:fld>
            <a:endParaRPr lang="en-US"/>
          </a:p>
        </p:txBody>
      </p:sp>
      <p:sp>
        <p:nvSpPr>
          <p:cNvPr id="8" name="Rectangle 20"/>
          <p:cNvSpPr/>
          <p:nvPr/>
        </p:nvSpPr>
        <p:spPr bwMode="auto">
          <a:xfrm>
            <a:off x="8585354" y="676388"/>
            <a:ext cx="545342" cy="316305"/>
          </a:xfrm>
          <a:prstGeom prst="rect">
            <a:avLst/>
          </a:prstGeom>
        </p:spPr>
        <p:txBody>
          <a:bodyPr wrap="none">
            <a:spAutoFit/>
          </a:bodyPr>
          <a:lstStyle/>
          <a:p>
            <a:pPr>
              <a:lnSpc>
                <a:spcPct val="113999"/>
              </a:lnSpc>
              <a:defRPr/>
            </a:pPr>
            <a:r>
              <a:rPr lang="fr-FR" sz="1400" b="1" i="1" dirty="0">
                <a:solidFill>
                  <a:schemeClr val="bg1"/>
                </a:solidFill>
                <a:latin typeface="Marianne"/>
              </a:rPr>
              <a:t>4</a:t>
            </a:r>
            <a:r>
              <a:rPr lang="fr-FR" sz="1400" b="1" i="1" dirty="0" smtClean="0">
                <a:solidFill>
                  <a:schemeClr val="bg1"/>
                </a:solidFill>
                <a:latin typeface="Marianne"/>
              </a:rPr>
              <a:t>/10</a:t>
            </a:r>
            <a:endParaRPr lang="fr-FR" sz="1200" i="1" dirty="0">
              <a:solidFill>
                <a:schemeClr val="bg1"/>
              </a:solidFill>
              <a:latin typeface="Marianne"/>
            </a:endParaRPr>
          </a:p>
        </p:txBody>
      </p:sp>
      <p:sp>
        <p:nvSpPr>
          <p:cNvPr id="9" name="Flèche droite 10"/>
          <p:cNvSpPr/>
          <p:nvPr/>
        </p:nvSpPr>
        <p:spPr bwMode="auto">
          <a:xfrm>
            <a:off x="-18472" y="4305512"/>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3512062" name="Rectangle 11"/>
          <p:cNvSpPr/>
          <p:nvPr/>
        </p:nvSpPr>
        <p:spPr bwMode="auto">
          <a:xfrm>
            <a:off x="4490002" y="253484"/>
            <a:ext cx="2435282" cy="523220"/>
          </a:xfrm>
          <a:prstGeom prst="rect">
            <a:avLst/>
          </a:prstGeom>
        </p:spPr>
        <p:txBody>
          <a:bodyPr wrap="none">
            <a:spAutoFit/>
          </a:bodyPr>
          <a:lstStyle/>
          <a:p>
            <a:pPr>
              <a:defRPr/>
            </a:pPr>
            <a:r>
              <a:rPr lang="fr-FR" sz="2800" b="1" dirty="0">
                <a:solidFill>
                  <a:srgbClr val="303977"/>
                </a:solidFill>
                <a:latin typeface="Marianne"/>
                <a:cs typeface="Arial"/>
              </a:rPr>
              <a:t>La formation</a:t>
            </a:r>
            <a:endParaRPr lang="fr-FR" sz="2800" dirty="0">
              <a:solidFill>
                <a:srgbClr val="303977"/>
              </a:solidFill>
            </a:endParaRPr>
          </a:p>
        </p:txBody>
      </p:sp>
      <p:graphicFrame>
        <p:nvGraphicFramePr>
          <p:cNvPr id="1996984397" name="Tableau 10"/>
          <p:cNvGraphicFramePr>
            <a:graphicFrameLocks noGrp="1"/>
          </p:cNvGraphicFramePr>
          <p:nvPr>
            <p:extLst>
              <p:ext uri="{D42A27DB-BD31-4B8C-83A1-F6EECF244321}">
                <p14:modId xmlns:p14="http://schemas.microsoft.com/office/powerpoint/2010/main" val="3965387207"/>
              </p:ext>
            </p:extLst>
          </p:nvPr>
        </p:nvGraphicFramePr>
        <p:xfrm>
          <a:off x="2177680" y="1130511"/>
          <a:ext cx="6868052" cy="3189732"/>
        </p:xfrm>
        <a:graphic>
          <a:graphicData uri="http://schemas.openxmlformats.org/drawingml/2006/table">
            <a:tbl>
              <a:tblPr firstRow="1" firstCol="1" bandRow="1">
                <a:tableStyleId>{5C22544A-7EE6-4342-B048-85BDC9FD1C3A}</a:tableStyleId>
              </a:tblPr>
              <a:tblGrid>
                <a:gridCol w="2534935">
                  <a:extLst>
                    <a:ext uri="{9D8B030D-6E8A-4147-A177-3AD203B41FA5}">
                      <a16:colId xmlns:a16="http://schemas.microsoft.com/office/drawing/2014/main" val="20000"/>
                    </a:ext>
                  </a:extLst>
                </a:gridCol>
                <a:gridCol w="4333117">
                  <a:extLst>
                    <a:ext uri="{9D8B030D-6E8A-4147-A177-3AD203B41FA5}">
                      <a16:colId xmlns:a16="http://schemas.microsoft.com/office/drawing/2014/main" val="20001"/>
                    </a:ext>
                  </a:extLst>
                </a:gridCol>
              </a:tblGrid>
              <a:tr h="206673">
                <a:tc gridSpan="2">
                  <a:txBody>
                    <a:bodyPr/>
                    <a:lstStyle/>
                    <a:p>
                      <a:pPr algn="ctr">
                        <a:lnSpc>
                          <a:spcPct val="114999"/>
                        </a:lnSpc>
                        <a:spcAft>
                          <a:spcPts val="0"/>
                        </a:spcAft>
                        <a:defRPr/>
                      </a:pPr>
                      <a:r>
                        <a:rPr lang="fr-FR" sz="1400">
                          <a:latin typeface="Marianne"/>
                          <a:ea typeface="Times New Roman"/>
                          <a:cs typeface="Times New Roman"/>
                        </a:rPr>
                        <a:t>C5: Encadrer une équipe sur le chantier ou en atelier</a:t>
                      </a:r>
                      <a:endParaRPr/>
                    </a:p>
                  </a:txBody>
                  <a:tcPr marL="46906" marR="46906" marT="0" marB="0" anchor="ctr"/>
                </a:tc>
                <a:tc hMerge="1">
                  <a:txBody>
                    <a:bodyPr/>
                    <a:lstStyle/>
                    <a:p>
                      <a:endParaRPr/>
                    </a:p>
                  </a:txBody>
                  <a:tcPr/>
                </a:tc>
                <a:extLst>
                  <a:ext uri="{0D108BD9-81ED-4DB2-BD59-A6C34878D82A}">
                    <a16:rowId xmlns:a16="http://schemas.microsoft.com/office/drawing/2014/main" val="10000"/>
                  </a:ext>
                </a:extLst>
              </a:tr>
              <a:tr h="206673">
                <a:tc gridSpan="2">
                  <a:txBody>
                    <a:bodyPr/>
                    <a:lstStyle/>
                    <a:p>
                      <a:pPr marL="0" marR="0" indent="0" algn="l">
                        <a:lnSpc>
                          <a:spcPct val="114999"/>
                        </a:lnSpc>
                        <a:spcBef>
                          <a:spcPts val="0"/>
                        </a:spcBef>
                        <a:spcAft>
                          <a:spcPts val="0"/>
                        </a:spcAft>
                        <a:defRPr/>
                      </a:pPr>
                      <a:r>
                        <a:rPr lang="fr-FR" sz="1400" b="0" i="0" u="none" strike="noStrike" cap="none" spc="0">
                          <a:solidFill>
                            <a:schemeClr val="bg1"/>
                          </a:solidFill>
                          <a:latin typeface="Marianne"/>
                          <a:ea typeface="Marianne"/>
                          <a:cs typeface="Marianne"/>
                        </a:rPr>
                        <a:t>Cette compétence est à développer principalement dans la seconde partie du cycle de formation.</a:t>
                      </a:r>
                      <a:endParaRPr lang="fr-FR" sz="1400" b="0" i="0" u="none" strike="noStrike" cap="none" spc="0">
                        <a:solidFill>
                          <a:schemeClr val="bg1"/>
                        </a:solidFill>
                        <a:latin typeface="Marianne"/>
                        <a:cs typeface="Marianne"/>
                      </a:endParaRPr>
                    </a:p>
                    <a:p>
                      <a:pPr marL="0" marR="0" indent="0" algn="l">
                        <a:lnSpc>
                          <a:spcPct val="114999"/>
                        </a:lnSpc>
                        <a:spcBef>
                          <a:spcPts val="0"/>
                        </a:spcBef>
                        <a:spcAft>
                          <a:spcPts val="0"/>
                        </a:spcAft>
                        <a:defRPr/>
                      </a:pPr>
                      <a:r>
                        <a:rPr lang="fr-FR" sz="1400" b="0" i="0" u="none" strike="noStrike" cap="none" spc="0">
                          <a:solidFill>
                            <a:schemeClr val="bg1"/>
                          </a:solidFill>
                          <a:latin typeface="Marianne"/>
                          <a:ea typeface="Marianne"/>
                          <a:cs typeface="Marianne"/>
                        </a:rPr>
                        <a:t>Elle peut être développée dans l'entreprise par l'accueil d'un élève, d'un adulte-stagiaire ou d’un apprenti.</a:t>
                      </a:r>
                      <a:endParaRPr lang="fr-FR" sz="1400" b="0" i="0" u="none" strike="noStrike" cap="none" spc="0">
                        <a:solidFill>
                          <a:schemeClr val="bg1"/>
                        </a:solidFill>
                        <a:latin typeface="Marianne"/>
                        <a:cs typeface="Marianne"/>
                      </a:endParaRPr>
                    </a:p>
                  </a:txBody>
                  <a:tcPr marL="46906" marR="46906" marT="0" marB="0" anchor="ctr"/>
                </a:tc>
                <a:tc hMerge="1">
                  <a:txBody>
                    <a:bodyPr/>
                    <a:lstStyle/>
                    <a:p>
                      <a:endParaRPr/>
                    </a:p>
                  </a:txBody>
                  <a:tcPr/>
                </a:tc>
                <a:extLst>
                  <a:ext uri="{0D108BD9-81ED-4DB2-BD59-A6C34878D82A}">
                    <a16:rowId xmlns:a16="http://schemas.microsoft.com/office/drawing/2014/main" val="10001"/>
                  </a:ext>
                </a:extLst>
              </a:tr>
              <a:tr h="206673">
                <a:tc>
                  <a:txBody>
                    <a:bodyPr/>
                    <a:lstStyle/>
                    <a:p>
                      <a:pPr algn="ctr">
                        <a:lnSpc>
                          <a:spcPct val="114999"/>
                        </a:lnSpc>
                        <a:spcAft>
                          <a:spcPts val="0"/>
                        </a:spcAft>
                        <a:defRPr/>
                      </a:pPr>
                      <a:r>
                        <a:rPr lang="fr-FR" sz="1400" b="1" i="0">
                          <a:latin typeface="Marianne"/>
                          <a:ea typeface="Times New Roman"/>
                          <a:cs typeface="Times New Roman"/>
                        </a:rPr>
                        <a:t>Tâches</a:t>
                      </a:r>
                      <a:endParaRPr/>
                    </a:p>
                  </a:txBody>
                  <a:tcPr marL="46906" marR="46906" marT="0" marB="0" anchor="ctr"/>
                </a:tc>
                <a:tc>
                  <a:txBody>
                    <a:bodyPr/>
                    <a:lstStyle/>
                    <a:p>
                      <a:pPr algn="ctr">
                        <a:lnSpc>
                          <a:spcPct val="114999"/>
                        </a:lnSpc>
                        <a:spcAft>
                          <a:spcPts val="0"/>
                        </a:spcAft>
                        <a:defRPr/>
                      </a:pPr>
                      <a:r>
                        <a:rPr lang="fr-FR" sz="1400" b="1" i="0" dirty="0">
                          <a:solidFill>
                            <a:srgbClr val="303977"/>
                          </a:solidFill>
                          <a:latin typeface="Marianne"/>
                          <a:ea typeface="Times New Roman"/>
                          <a:cs typeface="Times New Roman"/>
                        </a:rPr>
                        <a:t>Commentaires</a:t>
                      </a:r>
                      <a:endParaRPr sz="1400" i="0" dirty="0">
                        <a:solidFill>
                          <a:srgbClr val="303977"/>
                        </a:solidFill>
                        <a:latin typeface="Marianne"/>
                      </a:endParaRPr>
                    </a:p>
                  </a:txBody>
                  <a:tcPr marL="46906" marR="46906" marT="0" marB="0" anchor="ctr"/>
                </a:tc>
                <a:extLst>
                  <a:ext uri="{0D108BD9-81ED-4DB2-BD59-A6C34878D82A}">
                    <a16:rowId xmlns:a16="http://schemas.microsoft.com/office/drawing/2014/main" val="10002"/>
                  </a:ext>
                </a:extLst>
              </a:tr>
              <a:tr h="1594107">
                <a:tc>
                  <a:txBody>
                    <a:bodyPr/>
                    <a:lstStyle/>
                    <a:p>
                      <a:pPr marL="285750" indent="-285750">
                        <a:buFont typeface="Arial"/>
                        <a:buChar char="•"/>
                        <a:defRPr/>
                      </a:pPr>
                      <a:r>
                        <a:rPr lang="fr-FR" sz="1400" b="0" i="0" u="none" strike="noStrike" cap="none" spc="0" dirty="0" smtClean="0">
                          <a:solidFill>
                            <a:schemeClr val="bg1"/>
                          </a:solidFill>
                          <a:latin typeface="Marianne"/>
                          <a:ea typeface="Marianne"/>
                          <a:cs typeface="Marianne"/>
                        </a:rPr>
                        <a:t>Les </a:t>
                      </a:r>
                      <a:r>
                        <a:rPr lang="fr-FR" sz="1400" b="0" i="0" u="none" strike="noStrike" cap="none" spc="0" dirty="0">
                          <a:solidFill>
                            <a:schemeClr val="bg1"/>
                          </a:solidFill>
                          <a:latin typeface="Marianne"/>
                          <a:ea typeface="Marianne"/>
                          <a:cs typeface="Marianne"/>
                        </a:rPr>
                        <a:t>principes de la fonction </a:t>
                      </a:r>
                      <a:r>
                        <a:rPr lang="fr-FR" sz="1400" b="0" i="0" u="none" strike="noStrike" cap="none" spc="0" dirty="0" err="1">
                          <a:solidFill>
                            <a:schemeClr val="bg1"/>
                          </a:solidFill>
                          <a:latin typeface="Marianne"/>
                          <a:ea typeface="Marianne"/>
                          <a:cs typeface="Marianne"/>
                        </a:rPr>
                        <a:t>tutorale</a:t>
                      </a:r>
                      <a:r>
                        <a:rPr lang="fr-FR" sz="1400" b="0" i="0" u="none" strike="noStrike" cap="none" spc="0" dirty="0">
                          <a:solidFill>
                            <a:schemeClr val="bg1"/>
                          </a:solidFill>
                          <a:latin typeface="Marianne"/>
                          <a:ea typeface="Marianne"/>
                          <a:cs typeface="Marianne"/>
                        </a:rPr>
                        <a:t> </a:t>
                      </a:r>
                      <a:endParaRPr sz="1400" b="0" dirty="0">
                        <a:solidFill>
                          <a:schemeClr val="bg1"/>
                        </a:solidFill>
                        <a:latin typeface="Marianne"/>
                      </a:endParaRPr>
                    </a:p>
                  </a:txBody>
                  <a:tcPr marL="46906" marR="46906" marT="0" marB="0"/>
                </a:tc>
                <a:tc>
                  <a:txBody>
                    <a:bodyPr/>
                    <a:lstStyle/>
                    <a:p>
                      <a:pPr marL="0" marR="0" lvl="0" indent="0" algn="l" defTabSz="914400">
                        <a:lnSpc>
                          <a:spcPct val="114999"/>
                        </a:lnSpc>
                        <a:spcBef>
                          <a:spcPts val="0"/>
                        </a:spcBef>
                        <a:spcAft>
                          <a:spcPts val="0"/>
                        </a:spcAft>
                        <a:buClrTx/>
                        <a:buSzTx/>
                        <a:buFontTx/>
                        <a:buNone/>
                        <a:defRPr/>
                      </a:pPr>
                      <a:r>
                        <a:rPr lang="fr-FR" sz="1400" b="0" i="0" u="none" strike="noStrike" cap="none" spc="0" dirty="0" smtClean="0">
                          <a:solidFill>
                            <a:srgbClr val="303977"/>
                          </a:solidFill>
                          <a:latin typeface="Marianne"/>
                          <a:ea typeface="Marianne"/>
                          <a:cs typeface="Marianne"/>
                        </a:rPr>
                        <a:t>En </a:t>
                      </a:r>
                      <a:r>
                        <a:rPr lang="fr-FR" sz="1400" b="0" i="0" u="none" strike="noStrike" cap="none" spc="0" dirty="0">
                          <a:solidFill>
                            <a:srgbClr val="303977"/>
                          </a:solidFill>
                          <a:latin typeface="Marianne"/>
                          <a:ea typeface="Marianne"/>
                          <a:cs typeface="Marianne"/>
                        </a:rPr>
                        <a:t>centre de formation, les principes de la fonction </a:t>
                      </a:r>
                      <a:r>
                        <a:rPr lang="fr-FR" sz="1400" b="0" i="0" u="none" strike="noStrike" cap="none" spc="0" dirty="0" err="1">
                          <a:solidFill>
                            <a:srgbClr val="303977"/>
                          </a:solidFill>
                          <a:latin typeface="Marianne"/>
                          <a:ea typeface="Marianne"/>
                          <a:cs typeface="Marianne"/>
                        </a:rPr>
                        <a:t>tutorale</a:t>
                      </a:r>
                      <a:r>
                        <a:rPr lang="fr-FR" sz="1400" b="0" i="0" u="none" strike="noStrike" cap="none" spc="0" dirty="0">
                          <a:solidFill>
                            <a:srgbClr val="303977"/>
                          </a:solidFill>
                          <a:latin typeface="Marianne"/>
                          <a:ea typeface="Marianne"/>
                          <a:cs typeface="Marianne"/>
                        </a:rPr>
                        <a:t> pourront être travaillés par exemple dans le cadre de l'organisation du plateau technique et une répartition des rôles et tâches, ou sur les modalités de communication à adopter dans telle ou telle situation</a:t>
                      </a:r>
                      <a:r>
                        <a:rPr lang="fr-FR" sz="1400" b="0" i="0" u="none" strike="noStrike" cap="none" spc="0" dirty="0" smtClean="0">
                          <a:solidFill>
                            <a:srgbClr val="303977"/>
                          </a:solidFill>
                          <a:latin typeface="Marianne"/>
                          <a:ea typeface="Marianne"/>
                          <a:cs typeface="Marianne"/>
                        </a:rPr>
                        <a:t>.</a:t>
                      </a:r>
                    </a:p>
                    <a:p>
                      <a:pPr marL="0" marR="0" lvl="0" indent="0" algn="l" defTabSz="914400">
                        <a:lnSpc>
                          <a:spcPct val="114999"/>
                        </a:lnSpc>
                        <a:spcBef>
                          <a:spcPts val="0"/>
                        </a:spcBef>
                        <a:spcAft>
                          <a:spcPts val="0"/>
                        </a:spcAft>
                        <a:buClrTx/>
                        <a:buSzTx/>
                        <a:buFontTx/>
                        <a:buNone/>
                        <a:defRPr/>
                      </a:pPr>
                      <a:endParaRPr lang="fr-FR" sz="1400" b="0" dirty="0">
                        <a:solidFill>
                          <a:srgbClr val="303977"/>
                        </a:solidFill>
                        <a:latin typeface="Marianne"/>
                        <a:ea typeface="Times New Roman"/>
                        <a:cs typeface="Times New Roman"/>
                      </a:endParaRPr>
                    </a:p>
                  </a:txBody>
                  <a:tcPr marL="46906" marR="46906" marT="0" marB="0"/>
                </a:tc>
                <a:extLst>
                  <a:ext uri="{0D108BD9-81ED-4DB2-BD59-A6C34878D82A}">
                    <a16:rowId xmlns:a16="http://schemas.microsoft.com/office/drawing/2014/main" val="10003"/>
                  </a:ext>
                </a:extLst>
              </a:tr>
            </a:tbl>
          </a:graphicData>
        </a:graphic>
      </p:graphicFrame>
      <p:sp>
        <p:nvSpPr>
          <p:cNvPr id="1301586730" name="Espace réservé du numéro de diapositive 1"/>
          <p:cNvSpPr>
            <a:spLocks noGrp="1"/>
          </p:cNvSpPr>
          <p:nvPr>
            <p:ph type="sldNum" sz="quarter" idx="12"/>
          </p:nvPr>
        </p:nvSpPr>
        <p:spPr bwMode="auto"/>
        <p:txBody>
          <a:bodyPr/>
          <a:lstStyle/>
          <a:p>
            <a:pPr>
              <a:defRPr/>
            </a:pPr>
            <a:fld id="{48F63A3B-78C7-47BE-AE5E-E10140E04643}" type="slidenum">
              <a:rPr lang="en-US"/>
              <a:t>17</a:t>
            </a:fld>
            <a:endParaRPr lang="en-US"/>
          </a:p>
        </p:txBody>
      </p:sp>
      <p:sp>
        <p:nvSpPr>
          <p:cNvPr id="8" name="Rectangle 20"/>
          <p:cNvSpPr/>
          <p:nvPr/>
        </p:nvSpPr>
        <p:spPr bwMode="auto">
          <a:xfrm>
            <a:off x="8585354" y="676388"/>
            <a:ext cx="545342" cy="316305"/>
          </a:xfrm>
          <a:prstGeom prst="rect">
            <a:avLst/>
          </a:prstGeom>
        </p:spPr>
        <p:txBody>
          <a:bodyPr wrap="none">
            <a:spAutoFit/>
          </a:bodyPr>
          <a:lstStyle/>
          <a:p>
            <a:pPr>
              <a:lnSpc>
                <a:spcPct val="113999"/>
              </a:lnSpc>
              <a:defRPr/>
            </a:pPr>
            <a:r>
              <a:rPr lang="fr-FR" sz="1400" b="1" i="1" dirty="0">
                <a:solidFill>
                  <a:schemeClr val="bg1"/>
                </a:solidFill>
                <a:latin typeface="Marianne"/>
              </a:rPr>
              <a:t>5</a:t>
            </a:r>
            <a:r>
              <a:rPr lang="fr-FR" sz="1400" b="1" i="1" dirty="0" smtClean="0">
                <a:solidFill>
                  <a:schemeClr val="bg1"/>
                </a:solidFill>
                <a:latin typeface="Marianne"/>
              </a:rPr>
              <a:t>/10</a:t>
            </a:r>
            <a:endParaRPr lang="fr-FR" sz="1200" i="1" dirty="0">
              <a:solidFill>
                <a:schemeClr val="bg1"/>
              </a:solidFill>
              <a:latin typeface="Marianne"/>
            </a:endParaRPr>
          </a:p>
        </p:txBody>
      </p:sp>
      <p:sp>
        <p:nvSpPr>
          <p:cNvPr id="9" name="Flèche droite 10"/>
          <p:cNvSpPr/>
          <p:nvPr/>
        </p:nvSpPr>
        <p:spPr bwMode="auto">
          <a:xfrm>
            <a:off x="-18472" y="4305512"/>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31064913" name="Rectangle 11"/>
          <p:cNvSpPr/>
          <p:nvPr/>
        </p:nvSpPr>
        <p:spPr bwMode="auto">
          <a:xfrm>
            <a:off x="4490002" y="253484"/>
            <a:ext cx="2435282" cy="523220"/>
          </a:xfrm>
          <a:prstGeom prst="rect">
            <a:avLst/>
          </a:prstGeom>
        </p:spPr>
        <p:txBody>
          <a:bodyPr wrap="none">
            <a:spAutoFit/>
          </a:bodyPr>
          <a:lstStyle/>
          <a:p>
            <a:pPr>
              <a:defRPr/>
            </a:pPr>
            <a:r>
              <a:rPr lang="fr-FR" sz="2800" b="1">
                <a:solidFill>
                  <a:srgbClr val="303977"/>
                </a:solidFill>
                <a:latin typeface="Marianne"/>
                <a:cs typeface="Arial"/>
              </a:rPr>
              <a:t>La formation</a:t>
            </a:r>
            <a:endParaRPr lang="fr-FR" sz="2800">
              <a:solidFill>
                <a:srgbClr val="303977"/>
              </a:solidFill>
            </a:endParaRPr>
          </a:p>
        </p:txBody>
      </p:sp>
      <p:graphicFrame>
        <p:nvGraphicFramePr>
          <p:cNvPr id="1519829226" name="Tableau 10"/>
          <p:cNvGraphicFramePr>
            <a:graphicFrameLocks noGrp="1"/>
          </p:cNvGraphicFramePr>
          <p:nvPr>
            <p:extLst>
              <p:ext uri="{D42A27DB-BD31-4B8C-83A1-F6EECF244321}">
                <p14:modId xmlns:p14="http://schemas.microsoft.com/office/powerpoint/2010/main" val="1033313046"/>
              </p:ext>
            </p:extLst>
          </p:nvPr>
        </p:nvGraphicFramePr>
        <p:xfrm>
          <a:off x="2168444" y="1075094"/>
          <a:ext cx="6868050" cy="4273129"/>
        </p:xfrm>
        <a:graphic>
          <a:graphicData uri="http://schemas.openxmlformats.org/drawingml/2006/table">
            <a:tbl>
              <a:tblPr firstRow="1" firstCol="1" bandRow="1">
                <a:tableStyleId>{5C22544A-7EE6-4342-B048-85BDC9FD1C3A}</a:tableStyleId>
              </a:tblPr>
              <a:tblGrid>
                <a:gridCol w="3150000">
                  <a:extLst>
                    <a:ext uri="{9D8B030D-6E8A-4147-A177-3AD203B41FA5}">
                      <a16:colId xmlns:a16="http://schemas.microsoft.com/office/drawing/2014/main" val="20000"/>
                    </a:ext>
                  </a:extLst>
                </a:gridCol>
                <a:gridCol w="3718050">
                  <a:extLst>
                    <a:ext uri="{9D8B030D-6E8A-4147-A177-3AD203B41FA5}">
                      <a16:colId xmlns:a16="http://schemas.microsoft.com/office/drawing/2014/main" val="20001"/>
                    </a:ext>
                  </a:extLst>
                </a:gridCol>
              </a:tblGrid>
              <a:tr h="347305">
                <a:tc gridSpan="2">
                  <a:txBody>
                    <a:bodyPr/>
                    <a:lstStyle/>
                    <a:p>
                      <a:pPr algn="ctr">
                        <a:lnSpc>
                          <a:spcPct val="114999"/>
                        </a:lnSpc>
                        <a:spcAft>
                          <a:spcPts val="0"/>
                        </a:spcAft>
                        <a:defRPr/>
                      </a:pPr>
                      <a:r>
                        <a:rPr lang="fr-FR" sz="1400">
                          <a:latin typeface="Marianne"/>
                          <a:ea typeface="Marianne"/>
                          <a:cs typeface="Marianne"/>
                        </a:rPr>
                        <a:t>C6: Assurer une mise en œuvre</a:t>
                      </a:r>
                      <a:endParaRPr lang="fr-FR" sz="1400">
                        <a:latin typeface="Marianne"/>
                        <a:cs typeface="Marianne"/>
                      </a:endParaRPr>
                    </a:p>
                  </a:txBody>
                  <a:tcPr marL="46906" marR="46906" marT="0" marB="0" anchor="ctr"/>
                </a:tc>
                <a:tc hMerge="1">
                  <a:txBody>
                    <a:bodyPr/>
                    <a:lstStyle/>
                    <a:p>
                      <a:endParaRPr/>
                    </a:p>
                  </a:txBody>
                  <a:tcPr/>
                </a:tc>
                <a:extLst>
                  <a:ext uri="{0D108BD9-81ED-4DB2-BD59-A6C34878D82A}">
                    <a16:rowId xmlns:a16="http://schemas.microsoft.com/office/drawing/2014/main" val="10000"/>
                  </a:ext>
                </a:extLst>
              </a:tr>
              <a:tr h="121913">
                <a:tc gridSpan="2">
                  <a:txBody>
                    <a:bodyPr/>
                    <a:lstStyle/>
                    <a:p>
                      <a:pPr marL="0" marR="0" lvl="0" indent="0" algn="l" defTabSz="914400">
                        <a:lnSpc>
                          <a:spcPct val="114999"/>
                        </a:lnSpc>
                        <a:spcBef>
                          <a:spcPts val="0"/>
                        </a:spcBef>
                        <a:spcAft>
                          <a:spcPts val="0"/>
                        </a:spcAft>
                        <a:buClrTx/>
                        <a:buSzTx/>
                        <a:buFontTx/>
                        <a:buNone/>
                        <a:defRPr/>
                      </a:pPr>
                      <a:r>
                        <a:rPr lang="fr-FR" sz="1400" b="0" i="0" u="none" strike="noStrike" cap="none" spc="0">
                          <a:solidFill>
                            <a:schemeClr val="bg1"/>
                          </a:solidFill>
                          <a:latin typeface="Marianne"/>
                          <a:ea typeface="Marianne"/>
                          <a:cs typeface="Marianne"/>
                        </a:rPr>
                        <a:t>Cette compétence est à développer nécessairement en entreprise, sans exclure la formation en centre.</a:t>
                      </a:r>
                      <a:endParaRPr lang="fr-FR" sz="1400" b="0" i="0" u="none" strike="noStrike" cap="none" spc="0">
                        <a:solidFill>
                          <a:schemeClr val="bg1"/>
                        </a:solidFill>
                        <a:latin typeface="Marianne"/>
                        <a:cs typeface="Marianne"/>
                      </a:endParaRPr>
                    </a:p>
                  </a:txBody>
                  <a:tcPr marL="46906" marR="46906" marT="0" marB="0" anchor="ctr"/>
                </a:tc>
                <a:tc hMerge="1">
                  <a:txBody>
                    <a:bodyPr/>
                    <a:lstStyle/>
                    <a:p>
                      <a:endParaRPr/>
                    </a:p>
                  </a:txBody>
                  <a:tcPr/>
                </a:tc>
                <a:extLst>
                  <a:ext uri="{0D108BD9-81ED-4DB2-BD59-A6C34878D82A}">
                    <a16:rowId xmlns:a16="http://schemas.microsoft.com/office/drawing/2014/main" val="10001"/>
                  </a:ext>
                </a:extLst>
              </a:tr>
              <a:tr h="121913">
                <a:tc>
                  <a:txBody>
                    <a:bodyPr/>
                    <a:lstStyle/>
                    <a:p>
                      <a:pPr algn="ctr">
                        <a:lnSpc>
                          <a:spcPct val="114999"/>
                        </a:lnSpc>
                        <a:spcAft>
                          <a:spcPts val="0"/>
                        </a:spcAft>
                        <a:defRPr/>
                      </a:pPr>
                      <a:r>
                        <a:rPr lang="fr-FR" sz="1400" b="1" i="0">
                          <a:latin typeface="Marianne"/>
                          <a:cs typeface="Marianne"/>
                        </a:rPr>
                        <a:t>Tâches</a:t>
                      </a:r>
                      <a:endParaRPr/>
                    </a:p>
                  </a:txBody>
                  <a:tcPr marL="46906" marR="46906" marT="0" marB="0" anchor="ctr"/>
                </a:tc>
                <a:tc>
                  <a:txBody>
                    <a:bodyPr/>
                    <a:lstStyle/>
                    <a:p>
                      <a:pPr algn="ctr">
                        <a:lnSpc>
                          <a:spcPct val="114999"/>
                        </a:lnSpc>
                        <a:spcAft>
                          <a:spcPts val="0"/>
                        </a:spcAft>
                        <a:defRPr/>
                      </a:pPr>
                      <a:r>
                        <a:rPr lang="fr-FR" sz="1400" b="1" i="1" dirty="0">
                          <a:solidFill>
                            <a:srgbClr val="303977"/>
                          </a:solidFill>
                          <a:latin typeface="Marianne"/>
                          <a:ea typeface="Marianne"/>
                          <a:cs typeface="Marianne"/>
                        </a:rPr>
                        <a:t>Commentaires</a:t>
                      </a:r>
                      <a:endParaRPr lang="fr-FR" sz="1400" dirty="0">
                        <a:solidFill>
                          <a:srgbClr val="303977"/>
                        </a:solidFill>
                        <a:latin typeface="Marianne"/>
                        <a:cs typeface="Marianne"/>
                      </a:endParaRPr>
                    </a:p>
                  </a:txBody>
                  <a:tcPr marL="46906" marR="46906" marT="0" marB="0" anchor="ctr"/>
                </a:tc>
                <a:extLst>
                  <a:ext uri="{0D108BD9-81ED-4DB2-BD59-A6C34878D82A}">
                    <a16:rowId xmlns:a16="http://schemas.microsoft.com/office/drawing/2014/main" val="10002"/>
                  </a:ext>
                </a:extLst>
              </a:tr>
              <a:tr h="523624">
                <a:tc>
                  <a:txBody>
                    <a:bodyPr/>
                    <a:lstStyle/>
                    <a:p>
                      <a:pPr marL="285750" marR="0" lvl="0" indent="-285750" algn="l" defTabSz="914400">
                        <a:lnSpc>
                          <a:spcPct val="100000"/>
                        </a:lnSpc>
                        <a:spcBef>
                          <a:spcPts val="0"/>
                        </a:spcBef>
                        <a:spcAft>
                          <a:spcPts val="0"/>
                        </a:spcAft>
                        <a:buClrTx/>
                        <a:buSzTx/>
                        <a:buFont typeface="Arial"/>
                        <a:buChar char="•"/>
                        <a:defRPr/>
                      </a:pPr>
                      <a:r>
                        <a:rPr lang="fr-FR" sz="1400" b="0" i="0" u="none" strike="noStrike" cap="none" spc="0">
                          <a:solidFill>
                            <a:schemeClr val="bg1"/>
                          </a:solidFill>
                          <a:latin typeface="Marianne"/>
                          <a:ea typeface="Marianne"/>
                          <a:cs typeface="Marianne"/>
                        </a:rPr>
                        <a:t>Choix de la méthode de mise en œuvre</a:t>
                      </a:r>
                      <a:endParaRPr lang="fr-FR" sz="1400" b="0" i="0" u="none" strike="noStrike" cap="none" spc="0">
                        <a:solidFill>
                          <a:schemeClr val="bg1"/>
                        </a:solidFill>
                        <a:latin typeface="Marianne"/>
                        <a:cs typeface="Marianne"/>
                      </a:endParaRPr>
                    </a:p>
                    <a:p>
                      <a:pPr>
                        <a:defRPr/>
                      </a:pPr>
                      <a:endParaRPr sz="1400">
                        <a:latin typeface="Marianne"/>
                      </a:endParaRPr>
                    </a:p>
                  </a:txBody>
                  <a:tcPr marL="46906" marR="46906" marT="0" marB="0"/>
                </a:tc>
                <a:tc>
                  <a:txBody>
                    <a:bodyPr/>
                    <a:lstStyle/>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Dépose de pierre en démolition, en conservation, par abattage, par recoupement, par refouillement et par évidement. </a:t>
                      </a:r>
                      <a:endParaRPr lang="fr-FR" sz="1400" b="0" i="0" u="none" strike="noStrike" cap="none" spc="0" dirty="0">
                        <a:solidFill>
                          <a:srgbClr val="303977"/>
                        </a:solidFill>
                        <a:latin typeface="Marianne"/>
                        <a:cs typeface="Marianne"/>
                      </a:endParaRPr>
                    </a:p>
                  </a:txBody>
                  <a:tcPr marL="46906" marR="46906" marT="0" marB="0"/>
                </a:tc>
                <a:extLst>
                  <a:ext uri="{0D108BD9-81ED-4DB2-BD59-A6C34878D82A}">
                    <a16:rowId xmlns:a16="http://schemas.microsoft.com/office/drawing/2014/main" val="10003"/>
                  </a:ext>
                </a:extLst>
              </a:tr>
              <a:tr h="1193142">
                <a:tc>
                  <a:txBody>
                    <a:bodyPr/>
                    <a:lstStyle/>
                    <a:p>
                      <a:pPr marL="285750" marR="0" lvl="0" indent="-285750" algn="l" defTabSz="914400">
                        <a:lnSpc>
                          <a:spcPct val="100000"/>
                        </a:lnSpc>
                        <a:spcBef>
                          <a:spcPts val="0"/>
                        </a:spcBef>
                        <a:spcAft>
                          <a:spcPts val="0"/>
                        </a:spcAft>
                        <a:buClrTx/>
                        <a:buSzTx/>
                        <a:buFont typeface="Arial"/>
                        <a:buChar char="•"/>
                        <a:defRPr/>
                      </a:pPr>
                      <a:r>
                        <a:rPr lang="fr-FR" sz="1400" b="0" i="0" u="none" strike="noStrike" cap="none" spc="0">
                          <a:solidFill>
                            <a:schemeClr val="bg1"/>
                          </a:solidFill>
                          <a:latin typeface="Marianne"/>
                          <a:ea typeface="Marianne"/>
                          <a:cs typeface="Marianne"/>
                        </a:rPr>
                        <a:t>Dépose et pose d’éléments</a:t>
                      </a:r>
                      <a:endParaRPr lang="fr-FR" sz="1400" b="0" i="0" u="none" strike="noStrike" cap="none" spc="0">
                        <a:solidFill>
                          <a:schemeClr val="bg1"/>
                        </a:solidFill>
                        <a:latin typeface="Marianne"/>
                        <a:cs typeface="Marianne"/>
                      </a:endParaRPr>
                    </a:p>
                    <a:p>
                      <a:pPr>
                        <a:defRPr/>
                      </a:pPr>
                      <a:endParaRPr sz="1400">
                        <a:latin typeface="Marianne"/>
                      </a:endParaRPr>
                    </a:p>
                  </a:txBody>
                  <a:tcPr marL="46906" marR="46906" marT="0" marB="0"/>
                </a:tc>
                <a:tc>
                  <a:txBody>
                    <a:bodyPr/>
                    <a:lstStyle/>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Les manutentions des pierres depuis le lieu de stockage jusqu’au lieu d’emploi.</a:t>
                      </a:r>
                      <a:endParaRPr lang="fr-FR" sz="1400" b="0" i="0" u="none" strike="noStrike" cap="none" spc="0" dirty="0">
                        <a:solidFill>
                          <a:srgbClr val="303977"/>
                        </a:solidFill>
                        <a:latin typeface="Marianne"/>
                        <a:cs typeface="Marianne"/>
                      </a:endParaRPr>
                    </a:p>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Les précautions pour </a:t>
                      </a:r>
                      <a:r>
                        <a:rPr lang="fr-FR" sz="1400" b="0" i="0" u="none" strike="noStrike" cap="none" spc="0" dirty="0" smtClean="0">
                          <a:solidFill>
                            <a:srgbClr val="303977"/>
                          </a:solidFill>
                          <a:latin typeface="Marianne"/>
                          <a:ea typeface="Marianne"/>
                          <a:cs typeface="Marianne"/>
                        </a:rPr>
                        <a:t>éviter, </a:t>
                      </a:r>
                      <a:r>
                        <a:rPr lang="fr-FR" sz="1400" b="0" i="0" u="none" strike="noStrike" cap="none" spc="0" dirty="0">
                          <a:solidFill>
                            <a:srgbClr val="303977"/>
                          </a:solidFill>
                          <a:latin typeface="Marianne"/>
                          <a:ea typeface="Marianne"/>
                          <a:cs typeface="Marianne"/>
                        </a:rPr>
                        <a:t>lors des manutentions et de la pose, d’endommager les pierres et notamment les pierres moulurées.</a:t>
                      </a:r>
                      <a:endParaRPr lang="fr-FR" sz="1400" b="0" i="0" u="none" strike="noStrike" cap="none" spc="0" dirty="0">
                        <a:solidFill>
                          <a:srgbClr val="303977"/>
                        </a:solidFill>
                        <a:latin typeface="Marianne"/>
                        <a:cs typeface="Marianne"/>
                      </a:endParaRPr>
                    </a:p>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Pose de pierre par fichage, coulage du joint au godet et à bain soufflant de mortier.</a:t>
                      </a:r>
                      <a:endParaRPr lang="fr-FR" sz="1400" b="0" i="0" u="none" strike="noStrike" cap="none" spc="0" dirty="0">
                        <a:solidFill>
                          <a:srgbClr val="303977"/>
                        </a:solidFill>
                        <a:latin typeface="Marianne"/>
                        <a:cs typeface="Marianne"/>
                      </a:endParaRPr>
                    </a:p>
                  </a:txBody>
                  <a:tcPr marL="46906" marR="46906" marT="0" marB="0" anchor="ctr"/>
                </a:tc>
                <a:extLst>
                  <a:ext uri="{0D108BD9-81ED-4DB2-BD59-A6C34878D82A}">
                    <a16:rowId xmlns:a16="http://schemas.microsoft.com/office/drawing/2014/main" val="10004"/>
                  </a:ext>
                </a:extLst>
              </a:tr>
            </a:tbl>
          </a:graphicData>
        </a:graphic>
      </p:graphicFrame>
      <p:sp>
        <p:nvSpPr>
          <p:cNvPr id="412705648" name="Espace réservé du numéro de diapositive 1"/>
          <p:cNvSpPr>
            <a:spLocks noGrp="1"/>
          </p:cNvSpPr>
          <p:nvPr>
            <p:ph type="sldNum" sz="quarter" idx="12"/>
          </p:nvPr>
        </p:nvSpPr>
        <p:spPr bwMode="auto"/>
        <p:txBody>
          <a:bodyPr/>
          <a:lstStyle/>
          <a:p>
            <a:pPr>
              <a:defRPr/>
            </a:pPr>
            <a:fld id="{48F63A3B-78C7-47BE-AE5E-E10140E04643}" type="slidenum">
              <a:rPr lang="en-US"/>
              <a:t>18</a:t>
            </a:fld>
            <a:endParaRPr lang="en-US"/>
          </a:p>
        </p:txBody>
      </p:sp>
      <p:sp>
        <p:nvSpPr>
          <p:cNvPr id="8" name="Rectangle 20"/>
          <p:cNvSpPr/>
          <p:nvPr/>
        </p:nvSpPr>
        <p:spPr bwMode="auto">
          <a:xfrm>
            <a:off x="8585354" y="676388"/>
            <a:ext cx="545342" cy="316305"/>
          </a:xfrm>
          <a:prstGeom prst="rect">
            <a:avLst/>
          </a:prstGeom>
        </p:spPr>
        <p:txBody>
          <a:bodyPr wrap="none">
            <a:spAutoFit/>
          </a:bodyPr>
          <a:lstStyle/>
          <a:p>
            <a:pPr>
              <a:lnSpc>
                <a:spcPct val="113999"/>
              </a:lnSpc>
              <a:defRPr/>
            </a:pPr>
            <a:r>
              <a:rPr lang="fr-FR" sz="1400" b="1" i="1" dirty="0" smtClean="0">
                <a:solidFill>
                  <a:schemeClr val="bg1"/>
                </a:solidFill>
                <a:latin typeface="Marianne"/>
              </a:rPr>
              <a:t>6/10</a:t>
            </a:r>
            <a:endParaRPr lang="fr-FR" sz="1200" i="1" dirty="0">
              <a:solidFill>
                <a:schemeClr val="bg1"/>
              </a:solidFill>
              <a:latin typeface="Marianne"/>
            </a:endParaRPr>
          </a:p>
        </p:txBody>
      </p:sp>
      <p:sp>
        <p:nvSpPr>
          <p:cNvPr id="9" name="Flèche droite 10"/>
          <p:cNvSpPr/>
          <p:nvPr/>
        </p:nvSpPr>
        <p:spPr bwMode="auto">
          <a:xfrm>
            <a:off x="-18472" y="4305512"/>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66067277" name="Rectangle 11"/>
          <p:cNvSpPr/>
          <p:nvPr/>
        </p:nvSpPr>
        <p:spPr bwMode="auto">
          <a:xfrm>
            <a:off x="4490002" y="253484"/>
            <a:ext cx="2435282" cy="523220"/>
          </a:xfrm>
          <a:prstGeom prst="rect">
            <a:avLst/>
          </a:prstGeom>
        </p:spPr>
        <p:txBody>
          <a:bodyPr wrap="none">
            <a:spAutoFit/>
          </a:bodyPr>
          <a:lstStyle/>
          <a:p>
            <a:pPr>
              <a:defRPr/>
            </a:pPr>
            <a:r>
              <a:rPr lang="fr-FR" sz="2800" b="1" dirty="0">
                <a:solidFill>
                  <a:srgbClr val="303977"/>
                </a:solidFill>
                <a:latin typeface="Marianne"/>
                <a:cs typeface="Arial"/>
              </a:rPr>
              <a:t>La formation</a:t>
            </a:r>
            <a:endParaRPr lang="fr-FR" sz="2800" dirty="0">
              <a:solidFill>
                <a:srgbClr val="303977"/>
              </a:solidFill>
            </a:endParaRPr>
          </a:p>
        </p:txBody>
      </p:sp>
      <p:graphicFrame>
        <p:nvGraphicFramePr>
          <p:cNvPr id="1592799407" name="Tableau 10"/>
          <p:cNvGraphicFramePr>
            <a:graphicFrameLocks noGrp="1"/>
          </p:cNvGraphicFramePr>
          <p:nvPr>
            <p:extLst>
              <p:ext uri="{D42A27DB-BD31-4B8C-83A1-F6EECF244321}">
                <p14:modId xmlns:p14="http://schemas.microsoft.com/office/powerpoint/2010/main" val="2417723841"/>
              </p:ext>
            </p:extLst>
          </p:nvPr>
        </p:nvGraphicFramePr>
        <p:xfrm>
          <a:off x="2168444" y="1038149"/>
          <a:ext cx="6868052" cy="4877356"/>
        </p:xfrm>
        <a:graphic>
          <a:graphicData uri="http://schemas.openxmlformats.org/drawingml/2006/table">
            <a:tbl>
              <a:tblPr firstRow="1" firstCol="1" bandRow="1">
                <a:tableStyleId>{5C22544A-7EE6-4342-B048-85BDC9FD1C3A}</a:tableStyleId>
              </a:tblPr>
              <a:tblGrid>
                <a:gridCol w="2534935">
                  <a:extLst>
                    <a:ext uri="{9D8B030D-6E8A-4147-A177-3AD203B41FA5}">
                      <a16:colId xmlns:a16="http://schemas.microsoft.com/office/drawing/2014/main" val="20000"/>
                    </a:ext>
                  </a:extLst>
                </a:gridCol>
                <a:gridCol w="4333117">
                  <a:extLst>
                    <a:ext uri="{9D8B030D-6E8A-4147-A177-3AD203B41FA5}">
                      <a16:colId xmlns:a16="http://schemas.microsoft.com/office/drawing/2014/main" val="20001"/>
                    </a:ext>
                  </a:extLst>
                </a:gridCol>
              </a:tblGrid>
              <a:tr h="457138">
                <a:tc gridSpan="2">
                  <a:txBody>
                    <a:bodyPr/>
                    <a:lstStyle/>
                    <a:p>
                      <a:pPr algn="ctr">
                        <a:lnSpc>
                          <a:spcPct val="114999"/>
                        </a:lnSpc>
                        <a:spcAft>
                          <a:spcPts val="0"/>
                        </a:spcAft>
                        <a:defRPr/>
                      </a:pPr>
                      <a:r>
                        <a:rPr lang="fr-FR" sz="1400">
                          <a:latin typeface="Marianne"/>
                          <a:ea typeface="Marianne"/>
                          <a:cs typeface="Marianne"/>
                        </a:rPr>
                        <a:t>C7: Relever un ouvrage</a:t>
                      </a:r>
                      <a:endParaRPr sz="1400">
                        <a:latin typeface="Marianne"/>
                        <a:cs typeface="Marianne"/>
                      </a:endParaRPr>
                    </a:p>
                  </a:txBody>
                  <a:tcPr marL="46906" marR="46906" marT="0" marB="0" anchor="ctr"/>
                </a:tc>
                <a:tc hMerge="1">
                  <a:txBody>
                    <a:bodyPr/>
                    <a:lstStyle/>
                    <a:p>
                      <a:endParaRPr/>
                    </a:p>
                  </a:txBody>
                  <a:tcPr/>
                </a:tc>
                <a:extLst>
                  <a:ext uri="{0D108BD9-81ED-4DB2-BD59-A6C34878D82A}">
                    <a16:rowId xmlns:a16="http://schemas.microsoft.com/office/drawing/2014/main" val="10000"/>
                  </a:ext>
                </a:extLst>
              </a:tr>
              <a:tr h="1509440">
                <a:tc gridSpan="2">
                  <a:txBody>
                    <a:bodyPr/>
                    <a:lstStyle/>
                    <a:p>
                      <a:pPr marL="0" marR="0" indent="0" algn="l">
                        <a:lnSpc>
                          <a:spcPct val="114999"/>
                        </a:lnSpc>
                        <a:spcBef>
                          <a:spcPts val="0"/>
                        </a:spcBef>
                        <a:spcAft>
                          <a:spcPts val="0"/>
                        </a:spcAft>
                        <a:defRPr/>
                      </a:pPr>
                      <a:r>
                        <a:rPr lang="fr-FR" sz="1400" b="0" i="0" u="none" strike="noStrike" cap="none" spc="0">
                          <a:solidFill>
                            <a:schemeClr val="bg1"/>
                          </a:solidFill>
                          <a:latin typeface="Marianne"/>
                          <a:ea typeface="Marianne"/>
                          <a:cs typeface="Marianne"/>
                        </a:rPr>
                        <a:t>Le relevé concerne tout ou partie d'ouvrage architectural.</a:t>
                      </a:r>
                      <a:endParaRPr lang="fr-FR" sz="1400" b="0" i="0" u="none" strike="noStrike" cap="none" spc="0">
                        <a:solidFill>
                          <a:schemeClr val="bg1"/>
                        </a:solidFill>
                        <a:latin typeface="Marianne"/>
                        <a:cs typeface="Marianne"/>
                      </a:endParaRPr>
                    </a:p>
                    <a:p>
                      <a:pPr marL="0" marR="0" indent="0" algn="l">
                        <a:lnSpc>
                          <a:spcPct val="114999"/>
                        </a:lnSpc>
                        <a:spcBef>
                          <a:spcPts val="0"/>
                        </a:spcBef>
                        <a:spcAft>
                          <a:spcPts val="0"/>
                        </a:spcAft>
                        <a:defRPr/>
                      </a:pPr>
                      <a:r>
                        <a:rPr lang="fr-FR" sz="1400" b="0" i="0" u="none" strike="noStrike" cap="none" spc="0">
                          <a:solidFill>
                            <a:schemeClr val="bg1"/>
                          </a:solidFill>
                          <a:latin typeface="Marianne"/>
                          <a:ea typeface="Marianne"/>
                          <a:cs typeface="Marianne"/>
                        </a:rPr>
                        <a:t>Le relevé d'ouvrage doit nécessairement être développé en entreprise, l'épreuve 3 intégrant un dossier de relevés. </a:t>
                      </a:r>
                      <a:endParaRPr lang="fr-FR" sz="1400" b="0" i="0" u="none" strike="noStrike" cap="none" spc="0">
                        <a:solidFill>
                          <a:schemeClr val="bg1"/>
                        </a:solidFill>
                        <a:latin typeface="Marianne"/>
                        <a:cs typeface="Marianne"/>
                      </a:endParaRPr>
                    </a:p>
                    <a:p>
                      <a:pPr marL="0" marR="0" lvl="0" indent="0" algn="l" defTabSz="914400">
                        <a:lnSpc>
                          <a:spcPct val="114999"/>
                        </a:lnSpc>
                        <a:spcBef>
                          <a:spcPts val="0"/>
                        </a:spcBef>
                        <a:spcAft>
                          <a:spcPts val="0"/>
                        </a:spcAft>
                        <a:defRPr/>
                      </a:pPr>
                      <a:r>
                        <a:rPr lang="fr-FR" sz="1400" b="0" i="0" u="none" strike="noStrike" cap="none" spc="0">
                          <a:solidFill>
                            <a:schemeClr val="bg1"/>
                          </a:solidFill>
                          <a:latin typeface="Marianne"/>
                          <a:ea typeface="Marianne"/>
                          <a:cs typeface="Marianne"/>
                        </a:rPr>
                        <a:t>La complémentarité doit être recherchée sur l'équilibre entre relevé manuel et relevé numérique. </a:t>
                      </a:r>
                      <a:endParaRPr lang="fr-FR" sz="1400" b="0" i="0" u="none" strike="noStrike" cap="none" spc="0">
                        <a:solidFill>
                          <a:schemeClr val="bg1"/>
                        </a:solidFill>
                        <a:latin typeface="Marianne"/>
                        <a:cs typeface="Marianne"/>
                      </a:endParaRPr>
                    </a:p>
                  </a:txBody>
                  <a:tcPr marL="46906" marR="46906" marT="0" marB="0" anchor="ctr"/>
                </a:tc>
                <a:tc hMerge="1">
                  <a:txBody>
                    <a:bodyPr/>
                    <a:lstStyle/>
                    <a:p>
                      <a:endParaRPr/>
                    </a:p>
                  </a:txBody>
                  <a:tcPr/>
                </a:tc>
                <a:extLst>
                  <a:ext uri="{0D108BD9-81ED-4DB2-BD59-A6C34878D82A}">
                    <a16:rowId xmlns:a16="http://schemas.microsoft.com/office/drawing/2014/main" val="10001"/>
                  </a:ext>
                </a:extLst>
              </a:tr>
              <a:tr h="457138">
                <a:tc>
                  <a:txBody>
                    <a:bodyPr/>
                    <a:lstStyle/>
                    <a:p>
                      <a:pPr algn="ctr">
                        <a:lnSpc>
                          <a:spcPct val="114999"/>
                        </a:lnSpc>
                        <a:spcAft>
                          <a:spcPts val="0"/>
                        </a:spcAft>
                        <a:defRPr/>
                      </a:pPr>
                      <a:r>
                        <a:rPr lang="fr-FR" sz="1400" b="1" i="0">
                          <a:latin typeface="Marianne"/>
                          <a:cs typeface="Marianne"/>
                        </a:rPr>
                        <a:t>Tâches</a:t>
                      </a:r>
                      <a:endParaRPr sz="1400" b="1" i="0">
                        <a:latin typeface="Marianne"/>
                        <a:cs typeface="Marianne"/>
                      </a:endParaRPr>
                    </a:p>
                  </a:txBody>
                  <a:tcPr marL="46906" marR="46906" marT="0" marB="0" anchor="ctr"/>
                </a:tc>
                <a:tc>
                  <a:txBody>
                    <a:bodyPr/>
                    <a:lstStyle/>
                    <a:p>
                      <a:pPr algn="ctr">
                        <a:lnSpc>
                          <a:spcPct val="114999"/>
                        </a:lnSpc>
                        <a:spcAft>
                          <a:spcPts val="0"/>
                        </a:spcAft>
                        <a:defRPr/>
                      </a:pPr>
                      <a:r>
                        <a:rPr lang="fr-FR" sz="1400" b="1" i="0" dirty="0">
                          <a:solidFill>
                            <a:srgbClr val="303977"/>
                          </a:solidFill>
                          <a:latin typeface="Marianne"/>
                          <a:ea typeface="Marianne"/>
                          <a:cs typeface="Marianne"/>
                        </a:rPr>
                        <a:t>Commentaires</a:t>
                      </a:r>
                      <a:endParaRPr sz="1400" i="0" dirty="0">
                        <a:solidFill>
                          <a:srgbClr val="303977"/>
                        </a:solidFill>
                        <a:latin typeface="Marianne"/>
                        <a:cs typeface="Marianne"/>
                      </a:endParaRPr>
                    </a:p>
                  </a:txBody>
                  <a:tcPr marL="46906" marR="46906" marT="0" marB="0" anchor="ctr"/>
                </a:tc>
                <a:extLst>
                  <a:ext uri="{0D108BD9-81ED-4DB2-BD59-A6C34878D82A}">
                    <a16:rowId xmlns:a16="http://schemas.microsoft.com/office/drawing/2014/main" val="10002"/>
                  </a:ext>
                </a:extLst>
              </a:tr>
              <a:tr h="1186335">
                <a:tc>
                  <a:txBody>
                    <a:bodyPr/>
                    <a:lstStyle/>
                    <a:p>
                      <a:pPr marL="0" marR="0" lvl="0" indent="0" algn="l" defTabSz="914400">
                        <a:lnSpc>
                          <a:spcPct val="114999"/>
                        </a:lnSpc>
                        <a:spcBef>
                          <a:spcPts val="0"/>
                        </a:spcBef>
                        <a:spcAft>
                          <a:spcPts val="0"/>
                        </a:spcAft>
                        <a:buClrTx/>
                        <a:buSzTx/>
                        <a:buFontTx/>
                        <a:buNone/>
                        <a:defRPr/>
                      </a:pPr>
                      <a:r>
                        <a:rPr lang="fr-FR" sz="1400" b="0" i="0" u="none" strike="noStrike" cap="none" spc="0">
                          <a:solidFill>
                            <a:schemeClr val="bg1"/>
                          </a:solidFill>
                          <a:latin typeface="Marianne"/>
                          <a:ea typeface="Marianne"/>
                          <a:cs typeface="Marianne"/>
                        </a:rPr>
                        <a:t>Relevé manuel et/ou numérique d'un élément ou d'un ouvrage.</a:t>
                      </a:r>
                      <a:endParaRPr lang="fr-FR" sz="1400" b="0" i="0" u="none" strike="noStrike" cap="none" spc="0">
                        <a:solidFill>
                          <a:schemeClr val="bg1"/>
                        </a:solidFill>
                        <a:latin typeface="Marianne"/>
                        <a:cs typeface="Marianne"/>
                      </a:endParaRPr>
                    </a:p>
                  </a:txBody>
                  <a:tcPr marL="46906" marR="46906" marT="0" marB="0"/>
                </a:tc>
                <a:tc>
                  <a:txBody>
                    <a:bodyPr/>
                    <a:lstStyle/>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Le choix de la modalité manuelle ou numérique dépend du contexte du projet. Le relevé nécessite souvent de mixer entre manuel et numérique.</a:t>
                      </a:r>
                      <a:endParaRPr dirty="0">
                        <a:solidFill>
                          <a:srgbClr val="303977"/>
                        </a:solidFill>
                      </a:endParaRPr>
                    </a:p>
                    <a:p>
                      <a:pPr marL="0" marR="0" indent="0" algn="l">
                        <a:lnSpc>
                          <a:spcPct val="114999"/>
                        </a:lnSpc>
                        <a:spcBef>
                          <a:spcPts val="0"/>
                        </a:spcBef>
                        <a:spcAft>
                          <a:spcPts val="0"/>
                        </a:spcAft>
                        <a:defRPr/>
                      </a:pPr>
                      <a:endParaRPr lang="fr-FR" sz="1400" b="0" i="0" u="none" strike="noStrike" cap="none" spc="0" dirty="0">
                        <a:solidFill>
                          <a:srgbClr val="303977"/>
                        </a:solidFill>
                        <a:latin typeface="Marianne"/>
                        <a:cs typeface="Marianne"/>
                      </a:endParaRPr>
                    </a:p>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L’apprentissage du dessin de relevé doit s’inscrire dans la durée de la formation et dans les 2 espaces que sont l’entreprise et le CFA. Il doit porter sur des ouvrages de styles variés et de complexité croissante.</a:t>
                      </a:r>
                      <a:endParaRPr lang="fr-FR" sz="1400" b="0" i="0" u="none" strike="noStrike" cap="none" spc="0" dirty="0">
                        <a:solidFill>
                          <a:srgbClr val="303977"/>
                        </a:solidFill>
                        <a:latin typeface="Marianne"/>
                        <a:cs typeface="Marianne"/>
                      </a:endParaRPr>
                    </a:p>
                  </a:txBody>
                  <a:tcPr marL="46906" marR="46906" marT="0" marB="0"/>
                </a:tc>
                <a:extLst>
                  <a:ext uri="{0D108BD9-81ED-4DB2-BD59-A6C34878D82A}">
                    <a16:rowId xmlns:a16="http://schemas.microsoft.com/office/drawing/2014/main" val="10003"/>
                  </a:ext>
                </a:extLst>
              </a:tr>
            </a:tbl>
          </a:graphicData>
        </a:graphic>
      </p:graphicFrame>
      <p:sp>
        <p:nvSpPr>
          <p:cNvPr id="832287224" name="Espace réservé du numéro de diapositive 1"/>
          <p:cNvSpPr>
            <a:spLocks noGrp="1"/>
          </p:cNvSpPr>
          <p:nvPr>
            <p:ph type="sldNum" sz="quarter" idx="12"/>
          </p:nvPr>
        </p:nvSpPr>
        <p:spPr bwMode="auto"/>
        <p:txBody>
          <a:bodyPr/>
          <a:lstStyle/>
          <a:p>
            <a:pPr>
              <a:defRPr/>
            </a:pPr>
            <a:fld id="{48F63A3B-78C7-47BE-AE5E-E10140E04643}" type="slidenum">
              <a:rPr lang="en-US"/>
              <a:t>19</a:t>
            </a:fld>
            <a:endParaRPr lang="en-US"/>
          </a:p>
        </p:txBody>
      </p:sp>
      <p:sp>
        <p:nvSpPr>
          <p:cNvPr id="8" name="Rectangle 20"/>
          <p:cNvSpPr/>
          <p:nvPr/>
        </p:nvSpPr>
        <p:spPr bwMode="auto">
          <a:xfrm>
            <a:off x="8585354" y="676388"/>
            <a:ext cx="545342" cy="316305"/>
          </a:xfrm>
          <a:prstGeom prst="rect">
            <a:avLst/>
          </a:prstGeom>
        </p:spPr>
        <p:txBody>
          <a:bodyPr wrap="none">
            <a:spAutoFit/>
          </a:bodyPr>
          <a:lstStyle/>
          <a:p>
            <a:pPr>
              <a:lnSpc>
                <a:spcPct val="113999"/>
              </a:lnSpc>
              <a:defRPr/>
            </a:pPr>
            <a:r>
              <a:rPr lang="fr-FR" sz="1400" b="1" i="1" dirty="0" smtClean="0">
                <a:solidFill>
                  <a:schemeClr val="bg1"/>
                </a:solidFill>
                <a:latin typeface="Marianne"/>
              </a:rPr>
              <a:t>7/10</a:t>
            </a:r>
            <a:endParaRPr lang="fr-FR" sz="1200" i="1" dirty="0">
              <a:solidFill>
                <a:schemeClr val="bg1"/>
              </a:solidFill>
              <a:latin typeface="Marianne"/>
            </a:endParaRPr>
          </a:p>
        </p:txBody>
      </p:sp>
      <p:sp>
        <p:nvSpPr>
          <p:cNvPr id="9" name="Flèche droite 10"/>
          <p:cNvSpPr/>
          <p:nvPr/>
        </p:nvSpPr>
        <p:spPr bwMode="auto">
          <a:xfrm>
            <a:off x="-18472" y="4305512"/>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58233771" name="Espace réservé du contenu 2"/>
          <p:cNvSpPr>
            <a:spLocks noGrp="1"/>
          </p:cNvSpPr>
          <p:nvPr>
            <p:ph idx="4294967295"/>
          </p:nvPr>
        </p:nvSpPr>
        <p:spPr bwMode="auto">
          <a:xfrm>
            <a:off x="2089487" y="996586"/>
            <a:ext cx="7054513" cy="5258299"/>
          </a:xfrm>
        </p:spPr>
        <p:txBody>
          <a:bodyPr>
            <a:noAutofit/>
          </a:bodyPr>
          <a:lstStyle/>
          <a:p>
            <a:pPr algn="l">
              <a:lnSpc>
                <a:spcPct val="113999"/>
              </a:lnSpc>
              <a:spcBef>
                <a:spcPts val="600"/>
              </a:spcBef>
              <a:spcAft>
                <a:spcPts val="0"/>
              </a:spcAft>
              <a:defRPr/>
            </a:pPr>
            <a:r>
              <a:rPr lang="fr-FR" sz="1200" b="0" i="0" u="none" strike="noStrike" cap="none" spc="0" dirty="0">
                <a:solidFill>
                  <a:srgbClr val="034DA2"/>
                </a:solidFill>
                <a:latin typeface="Marianne"/>
                <a:ea typeface="Marianne"/>
                <a:cs typeface="Marianne"/>
              </a:rPr>
              <a:t>Ce repère pour la formation a pour objectif d’accompagner les établissements, les </a:t>
            </a:r>
            <a:r>
              <a:rPr lang="fr-FR" sz="1200" b="0" i="0" u="none" strike="noStrike" cap="none" spc="0" dirty="0" smtClean="0">
                <a:solidFill>
                  <a:srgbClr val="034DA2"/>
                </a:solidFill>
                <a:latin typeface="Marianne"/>
                <a:ea typeface="Marianne"/>
                <a:cs typeface="Marianne"/>
              </a:rPr>
              <a:t>DDFPT, les </a:t>
            </a:r>
            <a:r>
              <a:rPr lang="fr-FR" sz="1200" b="0" i="0" u="none" strike="noStrike" cap="none" spc="0" dirty="0">
                <a:solidFill>
                  <a:srgbClr val="034DA2"/>
                </a:solidFill>
                <a:latin typeface="Marianne"/>
                <a:ea typeface="Marianne"/>
                <a:cs typeface="Marianne"/>
              </a:rPr>
              <a:t>équipes </a:t>
            </a:r>
            <a:r>
              <a:rPr lang="fr-FR" sz="1200" b="0" i="0" u="none" strike="noStrike" cap="none" spc="0" dirty="0" smtClean="0">
                <a:solidFill>
                  <a:srgbClr val="034DA2"/>
                </a:solidFill>
                <a:latin typeface="Marianne"/>
                <a:ea typeface="Marianne"/>
                <a:cs typeface="Marianne"/>
              </a:rPr>
              <a:t>d’enseignants et de formateurs, ainsi que les tuteurs et maîtres d’apprentissage, </a:t>
            </a:r>
            <a:r>
              <a:rPr lang="fr-FR" sz="1200" b="0" i="0" u="none" strike="noStrike" cap="none" spc="0" dirty="0">
                <a:solidFill>
                  <a:srgbClr val="034DA2"/>
                </a:solidFill>
                <a:latin typeface="Marianne"/>
                <a:ea typeface="Marianne"/>
                <a:cs typeface="Marianne"/>
              </a:rPr>
              <a:t>dans la mise en œuvre du référentiel du Brevet Professionnel Tailleur de Pierre/Appareilleur Monuments Historiques (BP </a:t>
            </a:r>
            <a:r>
              <a:rPr lang="fr-FR" sz="1200" b="0" i="0" u="none" strike="noStrike" cap="none" spc="0" dirty="0" smtClean="0">
                <a:solidFill>
                  <a:srgbClr val="034DA2"/>
                </a:solidFill>
                <a:latin typeface="Marianne"/>
                <a:ea typeface="Marianne"/>
                <a:cs typeface="Marianne"/>
              </a:rPr>
              <a:t>TPAMH</a:t>
            </a:r>
            <a:r>
              <a:rPr lang="fr-FR" sz="1200" b="0" i="0" u="none" strike="noStrike" cap="none" spc="0" dirty="0">
                <a:solidFill>
                  <a:srgbClr val="034DA2"/>
                </a:solidFill>
                <a:latin typeface="Marianne"/>
                <a:ea typeface="Marianne"/>
                <a:cs typeface="Marianne"/>
              </a:rPr>
              <a:t>). Ce référentiel a été défini pour répondre aux besoins du secteur de la conservation du patrimoine et des métiers liés à la taille de pierre et à la restauration des monuments historiques.</a:t>
            </a:r>
            <a:endParaRPr lang="fr-FR" sz="1200" b="0" i="0" u="none" strike="noStrike" cap="none" spc="0" dirty="0">
              <a:solidFill>
                <a:srgbClr val="034DA2"/>
              </a:solidFill>
              <a:latin typeface="Marianne"/>
              <a:cs typeface="Marianne"/>
            </a:endParaRPr>
          </a:p>
          <a:p>
            <a:pPr>
              <a:lnSpc>
                <a:spcPct val="113999"/>
              </a:lnSpc>
              <a:spcBef>
                <a:spcPts val="600"/>
              </a:spcBef>
              <a:defRPr/>
            </a:pPr>
            <a:r>
              <a:rPr lang="fr-FR" sz="1200" b="0" i="0" u="none" strike="noStrike" cap="none" spc="0" dirty="0">
                <a:solidFill>
                  <a:srgbClr val="034DA2"/>
                </a:solidFill>
                <a:latin typeface="Marianne"/>
                <a:ea typeface="Marianne"/>
                <a:cs typeface="Marianne"/>
              </a:rPr>
              <a:t>Son contenu propose des éléments complémentaires à ceux du référentiel afin d’en faciliter la compréhension et l'application. Il inclut des exemples d'organisation pédagogique ainsi que des suggestions d’activités, tout en soulignant que ce document ne se substitue en aucun cas au référentiel qui demeure le seul texte de référence </a:t>
            </a:r>
            <a:r>
              <a:rPr lang="fr-FR" sz="1200" dirty="0">
                <a:solidFill>
                  <a:srgbClr val="034DA2"/>
                </a:solidFill>
                <a:latin typeface="Marianne"/>
                <a:ea typeface="Marianne"/>
                <a:cs typeface="Marianne"/>
              </a:rPr>
              <a:t>officiel, ni aux </a:t>
            </a:r>
            <a:r>
              <a:rPr lang="fr-FR" sz="1200" dirty="0" smtClean="0">
                <a:solidFill>
                  <a:srgbClr val="034DA2"/>
                </a:solidFill>
                <a:latin typeface="Marianne"/>
                <a:ea typeface="Marianne"/>
                <a:cs typeface="Marianne"/>
              </a:rPr>
              <a:t>réglementations </a:t>
            </a:r>
            <a:r>
              <a:rPr lang="fr-FR" sz="1200" dirty="0">
                <a:solidFill>
                  <a:srgbClr val="034DA2"/>
                </a:solidFill>
                <a:latin typeface="Marianne"/>
                <a:ea typeface="Marianne"/>
                <a:cs typeface="Marianne"/>
              </a:rPr>
              <a:t>auxquelles il se réfère. </a:t>
            </a:r>
            <a:endParaRPr lang="fr-FR" sz="1200" b="0" i="0" u="none" strike="noStrike" cap="none" spc="0" dirty="0">
              <a:solidFill>
                <a:srgbClr val="034DA2"/>
              </a:solidFill>
              <a:latin typeface="Marianne"/>
              <a:cs typeface="Marianne"/>
            </a:endParaRPr>
          </a:p>
          <a:p>
            <a:pPr algn="l">
              <a:lnSpc>
                <a:spcPct val="113999"/>
              </a:lnSpc>
              <a:spcBef>
                <a:spcPts val="600"/>
              </a:spcBef>
              <a:spcAft>
                <a:spcPts val="0"/>
              </a:spcAft>
              <a:defRPr/>
            </a:pPr>
            <a:r>
              <a:rPr lang="fr-FR" sz="1200" b="0" i="0" u="none" strike="noStrike" cap="none" spc="0" dirty="0">
                <a:solidFill>
                  <a:srgbClr val="034DA2"/>
                </a:solidFill>
                <a:latin typeface="Marianne"/>
                <a:ea typeface="Marianne"/>
                <a:cs typeface="Marianne"/>
              </a:rPr>
              <a:t>La structure de ce guide a été </a:t>
            </a:r>
            <a:r>
              <a:rPr lang="fr-FR" sz="1200" b="0" i="0" u="none" strike="noStrike" cap="none" spc="0" dirty="0" smtClean="0">
                <a:solidFill>
                  <a:srgbClr val="034DA2"/>
                </a:solidFill>
                <a:latin typeface="Marianne"/>
                <a:ea typeface="Marianne"/>
                <a:cs typeface="Marianne"/>
              </a:rPr>
              <a:t>conçue </a:t>
            </a:r>
            <a:r>
              <a:rPr lang="fr-FR" sz="1200" b="0" i="0" u="none" strike="noStrike" cap="none" spc="0" dirty="0">
                <a:solidFill>
                  <a:srgbClr val="034DA2"/>
                </a:solidFill>
                <a:latin typeface="Marianne"/>
                <a:ea typeface="Marianne"/>
                <a:cs typeface="Marianne"/>
              </a:rPr>
              <a:t>pour faciliter la lecture et la consultation. Organisé avec des liens hypertexte, il permet de naviguer facilement entre les chapitres grâce à un menu accessible en mode diaporama ou au format PDF. Trois niveaux d'information sont proposés : le premier niveau avec les pages du diaporama, le second par la consultation de ressources via des liens, et enfin, un troisième niveau avec des dossiers d’études en lien avec la formation</a:t>
            </a:r>
            <a:r>
              <a:rPr lang="fr-FR" sz="1200" b="0" i="0" u="none" strike="noStrike" cap="none" spc="0" dirty="0" smtClean="0">
                <a:solidFill>
                  <a:srgbClr val="034DA2"/>
                </a:solidFill>
                <a:latin typeface="Marianne"/>
                <a:ea typeface="Marianne"/>
                <a:cs typeface="Marianne"/>
              </a:rPr>
              <a:t>.</a:t>
            </a:r>
          </a:p>
        </p:txBody>
      </p:sp>
      <p:sp>
        <p:nvSpPr>
          <p:cNvPr id="1180929019" name="Rectangle 1"/>
          <p:cNvSpPr/>
          <p:nvPr/>
        </p:nvSpPr>
        <p:spPr bwMode="auto">
          <a:xfrm>
            <a:off x="3861709" y="140916"/>
            <a:ext cx="3358612" cy="707886"/>
          </a:xfrm>
          <a:prstGeom prst="rect">
            <a:avLst/>
          </a:prstGeom>
        </p:spPr>
        <p:txBody>
          <a:bodyPr wrap="none">
            <a:spAutoFit/>
          </a:bodyPr>
          <a:lstStyle/>
          <a:p>
            <a:pPr>
              <a:defRPr/>
            </a:pPr>
            <a:r>
              <a:rPr lang="fr-FR" sz="4000" b="1" dirty="0">
                <a:solidFill>
                  <a:srgbClr val="303977"/>
                </a:solidFill>
                <a:latin typeface="Marianne"/>
                <a:cs typeface="Arial"/>
              </a:rPr>
              <a:t>Introduction</a:t>
            </a:r>
            <a:endParaRPr lang="fr-FR" sz="4000" dirty="0">
              <a:solidFill>
                <a:srgbClr val="303977"/>
              </a:solidFill>
            </a:endParaRPr>
          </a:p>
        </p:txBody>
      </p:sp>
      <p:sp>
        <p:nvSpPr>
          <p:cNvPr id="1752480367" name="Flèche droite 8"/>
          <p:cNvSpPr/>
          <p:nvPr/>
        </p:nvSpPr>
        <p:spPr bwMode="auto">
          <a:xfrm>
            <a:off x="0" y="1712067"/>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1542816166" name="Espace réservé du numéro de diapositive 3"/>
          <p:cNvSpPr>
            <a:spLocks noGrp="1"/>
          </p:cNvSpPr>
          <p:nvPr>
            <p:ph type="sldNum" sz="quarter" idx="12"/>
          </p:nvPr>
        </p:nvSpPr>
        <p:spPr bwMode="auto"/>
        <p:txBody>
          <a:bodyPr/>
          <a:lstStyle/>
          <a:p>
            <a:pPr>
              <a:defRPr/>
            </a:pPr>
            <a:fld id="{48F63A3B-78C7-47BE-AE5E-E10140E04643}" type="slidenum">
              <a:rPr lang="en-US"/>
              <a:t>2</a:t>
            </a:fld>
            <a:endParaRPr lang="en-US"/>
          </a:p>
        </p:txBody>
      </p:sp>
      <p:sp>
        <p:nvSpPr>
          <p:cNvPr id="2" name="Rectangle 1"/>
          <p:cNvSpPr/>
          <p:nvPr/>
        </p:nvSpPr>
        <p:spPr>
          <a:xfrm>
            <a:off x="2315183" y="5271595"/>
            <a:ext cx="6828817" cy="723853"/>
          </a:xfrm>
          <a:prstGeom prst="rect">
            <a:avLst/>
          </a:prstGeom>
        </p:spPr>
        <p:txBody>
          <a:bodyPr wrap="square">
            <a:spAutoFit/>
          </a:bodyPr>
          <a:lstStyle/>
          <a:p>
            <a:pPr>
              <a:lnSpc>
                <a:spcPct val="113999"/>
              </a:lnSpc>
              <a:spcBef>
                <a:spcPts val="300"/>
              </a:spcBef>
              <a:defRPr/>
            </a:pPr>
            <a:r>
              <a:rPr lang="fr-FR" sz="1200" dirty="0">
                <a:solidFill>
                  <a:srgbClr val="034DA2"/>
                </a:solidFill>
                <a:latin typeface="Marianne" panose="02000000000000000000" pitchFamily="2" charset="0"/>
                <a:ea typeface="Marianne"/>
                <a:cs typeface="Marianne"/>
              </a:rPr>
              <a:t>Nous tenons à remercier chaleureusement les professionnels et les enseignants qui ont contribué à l'élaboration de ce document, afin de garantir une formation de qualité et en adéquation avec les exigences du secteur</a:t>
            </a:r>
            <a:r>
              <a:rPr lang="fr-FR" sz="1200" dirty="0">
                <a:solidFill>
                  <a:srgbClr val="034DA2"/>
                </a:solidFill>
                <a:latin typeface="Marianne" panose="02000000000000000000" pitchFamily="2" charset="0"/>
                <a:ea typeface="Times New Roman"/>
                <a:cs typeface="Times New Roman"/>
              </a:rPr>
              <a:t>.</a:t>
            </a:r>
            <a:endParaRPr lang="fr-FR" sz="1200" dirty="0">
              <a:solidFill>
                <a:srgbClr val="034DA2"/>
              </a:solidFill>
              <a:latin typeface="Marianne"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20014985" name="Rectangle 11"/>
          <p:cNvSpPr/>
          <p:nvPr/>
        </p:nvSpPr>
        <p:spPr bwMode="auto">
          <a:xfrm>
            <a:off x="4490002" y="253484"/>
            <a:ext cx="2435282" cy="523220"/>
          </a:xfrm>
          <a:prstGeom prst="rect">
            <a:avLst/>
          </a:prstGeom>
        </p:spPr>
        <p:txBody>
          <a:bodyPr wrap="none">
            <a:spAutoFit/>
          </a:bodyPr>
          <a:lstStyle/>
          <a:p>
            <a:pPr>
              <a:defRPr/>
            </a:pPr>
            <a:r>
              <a:rPr lang="fr-FR" sz="2800" b="1">
                <a:solidFill>
                  <a:srgbClr val="034DA2"/>
                </a:solidFill>
                <a:latin typeface="Marianne"/>
                <a:cs typeface="Arial"/>
              </a:rPr>
              <a:t>La formation</a:t>
            </a:r>
            <a:endParaRPr lang="fr-FR" sz="2800">
              <a:solidFill>
                <a:srgbClr val="034DA2"/>
              </a:solidFill>
            </a:endParaRPr>
          </a:p>
        </p:txBody>
      </p:sp>
      <p:graphicFrame>
        <p:nvGraphicFramePr>
          <p:cNvPr id="548190891" name="Tableau 10"/>
          <p:cNvGraphicFramePr>
            <a:graphicFrameLocks noGrp="1"/>
          </p:cNvGraphicFramePr>
          <p:nvPr>
            <p:extLst>
              <p:ext uri="{D42A27DB-BD31-4B8C-83A1-F6EECF244321}">
                <p14:modId xmlns:p14="http://schemas.microsoft.com/office/powerpoint/2010/main" val="3600169473"/>
              </p:ext>
            </p:extLst>
          </p:nvPr>
        </p:nvGraphicFramePr>
        <p:xfrm>
          <a:off x="2168444" y="1038149"/>
          <a:ext cx="6868052" cy="3762450"/>
        </p:xfrm>
        <a:graphic>
          <a:graphicData uri="http://schemas.openxmlformats.org/drawingml/2006/table">
            <a:tbl>
              <a:tblPr firstRow="1" firstCol="1" bandRow="1">
                <a:tableStyleId>{5C22544A-7EE6-4342-B048-85BDC9FD1C3A}</a:tableStyleId>
              </a:tblPr>
              <a:tblGrid>
                <a:gridCol w="2534935">
                  <a:extLst>
                    <a:ext uri="{9D8B030D-6E8A-4147-A177-3AD203B41FA5}">
                      <a16:colId xmlns:a16="http://schemas.microsoft.com/office/drawing/2014/main" val="20000"/>
                    </a:ext>
                  </a:extLst>
                </a:gridCol>
                <a:gridCol w="4333117">
                  <a:extLst>
                    <a:ext uri="{9D8B030D-6E8A-4147-A177-3AD203B41FA5}">
                      <a16:colId xmlns:a16="http://schemas.microsoft.com/office/drawing/2014/main" val="20001"/>
                    </a:ext>
                  </a:extLst>
                </a:gridCol>
              </a:tblGrid>
              <a:tr h="391877">
                <a:tc gridSpan="2">
                  <a:txBody>
                    <a:bodyPr/>
                    <a:lstStyle/>
                    <a:p>
                      <a:pPr algn="ctr">
                        <a:lnSpc>
                          <a:spcPct val="114999"/>
                        </a:lnSpc>
                        <a:spcAft>
                          <a:spcPts val="0"/>
                        </a:spcAft>
                        <a:defRPr/>
                      </a:pPr>
                      <a:r>
                        <a:rPr lang="fr-FR" sz="1400">
                          <a:latin typeface="Marianne"/>
                          <a:ea typeface="Marianne"/>
                          <a:cs typeface="Marianne"/>
                        </a:rPr>
                        <a:t>C8: Mettre au net un calepin d’appareil</a:t>
                      </a:r>
                      <a:endParaRPr sz="1400">
                        <a:latin typeface="Marianne"/>
                        <a:cs typeface="Marianne"/>
                      </a:endParaRPr>
                    </a:p>
                  </a:txBody>
                  <a:tcPr marL="46906" marR="46906" marT="0" marB="0" anchor="ctr"/>
                </a:tc>
                <a:tc hMerge="1">
                  <a:txBody>
                    <a:bodyPr/>
                    <a:lstStyle/>
                    <a:p>
                      <a:endParaRPr/>
                    </a:p>
                  </a:txBody>
                  <a:tcPr/>
                </a:tc>
                <a:extLst>
                  <a:ext uri="{0D108BD9-81ED-4DB2-BD59-A6C34878D82A}">
                    <a16:rowId xmlns:a16="http://schemas.microsoft.com/office/drawing/2014/main" val="10000"/>
                  </a:ext>
                </a:extLst>
              </a:tr>
              <a:tr h="417860">
                <a:tc>
                  <a:txBody>
                    <a:bodyPr/>
                    <a:lstStyle/>
                    <a:p>
                      <a:pPr algn="ctr">
                        <a:lnSpc>
                          <a:spcPct val="114999"/>
                        </a:lnSpc>
                        <a:spcAft>
                          <a:spcPts val="0"/>
                        </a:spcAft>
                        <a:defRPr/>
                      </a:pPr>
                      <a:r>
                        <a:rPr lang="fr-FR" sz="1400" b="1" i="0">
                          <a:latin typeface="Marianne"/>
                          <a:cs typeface="Marianne"/>
                        </a:rPr>
                        <a:t>Tâches</a:t>
                      </a:r>
                      <a:endParaRPr sz="1400" b="1" i="0">
                        <a:latin typeface="Marianne"/>
                        <a:cs typeface="Marianne"/>
                      </a:endParaRPr>
                    </a:p>
                  </a:txBody>
                  <a:tcPr marL="46906" marR="46906" marT="0" marB="0" anchor="ctr"/>
                </a:tc>
                <a:tc>
                  <a:txBody>
                    <a:bodyPr/>
                    <a:lstStyle/>
                    <a:p>
                      <a:pPr algn="ctr">
                        <a:lnSpc>
                          <a:spcPct val="114999"/>
                        </a:lnSpc>
                        <a:spcAft>
                          <a:spcPts val="0"/>
                        </a:spcAft>
                        <a:defRPr/>
                      </a:pPr>
                      <a:r>
                        <a:rPr lang="fr-FR" sz="1400" b="1" i="0" dirty="0">
                          <a:solidFill>
                            <a:srgbClr val="303977"/>
                          </a:solidFill>
                          <a:latin typeface="Marianne"/>
                          <a:ea typeface="Marianne"/>
                          <a:cs typeface="Marianne"/>
                        </a:rPr>
                        <a:t>Commentaires</a:t>
                      </a:r>
                      <a:endParaRPr sz="1400" i="0" dirty="0">
                        <a:solidFill>
                          <a:srgbClr val="303977"/>
                        </a:solidFill>
                        <a:latin typeface="Marianne"/>
                        <a:cs typeface="Marianne"/>
                      </a:endParaRPr>
                    </a:p>
                  </a:txBody>
                  <a:tcPr marL="46906" marR="46906" marT="0" marB="0" anchor="ctr"/>
                </a:tc>
                <a:extLst>
                  <a:ext uri="{0D108BD9-81ED-4DB2-BD59-A6C34878D82A}">
                    <a16:rowId xmlns:a16="http://schemas.microsoft.com/office/drawing/2014/main" val="10001"/>
                  </a:ext>
                </a:extLst>
              </a:tr>
              <a:tr h="1267970">
                <a:tc>
                  <a:txBody>
                    <a:bodyPr/>
                    <a:lstStyle/>
                    <a:p>
                      <a:pPr algn="l">
                        <a:lnSpc>
                          <a:spcPct val="114999"/>
                        </a:lnSpc>
                        <a:spcAft>
                          <a:spcPts val="0"/>
                        </a:spcAft>
                        <a:defRPr/>
                      </a:pPr>
                      <a:r>
                        <a:rPr lang="fr-FR" sz="1400" b="0">
                          <a:solidFill>
                            <a:schemeClr val="bg1"/>
                          </a:solidFill>
                          <a:latin typeface="Marianne"/>
                          <a:cs typeface="Marianne"/>
                        </a:rPr>
                        <a:t>Mise au net manuelle et ou numérique du relevé.</a:t>
                      </a:r>
                      <a:endParaRPr sz="1400" b="0">
                        <a:solidFill>
                          <a:schemeClr val="bg1"/>
                        </a:solidFill>
                        <a:latin typeface="Marianne"/>
                        <a:cs typeface="Marianne"/>
                      </a:endParaRPr>
                    </a:p>
                  </a:txBody>
                  <a:tcPr marL="46906" marR="46906" marT="0" marB="0"/>
                </a:tc>
                <a:tc>
                  <a:txBody>
                    <a:bodyPr/>
                    <a:lstStyle/>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Les mises au net des relevés et les calepins seront produits numériquement. </a:t>
                      </a:r>
                      <a:endParaRPr dirty="0">
                        <a:solidFill>
                          <a:srgbClr val="303977"/>
                        </a:solidFill>
                      </a:endParaRPr>
                    </a:p>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Les panneaux pourront être tracés manuellement ou numériquement, selon le contexte de l’intervention.</a:t>
                      </a:r>
                      <a:endParaRPr dirty="0">
                        <a:solidFill>
                          <a:srgbClr val="303977"/>
                        </a:solidFill>
                      </a:endParaRPr>
                    </a:p>
                  </a:txBody>
                  <a:tcPr marL="46906" marR="46906" marT="0" marB="0"/>
                </a:tc>
                <a:extLst>
                  <a:ext uri="{0D108BD9-81ED-4DB2-BD59-A6C34878D82A}">
                    <a16:rowId xmlns:a16="http://schemas.microsoft.com/office/drawing/2014/main" val="10002"/>
                  </a:ext>
                </a:extLst>
              </a:tr>
              <a:tr h="1016974">
                <a:tc>
                  <a:txBody>
                    <a:bodyPr/>
                    <a:lstStyle/>
                    <a:p>
                      <a:pPr lvl="0" algn="l" defTabSz="914400">
                        <a:lnSpc>
                          <a:spcPct val="100000"/>
                        </a:lnSpc>
                        <a:spcBef>
                          <a:spcPts val="0"/>
                        </a:spcBef>
                        <a:spcAft>
                          <a:spcPts val="0"/>
                        </a:spcAft>
                        <a:defRPr/>
                      </a:pPr>
                      <a:r>
                        <a:rPr lang="fr-FR" sz="1400" b="0">
                          <a:solidFill>
                            <a:schemeClr val="bg1"/>
                          </a:solidFill>
                          <a:latin typeface="Marianne"/>
                          <a:cs typeface="Marianne"/>
                        </a:rPr>
                        <a:t>Établissement du calepin d’appareil.</a:t>
                      </a:r>
                      <a:endParaRPr sz="1400" b="0">
                        <a:solidFill>
                          <a:schemeClr val="bg1"/>
                        </a:solidFill>
                        <a:latin typeface="Marianne"/>
                        <a:cs typeface="Marianne"/>
                      </a:endParaRPr>
                    </a:p>
                  </a:txBody>
                  <a:tcPr marL="68580" marR="68580" marT="0" marB="0"/>
                </a:tc>
                <a:tc>
                  <a:txBody>
                    <a:bodyPr/>
                    <a:lstStyle/>
                    <a:p>
                      <a:pPr marL="0" marR="0" lvl="0" indent="0" algn="l" defTabSz="914400">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L'utilisation d'un traceur A0 est préconisé pour l'édition du calepin d'appareil et des panneaux/gabarits quand le  tracé est réalisé avec des outils informatiques et numériques.</a:t>
                      </a:r>
                      <a:endParaRPr sz="1400" b="0" i="0" u="none" strike="noStrike" cap="none" spc="0" dirty="0">
                        <a:solidFill>
                          <a:srgbClr val="303977"/>
                        </a:solidFill>
                        <a:latin typeface="Marianne"/>
                        <a:cs typeface="Marianne"/>
                      </a:endParaRPr>
                    </a:p>
                  </a:txBody>
                  <a:tcPr marL="68580" marR="68580" marT="0" marB="0"/>
                </a:tc>
                <a:extLst>
                  <a:ext uri="{0D108BD9-81ED-4DB2-BD59-A6C34878D82A}">
                    <a16:rowId xmlns:a16="http://schemas.microsoft.com/office/drawing/2014/main" val="10003"/>
                  </a:ext>
                </a:extLst>
              </a:tr>
              <a:tr h="667769">
                <a:tc>
                  <a:txBody>
                    <a:bodyPr/>
                    <a:lstStyle/>
                    <a:p>
                      <a:pPr lvl="0" algn="l" defTabSz="914400">
                        <a:lnSpc>
                          <a:spcPct val="100000"/>
                        </a:lnSpc>
                        <a:spcBef>
                          <a:spcPts val="0"/>
                        </a:spcBef>
                        <a:spcAft>
                          <a:spcPts val="0"/>
                        </a:spcAft>
                        <a:defRPr/>
                      </a:pPr>
                      <a:r>
                        <a:rPr lang="fr-FR" sz="1400" b="0">
                          <a:solidFill>
                            <a:schemeClr val="bg1"/>
                          </a:solidFill>
                          <a:latin typeface="Marianne"/>
                          <a:cs typeface="Marianne"/>
                        </a:rPr>
                        <a:t>Réalisation des panneaux de taille (gabarits, épures...)</a:t>
                      </a:r>
                      <a:endParaRPr sz="1400" b="0">
                        <a:solidFill>
                          <a:schemeClr val="bg1"/>
                        </a:solidFill>
                        <a:latin typeface="Marianne"/>
                        <a:cs typeface="Marianne"/>
                      </a:endParaRPr>
                    </a:p>
                  </a:txBody>
                  <a:tcPr marL="68580" marR="68580" marT="0" marB="0"/>
                </a:tc>
                <a:tc>
                  <a:txBody>
                    <a:bodyPr/>
                    <a:lstStyle/>
                    <a:p>
                      <a:pPr marL="0" marR="0" lvl="0" indent="0" algn="l" defTabSz="914400">
                        <a:lnSpc>
                          <a:spcPct val="114999"/>
                        </a:lnSpc>
                        <a:spcBef>
                          <a:spcPts val="0"/>
                        </a:spcBef>
                        <a:spcAft>
                          <a:spcPts val="0"/>
                        </a:spcAft>
                        <a:buClrTx/>
                        <a:buSzTx/>
                        <a:buFontTx/>
                        <a:buNone/>
                        <a:defRPr/>
                      </a:pPr>
                      <a:r>
                        <a:rPr lang="fr-FR" sz="1400" b="0" i="0" u="none" strike="noStrike" cap="none" spc="0" dirty="0">
                          <a:solidFill>
                            <a:srgbClr val="303977"/>
                          </a:solidFill>
                          <a:latin typeface="Marianne"/>
                          <a:ea typeface="Marianne"/>
                          <a:cs typeface="Marianne"/>
                        </a:rPr>
                        <a:t>La réalisation des panneaux intègre leur impression. </a:t>
                      </a:r>
                      <a:endParaRPr dirty="0">
                        <a:solidFill>
                          <a:srgbClr val="303977"/>
                        </a:solidFill>
                      </a:endParaRPr>
                    </a:p>
                  </a:txBody>
                  <a:tcPr marL="68580" marR="68580" marT="0" marB="0"/>
                </a:tc>
                <a:extLst>
                  <a:ext uri="{0D108BD9-81ED-4DB2-BD59-A6C34878D82A}">
                    <a16:rowId xmlns:a16="http://schemas.microsoft.com/office/drawing/2014/main" val="10004"/>
                  </a:ext>
                </a:extLst>
              </a:tr>
            </a:tbl>
          </a:graphicData>
        </a:graphic>
      </p:graphicFrame>
      <p:sp>
        <p:nvSpPr>
          <p:cNvPr id="1589375509" name="Espace réservé du numéro de diapositive 1"/>
          <p:cNvSpPr>
            <a:spLocks noGrp="1"/>
          </p:cNvSpPr>
          <p:nvPr>
            <p:ph type="sldNum" sz="quarter" idx="12"/>
          </p:nvPr>
        </p:nvSpPr>
        <p:spPr bwMode="auto"/>
        <p:txBody>
          <a:bodyPr/>
          <a:lstStyle/>
          <a:p>
            <a:pPr>
              <a:defRPr/>
            </a:pPr>
            <a:fld id="{48F63A3B-78C7-47BE-AE5E-E10140E04643}" type="slidenum">
              <a:rPr lang="en-US"/>
              <a:t>20</a:t>
            </a:fld>
            <a:endParaRPr lang="en-US"/>
          </a:p>
        </p:txBody>
      </p:sp>
      <p:sp>
        <p:nvSpPr>
          <p:cNvPr id="8" name="Rectangle 20"/>
          <p:cNvSpPr/>
          <p:nvPr/>
        </p:nvSpPr>
        <p:spPr bwMode="auto">
          <a:xfrm>
            <a:off x="8585354" y="676388"/>
            <a:ext cx="545342" cy="316305"/>
          </a:xfrm>
          <a:prstGeom prst="rect">
            <a:avLst/>
          </a:prstGeom>
        </p:spPr>
        <p:txBody>
          <a:bodyPr wrap="none">
            <a:spAutoFit/>
          </a:bodyPr>
          <a:lstStyle/>
          <a:p>
            <a:pPr>
              <a:lnSpc>
                <a:spcPct val="113999"/>
              </a:lnSpc>
              <a:defRPr/>
            </a:pPr>
            <a:r>
              <a:rPr lang="fr-FR" sz="1400" b="1" i="1" dirty="0" smtClean="0">
                <a:solidFill>
                  <a:schemeClr val="bg1"/>
                </a:solidFill>
                <a:latin typeface="Marianne"/>
              </a:rPr>
              <a:t>8/10</a:t>
            </a:r>
            <a:endParaRPr lang="fr-FR" sz="1200" i="1" dirty="0">
              <a:solidFill>
                <a:schemeClr val="bg1"/>
              </a:solidFill>
              <a:latin typeface="Marianne"/>
            </a:endParaRPr>
          </a:p>
        </p:txBody>
      </p:sp>
      <p:sp>
        <p:nvSpPr>
          <p:cNvPr id="9" name="Flèche droite 10"/>
          <p:cNvSpPr/>
          <p:nvPr/>
        </p:nvSpPr>
        <p:spPr bwMode="auto">
          <a:xfrm>
            <a:off x="-18472" y="4305512"/>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37381381" name="Rectangle 11"/>
          <p:cNvSpPr/>
          <p:nvPr/>
        </p:nvSpPr>
        <p:spPr bwMode="auto">
          <a:xfrm>
            <a:off x="4490002" y="253484"/>
            <a:ext cx="2435282" cy="523220"/>
          </a:xfrm>
          <a:prstGeom prst="rect">
            <a:avLst/>
          </a:prstGeom>
        </p:spPr>
        <p:txBody>
          <a:bodyPr wrap="none">
            <a:spAutoFit/>
          </a:bodyPr>
          <a:lstStyle/>
          <a:p>
            <a:pPr>
              <a:defRPr/>
            </a:pPr>
            <a:r>
              <a:rPr lang="fr-FR" sz="2800" b="1">
                <a:solidFill>
                  <a:srgbClr val="034DA2"/>
                </a:solidFill>
                <a:latin typeface="Marianne"/>
                <a:cs typeface="Arial"/>
              </a:rPr>
              <a:t>La formation</a:t>
            </a:r>
            <a:endParaRPr lang="fr-FR" sz="2800">
              <a:solidFill>
                <a:srgbClr val="034DA2"/>
              </a:solidFill>
            </a:endParaRPr>
          </a:p>
        </p:txBody>
      </p:sp>
      <p:graphicFrame>
        <p:nvGraphicFramePr>
          <p:cNvPr id="507649462" name="Tableau 9"/>
          <p:cNvGraphicFramePr>
            <a:graphicFrameLocks noGrp="1"/>
          </p:cNvGraphicFramePr>
          <p:nvPr>
            <p:extLst>
              <p:ext uri="{D42A27DB-BD31-4B8C-83A1-F6EECF244321}">
                <p14:modId xmlns:p14="http://schemas.microsoft.com/office/powerpoint/2010/main" val="1206103244"/>
              </p:ext>
            </p:extLst>
          </p:nvPr>
        </p:nvGraphicFramePr>
        <p:xfrm>
          <a:off x="2168444" y="1038149"/>
          <a:ext cx="6868052" cy="3010441"/>
        </p:xfrm>
        <a:graphic>
          <a:graphicData uri="http://schemas.openxmlformats.org/drawingml/2006/table">
            <a:tbl>
              <a:tblPr firstRow="1" firstCol="1" bandRow="1">
                <a:tableStyleId>{5C22544A-7EE6-4342-B048-85BDC9FD1C3A}</a:tableStyleId>
              </a:tblPr>
              <a:tblGrid>
                <a:gridCol w="2534935">
                  <a:extLst>
                    <a:ext uri="{9D8B030D-6E8A-4147-A177-3AD203B41FA5}">
                      <a16:colId xmlns:a16="http://schemas.microsoft.com/office/drawing/2014/main" val="20000"/>
                    </a:ext>
                  </a:extLst>
                </a:gridCol>
                <a:gridCol w="4333117">
                  <a:extLst>
                    <a:ext uri="{9D8B030D-6E8A-4147-A177-3AD203B41FA5}">
                      <a16:colId xmlns:a16="http://schemas.microsoft.com/office/drawing/2014/main" val="20001"/>
                    </a:ext>
                  </a:extLst>
                </a:gridCol>
              </a:tblGrid>
              <a:tr h="370381">
                <a:tc gridSpan="2">
                  <a:txBody>
                    <a:bodyPr/>
                    <a:lstStyle/>
                    <a:p>
                      <a:pPr algn="ctr">
                        <a:lnSpc>
                          <a:spcPct val="114999"/>
                        </a:lnSpc>
                        <a:spcAft>
                          <a:spcPts val="0"/>
                        </a:spcAft>
                        <a:defRPr/>
                      </a:pPr>
                      <a:r>
                        <a:rPr lang="fr-FR" sz="1400">
                          <a:latin typeface="Marianne"/>
                          <a:ea typeface="Times New Roman"/>
                          <a:cs typeface="Times New Roman"/>
                        </a:rPr>
                        <a:t>C9: Préparer la taille manuelle</a:t>
                      </a:r>
                      <a:endParaRPr/>
                    </a:p>
                  </a:txBody>
                  <a:tcPr marL="46906" marR="46906" marT="0" marB="0" anchor="ctr"/>
                </a:tc>
                <a:tc hMerge="1">
                  <a:txBody>
                    <a:bodyPr/>
                    <a:lstStyle/>
                    <a:p>
                      <a:endParaRPr/>
                    </a:p>
                  </a:txBody>
                  <a:tcPr/>
                </a:tc>
                <a:extLst>
                  <a:ext uri="{0D108BD9-81ED-4DB2-BD59-A6C34878D82A}">
                    <a16:rowId xmlns:a16="http://schemas.microsoft.com/office/drawing/2014/main" val="10000"/>
                  </a:ext>
                </a:extLst>
              </a:tr>
              <a:tr h="370381">
                <a:tc>
                  <a:txBody>
                    <a:bodyPr/>
                    <a:lstStyle/>
                    <a:p>
                      <a:pPr algn="ctr">
                        <a:lnSpc>
                          <a:spcPct val="114999"/>
                        </a:lnSpc>
                        <a:spcAft>
                          <a:spcPts val="0"/>
                        </a:spcAft>
                        <a:defRPr/>
                      </a:pPr>
                      <a:r>
                        <a:rPr lang="fr-FR" sz="1400" b="1" i="0">
                          <a:latin typeface="Marianne"/>
                          <a:ea typeface="Times New Roman"/>
                          <a:cs typeface="Times New Roman"/>
                        </a:rPr>
                        <a:t>Tâches</a:t>
                      </a:r>
                      <a:endParaRPr sz="1400" b="1" i="0">
                        <a:latin typeface="Marianne"/>
                        <a:ea typeface="Times New Roman"/>
                        <a:cs typeface="Times New Roman"/>
                      </a:endParaRPr>
                    </a:p>
                  </a:txBody>
                  <a:tcPr marL="46906" marR="46906" marT="0" marB="0" anchor="ctr"/>
                </a:tc>
                <a:tc>
                  <a:txBody>
                    <a:bodyPr/>
                    <a:lstStyle/>
                    <a:p>
                      <a:pPr algn="ctr">
                        <a:lnSpc>
                          <a:spcPct val="114999"/>
                        </a:lnSpc>
                        <a:spcAft>
                          <a:spcPts val="0"/>
                        </a:spcAft>
                        <a:defRPr/>
                      </a:pPr>
                      <a:r>
                        <a:rPr lang="fr-FR" sz="1400" b="1" i="0" dirty="0">
                          <a:solidFill>
                            <a:srgbClr val="303977"/>
                          </a:solidFill>
                          <a:latin typeface="Marianne"/>
                          <a:ea typeface="Times New Roman"/>
                          <a:cs typeface="Times New Roman"/>
                        </a:rPr>
                        <a:t>Commentaires</a:t>
                      </a:r>
                      <a:endParaRPr sz="1400" i="0" dirty="0">
                        <a:solidFill>
                          <a:srgbClr val="303977"/>
                        </a:solidFill>
                      </a:endParaRPr>
                    </a:p>
                  </a:txBody>
                  <a:tcPr marL="46906" marR="46906" marT="0" marB="0" anchor="ctr"/>
                </a:tc>
                <a:extLst>
                  <a:ext uri="{0D108BD9-81ED-4DB2-BD59-A6C34878D82A}">
                    <a16:rowId xmlns:a16="http://schemas.microsoft.com/office/drawing/2014/main" val="10001"/>
                  </a:ext>
                </a:extLst>
              </a:tr>
              <a:tr h="797495">
                <a:tc>
                  <a:txBody>
                    <a:bodyPr/>
                    <a:lstStyle/>
                    <a:p>
                      <a:pPr algn="l">
                        <a:lnSpc>
                          <a:spcPct val="114999"/>
                        </a:lnSpc>
                        <a:spcAft>
                          <a:spcPts val="0"/>
                        </a:spcAft>
                        <a:defRPr/>
                      </a:pPr>
                      <a:r>
                        <a:rPr lang="fr-FR" sz="1400" b="0">
                          <a:solidFill>
                            <a:schemeClr val="bg1"/>
                          </a:solidFill>
                          <a:latin typeface="Marianne"/>
                          <a:ea typeface="Times New Roman"/>
                          <a:cs typeface="Times New Roman"/>
                        </a:rPr>
                        <a:t>Choix de la méthode de taille.</a:t>
                      </a:r>
                      <a:endParaRPr/>
                    </a:p>
                  </a:txBody>
                  <a:tcPr marL="46906" marR="46906" marT="0" marB="0"/>
                </a:tc>
                <a:tc>
                  <a:txBody>
                    <a:bodyPr/>
                    <a:lstStyle/>
                    <a:p>
                      <a:pPr marL="0" marR="0" indent="0" algn="l">
                        <a:lnSpc>
                          <a:spcPct val="114999"/>
                        </a:lnSpc>
                        <a:spcBef>
                          <a:spcPts val="0"/>
                        </a:spcBef>
                        <a:spcAft>
                          <a:spcPts val="0"/>
                        </a:spcAft>
                        <a:buClrTx/>
                        <a:buSzTx/>
                        <a:buFontTx/>
                        <a:buNone/>
                        <a:defRPr/>
                      </a:pPr>
                      <a:r>
                        <a:rPr lang="fr-FR" sz="1400" b="0" i="0" u="none" strike="noStrike" cap="none" spc="0" dirty="0">
                          <a:solidFill>
                            <a:srgbClr val="303977"/>
                          </a:solidFill>
                          <a:latin typeface="Marianne"/>
                          <a:ea typeface="Marianne"/>
                          <a:cs typeface="Marianne"/>
                        </a:rPr>
                        <a:t>Le choix de la méthode de taille consiste à  déterminer les </a:t>
                      </a:r>
                      <a:r>
                        <a:rPr lang="fr-FR" sz="1400" b="0" i="0" u="none" strike="noStrike" cap="none" spc="0" dirty="0" err="1" smtClean="0">
                          <a:solidFill>
                            <a:srgbClr val="303977"/>
                          </a:solidFill>
                          <a:latin typeface="Marianne"/>
                          <a:ea typeface="Marianne"/>
                          <a:cs typeface="Marianne"/>
                        </a:rPr>
                        <a:t>épannelages</a:t>
                      </a:r>
                      <a:r>
                        <a:rPr lang="fr-FR" sz="1400" b="0" i="0" u="none" strike="noStrike" cap="none" spc="0" dirty="0" smtClean="0">
                          <a:solidFill>
                            <a:srgbClr val="303977"/>
                          </a:solidFill>
                          <a:latin typeface="Marianne"/>
                          <a:ea typeface="Marianne"/>
                          <a:cs typeface="Marianne"/>
                        </a:rPr>
                        <a:t> </a:t>
                      </a:r>
                      <a:r>
                        <a:rPr lang="fr-FR" sz="1400" b="0" i="0" u="none" strike="noStrike" cap="none" spc="0" dirty="0">
                          <a:solidFill>
                            <a:srgbClr val="303977"/>
                          </a:solidFill>
                          <a:latin typeface="Marianne"/>
                          <a:ea typeface="Marianne"/>
                          <a:cs typeface="Marianne"/>
                        </a:rPr>
                        <a:t>successifs</a:t>
                      </a:r>
                      <a:endParaRPr sz="1400" b="0" i="0" u="none" strike="noStrike" cap="none" spc="0" dirty="0">
                        <a:solidFill>
                          <a:srgbClr val="303977"/>
                        </a:solidFill>
                        <a:latin typeface="Marianne"/>
                        <a:cs typeface="Marianne"/>
                      </a:endParaRPr>
                    </a:p>
                  </a:txBody>
                  <a:tcPr marL="46906" marR="46906" marT="0" marB="0"/>
                </a:tc>
                <a:extLst>
                  <a:ext uri="{0D108BD9-81ED-4DB2-BD59-A6C34878D82A}">
                    <a16:rowId xmlns:a16="http://schemas.microsoft.com/office/drawing/2014/main" val="10002"/>
                  </a:ext>
                </a:extLst>
              </a:tr>
              <a:tr h="431749">
                <a:tc>
                  <a:txBody>
                    <a:bodyPr/>
                    <a:lstStyle/>
                    <a:p>
                      <a:pPr lvl="0" algn="l" defTabSz="914400">
                        <a:lnSpc>
                          <a:spcPct val="100000"/>
                        </a:lnSpc>
                        <a:spcBef>
                          <a:spcPts val="0"/>
                        </a:spcBef>
                        <a:spcAft>
                          <a:spcPts val="0"/>
                        </a:spcAft>
                        <a:defRPr/>
                      </a:pPr>
                      <a:r>
                        <a:rPr lang="fr-FR" sz="1400" b="0">
                          <a:solidFill>
                            <a:schemeClr val="bg1"/>
                          </a:solidFill>
                          <a:latin typeface="Marianne"/>
                          <a:ea typeface="Arial"/>
                          <a:cs typeface="Arial"/>
                        </a:rPr>
                        <a:t>Choix des outils de taille.</a:t>
                      </a:r>
                      <a:endParaRPr/>
                    </a:p>
                  </a:txBody>
                  <a:tcPr marL="68580" marR="68580" marT="0" marB="0"/>
                </a:tc>
                <a:tc>
                  <a:txBody>
                    <a:bodyPr/>
                    <a:lstStyle/>
                    <a:p>
                      <a:pPr marL="0" marR="0" lvl="0" indent="0" algn="l" defTabSz="914400">
                        <a:lnSpc>
                          <a:spcPct val="114999"/>
                        </a:lnSpc>
                        <a:spcBef>
                          <a:spcPts val="0"/>
                        </a:spcBef>
                        <a:spcAft>
                          <a:spcPts val="0"/>
                        </a:spcAft>
                        <a:buClrTx/>
                        <a:buSzTx/>
                        <a:buFontTx/>
                        <a:buNone/>
                        <a:defRPr/>
                      </a:pPr>
                      <a:r>
                        <a:rPr lang="fr-FR" sz="1400" b="0" i="0" u="none" strike="noStrike" cap="none" spc="0" dirty="0">
                          <a:solidFill>
                            <a:srgbClr val="303977"/>
                          </a:solidFill>
                          <a:latin typeface="Marianne"/>
                          <a:ea typeface="Marianne"/>
                          <a:cs typeface="Marianne"/>
                        </a:rPr>
                        <a:t>Le choix des outils de taille doit être déterminé suite à l'analyse préalable de l'édifice et des modénatures (styles architecturaux des moulures).</a:t>
                      </a:r>
                      <a:endParaRPr sz="1400" b="0" i="0" u="none" strike="noStrike" cap="none" spc="0" dirty="0">
                        <a:solidFill>
                          <a:srgbClr val="303977"/>
                        </a:solidFill>
                        <a:latin typeface="Marianne"/>
                        <a:cs typeface="Marianne"/>
                      </a:endParaRPr>
                    </a:p>
                  </a:txBody>
                  <a:tcPr marL="68580" marR="68580" marT="0" marB="0"/>
                </a:tc>
                <a:extLst>
                  <a:ext uri="{0D108BD9-81ED-4DB2-BD59-A6C34878D82A}">
                    <a16:rowId xmlns:a16="http://schemas.microsoft.com/office/drawing/2014/main" val="10003"/>
                  </a:ext>
                </a:extLst>
              </a:tr>
              <a:tr h="431749">
                <a:tc>
                  <a:txBody>
                    <a:bodyPr/>
                    <a:lstStyle/>
                    <a:p>
                      <a:pPr lvl="0" algn="l" defTabSz="914400">
                        <a:lnSpc>
                          <a:spcPct val="100000"/>
                        </a:lnSpc>
                        <a:spcBef>
                          <a:spcPts val="0"/>
                        </a:spcBef>
                        <a:spcAft>
                          <a:spcPts val="0"/>
                        </a:spcAft>
                        <a:defRPr/>
                      </a:pPr>
                      <a:r>
                        <a:rPr lang="fr-FR" sz="1400" b="0">
                          <a:solidFill>
                            <a:schemeClr val="bg1"/>
                          </a:solidFill>
                          <a:latin typeface="Marianne"/>
                          <a:ea typeface="+mn-ea"/>
                          <a:cs typeface="+mn-cs"/>
                        </a:rPr>
                        <a:t>Contrôle du bloc capable.</a:t>
                      </a:r>
                      <a:endParaRPr/>
                    </a:p>
                  </a:txBody>
                  <a:tcPr marL="68580" marR="68580" marT="0" marB="0"/>
                </a:tc>
                <a:tc>
                  <a:txBody>
                    <a:bodyPr/>
                    <a:lstStyle/>
                    <a:p>
                      <a:pPr marL="0" marR="0" lvl="0" indent="0" algn="l" defTabSz="914400">
                        <a:lnSpc>
                          <a:spcPct val="114999"/>
                        </a:lnSpc>
                        <a:spcBef>
                          <a:spcPts val="0"/>
                        </a:spcBef>
                        <a:spcAft>
                          <a:spcPts val="0"/>
                        </a:spcAft>
                        <a:buClrTx/>
                        <a:buSzTx/>
                        <a:buFontTx/>
                        <a:buNone/>
                        <a:defRPr/>
                      </a:pPr>
                      <a:r>
                        <a:rPr lang="fr-FR" sz="1400" b="0" i="0" u="none" strike="noStrike" cap="none" spc="0" dirty="0">
                          <a:solidFill>
                            <a:srgbClr val="303977"/>
                          </a:solidFill>
                          <a:latin typeface="Marianne"/>
                          <a:ea typeface="Marianne"/>
                          <a:cs typeface="Marianne"/>
                        </a:rPr>
                        <a:t>Le contrôle du bloc capable porte sur ses dimensions et son équerrage.</a:t>
                      </a:r>
                      <a:endParaRPr sz="1400" b="0" i="0" u="none" strike="noStrike" cap="none" spc="0" dirty="0">
                        <a:solidFill>
                          <a:srgbClr val="303977"/>
                        </a:solidFill>
                        <a:latin typeface="Marianne"/>
                        <a:cs typeface="Marianne"/>
                      </a:endParaRPr>
                    </a:p>
                  </a:txBody>
                  <a:tcPr marL="68580" marR="68580" marT="0" marB="0"/>
                </a:tc>
                <a:extLst>
                  <a:ext uri="{0D108BD9-81ED-4DB2-BD59-A6C34878D82A}">
                    <a16:rowId xmlns:a16="http://schemas.microsoft.com/office/drawing/2014/main" val="10004"/>
                  </a:ext>
                </a:extLst>
              </a:tr>
            </a:tbl>
          </a:graphicData>
        </a:graphic>
      </p:graphicFrame>
      <p:sp>
        <p:nvSpPr>
          <p:cNvPr id="263760377" name="Espace réservé du numéro de diapositive 1"/>
          <p:cNvSpPr>
            <a:spLocks noGrp="1"/>
          </p:cNvSpPr>
          <p:nvPr>
            <p:ph type="sldNum" sz="quarter" idx="12"/>
          </p:nvPr>
        </p:nvSpPr>
        <p:spPr bwMode="auto"/>
        <p:txBody>
          <a:bodyPr/>
          <a:lstStyle/>
          <a:p>
            <a:pPr>
              <a:defRPr/>
            </a:pPr>
            <a:fld id="{48F63A3B-78C7-47BE-AE5E-E10140E04643}" type="slidenum">
              <a:rPr lang="en-US"/>
              <a:t>21</a:t>
            </a:fld>
            <a:endParaRPr lang="en-US"/>
          </a:p>
        </p:txBody>
      </p:sp>
      <p:sp>
        <p:nvSpPr>
          <p:cNvPr id="8" name="Rectangle 20"/>
          <p:cNvSpPr/>
          <p:nvPr/>
        </p:nvSpPr>
        <p:spPr bwMode="auto">
          <a:xfrm>
            <a:off x="8585354" y="676388"/>
            <a:ext cx="545342" cy="316305"/>
          </a:xfrm>
          <a:prstGeom prst="rect">
            <a:avLst/>
          </a:prstGeom>
        </p:spPr>
        <p:txBody>
          <a:bodyPr wrap="none">
            <a:spAutoFit/>
          </a:bodyPr>
          <a:lstStyle/>
          <a:p>
            <a:pPr>
              <a:lnSpc>
                <a:spcPct val="113999"/>
              </a:lnSpc>
              <a:defRPr/>
            </a:pPr>
            <a:r>
              <a:rPr lang="fr-FR" sz="1400" b="1" i="1" dirty="0" smtClean="0">
                <a:solidFill>
                  <a:schemeClr val="bg1"/>
                </a:solidFill>
                <a:latin typeface="Marianne"/>
              </a:rPr>
              <a:t>9/10</a:t>
            </a:r>
            <a:endParaRPr lang="fr-FR" sz="1200" i="1" dirty="0">
              <a:solidFill>
                <a:schemeClr val="bg1"/>
              </a:solidFill>
              <a:latin typeface="Marianne"/>
            </a:endParaRPr>
          </a:p>
        </p:txBody>
      </p:sp>
      <p:sp>
        <p:nvSpPr>
          <p:cNvPr id="9" name="Flèche droite 10"/>
          <p:cNvSpPr/>
          <p:nvPr/>
        </p:nvSpPr>
        <p:spPr bwMode="auto">
          <a:xfrm>
            <a:off x="-18472" y="4305512"/>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54966427" name="Rectangle 11"/>
          <p:cNvSpPr/>
          <p:nvPr/>
        </p:nvSpPr>
        <p:spPr bwMode="auto">
          <a:xfrm>
            <a:off x="4490002" y="253484"/>
            <a:ext cx="2435282" cy="523220"/>
          </a:xfrm>
          <a:prstGeom prst="rect">
            <a:avLst/>
          </a:prstGeom>
        </p:spPr>
        <p:txBody>
          <a:bodyPr wrap="none">
            <a:spAutoFit/>
          </a:bodyPr>
          <a:lstStyle/>
          <a:p>
            <a:pPr>
              <a:defRPr/>
            </a:pPr>
            <a:r>
              <a:rPr lang="fr-FR" sz="2800" b="1" dirty="0">
                <a:solidFill>
                  <a:srgbClr val="303977"/>
                </a:solidFill>
                <a:latin typeface="Marianne"/>
                <a:cs typeface="Arial"/>
              </a:rPr>
              <a:t>La formation</a:t>
            </a:r>
            <a:endParaRPr lang="fr-FR" sz="2800" dirty="0">
              <a:solidFill>
                <a:srgbClr val="303977"/>
              </a:solidFill>
            </a:endParaRPr>
          </a:p>
        </p:txBody>
      </p:sp>
      <p:graphicFrame>
        <p:nvGraphicFramePr>
          <p:cNvPr id="1163139124" name="Tableau 9"/>
          <p:cNvGraphicFramePr>
            <a:graphicFrameLocks noGrp="1"/>
          </p:cNvGraphicFramePr>
          <p:nvPr>
            <p:extLst>
              <p:ext uri="{D42A27DB-BD31-4B8C-83A1-F6EECF244321}">
                <p14:modId xmlns:p14="http://schemas.microsoft.com/office/powerpoint/2010/main" val="3614317519"/>
              </p:ext>
            </p:extLst>
          </p:nvPr>
        </p:nvGraphicFramePr>
        <p:xfrm>
          <a:off x="2168443" y="1071712"/>
          <a:ext cx="6868050" cy="5045655"/>
        </p:xfrm>
        <a:graphic>
          <a:graphicData uri="http://schemas.openxmlformats.org/drawingml/2006/table">
            <a:tbl>
              <a:tblPr firstRow="1" firstCol="1" bandRow="1">
                <a:tableStyleId>{5C22544A-7EE6-4342-B048-85BDC9FD1C3A}</a:tableStyleId>
              </a:tblPr>
              <a:tblGrid>
                <a:gridCol w="1489157">
                  <a:extLst>
                    <a:ext uri="{9D8B030D-6E8A-4147-A177-3AD203B41FA5}">
                      <a16:colId xmlns:a16="http://schemas.microsoft.com/office/drawing/2014/main" val="20000"/>
                    </a:ext>
                  </a:extLst>
                </a:gridCol>
                <a:gridCol w="5378893">
                  <a:extLst>
                    <a:ext uri="{9D8B030D-6E8A-4147-A177-3AD203B41FA5}">
                      <a16:colId xmlns:a16="http://schemas.microsoft.com/office/drawing/2014/main" val="20001"/>
                    </a:ext>
                  </a:extLst>
                </a:gridCol>
              </a:tblGrid>
              <a:tr h="332166">
                <a:tc gridSpan="2">
                  <a:txBody>
                    <a:bodyPr/>
                    <a:lstStyle/>
                    <a:p>
                      <a:pPr algn="ctr">
                        <a:lnSpc>
                          <a:spcPct val="114999"/>
                        </a:lnSpc>
                        <a:spcAft>
                          <a:spcPts val="0"/>
                        </a:spcAft>
                        <a:defRPr/>
                      </a:pPr>
                      <a:r>
                        <a:rPr lang="fr-FR" sz="1400" dirty="0">
                          <a:latin typeface="Marianne"/>
                          <a:ea typeface="Marianne"/>
                          <a:cs typeface="Marianne"/>
                        </a:rPr>
                        <a:t>C10: Tailler la pierre manuellement</a:t>
                      </a:r>
                      <a:endParaRPr sz="1400" dirty="0">
                        <a:latin typeface="Marianne"/>
                        <a:cs typeface="Marianne"/>
                      </a:endParaRPr>
                    </a:p>
                  </a:txBody>
                  <a:tcPr marL="46906" marR="46906" marT="0" marB="0" anchor="ctr"/>
                </a:tc>
                <a:tc hMerge="1">
                  <a:txBody>
                    <a:bodyPr/>
                    <a:lstStyle/>
                    <a:p>
                      <a:endParaRPr/>
                    </a:p>
                  </a:txBody>
                  <a:tcPr/>
                </a:tc>
                <a:extLst>
                  <a:ext uri="{0D108BD9-81ED-4DB2-BD59-A6C34878D82A}">
                    <a16:rowId xmlns:a16="http://schemas.microsoft.com/office/drawing/2014/main" val="10000"/>
                  </a:ext>
                </a:extLst>
              </a:tr>
              <a:tr h="332166">
                <a:tc gridSpan="2">
                  <a:txBody>
                    <a:bodyPr/>
                    <a:lstStyle/>
                    <a:p>
                      <a:pPr algn="l">
                        <a:lnSpc>
                          <a:spcPct val="114999"/>
                        </a:lnSpc>
                        <a:spcAft>
                          <a:spcPts val="0"/>
                        </a:spcAft>
                        <a:defRPr/>
                      </a:pPr>
                      <a:r>
                        <a:rPr lang="fr-FR" sz="1400" b="0" dirty="0">
                          <a:latin typeface="Marianne"/>
                          <a:cs typeface="Marianne"/>
                        </a:rPr>
                        <a:t>Cette compétence doit permettre de savoir s'adapter aux particularités régionales : contexte géologique, nature des pierres, techniques spécifiques.</a:t>
                      </a:r>
                      <a:endParaRPr dirty="0"/>
                    </a:p>
                    <a:p>
                      <a:pPr algn="l">
                        <a:lnSpc>
                          <a:spcPct val="114999"/>
                        </a:lnSpc>
                        <a:spcAft>
                          <a:spcPts val="0"/>
                        </a:spcAft>
                        <a:defRPr/>
                      </a:pPr>
                      <a:r>
                        <a:rPr lang="fr-FR" sz="1400" b="0" dirty="0">
                          <a:latin typeface="Marianne"/>
                          <a:cs typeface="Marianne"/>
                        </a:rPr>
                        <a:t>Les exercices de taille portent sur différents styles architecturaux de complexité variée, en prenant en compte les spécificités régionales.</a:t>
                      </a:r>
                      <a:endParaRPr dirty="0"/>
                    </a:p>
                    <a:p>
                      <a:pPr marL="0" marR="0" lvl="0" indent="0" algn="l" defTabSz="914400">
                        <a:lnSpc>
                          <a:spcPct val="114999"/>
                        </a:lnSpc>
                        <a:spcBef>
                          <a:spcPts val="0"/>
                        </a:spcBef>
                        <a:spcAft>
                          <a:spcPts val="0"/>
                        </a:spcAft>
                        <a:buClrTx/>
                        <a:buSzTx/>
                        <a:buFontTx/>
                        <a:buNone/>
                        <a:defRPr/>
                      </a:pPr>
                      <a:r>
                        <a:rPr lang="fr-FR" sz="1400" b="0" dirty="0">
                          <a:solidFill>
                            <a:schemeClr val="bg1"/>
                          </a:solidFill>
                          <a:latin typeface="Marianne"/>
                          <a:cs typeface="Marianne"/>
                        </a:rPr>
                        <a:t>Nature et dureté des pierres taillées: </a:t>
                      </a:r>
                      <a:endParaRPr dirty="0"/>
                    </a:p>
                    <a:p>
                      <a:pPr marL="457200" marR="0" lvl="1" indent="0" algn="l" defTabSz="914400">
                        <a:lnSpc>
                          <a:spcPct val="114999"/>
                        </a:lnSpc>
                        <a:spcBef>
                          <a:spcPts val="0"/>
                        </a:spcBef>
                        <a:spcAft>
                          <a:spcPts val="0"/>
                        </a:spcAft>
                        <a:defRPr/>
                      </a:pPr>
                      <a:r>
                        <a:rPr lang="fr-FR" sz="1400" b="0" i="0" u="none" strike="noStrike" cap="none" spc="0" dirty="0">
                          <a:solidFill>
                            <a:schemeClr val="bg1"/>
                          </a:solidFill>
                          <a:latin typeface="Marianne"/>
                          <a:cs typeface="Marianne"/>
                        </a:rPr>
                        <a:t>Cette compétence peut être développée sur toute nature de pierre selon les spécificités locales: calcaires, grès, granites...</a:t>
                      </a:r>
                      <a:endParaRPr dirty="0"/>
                    </a:p>
                    <a:p>
                      <a:pPr marL="457200" marR="0" lvl="1" indent="0" algn="l" defTabSz="914400">
                        <a:lnSpc>
                          <a:spcPct val="114999"/>
                        </a:lnSpc>
                        <a:spcBef>
                          <a:spcPts val="0"/>
                        </a:spcBef>
                        <a:spcAft>
                          <a:spcPts val="0"/>
                        </a:spcAft>
                        <a:buClrTx/>
                        <a:buSzTx/>
                        <a:buFontTx/>
                        <a:buNone/>
                        <a:defRPr/>
                      </a:pPr>
                      <a:r>
                        <a:rPr lang="fr-FR" sz="1400" b="0" i="0" u="none" strike="noStrike" cap="none" spc="0" dirty="0">
                          <a:solidFill>
                            <a:schemeClr val="bg1"/>
                          </a:solidFill>
                          <a:latin typeface="Marianne"/>
                          <a:cs typeface="Marianne"/>
                        </a:rPr>
                        <a:t>Les pierres taillées en centre et en entreprise seront préférablement de duretés différentes, pour faciliter l'acquisition de la compétence. </a:t>
                      </a:r>
                      <a:endParaRPr dirty="0"/>
                    </a:p>
                    <a:p>
                      <a:pPr marL="457200" marR="0" lvl="1" indent="0" algn="l" defTabSz="914400">
                        <a:lnSpc>
                          <a:spcPct val="114999"/>
                        </a:lnSpc>
                        <a:spcBef>
                          <a:spcPts val="0"/>
                        </a:spcBef>
                        <a:spcAft>
                          <a:spcPts val="0"/>
                        </a:spcAft>
                        <a:defRPr/>
                      </a:pPr>
                      <a:r>
                        <a:rPr lang="fr-FR" sz="1400" b="0" i="0" u="none" strike="noStrike" cap="none" spc="0" dirty="0">
                          <a:solidFill>
                            <a:schemeClr val="bg1"/>
                          </a:solidFill>
                          <a:latin typeface="Marianne"/>
                          <a:cs typeface="Marianne"/>
                        </a:rPr>
                        <a:t>La complémentarité entre le centre et l'entreprise sera recherchée sur la dureté et la nature des pierres.</a:t>
                      </a:r>
                      <a:endParaRPr dirty="0"/>
                    </a:p>
                    <a:p>
                      <a:pPr marL="457200" marR="0" lvl="1" indent="0" algn="l" defTabSz="914400">
                        <a:lnSpc>
                          <a:spcPct val="114999"/>
                        </a:lnSpc>
                        <a:spcBef>
                          <a:spcPts val="0"/>
                        </a:spcBef>
                        <a:spcAft>
                          <a:spcPts val="0"/>
                        </a:spcAft>
                        <a:defRPr/>
                      </a:pPr>
                      <a:r>
                        <a:rPr lang="fr-FR" sz="1400" b="0" i="0" u="none" strike="noStrike" cap="none" spc="0" dirty="0">
                          <a:solidFill>
                            <a:schemeClr val="bg1"/>
                          </a:solidFill>
                          <a:latin typeface="Marianne"/>
                          <a:cs typeface="Marianne"/>
                        </a:rPr>
                        <a:t>Les outils de taille manuelle seront adaptés à la dureté de la pierre:  dure, tendre...</a:t>
                      </a:r>
                      <a:endParaRPr dirty="0"/>
                    </a:p>
                    <a:p>
                      <a:pPr marL="457200" marR="0" lvl="1" indent="0" algn="l" defTabSz="914400">
                        <a:lnSpc>
                          <a:spcPct val="114999"/>
                        </a:lnSpc>
                        <a:spcBef>
                          <a:spcPts val="0"/>
                        </a:spcBef>
                        <a:spcAft>
                          <a:spcPts val="0"/>
                        </a:spcAft>
                        <a:defRPr/>
                      </a:pPr>
                      <a:r>
                        <a:rPr lang="fr-FR" sz="1400" b="0" i="0" u="none" strike="noStrike" cap="none" spc="0" dirty="0">
                          <a:solidFill>
                            <a:schemeClr val="bg1"/>
                          </a:solidFill>
                          <a:latin typeface="Marianne"/>
                          <a:cs typeface="Marianne"/>
                        </a:rPr>
                        <a:t>Les pierres choisies pour l'épreuve E4 auront une dureté n°5 ou </a:t>
                      </a:r>
                      <a:r>
                        <a:rPr lang="fr-FR" sz="1400" b="0" i="0" u="none" strike="noStrike" cap="none" spc="0" dirty="0" smtClean="0">
                          <a:solidFill>
                            <a:schemeClr val="bg1"/>
                          </a:solidFill>
                          <a:latin typeface="Marianne"/>
                          <a:cs typeface="Marianne"/>
                        </a:rPr>
                        <a:t>6.</a:t>
                      </a:r>
                    </a:p>
                    <a:p>
                      <a:pPr marL="457200" marR="0" lvl="1" indent="0" algn="l" defTabSz="914400">
                        <a:lnSpc>
                          <a:spcPct val="114999"/>
                        </a:lnSpc>
                        <a:spcBef>
                          <a:spcPts val="0"/>
                        </a:spcBef>
                        <a:spcAft>
                          <a:spcPts val="0"/>
                        </a:spcAft>
                        <a:defRPr/>
                      </a:pPr>
                      <a:endParaRPr dirty="0"/>
                    </a:p>
                  </a:txBody>
                  <a:tcPr marL="46906" marR="46906" marT="0" marB="0" anchor="ctr"/>
                </a:tc>
                <a:tc hMerge="1">
                  <a:txBody>
                    <a:bodyPr/>
                    <a:lstStyle/>
                    <a:p>
                      <a:endParaRPr/>
                    </a:p>
                  </a:txBody>
                  <a:tcPr/>
                </a:tc>
                <a:extLst>
                  <a:ext uri="{0D108BD9-81ED-4DB2-BD59-A6C34878D82A}">
                    <a16:rowId xmlns:a16="http://schemas.microsoft.com/office/drawing/2014/main" val="10001"/>
                  </a:ext>
                </a:extLst>
              </a:tr>
              <a:tr h="354190">
                <a:tc>
                  <a:txBody>
                    <a:bodyPr/>
                    <a:lstStyle/>
                    <a:p>
                      <a:pPr algn="ctr">
                        <a:lnSpc>
                          <a:spcPct val="114999"/>
                        </a:lnSpc>
                        <a:spcAft>
                          <a:spcPts val="0"/>
                        </a:spcAft>
                        <a:defRPr/>
                      </a:pPr>
                      <a:r>
                        <a:rPr lang="fr-FR" sz="1400" b="1" i="0">
                          <a:latin typeface="Marianne"/>
                          <a:cs typeface="Marianne"/>
                        </a:rPr>
                        <a:t>Tâches</a:t>
                      </a:r>
                      <a:endParaRPr sz="1400" b="1" i="0">
                        <a:latin typeface="Marianne"/>
                        <a:cs typeface="Marianne"/>
                      </a:endParaRPr>
                    </a:p>
                  </a:txBody>
                  <a:tcPr marL="46906" marR="46906" marT="0" marB="0" anchor="ctr"/>
                </a:tc>
                <a:tc>
                  <a:txBody>
                    <a:bodyPr/>
                    <a:lstStyle/>
                    <a:p>
                      <a:pPr algn="ctr">
                        <a:lnSpc>
                          <a:spcPct val="114999"/>
                        </a:lnSpc>
                        <a:spcAft>
                          <a:spcPts val="0"/>
                        </a:spcAft>
                        <a:defRPr/>
                      </a:pPr>
                      <a:r>
                        <a:rPr lang="fr-FR" sz="1400" b="1" i="0" dirty="0">
                          <a:solidFill>
                            <a:srgbClr val="303977"/>
                          </a:solidFill>
                          <a:latin typeface="Marianne"/>
                          <a:ea typeface="Marianne"/>
                          <a:cs typeface="Marianne"/>
                        </a:rPr>
                        <a:t>Commentaires</a:t>
                      </a:r>
                      <a:endParaRPr sz="1400" i="0" dirty="0">
                        <a:solidFill>
                          <a:srgbClr val="303977"/>
                        </a:solidFill>
                        <a:latin typeface="Marianne"/>
                        <a:cs typeface="Marianne"/>
                      </a:endParaRPr>
                    </a:p>
                  </a:txBody>
                  <a:tcPr marL="46906" marR="46906" marT="0" marB="0" anchor="ctr"/>
                </a:tc>
                <a:extLst>
                  <a:ext uri="{0D108BD9-81ED-4DB2-BD59-A6C34878D82A}">
                    <a16:rowId xmlns:a16="http://schemas.microsoft.com/office/drawing/2014/main" val="10002"/>
                  </a:ext>
                </a:extLst>
              </a:tr>
              <a:tr h="608735">
                <a:tc>
                  <a:txBody>
                    <a:bodyPr/>
                    <a:lstStyle/>
                    <a:p>
                      <a:pPr algn="l">
                        <a:lnSpc>
                          <a:spcPct val="114999"/>
                        </a:lnSpc>
                        <a:spcAft>
                          <a:spcPts val="0"/>
                        </a:spcAft>
                        <a:defRPr/>
                      </a:pPr>
                      <a:r>
                        <a:rPr lang="fr-FR" sz="1400" b="0">
                          <a:solidFill>
                            <a:schemeClr val="bg1"/>
                          </a:solidFill>
                          <a:latin typeface="Marianne"/>
                          <a:cs typeface="Marianne"/>
                        </a:rPr>
                        <a:t>Taille de la pierre.</a:t>
                      </a:r>
                      <a:endParaRPr sz="1400" b="0">
                        <a:solidFill>
                          <a:schemeClr val="bg1"/>
                        </a:solidFill>
                        <a:latin typeface="Marianne"/>
                        <a:cs typeface="Marianne"/>
                      </a:endParaRPr>
                    </a:p>
                  </a:txBody>
                  <a:tcPr marL="46906" marR="46906" marT="0" marB="0"/>
                </a:tc>
                <a:tc>
                  <a:txBody>
                    <a:bodyPr/>
                    <a:lstStyle/>
                    <a:p>
                      <a:pPr marL="0" marR="0" indent="0" algn="l">
                        <a:lnSpc>
                          <a:spcPct val="114999"/>
                        </a:lnSpc>
                        <a:spcBef>
                          <a:spcPts val="0"/>
                        </a:spcBef>
                        <a:spcAft>
                          <a:spcPts val="0"/>
                        </a:spcAft>
                        <a:defRPr/>
                      </a:pPr>
                      <a:r>
                        <a:rPr lang="fr-FR" sz="1400" b="0" i="0" u="none" strike="noStrike" cap="none" spc="0" dirty="0">
                          <a:solidFill>
                            <a:srgbClr val="303977"/>
                          </a:solidFill>
                          <a:latin typeface="Marianne"/>
                          <a:ea typeface="Marianne"/>
                          <a:cs typeface="Marianne"/>
                        </a:rPr>
                        <a:t>La taille est manuelle, ce qui exclut l'usage de chemin de fer, d'équipement électroportatif ou pneumatique.</a:t>
                      </a:r>
                      <a:endParaRPr lang="fr-FR" sz="1400" b="0" i="0" u="none" strike="noStrike" cap="none" spc="0" dirty="0">
                        <a:solidFill>
                          <a:srgbClr val="303977"/>
                        </a:solidFill>
                        <a:latin typeface="Marianne"/>
                        <a:cs typeface="Marianne"/>
                      </a:endParaRPr>
                    </a:p>
                  </a:txBody>
                  <a:tcPr marL="46906" marR="46906" marT="0" marB="0"/>
                </a:tc>
                <a:extLst>
                  <a:ext uri="{0D108BD9-81ED-4DB2-BD59-A6C34878D82A}">
                    <a16:rowId xmlns:a16="http://schemas.microsoft.com/office/drawing/2014/main" val="10003"/>
                  </a:ext>
                </a:extLst>
              </a:tr>
            </a:tbl>
          </a:graphicData>
        </a:graphic>
      </p:graphicFrame>
      <p:sp>
        <p:nvSpPr>
          <p:cNvPr id="564257281" name="Espace réservé du numéro de diapositive 1"/>
          <p:cNvSpPr>
            <a:spLocks noGrp="1"/>
          </p:cNvSpPr>
          <p:nvPr>
            <p:ph type="sldNum" sz="quarter" idx="12"/>
          </p:nvPr>
        </p:nvSpPr>
        <p:spPr bwMode="auto"/>
        <p:txBody>
          <a:bodyPr/>
          <a:lstStyle/>
          <a:p>
            <a:pPr>
              <a:defRPr/>
            </a:pPr>
            <a:fld id="{48F63A3B-78C7-47BE-AE5E-E10140E04643}" type="slidenum">
              <a:rPr lang="en-US"/>
              <a:t>22</a:t>
            </a:fld>
            <a:endParaRPr lang="en-US"/>
          </a:p>
        </p:txBody>
      </p:sp>
      <p:sp>
        <p:nvSpPr>
          <p:cNvPr id="8" name="Rectangle 20"/>
          <p:cNvSpPr/>
          <p:nvPr/>
        </p:nvSpPr>
        <p:spPr bwMode="auto">
          <a:xfrm>
            <a:off x="8496454" y="676388"/>
            <a:ext cx="625492" cy="316305"/>
          </a:xfrm>
          <a:prstGeom prst="rect">
            <a:avLst/>
          </a:prstGeom>
        </p:spPr>
        <p:txBody>
          <a:bodyPr wrap="none">
            <a:spAutoFit/>
          </a:bodyPr>
          <a:lstStyle/>
          <a:p>
            <a:pPr>
              <a:lnSpc>
                <a:spcPct val="113999"/>
              </a:lnSpc>
              <a:defRPr/>
            </a:pPr>
            <a:r>
              <a:rPr lang="fr-FR" sz="1400" b="1" i="1" dirty="0" smtClean="0">
                <a:solidFill>
                  <a:schemeClr val="bg1"/>
                </a:solidFill>
                <a:latin typeface="Marianne"/>
              </a:rPr>
              <a:t>10/10</a:t>
            </a:r>
            <a:endParaRPr lang="fr-FR" sz="1200" i="1" dirty="0">
              <a:solidFill>
                <a:schemeClr val="bg1"/>
              </a:solidFill>
              <a:latin typeface="Marianne"/>
            </a:endParaRPr>
          </a:p>
        </p:txBody>
      </p:sp>
      <p:sp>
        <p:nvSpPr>
          <p:cNvPr id="9" name="Flèche droite 10"/>
          <p:cNvSpPr/>
          <p:nvPr/>
        </p:nvSpPr>
        <p:spPr bwMode="auto">
          <a:xfrm>
            <a:off x="-18472" y="4305512"/>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76267404" name="Espace réservé du contenu 2"/>
          <p:cNvSpPr>
            <a:spLocks noGrp="1"/>
          </p:cNvSpPr>
          <p:nvPr>
            <p:ph idx="4294967295"/>
          </p:nvPr>
        </p:nvSpPr>
        <p:spPr bwMode="auto">
          <a:xfrm>
            <a:off x="2159040" y="1089932"/>
            <a:ext cx="6877455" cy="5651436"/>
          </a:xfrm>
        </p:spPr>
        <p:txBody>
          <a:bodyPr>
            <a:noAutofit/>
          </a:bodyPr>
          <a:lstStyle/>
          <a:p>
            <a:pPr marL="0" indent="0">
              <a:lnSpc>
                <a:spcPct val="114999"/>
              </a:lnSpc>
              <a:spcBef>
                <a:spcPts val="0"/>
              </a:spcBef>
              <a:buNone/>
              <a:defRPr/>
            </a:pPr>
            <a:r>
              <a:rPr lang="fr-FR" sz="1400" dirty="0">
                <a:solidFill>
                  <a:srgbClr val="303977"/>
                </a:solidFill>
                <a:latin typeface="Marianne"/>
              </a:rPr>
              <a:t>Les formations réglementaires suivantes sont à effectuer en début de formation et les compétences qu’elles visent doivent être intégrées dans les mises en situations professionnelles de façon transversale : </a:t>
            </a:r>
            <a:endParaRPr dirty="0">
              <a:solidFill>
                <a:srgbClr val="303977"/>
              </a:solidFill>
            </a:endParaRPr>
          </a:p>
          <a:p>
            <a:pPr marL="0" indent="0">
              <a:lnSpc>
                <a:spcPct val="114999"/>
              </a:lnSpc>
              <a:spcBef>
                <a:spcPts val="0"/>
              </a:spcBef>
              <a:buNone/>
              <a:defRPr/>
            </a:pPr>
            <a:endParaRPr sz="1400" dirty="0">
              <a:solidFill>
                <a:srgbClr val="303977"/>
              </a:solidFill>
              <a:latin typeface="Marianne"/>
            </a:endParaRPr>
          </a:p>
          <a:p>
            <a:pPr lvl="1">
              <a:lnSpc>
                <a:spcPct val="114999"/>
              </a:lnSpc>
              <a:spcBef>
                <a:spcPts val="0"/>
              </a:spcBef>
              <a:buFont typeface="Wingdings"/>
              <a:buChar char="§"/>
              <a:defRPr/>
            </a:pPr>
            <a:r>
              <a:rPr lang="fr-FR" sz="1400" dirty="0">
                <a:solidFill>
                  <a:srgbClr val="303977"/>
                </a:solidFill>
                <a:latin typeface="Marianne"/>
              </a:rPr>
              <a:t>Formation au travail en hauteur : la formation doit être assurée pour les candidats ne possédant pas d’attestation à jour.</a:t>
            </a:r>
            <a:endParaRPr dirty="0">
              <a:solidFill>
                <a:srgbClr val="303977"/>
              </a:solidFill>
            </a:endParaRPr>
          </a:p>
          <a:p>
            <a:pPr lvl="1">
              <a:lnSpc>
                <a:spcPct val="114999"/>
              </a:lnSpc>
              <a:spcBef>
                <a:spcPts val="0"/>
              </a:spcBef>
              <a:buFont typeface="Wingdings"/>
              <a:buChar char="§"/>
              <a:defRPr/>
            </a:pPr>
            <a:endParaRPr lang="fr-FR" sz="1400" dirty="0">
              <a:solidFill>
                <a:srgbClr val="303977"/>
              </a:solidFill>
              <a:latin typeface="Marianne"/>
            </a:endParaRPr>
          </a:p>
          <a:p>
            <a:pPr lvl="1">
              <a:lnSpc>
                <a:spcPct val="114999"/>
              </a:lnSpc>
              <a:spcBef>
                <a:spcPts val="0"/>
              </a:spcBef>
              <a:buFont typeface="Wingdings"/>
              <a:buChar char="§"/>
              <a:defRPr/>
            </a:pPr>
            <a:r>
              <a:rPr lang="fr-FR" sz="1400" dirty="0">
                <a:solidFill>
                  <a:srgbClr val="303977"/>
                </a:solidFill>
                <a:latin typeface="Marianne"/>
              </a:rPr>
              <a:t>Autorisation d’Intervention à proximité des réseaux (AIPR): l’obtention du BP TPAMH permet la délivrance par l’employeur d’une autorisation d’intervention à proximité des réseaux. Les compétences profil « opérateur » définies en annexe II de l’arrêté du 14 décembre 2023 portant modification de l’arrêté du 15 janvier 2019 relatif aux diplômes professionnels permettant la délivrance de l’autorisation d’intervention à proximité des réseaux), doivent être intégrées dans les situations travaillées en formation. </a:t>
            </a:r>
            <a:endParaRPr dirty="0">
              <a:solidFill>
                <a:srgbClr val="303977"/>
              </a:solidFill>
            </a:endParaRPr>
          </a:p>
          <a:p>
            <a:pPr marL="0" indent="0" algn="just">
              <a:lnSpc>
                <a:spcPct val="114999"/>
              </a:lnSpc>
              <a:spcBef>
                <a:spcPts val="0"/>
              </a:spcBef>
              <a:buNone/>
              <a:defRPr/>
            </a:pPr>
            <a:endParaRPr lang="fr-FR" sz="1400" dirty="0">
              <a:solidFill>
                <a:srgbClr val="303977"/>
              </a:solidFill>
              <a:latin typeface="Marianne"/>
            </a:endParaRPr>
          </a:p>
          <a:p>
            <a:pPr marL="0" indent="0" algn="just">
              <a:lnSpc>
                <a:spcPct val="114999"/>
              </a:lnSpc>
              <a:spcBef>
                <a:spcPts val="0"/>
              </a:spcBef>
              <a:buNone/>
              <a:defRPr/>
            </a:pPr>
            <a:endParaRPr lang="fr-FR" sz="1400" dirty="0">
              <a:solidFill>
                <a:srgbClr val="303977"/>
              </a:solidFill>
              <a:latin typeface="Marianne"/>
            </a:endParaRPr>
          </a:p>
          <a:p>
            <a:pPr marL="0" indent="0" algn="just">
              <a:lnSpc>
                <a:spcPct val="114999"/>
              </a:lnSpc>
              <a:spcBef>
                <a:spcPts val="0"/>
              </a:spcBef>
              <a:buNone/>
              <a:defRPr/>
            </a:pPr>
            <a:endParaRPr lang="fr-FR" sz="1400" dirty="0">
              <a:solidFill>
                <a:srgbClr val="303977"/>
              </a:solidFill>
              <a:latin typeface="Marianne"/>
            </a:endParaRPr>
          </a:p>
          <a:p>
            <a:pPr marL="0" indent="0" algn="just">
              <a:lnSpc>
                <a:spcPct val="114999"/>
              </a:lnSpc>
              <a:spcBef>
                <a:spcPts val="0"/>
              </a:spcBef>
              <a:buNone/>
              <a:defRPr/>
            </a:pPr>
            <a:endParaRPr lang="fr-FR" sz="1400" dirty="0">
              <a:solidFill>
                <a:srgbClr val="303977"/>
              </a:solidFill>
              <a:latin typeface="Marianne"/>
            </a:endParaRPr>
          </a:p>
        </p:txBody>
      </p:sp>
      <p:sp>
        <p:nvSpPr>
          <p:cNvPr id="1667484380" name="Flèche droite 34"/>
          <p:cNvSpPr/>
          <p:nvPr/>
        </p:nvSpPr>
        <p:spPr bwMode="auto">
          <a:xfrm>
            <a:off x="-25400" y="4615447"/>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1223541586" name="Rectangle 4"/>
          <p:cNvSpPr/>
          <p:nvPr/>
        </p:nvSpPr>
        <p:spPr bwMode="auto">
          <a:xfrm>
            <a:off x="3356860" y="249674"/>
            <a:ext cx="5460149" cy="523220"/>
          </a:xfrm>
          <a:prstGeom prst="rect">
            <a:avLst/>
          </a:prstGeom>
        </p:spPr>
        <p:txBody>
          <a:bodyPr wrap="none">
            <a:spAutoFit/>
          </a:bodyPr>
          <a:lstStyle/>
          <a:p>
            <a:pPr>
              <a:defRPr/>
            </a:pPr>
            <a:r>
              <a:rPr lang="fr-FR" sz="2800" b="1" dirty="0">
                <a:solidFill>
                  <a:srgbClr val="303977"/>
                </a:solidFill>
                <a:latin typeface="Marianne"/>
                <a:cs typeface="Arial"/>
              </a:rPr>
              <a:t>Les formations réglementaires</a:t>
            </a:r>
            <a:endParaRPr lang="fr-FR" sz="2800" dirty="0">
              <a:solidFill>
                <a:srgbClr val="303977"/>
              </a:solidFill>
            </a:endParaRPr>
          </a:p>
        </p:txBody>
      </p:sp>
      <p:sp>
        <p:nvSpPr>
          <p:cNvPr id="2005811650" name="Espace réservé du numéro de diapositive 1"/>
          <p:cNvSpPr>
            <a:spLocks noGrp="1"/>
          </p:cNvSpPr>
          <p:nvPr>
            <p:ph type="sldNum" sz="quarter" idx="12"/>
          </p:nvPr>
        </p:nvSpPr>
        <p:spPr bwMode="auto"/>
        <p:txBody>
          <a:bodyPr/>
          <a:lstStyle/>
          <a:p>
            <a:pPr>
              <a:defRPr/>
            </a:pPr>
            <a:fld id="{48F63A3B-78C7-47BE-AE5E-E10140E04643}" type="slidenum">
              <a:rPr lang="en-US"/>
              <a:t>23</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33792605" name="Espace réservé du contenu 2"/>
          <p:cNvSpPr>
            <a:spLocks noGrp="1"/>
          </p:cNvSpPr>
          <p:nvPr>
            <p:ph idx="4294967295"/>
          </p:nvPr>
        </p:nvSpPr>
        <p:spPr bwMode="auto">
          <a:xfrm>
            <a:off x="2159040" y="1089932"/>
            <a:ext cx="6877455" cy="5651436"/>
          </a:xfrm>
        </p:spPr>
        <p:txBody>
          <a:bodyPr>
            <a:noAutofit/>
          </a:bodyPr>
          <a:lstStyle/>
          <a:p>
            <a:pPr>
              <a:lnSpc>
                <a:spcPct val="113999"/>
              </a:lnSpc>
              <a:spcBef>
                <a:spcPts val="0"/>
              </a:spcBef>
              <a:buFont typeface="Wingdings"/>
              <a:buChar char="Ø"/>
              <a:defRPr/>
            </a:pPr>
            <a:r>
              <a:rPr lang="fr-FR" sz="1600" dirty="0">
                <a:solidFill>
                  <a:srgbClr val="303977"/>
                </a:solidFill>
                <a:latin typeface="Marianne"/>
              </a:rPr>
              <a:t>La maîtrise de la communication écrite et de la communication orale est indispensable dans le cadre du travail en équipe, des relations avec différents acteurs (supérieur hiérarchique, donneur d’ordre, utilisateurs, personnes extérieures au chantier…)</a:t>
            </a:r>
            <a:br>
              <a:rPr lang="fr-FR" sz="1600" dirty="0">
                <a:solidFill>
                  <a:srgbClr val="303977"/>
                </a:solidFill>
                <a:latin typeface="Marianne"/>
              </a:rPr>
            </a:br>
            <a:r>
              <a:rPr lang="fr-FR" sz="1600" dirty="0">
                <a:solidFill>
                  <a:srgbClr val="303977"/>
                </a:solidFill>
                <a:latin typeface="Marianne"/>
              </a:rPr>
              <a:t>Aussi il est préconisé qu’un enseignement spécifique soit dispensé par un enseignant de lettres.</a:t>
            </a:r>
            <a:endParaRPr dirty="0">
              <a:solidFill>
                <a:srgbClr val="303977"/>
              </a:solidFill>
            </a:endParaRPr>
          </a:p>
          <a:p>
            <a:pPr>
              <a:lnSpc>
                <a:spcPct val="113999"/>
              </a:lnSpc>
              <a:spcBef>
                <a:spcPts val="0"/>
              </a:spcBef>
              <a:buFont typeface="Wingdings"/>
              <a:buChar char="Ø"/>
              <a:defRPr/>
            </a:pPr>
            <a:endParaRPr sz="1600" dirty="0">
              <a:solidFill>
                <a:srgbClr val="303977"/>
              </a:solidFill>
              <a:highlight>
                <a:srgbClr val="FFFF00"/>
              </a:highlight>
              <a:latin typeface="Marianne"/>
            </a:endParaRPr>
          </a:p>
          <a:p>
            <a:pPr>
              <a:lnSpc>
                <a:spcPct val="114999"/>
              </a:lnSpc>
              <a:spcBef>
                <a:spcPts val="0"/>
              </a:spcBef>
              <a:buFont typeface="Wingdings"/>
              <a:buChar char="Ø"/>
              <a:defRPr/>
            </a:pPr>
            <a:r>
              <a:rPr lang="fr-FR" sz="1600" dirty="0">
                <a:solidFill>
                  <a:srgbClr val="303977"/>
                </a:solidFill>
                <a:latin typeface="Marianne"/>
              </a:rPr>
              <a:t>Une sensibilisation aux problématiques de santé, d’hygiène et de </a:t>
            </a:r>
            <a:r>
              <a:rPr lang="fr-FR" sz="1600" dirty="0" smtClean="0">
                <a:solidFill>
                  <a:srgbClr val="303977"/>
                </a:solidFill>
                <a:latin typeface="Marianne"/>
              </a:rPr>
              <a:t>sécurité </a:t>
            </a:r>
            <a:r>
              <a:rPr lang="fr-FR" sz="1600" dirty="0">
                <a:solidFill>
                  <a:srgbClr val="303977"/>
                </a:solidFill>
                <a:latin typeface="Marianne"/>
              </a:rPr>
              <a:t>suivantes sera apportée : silice, amiante, plomb, environnement sonore sur le chantier et en atelier, postures de prévention sur le poste de </a:t>
            </a:r>
            <a:r>
              <a:rPr lang="fr-FR" sz="1600" dirty="0" smtClean="0">
                <a:solidFill>
                  <a:srgbClr val="303977"/>
                </a:solidFill>
                <a:latin typeface="Marianne"/>
              </a:rPr>
              <a:t>travail.</a:t>
            </a:r>
            <a:endParaRPr dirty="0">
              <a:solidFill>
                <a:srgbClr val="303977"/>
              </a:solidFill>
            </a:endParaRPr>
          </a:p>
          <a:p>
            <a:pPr marL="0" indent="0" algn="just">
              <a:lnSpc>
                <a:spcPct val="114999"/>
              </a:lnSpc>
              <a:spcBef>
                <a:spcPts val="0"/>
              </a:spcBef>
              <a:buNone/>
              <a:defRPr/>
            </a:pPr>
            <a:endParaRPr lang="fr-FR" sz="1600" dirty="0">
              <a:solidFill>
                <a:srgbClr val="303977"/>
              </a:solidFill>
              <a:latin typeface="Marianne"/>
            </a:endParaRPr>
          </a:p>
          <a:p>
            <a:pPr marL="0" indent="0" algn="just">
              <a:lnSpc>
                <a:spcPct val="114999"/>
              </a:lnSpc>
              <a:spcBef>
                <a:spcPts val="0"/>
              </a:spcBef>
              <a:buNone/>
              <a:defRPr/>
            </a:pPr>
            <a:endParaRPr lang="fr-FR" sz="1600" dirty="0">
              <a:solidFill>
                <a:srgbClr val="303977"/>
              </a:solidFill>
              <a:latin typeface="Marianne"/>
            </a:endParaRPr>
          </a:p>
          <a:p>
            <a:pPr marL="0" indent="0" algn="just">
              <a:lnSpc>
                <a:spcPct val="114999"/>
              </a:lnSpc>
              <a:spcBef>
                <a:spcPts val="0"/>
              </a:spcBef>
              <a:buNone/>
              <a:defRPr/>
            </a:pPr>
            <a:endParaRPr lang="fr-FR" sz="1600" dirty="0">
              <a:solidFill>
                <a:srgbClr val="303977"/>
              </a:solidFill>
              <a:latin typeface="Marianne"/>
            </a:endParaRPr>
          </a:p>
          <a:p>
            <a:pPr marL="0" indent="0" algn="just">
              <a:lnSpc>
                <a:spcPct val="114999"/>
              </a:lnSpc>
              <a:spcBef>
                <a:spcPts val="0"/>
              </a:spcBef>
              <a:buNone/>
              <a:defRPr/>
            </a:pPr>
            <a:endParaRPr lang="fr-FR" sz="1600" dirty="0">
              <a:solidFill>
                <a:srgbClr val="303977"/>
              </a:solidFill>
              <a:latin typeface="Marianne"/>
            </a:endParaRPr>
          </a:p>
          <a:p>
            <a:pPr marL="0" indent="0" algn="just">
              <a:lnSpc>
                <a:spcPct val="114999"/>
              </a:lnSpc>
              <a:spcBef>
                <a:spcPts val="0"/>
              </a:spcBef>
              <a:buNone/>
              <a:defRPr/>
            </a:pPr>
            <a:endParaRPr lang="fr-FR" sz="1600" dirty="0">
              <a:solidFill>
                <a:srgbClr val="303977"/>
              </a:solidFill>
              <a:latin typeface="Marianne"/>
            </a:endParaRPr>
          </a:p>
          <a:p>
            <a:pPr marL="0" indent="0" algn="just">
              <a:lnSpc>
                <a:spcPct val="114999"/>
              </a:lnSpc>
              <a:spcBef>
                <a:spcPts val="0"/>
              </a:spcBef>
              <a:buNone/>
              <a:defRPr/>
            </a:pPr>
            <a:endParaRPr lang="fr-FR" sz="1600" dirty="0">
              <a:solidFill>
                <a:srgbClr val="303977"/>
              </a:solidFill>
              <a:latin typeface="Marianne"/>
            </a:endParaRPr>
          </a:p>
          <a:p>
            <a:pPr marL="0" indent="0" algn="just">
              <a:lnSpc>
                <a:spcPct val="114999"/>
              </a:lnSpc>
              <a:spcBef>
                <a:spcPts val="0"/>
              </a:spcBef>
              <a:buNone/>
              <a:defRPr/>
            </a:pPr>
            <a:endParaRPr lang="fr-FR" sz="1600" dirty="0">
              <a:solidFill>
                <a:srgbClr val="303977"/>
              </a:solidFill>
              <a:latin typeface="Marianne"/>
            </a:endParaRPr>
          </a:p>
          <a:p>
            <a:pPr marL="0" indent="0" algn="just">
              <a:lnSpc>
                <a:spcPct val="114999"/>
              </a:lnSpc>
              <a:spcBef>
                <a:spcPts val="0"/>
              </a:spcBef>
              <a:buNone/>
              <a:defRPr/>
            </a:pPr>
            <a:endParaRPr lang="fr-FR" sz="1600" dirty="0">
              <a:solidFill>
                <a:srgbClr val="303977"/>
              </a:solidFill>
              <a:latin typeface="Marianne"/>
            </a:endParaRPr>
          </a:p>
          <a:p>
            <a:pPr marL="0" indent="0" algn="just">
              <a:lnSpc>
                <a:spcPct val="114999"/>
              </a:lnSpc>
              <a:spcBef>
                <a:spcPts val="0"/>
              </a:spcBef>
              <a:buNone/>
              <a:defRPr/>
            </a:pPr>
            <a:endParaRPr lang="fr-FR" sz="1600" dirty="0">
              <a:solidFill>
                <a:srgbClr val="303977"/>
              </a:solidFill>
              <a:latin typeface="Marianne"/>
            </a:endParaRPr>
          </a:p>
          <a:p>
            <a:pPr marL="0" indent="0" algn="just">
              <a:lnSpc>
                <a:spcPct val="114999"/>
              </a:lnSpc>
              <a:spcBef>
                <a:spcPts val="0"/>
              </a:spcBef>
              <a:buNone/>
              <a:defRPr/>
            </a:pPr>
            <a:endParaRPr lang="fr-FR" sz="1600" dirty="0">
              <a:solidFill>
                <a:srgbClr val="303977"/>
              </a:solidFill>
              <a:latin typeface="Marianne"/>
            </a:endParaRPr>
          </a:p>
          <a:p>
            <a:pPr marL="0" indent="0" algn="just">
              <a:lnSpc>
                <a:spcPct val="114999"/>
              </a:lnSpc>
              <a:spcBef>
                <a:spcPts val="0"/>
              </a:spcBef>
              <a:buNone/>
              <a:defRPr/>
            </a:pPr>
            <a:endParaRPr lang="fr-FR" sz="1600" dirty="0">
              <a:solidFill>
                <a:srgbClr val="303977"/>
              </a:solidFill>
              <a:latin typeface="Marianne"/>
            </a:endParaRPr>
          </a:p>
        </p:txBody>
      </p:sp>
      <p:sp>
        <p:nvSpPr>
          <p:cNvPr id="1505225949" name="Flèche droite 34"/>
          <p:cNvSpPr/>
          <p:nvPr/>
        </p:nvSpPr>
        <p:spPr bwMode="auto">
          <a:xfrm>
            <a:off x="-25400" y="5114210"/>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3181100" name="Rectangle 4"/>
          <p:cNvSpPr/>
          <p:nvPr/>
        </p:nvSpPr>
        <p:spPr bwMode="auto">
          <a:xfrm>
            <a:off x="4196102" y="249674"/>
            <a:ext cx="2735044" cy="523220"/>
          </a:xfrm>
          <a:prstGeom prst="rect">
            <a:avLst/>
          </a:prstGeom>
        </p:spPr>
        <p:txBody>
          <a:bodyPr wrap="none">
            <a:spAutoFit/>
          </a:bodyPr>
          <a:lstStyle/>
          <a:p>
            <a:pPr>
              <a:defRPr/>
            </a:pPr>
            <a:r>
              <a:rPr lang="fr-FR" sz="2800" b="1">
                <a:solidFill>
                  <a:srgbClr val="303977"/>
                </a:solidFill>
                <a:latin typeface="Marianne"/>
                <a:cs typeface="Arial"/>
              </a:rPr>
              <a:t>Préconisations</a:t>
            </a:r>
            <a:endParaRPr lang="fr-FR" sz="2800">
              <a:solidFill>
                <a:srgbClr val="303977"/>
              </a:solidFill>
            </a:endParaRPr>
          </a:p>
        </p:txBody>
      </p:sp>
      <p:sp>
        <p:nvSpPr>
          <p:cNvPr id="721498863" name="Espace réservé du numéro de diapositive 1"/>
          <p:cNvSpPr>
            <a:spLocks noGrp="1"/>
          </p:cNvSpPr>
          <p:nvPr>
            <p:ph type="sldNum" sz="quarter" idx="12"/>
          </p:nvPr>
        </p:nvSpPr>
        <p:spPr bwMode="auto"/>
        <p:txBody>
          <a:bodyPr/>
          <a:lstStyle/>
          <a:p>
            <a:pPr>
              <a:defRPr/>
            </a:pPr>
            <a:fld id="{48F63A3B-78C7-47BE-AE5E-E10140E04643}" type="slidenum">
              <a:rPr lang="en-US"/>
              <a:t>24</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Image 1"/>
          <p:cNvPicPr>
            <a:picLocks noChangeAspect="1"/>
          </p:cNvPicPr>
          <p:nvPr/>
        </p:nvPicPr>
        <p:blipFill>
          <a:blip r:embed="rId3"/>
          <a:stretch>
            <a:fillRect/>
          </a:stretch>
        </p:blipFill>
        <p:spPr>
          <a:xfrm>
            <a:off x="2391664" y="1803051"/>
            <a:ext cx="6502400" cy="4611669"/>
          </a:xfrm>
          <a:prstGeom prst="rect">
            <a:avLst/>
          </a:prstGeom>
        </p:spPr>
      </p:pic>
      <p:sp>
        <p:nvSpPr>
          <p:cNvPr id="648052944" name="Rectangle 4"/>
          <p:cNvSpPr/>
          <p:nvPr/>
        </p:nvSpPr>
        <p:spPr bwMode="auto">
          <a:xfrm>
            <a:off x="3992902" y="249674"/>
            <a:ext cx="4084773" cy="523220"/>
          </a:xfrm>
          <a:prstGeom prst="rect">
            <a:avLst/>
          </a:prstGeom>
        </p:spPr>
        <p:txBody>
          <a:bodyPr wrap="none">
            <a:spAutoFit/>
          </a:bodyPr>
          <a:lstStyle/>
          <a:p>
            <a:pPr>
              <a:defRPr/>
            </a:pPr>
            <a:r>
              <a:rPr lang="fr-FR" sz="2800" b="1">
                <a:solidFill>
                  <a:srgbClr val="303977"/>
                </a:solidFill>
                <a:latin typeface="Marianne"/>
                <a:cs typeface="Arial"/>
              </a:rPr>
              <a:t>L’espace de formation</a:t>
            </a:r>
            <a:endParaRPr lang="fr-FR" sz="2800">
              <a:solidFill>
                <a:srgbClr val="303977"/>
              </a:solidFill>
            </a:endParaRPr>
          </a:p>
        </p:txBody>
      </p:sp>
      <p:sp>
        <p:nvSpPr>
          <p:cNvPr id="549111709" name="Rectangle 9"/>
          <p:cNvSpPr/>
          <p:nvPr/>
        </p:nvSpPr>
        <p:spPr bwMode="auto">
          <a:xfrm>
            <a:off x="8692788" y="681939"/>
            <a:ext cx="437940" cy="316305"/>
          </a:xfrm>
          <a:prstGeom prst="rect">
            <a:avLst/>
          </a:prstGeom>
        </p:spPr>
        <p:txBody>
          <a:bodyPr wrap="none">
            <a:spAutoFit/>
          </a:bodyPr>
          <a:lstStyle/>
          <a:p>
            <a:pPr>
              <a:lnSpc>
                <a:spcPct val="113999"/>
              </a:lnSpc>
              <a:defRPr/>
            </a:pPr>
            <a:r>
              <a:rPr lang="fr-FR" sz="1400" b="1" i="1" dirty="0">
                <a:solidFill>
                  <a:schemeClr val="bg1"/>
                </a:solidFill>
                <a:latin typeface="Marianne"/>
              </a:rPr>
              <a:t>1</a:t>
            </a:r>
            <a:r>
              <a:rPr lang="fr-FR" sz="1400" b="1" i="1" dirty="0" smtClean="0">
                <a:solidFill>
                  <a:schemeClr val="bg1"/>
                </a:solidFill>
                <a:latin typeface="Marianne"/>
              </a:rPr>
              <a:t>/5</a:t>
            </a:r>
            <a:endParaRPr lang="fr-FR" sz="1200" i="1" dirty="0">
              <a:solidFill>
                <a:schemeClr val="bg1"/>
              </a:solidFill>
              <a:latin typeface="Marianne"/>
            </a:endParaRPr>
          </a:p>
        </p:txBody>
      </p:sp>
      <p:sp>
        <p:nvSpPr>
          <p:cNvPr id="1010745852" name="Flèche droite 37"/>
          <p:cNvSpPr/>
          <p:nvPr/>
        </p:nvSpPr>
        <p:spPr bwMode="auto">
          <a:xfrm>
            <a:off x="-18472" y="5417888"/>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298021625" name="Espace réservé du numéro de diapositive 1"/>
          <p:cNvSpPr>
            <a:spLocks noGrp="1"/>
          </p:cNvSpPr>
          <p:nvPr>
            <p:ph type="sldNum" sz="quarter" idx="12"/>
          </p:nvPr>
        </p:nvSpPr>
        <p:spPr bwMode="auto"/>
        <p:txBody>
          <a:bodyPr/>
          <a:lstStyle/>
          <a:p>
            <a:pPr>
              <a:defRPr/>
            </a:pPr>
            <a:fld id="{48F63A3B-78C7-47BE-AE5E-E10140E04643}" type="slidenum">
              <a:rPr lang="en-US"/>
              <a:t>25</a:t>
            </a:fld>
            <a:endParaRPr lang="en-US"/>
          </a:p>
        </p:txBody>
      </p:sp>
      <p:sp>
        <p:nvSpPr>
          <p:cNvPr id="165179519" name="Rectangle 2"/>
          <p:cNvSpPr/>
          <p:nvPr/>
        </p:nvSpPr>
        <p:spPr bwMode="auto">
          <a:xfrm>
            <a:off x="3274142" y="1197529"/>
            <a:ext cx="4970206" cy="646331"/>
          </a:xfrm>
          <a:prstGeom prst="rect">
            <a:avLst/>
          </a:prstGeom>
        </p:spPr>
        <p:txBody>
          <a:bodyPr wrap="square">
            <a:spAutoFit/>
          </a:bodyPr>
          <a:lstStyle/>
          <a:p>
            <a:pPr algn="ctr">
              <a:defRPr/>
            </a:pPr>
            <a:r>
              <a:rPr lang="fr-FR" b="1" dirty="0">
                <a:solidFill>
                  <a:srgbClr val="303977"/>
                </a:solidFill>
                <a:latin typeface="Marianne"/>
              </a:rPr>
              <a:t>Exemple d’agencement des principaux espaces. Surface totale de 450 m²</a:t>
            </a:r>
            <a:endParaRPr lang="fr-FR" dirty="0">
              <a:solidFill>
                <a:srgbClr val="303977"/>
              </a:solidFill>
            </a:endParaRPr>
          </a:p>
        </p:txBody>
      </p:sp>
      <p:sp>
        <p:nvSpPr>
          <p:cNvPr id="74357598" name="ZoneTexte 3"/>
          <p:cNvSpPr txBox="1"/>
          <p:nvPr/>
        </p:nvSpPr>
        <p:spPr bwMode="auto">
          <a:xfrm>
            <a:off x="2391664" y="5721199"/>
            <a:ext cx="2901061" cy="738664"/>
          </a:xfrm>
          <a:prstGeom prst="rect">
            <a:avLst/>
          </a:prstGeom>
          <a:noFill/>
        </p:spPr>
        <p:txBody>
          <a:bodyPr wrap="square" rtlCol="0">
            <a:spAutoFit/>
          </a:bodyPr>
          <a:lstStyle/>
          <a:p>
            <a:pPr>
              <a:defRPr/>
            </a:pPr>
            <a:r>
              <a:rPr lang="fr-FR" sz="1400" dirty="0"/>
              <a:t>Hauteur sous plafond minimum de 6 mètres, à adapter en fonction des équipements de levage et de débit.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21175990" name="Rectangle 4"/>
          <p:cNvSpPr/>
          <p:nvPr/>
        </p:nvSpPr>
        <p:spPr bwMode="auto">
          <a:xfrm>
            <a:off x="3992902" y="249674"/>
            <a:ext cx="4084773" cy="523220"/>
          </a:xfrm>
          <a:prstGeom prst="rect">
            <a:avLst/>
          </a:prstGeom>
        </p:spPr>
        <p:txBody>
          <a:bodyPr wrap="none">
            <a:spAutoFit/>
          </a:bodyPr>
          <a:lstStyle/>
          <a:p>
            <a:pPr>
              <a:defRPr/>
            </a:pPr>
            <a:r>
              <a:rPr lang="fr-FR" sz="2800" b="1">
                <a:solidFill>
                  <a:srgbClr val="303977"/>
                </a:solidFill>
                <a:latin typeface="Marianne"/>
                <a:cs typeface="Arial"/>
              </a:rPr>
              <a:t>L’espace de formation</a:t>
            </a:r>
            <a:endParaRPr lang="fr-FR" sz="2800">
              <a:solidFill>
                <a:srgbClr val="303977"/>
              </a:solidFill>
            </a:endParaRPr>
          </a:p>
        </p:txBody>
      </p:sp>
      <p:graphicFrame>
        <p:nvGraphicFramePr>
          <p:cNvPr id="925424396" name="Tableau 8"/>
          <p:cNvGraphicFramePr>
            <a:graphicFrameLocks noGrp="1"/>
          </p:cNvGraphicFramePr>
          <p:nvPr>
            <p:extLst>
              <p:ext uri="{D42A27DB-BD31-4B8C-83A1-F6EECF244321}">
                <p14:modId xmlns:p14="http://schemas.microsoft.com/office/powerpoint/2010/main" val="2410148127"/>
              </p:ext>
            </p:extLst>
          </p:nvPr>
        </p:nvGraphicFramePr>
        <p:xfrm>
          <a:off x="2168444" y="1059718"/>
          <a:ext cx="6868052" cy="4499010"/>
        </p:xfrm>
        <a:graphic>
          <a:graphicData uri="http://schemas.openxmlformats.org/drawingml/2006/table">
            <a:tbl>
              <a:tblPr firstRow="1" firstCol="1" bandRow="1">
                <a:tableStyleId>{5C22544A-7EE6-4342-B048-85BDC9FD1C3A}</a:tableStyleId>
              </a:tblPr>
              <a:tblGrid>
                <a:gridCol w="2054640">
                  <a:extLst>
                    <a:ext uri="{9D8B030D-6E8A-4147-A177-3AD203B41FA5}">
                      <a16:colId xmlns:a16="http://schemas.microsoft.com/office/drawing/2014/main" val="20000"/>
                    </a:ext>
                  </a:extLst>
                </a:gridCol>
                <a:gridCol w="4813412">
                  <a:extLst>
                    <a:ext uri="{9D8B030D-6E8A-4147-A177-3AD203B41FA5}">
                      <a16:colId xmlns:a16="http://schemas.microsoft.com/office/drawing/2014/main" val="20001"/>
                    </a:ext>
                  </a:extLst>
                </a:gridCol>
              </a:tblGrid>
              <a:tr h="338490">
                <a:tc gridSpan="2">
                  <a:txBody>
                    <a:bodyPr/>
                    <a:lstStyle/>
                    <a:p>
                      <a:pPr algn="ctr">
                        <a:defRPr/>
                      </a:pPr>
                      <a:r>
                        <a:rPr lang="fr-FR" sz="1600" b="1">
                          <a:solidFill>
                            <a:schemeClr val="lt1"/>
                          </a:solidFill>
                          <a:latin typeface="Marianne"/>
                          <a:ea typeface="+mn-ea"/>
                          <a:cs typeface="+mn-cs"/>
                        </a:rPr>
                        <a:t>Différentes zones</a:t>
                      </a:r>
                      <a:endParaRPr/>
                    </a:p>
                  </a:txBody>
                  <a:tcPr marL="46906" marR="46906" marT="0" marB="0" anchor="ctr"/>
                </a:tc>
                <a:tc hMerge="1">
                  <a:txBody>
                    <a:bodyPr/>
                    <a:lstStyle/>
                    <a:p>
                      <a:endParaRPr/>
                    </a:p>
                  </a:txBody>
                  <a:tcPr/>
                </a:tc>
                <a:extLst>
                  <a:ext uri="{0D108BD9-81ED-4DB2-BD59-A6C34878D82A}">
                    <a16:rowId xmlns:a16="http://schemas.microsoft.com/office/drawing/2014/main" val="10000"/>
                  </a:ext>
                </a:extLst>
              </a:tr>
              <a:tr h="365144">
                <a:tc>
                  <a:txBody>
                    <a:bodyPr/>
                    <a:lstStyle/>
                    <a:p>
                      <a:pPr algn="ctr">
                        <a:lnSpc>
                          <a:spcPct val="114999"/>
                        </a:lnSpc>
                        <a:spcAft>
                          <a:spcPts val="0"/>
                        </a:spcAft>
                        <a:defRPr/>
                      </a:pPr>
                      <a:r>
                        <a:rPr lang="fr-FR" sz="1400" b="1" i="0" dirty="0">
                          <a:latin typeface="Marianne" panose="02000000000000000000" pitchFamily="2" charset="0"/>
                          <a:ea typeface="Times New Roman"/>
                          <a:cs typeface="Times New Roman"/>
                        </a:rPr>
                        <a:t>Salle de préparation de l’intervention de restauration</a:t>
                      </a:r>
                      <a:endParaRPr sz="1400" dirty="0">
                        <a:latin typeface="Marianne" panose="02000000000000000000" pitchFamily="2" charset="0"/>
                      </a:endParaRPr>
                    </a:p>
                  </a:txBody>
                  <a:tcPr marL="46906" marR="46906" marT="0" marB="0" anchor="ctr"/>
                </a:tc>
                <a:tc>
                  <a:txBody>
                    <a:bodyPr/>
                    <a:lstStyle/>
                    <a:p>
                      <a:pPr marR="0">
                        <a:defRPr/>
                      </a:pPr>
                      <a:r>
                        <a:rPr lang="fr-FR" sz="1400" b="0" u="none" dirty="0">
                          <a:solidFill>
                            <a:srgbClr val="303977"/>
                          </a:solidFill>
                          <a:latin typeface="Marianne" panose="02000000000000000000" pitchFamily="2" charset="0"/>
                          <a:ea typeface="Marianne"/>
                          <a:cs typeface="Marianne"/>
                        </a:rPr>
                        <a:t>Salle équipée pour les activités d’analyse d’un projet, la préparation d’un chantier et l’établissement de calepins d’appareil. </a:t>
                      </a:r>
                      <a:endParaRPr lang="fr-FR" sz="1400" b="0" u="none" dirty="0" smtClean="0">
                        <a:solidFill>
                          <a:srgbClr val="303977"/>
                        </a:solidFill>
                        <a:latin typeface="Marianne" panose="02000000000000000000" pitchFamily="2" charset="0"/>
                        <a:ea typeface="Marianne"/>
                        <a:cs typeface="Marianne"/>
                      </a:endParaRPr>
                    </a:p>
                    <a:p>
                      <a:pPr marR="0">
                        <a:defRPr/>
                      </a:pPr>
                      <a:endParaRPr lang="fr-FR" sz="1400" b="0" u="none" dirty="0">
                        <a:solidFill>
                          <a:srgbClr val="303977"/>
                        </a:solidFill>
                        <a:latin typeface="Marianne" panose="02000000000000000000" pitchFamily="2" charset="0"/>
                        <a:cs typeface="Marianne"/>
                      </a:endParaRPr>
                    </a:p>
                  </a:txBody>
                  <a:tcPr marL="46906" marR="46906" marT="0" marB="0" anchor="ctr"/>
                </a:tc>
                <a:extLst>
                  <a:ext uri="{0D108BD9-81ED-4DB2-BD59-A6C34878D82A}">
                    <a16:rowId xmlns:a16="http://schemas.microsoft.com/office/drawing/2014/main" val="10001"/>
                  </a:ext>
                </a:extLst>
              </a:tr>
              <a:tr h="365144">
                <a:tc>
                  <a:txBody>
                    <a:bodyPr/>
                    <a:lstStyle/>
                    <a:p>
                      <a:pPr algn="ctr">
                        <a:lnSpc>
                          <a:spcPct val="114999"/>
                        </a:lnSpc>
                        <a:spcAft>
                          <a:spcPts val="0"/>
                        </a:spcAft>
                        <a:defRPr/>
                      </a:pPr>
                      <a:r>
                        <a:rPr lang="fr-FR" sz="1400" b="1" i="0">
                          <a:latin typeface="Marianne" panose="02000000000000000000" pitchFamily="2" charset="0"/>
                          <a:ea typeface="Times New Roman"/>
                          <a:cs typeface="Times New Roman"/>
                        </a:rPr>
                        <a:t>Vestiaires</a:t>
                      </a:r>
                      <a:endParaRPr sz="1400">
                        <a:latin typeface="Marianne" panose="02000000000000000000" pitchFamily="2" charset="0"/>
                      </a:endParaRPr>
                    </a:p>
                  </a:txBody>
                  <a:tcPr marL="46906" marR="46906" marT="0" marB="0" anchor="ctr"/>
                </a:tc>
                <a:tc>
                  <a:txBody>
                    <a:bodyPr/>
                    <a:lstStyle/>
                    <a:p>
                      <a:pPr algn="l">
                        <a:lnSpc>
                          <a:spcPct val="114999"/>
                        </a:lnSpc>
                        <a:spcAft>
                          <a:spcPts val="0"/>
                        </a:spcAft>
                        <a:defRPr/>
                      </a:pPr>
                      <a:r>
                        <a:rPr lang="fr-FR" sz="1400" b="0" i="0" dirty="0">
                          <a:solidFill>
                            <a:srgbClr val="303977"/>
                          </a:solidFill>
                          <a:latin typeface="Marianne" panose="02000000000000000000" pitchFamily="2" charset="0"/>
                          <a:ea typeface="Times New Roman"/>
                          <a:cs typeface="Times New Roman"/>
                        </a:rPr>
                        <a:t>Équipés selon le code du travail, comprenant sanitaires et douches hommes et femmes séparés</a:t>
                      </a:r>
                      <a:r>
                        <a:rPr lang="fr-FR" sz="1400" b="0" i="0" dirty="0" smtClean="0">
                          <a:solidFill>
                            <a:srgbClr val="303977"/>
                          </a:solidFill>
                          <a:latin typeface="Marianne" panose="02000000000000000000" pitchFamily="2" charset="0"/>
                          <a:ea typeface="Times New Roman"/>
                          <a:cs typeface="Times New Roman"/>
                        </a:rPr>
                        <a:t>.</a:t>
                      </a:r>
                    </a:p>
                    <a:p>
                      <a:pPr algn="l">
                        <a:lnSpc>
                          <a:spcPct val="114999"/>
                        </a:lnSpc>
                        <a:spcAft>
                          <a:spcPts val="0"/>
                        </a:spcAft>
                        <a:defRPr/>
                      </a:pPr>
                      <a:endParaRPr sz="1400" b="0" dirty="0">
                        <a:solidFill>
                          <a:srgbClr val="303977"/>
                        </a:solidFill>
                        <a:latin typeface="Marianne" panose="02000000000000000000" pitchFamily="2" charset="0"/>
                      </a:endParaRPr>
                    </a:p>
                  </a:txBody>
                  <a:tcPr marL="46906" marR="46906" marT="0" marB="0" anchor="ctr"/>
                </a:tc>
                <a:extLst>
                  <a:ext uri="{0D108BD9-81ED-4DB2-BD59-A6C34878D82A}">
                    <a16:rowId xmlns:a16="http://schemas.microsoft.com/office/drawing/2014/main" val="10002"/>
                  </a:ext>
                </a:extLst>
              </a:tr>
              <a:tr h="365144">
                <a:tc>
                  <a:txBody>
                    <a:bodyPr/>
                    <a:lstStyle/>
                    <a:p>
                      <a:pPr algn="ctr">
                        <a:lnSpc>
                          <a:spcPct val="114999"/>
                        </a:lnSpc>
                        <a:spcAft>
                          <a:spcPts val="0"/>
                        </a:spcAft>
                        <a:defRPr/>
                      </a:pPr>
                      <a:r>
                        <a:rPr lang="fr-FR" sz="1400" b="1" i="0">
                          <a:latin typeface="Marianne" panose="02000000000000000000" pitchFamily="2" charset="0"/>
                          <a:ea typeface="Times New Roman"/>
                          <a:cs typeface="Times New Roman"/>
                        </a:rPr>
                        <a:t>Magasin</a:t>
                      </a:r>
                      <a:endParaRPr sz="1400">
                        <a:latin typeface="Marianne" panose="02000000000000000000" pitchFamily="2" charset="0"/>
                      </a:endParaRPr>
                    </a:p>
                  </a:txBody>
                  <a:tcPr marL="46906" marR="46906" marT="0" marB="0" anchor="ctr"/>
                </a:tc>
                <a:tc>
                  <a:txBody>
                    <a:bodyPr/>
                    <a:lstStyle/>
                    <a:p>
                      <a:pPr algn="l">
                        <a:lnSpc>
                          <a:spcPct val="114999"/>
                        </a:lnSpc>
                        <a:spcAft>
                          <a:spcPts val="0"/>
                        </a:spcAft>
                        <a:defRPr/>
                      </a:pPr>
                      <a:r>
                        <a:rPr lang="fr-FR" sz="1400" b="0" i="0" dirty="0">
                          <a:solidFill>
                            <a:srgbClr val="303977"/>
                          </a:solidFill>
                          <a:latin typeface="Marianne" panose="02000000000000000000" pitchFamily="2" charset="0"/>
                          <a:ea typeface="Times New Roman"/>
                          <a:cs typeface="Times New Roman"/>
                        </a:rPr>
                        <a:t>Pour le rangement des EPI, outillage et </a:t>
                      </a:r>
                      <a:r>
                        <a:rPr lang="fr-FR" sz="1400" b="0" i="0" dirty="0" smtClean="0">
                          <a:solidFill>
                            <a:srgbClr val="303977"/>
                          </a:solidFill>
                          <a:latin typeface="Marianne" panose="02000000000000000000" pitchFamily="2" charset="0"/>
                          <a:ea typeface="Times New Roman"/>
                          <a:cs typeface="Times New Roman"/>
                        </a:rPr>
                        <a:t>accessoires.</a:t>
                      </a:r>
                    </a:p>
                    <a:p>
                      <a:pPr algn="l">
                        <a:lnSpc>
                          <a:spcPct val="114999"/>
                        </a:lnSpc>
                        <a:spcAft>
                          <a:spcPts val="0"/>
                        </a:spcAft>
                        <a:defRPr/>
                      </a:pPr>
                      <a:endParaRPr sz="1400" b="0" dirty="0">
                        <a:solidFill>
                          <a:srgbClr val="303977"/>
                        </a:solidFill>
                        <a:latin typeface="Marianne" panose="02000000000000000000" pitchFamily="2" charset="0"/>
                      </a:endParaRPr>
                    </a:p>
                  </a:txBody>
                  <a:tcPr marL="46906" marR="46906" marT="0" marB="0" anchor="ctr"/>
                </a:tc>
                <a:extLst>
                  <a:ext uri="{0D108BD9-81ED-4DB2-BD59-A6C34878D82A}">
                    <a16:rowId xmlns:a16="http://schemas.microsoft.com/office/drawing/2014/main" val="10003"/>
                  </a:ext>
                </a:extLst>
              </a:tr>
              <a:tr h="365144">
                <a:tc>
                  <a:txBody>
                    <a:bodyPr/>
                    <a:lstStyle/>
                    <a:p>
                      <a:pPr algn="ctr">
                        <a:lnSpc>
                          <a:spcPct val="114999"/>
                        </a:lnSpc>
                        <a:spcAft>
                          <a:spcPts val="0"/>
                        </a:spcAft>
                        <a:defRPr/>
                      </a:pPr>
                      <a:r>
                        <a:rPr lang="fr-FR" sz="1400" b="1" i="0">
                          <a:latin typeface="Marianne" panose="02000000000000000000" pitchFamily="2" charset="0"/>
                          <a:ea typeface="Times New Roman"/>
                          <a:cs typeface="Times New Roman"/>
                        </a:rPr>
                        <a:t>Zone de tri des déchets</a:t>
                      </a:r>
                      <a:endParaRPr sz="1400">
                        <a:latin typeface="Marianne" panose="02000000000000000000" pitchFamily="2" charset="0"/>
                      </a:endParaRPr>
                    </a:p>
                  </a:txBody>
                  <a:tcPr marL="46906" marR="46906" marT="0" marB="0" anchor="ctr"/>
                </a:tc>
                <a:tc>
                  <a:txBody>
                    <a:bodyPr/>
                    <a:lstStyle/>
                    <a:p>
                      <a:pPr marL="0" marR="0" indent="0" algn="l">
                        <a:lnSpc>
                          <a:spcPct val="114999"/>
                        </a:lnSpc>
                        <a:spcBef>
                          <a:spcPts val="0"/>
                        </a:spcBef>
                        <a:spcAft>
                          <a:spcPts val="0"/>
                        </a:spcAft>
                        <a:defRPr/>
                      </a:pPr>
                      <a:r>
                        <a:rPr lang="fr-FR" sz="1400" b="0" i="0" u="none" strike="noStrike" cap="none" spc="0" dirty="0">
                          <a:solidFill>
                            <a:srgbClr val="303977"/>
                          </a:solidFill>
                          <a:latin typeface="Marianne" panose="02000000000000000000" pitchFamily="2" charset="0"/>
                          <a:ea typeface="Marianne"/>
                          <a:cs typeface="Marianne"/>
                        </a:rPr>
                        <a:t>Comprenant les bennes pour le tri des déchets produits sur le plateau technique selon la réglementation en vigueur</a:t>
                      </a:r>
                      <a:r>
                        <a:rPr lang="fr-FR" sz="1400" b="0" i="0" u="none" strike="noStrike" cap="none" spc="0" dirty="0" smtClean="0">
                          <a:solidFill>
                            <a:srgbClr val="303977"/>
                          </a:solidFill>
                          <a:latin typeface="Marianne" panose="02000000000000000000" pitchFamily="2" charset="0"/>
                          <a:ea typeface="Marianne"/>
                          <a:cs typeface="Marianne"/>
                        </a:rPr>
                        <a:t>.</a:t>
                      </a:r>
                    </a:p>
                    <a:p>
                      <a:pPr marL="0" marR="0" indent="0" algn="l">
                        <a:lnSpc>
                          <a:spcPct val="114999"/>
                        </a:lnSpc>
                        <a:spcBef>
                          <a:spcPts val="0"/>
                        </a:spcBef>
                        <a:spcAft>
                          <a:spcPts val="0"/>
                        </a:spcAft>
                        <a:defRPr/>
                      </a:pPr>
                      <a:endParaRPr sz="1400" b="0" dirty="0">
                        <a:solidFill>
                          <a:srgbClr val="303977"/>
                        </a:solidFill>
                        <a:latin typeface="Marianne" panose="02000000000000000000" pitchFamily="2" charset="0"/>
                      </a:endParaRPr>
                    </a:p>
                  </a:txBody>
                  <a:tcPr marL="46906" marR="46906" marT="0" marB="0" anchor="ctr"/>
                </a:tc>
                <a:extLst>
                  <a:ext uri="{0D108BD9-81ED-4DB2-BD59-A6C34878D82A}">
                    <a16:rowId xmlns:a16="http://schemas.microsoft.com/office/drawing/2014/main" val="10004"/>
                  </a:ext>
                </a:extLst>
              </a:tr>
              <a:tr h="365144">
                <a:tc>
                  <a:txBody>
                    <a:bodyPr/>
                    <a:lstStyle/>
                    <a:p>
                      <a:pPr algn="ctr">
                        <a:lnSpc>
                          <a:spcPct val="114999"/>
                        </a:lnSpc>
                        <a:spcAft>
                          <a:spcPts val="0"/>
                        </a:spcAft>
                        <a:defRPr/>
                      </a:pPr>
                      <a:r>
                        <a:rPr lang="fr-FR" sz="1400">
                          <a:latin typeface="Marianne" panose="02000000000000000000" pitchFamily="2" charset="0"/>
                        </a:rPr>
                        <a:t>Zone de débit</a:t>
                      </a:r>
                      <a:endParaRPr sz="1400">
                        <a:latin typeface="Marianne" panose="02000000000000000000" pitchFamily="2" charset="0"/>
                      </a:endParaRPr>
                    </a:p>
                  </a:txBody>
                  <a:tcPr marL="46906" marR="46906" marT="0" marB="0" anchor="ctr"/>
                </a:tc>
                <a:tc>
                  <a:txBody>
                    <a:bodyPr/>
                    <a:lstStyle/>
                    <a:p>
                      <a:pPr>
                        <a:buFont typeface="Arial"/>
                        <a:buNone/>
                        <a:defRPr/>
                      </a:pPr>
                      <a:r>
                        <a:rPr lang="fr-FR" sz="1400" b="0" i="0" u="none" strike="noStrike" cap="none" spc="0" dirty="0">
                          <a:solidFill>
                            <a:srgbClr val="303977"/>
                          </a:solidFill>
                          <a:latin typeface="Marianne" panose="02000000000000000000" pitchFamily="2" charset="0"/>
                          <a:ea typeface="Marianne"/>
                          <a:cs typeface="Marianne"/>
                        </a:rPr>
                        <a:t>Châssis à chaîne (guillotine)</a:t>
                      </a:r>
                      <a:endParaRPr sz="1400" dirty="0">
                        <a:solidFill>
                          <a:srgbClr val="303977"/>
                        </a:solidFill>
                        <a:latin typeface="Marianne" panose="02000000000000000000" pitchFamily="2" charset="0"/>
                      </a:endParaRPr>
                    </a:p>
                    <a:p>
                      <a:pPr>
                        <a:buFont typeface="Arial"/>
                        <a:buNone/>
                        <a:defRPr/>
                      </a:pPr>
                      <a:r>
                        <a:rPr lang="fr-FR" sz="1400" b="0" i="0" u="none" strike="noStrike" cap="none" spc="0" dirty="0">
                          <a:solidFill>
                            <a:srgbClr val="303977"/>
                          </a:solidFill>
                          <a:latin typeface="Marianne" panose="02000000000000000000" pitchFamily="2" charset="0"/>
                          <a:ea typeface="Marianne"/>
                          <a:cs typeface="Marianne"/>
                        </a:rPr>
                        <a:t>Débiteuse pour un débit d’une hauteur d’assise moyenne de 30 à 40 cm</a:t>
                      </a:r>
                      <a:endParaRPr sz="1400" dirty="0">
                        <a:solidFill>
                          <a:srgbClr val="303977"/>
                        </a:solidFill>
                        <a:latin typeface="Marianne" panose="02000000000000000000" pitchFamily="2" charset="0"/>
                      </a:endParaRPr>
                    </a:p>
                    <a:p>
                      <a:pPr>
                        <a:buFont typeface="Arial"/>
                        <a:buNone/>
                        <a:defRPr/>
                      </a:pPr>
                      <a:r>
                        <a:rPr lang="fr-FR" sz="1400" b="0" i="0" u="none" strike="noStrike" cap="none" spc="0" dirty="0">
                          <a:solidFill>
                            <a:srgbClr val="303977"/>
                          </a:solidFill>
                          <a:latin typeface="Marianne" panose="02000000000000000000" pitchFamily="2" charset="0"/>
                          <a:ea typeface="Marianne"/>
                          <a:cs typeface="Marianne"/>
                        </a:rPr>
                        <a:t>Prévoir retraitement des eaux </a:t>
                      </a:r>
                      <a:endParaRPr sz="1400" dirty="0">
                        <a:solidFill>
                          <a:srgbClr val="303977"/>
                        </a:solidFill>
                        <a:latin typeface="Marianne" panose="02000000000000000000" pitchFamily="2" charset="0"/>
                      </a:endParaRPr>
                    </a:p>
                    <a:p>
                      <a:pPr marL="0" marR="0" indent="0" algn="l">
                        <a:lnSpc>
                          <a:spcPct val="114999"/>
                        </a:lnSpc>
                        <a:spcBef>
                          <a:spcPts val="0"/>
                        </a:spcBef>
                        <a:spcAft>
                          <a:spcPts val="0"/>
                        </a:spcAft>
                        <a:defRPr/>
                      </a:pPr>
                      <a:endParaRPr sz="1400" b="0" dirty="0">
                        <a:solidFill>
                          <a:srgbClr val="303977"/>
                        </a:solidFill>
                        <a:latin typeface="Marianne" panose="02000000000000000000" pitchFamily="2" charset="0"/>
                      </a:endParaRPr>
                    </a:p>
                  </a:txBody>
                  <a:tcPr marL="46906" marR="46906" marT="0" marB="0" anchor="ctr"/>
                </a:tc>
                <a:extLst>
                  <a:ext uri="{0D108BD9-81ED-4DB2-BD59-A6C34878D82A}">
                    <a16:rowId xmlns:a16="http://schemas.microsoft.com/office/drawing/2014/main" val="10005"/>
                  </a:ext>
                </a:extLst>
              </a:tr>
            </a:tbl>
          </a:graphicData>
        </a:graphic>
      </p:graphicFrame>
      <p:sp>
        <p:nvSpPr>
          <p:cNvPr id="858965685" name="Espace réservé du numéro de diapositive 1"/>
          <p:cNvSpPr>
            <a:spLocks noGrp="1"/>
          </p:cNvSpPr>
          <p:nvPr>
            <p:ph type="sldNum" sz="quarter" idx="12"/>
          </p:nvPr>
        </p:nvSpPr>
        <p:spPr bwMode="auto"/>
        <p:txBody>
          <a:bodyPr/>
          <a:lstStyle/>
          <a:p>
            <a:pPr>
              <a:defRPr/>
            </a:pPr>
            <a:fld id="{48F63A3B-78C7-47BE-AE5E-E10140E04643}" type="slidenum">
              <a:rPr lang="en-US"/>
              <a:t>26</a:t>
            </a:fld>
            <a:endParaRPr lang="en-US"/>
          </a:p>
        </p:txBody>
      </p:sp>
      <p:sp>
        <p:nvSpPr>
          <p:cNvPr id="7" name="Rectangle 9"/>
          <p:cNvSpPr/>
          <p:nvPr/>
        </p:nvSpPr>
        <p:spPr bwMode="auto">
          <a:xfrm>
            <a:off x="8692788" y="681939"/>
            <a:ext cx="465192" cy="316305"/>
          </a:xfrm>
          <a:prstGeom prst="rect">
            <a:avLst/>
          </a:prstGeom>
        </p:spPr>
        <p:txBody>
          <a:bodyPr wrap="none">
            <a:spAutoFit/>
          </a:bodyPr>
          <a:lstStyle/>
          <a:p>
            <a:pPr>
              <a:lnSpc>
                <a:spcPct val="113999"/>
              </a:lnSpc>
              <a:defRPr/>
            </a:pPr>
            <a:r>
              <a:rPr lang="fr-FR" sz="1400" b="1" i="1" dirty="0" smtClean="0">
                <a:solidFill>
                  <a:schemeClr val="bg1"/>
                </a:solidFill>
                <a:latin typeface="Marianne"/>
              </a:rPr>
              <a:t>2/5</a:t>
            </a:r>
            <a:endParaRPr lang="fr-FR" sz="1200" i="1" dirty="0">
              <a:solidFill>
                <a:schemeClr val="bg1"/>
              </a:solidFill>
              <a:latin typeface="Marianne"/>
            </a:endParaRPr>
          </a:p>
        </p:txBody>
      </p:sp>
      <p:sp>
        <p:nvSpPr>
          <p:cNvPr id="8" name="Flèche droite 37"/>
          <p:cNvSpPr/>
          <p:nvPr/>
        </p:nvSpPr>
        <p:spPr bwMode="auto">
          <a:xfrm>
            <a:off x="-18472" y="5417888"/>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27628609" name="Rectangle 4"/>
          <p:cNvSpPr/>
          <p:nvPr/>
        </p:nvSpPr>
        <p:spPr bwMode="auto">
          <a:xfrm>
            <a:off x="3992901" y="249673"/>
            <a:ext cx="4084772" cy="523219"/>
          </a:xfrm>
          <a:prstGeom prst="rect">
            <a:avLst/>
          </a:prstGeom>
        </p:spPr>
        <p:txBody>
          <a:bodyPr wrap="none">
            <a:spAutoFit/>
          </a:bodyPr>
          <a:lstStyle/>
          <a:p>
            <a:pPr>
              <a:defRPr/>
            </a:pPr>
            <a:r>
              <a:rPr lang="fr-FR" sz="2800" b="1" dirty="0">
                <a:solidFill>
                  <a:srgbClr val="303977"/>
                </a:solidFill>
                <a:latin typeface="Marianne"/>
                <a:cs typeface="Arial"/>
              </a:rPr>
              <a:t>L’espace de formation</a:t>
            </a:r>
            <a:endParaRPr lang="fr-FR" sz="2800" dirty="0">
              <a:solidFill>
                <a:srgbClr val="303977"/>
              </a:solidFill>
            </a:endParaRPr>
          </a:p>
        </p:txBody>
      </p:sp>
      <p:graphicFrame>
        <p:nvGraphicFramePr>
          <p:cNvPr id="916985506" name="Tableau 8"/>
          <p:cNvGraphicFramePr>
            <a:graphicFrameLocks/>
          </p:cNvGraphicFramePr>
          <p:nvPr>
            <p:extLst>
              <p:ext uri="{D42A27DB-BD31-4B8C-83A1-F6EECF244321}">
                <p14:modId xmlns:p14="http://schemas.microsoft.com/office/powerpoint/2010/main" val="1212793610"/>
              </p:ext>
            </p:extLst>
          </p:nvPr>
        </p:nvGraphicFramePr>
        <p:xfrm>
          <a:off x="2168443" y="1059717"/>
          <a:ext cx="6868050" cy="5385978"/>
        </p:xfrm>
        <a:graphic>
          <a:graphicData uri="http://schemas.openxmlformats.org/drawingml/2006/table">
            <a:tbl>
              <a:tblPr firstRow="1" firstCol="1" bandRow="1">
                <a:tableStyleId>{5C22544A-7EE6-4342-B048-85BDC9FD1C3A}</a:tableStyleId>
              </a:tblPr>
              <a:tblGrid>
                <a:gridCol w="2054639">
                  <a:extLst>
                    <a:ext uri="{9D8B030D-6E8A-4147-A177-3AD203B41FA5}">
                      <a16:colId xmlns:a16="http://schemas.microsoft.com/office/drawing/2014/main" val="20000"/>
                    </a:ext>
                  </a:extLst>
                </a:gridCol>
                <a:gridCol w="4813411">
                  <a:extLst>
                    <a:ext uri="{9D8B030D-6E8A-4147-A177-3AD203B41FA5}">
                      <a16:colId xmlns:a16="http://schemas.microsoft.com/office/drawing/2014/main" val="20001"/>
                    </a:ext>
                  </a:extLst>
                </a:gridCol>
              </a:tblGrid>
              <a:tr h="338490">
                <a:tc gridSpan="2">
                  <a:txBody>
                    <a:bodyPr/>
                    <a:lstStyle/>
                    <a:p>
                      <a:pPr algn="ctr">
                        <a:defRPr/>
                      </a:pPr>
                      <a:r>
                        <a:rPr lang="fr-FR" sz="1600" b="1">
                          <a:solidFill>
                            <a:schemeClr val="lt1"/>
                          </a:solidFill>
                          <a:latin typeface="Marianne"/>
                          <a:ea typeface="Arial"/>
                          <a:cs typeface="Arial"/>
                        </a:rPr>
                        <a:t>Différentes zones</a:t>
                      </a:r>
                      <a:endParaRPr sz="1600"/>
                    </a:p>
                  </a:txBody>
                  <a:tcPr marL="46905" marR="46905" marT="0" marB="0" anchor="ctr"/>
                </a:tc>
                <a:tc hMerge="1">
                  <a:txBody>
                    <a:bodyPr/>
                    <a:lstStyle/>
                    <a:p>
                      <a:endParaRPr/>
                    </a:p>
                  </a:txBody>
                  <a:tcPr/>
                </a:tc>
                <a:extLst>
                  <a:ext uri="{0D108BD9-81ED-4DB2-BD59-A6C34878D82A}">
                    <a16:rowId xmlns:a16="http://schemas.microsoft.com/office/drawing/2014/main" val="10000"/>
                  </a:ext>
                </a:extLst>
              </a:tr>
              <a:tr h="365144">
                <a:tc>
                  <a:txBody>
                    <a:bodyPr/>
                    <a:lstStyle/>
                    <a:p>
                      <a:pPr algn="ctr">
                        <a:lnSpc>
                          <a:spcPct val="114999"/>
                        </a:lnSpc>
                        <a:spcAft>
                          <a:spcPts val="0"/>
                        </a:spcAft>
                        <a:defRPr/>
                      </a:pPr>
                      <a:r>
                        <a:rPr lang="fr-FR" sz="1600" b="1" i="0">
                          <a:solidFill>
                            <a:schemeClr val="bg1"/>
                          </a:solidFill>
                          <a:latin typeface="Marianne"/>
                          <a:ea typeface="Times New Roman"/>
                          <a:cs typeface="Times New Roman"/>
                        </a:rPr>
                        <a:t>Lieu de stockage extérieur</a:t>
                      </a:r>
                      <a:endParaRPr sz="1600">
                        <a:solidFill>
                          <a:schemeClr val="bg1"/>
                        </a:solidFill>
                      </a:endParaRPr>
                    </a:p>
                  </a:txBody>
                  <a:tcPr marL="46905" marR="46905" marT="0" marB="0" anchor="ctr"/>
                </a:tc>
                <a:tc>
                  <a:txBody>
                    <a:bodyPr/>
                    <a:lstStyle/>
                    <a:p>
                      <a:pPr marL="0" marR="0" lvl="0" indent="0" algn="l" defTabSz="914400">
                        <a:lnSpc>
                          <a:spcPct val="114999"/>
                        </a:lnSpc>
                        <a:spcBef>
                          <a:spcPts val="0"/>
                        </a:spcBef>
                        <a:spcAft>
                          <a:spcPts val="0"/>
                        </a:spcAft>
                        <a:buClrTx/>
                        <a:buSzTx/>
                        <a:buFontTx/>
                        <a:buNone/>
                        <a:defRPr/>
                      </a:pPr>
                      <a:r>
                        <a:rPr lang="fr-FR" sz="1600" b="0" i="0" dirty="0">
                          <a:solidFill>
                            <a:srgbClr val="303977"/>
                          </a:solidFill>
                          <a:latin typeface="Marianne"/>
                          <a:ea typeface="Times New Roman"/>
                          <a:cs typeface="Times New Roman"/>
                        </a:rPr>
                        <a:t>Contiguë aux zones de taille et mise en œuvre, d’une surface minimum de 400m². </a:t>
                      </a:r>
                      <a:endParaRPr dirty="0">
                        <a:solidFill>
                          <a:srgbClr val="303977"/>
                        </a:solidFill>
                      </a:endParaRPr>
                    </a:p>
                    <a:p>
                      <a:pPr marL="0" marR="0" lvl="0" indent="0" algn="l" defTabSz="914400">
                        <a:lnSpc>
                          <a:spcPct val="114999"/>
                        </a:lnSpc>
                        <a:spcBef>
                          <a:spcPts val="0"/>
                        </a:spcBef>
                        <a:spcAft>
                          <a:spcPts val="0"/>
                        </a:spcAft>
                        <a:buClrTx/>
                        <a:buSzTx/>
                        <a:buFontTx/>
                        <a:buNone/>
                        <a:defRPr/>
                      </a:pPr>
                      <a:r>
                        <a:rPr lang="fr-FR" sz="1600" b="0" i="0" u="none" strike="noStrike" cap="none" spc="0" dirty="0">
                          <a:solidFill>
                            <a:srgbClr val="303977"/>
                          </a:solidFill>
                          <a:latin typeface="Marianne"/>
                          <a:ea typeface="Marianne"/>
                          <a:cs typeface="Marianne"/>
                        </a:rPr>
                        <a:t>Marquage au sol des zones de circulation.</a:t>
                      </a:r>
                      <a:endParaRPr dirty="0">
                        <a:solidFill>
                          <a:srgbClr val="303977"/>
                        </a:solidFill>
                      </a:endParaRPr>
                    </a:p>
                    <a:p>
                      <a:pPr algn="l">
                        <a:lnSpc>
                          <a:spcPct val="114999"/>
                        </a:lnSpc>
                        <a:spcAft>
                          <a:spcPts val="0"/>
                        </a:spcAft>
                        <a:defRPr/>
                      </a:pPr>
                      <a:endParaRPr lang="fr-FR" sz="1600" b="0" i="0" dirty="0">
                        <a:solidFill>
                          <a:srgbClr val="303977"/>
                        </a:solidFill>
                        <a:highlight>
                          <a:srgbClr val="FFFF00"/>
                        </a:highlight>
                        <a:latin typeface="Marianne"/>
                        <a:ea typeface="Times New Roman"/>
                        <a:cs typeface="Times New Roman"/>
                      </a:endParaRPr>
                    </a:p>
                    <a:p>
                      <a:pPr algn="l">
                        <a:lnSpc>
                          <a:spcPct val="114999"/>
                        </a:lnSpc>
                        <a:spcAft>
                          <a:spcPts val="0"/>
                        </a:spcAft>
                        <a:defRPr/>
                      </a:pPr>
                      <a:r>
                        <a:rPr lang="fr-FR" sz="1600" b="0" i="0" dirty="0">
                          <a:solidFill>
                            <a:srgbClr val="303977"/>
                          </a:solidFill>
                          <a:latin typeface="Marianne"/>
                          <a:ea typeface="Times New Roman"/>
                          <a:cs typeface="Times New Roman"/>
                        </a:rPr>
                        <a:t>Stockage de </a:t>
                      </a:r>
                      <a:r>
                        <a:rPr lang="fr-FR" sz="1600" b="0" i="0" u="none" strike="noStrike" cap="none" spc="0" dirty="0">
                          <a:solidFill>
                            <a:srgbClr val="303977"/>
                          </a:solidFill>
                          <a:latin typeface="Marianne"/>
                          <a:ea typeface="Marianne"/>
                          <a:cs typeface="Marianne"/>
                        </a:rPr>
                        <a:t>matériaux diversifiés : accès à une gamme de pierres naturelles ainsi qu'aux matériaux de restauration utilisés dans les travaux de conservation (mortiers, ciments, etc.).</a:t>
                      </a:r>
                      <a:endParaRPr dirty="0">
                        <a:solidFill>
                          <a:srgbClr val="303977"/>
                        </a:solidFill>
                      </a:endParaRPr>
                    </a:p>
                    <a:p>
                      <a:pPr algn="l">
                        <a:lnSpc>
                          <a:spcPct val="114999"/>
                        </a:lnSpc>
                        <a:spcAft>
                          <a:spcPts val="0"/>
                        </a:spcAft>
                        <a:defRPr/>
                      </a:pPr>
                      <a:endParaRPr sz="1600" b="0" dirty="0">
                        <a:solidFill>
                          <a:srgbClr val="303977"/>
                        </a:solidFill>
                        <a:latin typeface="Marianne"/>
                      </a:endParaRPr>
                    </a:p>
                    <a:p>
                      <a:pPr algn="l">
                        <a:lnSpc>
                          <a:spcPct val="114999"/>
                        </a:lnSpc>
                        <a:spcAft>
                          <a:spcPts val="0"/>
                        </a:spcAft>
                        <a:defRPr/>
                      </a:pPr>
                      <a:r>
                        <a:rPr lang="fr-FR" sz="1600" b="0" i="0" u="none" strike="noStrike" cap="none" spc="0" dirty="0">
                          <a:solidFill>
                            <a:srgbClr val="303977"/>
                          </a:solidFill>
                          <a:latin typeface="Marianne"/>
                          <a:cs typeface="Times New Roman"/>
                        </a:rPr>
                        <a:t>Racks industriels pour gerber les palettes</a:t>
                      </a:r>
                      <a:endParaRPr dirty="0">
                        <a:solidFill>
                          <a:srgbClr val="303977"/>
                        </a:solidFill>
                      </a:endParaRPr>
                    </a:p>
                  </a:txBody>
                  <a:tcPr marL="46905" marR="46905" marT="0" marB="0" anchor="ctr"/>
                </a:tc>
                <a:extLst>
                  <a:ext uri="{0D108BD9-81ED-4DB2-BD59-A6C34878D82A}">
                    <a16:rowId xmlns:a16="http://schemas.microsoft.com/office/drawing/2014/main" val="10001"/>
                  </a:ext>
                </a:extLst>
              </a:tr>
              <a:tr h="353648">
                <a:tc>
                  <a:txBody>
                    <a:bodyPr/>
                    <a:lstStyle/>
                    <a:p>
                      <a:pPr marL="0" marR="0" lvl="0" indent="0" algn="ctr" defTabSz="914400">
                        <a:lnSpc>
                          <a:spcPct val="100000"/>
                        </a:lnSpc>
                        <a:spcBef>
                          <a:spcPts val="0"/>
                        </a:spcBef>
                        <a:spcAft>
                          <a:spcPts val="0"/>
                        </a:spcAft>
                        <a:buClrTx/>
                        <a:buSzTx/>
                        <a:buFontTx/>
                        <a:buNone/>
                        <a:defRPr/>
                      </a:pPr>
                      <a:r>
                        <a:rPr lang="fr-FR" sz="1600" b="1" i="0" u="none" strike="noStrike" cap="none" spc="0">
                          <a:solidFill>
                            <a:schemeClr val="bg1"/>
                          </a:solidFill>
                          <a:latin typeface="Marianne"/>
                          <a:ea typeface="Times New Roman"/>
                          <a:cs typeface="Times New Roman"/>
                        </a:rPr>
                        <a:t>Lieu de stockage intérieur</a:t>
                      </a:r>
                      <a:endParaRPr sz="1600">
                        <a:solidFill>
                          <a:schemeClr val="bg1"/>
                        </a:solidFill>
                      </a:endParaRPr>
                    </a:p>
                  </a:txBody>
                  <a:tcPr marL="68580" marR="68580" marT="0" marB="0" anchor="ctr"/>
                </a:tc>
                <a:tc>
                  <a:txBody>
                    <a:bodyPr/>
                    <a:lstStyle/>
                    <a:p>
                      <a:pPr marL="0" marR="0" indent="0" algn="l">
                        <a:lnSpc>
                          <a:spcPct val="114999"/>
                        </a:lnSpc>
                        <a:spcBef>
                          <a:spcPts val="0"/>
                        </a:spcBef>
                        <a:spcAft>
                          <a:spcPts val="0"/>
                        </a:spcAft>
                        <a:defRPr/>
                      </a:pPr>
                      <a:r>
                        <a:rPr lang="fr-FR" sz="1600" b="0" i="0" u="none" strike="noStrike" cap="none" spc="0" dirty="0">
                          <a:solidFill>
                            <a:srgbClr val="303977"/>
                          </a:solidFill>
                          <a:latin typeface="Marianne"/>
                          <a:ea typeface="Marianne"/>
                          <a:cs typeface="Marianne"/>
                        </a:rPr>
                        <a:t>Intermédiaire entre les ateliers et le stockage extérieur, pour stocker les pierres nécessaires à la réalisation en cours.</a:t>
                      </a:r>
                      <a:endParaRPr dirty="0">
                        <a:solidFill>
                          <a:srgbClr val="303977"/>
                        </a:solidFill>
                      </a:endParaRPr>
                    </a:p>
                    <a:p>
                      <a:pPr marL="0" marR="0" lvl="0" indent="0" algn="l" defTabSz="914400">
                        <a:lnSpc>
                          <a:spcPct val="114999"/>
                        </a:lnSpc>
                        <a:spcBef>
                          <a:spcPts val="0"/>
                        </a:spcBef>
                        <a:spcAft>
                          <a:spcPts val="0"/>
                        </a:spcAft>
                        <a:buClrTx/>
                        <a:buSzTx/>
                        <a:buFontTx/>
                        <a:buNone/>
                        <a:defRPr/>
                      </a:pPr>
                      <a:r>
                        <a:rPr lang="fr-FR" sz="1600" b="0" i="0" u="none" strike="noStrike" cap="none" spc="0" dirty="0">
                          <a:solidFill>
                            <a:srgbClr val="303977"/>
                          </a:solidFill>
                          <a:latin typeface="Marianne"/>
                          <a:ea typeface="Marianne"/>
                          <a:cs typeface="Marianne"/>
                        </a:rPr>
                        <a:t>Marquage au sol des zones de circulation.</a:t>
                      </a:r>
                      <a:endParaRPr dirty="0">
                        <a:solidFill>
                          <a:srgbClr val="303977"/>
                        </a:solidFill>
                      </a:endParaRPr>
                    </a:p>
                    <a:p>
                      <a:pPr marL="0" marR="0" lvl="0" indent="0" algn="l" defTabSz="914400">
                        <a:lnSpc>
                          <a:spcPct val="114999"/>
                        </a:lnSpc>
                        <a:spcBef>
                          <a:spcPts val="0"/>
                        </a:spcBef>
                        <a:spcAft>
                          <a:spcPts val="0"/>
                        </a:spcAft>
                        <a:buClrTx/>
                        <a:buSzTx/>
                        <a:buFontTx/>
                        <a:buNone/>
                        <a:defRPr/>
                      </a:pPr>
                      <a:endParaRPr lang="fr-FR" sz="1600" b="0" i="0" u="none" strike="noStrike" cap="none" spc="0" dirty="0">
                        <a:solidFill>
                          <a:srgbClr val="303977"/>
                        </a:solidFill>
                        <a:latin typeface="Marianne"/>
                        <a:cs typeface="Times New Roman"/>
                      </a:endParaRPr>
                    </a:p>
                    <a:p>
                      <a:pPr marL="0" marR="0" lvl="0" indent="0" algn="l" defTabSz="914400">
                        <a:lnSpc>
                          <a:spcPct val="114999"/>
                        </a:lnSpc>
                        <a:spcBef>
                          <a:spcPts val="0"/>
                        </a:spcBef>
                        <a:spcAft>
                          <a:spcPts val="0"/>
                        </a:spcAft>
                        <a:buClrTx/>
                        <a:buSzTx/>
                        <a:buFontTx/>
                        <a:buNone/>
                        <a:defRPr/>
                      </a:pPr>
                      <a:r>
                        <a:rPr lang="fr-FR" sz="1600" b="0" i="0" u="none" strike="noStrike" cap="none" spc="0" dirty="0">
                          <a:solidFill>
                            <a:srgbClr val="303977"/>
                          </a:solidFill>
                          <a:latin typeface="Marianne"/>
                          <a:cs typeface="Times New Roman"/>
                        </a:rPr>
                        <a:t>Racks industriels pour gerber les palettes</a:t>
                      </a:r>
                    </a:p>
                    <a:p>
                      <a:pPr marL="0" marR="0" indent="0" algn="l">
                        <a:lnSpc>
                          <a:spcPct val="114999"/>
                        </a:lnSpc>
                        <a:spcBef>
                          <a:spcPts val="0"/>
                        </a:spcBef>
                        <a:spcAft>
                          <a:spcPts val="0"/>
                        </a:spcAft>
                        <a:defRPr/>
                      </a:pPr>
                      <a:r>
                        <a:rPr lang="fr-FR" sz="1600" b="0" i="0" u="none" strike="noStrike" cap="none" spc="0" dirty="0">
                          <a:solidFill>
                            <a:srgbClr val="303977"/>
                          </a:solidFill>
                          <a:latin typeface="Marianne"/>
                          <a:ea typeface="Marianne"/>
                          <a:cs typeface="Marianne"/>
                        </a:rPr>
                        <a:t>Surface minimum de 10 à 20m².</a:t>
                      </a:r>
                      <a:endParaRPr sz="1600" b="0" dirty="0">
                        <a:solidFill>
                          <a:srgbClr val="303977"/>
                        </a:solidFill>
                        <a:latin typeface="Marianne"/>
                      </a:endParaRPr>
                    </a:p>
                  </a:txBody>
                  <a:tcPr marL="68580" marR="68580" marT="0" marB="0" anchor="ctr"/>
                </a:tc>
                <a:extLst>
                  <a:ext uri="{0D108BD9-81ED-4DB2-BD59-A6C34878D82A}">
                    <a16:rowId xmlns:a16="http://schemas.microsoft.com/office/drawing/2014/main" val="10002"/>
                  </a:ext>
                </a:extLst>
              </a:tr>
            </a:tbl>
          </a:graphicData>
        </a:graphic>
      </p:graphicFrame>
      <p:sp>
        <p:nvSpPr>
          <p:cNvPr id="474047124" name="Espace réservé du numéro de diapositive 1"/>
          <p:cNvSpPr>
            <a:spLocks noGrp="1"/>
          </p:cNvSpPr>
          <p:nvPr>
            <p:ph type="sldNum" sz="quarter" idx="12"/>
          </p:nvPr>
        </p:nvSpPr>
        <p:spPr bwMode="auto"/>
        <p:txBody>
          <a:bodyPr/>
          <a:lstStyle/>
          <a:p>
            <a:pPr>
              <a:defRPr/>
            </a:pPr>
            <a:fld id="{48F63A3B-78C7-47BE-AE5E-E10140E04643}" type="slidenum">
              <a:rPr lang="en-US"/>
              <a:t>27</a:t>
            </a:fld>
            <a:endParaRPr lang="en-US"/>
          </a:p>
        </p:txBody>
      </p:sp>
      <p:sp>
        <p:nvSpPr>
          <p:cNvPr id="7" name="Rectangle 9"/>
          <p:cNvSpPr/>
          <p:nvPr/>
        </p:nvSpPr>
        <p:spPr bwMode="auto">
          <a:xfrm>
            <a:off x="8692788" y="681939"/>
            <a:ext cx="465192" cy="316305"/>
          </a:xfrm>
          <a:prstGeom prst="rect">
            <a:avLst/>
          </a:prstGeom>
        </p:spPr>
        <p:txBody>
          <a:bodyPr wrap="none">
            <a:spAutoFit/>
          </a:bodyPr>
          <a:lstStyle/>
          <a:p>
            <a:pPr>
              <a:lnSpc>
                <a:spcPct val="113999"/>
              </a:lnSpc>
              <a:defRPr/>
            </a:pPr>
            <a:r>
              <a:rPr lang="fr-FR" sz="1400" b="1" i="1" dirty="0" smtClean="0">
                <a:solidFill>
                  <a:schemeClr val="bg1"/>
                </a:solidFill>
                <a:latin typeface="Marianne"/>
              </a:rPr>
              <a:t>3/5</a:t>
            </a:r>
            <a:endParaRPr lang="fr-FR" sz="1200" i="1" dirty="0">
              <a:solidFill>
                <a:schemeClr val="bg1"/>
              </a:solidFill>
              <a:latin typeface="Marianne"/>
            </a:endParaRPr>
          </a:p>
        </p:txBody>
      </p:sp>
      <p:sp>
        <p:nvSpPr>
          <p:cNvPr id="8" name="Flèche droite 37"/>
          <p:cNvSpPr/>
          <p:nvPr/>
        </p:nvSpPr>
        <p:spPr bwMode="auto">
          <a:xfrm>
            <a:off x="-18472" y="5417888"/>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43280557" name="Rectangle 4"/>
          <p:cNvSpPr/>
          <p:nvPr/>
        </p:nvSpPr>
        <p:spPr bwMode="auto">
          <a:xfrm>
            <a:off x="3992901" y="249673"/>
            <a:ext cx="4084772" cy="523219"/>
          </a:xfrm>
          <a:prstGeom prst="rect">
            <a:avLst/>
          </a:prstGeom>
        </p:spPr>
        <p:txBody>
          <a:bodyPr wrap="none">
            <a:spAutoFit/>
          </a:bodyPr>
          <a:lstStyle/>
          <a:p>
            <a:pPr>
              <a:defRPr/>
            </a:pPr>
            <a:r>
              <a:rPr lang="fr-FR" sz="2800" b="1" dirty="0">
                <a:solidFill>
                  <a:srgbClr val="303977"/>
                </a:solidFill>
                <a:latin typeface="Marianne"/>
                <a:cs typeface="Arial"/>
              </a:rPr>
              <a:t>L’espace de formation</a:t>
            </a:r>
            <a:endParaRPr lang="fr-FR" sz="2800" dirty="0">
              <a:solidFill>
                <a:srgbClr val="303977"/>
              </a:solidFill>
            </a:endParaRPr>
          </a:p>
        </p:txBody>
      </p:sp>
      <p:graphicFrame>
        <p:nvGraphicFramePr>
          <p:cNvPr id="535022829" name="Tableau 8"/>
          <p:cNvGraphicFramePr>
            <a:graphicFrameLocks/>
          </p:cNvGraphicFramePr>
          <p:nvPr>
            <p:extLst>
              <p:ext uri="{D42A27DB-BD31-4B8C-83A1-F6EECF244321}">
                <p14:modId xmlns:p14="http://schemas.microsoft.com/office/powerpoint/2010/main" val="367353864"/>
              </p:ext>
            </p:extLst>
          </p:nvPr>
        </p:nvGraphicFramePr>
        <p:xfrm>
          <a:off x="2168443" y="1968256"/>
          <a:ext cx="6868050" cy="4544730"/>
        </p:xfrm>
        <a:graphic>
          <a:graphicData uri="http://schemas.openxmlformats.org/drawingml/2006/table">
            <a:tbl>
              <a:tblPr firstRow="1" firstCol="1" bandRow="1">
                <a:tableStyleId>{5C22544A-7EE6-4342-B048-85BDC9FD1C3A}</a:tableStyleId>
              </a:tblPr>
              <a:tblGrid>
                <a:gridCol w="2054639">
                  <a:extLst>
                    <a:ext uri="{9D8B030D-6E8A-4147-A177-3AD203B41FA5}">
                      <a16:colId xmlns:a16="http://schemas.microsoft.com/office/drawing/2014/main" val="20000"/>
                    </a:ext>
                  </a:extLst>
                </a:gridCol>
                <a:gridCol w="4813411">
                  <a:extLst>
                    <a:ext uri="{9D8B030D-6E8A-4147-A177-3AD203B41FA5}">
                      <a16:colId xmlns:a16="http://schemas.microsoft.com/office/drawing/2014/main" val="20001"/>
                    </a:ext>
                  </a:extLst>
                </a:gridCol>
              </a:tblGrid>
              <a:tr h="338490">
                <a:tc gridSpan="2">
                  <a:txBody>
                    <a:bodyPr/>
                    <a:lstStyle/>
                    <a:p>
                      <a:pPr algn="ctr">
                        <a:defRPr/>
                      </a:pPr>
                      <a:r>
                        <a:rPr lang="fr-FR" sz="1600" b="1">
                          <a:solidFill>
                            <a:schemeClr val="lt1"/>
                          </a:solidFill>
                          <a:latin typeface="Marianne"/>
                          <a:ea typeface="Arial"/>
                          <a:cs typeface="Arial"/>
                        </a:rPr>
                        <a:t>Différentes zones</a:t>
                      </a:r>
                      <a:endParaRPr/>
                    </a:p>
                  </a:txBody>
                  <a:tcPr marL="46905" marR="46905" marT="0" marB="0" anchor="ctr"/>
                </a:tc>
                <a:tc hMerge="1">
                  <a:txBody>
                    <a:bodyPr/>
                    <a:lstStyle/>
                    <a:p>
                      <a:endParaRPr/>
                    </a:p>
                  </a:txBody>
                  <a:tcPr/>
                </a:tc>
                <a:extLst>
                  <a:ext uri="{0D108BD9-81ED-4DB2-BD59-A6C34878D82A}">
                    <a16:rowId xmlns:a16="http://schemas.microsoft.com/office/drawing/2014/main" val="10000"/>
                  </a:ext>
                </a:extLst>
              </a:tr>
              <a:tr h="365144">
                <a:tc rowSpan="3">
                  <a:txBody>
                    <a:bodyPr/>
                    <a:lstStyle/>
                    <a:p>
                      <a:pPr algn="ctr">
                        <a:lnSpc>
                          <a:spcPct val="114999"/>
                        </a:lnSpc>
                        <a:spcAft>
                          <a:spcPts val="0"/>
                        </a:spcAft>
                        <a:defRPr/>
                      </a:pPr>
                      <a:r>
                        <a:rPr lang="fr-FR" sz="1600" b="1" i="0">
                          <a:latin typeface="Marianne"/>
                          <a:ea typeface="Times New Roman"/>
                          <a:cs typeface="Times New Roman"/>
                        </a:rPr>
                        <a:t>Atelier de taille</a:t>
                      </a:r>
                      <a:endParaRPr/>
                    </a:p>
                    <a:p>
                      <a:pPr algn="ctr">
                        <a:lnSpc>
                          <a:spcPct val="114999"/>
                        </a:lnSpc>
                        <a:spcAft>
                          <a:spcPts val="0"/>
                        </a:spcAft>
                        <a:defRPr/>
                      </a:pPr>
                      <a:endParaRPr lang="fr-FR" sz="1600" b="1" i="0">
                        <a:latin typeface="Marianne"/>
                        <a:ea typeface="Times New Roman"/>
                        <a:cs typeface="Times New Roman"/>
                      </a:endParaRPr>
                    </a:p>
                  </a:txBody>
                  <a:tcPr marL="46905" marR="46905" marT="0" marB="0" anchor="ctr"/>
                </a:tc>
                <a:tc>
                  <a:txBody>
                    <a:bodyPr/>
                    <a:lstStyle/>
                    <a:p>
                      <a:pPr algn="l">
                        <a:lnSpc>
                          <a:spcPct val="114999"/>
                        </a:lnSpc>
                        <a:spcAft>
                          <a:spcPts val="0"/>
                        </a:spcAft>
                        <a:defRPr/>
                      </a:pPr>
                      <a:r>
                        <a:rPr lang="fr-FR" sz="1600" b="0" i="0" dirty="0">
                          <a:solidFill>
                            <a:srgbClr val="303977"/>
                          </a:solidFill>
                          <a:latin typeface="Marianne"/>
                          <a:ea typeface="Times New Roman"/>
                          <a:cs typeface="Times New Roman"/>
                        </a:rPr>
                        <a:t>A mettre en place en rez-de-chaussée</a:t>
                      </a:r>
                      <a:endParaRPr b="0" dirty="0">
                        <a:solidFill>
                          <a:srgbClr val="303977"/>
                        </a:solidFill>
                      </a:endParaRPr>
                    </a:p>
                    <a:p>
                      <a:pPr algn="l">
                        <a:lnSpc>
                          <a:spcPct val="114999"/>
                        </a:lnSpc>
                        <a:spcAft>
                          <a:spcPts val="0"/>
                        </a:spcAft>
                        <a:defRPr/>
                      </a:pPr>
                      <a:endParaRPr lang="fr-FR" sz="1600" b="0" i="0" dirty="0">
                        <a:solidFill>
                          <a:srgbClr val="303977"/>
                        </a:solidFill>
                        <a:latin typeface="Marianne"/>
                        <a:ea typeface="Times New Roman"/>
                        <a:cs typeface="Times New Roman"/>
                      </a:endParaRPr>
                    </a:p>
                    <a:p>
                      <a:pPr algn="l">
                        <a:lnSpc>
                          <a:spcPct val="114999"/>
                        </a:lnSpc>
                        <a:spcAft>
                          <a:spcPts val="0"/>
                        </a:spcAft>
                        <a:defRPr/>
                      </a:pPr>
                      <a:r>
                        <a:rPr lang="fr-FR" sz="1600" b="0" i="0" dirty="0">
                          <a:solidFill>
                            <a:srgbClr val="303977"/>
                          </a:solidFill>
                          <a:latin typeface="Marianne"/>
                          <a:ea typeface="Times New Roman"/>
                          <a:cs typeface="Times New Roman"/>
                        </a:rPr>
                        <a:t>Équipé d’un système d’aspiration des poussières conforme à la réglementation en vigueur.</a:t>
                      </a:r>
                      <a:endParaRPr b="0" dirty="0">
                        <a:solidFill>
                          <a:srgbClr val="303977"/>
                        </a:solidFill>
                      </a:endParaRPr>
                    </a:p>
                    <a:p>
                      <a:pPr algn="l">
                        <a:lnSpc>
                          <a:spcPct val="114999"/>
                        </a:lnSpc>
                        <a:spcAft>
                          <a:spcPts val="0"/>
                        </a:spcAft>
                        <a:defRPr/>
                      </a:pPr>
                      <a:endParaRPr lang="fr-FR" sz="1600" b="0" i="0" dirty="0">
                        <a:solidFill>
                          <a:srgbClr val="303977"/>
                        </a:solidFill>
                        <a:highlight>
                          <a:srgbClr val="FFFF00"/>
                        </a:highlight>
                        <a:latin typeface="Marianne"/>
                        <a:ea typeface="Times New Roman"/>
                        <a:cs typeface="Times New Roman"/>
                      </a:endParaRPr>
                    </a:p>
                  </a:txBody>
                  <a:tcPr marL="46905" marR="46905" marT="0" marB="0" anchor="ctr"/>
                </a:tc>
                <a:extLst>
                  <a:ext uri="{0D108BD9-81ED-4DB2-BD59-A6C34878D82A}">
                    <a16:rowId xmlns:a16="http://schemas.microsoft.com/office/drawing/2014/main" val="10001"/>
                  </a:ext>
                </a:extLst>
              </a:tr>
              <a:tr h="365144">
                <a:tc vMerge="1">
                  <a:txBody>
                    <a:bodyPr/>
                    <a:lstStyle/>
                    <a:p>
                      <a:pPr>
                        <a:defRPr/>
                      </a:pPr>
                      <a:endParaRPr/>
                    </a:p>
                  </a:txBody>
                  <a:tcPr marL="46905" marR="46905" marT="0" marB="0" anchor="ctr"/>
                </a:tc>
                <a:tc>
                  <a:txBody>
                    <a:bodyPr/>
                    <a:lstStyle/>
                    <a:p>
                      <a:pPr marL="0" marR="0" indent="0" algn="l">
                        <a:lnSpc>
                          <a:spcPct val="114999"/>
                        </a:lnSpc>
                        <a:spcBef>
                          <a:spcPts val="0"/>
                        </a:spcBef>
                        <a:spcAft>
                          <a:spcPts val="0"/>
                        </a:spcAft>
                        <a:defRPr/>
                      </a:pPr>
                      <a:r>
                        <a:rPr lang="fr-FR" sz="1600" b="0" i="0" u="none" strike="noStrike" cap="none" spc="0" dirty="0">
                          <a:solidFill>
                            <a:srgbClr val="303977"/>
                          </a:solidFill>
                          <a:latin typeface="Marianne"/>
                          <a:ea typeface="Times New Roman"/>
                          <a:cs typeface="Times New Roman"/>
                        </a:rPr>
                        <a:t>Surface minimum de 200m²</a:t>
                      </a:r>
                      <a:endParaRPr lang="fr-FR" sz="1600" b="0" i="0" u="none" strike="noStrike" cap="none" spc="0" dirty="0">
                        <a:solidFill>
                          <a:srgbClr val="303977"/>
                        </a:solidFill>
                        <a:latin typeface="Times New Roman"/>
                        <a:cs typeface="Times New Roman"/>
                      </a:endParaRPr>
                    </a:p>
                    <a:p>
                      <a:pPr marL="0" marR="0" indent="0" algn="l">
                        <a:lnSpc>
                          <a:spcPct val="114999"/>
                        </a:lnSpc>
                        <a:spcBef>
                          <a:spcPts val="0"/>
                        </a:spcBef>
                        <a:spcAft>
                          <a:spcPts val="0"/>
                        </a:spcAft>
                        <a:defRPr/>
                      </a:pPr>
                      <a:r>
                        <a:rPr lang="fr-FR" sz="1600" b="0" i="0" u="none" strike="noStrike" cap="none" spc="0" dirty="0">
                          <a:solidFill>
                            <a:srgbClr val="303977"/>
                          </a:solidFill>
                          <a:latin typeface="Marianne"/>
                          <a:ea typeface="Times New Roman"/>
                          <a:cs typeface="Times New Roman"/>
                        </a:rPr>
                        <a:t>Prévoir une hauteur libre suffisante pour les systèmes de levage des pierre.</a:t>
                      </a:r>
                      <a:endParaRPr lang="fr-FR" sz="1600" b="0" i="0" u="none" strike="noStrike" cap="none" spc="0" dirty="0">
                        <a:solidFill>
                          <a:srgbClr val="303977"/>
                        </a:solidFill>
                        <a:latin typeface="Times New Roman"/>
                        <a:cs typeface="Times New Roman"/>
                      </a:endParaRPr>
                    </a:p>
                    <a:p>
                      <a:pPr marL="0" marR="0" indent="0" algn="l">
                        <a:lnSpc>
                          <a:spcPct val="114999"/>
                        </a:lnSpc>
                        <a:spcBef>
                          <a:spcPts val="0"/>
                        </a:spcBef>
                        <a:spcAft>
                          <a:spcPts val="0"/>
                        </a:spcAft>
                        <a:defRPr/>
                      </a:pPr>
                      <a:r>
                        <a:rPr lang="fr-FR" sz="1600" b="0" i="0" u="none" strike="noStrike" cap="none" spc="0" dirty="0">
                          <a:solidFill>
                            <a:srgbClr val="303977"/>
                          </a:solidFill>
                          <a:latin typeface="Marianne"/>
                          <a:ea typeface="Times New Roman"/>
                          <a:cs typeface="Times New Roman"/>
                        </a:rPr>
                        <a:t>Prévoir des possibilité d’emplacements de l’aire d’épure.</a:t>
                      </a:r>
                      <a:endParaRPr lang="fr-FR" sz="1600" b="0" i="0" u="none" strike="noStrike" cap="none" spc="0" dirty="0">
                        <a:solidFill>
                          <a:srgbClr val="303977"/>
                        </a:solidFill>
                        <a:latin typeface="Times New Roman"/>
                        <a:cs typeface="Times New Roman"/>
                      </a:endParaRPr>
                    </a:p>
                    <a:p>
                      <a:pPr marL="0" marR="0" indent="0" algn="l">
                        <a:lnSpc>
                          <a:spcPct val="114999"/>
                        </a:lnSpc>
                        <a:spcBef>
                          <a:spcPts val="0"/>
                        </a:spcBef>
                        <a:spcAft>
                          <a:spcPts val="0"/>
                        </a:spcAft>
                        <a:defRPr/>
                      </a:pPr>
                      <a:endParaRPr lang="fr-FR" sz="1600" b="0" i="0" u="none" strike="noStrike" cap="none" spc="0" dirty="0">
                        <a:solidFill>
                          <a:srgbClr val="303977"/>
                        </a:solidFill>
                        <a:latin typeface="Marianne"/>
                        <a:ea typeface="Marianne"/>
                        <a:cs typeface="Marianne"/>
                      </a:endParaRPr>
                    </a:p>
                  </a:txBody>
                  <a:tcPr marL="46905" marR="46905" marT="0" marB="0" anchor="ctr"/>
                </a:tc>
                <a:extLst>
                  <a:ext uri="{0D108BD9-81ED-4DB2-BD59-A6C34878D82A}">
                    <a16:rowId xmlns:a16="http://schemas.microsoft.com/office/drawing/2014/main" val="10002"/>
                  </a:ext>
                </a:extLst>
              </a:tr>
              <a:tr h="365144">
                <a:tc vMerge="1">
                  <a:txBody>
                    <a:bodyPr/>
                    <a:lstStyle/>
                    <a:p>
                      <a:pPr>
                        <a:defRPr/>
                      </a:pPr>
                      <a:endParaRPr/>
                    </a:p>
                  </a:txBody>
                  <a:tcPr marL="46905" marR="46905" marT="0" marB="0" anchor="ctr"/>
                </a:tc>
                <a:tc>
                  <a:txBody>
                    <a:bodyPr/>
                    <a:lstStyle/>
                    <a:p>
                      <a:pPr marL="0" marR="0" indent="0" algn="l">
                        <a:lnSpc>
                          <a:spcPct val="114999"/>
                        </a:lnSpc>
                        <a:spcBef>
                          <a:spcPts val="0"/>
                        </a:spcBef>
                        <a:spcAft>
                          <a:spcPts val="0"/>
                        </a:spcAft>
                        <a:defRPr/>
                      </a:pPr>
                      <a:r>
                        <a:rPr lang="fr-FR" sz="1600" b="0" i="0" u="none" strike="noStrike" cap="none" spc="0" dirty="0">
                          <a:solidFill>
                            <a:srgbClr val="303977"/>
                          </a:solidFill>
                          <a:latin typeface="Marianne"/>
                          <a:ea typeface="Marianne"/>
                          <a:cs typeface="Marianne"/>
                        </a:rPr>
                        <a:t>Point d’eau avec bac de décantation pour le nettoyage des outils.</a:t>
                      </a:r>
                      <a:endParaRPr b="0" dirty="0">
                        <a:solidFill>
                          <a:srgbClr val="303977"/>
                        </a:solidFill>
                      </a:endParaRPr>
                    </a:p>
                    <a:p>
                      <a:pPr marL="0" marR="0" indent="0" algn="l">
                        <a:lnSpc>
                          <a:spcPct val="114999"/>
                        </a:lnSpc>
                        <a:spcBef>
                          <a:spcPts val="0"/>
                        </a:spcBef>
                        <a:spcAft>
                          <a:spcPts val="0"/>
                        </a:spcAft>
                        <a:defRPr/>
                      </a:pPr>
                      <a:endParaRPr lang="fr-FR" sz="1600" b="0" i="0" u="none" strike="noStrike" cap="none" spc="0" dirty="0">
                        <a:solidFill>
                          <a:srgbClr val="303977"/>
                        </a:solidFill>
                        <a:latin typeface="Marianne"/>
                        <a:ea typeface="Marianne"/>
                        <a:cs typeface="Marianne"/>
                      </a:endParaRPr>
                    </a:p>
                  </a:txBody>
                  <a:tcPr marL="46905" marR="46905" marT="0" marB="0" anchor="ctr"/>
                </a:tc>
                <a:extLst>
                  <a:ext uri="{0D108BD9-81ED-4DB2-BD59-A6C34878D82A}">
                    <a16:rowId xmlns:a16="http://schemas.microsoft.com/office/drawing/2014/main" val="10003"/>
                  </a:ext>
                </a:extLst>
              </a:tr>
            </a:tbl>
          </a:graphicData>
        </a:graphic>
      </p:graphicFrame>
      <p:sp>
        <p:nvSpPr>
          <p:cNvPr id="1344226658" name="ZoneTexte 1781598319"/>
          <p:cNvSpPr txBox="1"/>
          <p:nvPr/>
        </p:nvSpPr>
        <p:spPr bwMode="auto">
          <a:xfrm>
            <a:off x="2168443" y="1037359"/>
            <a:ext cx="6549888" cy="661463"/>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marR="0" indent="0" algn="l">
              <a:spcBef>
                <a:spcPts val="0"/>
              </a:spcBef>
              <a:spcAft>
                <a:spcPts val="0"/>
              </a:spcAft>
              <a:defRPr/>
            </a:pPr>
            <a:r>
              <a:rPr lang="fr-FR" sz="1600" b="1" i="0" u="none" strike="noStrike" cap="none" spc="0" dirty="0">
                <a:solidFill>
                  <a:srgbClr val="303977"/>
                </a:solidFill>
                <a:latin typeface="Marianne"/>
                <a:ea typeface="Marianne"/>
                <a:cs typeface="Marianne"/>
              </a:rPr>
              <a:t>Le plateau technique doit être équipé pour simuler les conditions réelles de travail sur les monuments historiques. </a:t>
            </a:r>
            <a:endParaRPr lang="fr-FR" sz="1400" b="1" i="0" u="none" strike="noStrike" cap="none" spc="0" dirty="0">
              <a:solidFill>
                <a:srgbClr val="303977"/>
              </a:solidFill>
              <a:latin typeface="Marianne"/>
              <a:ea typeface="Marianne"/>
              <a:cs typeface="Marianne"/>
            </a:endParaRPr>
          </a:p>
        </p:txBody>
      </p:sp>
      <p:sp>
        <p:nvSpPr>
          <p:cNvPr id="1666717240" name="Espace réservé du numéro de diapositive 1"/>
          <p:cNvSpPr>
            <a:spLocks noGrp="1"/>
          </p:cNvSpPr>
          <p:nvPr>
            <p:ph type="sldNum" sz="quarter" idx="12"/>
          </p:nvPr>
        </p:nvSpPr>
        <p:spPr bwMode="auto"/>
        <p:txBody>
          <a:bodyPr/>
          <a:lstStyle/>
          <a:p>
            <a:pPr>
              <a:defRPr/>
            </a:pPr>
            <a:fld id="{48F63A3B-78C7-47BE-AE5E-E10140E04643}" type="slidenum">
              <a:rPr lang="en-US"/>
              <a:t>28</a:t>
            </a:fld>
            <a:endParaRPr lang="en-US"/>
          </a:p>
        </p:txBody>
      </p:sp>
      <p:sp>
        <p:nvSpPr>
          <p:cNvPr id="8" name="Rectangle 9"/>
          <p:cNvSpPr/>
          <p:nvPr/>
        </p:nvSpPr>
        <p:spPr bwMode="auto">
          <a:xfrm>
            <a:off x="8692788" y="681939"/>
            <a:ext cx="465192" cy="316305"/>
          </a:xfrm>
          <a:prstGeom prst="rect">
            <a:avLst/>
          </a:prstGeom>
        </p:spPr>
        <p:txBody>
          <a:bodyPr wrap="none">
            <a:spAutoFit/>
          </a:bodyPr>
          <a:lstStyle/>
          <a:p>
            <a:pPr>
              <a:lnSpc>
                <a:spcPct val="113999"/>
              </a:lnSpc>
              <a:defRPr/>
            </a:pPr>
            <a:r>
              <a:rPr lang="fr-FR" sz="1400" b="1" i="1" dirty="0" smtClean="0">
                <a:solidFill>
                  <a:schemeClr val="bg1"/>
                </a:solidFill>
                <a:latin typeface="Marianne"/>
              </a:rPr>
              <a:t>4/5</a:t>
            </a:r>
            <a:endParaRPr lang="fr-FR" sz="1200" i="1" dirty="0">
              <a:solidFill>
                <a:schemeClr val="bg1"/>
              </a:solidFill>
              <a:latin typeface="Marianne"/>
            </a:endParaRPr>
          </a:p>
        </p:txBody>
      </p:sp>
      <p:sp>
        <p:nvSpPr>
          <p:cNvPr id="9" name="Flèche droite 37"/>
          <p:cNvSpPr/>
          <p:nvPr/>
        </p:nvSpPr>
        <p:spPr bwMode="auto">
          <a:xfrm>
            <a:off x="-18472" y="5417888"/>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27212212" name="Rectangle 4"/>
          <p:cNvSpPr/>
          <p:nvPr/>
        </p:nvSpPr>
        <p:spPr bwMode="auto">
          <a:xfrm>
            <a:off x="3992901" y="249673"/>
            <a:ext cx="4084772" cy="523219"/>
          </a:xfrm>
          <a:prstGeom prst="rect">
            <a:avLst/>
          </a:prstGeom>
        </p:spPr>
        <p:txBody>
          <a:bodyPr wrap="none">
            <a:spAutoFit/>
          </a:bodyPr>
          <a:lstStyle/>
          <a:p>
            <a:pPr>
              <a:defRPr/>
            </a:pPr>
            <a:r>
              <a:rPr lang="fr-FR" sz="2800" b="1" dirty="0">
                <a:solidFill>
                  <a:srgbClr val="303977"/>
                </a:solidFill>
                <a:latin typeface="Marianne"/>
                <a:cs typeface="Arial"/>
              </a:rPr>
              <a:t>L’espace de formation</a:t>
            </a:r>
            <a:endParaRPr lang="fr-FR" sz="2800" dirty="0">
              <a:solidFill>
                <a:srgbClr val="303977"/>
              </a:solidFill>
            </a:endParaRPr>
          </a:p>
        </p:txBody>
      </p:sp>
      <p:graphicFrame>
        <p:nvGraphicFramePr>
          <p:cNvPr id="1075357052" name="Tableau 8"/>
          <p:cNvGraphicFramePr>
            <a:graphicFrameLocks/>
          </p:cNvGraphicFramePr>
          <p:nvPr>
            <p:extLst>
              <p:ext uri="{D42A27DB-BD31-4B8C-83A1-F6EECF244321}">
                <p14:modId xmlns:p14="http://schemas.microsoft.com/office/powerpoint/2010/main" val="4128039276"/>
              </p:ext>
            </p:extLst>
          </p:nvPr>
        </p:nvGraphicFramePr>
        <p:xfrm>
          <a:off x="2168443" y="1059717"/>
          <a:ext cx="6868050" cy="3747744"/>
        </p:xfrm>
        <a:graphic>
          <a:graphicData uri="http://schemas.openxmlformats.org/drawingml/2006/table">
            <a:tbl>
              <a:tblPr firstRow="1" firstCol="1" bandRow="1">
                <a:tableStyleId>{5C22544A-7EE6-4342-B048-85BDC9FD1C3A}</a:tableStyleId>
              </a:tblPr>
              <a:tblGrid>
                <a:gridCol w="2054639">
                  <a:extLst>
                    <a:ext uri="{9D8B030D-6E8A-4147-A177-3AD203B41FA5}">
                      <a16:colId xmlns:a16="http://schemas.microsoft.com/office/drawing/2014/main" val="20000"/>
                    </a:ext>
                  </a:extLst>
                </a:gridCol>
                <a:gridCol w="4813411">
                  <a:extLst>
                    <a:ext uri="{9D8B030D-6E8A-4147-A177-3AD203B41FA5}">
                      <a16:colId xmlns:a16="http://schemas.microsoft.com/office/drawing/2014/main" val="20001"/>
                    </a:ext>
                  </a:extLst>
                </a:gridCol>
              </a:tblGrid>
              <a:tr h="372700">
                <a:tc gridSpan="2">
                  <a:txBody>
                    <a:bodyPr/>
                    <a:lstStyle/>
                    <a:p>
                      <a:pPr algn="ctr">
                        <a:defRPr/>
                      </a:pPr>
                      <a:r>
                        <a:rPr lang="fr-FR" sz="1600" b="1">
                          <a:solidFill>
                            <a:schemeClr val="lt1"/>
                          </a:solidFill>
                          <a:latin typeface="Marianne"/>
                          <a:ea typeface="Arial"/>
                          <a:cs typeface="Arial"/>
                        </a:rPr>
                        <a:t>Différentes zones</a:t>
                      </a:r>
                      <a:endParaRPr/>
                    </a:p>
                  </a:txBody>
                  <a:tcPr marL="46905" marR="46905" marT="0" marB="0" anchor="ctr"/>
                </a:tc>
                <a:tc hMerge="1">
                  <a:txBody>
                    <a:bodyPr/>
                    <a:lstStyle/>
                    <a:p>
                      <a:endParaRPr/>
                    </a:p>
                  </a:txBody>
                  <a:tcPr/>
                </a:tc>
                <a:extLst>
                  <a:ext uri="{0D108BD9-81ED-4DB2-BD59-A6C34878D82A}">
                    <a16:rowId xmlns:a16="http://schemas.microsoft.com/office/drawing/2014/main" val="10000"/>
                  </a:ext>
                </a:extLst>
              </a:tr>
              <a:tr h="365144">
                <a:tc rowSpan="4">
                  <a:txBody>
                    <a:bodyPr/>
                    <a:lstStyle/>
                    <a:p>
                      <a:pPr algn="ctr">
                        <a:lnSpc>
                          <a:spcPct val="114999"/>
                        </a:lnSpc>
                        <a:spcAft>
                          <a:spcPts val="0"/>
                        </a:spcAft>
                        <a:defRPr/>
                      </a:pPr>
                      <a:r>
                        <a:rPr lang="fr-FR" sz="1600" b="1" i="0">
                          <a:latin typeface="Marianne"/>
                          <a:ea typeface="Times New Roman"/>
                          <a:cs typeface="Times New Roman"/>
                        </a:rPr>
                        <a:t>Zone de mise en œuvre</a:t>
                      </a:r>
                      <a:endParaRPr/>
                    </a:p>
                  </a:txBody>
                  <a:tcPr marL="46905" marR="46905" marT="0" marB="0" anchor="ctr"/>
                </a:tc>
                <a:tc>
                  <a:txBody>
                    <a:bodyPr/>
                    <a:lstStyle/>
                    <a:p>
                      <a:pPr marL="0" marR="0" indent="0" algn="l">
                        <a:lnSpc>
                          <a:spcPct val="114999"/>
                        </a:lnSpc>
                        <a:spcBef>
                          <a:spcPts val="0"/>
                        </a:spcBef>
                        <a:spcAft>
                          <a:spcPts val="0"/>
                        </a:spcAft>
                        <a:defRPr/>
                      </a:pPr>
                      <a:r>
                        <a:rPr lang="fr-FR" sz="1600" b="0" i="0" u="none" strike="noStrike" cap="none" spc="0" dirty="0">
                          <a:solidFill>
                            <a:srgbClr val="303977"/>
                          </a:solidFill>
                          <a:latin typeface="Marianne"/>
                          <a:ea typeface="Marianne"/>
                          <a:cs typeface="Marianne"/>
                        </a:rPr>
                        <a:t>Surface minimum de 50m²</a:t>
                      </a:r>
                      <a:endParaRPr b="0" dirty="0">
                        <a:solidFill>
                          <a:srgbClr val="303977"/>
                        </a:solidFill>
                      </a:endParaRPr>
                    </a:p>
                  </a:txBody>
                  <a:tcPr marL="46905" marR="46905" marT="0" marB="0" anchor="ctr"/>
                </a:tc>
                <a:extLst>
                  <a:ext uri="{0D108BD9-81ED-4DB2-BD59-A6C34878D82A}">
                    <a16:rowId xmlns:a16="http://schemas.microsoft.com/office/drawing/2014/main" val="10001"/>
                  </a:ext>
                </a:extLst>
              </a:tr>
              <a:tr h="365144">
                <a:tc vMerge="1">
                  <a:txBody>
                    <a:bodyPr/>
                    <a:lstStyle/>
                    <a:p>
                      <a:pPr>
                        <a:defRPr/>
                      </a:pPr>
                      <a:endParaRPr/>
                    </a:p>
                  </a:txBody>
                  <a:tcPr marL="46905" marR="46905" marT="0" marB="0" anchor="ctr"/>
                </a:tc>
                <a:tc>
                  <a:txBody>
                    <a:bodyPr/>
                    <a:lstStyle/>
                    <a:p>
                      <a:pPr marL="0" marR="0" indent="0" algn="l">
                        <a:lnSpc>
                          <a:spcPct val="114999"/>
                        </a:lnSpc>
                        <a:spcBef>
                          <a:spcPts val="0"/>
                        </a:spcBef>
                        <a:spcAft>
                          <a:spcPts val="0"/>
                        </a:spcAft>
                        <a:defRPr/>
                      </a:pPr>
                      <a:r>
                        <a:rPr lang="fr-FR" sz="1600" b="0" i="0" u="none" strike="noStrike" cap="none" spc="0" dirty="0">
                          <a:solidFill>
                            <a:srgbClr val="303977"/>
                          </a:solidFill>
                          <a:latin typeface="Marianne"/>
                          <a:ea typeface="Marianne"/>
                          <a:cs typeface="Marianne"/>
                        </a:rPr>
                        <a:t>Des mises en œuvre peuvent être envisagées hors de l’atelier, par exemple dans le cadre de chantiers-écoles.</a:t>
                      </a:r>
                      <a:endParaRPr b="0" dirty="0">
                        <a:solidFill>
                          <a:srgbClr val="303977"/>
                        </a:solidFill>
                      </a:endParaRPr>
                    </a:p>
                    <a:p>
                      <a:pPr marL="0" marR="0" indent="0" algn="l">
                        <a:lnSpc>
                          <a:spcPct val="114999"/>
                        </a:lnSpc>
                        <a:spcBef>
                          <a:spcPts val="0"/>
                        </a:spcBef>
                        <a:spcAft>
                          <a:spcPts val="0"/>
                        </a:spcAft>
                        <a:defRPr/>
                      </a:pPr>
                      <a:endParaRPr b="0" dirty="0">
                        <a:solidFill>
                          <a:srgbClr val="303977"/>
                        </a:solidFill>
                      </a:endParaRPr>
                    </a:p>
                  </a:txBody>
                  <a:tcPr marL="46905" marR="46905" marT="0" marB="0" anchor="ctr"/>
                </a:tc>
                <a:extLst>
                  <a:ext uri="{0D108BD9-81ED-4DB2-BD59-A6C34878D82A}">
                    <a16:rowId xmlns:a16="http://schemas.microsoft.com/office/drawing/2014/main" val="10002"/>
                  </a:ext>
                </a:extLst>
              </a:tr>
              <a:tr h="365144">
                <a:tc vMerge="1">
                  <a:txBody>
                    <a:bodyPr/>
                    <a:lstStyle/>
                    <a:p>
                      <a:pPr>
                        <a:defRPr/>
                      </a:pPr>
                      <a:endParaRPr/>
                    </a:p>
                  </a:txBody>
                  <a:tcPr marL="46905" marR="46905" marT="0" marB="0" anchor="ctr"/>
                </a:tc>
                <a:tc>
                  <a:txBody>
                    <a:bodyPr/>
                    <a:lstStyle/>
                    <a:p>
                      <a:pPr algn="l">
                        <a:lnSpc>
                          <a:spcPct val="114999"/>
                        </a:lnSpc>
                        <a:spcBef>
                          <a:spcPts val="0"/>
                        </a:spcBef>
                        <a:spcAft>
                          <a:spcPts val="0"/>
                        </a:spcAft>
                        <a:defRPr/>
                      </a:pPr>
                      <a:r>
                        <a:rPr lang="fr-FR" sz="1600" b="0" i="0" u="none" strike="noStrike" cap="none" spc="0" dirty="0">
                          <a:solidFill>
                            <a:srgbClr val="303977"/>
                          </a:solidFill>
                          <a:latin typeface="Marianne"/>
                          <a:ea typeface="Marianne"/>
                          <a:cs typeface="Marianne"/>
                        </a:rPr>
                        <a:t>Prévoir des supports de formation pratiques : ouvrages en maçonnerie permettant de réaliser des travaux de pose et de relevé.</a:t>
                      </a:r>
                      <a:endParaRPr b="0" dirty="0">
                        <a:solidFill>
                          <a:srgbClr val="303977"/>
                        </a:solidFill>
                      </a:endParaRPr>
                    </a:p>
                    <a:p>
                      <a:pPr marL="261850" marR="0" indent="-261850" algn="l">
                        <a:lnSpc>
                          <a:spcPct val="114999"/>
                        </a:lnSpc>
                        <a:spcBef>
                          <a:spcPts val="0"/>
                        </a:spcBef>
                        <a:spcAft>
                          <a:spcPts val="0"/>
                        </a:spcAft>
                        <a:buFont typeface="Arial"/>
                        <a:buChar char="–"/>
                        <a:defRPr/>
                      </a:pPr>
                      <a:endParaRPr lang="fr-FR" sz="1600" b="0" i="0" dirty="0">
                        <a:solidFill>
                          <a:srgbClr val="303977"/>
                        </a:solidFill>
                        <a:latin typeface="Marianne"/>
                        <a:ea typeface="Times New Roman"/>
                        <a:cs typeface="Times New Roman"/>
                      </a:endParaRPr>
                    </a:p>
                  </a:txBody>
                  <a:tcPr marL="46905" marR="46905" marT="0" marB="0" anchor="ctr"/>
                </a:tc>
                <a:extLst>
                  <a:ext uri="{0D108BD9-81ED-4DB2-BD59-A6C34878D82A}">
                    <a16:rowId xmlns:a16="http://schemas.microsoft.com/office/drawing/2014/main" val="10003"/>
                  </a:ext>
                </a:extLst>
              </a:tr>
              <a:tr h="365144">
                <a:tc vMerge="1">
                  <a:txBody>
                    <a:bodyPr/>
                    <a:lstStyle/>
                    <a:p>
                      <a:pPr marL="0" marR="0" lvl="0" indent="0" algn="l" defTabSz="914400">
                        <a:lnSpc>
                          <a:spcPct val="100000"/>
                        </a:lnSpc>
                        <a:spcBef>
                          <a:spcPts val="0"/>
                        </a:spcBef>
                        <a:spcAft>
                          <a:spcPts val="0"/>
                        </a:spcAft>
                        <a:buClrTx/>
                        <a:buSzTx/>
                        <a:buFontTx/>
                        <a:buNone/>
                        <a:defRPr/>
                      </a:pPr>
                      <a:endParaRPr lang="fr-FR" sz="1600" b="1" i="0" u="none" strike="noStrike" cap="none" spc="0">
                        <a:ln>
                          <a:noFill/>
                        </a:ln>
                        <a:solidFill>
                          <a:srgbClr val="0070C0"/>
                        </a:solidFill>
                        <a:latin typeface="Marianne"/>
                        <a:ea typeface="Marianne"/>
                        <a:cs typeface="Marianne"/>
                      </a:endParaRPr>
                    </a:p>
                  </a:txBody>
                  <a:tcPr marL="46905" marR="46905" marT="0" marB="0" anchor="ctr"/>
                </a:tc>
                <a:tc>
                  <a:txBody>
                    <a:bodyPr/>
                    <a:lstStyle/>
                    <a:p>
                      <a:pPr marL="0" marR="0" lvl="0" indent="0" algn="l" defTabSz="914400">
                        <a:lnSpc>
                          <a:spcPct val="100000"/>
                        </a:lnSpc>
                        <a:spcBef>
                          <a:spcPts val="0"/>
                        </a:spcBef>
                        <a:spcAft>
                          <a:spcPts val="0"/>
                        </a:spcAft>
                        <a:buClrTx/>
                        <a:buSzTx/>
                        <a:buFontTx/>
                        <a:buNone/>
                        <a:defRPr/>
                      </a:pPr>
                      <a:r>
                        <a:rPr lang="fr-FR" sz="1600" b="0" i="0" u="none" strike="noStrike" cap="none" spc="0" dirty="0">
                          <a:ln>
                            <a:noFill/>
                          </a:ln>
                          <a:solidFill>
                            <a:srgbClr val="303977"/>
                          </a:solidFill>
                          <a:latin typeface="Marianne"/>
                          <a:ea typeface="Marianne"/>
                          <a:cs typeface="Marianne"/>
                        </a:rPr>
                        <a:t>1 échafaudage de pieds</a:t>
                      </a:r>
                      <a:endParaRPr dirty="0">
                        <a:solidFill>
                          <a:srgbClr val="303977"/>
                        </a:solidFill>
                      </a:endParaRPr>
                    </a:p>
                    <a:p>
                      <a:pPr marL="0" marR="0" lvl="0" indent="0" algn="l" defTabSz="914400">
                        <a:lnSpc>
                          <a:spcPct val="100000"/>
                        </a:lnSpc>
                        <a:spcBef>
                          <a:spcPts val="0"/>
                        </a:spcBef>
                        <a:spcAft>
                          <a:spcPts val="0"/>
                        </a:spcAft>
                        <a:buClrTx/>
                        <a:buSzTx/>
                        <a:buFontTx/>
                        <a:buNone/>
                        <a:defRPr/>
                      </a:pPr>
                      <a:r>
                        <a:rPr lang="fr-FR" sz="1600" b="0" i="0" u="none" strike="noStrike" cap="none" spc="0" dirty="0">
                          <a:ln>
                            <a:noFill/>
                          </a:ln>
                          <a:solidFill>
                            <a:srgbClr val="303977"/>
                          </a:solidFill>
                          <a:latin typeface="Marianne"/>
                          <a:ea typeface="Marianne"/>
                          <a:cs typeface="Marianne"/>
                        </a:rPr>
                        <a:t>Plusieurs systèmes d’étaiement adaptés aux projets</a:t>
                      </a:r>
                    </a:p>
                  </a:txBody>
                  <a:tcPr marL="46905" marR="46905" marT="0" marB="0" anchor="ctr"/>
                </a:tc>
                <a:extLst>
                  <a:ext uri="{0D108BD9-81ED-4DB2-BD59-A6C34878D82A}">
                    <a16:rowId xmlns:a16="http://schemas.microsoft.com/office/drawing/2014/main" val="10004"/>
                  </a:ext>
                </a:extLst>
              </a:tr>
            </a:tbl>
          </a:graphicData>
        </a:graphic>
      </p:graphicFrame>
      <p:sp>
        <p:nvSpPr>
          <p:cNvPr id="670169822" name="Espace réservé du numéro de diapositive 1"/>
          <p:cNvSpPr>
            <a:spLocks noGrp="1"/>
          </p:cNvSpPr>
          <p:nvPr>
            <p:ph type="sldNum" sz="quarter" idx="12"/>
          </p:nvPr>
        </p:nvSpPr>
        <p:spPr bwMode="auto"/>
        <p:txBody>
          <a:bodyPr/>
          <a:lstStyle/>
          <a:p>
            <a:pPr>
              <a:defRPr/>
            </a:pPr>
            <a:fld id="{48F63A3B-78C7-47BE-AE5E-E10140E04643}" type="slidenum">
              <a:rPr lang="en-US"/>
              <a:t>29</a:t>
            </a:fld>
            <a:endParaRPr lang="en-US"/>
          </a:p>
        </p:txBody>
      </p:sp>
      <p:sp>
        <p:nvSpPr>
          <p:cNvPr id="7" name="Rectangle 9"/>
          <p:cNvSpPr/>
          <p:nvPr/>
        </p:nvSpPr>
        <p:spPr bwMode="auto">
          <a:xfrm>
            <a:off x="8692788" y="681939"/>
            <a:ext cx="465192" cy="316305"/>
          </a:xfrm>
          <a:prstGeom prst="rect">
            <a:avLst/>
          </a:prstGeom>
        </p:spPr>
        <p:txBody>
          <a:bodyPr wrap="none">
            <a:spAutoFit/>
          </a:bodyPr>
          <a:lstStyle/>
          <a:p>
            <a:pPr>
              <a:lnSpc>
                <a:spcPct val="113999"/>
              </a:lnSpc>
              <a:defRPr/>
            </a:pPr>
            <a:r>
              <a:rPr lang="fr-FR" sz="1400" b="1" i="1" dirty="0" smtClean="0">
                <a:solidFill>
                  <a:schemeClr val="bg1"/>
                </a:solidFill>
                <a:latin typeface="Marianne"/>
              </a:rPr>
              <a:t>5/5</a:t>
            </a:r>
            <a:endParaRPr lang="fr-FR" sz="1200" i="1" dirty="0">
              <a:solidFill>
                <a:schemeClr val="bg1"/>
              </a:solidFill>
              <a:latin typeface="Marianne"/>
            </a:endParaRPr>
          </a:p>
        </p:txBody>
      </p:sp>
      <p:sp>
        <p:nvSpPr>
          <p:cNvPr id="8" name="Flèche droite 37"/>
          <p:cNvSpPr/>
          <p:nvPr/>
        </p:nvSpPr>
        <p:spPr bwMode="auto">
          <a:xfrm>
            <a:off x="-18472" y="5417888"/>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47401378" name="Espace réservé du contenu 2"/>
          <p:cNvSpPr>
            <a:spLocks noGrp="1"/>
          </p:cNvSpPr>
          <p:nvPr>
            <p:ph idx="4294967295"/>
          </p:nvPr>
        </p:nvSpPr>
        <p:spPr bwMode="auto">
          <a:xfrm>
            <a:off x="2068462" y="1003125"/>
            <a:ext cx="7075538" cy="5854874"/>
          </a:xfrm>
        </p:spPr>
        <p:txBody>
          <a:bodyPr>
            <a:noAutofit/>
          </a:bodyPr>
          <a:lstStyle/>
          <a:p>
            <a:pPr marL="0" marR="0" indent="0">
              <a:lnSpc>
                <a:spcPct val="113999"/>
              </a:lnSpc>
              <a:spcBef>
                <a:spcPts val="599"/>
              </a:spcBef>
              <a:spcAft>
                <a:spcPts val="0"/>
              </a:spcAft>
              <a:buFont typeface="Arial"/>
              <a:buNone/>
              <a:defRPr/>
            </a:pPr>
            <a:r>
              <a:rPr lang="fr-FR" sz="1400" b="0" i="0" u="none" strike="noStrike" cap="none" spc="0" dirty="0">
                <a:solidFill>
                  <a:srgbClr val="034DA2"/>
                </a:solidFill>
                <a:latin typeface="Marianne"/>
                <a:ea typeface="Marianne"/>
                <a:cs typeface="Marianne"/>
              </a:rPr>
              <a:t>Le BP Tailleur de Pierre/Appareilleur Monuments Historiques a été conçu pour répondre aux besoins de recrutement et aux enjeux de transmission des compétences. Ce diplôme vise à garantir la qualité et la préservation du patrimoine architectural à travers des interventions techniques précises et adaptées.</a:t>
            </a:r>
            <a:endParaRPr sz="1400" b="0" i="0" u="none" strike="noStrike" cap="none" spc="0" dirty="0">
              <a:solidFill>
                <a:srgbClr val="034DA2"/>
              </a:solidFill>
              <a:latin typeface="Marianne"/>
              <a:cs typeface="Marianne"/>
            </a:endParaRPr>
          </a:p>
          <a:p>
            <a:pPr marL="0" marR="0" indent="0">
              <a:lnSpc>
                <a:spcPct val="113999"/>
              </a:lnSpc>
              <a:spcBef>
                <a:spcPts val="599"/>
              </a:spcBef>
              <a:spcAft>
                <a:spcPts val="0"/>
              </a:spcAft>
              <a:buFont typeface="Arial"/>
              <a:buNone/>
              <a:defRPr/>
            </a:pPr>
            <a:r>
              <a:rPr lang="fr-FR" sz="1400" b="0" i="0" u="none" strike="noStrike" cap="none" spc="0" dirty="0">
                <a:solidFill>
                  <a:srgbClr val="034DA2"/>
                </a:solidFill>
                <a:latin typeface="Marianne"/>
                <a:ea typeface="Marianne"/>
                <a:cs typeface="Marianne"/>
              </a:rPr>
              <a:t>Le titulaire du BP Tailleur de Pierre/Appareilleur Monuments Historiques doit être capable de réaliser des travaux de taille et de pose de pierre en respectant les spécificités des monuments historiques. Il maîtrise les techniques de conservation et de restauration, tout en garantissant la stabilité et la sécurité des ouvrages. Il est également formé à la réalisation de relevés sur chantier, au tracé des profils et à l'élaboration de plans, pour assurer une intégration précise des matériaux dans le contexte architectural. Son intervention respecte les normes de sécurité et de préservation du patrimoine.</a:t>
            </a:r>
            <a:endParaRPr sz="1400" b="0" i="0" u="none" strike="noStrike" cap="none" spc="0" dirty="0">
              <a:solidFill>
                <a:srgbClr val="034DA2"/>
              </a:solidFill>
              <a:latin typeface="Marianne"/>
              <a:cs typeface="Marianne"/>
            </a:endParaRPr>
          </a:p>
          <a:p>
            <a:pPr marL="0" marR="0" indent="0">
              <a:lnSpc>
                <a:spcPct val="113999"/>
              </a:lnSpc>
              <a:spcBef>
                <a:spcPts val="599"/>
              </a:spcBef>
              <a:spcAft>
                <a:spcPts val="0"/>
              </a:spcAft>
              <a:buFont typeface="Arial"/>
              <a:buNone/>
              <a:defRPr/>
            </a:pPr>
            <a:r>
              <a:rPr lang="fr-FR" sz="1400" b="0" i="0" u="none" strike="noStrike" cap="none" spc="0" dirty="0">
                <a:solidFill>
                  <a:srgbClr val="034DA2"/>
                </a:solidFill>
                <a:latin typeface="Marianne"/>
                <a:ea typeface="Marianne"/>
                <a:cs typeface="Marianne"/>
              </a:rPr>
              <a:t>Le référentiel de cette formation a été rédigé avec la participation de divers acteurs du secteur, notamment :</a:t>
            </a:r>
            <a:endParaRPr sz="1400" b="0" i="0" u="none" strike="noStrike" cap="none" spc="0" dirty="0">
              <a:solidFill>
                <a:srgbClr val="034DA2"/>
              </a:solidFill>
              <a:latin typeface="Marianne"/>
              <a:cs typeface="Marianne"/>
            </a:endParaRPr>
          </a:p>
          <a:p>
            <a:pPr>
              <a:lnSpc>
                <a:spcPct val="113999"/>
              </a:lnSpc>
              <a:spcBef>
                <a:spcPts val="599"/>
              </a:spcBef>
              <a:spcAft>
                <a:spcPts val="0"/>
              </a:spcAft>
              <a:defRPr/>
            </a:pPr>
            <a:r>
              <a:rPr lang="fr-FR" sz="1400" b="0" i="0" u="none" strike="noStrike" cap="none" spc="0" dirty="0">
                <a:solidFill>
                  <a:srgbClr val="034DA2"/>
                </a:solidFill>
                <a:latin typeface="Marianne"/>
                <a:ea typeface="Marianne"/>
                <a:cs typeface="Marianne"/>
              </a:rPr>
              <a:t>5 professionnels désignés par le Groupement des Monuments Historiques (GMH), et 2 professionnels désignées par la CAPEB, le Syndicat des Entreprises de Construction en Pierre (SFECE</a:t>
            </a:r>
            <a:r>
              <a:rPr lang="fr-FR" sz="1400" b="0" i="0" u="none" strike="noStrike" cap="none" spc="0" dirty="0" smtClean="0">
                <a:solidFill>
                  <a:srgbClr val="034DA2"/>
                </a:solidFill>
                <a:latin typeface="Marianne"/>
                <a:ea typeface="Marianne"/>
                <a:cs typeface="Marianne"/>
              </a:rPr>
              <a:t>),</a:t>
            </a:r>
            <a:endParaRPr sz="1400" b="0" i="0" u="none" strike="noStrike" cap="none" spc="0" dirty="0">
              <a:solidFill>
                <a:srgbClr val="034DA2"/>
              </a:solidFill>
              <a:latin typeface="Marianne"/>
              <a:cs typeface="Marianne"/>
            </a:endParaRPr>
          </a:p>
          <a:p>
            <a:pPr>
              <a:lnSpc>
                <a:spcPct val="113999"/>
              </a:lnSpc>
              <a:spcBef>
                <a:spcPts val="599"/>
              </a:spcBef>
              <a:spcAft>
                <a:spcPts val="0"/>
              </a:spcAft>
              <a:defRPr/>
            </a:pPr>
            <a:r>
              <a:rPr lang="fr-FR" sz="1400" b="0" i="0" u="none" strike="noStrike" cap="none" spc="0" dirty="0">
                <a:solidFill>
                  <a:srgbClr val="034DA2"/>
                </a:solidFill>
                <a:latin typeface="Marianne"/>
                <a:ea typeface="Marianne"/>
                <a:cs typeface="Marianne"/>
              </a:rPr>
              <a:t>1 inspecteur général de l’Éducation, du Sport et de la </a:t>
            </a:r>
            <a:r>
              <a:rPr lang="fr-FR" sz="1400" b="0" i="0" u="none" strike="noStrike" cap="none" spc="0" dirty="0" smtClean="0">
                <a:solidFill>
                  <a:srgbClr val="034DA2"/>
                </a:solidFill>
                <a:latin typeface="Marianne"/>
                <a:ea typeface="Marianne"/>
                <a:cs typeface="Marianne"/>
              </a:rPr>
              <a:t>Recherche,</a:t>
            </a:r>
            <a:endParaRPr sz="1400" b="0" i="0" u="none" strike="noStrike" cap="none" spc="0" dirty="0">
              <a:solidFill>
                <a:srgbClr val="034DA2"/>
              </a:solidFill>
              <a:latin typeface="Marianne"/>
              <a:cs typeface="Marianne"/>
            </a:endParaRPr>
          </a:p>
          <a:p>
            <a:pPr>
              <a:lnSpc>
                <a:spcPct val="113999"/>
              </a:lnSpc>
              <a:spcBef>
                <a:spcPts val="599"/>
              </a:spcBef>
              <a:spcAft>
                <a:spcPts val="0"/>
              </a:spcAft>
              <a:defRPr/>
            </a:pPr>
            <a:r>
              <a:rPr lang="fr-FR" sz="1400" b="0" i="0" u="none" strike="noStrike" cap="none" spc="0" dirty="0">
                <a:solidFill>
                  <a:srgbClr val="034DA2"/>
                </a:solidFill>
                <a:latin typeface="Marianne"/>
                <a:ea typeface="Marianne"/>
                <a:cs typeface="Marianne"/>
              </a:rPr>
              <a:t>4 inspecteurs de l’Éducation </a:t>
            </a:r>
            <a:r>
              <a:rPr lang="fr-FR" sz="1400" b="0" i="0" u="none" strike="noStrike" cap="none" spc="0" dirty="0" smtClean="0">
                <a:solidFill>
                  <a:srgbClr val="034DA2"/>
                </a:solidFill>
                <a:latin typeface="Marianne"/>
                <a:ea typeface="Marianne"/>
                <a:cs typeface="Marianne"/>
              </a:rPr>
              <a:t>Nationale,</a:t>
            </a:r>
            <a:endParaRPr sz="1400" b="0" i="0" u="none" strike="noStrike" cap="none" spc="0" dirty="0">
              <a:solidFill>
                <a:srgbClr val="034DA2"/>
              </a:solidFill>
              <a:latin typeface="Marianne"/>
              <a:cs typeface="Marianne"/>
            </a:endParaRPr>
          </a:p>
          <a:p>
            <a:pPr>
              <a:lnSpc>
                <a:spcPct val="113999"/>
              </a:lnSpc>
              <a:spcBef>
                <a:spcPts val="599"/>
              </a:spcBef>
              <a:spcAft>
                <a:spcPts val="0"/>
              </a:spcAft>
              <a:defRPr/>
            </a:pPr>
            <a:r>
              <a:rPr lang="fr-FR" sz="1400" b="0" i="0" u="none" strike="noStrike" cap="none" spc="0" dirty="0">
                <a:solidFill>
                  <a:srgbClr val="034DA2"/>
                </a:solidFill>
                <a:latin typeface="Marianne"/>
                <a:ea typeface="Marianne"/>
                <a:cs typeface="Marianne"/>
              </a:rPr>
              <a:t>5 enseignants spécialisés.</a:t>
            </a:r>
            <a:endParaRPr sz="1400" b="0" i="0" u="none" strike="noStrike" cap="none" spc="0" dirty="0">
              <a:solidFill>
                <a:srgbClr val="034DA2"/>
              </a:solidFill>
              <a:latin typeface="Marianne"/>
              <a:cs typeface="Marianne"/>
            </a:endParaRPr>
          </a:p>
          <a:p>
            <a:pPr marL="0" indent="0">
              <a:lnSpc>
                <a:spcPct val="113999"/>
              </a:lnSpc>
              <a:spcBef>
                <a:spcPts val="600"/>
              </a:spcBef>
              <a:buNone/>
              <a:defRPr/>
            </a:pPr>
            <a:endParaRPr lang="fr-FR" sz="1800" b="1" dirty="0">
              <a:solidFill>
                <a:srgbClr val="034DA2"/>
              </a:solidFill>
              <a:latin typeface="Marianne"/>
              <a:cs typeface="Arial"/>
            </a:endParaRPr>
          </a:p>
        </p:txBody>
      </p:sp>
      <p:cxnSp>
        <p:nvCxnSpPr>
          <p:cNvPr id="1330753907" name="Connecteur droit 33"/>
          <p:cNvCxnSpPr/>
          <p:nvPr/>
        </p:nvCxnSpPr>
        <p:spPr bwMode="auto">
          <a:xfrm>
            <a:off x="2073655" y="0"/>
            <a:ext cx="0" cy="6858000"/>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2500163" name="Connecteur droit 56"/>
          <p:cNvCxnSpPr/>
          <p:nvPr/>
        </p:nvCxnSpPr>
        <p:spPr bwMode="auto">
          <a:xfrm>
            <a:off x="2073655" y="0"/>
            <a:ext cx="0" cy="989753"/>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633012143" name="Rectangle 1"/>
          <p:cNvSpPr/>
          <p:nvPr/>
        </p:nvSpPr>
        <p:spPr bwMode="auto">
          <a:xfrm>
            <a:off x="3075706" y="30122"/>
            <a:ext cx="5292436" cy="954107"/>
          </a:xfrm>
          <a:prstGeom prst="rect">
            <a:avLst/>
          </a:prstGeom>
        </p:spPr>
        <p:txBody>
          <a:bodyPr wrap="square">
            <a:spAutoFit/>
          </a:bodyPr>
          <a:lstStyle/>
          <a:p>
            <a:pPr algn="ctr">
              <a:defRPr/>
            </a:pPr>
            <a:r>
              <a:rPr lang="fr-FR" sz="2800" b="1" dirty="0">
                <a:solidFill>
                  <a:srgbClr val="303977"/>
                </a:solidFill>
                <a:latin typeface="Marianne"/>
                <a:cs typeface="Arial"/>
              </a:rPr>
              <a:t>Les attendus de</a:t>
            </a:r>
            <a:br>
              <a:rPr lang="fr-FR" sz="2800" b="1" dirty="0">
                <a:solidFill>
                  <a:srgbClr val="303977"/>
                </a:solidFill>
                <a:latin typeface="Marianne"/>
                <a:cs typeface="Arial"/>
              </a:rPr>
            </a:br>
            <a:r>
              <a:rPr lang="fr-FR" sz="2800" b="1" dirty="0">
                <a:solidFill>
                  <a:srgbClr val="303977"/>
                </a:solidFill>
                <a:latin typeface="Marianne"/>
                <a:cs typeface="Arial"/>
              </a:rPr>
              <a:t>la profession</a:t>
            </a:r>
            <a:endParaRPr lang="fr-FR" sz="2800" dirty="0">
              <a:solidFill>
                <a:srgbClr val="303977"/>
              </a:solidFill>
            </a:endParaRPr>
          </a:p>
        </p:txBody>
      </p:sp>
      <p:sp>
        <p:nvSpPr>
          <p:cNvPr id="801332384" name="Flèche droite 35"/>
          <p:cNvSpPr/>
          <p:nvPr/>
        </p:nvSpPr>
        <p:spPr bwMode="auto">
          <a:xfrm>
            <a:off x="-29572" y="2041316"/>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68517383" name="Flèche droite 34"/>
          <p:cNvSpPr/>
          <p:nvPr/>
        </p:nvSpPr>
        <p:spPr bwMode="auto">
          <a:xfrm>
            <a:off x="-21935" y="5737667"/>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237494679" name="Rectangle 4"/>
          <p:cNvSpPr/>
          <p:nvPr/>
        </p:nvSpPr>
        <p:spPr bwMode="auto">
          <a:xfrm>
            <a:off x="3992901" y="249673"/>
            <a:ext cx="3129383" cy="523220"/>
          </a:xfrm>
          <a:prstGeom prst="rect">
            <a:avLst/>
          </a:prstGeom>
        </p:spPr>
        <p:txBody>
          <a:bodyPr wrap="none">
            <a:spAutoFit/>
          </a:bodyPr>
          <a:lstStyle/>
          <a:p>
            <a:pPr>
              <a:defRPr/>
            </a:pPr>
            <a:r>
              <a:rPr lang="fr-FR" sz="2800" b="1">
                <a:solidFill>
                  <a:srgbClr val="303977"/>
                </a:solidFill>
                <a:latin typeface="Marianne"/>
                <a:cs typeface="Arial"/>
              </a:rPr>
              <a:t>Les équipements</a:t>
            </a:r>
            <a:endParaRPr lang="fr-FR" sz="2800">
              <a:solidFill>
                <a:srgbClr val="303977"/>
              </a:solidFill>
            </a:endParaRPr>
          </a:p>
        </p:txBody>
      </p:sp>
      <p:sp>
        <p:nvSpPr>
          <p:cNvPr id="1618916234" name="Rectangle 9"/>
          <p:cNvSpPr/>
          <p:nvPr/>
        </p:nvSpPr>
        <p:spPr bwMode="auto">
          <a:xfrm>
            <a:off x="8680088" y="681939"/>
            <a:ext cx="437940" cy="322332"/>
          </a:xfrm>
          <a:prstGeom prst="rect">
            <a:avLst/>
          </a:prstGeom>
        </p:spPr>
        <p:txBody>
          <a:bodyPr wrap="none">
            <a:spAutoFit/>
          </a:bodyPr>
          <a:lstStyle/>
          <a:p>
            <a:pPr>
              <a:lnSpc>
                <a:spcPct val="113999"/>
              </a:lnSpc>
              <a:defRPr/>
            </a:pPr>
            <a:r>
              <a:rPr lang="fr-FR" sz="1400" b="1" i="1" dirty="0" smtClean="0">
                <a:solidFill>
                  <a:schemeClr val="bg1"/>
                </a:solidFill>
                <a:latin typeface="Marianne"/>
              </a:rPr>
              <a:t>1/2</a:t>
            </a:r>
            <a:endParaRPr dirty="0"/>
          </a:p>
        </p:txBody>
      </p:sp>
      <p:graphicFrame>
        <p:nvGraphicFramePr>
          <p:cNvPr id="1154715102" name="Tableau 15"/>
          <p:cNvGraphicFramePr>
            <a:graphicFrameLocks noGrp="1"/>
          </p:cNvGraphicFramePr>
          <p:nvPr>
            <p:extLst>
              <p:ext uri="{D42A27DB-BD31-4B8C-83A1-F6EECF244321}">
                <p14:modId xmlns:p14="http://schemas.microsoft.com/office/powerpoint/2010/main" val="4073054328"/>
              </p:ext>
            </p:extLst>
          </p:nvPr>
        </p:nvGraphicFramePr>
        <p:xfrm>
          <a:off x="2106318" y="4478456"/>
          <a:ext cx="6827074" cy="2056038"/>
        </p:xfrm>
        <a:graphic>
          <a:graphicData uri="http://schemas.openxmlformats.org/drawingml/2006/table">
            <a:tbl>
              <a:tblPr firstRow="1" firstCol="1" bandRow="1">
                <a:tableStyleId>{B301B821-A1FF-4177-AEE7-76D212191A09}</a:tableStyleId>
              </a:tblPr>
              <a:tblGrid>
                <a:gridCol w="6827074">
                  <a:extLst>
                    <a:ext uri="{9D8B030D-6E8A-4147-A177-3AD203B41FA5}">
                      <a16:colId xmlns:a16="http://schemas.microsoft.com/office/drawing/2014/main" val="20000"/>
                    </a:ext>
                  </a:extLst>
                </a:gridCol>
              </a:tblGrid>
              <a:tr h="338490">
                <a:tc>
                  <a:txBody>
                    <a:bodyPr/>
                    <a:lstStyle/>
                    <a:p>
                      <a:pPr algn="ctr">
                        <a:defRPr/>
                      </a:pPr>
                      <a:r>
                        <a:rPr lang="fr-FR" sz="1400" dirty="0">
                          <a:latin typeface="Marianne"/>
                        </a:rPr>
                        <a:t>EPI</a:t>
                      </a:r>
                      <a:endParaRPr lang="fr-FR" sz="1400" b="1" dirty="0">
                        <a:solidFill>
                          <a:schemeClr val="lt1"/>
                        </a:solidFill>
                        <a:latin typeface="Marianne"/>
                        <a:ea typeface="+mn-ea"/>
                        <a:cs typeface="+mn-cs"/>
                      </a:endParaRPr>
                    </a:p>
                  </a:txBody>
                  <a:tcPr marL="46906" marR="46906" marT="0" marB="0" anchor="ctr"/>
                </a:tc>
                <a:extLst>
                  <a:ext uri="{0D108BD9-81ED-4DB2-BD59-A6C34878D82A}">
                    <a16:rowId xmlns:a16="http://schemas.microsoft.com/office/drawing/2014/main" val="10000"/>
                  </a:ext>
                </a:extLst>
              </a:tr>
              <a:tr h="365144">
                <a:tc>
                  <a:txBody>
                    <a:bodyPr/>
                    <a:lstStyle/>
                    <a:p>
                      <a:pPr marL="285750" indent="-285750" algn="l">
                        <a:lnSpc>
                          <a:spcPct val="114999"/>
                        </a:lnSpc>
                        <a:spcAft>
                          <a:spcPts val="0"/>
                        </a:spcAft>
                        <a:buFont typeface="Arial"/>
                        <a:buChar char="•"/>
                        <a:defRPr/>
                      </a:pPr>
                      <a:r>
                        <a:rPr lang="fr-FR" sz="1400" b="0" i="0" dirty="0">
                          <a:solidFill>
                            <a:srgbClr val="303977"/>
                          </a:solidFill>
                          <a:latin typeface="Marianne" panose="02000000000000000000" pitchFamily="2" charset="0"/>
                          <a:ea typeface="Times New Roman"/>
                          <a:cs typeface="Times New Roman"/>
                        </a:rPr>
                        <a:t>Tenue de travail </a:t>
                      </a:r>
                      <a:endParaRPr lang="fr-FR" sz="1400" b="0" i="0" dirty="0" smtClean="0">
                        <a:solidFill>
                          <a:srgbClr val="303977"/>
                        </a:solidFill>
                        <a:latin typeface="Marianne" panose="02000000000000000000" pitchFamily="2" charset="0"/>
                        <a:ea typeface="Times New Roman"/>
                        <a:cs typeface="Times New Roman"/>
                      </a:endParaRPr>
                    </a:p>
                    <a:p>
                      <a:pPr marL="285750" indent="-285750" algn="l">
                        <a:lnSpc>
                          <a:spcPct val="114999"/>
                        </a:lnSpc>
                        <a:spcAft>
                          <a:spcPts val="0"/>
                        </a:spcAft>
                        <a:buFont typeface="Arial"/>
                        <a:buChar char="•"/>
                        <a:defRPr/>
                      </a:pPr>
                      <a:r>
                        <a:rPr lang="fr-FR" sz="1400" b="0" i="0" dirty="0" smtClean="0">
                          <a:solidFill>
                            <a:srgbClr val="303977"/>
                          </a:solidFill>
                          <a:latin typeface="Marianne" panose="02000000000000000000" pitchFamily="2" charset="0"/>
                          <a:ea typeface="Times New Roman"/>
                          <a:cs typeface="Times New Roman"/>
                        </a:rPr>
                        <a:t>Harnais</a:t>
                      </a:r>
                      <a:r>
                        <a:rPr lang="fr-FR" sz="1400" b="0" i="0" baseline="0" dirty="0" smtClean="0">
                          <a:solidFill>
                            <a:srgbClr val="303977"/>
                          </a:solidFill>
                          <a:latin typeface="Marianne" panose="02000000000000000000" pitchFamily="2" charset="0"/>
                          <a:ea typeface="Times New Roman"/>
                          <a:cs typeface="Times New Roman"/>
                        </a:rPr>
                        <a:t> de sécurité</a:t>
                      </a:r>
                      <a:endParaRPr lang="fr-FR" sz="1400" b="0" i="0" dirty="0">
                        <a:solidFill>
                          <a:srgbClr val="303977"/>
                        </a:solidFill>
                        <a:latin typeface="Marianne" panose="02000000000000000000" pitchFamily="2" charset="0"/>
                        <a:ea typeface="Times New Roman"/>
                        <a:cs typeface="Times New Roman"/>
                      </a:endParaRPr>
                    </a:p>
                    <a:p>
                      <a:pPr marL="285750" indent="-285750" algn="l">
                        <a:lnSpc>
                          <a:spcPct val="114999"/>
                        </a:lnSpc>
                        <a:spcAft>
                          <a:spcPts val="0"/>
                        </a:spcAft>
                        <a:buFont typeface="Arial"/>
                        <a:buChar char="•"/>
                        <a:defRPr/>
                      </a:pPr>
                      <a:r>
                        <a:rPr lang="fr-FR" sz="1400" b="0" i="0" dirty="0">
                          <a:solidFill>
                            <a:srgbClr val="303977"/>
                          </a:solidFill>
                          <a:latin typeface="Marianne" panose="02000000000000000000" pitchFamily="2" charset="0"/>
                          <a:ea typeface="Times New Roman"/>
                          <a:cs typeface="Times New Roman"/>
                        </a:rPr>
                        <a:t>Chaussures de sécurité</a:t>
                      </a:r>
                      <a:endParaRPr sz="1400" dirty="0">
                        <a:solidFill>
                          <a:srgbClr val="303977"/>
                        </a:solidFill>
                        <a:latin typeface="Marianne" panose="02000000000000000000" pitchFamily="2" charset="0"/>
                      </a:endParaRPr>
                    </a:p>
                    <a:p>
                      <a:pPr marL="285750" indent="-285750" algn="l">
                        <a:lnSpc>
                          <a:spcPct val="114999"/>
                        </a:lnSpc>
                        <a:spcAft>
                          <a:spcPts val="0"/>
                        </a:spcAft>
                        <a:buFont typeface="Arial"/>
                        <a:buChar char="•"/>
                        <a:defRPr/>
                      </a:pPr>
                      <a:r>
                        <a:rPr lang="fr-FR" sz="1400" b="0" i="0" dirty="0">
                          <a:solidFill>
                            <a:srgbClr val="303977"/>
                          </a:solidFill>
                          <a:latin typeface="Marianne" panose="02000000000000000000" pitchFamily="2" charset="0"/>
                          <a:ea typeface="Times New Roman"/>
                          <a:cs typeface="Times New Roman"/>
                        </a:rPr>
                        <a:t>Casque anti bruit</a:t>
                      </a:r>
                      <a:endParaRPr sz="1400" dirty="0">
                        <a:solidFill>
                          <a:srgbClr val="303977"/>
                        </a:solidFill>
                        <a:latin typeface="Marianne" panose="02000000000000000000" pitchFamily="2" charset="0"/>
                      </a:endParaRPr>
                    </a:p>
                    <a:p>
                      <a:pPr marL="285750" indent="-285750" algn="l">
                        <a:lnSpc>
                          <a:spcPct val="114999"/>
                        </a:lnSpc>
                        <a:spcAft>
                          <a:spcPts val="0"/>
                        </a:spcAft>
                        <a:buFont typeface="Arial"/>
                        <a:buChar char="•"/>
                        <a:defRPr/>
                      </a:pPr>
                      <a:r>
                        <a:rPr lang="fr-FR" sz="1400" b="0" i="0" dirty="0">
                          <a:solidFill>
                            <a:srgbClr val="303977"/>
                          </a:solidFill>
                          <a:latin typeface="Marianne" panose="02000000000000000000" pitchFamily="2" charset="0"/>
                          <a:ea typeface="Times New Roman"/>
                          <a:cs typeface="Times New Roman"/>
                        </a:rPr>
                        <a:t>Lunettes de </a:t>
                      </a:r>
                      <a:r>
                        <a:rPr lang="fr-FR" sz="1400" b="0" i="0" dirty="0" smtClean="0">
                          <a:solidFill>
                            <a:srgbClr val="303977"/>
                          </a:solidFill>
                          <a:latin typeface="Marianne" panose="02000000000000000000" pitchFamily="2" charset="0"/>
                          <a:ea typeface="Times New Roman"/>
                          <a:cs typeface="Times New Roman"/>
                        </a:rPr>
                        <a:t>protection</a:t>
                      </a:r>
                    </a:p>
                    <a:p>
                      <a:pPr marL="285750" indent="-285750" algn="l">
                        <a:lnSpc>
                          <a:spcPct val="114999"/>
                        </a:lnSpc>
                        <a:spcAft>
                          <a:spcPts val="0"/>
                        </a:spcAft>
                        <a:buFont typeface="Arial"/>
                        <a:buChar char="•"/>
                        <a:defRPr/>
                      </a:pPr>
                      <a:r>
                        <a:rPr lang="fr-FR" sz="1400" b="0" i="0" dirty="0" smtClean="0">
                          <a:solidFill>
                            <a:srgbClr val="303977"/>
                          </a:solidFill>
                          <a:latin typeface="Marianne" panose="02000000000000000000" pitchFamily="2" charset="0"/>
                          <a:cs typeface="Times New Roman"/>
                        </a:rPr>
                        <a:t>Gants</a:t>
                      </a:r>
                      <a:endParaRPr sz="1400" dirty="0">
                        <a:solidFill>
                          <a:srgbClr val="303977"/>
                        </a:solidFill>
                        <a:latin typeface="Marianne" panose="02000000000000000000" pitchFamily="2" charset="0"/>
                      </a:endParaRPr>
                    </a:p>
                    <a:p>
                      <a:pPr marL="285750" indent="-285750" algn="l">
                        <a:lnSpc>
                          <a:spcPct val="114999"/>
                        </a:lnSpc>
                        <a:spcAft>
                          <a:spcPts val="0"/>
                        </a:spcAft>
                        <a:buFont typeface="Arial"/>
                        <a:buChar char="•"/>
                        <a:defRPr/>
                      </a:pPr>
                      <a:r>
                        <a:rPr lang="fr-FR" sz="1400" b="0" i="0" dirty="0">
                          <a:solidFill>
                            <a:srgbClr val="303977"/>
                          </a:solidFill>
                          <a:latin typeface="Marianne" panose="02000000000000000000" pitchFamily="2" charset="0"/>
                          <a:ea typeface="Times New Roman"/>
                          <a:cs typeface="Times New Roman"/>
                        </a:rPr>
                        <a:t>Masques types FFP2/FFP3</a:t>
                      </a:r>
                      <a:endParaRPr sz="1400" b="0" dirty="0">
                        <a:solidFill>
                          <a:srgbClr val="303977"/>
                        </a:solidFill>
                        <a:latin typeface="Marianne" panose="02000000000000000000" pitchFamily="2" charset="0"/>
                      </a:endParaRPr>
                    </a:p>
                  </a:txBody>
                  <a:tcPr marL="46906" marR="46906" marT="0" marB="0" anchor="ctr"/>
                </a:tc>
                <a:extLst>
                  <a:ext uri="{0D108BD9-81ED-4DB2-BD59-A6C34878D82A}">
                    <a16:rowId xmlns:a16="http://schemas.microsoft.com/office/drawing/2014/main" val="10001"/>
                  </a:ext>
                </a:extLst>
              </a:tr>
            </a:tbl>
          </a:graphicData>
        </a:graphic>
      </p:graphicFrame>
      <p:graphicFrame>
        <p:nvGraphicFramePr>
          <p:cNvPr id="1247061605" name="Tableau 16"/>
          <p:cNvGraphicFramePr>
            <a:graphicFrameLocks noGrp="1"/>
          </p:cNvGraphicFramePr>
          <p:nvPr>
            <p:extLst>
              <p:ext uri="{D42A27DB-BD31-4B8C-83A1-F6EECF244321}">
                <p14:modId xmlns:p14="http://schemas.microsoft.com/office/powerpoint/2010/main" val="3791791526"/>
              </p:ext>
            </p:extLst>
          </p:nvPr>
        </p:nvGraphicFramePr>
        <p:xfrm>
          <a:off x="2106318" y="998244"/>
          <a:ext cx="6827074" cy="3486828"/>
        </p:xfrm>
        <a:graphic>
          <a:graphicData uri="http://schemas.openxmlformats.org/drawingml/2006/table">
            <a:tbl>
              <a:tblPr firstRow="1" firstCol="1" bandRow="1">
                <a:tableStyleId>{B301B821-A1FF-4177-AEE7-76D212191A09}</a:tableStyleId>
              </a:tblPr>
              <a:tblGrid>
                <a:gridCol w="6827074">
                  <a:extLst>
                    <a:ext uri="{9D8B030D-6E8A-4147-A177-3AD203B41FA5}">
                      <a16:colId xmlns:a16="http://schemas.microsoft.com/office/drawing/2014/main" val="20000"/>
                    </a:ext>
                  </a:extLst>
                </a:gridCol>
              </a:tblGrid>
              <a:tr h="336182">
                <a:tc>
                  <a:txBody>
                    <a:bodyPr/>
                    <a:lstStyle/>
                    <a:p>
                      <a:pPr algn="ctr">
                        <a:defRPr/>
                      </a:pPr>
                      <a:r>
                        <a:rPr lang="fr-FR" sz="1600">
                          <a:latin typeface="Marianne"/>
                        </a:rPr>
                        <a:t>Outillage</a:t>
                      </a:r>
                      <a:endParaRPr lang="fr-FR" sz="1600" b="1">
                        <a:solidFill>
                          <a:schemeClr val="lt1"/>
                        </a:solidFill>
                        <a:latin typeface="Marianne"/>
                        <a:ea typeface="+mn-ea"/>
                        <a:cs typeface="+mn-cs"/>
                      </a:endParaRPr>
                    </a:p>
                  </a:txBody>
                  <a:tcPr marL="46906" marR="46906" marT="0" marB="0" anchor="ctr"/>
                </a:tc>
                <a:extLst>
                  <a:ext uri="{0D108BD9-81ED-4DB2-BD59-A6C34878D82A}">
                    <a16:rowId xmlns:a16="http://schemas.microsoft.com/office/drawing/2014/main" val="10000"/>
                  </a:ext>
                </a:extLst>
              </a:tr>
              <a:tr h="3150646">
                <a:tc>
                  <a:txBody>
                    <a:bodyPr/>
                    <a:lstStyle/>
                    <a:p>
                      <a:pPr marL="0" marR="0" indent="0">
                        <a:defRPr/>
                      </a:pPr>
                      <a:r>
                        <a:rPr lang="fr-FR" sz="1600" b="0" dirty="0">
                          <a:solidFill>
                            <a:srgbClr val="303977"/>
                          </a:solidFill>
                          <a:latin typeface="Marianne"/>
                          <a:ea typeface="Marianne"/>
                          <a:cs typeface="Marianne"/>
                        </a:rPr>
                        <a:t>L'outillage doit être complet et adapté aux techniques de taille, de pose et de restauration de pierres. Il comprend :</a:t>
                      </a:r>
                      <a:endParaRPr lang="fr-FR" sz="1600" b="0" dirty="0">
                        <a:solidFill>
                          <a:srgbClr val="303977"/>
                        </a:solidFill>
                        <a:latin typeface="Marianne"/>
                        <a:cs typeface="Marianne"/>
                      </a:endParaRPr>
                    </a:p>
                    <a:p>
                      <a:pPr marL="285750" marR="0" indent="-285750">
                        <a:buFont typeface="Arial"/>
                        <a:buChar char="•"/>
                        <a:defRPr/>
                      </a:pPr>
                      <a:r>
                        <a:rPr lang="fr-FR" sz="1600" b="0" dirty="0">
                          <a:solidFill>
                            <a:srgbClr val="303977"/>
                          </a:solidFill>
                          <a:latin typeface="Marianne"/>
                          <a:ea typeface="Marianne"/>
                          <a:cs typeface="Marianne"/>
                        </a:rPr>
                        <a:t>Outils de taille : </a:t>
                      </a:r>
                      <a:r>
                        <a:rPr lang="fr-FR" sz="1600" b="0" dirty="0" smtClean="0">
                          <a:solidFill>
                            <a:srgbClr val="303977"/>
                          </a:solidFill>
                          <a:latin typeface="Marianne"/>
                          <a:ea typeface="Marianne"/>
                          <a:cs typeface="Marianne"/>
                        </a:rPr>
                        <a:t>massette, </a:t>
                      </a:r>
                      <a:r>
                        <a:rPr lang="fr-FR" sz="1600" b="0" dirty="0">
                          <a:solidFill>
                            <a:srgbClr val="303977"/>
                          </a:solidFill>
                          <a:latin typeface="Marianne"/>
                          <a:ea typeface="Marianne"/>
                          <a:cs typeface="Marianne"/>
                        </a:rPr>
                        <a:t>ciseaux, taillants, burins, scies, meules et autres outils spécialisés pour la taille de pierre et le façonnage des blocs.</a:t>
                      </a:r>
                      <a:endParaRPr lang="fr-FR" sz="1600" b="0" dirty="0">
                        <a:solidFill>
                          <a:srgbClr val="303977"/>
                        </a:solidFill>
                        <a:latin typeface="Marianne"/>
                        <a:cs typeface="Marianne"/>
                      </a:endParaRPr>
                    </a:p>
                    <a:p>
                      <a:pPr marL="285750" marR="0" indent="-285750">
                        <a:buFont typeface="Arial"/>
                        <a:buChar char="•"/>
                        <a:defRPr/>
                      </a:pPr>
                      <a:r>
                        <a:rPr lang="fr-FR" sz="1600" b="0" dirty="0">
                          <a:solidFill>
                            <a:srgbClr val="303977"/>
                          </a:solidFill>
                          <a:latin typeface="Marianne"/>
                          <a:ea typeface="Marianne"/>
                          <a:cs typeface="Marianne"/>
                        </a:rPr>
                        <a:t>Outils de pose : </a:t>
                      </a:r>
                      <a:r>
                        <a:rPr lang="fr-FR" sz="1600" b="0" dirty="0" smtClean="0">
                          <a:solidFill>
                            <a:srgbClr val="303977"/>
                          </a:solidFill>
                          <a:latin typeface="Marianne"/>
                          <a:ea typeface="Marianne"/>
                          <a:cs typeface="Marianne"/>
                        </a:rPr>
                        <a:t>truelles</a:t>
                      </a:r>
                      <a:r>
                        <a:rPr lang="fr-FR" sz="1600" b="0" dirty="0">
                          <a:solidFill>
                            <a:srgbClr val="303977"/>
                          </a:solidFill>
                          <a:latin typeface="Marianne"/>
                          <a:ea typeface="Marianne"/>
                          <a:cs typeface="Marianne"/>
                        </a:rPr>
                        <a:t>, fil à plomb, niveaux, taloches et autres outils permettant une pose de qualité des pierres.</a:t>
                      </a:r>
                      <a:endParaRPr lang="fr-FR" sz="1600" b="0" dirty="0">
                        <a:solidFill>
                          <a:srgbClr val="303977"/>
                        </a:solidFill>
                        <a:latin typeface="Marianne"/>
                        <a:cs typeface="Marianne"/>
                      </a:endParaRPr>
                    </a:p>
                    <a:p>
                      <a:pPr marL="285750" marR="0" indent="-285750">
                        <a:buFont typeface="Arial"/>
                        <a:buChar char="•"/>
                        <a:defRPr/>
                      </a:pPr>
                      <a:r>
                        <a:rPr lang="fr-FR" sz="1600" b="0" dirty="0">
                          <a:solidFill>
                            <a:srgbClr val="303977"/>
                          </a:solidFill>
                          <a:latin typeface="Marianne"/>
                          <a:ea typeface="Marianne"/>
                          <a:cs typeface="Marianne"/>
                        </a:rPr>
                        <a:t>Appareils de tracé : </a:t>
                      </a:r>
                      <a:r>
                        <a:rPr lang="fr-FR" sz="1600" b="0" dirty="0" smtClean="0">
                          <a:solidFill>
                            <a:srgbClr val="303977"/>
                          </a:solidFill>
                          <a:latin typeface="Marianne"/>
                          <a:ea typeface="Marianne"/>
                          <a:cs typeface="Marianne"/>
                        </a:rPr>
                        <a:t>compas</a:t>
                      </a:r>
                      <a:r>
                        <a:rPr lang="fr-FR" sz="1600" b="0" dirty="0">
                          <a:solidFill>
                            <a:srgbClr val="303977"/>
                          </a:solidFill>
                          <a:latin typeface="Marianne"/>
                          <a:ea typeface="Marianne"/>
                          <a:cs typeface="Marianne"/>
                        </a:rPr>
                        <a:t>, équerres, gabarits et instruments pour effectuer les relevés et les tracés des profils sur le chantier.</a:t>
                      </a:r>
                      <a:endParaRPr lang="fr-FR" sz="1600" b="0" dirty="0">
                        <a:solidFill>
                          <a:srgbClr val="303977"/>
                        </a:solidFill>
                        <a:latin typeface="Marianne"/>
                        <a:cs typeface="Marianne"/>
                      </a:endParaRPr>
                    </a:p>
                    <a:p>
                      <a:pPr marL="285750" indent="-285750" algn="l">
                        <a:lnSpc>
                          <a:spcPct val="114999"/>
                        </a:lnSpc>
                        <a:spcAft>
                          <a:spcPts val="0"/>
                        </a:spcAft>
                        <a:buFont typeface="Arial"/>
                        <a:buChar char="•"/>
                        <a:defRPr/>
                      </a:pPr>
                      <a:r>
                        <a:rPr lang="fr-FR" sz="1600" b="0" dirty="0">
                          <a:solidFill>
                            <a:srgbClr val="303977"/>
                          </a:solidFill>
                          <a:latin typeface="Marianne"/>
                          <a:ea typeface="Marianne"/>
                          <a:cs typeface="Marianne"/>
                        </a:rPr>
                        <a:t>Outils de restauration : </a:t>
                      </a:r>
                      <a:r>
                        <a:rPr lang="fr-FR" sz="1600" b="0" dirty="0" smtClean="0">
                          <a:solidFill>
                            <a:srgbClr val="303977"/>
                          </a:solidFill>
                          <a:latin typeface="Marianne"/>
                          <a:ea typeface="Marianne"/>
                          <a:cs typeface="Marianne"/>
                        </a:rPr>
                        <a:t>pelles</a:t>
                      </a:r>
                      <a:r>
                        <a:rPr lang="fr-FR" sz="1600" b="0" dirty="0">
                          <a:solidFill>
                            <a:srgbClr val="303977"/>
                          </a:solidFill>
                          <a:latin typeface="Marianne"/>
                          <a:ea typeface="Marianne"/>
                          <a:cs typeface="Marianne"/>
                        </a:rPr>
                        <a:t>, brosses, grattoirs et autres équipements permettant de nettoyer et restaurer les pierres tout en respectant les normes de conservation</a:t>
                      </a:r>
                      <a:r>
                        <a:rPr lang="fr-FR" sz="1600" b="0" dirty="0" smtClean="0">
                          <a:solidFill>
                            <a:srgbClr val="303977"/>
                          </a:solidFill>
                          <a:latin typeface="Marianne"/>
                          <a:ea typeface="Marianne"/>
                          <a:cs typeface="Marianne"/>
                        </a:rPr>
                        <a:t>.</a:t>
                      </a:r>
                      <a:endParaRPr dirty="0">
                        <a:solidFill>
                          <a:srgbClr val="303977"/>
                        </a:solidFill>
                      </a:endParaRPr>
                    </a:p>
                  </a:txBody>
                  <a:tcPr marL="46906" marR="46906" marT="0" marB="0" anchor="ctr"/>
                </a:tc>
                <a:extLst>
                  <a:ext uri="{0D108BD9-81ED-4DB2-BD59-A6C34878D82A}">
                    <a16:rowId xmlns:a16="http://schemas.microsoft.com/office/drawing/2014/main" val="10001"/>
                  </a:ext>
                </a:extLst>
              </a:tr>
            </a:tbl>
          </a:graphicData>
        </a:graphic>
      </p:graphicFrame>
      <p:sp>
        <p:nvSpPr>
          <p:cNvPr id="707046065" name="Espace réservé du numéro de diapositive 1"/>
          <p:cNvSpPr>
            <a:spLocks noGrp="1"/>
          </p:cNvSpPr>
          <p:nvPr>
            <p:ph type="sldNum" sz="quarter" idx="12"/>
          </p:nvPr>
        </p:nvSpPr>
        <p:spPr bwMode="auto"/>
        <p:txBody>
          <a:bodyPr/>
          <a:lstStyle/>
          <a:p>
            <a:pPr>
              <a:defRPr/>
            </a:pPr>
            <a:fld id="{48F63A3B-78C7-47BE-AE5E-E10140E04643}" type="slidenum">
              <a:rPr lang="en-US"/>
              <a:t>30</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85454788" name="Rectangle 4"/>
          <p:cNvSpPr/>
          <p:nvPr/>
        </p:nvSpPr>
        <p:spPr bwMode="auto">
          <a:xfrm>
            <a:off x="3992902" y="249674"/>
            <a:ext cx="3129383" cy="523220"/>
          </a:xfrm>
          <a:prstGeom prst="rect">
            <a:avLst/>
          </a:prstGeom>
        </p:spPr>
        <p:txBody>
          <a:bodyPr wrap="none">
            <a:spAutoFit/>
          </a:bodyPr>
          <a:lstStyle/>
          <a:p>
            <a:pPr>
              <a:defRPr/>
            </a:pPr>
            <a:r>
              <a:rPr lang="fr-FR" sz="2800" b="1" dirty="0">
                <a:solidFill>
                  <a:srgbClr val="303977"/>
                </a:solidFill>
                <a:latin typeface="Marianne"/>
                <a:cs typeface="Arial"/>
              </a:rPr>
              <a:t>Les </a:t>
            </a:r>
            <a:r>
              <a:rPr lang="fr-FR" sz="2800" b="1" dirty="0" smtClean="0">
                <a:solidFill>
                  <a:srgbClr val="303977"/>
                </a:solidFill>
                <a:latin typeface="Marianne"/>
                <a:cs typeface="Arial"/>
              </a:rPr>
              <a:t>équipements</a:t>
            </a:r>
            <a:endParaRPr lang="fr-FR" sz="2800" dirty="0">
              <a:solidFill>
                <a:srgbClr val="303977"/>
              </a:solidFill>
            </a:endParaRPr>
          </a:p>
        </p:txBody>
      </p:sp>
      <p:sp>
        <p:nvSpPr>
          <p:cNvPr id="287660786" name="Rectangle 9"/>
          <p:cNvSpPr/>
          <p:nvPr/>
        </p:nvSpPr>
        <p:spPr bwMode="auto">
          <a:xfrm>
            <a:off x="8654688" y="681939"/>
            <a:ext cx="465192" cy="316305"/>
          </a:xfrm>
          <a:prstGeom prst="rect">
            <a:avLst/>
          </a:prstGeom>
        </p:spPr>
        <p:txBody>
          <a:bodyPr wrap="none">
            <a:spAutoFit/>
          </a:bodyPr>
          <a:lstStyle/>
          <a:p>
            <a:pPr>
              <a:lnSpc>
                <a:spcPct val="113999"/>
              </a:lnSpc>
              <a:defRPr/>
            </a:pPr>
            <a:r>
              <a:rPr lang="fr-FR" sz="1400" b="1" i="1" dirty="0" smtClean="0">
                <a:solidFill>
                  <a:schemeClr val="bg1"/>
                </a:solidFill>
                <a:latin typeface="Marianne"/>
              </a:rPr>
              <a:t>2/2</a:t>
            </a:r>
            <a:endParaRPr lang="fr-FR" sz="1200" i="1" dirty="0">
              <a:solidFill>
                <a:schemeClr val="bg1"/>
              </a:solidFill>
              <a:latin typeface="Marianne"/>
            </a:endParaRPr>
          </a:p>
        </p:txBody>
      </p:sp>
      <p:graphicFrame>
        <p:nvGraphicFramePr>
          <p:cNvPr id="1741145141" name="Tableau 17"/>
          <p:cNvGraphicFramePr>
            <a:graphicFrameLocks/>
          </p:cNvGraphicFramePr>
          <p:nvPr>
            <p:extLst>
              <p:ext uri="{D42A27DB-BD31-4B8C-83A1-F6EECF244321}">
                <p14:modId xmlns:p14="http://schemas.microsoft.com/office/powerpoint/2010/main" val="1684499819"/>
              </p:ext>
            </p:extLst>
          </p:nvPr>
        </p:nvGraphicFramePr>
        <p:xfrm>
          <a:off x="2135606" y="1114809"/>
          <a:ext cx="6933472" cy="4011168"/>
        </p:xfrm>
        <a:graphic>
          <a:graphicData uri="http://schemas.openxmlformats.org/drawingml/2006/table">
            <a:tbl>
              <a:tblPr firstRow="1" firstCol="1" bandRow="1">
                <a:tableStyleId>{B301B821-A1FF-4177-AEE7-76D212191A09}</a:tableStyleId>
              </a:tblPr>
              <a:tblGrid>
                <a:gridCol w="6933472">
                  <a:extLst>
                    <a:ext uri="{9D8B030D-6E8A-4147-A177-3AD203B41FA5}">
                      <a16:colId xmlns:a16="http://schemas.microsoft.com/office/drawing/2014/main" val="20000"/>
                    </a:ext>
                  </a:extLst>
                </a:gridCol>
              </a:tblGrid>
              <a:tr h="192850">
                <a:tc>
                  <a:txBody>
                    <a:bodyPr/>
                    <a:lstStyle/>
                    <a:p>
                      <a:pPr algn="ctr">
                        <a:defRPr/>
                      </a:pPr>
                      <a:r>
                        <a:rPr lang="fr-FR" sz="1600">
                          <a:latin typeface="Marianne"/>
                        </a:rPr>
                        <a:t>Équipements numériques</a:t>
                      </a:r>
                      <a:endParaRPr lang="fr-FR" sz="1600" b="1">
                        <a:solidFill>
                          <a:schemeClr val="lt1"/>
                        </a:solidFill>
                        <a:latin typeface="Marianne"/>
                        <a:ea typeface="Arial"/>
                        <a:cs typeface="Arial"/>
                      </a:endParaRPr>
                    </a:p>
                  </a:txBody>
                  <a:tcPr marL="46905" marR="46905" marT="0" marB="0" anchor="ctr"/>
                </a:tc>
                <a:extLst>
                  <a:ext uri="{0D108BD9-81ED-4DB2-BD59-A6C34878D82A}">
                    <a16:rowId xmlns:a16="http://schemas.microsoft.com/office/drawing/2014/main" val="10000"/>
                  </a:ext>
                </a:extLst>
              </a:tr>
              <a:tr h="1502695">
                <a:tc>
                  <a:txBody>
                    <a:bodyPr/>
                    <a:lstStyle/>
                    <a:p>
                      <a:pPr marL="0" marR="0" indent="0">
                        <a:defRPr/>
                      </a:pPr>
                      <a:r>
                        <a:rPr lang="fr-FR" sz="1600" b="1" dirty="0">
                          <a:solidFill>
                            <a:srgbClr val="303977"/>
                          </a:solidFill>
                          <a:latin typeface="Marianne"/>
                          <a:ea typeface="Marianne"/>
                          <a:cs typeface="Marianne"/>
                        </a:rPr>
                        <a:t>L’intégration des outils numériques est essentielle pour assurer un travail précis et documenté.</a:t>
                      </a:r>
                      <a:endParaRPr dirty="0">
                        <a:solidFill>
                          <a:srgbClr val="303977"/>
                        </a:solidFill>
                      </a:endParaRPr>
                    </a:p>
                    <a:p>
                      <a:pPr marL="0" marR="0" indent="0">
                        <a:defRPr/>
                      </a:pPr>
                      <a:endParaRPr lang="fr-FR" sz="1600" b="1" dirty="0">
                        <a:solidFill>
                          <a:srgbClr val="303977"/>
                        </a:solidFill>
                        <a:latin typeface="Marianne"/>
                        <a:cs typeface="Marianne"/>
                      </a:endParaRPr>
                    </a:p>
                    <a:p>
                      <a:pPr marR="0">
                        <a:defRPr/>
                      </a:pPr>
                      <a:r>
                        <a:rPr lang="fr-FR" sz="1600" b="1" u="none" dirty="0">
                          <a:solidFill>
                            <a:srgbClr val="303977"/>
                          </a:solidFill>
                          <a:latin typeface="Marianne"/>
                          <a:ea typeface="Marianne"/>
                          <a:cs typeface="Marianne"/>
                        </a:rPr>
                        <a:t>Informatique et logiciels :</a:t>
                      </a:r>
                      <a:endParaRPr lang="fr-FR" sz="1600" b="1" u="none" dirty="0">
                        <a:solidFill>
                          <a:srgbClr val="303977"/>
                        </a:solidFill>
                        <a:latin typeface="Marianne"/>
                        <a:cs typeface="Marianne"/>
                      </a:endParaRPr>
                    </a:p>
                    <a:p>
                      <a:pPr marL="285750" marR="0" indent="-285750">
                        <a:buFont typeface="Arial"/>
                        <a:buChar char="•"/>
                        <a:defRPr/>
                      </a:pPr>
                      <a:r>
                        <a:rPr lang="fr-FR" sz="1600" b="0" dirty="0">
                          <a:solidFill>
                            <a:srgbClr val="303977"/>
                          </a:solidFill>
                          <a:latin typeface="Marianne"/>
                          <a:ea typeface="Marianne"/>
                          <a:cs typeface="Marianne"/>
                        </a:rPr>
                        <a:t>Salle équipée d’ordinateurs avec logiciels de CAO/DAO et de bureautique.</a:t>
                      </a:r>
                      <a:endParaRPr lang="fr-FR" sz="1600" b="0" dirty="0">
                        <a:solidFill>
                          <a:srgbClr val="303977"/>
                        </a:solidFill>
                        <a:latin typeface="Marianne"/>
                        <a:cs typeface="Marianne"/>
                      </a:endParaRPr>
                    </a:p>
                    <a:p>
                      <a:pPr marL="285750" marR="0" indent="-285750">
                        <a:buFont typeface="Arial"/>
                        <a:buChar char="•"/>
                        <a:defRPr/>
                      </a:pPr>
                      <a:r>
                        <a:rPr lang="fr-FR" sz="1600" b="0" dirty="0">
                          <a:solidFill>
                            <a:srgbClr val="303977"/>
                          </a:solidFill>
                          <a:latin typeface="Marianne"/>
                          <a:ea typeface="Marianne"/>
                          <a:cs typeface="Marianne"/>
                        </a:rPr>
                        <a:t>Traceur grand format (A0) pour l’impression des plans et épures.</a:t>
                      </a:r>
                      <a:endParaRPr lang="fr-FR" sz="1600" b="0" dirty="0">
                        <a:solidFill>
                          <a:srgbClr val="303977"/>
                        </a:solidFill>
                        <a:latin typeface="Marianne"/>
                        <a:cs typeface="Marianne"/>
                      </a:endParaRPr>
                    </a:p>
                    <a:p>
                      <a:pPr marL="285750" marR="0" indent="-285750">
                        <a:buFont typeface="Arial"/>
                        <a:buChar char="•"/>
                        <a:defRPr/>
                      </a:pPr>
                      <a:r>
                        <a:rPr lang="fr-FR" sz="1600" b="0" dirty="0">
                          <a:solidFill>
                            <a:srgbClr val="303977"/>
                          </a:solidFill>
                          <a:latin typeface="Marianne"/>
                          <a:ea typeface="Marianne"/>
                          <a:cs typeface="Marianne"/>
                        </a:rPr>
                        <a:t>Vidéoprojecteur pour l’analyse des relevés et la présentation des projets.</a:t>
                      </a:r>
                      <a:endParaRPr lang="fr-FR" sz="1600" b="0" dirty="0">
                        <a:solidFill>
                          <a:srgbClr val="303977"/>
                        </a:solidFill>
                        <a:latin typeface="Marianne"/>
                        <a:cs typeface="Marianne"/>
                      </a:endParaRPr>
                    </a:p>
                    <a:p>
                      <a:pPr marL="285750" marR="0" indent="-285750">
                        <a:buFont typeface="Arial"/>
                        <a:buChar char="•"/>
                        <a:defRPr/>
                      </a:pPr>
                      <a:r>
                        <a:rPr lang="fr-FR" sz="1600" b="0" dirty="0">
                          <a:solidFill>
                            <a:srgbClr val="303977"/>
                          </a:solidFill>
                          <a:latin typeface="Marianne"/>
                          <a:ea typeface="Marianne"/>
                          <a:cs typeface="Marianne"/>
                        </a:rPr>
                        <a:t>Équipements de relevé numérique :</a:t>
                      </a:r>
                      <a:endParaRPr lang="fr-FR" sz="1600" b="0" dirty="0">
                        <a:solidFill>
                          <a:srgbClr val="303977"/>
                        </a:solidFill>
                        <a:latin typeface="Marianne"/>
                        <a:cs typeface="Marianne"/>
                      </a:endParaRPr>
                    </a:p>
                    <a:p>
                      <a:pPr marL="742950" marR="0" lvl="1" indent="-285750">
                        <a:buFont typeface="Arial"/>
                        <a:buChar char="•"/>
                        <a:defRPr/>
                      </a:pPr>
                      <a:r>
                        <a:rPr lang="fr-FR" sz="1600" b="0" dirty="0">
                          <a:solidFill>
                            <a:srgbClr val="303977"/>
                          </a:solidFill>
                          <a:latin typeface="Marianne"/>
                          <a:ea typeface="Marianne"/>
                          <a:cs typeface="Marianne"/>
                        </a:rPr>
                        <a:t>Appareils photo pour la documentation des ouvrages et l'analyse des pathologies.</a:t>
                      </a:r>
                      <a:endParaRPr lang="fr-FR" sz="1600" b="0" dirty="0">
                        <a:solidFill>
                          <a:srgbClr val="303977"/>
                        </a:solidFill>
                        <a:latin typeface="Marianne"/>
                        <a:cs typeface="Marianne"/>
                      </a:endParaRPr>
                    </a:p>
                    <a:p>
                      <a:pPr marL="742950" lvl="1" indent="-285750" algn="l">
                        <a:lnSpc>
                          <a:spcPct val="114999"/>
                        </a:lnSpc>
                        <a:spcAft>
                          <a:spcPts val="0"/>
                        </a:spcAft>
                        <a:buFont typeface="Arial"/>
                        <a:buChar char="•"/>
                        <a:defRPr/>
                      </a:pPr>
                      <a:r>
                        <a:rPr lang="fr-FR" sz="1600" b="0" dirty="0">
                          <a:solidFill>
                            <a:srgbClr val="303977"/>
                          </a:solidFill>
                          <a:latin typeface="Marianne"/>
                          <a:ea typeface="Marianne"/>
                          <a:cs typeface="Marianne"/>
                        </a:rPr>
                        <a:t>Scanner 3D pour le relevé précis des éléments architecturaux et leur modélisation numérique.</a:t>
                      </a:r>
                      <a:endParaRPr dirty="0">
                        <a:solidFill>
                          <a:srgbClr val="303977"/>
                        </a:solidFill>
                      </a:endParaRPr>
                    </a:p>
                    <a:p>
                      <a:pPr marL="742950" lvl="1" indent="-285750" algn="l">
                        <a:lnSpc>
                          <a:spcPct val="114999"/>
                        </a:lnSpc>
                        <a:spcAft>
                          <a:spcPts val="0"/>
                        </a:spcAft>
                        <a:buFont typeface="Arial"/>
                        <a:buChar char="•"/>
                        <a:defRPr/>
                      </a:pPr>
                      <a:r>
                        <a:rPr lang="fr-FR" sz="1600" b="0" dirty="0">
                          <a:solidFill>
                            <a:srgbClr val="303977"/>
                          </a:solidFill>
                          <a:latin typeface="Marianne"/>
                        </a:rPr>
                        <a:t>É</a:t>
                      </a:r>
                      <a:r>
                        <a:rPr lang="fr-FR" sz="1600" b="0" dirty="0" smtClean="0">
                          <a:solidFill>
                            <a:srgbClr val="303977"/>
                          </a:solidFill>
                          <a:latin typeface="Marianne"/>
                        </a:rPr>
                        <a:t>ventuellement </a:t>
                      </a:r>
                      <a:r>
                        <a:rPr lang="fr-FR" sz="1600" b="0" dirty="0">
                          <a:solidFill>
                            <a:srgbClr val="303977"/>
                          </a:solidFill>
                          <a:latin typeface="Marianne"/>
                        </a:rPr>
                        <a:t>drone équipé d’un appareil de prise de vue.</a:t>
                      </a:r>
                      <a:endParaRPr lang="fr-FR" sz="800" b="0" dirty="0">
                        <a:solidFill>
                          <a:srgbClr val="303977"/>
                        </a:solidFill>
                        <a:latin typeface="Marianne"/>
                      </a:endParaRPr>
                    </a:p>
                  </a:txBody>
                  <a:tcPr marL="46905" marR="46905" marT="0" marB="0" anchor="ctr"/>
                </a:tc>
                <a:extLst>
                  <a:ext uri="{0D108BD9-81ED-4DB2-BD59-A6C34878D82A}">
                    <a16:rowId xmlns:a16="http://schemas.microsoft.com/office/drawing/2014/main" val="10001"/>
                  </a:ext>
                </a:extLst>
              </a:tr>
            </a:tbl>
          </a:graphicData>
        </a:graphic>
      </p:graphicFrame>
      <p:sp>
        <p:nvSpPr>
          <p:cNvPr id="10620154" name="Flèche droite 10"/>
          <p:cNvSpPr/>
          <p:nvPr/>
        </p:nvSpPr>
        <p:spPr bwMode="auto">
          <a:xfrm>
            <a:off x="-21935" y="5756139"/>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1058878859" name="Espace réservé du numéro de diapositive 1"/>
          <p:cNvSpPr>
            <a:spLocks noGrp="1"/>
          </p:cNvSpPr>
          <p:nvPr>
            <p:ph type="sldNum" sz="quarter" idx="12"/>
          </p:nvPr>
        </p:nvSpPr>
        <p:spPr bwMode="auto"/>
        <p:txBody>
          <a:bodyPr/>
          <a:lstStyle/>
          <a:p>
            <a:pPr>
              <a:defRPr/>
            </a:pPr>
            <a:fld id="{48F63A3B-78C7-47BE-AE5E-E10140E04643}" type="slidenum">
              <a:rPr lang="en-US"/>
              <a:t>31</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8397421" name="Rectangle 4"/>
          <p:cNvSpPr/>
          <p:nvPr/>
        </p:nvSpPr>
        <p:spPr bwMode="auto">
          <a:xfrm>
            <a:off x="4297702" y="249674"/>
            <a:ext cx="2339102" cy="523220"/>
          </a:xfrm>
          <a:prstGeom prst="rect">
            <a:avLst/>
          </a:prstGeom>
        </p:spPr>
        <p:txBody>
          <a:bodyPr wrap="none">
            <a:spAutoFit/>
          </a:bodyPr>
          <a:lstStyle/>
          <a:p>
            <a:pPr>
              <a:defRPr/>
            </a:pPr>
            <a:r>
              <a:rPr lang="fr-FR" sz="2800" b="1" dirty="0">
                <a:solidFill>
                  <a:srgbClr val="303977"/>
                </a:solidFill>
                <a:latin typeface="Marianne"/>
                <a:cs typeface="Arial"/>
              </a:rPr>
              <a:t>L’alternance</a:t>
            </a:r>
            <a:endParaRPr lang="fr-FR" sz="2800" dirty="0">
              <a:solidFill>
                <a:srgbClr val="303977"/>
              </a:solidFill>
            </a:endParaRPr>
          </a:p>
        </p:txBody>
      </p:sp>
      <p:sp>
        <p:nvSpPr>
          <p:cNvPr id="543948596" name="Espace réservé du contenu 2"/>
          <p:cNvSpPr txBox="1"/>
          <p:nvPr/>
        </p:nvSpPr>
        <p:spPr bwMode="auto">
          <a:xfrm>
            <a:off x="2159040" y="1071644"/>
            <a:ext cx="6877455" cy="5651436"/>
          </a:xfrm>
          <a:prstGeom prst="rect">
            <a:avLst/>
          </a:prstGeom>
        </p:spPr>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13999"/>
              </a:lnSpc>
              <a:spcBef>
                <a:spcPts val="0"/>
              </a:spcBef>
              <a:buFont typeface="Arial"/>
              <a:buNone/>
              <a:defRPr/>
            </a:pPr>
            <a:r>
              <a:rPr lang="fr-FR" sz="1600" b="1" u="none" spc="5" dirty="0">
                <a:solidFill>
                  <a:srgbClr val="303977"/>
                </a:solidFill>
                <a:latin typeface="Marianne"/>
                <a:cs typeface="Arial"/>
              </a:rPr>
              <a:t>Durées de formation</a:t>
            </a:r>
            <a:endParaRPr dirty="0">
              <a:solidFill>
                <a:srgbClr val="303977"/>
              </a:solidFill>
            </a:endParaRPr>
          </a:p>
          <a:p>
            <a:pPr marL="0" indent="0">
              <a:lnSpc>
                <a:spcPct val="113999"/>
              </a:lnSpc>
              <a:spcBef>
                <a:spcPts val="0"/>
              </a:spcBef>
              <a:buNone/>
              <a:defRPr/>
            </a:pPr>
            <a:r>
              <a:rPr lang="fr-FR" sz="1600" u="none" spc="5" dirty="0">
                <a:solidFill>
                  <a:srgbClr val="303977"/>
                </a:solidFill>
                <a:latin typeface="Marianne"/>
                <a:cs typeface="Arial"/>
              </a:rPr>
              <a:t>En apprentissage ou en contrat de professionnalisation, les durées </a:t>
            </a:r>
            <a:r>
              <a:rPr lang="fr-FR" sz="1600" spc="2" dirty="0">
                <a:solidFill>
                  <a:srgbClr val="303977"/>
                </a:solidFill>
                <a:latin typeface="Marianne"/>
                <a:ea typeface="Marianne"/>
                <a:cs typeface="Arial"/>
              </a:rPr>
              <a:t>de formation annuelles sont réparties comme suit : </a:t>
            </a:r>
          </a:p>
          <a:p>
            <a:pPr>
              <a:lnSpc>
                <a:spcPct val="113999"/>
              </a:lnSpc>
              <a:spcBef>
                <a:spcPts val="0"/>
              </a:spcBef>
              <a:defRPr/>
            </a:pPr>
            <a:r>
              <a:rPr lang="fr-FR" sz="1600" spc="2" dirty="0">
                <a:solidFill>
                  <a:srgbClr val="303977"/>
                </a:solidFill>
                <a:latin typeface="Marianne"/>
                <a:ea typeface="Marianne"/>
                <a:cs typeface="Arial"/>
              </a:rPr>
              <a:t>12 semaines en centre de formation, pour atteindre la durée </a:t>
            </a:r>
            <a:r>
              <a:rPr lang="fr-FR" sz="1600" spc="2" dirty="0" smtClean="0">
                <a:solidFill>
                  <a:srgbClr val="303977"/>
                </a:solidFill>
                <a:latin typeface="Marianne"/>
                <a:ea typeface="Marianne"/>
                <a:cs typeface="Arial"/>
              </a:rPr>
              <a:t>minimum réglementaire </a:t>
            </a:r>
            <a:r>
              <a:rPr lang="fr-FR" sz="1600" spc="2" dirty="0">
                <a:solidFill>
                  <a:srgbClr val="303977"/>
                </a:solidFill>
                <a:latin typeface="Marianne"/>
                <a:ea typeface="Marianne"/>
                <a:cs typeface="Arial"/>
              </a:rPr>
              <a:t>de 400 heures en centre de formation</a:t>
            </a:r>
          </a:p>
          <a:p>
            <a:pPr>
              <a:lnSpc>
                <a:spcPct val="113999"/>
              </a:lnSpc>
              <a:spcBef>
                <a:spcPts val="0"/>
              </a:spcBef>
              <a:defRPr/>
            </a:pPr>
            <a:r>
              <a:rPr lang="fr-FR" sz="1600" spc="2" dirty="0">
                <a:solidFill>
                  <a:srgbClr val="303977"/>
                </a:solidFill>
                <a:latin typeface="Marianne"/>
                <a:ea typeface="Marianne"/>
                <a:cs typeface="Arial"/>
              </a:rPr>
              <a:t>35 semaines en entreprise</a:t>
            </a:r>
            <a:endParaRPr dirty="0">
              <a:solidFill>
                <a:srgbClr val="303977"/>
              </a:solidFill>
            </a:endParaRPr>
          </a:p>
          <a:p>
            <a:pPr>
              <a:lnSpc>
                <a:spcPct val="113999"/>
              </a:lnSpc>
              <a:spcBef>
                <a:spcPts val="0"/>
              </a:spcBef>
              <a:buFont typeface="Arial"/>
              <a:buChar char="•"/>
              <a:defRPr/>
            </a:pPr>
            <a:r>
              <a:rPr lang="fr-FR" sz="1600" spc="2" dirty="0">
                <a:solidFill>
                  <a:srgbClr val="303977"/>
                </a:solidFill>
                <a:latin typeface="Marianne"/>
                <a:ea typeface="Marianne"/>
                <a:cs typeface="Arial"/>
              </a:rPr>
              <a:t>5 semaines de congés payés</a:t>
            </a:r>
            <a:endParaRPr lang="fr-FR" sz="1600" spc="1" dirty="0">
              <a:solidFill>
                <a:srgbClr val="303977"/>
              </a:solidFill>
              <a:latin typeface="Marianne"/>
              <a:ea typeface="Marianne"/>
              <a:cs typeface="Arial"/>
            </a:endParaRPr>
          </a:p>
          <a:p>
            <a:pPr marL="0" indent="0">
              <a:lnSpc>
                <a:spcPct val="113999"/>
              </a:lnSpc>
              <a:spcBef>
                <a:spcPts val="0"/>
              </a:spcBef>
              <a:buFont typeface="Arial"/>
              <a:buNone/>
              <a:defRPr/>
            </a:pPr>
            <a:endParaRPr lang="fr-FR" sz="1600" spc="1" dirty="0">
              <a:solidFill>
                <a:srgbClr val="303977"/>
              </a:solidFill>
              <a:latin typeface="Marianne"/>
              <a:ea typeface="Marianne"/>
              <a:cs typeface="Arial"/>
            </a:endParaRPr>
          </a:p>
          <a:p>
            <a:pPr marL="0" indent="0">
              <a:lnSpc>
                <a:spcPct val="113999"/>
              </a:lnSpc>
              <a:spcBef>
                <a:spcPts val="0"/>
              </a:spcBef>
              <a:buNone/>
              <a:defRPr/>
            </a:pPr>
            <a:r>
              <a:rPr lang="fr-FR" sz="1600" b="1" spc="2" dirty="0">
                <a:solidFill>
                  <a:srgbClr val="303977"/>
                </a:solidFill>
                <a:latin typeface="Marianne"/>
                <a:ea typeface="Marianne"/>
                <a:cs typeface="Arial"/>
              </a:rPr>
              <a:t>Rythme d’alternance</a:t>
            </a:r>
            <a:r>
              <a:rPr lang="fr-FR" sz="1600" spc="4" dirty="0">
                <a:solidFill>
                  <a:srgbClr val="303977"/>
                </a:solidFill>
                <a:latin typeface="Marianne"/>
                <a:cs typeface="Arial"/>
              </a:rPr>
              <a:t/>
            </a:r>
            <a:br>
              <a:rPr lang="fr-FR" sz="1600" spc="4" dirty="0">
                <a:solidFill>
                  <a:srgbClr val="303977"/>
                </a:solidFill>
                <a:latin typeface="Marianne"/>
                <a:cs typeface="Arial"/>
              </a:rPr>
            </a:br>
            <a:r>
              <a:rPr lang="fr-FR" sz="1600" i="0" u="none" strike="noStrike" cap="none" spc="2" dirty="0">
                <a:solidFill>
                  <a:srgbClr val="303977"/>
                </a:solidFill>
                <a:latin typeface="Marianne"/>
                <a:ea typeface="Marianne"/>
                <a:cs typeface="Arial"/>
              </a:rPr>
              <a:t>Le rythme d’alternance doit être déterminé en concertation avec les entreprises. Il doit faciliter l’implication des alternants dans les activités </a:t>
            </a:r>
            <a:r>
              <a:rPr lang="fr-FR" sz="1600" spc="2" dirty="0">
                <a:solidFill>
                  <a:srgbClr val="303977"/>
                </a:solidFill>
                <a:latin typeface="Marianne"/>
                <a:ea typeface="Marianne"/>
                <a:cs typeface="Arial"/>
              </a:rPr>
              <a:t>de l’entreprise </a:t>
            </a:r>
            <a:r>
              <a:rPr lang="fr-FR" sz="1600" i="0" u="none" strike="noStrike" cap="none" spc="2" dirty="0">
                <a:solidFill>
                  <a:srgbClr val="303977"/>
                </a:solidFill>
                <a:latin typeface="Marianne"/>
                <a:ea typeface="Marianne"/>
                <a:cs typeface="Arial"/>
              </a:rPr>
              <a:t>tout en garantissant la continuité de la formation entre l’entreprise et le centre de formation. </a:t>
            </a:r>
            <a:endParaRPr sz="1600" spc="2" dirty="0">
              <a:solidFill>
                <a:srgbClr val="303977"/>
              </a:solidFill>
              <a:latin typeface="Marianne"/>
              <a:cs typeface="Arial"/>
            </a:endParaRPr>
          </a:p>
          <a:p>
            <a:pPr marL="0" indent="0">
              <a:lnSpc>
                <a:spcPct val="113999"/>
              </a:lnSpc>
              <a:spcBef>
                <a:spcPts val="0"/>
              </a:spcBef>
              <a:buFont typeface="Arial"/>
              <a:buNone/>
              <a:defRPr/>
            </a:pPr>
            <a:endParaRPr lang="fr-FR" sz="1600" spc="2" dirty="0">
              <a:solidFill>
                <a:srgbClr val="303977"/>
              </a:solidFill>
              <a:latin typeface="Marianne"/>
              <a:cs typeface="Arial"/>
            </a:endParaRPr>
          </a:p>
          <a:p>
            <a:pPr marL="0" indent="0">
              <a:lnSpc>
                <a:spcPct val="113999"/>
              </a:lnSpc>
              <a:spcBef>
                <a:spcPts val="0"/>
              </a:spcBef>
              <a:buNone/>
              <a:defRPr/>
            </a:pPr>
            <a:r>
              <a:rPr lang="fr-FR" sz="1600" spc="4" dirty="0">
                <a:solidFill>
                  <a:srgbClr val="303977"/>
                </a:solidFill>
                <a:latin typeface="Marianne"/>
              </a:rPr>
              <a:t>Si le recrutement est national, pour diminuer les coûts de transport et d’hébergement des apprenti(e)s, les périodes au CFA peuvent être davantage espacées et regroupées.</a:t>
            </a:r>
            <a:endParaRPr lang="fr-FR" sz="1600" spc="2" dirty="0">
              <a:solidFill>
                <a:srgbClr val="303977"/>
              </a:solidFill>
              <a:latin typeface="Marianne"/>
              <a:cs typeface="Arial"/>
            </a:endParaRPr>
          </a:p>
          <a:p>
            <a:pPr marL="0" indent="0">
              <a:lnSpc>
                <a:spcPct val="113999"/>
              </a:lnSpc>
              <a:spcBef>
                <a:spcPts val="0"/>
              </a:spcBef>
              <a:buNone/>
              <a:defRPr/>
            </a:pPr>
            <a:endParaRPr lang="fr-FR" sz="1600" b="1" spc="4" dirty="0">
              <a:solidFill>
                <a:srgbClr val="034DA2"/>
              </a:solidFill>
              <a:latin typeface="Marianne"/>
              <a:cs typeface="Arial"/>
            </a:endParaRPr>
          </a:p>
        </p:txBody>
      </p:sp>
      <p:sp>
        <p:nvSpPr>
          <p:cNvPr id="964942442" name="Rectangle 13"/>
          <p:cNvSpPr/>
          <p:nvPr/>
        </p:nvSpPr>
        <p:spPr bwMode="auto">
          <a:xfrm>
            <a:off x="8680088" y="681939"/>
            <a:ext cx="437940" cy="322332"/>
          </a:xfrm>
          <a:prstGeom prst="rect">
            <a:avLst/>
          </a:prstGeom>
        </p:spPr>
        <p:txBody>
          <a:bodyPr wrap="none">
            <a:spAutoFit/>
          </a:bodyPr>
          <a:lstStyle/>
          <a:p>
            <a:pPr>
              <a:lnSpc>
                <a:spcPct val="113999"/>
              </a:lnSpc>
              <a:defRPr/>
            </a:pPr>
            <a:r>
              <a:rPr lang="fr-FR" sz="1400" b="1" i="1" dirty="0" smtClean="0">
                <a:solidFill>
                  <a:schemeClr val="bg1"/>
                </a:solidFill>
                <a:latin typeface="Marianne"/>
              </a:rPr>
              <a:t>1/3</a:t>
            </a:r>
            <a:endParaRPr dirty="0"/>
          </a:p>
        </p:txBody>
      </p:sp>
      <p:sp>
        <p:nvSpPr>
          <p:cNvPr id="158427747" name="Flèche droite 9"/>
          <p:cNvSpPr/>
          <p:nvPr/>
        </p:nvSpPr>
        <p:spPr bwMode="auto">
          <a:xfrm>
            <a:off x="-12700" y="6036694"/>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1478435340" name="Espace réservé du numéro de diapositive 1"/>
          <p:cNvSpPr>
            <a:spLocks noGrp="1"/>
          </p:cNvSpPr>
          <p:nvPr>
            <p:ph type="sldNum" sz="quarter" idx="12"/>
          </p:nvPr>
        </p:nvSpPr>
        <p:spPr bwMode="auto"/>
        <p:txBody>
          <a:bodyPr/>
          <a:lstStyle/>
          <a:p>
            <a:pPr>
              <a:defRPr/>
            </a:pPr>
            <a:fld id="{48F63A3B-78C7-47BE-AE5E-E10140E04643}" type="slidenum">
              <a:rPr lang="en-US"/>
              <a:t>32</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03536028" name="Flèche droite 34"/>
          <p:cNvSpPr/>
          <p:nvPr/>
        </p:nvSpPr>
        <p:spPr bwMode="auto">
          <a:xfrm>
            <a:off x="-12700" y="6064403"/>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1941321058" name="Rectangle 4"/>
          <p:cNvSpPr/>
          <p:nvPr/>
        </p:nvSpPr>
        <p:spPr bwMode="auto">
          <a:xfrm>
            <a:off x="4297702" y="249674"/>
            <a:ext cx="2339102" cy="523220"/>
          </a:xfrm>
          <a:prstGeom prst="rect">
            <a:avLst/>
          </a:prstGeom>
        </p:spPr>
        <p:txBody>
          <a:bodyPr wrap="none">
            <a:spAutoFit/>
          </a:bodyPr>
          <a:lstStyle/>
          <a:p>
            <a:pPr>
              <a:defRPr/>
            </a:pPr>
            <a:r>
              <a:rPr lang="fr-FR" sz="2800" b="1" dirty="0">
                <a:solidFill>
                  <a:srgbClr val="303977"/>
                </a:solidFill>
                <a:latin typeface="Marianne"/>
                <a:cs typeface="Arial"/>
              </a:rPr>
              <a:t>L’alternance</a:t>
            </a:r>
            <a:endParaRPr lang="fr-FR" sz="2800" dirty="0">
              <a:solidFill>
                <a:srgbClr val="303977"/>
              </a:solidFill>
            </a:endParaRPr>
          </a:p>
        </p:txBody>
      </p:sp>
      <p:sp>
        <p:nvSpPr>
          <p:cNvPr id="1950781100" name="Rectangle 13"/>
          <p:cNvSpPr/>
          <p:nvPr/>
        </p:nvSpPr>
        <p:spPr bwMode="auto">
          <a:xfrm>
            <a:off x="8667388" y="681939"/>
            <a:ext cx="465192" cy="322332"/>
          </a:xfrm>
          <a:prstGeom prst="rect">
            <a:avLst/>
          </a:prstGeom>
        </p:spPr>
        <p:txBody>
          <a:bodyPr wrap="none">
            <a:spAutoFit/>
          </a:bodyPr>
          <a:lstStyle/>
          <a:p>
            <a:pPr>
              <a:lnSpc>
                <a:spcPct val="113999"/>
              </a:lnSpc>
              <a:defRPr/>
            </a:pPr>
            <a:r>
              <a:rPr lang="fr-FR" sz="1400" b="1" i="1" dirty="0" smtClean="0">
                <a:solidFill>
                  <a:schemeClr val="bg1"/>
                </a:solidFill>
                <a:latin typeface="Marianne"/>
              </a:rPr>
              <a:t>2/3</a:t>
            </a:r>
            <a:endParaRPr dirty="0"/>
          </a:p>
        </p:txBody>
      </p:sp>
      <p:sp>
        <p:nvSpPr>
          <p:cNvPr id="47635806" name="Espace réservé du contenu 2"/>
          <p:cNvSpPr txBox="1"/>
          <p:nvPr/>
        </p:nvSpPr>
        <p:spPr bwMode="auto">
          <a:xfrm>
            <a:off x="2159038" y="994680"/>
            <a:ext cx="6877453" cy="2586718"/>
          </a:xfrm>
          <a:prstGeom prst="rect">
            <a:avLst/>
          </a:prstGeom>
        </p:spPr>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13999"/>
              </a:lnSpc>
              <a:spcBef>
                <a:spcPts val="0"/>
              </a:spcBef>
              <a:buFont typeface="Arial"/>
              <a:buNone/>
              <a:defRPr/>
            </a:pPr>
            <a:r>
              <a:rPr lang="fr-FR" sz="1600" b="1" dirty="0">
                <a:solidFill>
                  <a:srgbClr val="303977"/>
                </a:solidFill>
                <a:latin typeface="Marianne"/>
              </a:rPr>
              <a:t>Recommandations sur la répartition des activités entre l’entreprise et le centre de formation: </a:t>
            </a:r>
            <a:endParaRPr sz="1600" dirty="0">
              <a:solidFill>
                <a:srgbClr val="303977"/>
              </a:solidFill>
            </a:endParaRPr>
          </a:p>
          <a:p>
            <a:pPr marL="0" indent="0">
              <a:lnSpc>
                <a:spcPct val="113999"/>
              </a:lnSpc>
              <a:spcBef>
                <a:spcPts val="0"/>
              </a:spcBef>
              <a:buFont typeface="Arial"/>
              <a:buNone/>
              <a:defRPr/>
            </a:pPr>
            <a:r>
              <a:rPr lang="fr-FR" sz="1600" dirty="0">
                <a:solidFill>
                  <a:srgbClr val="303977"/>
                </a:solidFill>
                <a:latin typeface="Marianne"/>
              </a:rPr>
              <a:t>Toutes les activités du référentiel conduites par l’entreprise doivent être confiées à l’apprenti pour lui permettre de développer ses compétences en situation réelle de travail.</a:t>
            </a:r>
            <a:endParaRPr sz="1600" dirty="0">
              <a:solidFill>
                <a:srgbClr val="303977"/>
              </a:solidFill>
            </a:endParaRPr>
          </a:p>
          <a:p>
            <a:pPr marL="0" indent="0">
              <a:lnSpc>
                <a:spcPct val="113999"/>
              </a:lnSpc>
              <a:spcBef>
                <a:spcPts val="0"/>
              </a:spcBef>
              <a:buFont typeface="Arial"/>
              <a:buNone/>
              <a:defRPr/>
            </a:pPr>
            <a:r>
              <a:rPr lang="fr-FR" sz="1600" dirty="0">
                <a:solidFill>
                  <a:srgbClr val="303977"/>
                </a:solidFill>
                <a:latin typeface="Marianne"/>
              </a:rPr>
              <a:t>Celles conduites en centre de formation complètent celles de l’entreprise. Dans tous les cas, la complémentarité entre celles réalisées en entreprise et celles réalisées en centre doit être recherchée.</a:t>
            </a:r>
            <a:endParaRPr sz="1600" dirty="0">
              <a:solidFill>
                <a:srgbClr val="303977"/>
              </a:solidFill>
              <a:latin typeface="Marianne"/>
            </a:endParaRPr>
          </a:p>
          <a:p>
            <a:pPr marL="0" indent="0">
              <a:lnSpc>
                <a:spcPct val="113999"/>
              </a:lnSpc>
              <a:spcBef>
                <a:spcPts val="0"/>
              </a:spcBef>
              <a:buFont typeface="Arial"/>
              <a:buNone/>
              <a:defRPr/>
            </a:pPr>
            <a:endParaRPr sz="1600" dirty="0">
              <a:solidFill>
                <a:srgbClr val="303977"/>
              </a:solidFill>
              <a:latin typeface="Marianne"/>
            </a:endParaRPr>
          </a:p>
          <a:p>
            <a:pPr marL="0" indent="0">
              <a:lnSpc>
                <a:spcPct val="113999"/>
              </a:lnSpc>
              <a:spcBef>
                <a:spcPts val="0"/>
              </a:spcBef>
              <a:buFont typeface="Arial"/>
              <a:buNone/>
              <a:defRPr/>
            </a:pPr>
            <a:endParaRPr sz="1600" dirty="0">
              <a:solidFill>
                <a:srgbClr val="303977"/>
              </a:solidFill>
              <a:latin typeface="Marianne"/>
            </a:endParaRPr>
          </a:p>
          <a:p>
            <a:pPr marL="0" indent="0">
              <a:lnSpc>
                <a:spcPct val="113999"/>
              </a:lnSpc>
              <a:spcBef>
                <a:spcPts val="0"/>
              </a:spcBef>
              <a:buFont typeface="Arial"/>
              <a:buNone/>
              <a:defRPr/>
            </a:pPr>
            <a:endParaRPr sz="1600" dirty="0">
              <a:solidFill>
                <a:srgbClr val="303977"/>
              </a:solidFill>
              <a:latin typeface="Marianne"/>
            </a:endParaRPr>
          </a:p>
          <a:p>
            <a:pPr marL="0" indent="0">
              <a:lnSpc>
                <a:spcPct val="113999"/>
              </a:lnSpc>
              <a:spcBef>
                <a:spcPts val="0"/>
              </a:spcBef>
              <a:buFont typeface="Arial"/>
              <a:buNone/>
              <a:defRPr/>
            </a:pPr>
            <a:endParaRPr sz="1600" dirty="0">
              <a:solidFill>
                <a:srgbClr val="303977"/>
              </a:solidFill>
              <a:latin typeface="Marianne"/>
            </a:endParaRPr>
          </a:p>
          <a:p>
            <a:pPr marL="0" indent="0">
              <a:lnSpc>
                <a:spcPct val="113999"/>
              </a:lnSpc>
              <a:spcBef>
                <a:spcPts val="0"/>
              </a:spcBef>
              <a:buFont typeface="Arial"/>
              <a:buNone/>
              <a:defRPr/>
            </a:pPr>
            <a:endParaRPr sz="1600" dirty="0">
              <a:solidFill>
                <a:srgbClr val="303977"/>
              </a:solidFill>
              <a:latin typeface="Marianne"/>
            </a:endParaRPr>
          </a:p>
          <a:p>
            <a:pPr marL="0" indent="0">
              <a:lnSpc>
                <a:spcPct val="113999"/>
              </a:lnSpc>
              <a:spcBef>
                <a:spcPts val="0"/>
              </a:spcBef>
              <a:buFont typeface="Arial"/>
              <a:buNone/>
              <a:defRPr/>
            </a:pPr>
            <a:endParaRPr sz="1600" dirty="0">
              <a:solidFill>
                <a:srgbClr val="303977"/>
              </a:solidFill>
              <a:latin typeface="Marianne"/>
            </a:endParaRPr>
          </a:p>
          <a:p>
            <a:pPr marL="0" indent="0">
              <a:lnSpc>
                <a:spcPct val="113999"/>
              </a:lnSpc>
              <a:spcBef>
                <a:spcPts val="0"/>
              </a:spcBef>
              <a:buFont typeface="Arial"/>
              <a:buNone/>
              <a:defRPr/>
            </a:pPr>
            <a:endParaRPr sz="1600" dirty="0">
              <a:solidFill>
                <a:srgbClr val="303977"/>
              </a:solidFill>
              <a:latin typeface="Marianne"/>
            </a:endParaRPr>
          </a:p>
          <a:p>
            <a:pPr marL="0" indent="0">
              <a:lnSpc>
                <a:spcPct val="113999"/>
              </a:lnSpc>
              <a:spcBef>
                <a:spcPts val="0"/>
              </a:spcBef>
              <a:buFont typeface="Arial"/>
              <a:buNone/>
              <a:defRPr/>
            </a:pPr>
            <a:endParaRPr sz="1600" dirty="0">
              <a:solidFill>
                <a:srgbClr val="303977"/>
              </a:solidFill>
              <a:latin typeface="Marianne"/>
            </a:endParaRPr>
          </a:p>
          <a:p>
            <a:pPr marL="0" indent="0">
              <a:lnSpc>
                <a:spcPct val="113999"/>
              </a:lnSpc>
              <a:spcBef>
                <a:spcPts val="0"/>
              </a:spcBef>
              <a:buFont typeface="Arial"/>
              <a:buNone/>
              <a:defRPr/>
            </a:pPr>
            <a:endParaRPr sz="1600" dirty="0">
              <a:solidFill>
                <a:srgbClr val="303977"/>
              </a:solidFill>
              <a:latin typeface="Marianne"/>
            </a:endParaRPr>
          </a:p>
          <a:p>
            <a:pPr marL="0" indent="0">
              <a:lnSpc>
                <a:spcPct val="113999"/>
              </a:lnSpc>
              <a:spcBef>
                <a:spcPts val="0"/>
              </a:spcBef>
              <a:buFont typeface="Arial"/>
              <a:buNone/>
              <a:defRPr/>
            </a:pPr>
            <a:endParaRPr sz="1600" dirty="0">
              <a:solidFill>
                <a:srgbClr val="303977"/>
              </a:solidFill>
              <a:latin typeface="Marianne"/>
            </a:endParaRPr>
          </a:p>
          <a:p>
            <a:pPr marL="0" indent="0">
              <a:lnSpc>
                <a:spcPct val="113999"/>
              </a:lnSpc>
              <a:spcBef>
                <a:spcPts val="0"/>
              </a:spcBef>
              <a:buFont typeface="Arial"/>
              <a:buNone/>
              <a:defRPr/>
            </a:pPr>
            <a:endParaRPr sz="1600" dirty="0">
              <a:solidFill>
                <a:srgbClr val="303977"/>
              </a:solidFill>
              <a:latin typeface="Marianne"/>
            </a:endParaRPr>
          </a:p>
        </p:txBody>
      </p:sp>
      <p:sp>
        <p:nvSpPr>
          <p:cNvPr id="1724551864" name="Espace réservé du numéro de diapositive 1"/>
          <p:cNvSpPr>
            <a:spLocks noGrp="1"/>
          </p:cNvSpPr>
          <p:nvPr>
            <p:ph type="sldNum" sz="quarter" idx="12"/>
          </p:nvPr>
        </p:nvSpPr>
        <p:spPr bwMode="auto"/>
        <p:txBody>
          <a:bodyPr/>
          <a:lstStyle/>
          <a:p>
            <a:pPr>
              <a:defRPr/>
            </a:pPr>
            <a:fld id="{48F63A3B-78C7-47BE-AE5E-E10140E04643}" type="slidenum">
              <a:rPr lang="en-US"/>
              <a:t>33</a:t>
            </a:fld>
            <a:endParaRPr lang="en-US"/>
          </a:p>
        </p:txBody>
      </p:sp>
      <p:graphicFrame>
        <p:nvGraphicFramePr>
          <p:cNvPr id="328158785" name="Tableau 2"/>
          <p:cNvGraphicFramePr>
            <a:graphicFrameLocks noGrp="1"/>
          </p:cNvGraphicFramePr>
          <p:nvPr>
            <p:extLst>
              <p:ext uri="{D42A27DB-BD31-4B8C-83A1-F6EECF244321}">
                <p14:modId xmlns:p14="http://schemas.microsoft.com/office/powerpoint/2010/main" val="114378715"/>
              </p:ext>
            </p:extLst>
          </p:nvPr>
        </p:nvGraphicFramePr>
        <p:xfrm>
          <a:off x="2339570" y="3726177"/>
          <a:ext cx="5937862" cy="2621280"/>
        </p:xfrm>
        <a:graphic>
          <a:graphicData uri="http://schemas.openxmlformats.org/drawingml/2006/table">
            <a:tbl>
              <a:tblPr/>
              <a:tblGrid>
                <a:gridCol w="2968931">
                  <a:extLst>
                    <a:ext uri="{9D8B030D-6E8A-4147-A177-3AD203B41FA5}">
                      <a16:colId xmlns:a16="http://schemas.microsoft.com/office/drawing/2014/main" val="20000"/>
                    </a:ext>
                  </a:extLst>
                </a:gridCol>
                <a:gridCol w="2968931">
                  <a:extLst>
                    <a:ext uri="{9D8B030D-6E8A-4147-A177-3AD203B41FA5}">
                      <a16:colId xmlns:a16="http://schemas.microsoft.com/office/drawing/2014/main" val="20001"/>
                    </a:ext>
                  </a:extLst>
                </a:gridCol>
              </a:tblGrid>
              <a:tr h="437266">
                <a:tc>
                  <a:txBody>
                    <a:bodyPr/>
                    <a:lstStyle/>
                    <a:p>
                      <a:pPr algn="ctr">
                        <a:buFont typeface="Arial"/>
                        <a:buNone/>
                        <a:defRPr/>
                      </a:pPr>
                      <a:r>
                        <a:rPr lang="fr-FR" sz="1600" b="1" dirty="0">
                          <a:solidFill>
                            <a:srgbClr val="303977"/>
                          </a:solidFill>
                          <a:latin typeface="Marianne"/>
                          <a:ea typeface="Marianne"/>
                          <a:cs typeface="Marianne"/>
                        </a:rPr>
                        <a:t>Activités à privilégier en entreprise</a:t>
                      </a:r>
                      <a:endParaRPr sz="1600" dirty="0">
                        <a:solidFill>
                          <a:srgbClr val="303977"/>
                        </a:solidFill>
                        <a:latin typeface="Marianne"/>
                        <a:cs typeface="Marianne"/>
                      </a:endParaRPr>
                    </a:p>
                  </a:txBody>
                  <a:tcPr marL="54506" marR="54506" marT="0" marB="0" anchor="ctr">
                    <a:lnL w="12700" algn="ctr">
                      <a:noFill/>
                    </a:lnL>
                    <a:lnR w="12700" algn="ctr">
                      <a:noFill/>
                    </a:lnR>
                    <a:lnT w="12700" algn="ctr">
                      <a:noFill/>
                    </a:lnT>
                    <a:lnB w="12700" algn="ctr">
                      <a:noFill/>
                    </a:lnB>
                    <a:lnTlToBr w="12700" cmpd="sng">
                      <a:noFill/>
                      <a:prstDash val="solid"/>
                    </a:lnTlToBr>
                    <a:lnBlToTr w="12700" cmpd="sng">
                      <a:noFill/>
                      <a:prstDash val="solid"/>
                    </a:lnBlToTr>
                    <a:solidFill>
                      <a:srgbClr val="FFFFFF"/>
                    </a:solidFill>
                  </a:tcPr>
                </a:tc>
                <a:tc>
                  <a:txBody>
                    <a:bodyPr/>
                    <a:lstStyle/>
                    <a:p>
                      <a:pPr algn="ctr">
                        <a:buFont typeface="Arial"/>
                        <a:buNone/>
                        <a:defRPr/>
                      </a:pPr>
                      <a:r>
                        <a:rPr lang="fr-FR" sz="1600" b="1">
                          <a:solidFill>
                            <a:srgbClr val="303977"/>
                          </a:solidFill>
                          <a:latin typeface="Marianne"/>
                          <a:ea typeface="Marianne"/>
                          <a:cs typeface="Marianne"/>
                        </a:rPr>
                        <a:t>Activités à privilégier en centre de formation</a:t>
                      </a:r>
                      <a:endParaRPr sz="1600">
                        <a:solidFill>
                          <a:srgbClr val="303977"/>
                        </a:solidFill>
                        <a:latin typeface="Marianne"/>
                        <a:cs typeface="Marianne"/>
                      </a:endParaRPr>
                    </a:p>
                  </a:txBody>
                  <a:tcPr marL="54506" marR="54506" marT="0" marB="0" anchor="ctr">
                    <a:lnL w="12700" algn="ctr">
                      <a:noFill/>
                    </a:lnL>
                    <a:lnR w="12700" algn="ctr">
                      <a:noFill/>
                    </a:lnR>
                    <a:lnT w="12700" algn="ctr">
                      <a:noFill/>
                    </a:lnT>
                    <a:lnB w="12700" algn="ctr">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1192938">
                <a:tc>
                  <a:txBody>
                    <a:bodyPr/>
                    <a:lstStyle/>
                    <a:p>
                      <a:pPr>
                        <a:buFont typeface="Arial"/>
                        <a:buNone/>
                        <a:defRPr/>
                      </a:pPr>
                      <a:r>
                        <a:rPr lang="fr-FR" sz="1400" dirty="0">
                          <a:solidFill>
                            <a:srgbClr val="303977"/>
                          </a:solidFill>
                          <a:latin typeface="Marianne"/>
                          <a:ea typeface="Marianne"/>
                          <a:cs typeface="Marianne"/>
                        </a:rPr>
                        <a:t>A1.2 – Analyse architecturale sur site</a:t>
                      </a:r>
                      <a:endParaRPr sz="1400" dirty="0">
                        <a:solidFill>
                          <a:srgbClr val="303977"/>
                        </a:solidFill>
                        <a:latin typeface="Marianne"/>
                        <a:cs typeface="Marianne"/>
                      </a:endParaRPr>
                    </a:p>
                    <a:p>
                      <a:pPr>
                        <a:buFont typeface="Arial"/>
                        <a:buNone/>
                        <a:defRPr/>
                      </a:pPr>
                      <a:r>
                        <a:rPr lang="fr-FR" sz="1400" dirty="0">
                          <a:solidFill>
                            <a:srgbClr val="303977"/>
                          </a:solidFill>
                          <a:latin typeface="Marianne"/>
                          <a:ea typeface="Marianne"/>
                          <a:cs typeface="Marianne"/>
                        </a:rPr>
                        <a:t>A2.1 – Organisation et mise en place du chantier</a:t>
                      </a:r>
                      <a:endParaRPr sz="1400" dirty="0">
                        <a:solidFill>
                          <a:srgbClr val="303977"/>
                        </a:solidFill>
                        <a:latin typeface="Marianne"/>
                        <a:cs typeface="Marianne"/>
                      </a:endParaRPr>
                    </a:p>
                    <a:p>
                      <a:pPr>
                        <a:buFont typeface="Arial"/>
                        <a:buNone/>
                        <a:defRPr/>
                      </a:pPr>
                      <a:r>
                        <a:rPr lang="fr-FR" sz="1400" dirty="0">
                          <a:solidFill>
                            <a:srgbClr val="303977"/>
                          </a:solidFill>
                          <a:latin typeface="Marianne"/>
                          <a:ea typeface="Marianne"/>
                          <a:cs typeface="Marianne"/>
                        </a:rPr>
                        <a:t>A2.2 – Encadrement sur le chantier ou en atelier</a:t>
                      </a:r>
                      <a:endParaRPr sz="1400" dirty="0">
                        <a:solidFill>
                          <a:srgbClr val="303977"/>
                        </a:solidFill>
                        <a:latin typeface="Marianne"/>
                        <a:cs typeface="Marianne"/>
                      </a:endParaRPr>
                    </a:p>
                    <a:p>
                      <a:pPr>
                        <a:buFont typeface="Arial"/>
                        <a:buNone/>
                        <a:defRPr/>
                      </a:pPr>
                      <a:r>
                        <a:rPr lang="fr-FR" sz="1400" dirty="0">
                          <a:solidFill>
                            <a:srgbClr val="303977"/>
                          </a:solidFill>
                          <a:latin typeface="Marianne"/>
                          <a:ea typeface="Marianne"/>
                          <a:cs typeface="Marianne"/>
                        </a:rPr>
                        <a:t>A2.3 – Mise en œuvre</a:t>
                      </a:r>
                      <a:endParaRPr sz="1400" dirty="0">
                        <a:solidFill>
                          <a:srgbClr val="303977"/>
                        </a:solidFill>
                        <a:latin typeface="Marianne"/>
                        <a:cs typeface="Marianne"/>
                      </a:endParaRPr>
                    </a:p>
                    <a:p>
                      <a:pPr>
                        <a:buFont typeface="Arial"/>
                        <a:buNone/>
                        <a:defRPr/>
                      </a:pPr>
                      <a:r>
                        <a:rPr lang="fr-FR" sz="1400" dirty="0">
                          <a:solidFill>
                            <a:srgbClr val="303977"/>
                          </a:solidFill>
                          <a:latin typeface="Marianne"/>
                          <a:ea typeface="Marianne"/>
                          <a:cs typeface="Marianne"/>
                        </a:rPr>
                        <a:t>A4.2 – Taille manuelle de pierre</a:t>
                      </a:r>
                      <a:endParaRPr sz="1400" dirty="0">
                        <a:solidFill>
                          <a:srgbClr val="303977"/>
                        </a:solidFill>
                        <a:latin typeface="Marianne"/>
                        <a:cs typeface="Marianne"/>
                      </a:endParaRPr>
                    </a:p>
                  </a:txBody>
                  <a:tcPr marL="54506" marR="54506" marT="0" marB="0" anchor="ctr">
                    <a:lnL w="12700" algn="ctr">
                      <a:noFill/>
                    </a:lnL>
                    <a:lnR w="12700" algn="ctr">
                      <a:noFill/>
                    </a:lnR>
                    <a:lnT w="12700" algn="ctr">
                      <a:noFill/>
                    </a:lnT>
                    <a:lnB w="12700" algn="ctr">
                      <a:noFill/>
                    </a:lnB>
                    <a:lnTlToBr w="12700" cmpd="sng">
                      <a:noFill/>
                      <a:prstDash val="solid"/>
                    </a:lnTlToBr>
                    <a:lnBlToTr w="12700" cmpd="sng">
                      <a:noFill/>
                      <a:prstDash val="solid"/>
                    </a:lnBlToTr>
                    <a:solidFill>
                      <a:srgbClr val="FFFFFF"/>
                    </a:solidFill>
                  </a:tcPr>
                </a:tc>
                <a:tc>
                  <a:txBody>
                    <a:bodyPr/>
                    <a:lstStyle/>
                    <a:p>
                      <a:pPr>
                        <a:buFont typeface="Arial"/>
                        <a:buNone/>
                        <a:defRPr/>
                      </a:pPr>
                      <a:r>
                        <a:rPr lang="fr-FR" sz="1400" dirty="0">
                          <a:solidFill>
                            <a:srgbClr val="303977"/>
                          </a:solidFill>
                          <a:latin typeface="Marianne"/>
                          <a:ea typeface="Marianne"/>
                          <a:cs typeface="Marianne"/>
                        </a:rPr>
                        <a:t>A1.1 – Analyse préliminaire et diagnostique d’un dossier d’intervention</a:t>
                      </a:r>
                      <a:endParaRPr sz="1400" dirty="0">
                        <a:solidFill>
                          <a:srgbClr val="303977"/>
                        </a:solidFill>
                        <a:latin typeface="Marianne"/>
                        <a:cs typeface="Marianne"/>
                      </a:endParaRPr>
                    </a:p>
                    <a:p>
                      <a:pPr>
                        <a:buFont typeface="Arial"/>
                        <a:buNone/>
                        <a:defRPr/>
                      </a:pPr>
                      <a:r>
                        <a:rPr lang="fr-FR" sz="1400" dirty="0">
                          <a:solidFill>
                            <a:srgbClr val="303977"/>
                          </a:solidFill>
                          <a:latin typeface="Marianne"/>
                          <a:ea typeface="Marianne"/>
                          <a:cs typeface="Marianne"/>
                        </a:rPr>
                        <a:t>A1.3 – Élaboration de solutions de restauration</a:t>
                      </a:r>
                      <a:endParaRPr sz="1400" dirty="0">
                        <a:solidFill>
                          <a:srgbClr val="303977"/>
                        </a:solidFill>
                        <a:latin typeface="Marianne"/>
                        <a:cs typeface="Marianne"/>
                      </a:endParaRPr>
                    </a:p>
                    <a:p>
                      <a:pPr>
                        <a:buFont typeface="Arial"/>
                        <a:buNone/>
                        <a:defRPr/>
                      </a:pPr>
                      <a:r>
                        <a:rPr lang="fr-FR" sz="1400" dirty="0">
                          <a:solidFill>
                            <a:srgbClr val="303977"/>
                          </a:solidFill>
                          <a:latin typeface="Marianne"/>
                          <a:ea typeface="Marianne"/>
                          <a:cs typeface="Marianne"/>
                        </a:rPr>
                        <a:t>A3.1 – Relevé d’un ouvrage</a:t>
                      </a:r>
                      <a:endParaRPr sz="1400" dirty="0">
                        <a:solidFill>
                          <a:srgbClr val="303977"/>
                        </a:solidFill>
                        <a:latin typeface="Marianne"/>
                        <a:cs typeface="Marianne"/>
                      </a:endParaRPr>
                    </a:p>
                    <a:p>
                      <a:pPr>
                        <a:buFont typeface="Arial"/>
                        <a:buNone/>
                        <a:defRPr/>
                      </a:pPr>
                      <a:r>
                        <a:rPr lang="fr-FR" sz="1400" dirty="0">
                          <a:solidFill>
                            <a:srgbClr val="303977"/>
                          </a:solidFill>
                          <a:latin typeface="Marianne"/>
                          <a:ea typeface="Marianne"/>
                          <a:cs typeface="Marianne"/>
                        </a:rPr>
                        <a:t>A3.2 – Mise au net d’un calepin d’appareil</a:t>
                      </a:r>
                      <a:endParaRPr sz="1400" dirty="0">
                        <a:solidFill>
                          <a:srgbClr val="303977"/>
                        </a:solidFill>
                        <a:latin typeface="Marianne"/>
                        <a:cs typeface="Marianne"/>
                      </a:endParaRPr>
                    </a:p>
                    <a:p>
                      <a:pPr>
                        <a:buFont typeface="Arial"/>
                        <a:buNone/>
                        <a:defRPr/>
                      </a:pPr>
                      <a:r>
                        <a:rPr lang="fr-FR" sz="1400" dirty="0">
                          <a:solidFill>
                            <a:srgbClr val="303977"/>
                          </a:solidFill>
                          <a:latin typeface="Marianne"/>
                          <a:ea typeface="Marianne"/>
                          <a:cs typeface="Marianne"/>
                        </a:rPr>
                        <a:t>A4.1 – Préparation de la taille manuelle de pierre</a:t>
                      </a:r>
                      <a:endParaRPr sz="1400" dirty="0">
                        <a:solidFill>
                          <a:srgbClr val="303977"/>
                        </a:solidFill>
                        <a:latin typeface="Marianne"/>
                        <a:cs typeface="Marianne"/>
                      </a:endParaRPr>
                    </a:p>
                  </a:txBody>
                  <a:tcPr marL="54506" marR="54506" marT="0" marB="0" anchor="ctr">
                    <a:lnL w="12700" algn="ctr">
                      <a:noFill/>
                    </a:lnL>
                    <a:lnR w="12700" algn="ctr">
                      <a:noFill/>
                    </a:lnR>
                    <a:lnT w="12700" algn="ctr">
                      <a:noFill/>
                    </a:lnT>
                    <a:lnB w="12700" algn="ctr">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02805229" name="Flèche droite 34"/>
          <p:cNvSpPr/>
          <p:nvPr/>
        </p:nvSpPr>
        <p:spPr bwMode="auto">
          <a:xfrm>
            <a:off x="-12699" y="6064401"/>
            <a:ext cx="180000" cy="196480"/>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715702589" name="Rectangle 4"/>
          <p:cNvSpPr/>
          <p:nvPr/>
        </p:nvSpPr>
        <p:spPr bwMode="auto">
          <a:xfrm>
            <a:off x="4297701" y="249673"/>
            <a:ext cx="2339101" cy="523219"/>
          </a:xfrm>
          <a:prstGeom prst="rect">
            <a:avLst/>
          </a:prstGeom>
        </p:spPr>
        <p:txBody>
          <a:bodyPr wrap="none">
            <a:spAutoFit/>
          </a:bodyPr>
          <a:lstStyle/>
          <a:p>
            <a:pPr>
              <a:defRPr/>
            </a:pPr>
            <a:r>
              <a:rPr lang="fr-FR" sz="2800" b="1" dirty="0">
                <a:solidFill>
                  <a:srgbClr val="303977"/>
                </a:solidFill>
                <a:latin typeface="Marianne"/>
                <a:cs typeface="Arial"/>
              </a:rPr>
              <a:t>L’alternance</a:t>
            </a:r>
            <a:endParaRPr lang="fr-FR" sz="2800" dirty="0">
              <a:solidFill>
                <a:srgbClr val="303977"/>
              </a:solidFill>
            </a:endParaRPr>
          </a:p>
        </p:txBody>
      </p:sp>
      <p:sp>
        <p:nvSpPr>
          <p:cNvPr id="1352463989" name="Rectangle 13"/>
          <p:cNvSpPr/>
          <p:nvPr/>
        </p:nvSpPr>
        <p:spPr bwMode="auto">
          <a:xfrm>
            <a:off x="8654687" y="681939"/>
            <a:ext cx="465192" cy="322332"/>
          </a:xfrm>
          <a:prstGeom prst="rect">
            <a:avLst/>
          </a:prstGeom>
        </p:spPr>
        <p:txBody>
          <a:bodyPr wrap="none">
            <a:spAutoFit/>
          </a:bodyPr>
          <a:lstStyle/>
          <a:p>
            <a:pPr>
              <a:lnSpc>
                <a:spcPct val="113999"/>
              </a:lnSpc>
              <a:defRPr/>
            </a:pPr>
            <a:r>
              <a:rPr lang="fr-FR" sz="1400" b="1" i="1" dirty="0" smtClean="0">
                <a:solidFill>
                  <a:schemeClr val="bg1"/>
                </a:solidFill>
                <a:latin typeface="Marianne"/>
              </a:rPr>
              <a:t>3/3</a:t>
            </a:r>
            <a:endParaRPr dirty="0"/>
          </a:p>
        </p:txBody>
      </p:sp>
      <p:sp>
        <p:nvSpPr>
          <p:cNvPr id="1367861586" name="Espace réservé du contenu 2"/>
          <p:cNvSpPr txBox="1"/>
          <p:nvPr/>
        </p:nvSpPr>
        <p:spPr bwMode="auto">
          <a:xfrm>
            <a:off x="2273338" y="1089930"/>
            <a:ext cx="6877453" cy="5463268"/>
          </a:xfrm>
          <a:prstGeom prst="rect">
            <a:avLst/>
          </a:prstGeom>
        </p:spPr>
        <p:txBody>
          <a:bodyPr vert="horz" lIns="91440" tIns="45720" rIns="91440" bIns="45720" rtlCol="0">
            <a:no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nSpc>
                <a:spcPct val="113999"/>
              </a:lnSpc>
              <a:spcBef>
                <a:spcPts val="0"/>
              </a:spcBef>
              <a:buFont typeface="Arial"/>
              <a:buNone/>
              <a:defRPr/>
            </a:pPr>
            <a:r>
              <a:rPr lang="fr-FR" sz="1600" b="1" dirty="0">
                <a:solidFill>
                  <a:srgbClr val="303977"/>
                </a:solidFill>
                <a:latin typeface="Marianne"/>
              </a:rPr>
              <a:t>Outils de suivi: </a:t>
            </a:r>
            <a:endParaRPr sz="1600" dirty="0">
              <a:solidFill>
                <a:srgbClr val="303977"/>
              </a:solidFill>
            </a:endParaRPr>
          </a:p>
          <a:p>
            <a:pPr>
              <a:lnSpc>
                <a:spcPct val="113999"/>
              </a:lnSpc>
              <a:spcBef>
                <a:spcPts val="0"/>
              </a:spcBef>
              <a:defRPr/>
            </a:pPr>
            <a:r>
              <a:rPr lang="fr-FR" sz="1600" dirty="0">
                <a:solidFill>
                  <a:srgbClr val="303977"/>
                </a:solidFill>
                <a:latin typeface="Marianne"/>
              </a:rPr>
              <a:t>Ils conservent la trace des activités conduites en entreprise et en centre de formation et l’évaluation des compétences tout au long de la formation.</a:t>
            </a:r>
            <a:endParaRPr sz="1600" dirty="0">
              <a:solidFill>
                <a:srgbClr val="303977"/>
              </a:solidFill>
              <a:latin typeface="Marianne"/>
            </a:endParaRPr>
          </a:p>
          <a:p>
            <a:pPr>
              <a:lnSpc>
                <a:spcPct val="113999"/>
              </a:lnSpc>
              <a:spcBef>
                <a:spcPts val="0"/>
              </a:spcBef>
              <a:defRPr/>
            </a:pPr>
            <a:r>
              <a:rPr lang="fr-FR" sz="1600" dirty="0">
                <a:solidFill>
                  <a:srgbClr val="303977"/>
                </a:solidFill>
                <a:latin typeface="Marianne"/>
              </a:rPr>
              <a:t>Ils permettent de vérifier que toutes les activités sont suffisamment mises en œuvre et que la complémentarité entre les deux lieux de formation est assurée. </a:t>
            </a:r>
            <a:endParaRPr sz="1600" dirty="0">
              <a:solidFill>
                <a:srgbClr val="303977"/>
              </a:solidFill>
              <a:latin typeface="Marianne"/>
            </a:endParaRPr>
          </a:p>
          <a:p>
            <a:pPr>
              <a:lnSpc>
                <a:spcPct val="113999"/>
              </a:lnSpc>
              <a:spcBef>
                <a:spcPts val="0"/>
              </a:spcBef>
              <a:defRPr/>
            </a:pPr>
            <a:r>
              <a:rPr lang="fr-FR" sz="1600" dirty="0">
                <a:solidFill>
                  <a:srgbClr val="303977"/>
                </a:solidFill>
                <a:latin typeface="Marianne"/>
              </a:rPr>
              <a:t>Ils permettent de suivre le développement </a:t>
            </a:r>
            <a:r>
              <a:rPr lang="fr-FR" sz="1600" dirty="0" smtClean="0">
                <a:solidFill>
                  <a:srgbClr val="303977"/>
                </a:solidFill>
                <a:latin typeface="Marianne"/>
              </a:rPr>
              <a:t>des compétences visées en </a:t>
            </a:r>
            <a:r>
              <a:rPr lang="fr-FR" sz="1600" dirty="0">
                <a:solidFill>
                  <a:srgbClr val="303977"/>
                </a:solidFill>
                <a:latin typeface="Marianne"/>
              </a:rPr>
              <a:t>entreprise et au </a:t>
            </a:r>
            <a:r>
              <a:rPr lang="fr-FR" sz="1600" dirty="0" smtClean="0">
                <a:solidFill>
                  <a:srgbClr val="303977"/>
                </a:solidFill>
                <a:latin typeface="Marianne"/>
              </a:rPr>
              <a:t>CFA.</a:t>
            </a:r>
            <a:endParaRPr sz="1600" dirty="0">
              <a:solidFill>
                <a:srgbClr val="303977"/>
              </a:solidFill>
            </a:endParaRPr>
          </a:p>
          <a:p>
            <a:pPr>
              <a:lnSpc>
                <a:spcPct val="113999"/>
              </a:lnSpc>
              <a:spcBef>
                <a:spcPts val="0"/>
              </a:spcBef>
              <a:defRPr/>
            </a:pPr>
            <a:r>
              <a:rPr lang="fr-FR" sz="1600" dirty="0">
                <a:solidFill>
                  <a:srgbClr val="303977"/>
                </a:solidFill>
                <a:latin typeface="Marianne"/>
              </a:rPr>
              <a:t>Ils sont utiles pédagogiquement pour articuler les apprentissages entre les deux lieux, et pour, dans chaque lieu, pouvoir s’appuyer sur les apprentissages réalisés dans l’autre lieu. </a:t>
            </a:r>
            <a:endParaRPr sz="1600" dirty="0">
              <a:solidFill>
                <a:srgbClr val="303977"/>
              </a:solidFill>
            </a:endParaRPr>
          </a:p>
          <a:p>
            <a:pPr>
              <a:lnSpc>
                <a:spcPct val="113999"/>
              </a:lnSpc>
              <a:spcBef>
                <a:spcPts val="0"/>
              </a:spcBef>
              <a:defRPr/>
            </a:pPr>
            <a:r>
              <a:rPr lang="fr-FR" sz="1600" dirty="0">
                <a:solidFill>
                  <a:srgbClr val="303977"/>
                </a:solidFill>
                <a:latin typeface="Marianne"/>
              </a:rPr>
              <a:t>Ils doivent permettre d’individualiser le parcours de chaque apprenti par une concertation entre le maître d’apprentissage et le formateur.</a:t>
            </a:r>
            <a:endParaRPr sz="1600" dirty="0">
              <a:solidFill>
                <a:srgbClr val="303977"/>
              </a:solidFill>
              <a:latin typeface="Marianne"/>
            </a:endParaRPr>
          </a:p>
          <a:p>
            <a:pPr>
              <a:lnSpc>
                <a:spcPct val="113999"/>
              </a:lnSpc>
              <a:spcBef>
                <a:spcPts val="0"/>
              </a:spcBef>
              <a:defRPr/>
            </a:pPr>
            <a:r>
              <a:rPr lang="fr-FR" sz="1600" dirty="0">
                <a:solidFill>
                  <a:srgbClr val="303977"/>
                </a:solidFill>
                <a:latin typeface="Marianne"/>
              </a:rPr>
              <a:t>Leur utilisation doit être intégrée dans l’organisation, en entreprise et dans les préparations et bilan pédagogiques, en centre de formation.</a:t>
            </a:r>
            <a:endParaRPr sz="1600" dirty="0">
              <a:solidFill>
                <a:srgbClr val="303977"/>
              </a:solidFill>
              <a:latin typeface="Marianne"/>
            </a:endParaRPr>
          </a:p>
        </p:txBody>
      </p:sp>
      <p:sp>
        <p:nvSpPr>
          <p:cNvPr id="1769087641" name="Espace réservé du numéro de diapositive 1"/>
          <p:cNvSpPr>
            <a:spLocks noGrp="1"/>
          </p:cNvSpPr>
          <p:nvPr>
            <p:ph type="sldNum" sz="quarter" idx="12"/>
          </p:nvPr>
        </p:nvSpPr>
        <p:spPr bwMode="auto"/>
        <p:txBody>
          <a:bodyPr/>
          <a:lstStyle/>
          <a:p>
            <a:pPr>
              <a:defRPr/>
            </a:pPr>
            <a:fld id="{514D6834-00BA-5D23-2387-CA95BD83FD91}" type="slidenum">
              <a:rPr lang="en-US"/>
              <a:t>34</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0506210" name="Flèche droite 34"/>
          <p:cNvSpPr/>
          <p:nvPr/>
        </p:nvSpPr>
        <p:spPr bwMode="auto">
          <a:xfrm>
            <a:off x="-21963" y="6380563"/>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881616407" name="Rectangle 4"/>
          <p:cNvSpPr/>
          <p:nvPr/>
        </p:nvSpPr>
        <p:spPr bwMode="auto">
          <a:xfrm>
            <a:off x="3191647" y="74182"/>
            <a:ext cx="5301308" cy="830997"/>
          </a:xfrm>
          <a:prstGeom prst="rect">
            <a:avLst/>
          </a:prstGeom>
        </p:spPr>
        <p:txBody>
          <a:bodyPr wrap="square">
            <a:spAutoFit/>
          </a:bodyPr>
          <a:lstStyle/>
          <a:p>
            <a:pPr algn="ctr">
              <a:defRPr/>
            </a:pPr>
            <a:r>
              <a:rPr lang="fr-FR" sz="2400" b="1" dirty="0" smtClean="0">
                <a:solidFill>
                  <a:srgbClr val="303977"/>
                </a:solidFill>
                <a:latin typeface="Marianne"/>
                <a:cs typeface="Arial"/>
              </a:rPr>
              <a:t>Exemple </a:t>
            </a:r>
            <a:r>
              <a:rPr lang="fr-FR" sz="2400" b="1" dirty="0">
                <a:solidFill>
                  <a:srgbClr val="303977"/>
                </a:solidFill>
                <a:latin typeface="Marianne"/>
                <a:cs typeface="Arial"/>
              </a:rPr>
              <a:t>de </a:t>
            </a:r>
            <a:r>
              <a:rPr lang="fr-FR" sz="2400" b="1" dirty="0" smtClean="0">
                <a:solidFill>
                  <a:srgbClr val="303977"/>
                </a:solidFill>
                <a:latin typeface="Marianne"/>
                <a:cs typeface="Arial"/>
              </a:rPr>
              <a:t>projet de restauration pour la formation</a:t>
            </a:r>
            <a:endParaRPr lang="fr-FR" sz="2400" dirty="0">
              <a:solidFill>
                <a:srgbClr val="303977"/>
              </a:solidFill>
            </a:endParaRPr>
          </a:p>
        </p:txBody>
      </p:sp>
      <p:sp>
        <p:nvSpPr>
          <p:cNvPr id="932183640" name="Espace réservé du contenu 2"/>
          <p:cNvSpPr txBox="1"/>
          <p:nvPr/>
        </p:nvSpPr>
        <p:spPr bwMode="auto">
          <a:xfrm>
            <a:off x="2159040" y="1089932"/>
            <a:ext cx="6877455" cy="2008868"/>
          </a:xfrm>
          <a:prstGeom prst="rect">
            <a:avLst/>
          </a:prstGeom>
        </p:spPr>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13999"/>
              </a:lnSpc>
              <a:spcBef>
                <a:spcPts val="600"/>
              </a:spcBef>
              <a:spcAft>
                <a:spcPts val="56"/>
              </a:spcAft>
              <a:buNone/>
              <a:defRPr/>
            </a:pPr>
            <a:r>
              <a:rPr lang="fr-FR" sz="1400" spc="1" dirty="0" smtClean="0">
                <a:solidFill>
                  <a:srgbClr val="303977"/>
                </a:solidFill>
                <a:latin typeface="Marianne"/>
                <a:ea typeface="Marianne"/>
                <a:cs typeface="Marianne"/>
              </a:rPr>
              <a:t>La formation doit être structurée autour de projets de restauration si possible issus de la profession.</a:t>
            </a:r>
          </a:p>
          <a:p>
            <a:pPr marL="0" indent="0">
              <a:lnSpc>
                <a:spcPct val="113999"/>
              </a:lnSpc>
              <a:spcBef>
                <a:spcPts val="600"/>
              </a:spcBef>
              <a:spcAft>
                <a:spcPts val="56"/>
              </a:spcAft>
              <a:buNone/>
              <a:defRPr/>
            </a:pPr>
            <a:r>
              <a:rPr lang="fr-FR" sz="1400" spc="1" dirty="0" smtClean="0">
                <a:solidFill>
                  <a:srgbClr val="303977"/>
                </a:solidFill>
                <a:latin typeface="Marianne"/>
                <a:ea typeface="Marianne"/>
                <a:cs typeface="Marianne"/>
              </a:rPr>
              <a:t>Chaque </a:t>
            </a:r>
            <a:r>
              <a:rPr lang="fr-FR" sz="1400" spc="1" dirty="0">
                <a:solidFill>
                  <a:srgbClr val="303977"/>
                </a:solidFill>
                <a:latin typeface="Marianne"/>
                <a:ea typeface="Marianne"/>
                <a:cs typeface="Marianne"/>
              </a:rPr>
              <a:t>projet doit </a:t>
            </a:r>
            <a:r>
              <a:rPr lang="fr-FR" sz="1400" spc="1" dirty="0" smtClean="0">
                <a:solidFill>
                  <a:srgbClr val="303977"/>
                </a:solidFill>
                <a:latin typeface="Marianne"/>
                <a:ea typeface="Marianne"/>
                <a:cs typeface="Marianne"/>
              </a:rPr>
              <a:t>permettre de mobiliser des </a:t>
            </a:r>
            <a:r>
              <a:rPr lang="fr-FR" sz="1400" spc="1" dirty="0">
                <a:solidFill>
                  <a:srgbClr val="303977"/>
                </a:solidFill>
                <a:latin typeface="Marianne"/>
                <a:ea typeface="Marianne"/>
                <a:cs typeface="Marianne"/>
              </a:rPr>
              <a:t>compétences des </a:t>
            </a:r>
            <a:r>
              <a:rPr lang="fr-FR" sz="1400" spc="1" dirty="0" smtClean="0">
                <a:solidFill>
                  <a:srgbClr val="303977"/>
                </a:solidFill>
                <a:latin typeface="Marianne"/>
                <a:ea typeface="Marianne"/>
                <a:cs typeface="Marianne"/>
              </a:rPr>
              <a:t>4 </a:t>
            </a:r>
            <a:r>
              <a:rPr lang="fr-FR" sz="1400" spc="1" dirty="0">
                <a:solidFill>
                  <a:srgbClr val="303977"/>
                </a:solidFill>
                <a:latin typeface="Marianne"/>
                <a:ea typeface="Marianne"/>
                <a:cs typeface="Marianne"/>
              </a:rPr>
              <a:t>blocs. Il doit être présenté dans un dossier composé de tout ou partie des documents figurant dans </a:t>
            </a:r>
            <a:r>
              <a:rPr lang="fr-FR" sz="1400" spc="1" dirty="0" smtClean="0">
                <a:solidFill>
                  <a:srgbClr val="303977"/>
                </a:solidFill>
                <a:latin typeface="Marianne"/>
                <a:ea typeface="Marianne"/>
                <a:cs typeface="Marianne"/>
              </a:rPr>
              <a:t>les «</a:t>
            </a:r>
            <a:r>
              <a:rPr lang="fr-FR" sz="1400" spc="1" dirty="0">
                <a:solidFill>
                  <a:srgbClr val="303977"/>
                </a:solidFill>
                <a:latin typeface="Marianne"/>
                <a:ea typeface="Marianne"/>
                <a:cs typeface="Marianne"/>
              </a:rPr>
              <a:t> Ressources et moyens » des fiches </a:t>
            </a:r>
            <a:r>
              <a:rPr lang="fr-FR" sz="1400" spc="1" dirty="0" smtClean="0">
                <a:solidFill>
                  <a:srgbClr val="303977"/>
                </a:solidFill>
                <a:latin typeface="Marianne"/>
                <a:ea typeface="Marianne"/>
                <a:cs typeface="Marianne"/>
              </a:rPr>
              <a:t>d’activités du RAP (référentiel des activités professionnelles).</a:t>
            </a:r>
            <a:endParaRPr lang="fr-FR" sz="1400" spc="1" dirty="0">
              <a:solidFill>
                <a:srgbClr val="303977"/>
              </a:solidFill>
              <a:latin typeface="Marianne"/>
              <a:ea typeface="Marianne"/>
              <a:cs typeface="Marianne"/>
            </a:endParaRPr>
          </a:p>
          <a:p>
            <a:pPr marL="0" marR="0" indent="0" algn="l">
              <a:lnSpc>
                <a:spcPct val="113999"/>
              </a:lnSpc>
              <a:spcBef>
                <a:spcPts val="600"/>
              </a:spcBef>
              <a:spcAft>
                <a:spcPts val="56"/>
              </a:spcAft>
              <a:buFont typeface="Arial"/>
              <a:buNone/>
              <a:defRPr/>
            </a:pPr>
            <a:r>
              <a:rPr lang="fr-FR" sz="1400" b="0" i="0" u="none" strike="noStrike" cap="none" spc="2" dirty="0" smtClean="0">
                <a:solidFill>
                  <a:srgbClr val="303977"/>
                </a:solidFill>
                <a:latin typeface="Marianne"/>
                <a:ea typeface="Marianne"/>
                <a:cs typeface="Marianne"/>
              </a:rPr>
              <a:t>Voici un exemple </a:t>
            </a:r>
            <a:r>
              <a:rPr lang="fr-FR" sz="1400" b="0" i="0" u="none" strike="noStrike" cap="none" spc="2" dirty="0">
                <a:solidFill>
                  <a:srgbClr val="303977"/>
                </a:solidFill>
                <a:latin typeface="Marianne"/>
                <a:ea typeface="Marianne"/>
                <a:cs typeface="Marianne"/>
              </a:rPr>
              <a:t>de </a:t>
            </a:r>
            <a:r>
              <a:rPr lang="fr-FR" sz="1400" b="0" i="0" u="none" strike="noStrike" cap="none" spc="2" dirty="0" smtClean="0">
                <a:solidFill>
                  <a:srgbClr val="303977"/>
                </a:solidFill>
                <a:latin typeface="Marianne"/>
                <a:ea typeface="Marianne"/>
                <a:cs typeface="Marianne"/>
              </a:rPr>
              <a:t>dossier de </a:t>
            </a:r>
            <a:r>
              <a:rPr lang="fr-FR" sz="1400" b="0" i="0" u="none" strike="noStrike" cap="none" spc="2" dirty="0">
                <a:solidFill>
                  <a:srgbClr val="303977"/>
                </a:solidFill>
                <a:latin typeface="Marianne"/>
                <a:ea typeface="Marianne"/>
                <a:cs typeface="Marianne"/>
              </a:rPr>
              <a:t>restauration de </a:t>
            </a:r>
            <a:r>
              <a:rPr lang="fr-FR" sz="1400" b="0" i="0" u="none" strike="noStrike" cap="none" spc="2" dirty="0" smtClean="0">
                <a:solidFill>
                  <a:srgbClr val="303977"/>
                </a:solidFill>
                <a:latin typeface="Marianne"/>
                <a:ea typeface="Marianne"/>
                <a:cs typeface="Marianne"/>
              </a:rPr>
              <a:t>monument historique exploitable </a:t>
            </a:r>
            <a:r>
              <a:rPr lang="fr-FR" sz="1400" b="0" i="0" u="none" strike="noStrike" cap="none" spc="2" dirty="0">
                <a:solidFill>
                  <a:srgbClr val="303977"/>
                </a:solidFill>
                <a:latin typeface="Marianne"/>
                <a:ea typeface="Marianne"/>
                <a:cs typeface="Marianne"/>
              </a:rPr>
              <a:t>en </a:t>
            </a:r>
            <a:r>
              <a:rPr lang="fr-FR" sz="1400" b="0" i="0" u="none" strike="noStrike" cap="none" spc="2" dirty="0" smtClean="0">
                <a:solidFill>
                  <a:srgbClr val="303977"/>
                </a:solidFill>
                <a:latin typeface="Marianne"/>
                <a:ea typeface="Marianne"/>
                <a:cs typeface="Marianne"/>
              </a:rPr>
              <a:t>formatio</a:t>
            </a:r>
            <a:r>
              <a:rPr lang="fr-FR" sz="1400" spc="2" dirty="0" smtClean="0">
                <a:solidFill>
                  <a:srgbClr val="303977"/>
                </a:solidFill>
                <a:latin typeface="Marianne"/>
                <a:ea typeface="Marianne"/>
                <a:cs typeface="Marianne"/>
              </a:rPr>
              <a:t>n pour les 4 blocs de compétences</a:t>
            </a:r>
            <a:r>
              <a:rPr lang="fr-FR" sz="1400" b="0" i="0" u="none" strike="noStrike" cap="none" spc="2" dirty="0" smtClean="0">
                <a:solidFill>
                  <a:srgbClr val="303977"/>
                </a:solidFill>
                <a:latin typeface="Marianne"/>
                <a:ea typeface="Marianne"/>
                <a:cs typeface="Marianne"/>
              </a:rPr>
              <a:t>: </a:t>
            </a:r>
            <a:endParaRPr lang="fr-FR" sz="1400" dirty="0">
              <a:solidFill>
                <a:srgbClr val="303977"/>
              </a:solidFill>
              <a:latin typeface="Marianne"/>
              <a:ea typeface="Marianne"/>
              <a:cs typeface="Marianne"/>
            </a:endParaRPr>
          </a:p>
          <a:p>
            <a:pPr marL="0" indent="0">
              <a:lnSpc>
                <a:spcPct val="113999"/>
              </a:lnSpc>
              <a:spcBef>
                <a:spcPts val="600"/>
              </a:spcBef>
              <a:buNone/>
              <a:defRPr/>
            </a:pPr>
            <a:endParaRPr lang="fr-FR" sz="1400" b="0" i="0" u="none" strike="noStrike" cap="none" spc="0" dirty="0">
              <a:solidFill>
                <a:srgbClr val="303977"/>
              </a:solidFill>
              <a:latin typeface="Marianne"/>
              <a:ea typeface="Marianne"/>
              <a:cs typeface="Marianne"/>
            </a:endParaRPr>
          </a:p>
        </p:txBody>
      </p:sp>
      <p:sp>
        <p:nvSpPr>
          <p:cNvPr id="1349230223" name="Espace réservé du numéro de diapositive 1"/>
          <p:cNvSpPr>
            <a:spLocks noGrp="1"/>
          </p:cNvSpPr>
          <p:nvPr>
            <p:ph type="sldNum" sz="quarter" idx="12"/>
          </p:nvPr>
        </p:nvSpPr>
        <p:spPr bwMode="auto"/>
        <p:txBody>
          <a:bodyPr/>
          <a:lstStyle/>
          <a:p>
            <a:pPr>
              <a:defRPr/>
            </a:pPr>
            <a:fld id="{48F63A3B-78C7-47BE-AE5E-E10140E04643}" type="slidenum">
              <a:rPr lang="en-US"/>
              <a:t>35</a:t>
            </a:fld>
            <a:endParaRPr lang="en-US"/>
          </a:p>
        </p:txBody>
      </p:sp>
      <p:pic>
        <p:nvPicPr>
          <p:cNvPr id="2" name="Image 1"/>
          <p:cNvPicPr>
            <a:picLocks noChangeAspect="1"/>
          </p:cNvPicPr>
          <p:nvPr/>
        </p:nvPicPr>
        <p:blipFill>
          <a:blip r:embed="rId3"/>
          <a:stretch>
            <a:fillRect/>
          </a:stretch>
        </p:blipFill>
        <p:spPr>
          <a:xfrm>
            <a:off x="6819570" y="3429000"/>
            <a:ext cx="1940495" cy="2970035"/>
          </a:xfrm>
          <a:prstGeom prst="rect">
            <a:avLst/>
          </a:prstGeom>
        </p:spPr>
      </p:pic>
      <p:sp>
        <p:nvSpPr>
          <p:cNvPr id="3" name="Rectangle 2"/>
          <p:cNvSpPr/>
          <p:nvPr/>
        </p:nvSpPr>
        <p:spPr>
          <a:xfrm>
            <a:off x="2159040" y="3710927"/>
            <a:ext cx="4317960" cy="2863604"/>
          </a:xfrm>
          <a:prstGeom prst="rect">
            <a:avLst/>
          </a:prstGeom>
        </p:spPr>
        <p:txBody>
          <a:bodyPr wrap="square">
            <a:spAutoFit/>
          </a:bodyPr>
          <a:lstStyle/>
          <a:p>
            <a:r>
              <a:rPr lang="fr-FR" sz="1400" b="1" spc="2" dirty="0">
                <a:solidFill>
                  <a:srgbClr val="303977"/>
                </a:solidFill>
                <a:latin typeface="Marianne"/>
                <a:ea typeface="Marianne"/>
                <a:cs typeface="Marianne"/>
              </a:rPr>
              <a:t>Église Saint-Gervais-Saint-Protais: </a:t>
            </a:r>
            <a:r>
              <a:rPr lang="fr-FR" sz="1400" spc="2" dirty="0">
                <a:solidFill>
                  <a:srgbClr val="303977"/>
                </a:solidFill>
                <a:latin typeface="Marianne"/>
                <a:ea typeface="Marianne"/>
                <a:cs typeface="Marianne"/>
              </a:rPr>
              <a:t>restauration du clocher et du bras nord du transept. </a:t>
            </a:r>
          </a:p>
          <a:p>
            <a:pPr>
              <a:spcAft>
                <a:spcPts val="1200"/>
              </a:spcAft>
            </a:pPr>
            <a:r>
              <a:rPr lang="fr-FR" sz="1400" dirty="0">
                <a:solidFill>
                  <a:srgbClr val="303977"/>
                </a:solidFill>
                <a:latin typeface="Marianne"/>
                <a:ea typeface="Marianne"/>
                <a:cs typeface="Marianne"/>
              </a:rPr>
              <a:t>Composition du dossier de </a:t>
            </a:r>
            <a:r>
              <a:rPr lang="fr-FR" sz="1400" dirty="0" smtClean="0">
                <a:solidFill>
                  <a:srgbClr val="303977"/>
                </a:solidFill>
                <a:latin typeface="Marianne"/>
                <a:ea typeface="Marianne"/>
                <a:cs typeface="Marianne"/>
              </a:rPr>
              <a:t>restauration* : </a:t>
            </a:r>
            <a:endParaRPr lang="fr-FR" sz="1400" dirty="0">
              <a:solidFill>
                <a:srgbClr val="303977"/>
              </a:solidFill>
              <a:latin typeface="Marianne"/>
              <a:ea typeface="Marianne"/>
              <a:cs typeface="Marianne"/>
            </a:endParaRPr>
          </a:p>
          <a:p>
            <a:pPr>
              <a:lnSpc>
                <a:spcPct val="100000"/>
              </a:lnSpc>
              <a:spcBef>
                <a:spcPts val="0"/>
              </a:spcBef>
              <a:defRPr/>
            </a:pPr>
            <a:r>
              <a:rPr lang="fr-FR" sz="1400" dirty="0">
                <a:solidFill>
                  <a:srgbClr val="303977"/>
                </a:solidFill>
                <a:latin typeface="Marianne"/>
                <a:ea typeface="Marianne"/>
                <a:cs typeface="Marianne"/>
              </a:rPr>
              <a:t>DCE: rapport de présentation, CCTP, planning des travaux</a:t>
            </a:r>
          </a:p>
          <a:p>
            <a:pPr>
              <a:lnSpc>
                <a:spcPct val="100000"/>
              </a:lnSpc>
              <a:spcBef>
                <a:spcPts val="0"/>
              </a:spcBef>
              <a:defRPr/>
            </a:pPr>
            <a:r>
              <a:rPr lang="fr-FR" sz="1400" dirty="0">
                <a:solidFill>
                  <a:srgbClr val="303977"/>
                </a:solidFill>
                <a:latin typeface="Marianne"/>
                <a:ea typeface="Marianne"/>
                <a:cs typeface="Marianne"/>
              </a:rPr>
              <a:t>Diverses photos et relevés numériques </a:t>
            </a:r>
          </a:p>
          <a:p>
            <a:pPr>
              <a:lnSpc>
                <a:spcPct val="100000"/>
              </a:lnSpc>
              <a:spcBef>
                <a:spcPts val="0"/>
              </a:spcBef>
              <a:defRPr/>
            </a:pPr>
            <a:r>
              <a:rPr lang="fr-FR" sz="1400" dirty="0">
                <a:solidFill>
                  <a:srgbClr val="303977"/>
                </a:solidFill>
                <a:latin typeface="Marianne"/>
                <a:ea typeface="Marianne"/>
                <a:cs typeface="Marianne"/>
              </a:rPr>
              <a:t>Dossier de relevé architectural</a:t>
            </a:r>
          </a:p>
          <a:p>
            <a:pPr>
              <a:lnSpc>
                <a:spcPct val="100000"/>
              </a:lnSpc>
              <a:spcBef>
                <a:spcPts val="0"/>
              </a:spcBef>
              <a:defRPr/>
            </a:pPr>
            <a:r>
              <a:rPr lang="fr-FR" sz="1400" dirty="0">
                <a:solidFill>
                  <a:srgbClr val="303977"/>
                </a:solidFill>
                <a:latin typeface="Marianne"/>
                <a:ea typeface="Marianne"/>
                <a:cs typeface="Marianne"/>
              </a:rPr>
              <a:t>Plans d’ouvrages: balustrade, façade nord</a:t>
            </a:r>
          </a:p>
          <a:p>
            <a:pPr>
              <a:lnSpc>
                <a:spcPct val="100000"/>
              </a:lnSpc>
              <a:spcBef>
                <a:spcPts val="0"/>
              </a:spcBef>
              <a:defRPr/>
            </a:pPr>
            <a:r>
              <a:rPr lang="fr-FR" sz="1400" dirty="0">
                <a:solidFill>
                  <a:srgbClr val="303977"/>
                </a:solidFill>
                <a:latin typeface="Marianne"/>
                <a:ea typeface="Marianne"/>
                <a:cs typeface="Marianne"/>
              </a:rPr>
              <a:t>Planning MOE</a:t>
            </a:r>
          </a:p>
          <a:p>
            <a:pPr>
              <a:lnSpc>
                <a:spcPct val="100000"/>
              </a:lnSpc>
              <a:spcBef>
                <a:spcPts val="0"/>
              </a:spcBef>
              <a:defRPr/>
            </a:pPr>
            <a:r>
              <a:rPr lang="fr-FR" sz="1400" dirty="0">
                <a:solidFill>
                  <a:srgbClr val="303977"/>
                </a:solidFill>
                <a:latin typeface="Marianne"/>
                <a:ea typeface="Marianne"/>
                <a:cs typeface="Marianne"/>
              </a:rPr>
              <a:t>Dossier des ouvrages exécutés</a:t>
            </a:r>
          </a:p>
          <a:p>
            <a:pPr>
              <a:lnSpc>
                <a:spcPct val="113999"/>
              </a:lnSpc>
              <a:spcBef>
                <a:spcPts val="600"/>
              </a:spcBef>
              <a:defRPr/>
            </a:pPr>
            <a:r>
              <a:rPr lang="fr-FR" sz="1100" dirty="0">
                <a:solidFill>
                  <a:srgbClr val="303977"/>
                </a:solidFill>
                <a:latin typeface="Marianne"/>
                <a:ea typeface="Marianne"/>
                <a:cs typeface="Marianne"/>
              </a:rPr>
              <a:t>* </a:t>
            </a:r>
            <a:r>
              <a:rPr lang="fr-FR" sz="1100" dirty="0" smtClean="0">
                <a:solidFill>
                  <a:srgbClr val="303977"/>
                </a:solidFill>
                <a:latin typeface="Marianne"/>
                <a:ea typeface="Marianne"/>
                <a:cs typeface="Marianne"/>
              </a:rPr>
              <a:t>Ce </a:t>
            </a:r>
            <a:r>
              <a:rPr lang="fr-FR" sz="1100" dirty="0">
                <a:solidFill>
                  <a:srgbClr val="303977"/>
                </a:solidFill>
                <a:latin typeface="Marianne"/>
                <a:ea typeface="Marianne"/>
                <a:cs typeface="Marianne"/>
              </a:rPr>
              <a:t>dossier a été transmis par l’entreprise </a:t>
            </a:r>
            <a:r>
              <a:rPr lang="fr-FR" sz="1100" dirty="0" err="1" smtClean="0">
                <a:solidFill>
                  <a:srgbClr val="303977"/>
                </a:solidFill>
                <a:latin typeface="Marianne"/>
                <a:ea typeface="Marianne"/>
                <a:cs typeface="Marianne"/>
              </a:rPr>
              <a:t>Pradeau</a:t>
            </a:r>
            <a:r>
              <a:rPr lang="fr-FR" sz="1100" dirty="0" smtClean="0">
                <a:solidFill>
                  <a:srgbClr val="303977"/>
                </a:solidFill>
                <a:latin typeface="Marianne"/>
                <a:ea typeface="Marianne"/>
                <a:cs typeface="Marianne"/>
              </a:rPr>
              <a:t>-Morin que nous remercions ici.</a:t>
            </a:r>
            <a:endParaRPr lang="fr-FR" sz="1100" dirty="0">
              <a:solidFill>
                <a:srgbClr val="303977"/>
              </a:solidFill>
              <a:latin typeface="Marianne"/>
              <a:ea typeface="Marianne"/>
              <a:cs typeface="Marianne"/>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727266225" name="Connecteur droit 33"/>
          <p:cNvCxnSpPr/>
          <p:nvPr/>
        </p:nvCxnSpPr>
        <p:spPr bwMode="auto">
          <a:xfrm>
            <a:off x="2073655" y="0"/>
            <a:ext cx="0" cy="6858000"/>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951475450" name="Tableau 51"/>
          <p:cNvGraphicFramePr>
            <a:graphicFrameLocks noGrp="1"/>
          </p:cNvGraphicFramePr>
          <p:nvPr>
            <p:extLst>
              <p:ext uri="{D42A27DB-BD31-4B8C-83A1-F6EECF244321}">
                <p14:modId xmlns:p14="http://schemas.microsoft.com/office/powerpoint/2010/main" val="2221989391"/>
              </p:ext>
            </p:extLst>
          </p:nvPr>
        </p:nvGraphicFramePr>
        <p:xfrm>
          <a:off x="2159038" y="1330464"/>
          <a:ext cx="6784985" cy="5184809"/>
        </p:xfrm>
        <a:graphic>
          <a:graphicData uri="http://schemas.openxmlformats.org/drawingml/2006/table">
            <a:tbl>
              <a:tblPr firstRow="1" firstCol="1" bandRow="1">
                <a:tableStyleId>{5C22544A-7EE6-4342-B048-85BDC9FD1C3A}</a:tableStyleId>
              </a:tblPr>
              <a:tblGrid>
                <a:gridCol w="4442936">
                  <a:extLst>
                    <a:ext uri="{9D8B030D-6E8A-4147-A177-3AD203B41FA5}">
                      <a16:colId xmlns:a16="http://schemas.microsoft.com/office/drawing/2014/main" val="20000"/>
                    </a:ext>
                  </a:extLst>
                </a:gridCol>
                <a:gridCol w="2342049">
                  <a:extLst>
                    <a:ext uri="{9D8B030D-6E8A-4147-A177-3AD203B41FA5}">
                      <a16:colId xmlns:a16="http://schemas.microsoft.com/office/drawing/2014/main" val="20001"/>
                    </a:ext>
                  </a:extLst>
                </a:gridCol>
              </a:tblGrid>
              <a:tr h="302567">
                <a:tc>
                  <a:txBody>
                    <a:bodyPr/>
                    <a:lstStyle/>
                    <a:p>
                      <a:pPr algn="ctr">
                        <a:spcAft>
                          <a:spcPts val="0"/>
                        </a:spcAft>
                        <a:defRPr/>
                      </a:pPr>
                      <a:r>
                        <a:rPr lang="fr-FR" sz="1600" b="1" i="0" u="none" strike="noStrike">
                          <a:solidFill>
                            <a:schemeClr val="lt1"/>
                          </a:solidFill>
                          <a:latin typeface="Marianne"/>
                          <a:ea typeface="Marianne"/>
                          <a:cs typeface="Marianne"/>
                        </a:rPr>
                        <a:t>Blocs de compétences </a:t>
                      </a:r>
                      <a:endParaRPr sz="1600" b="1" i="0" u="none">
                        <a:solidFill>
                          <a:schemeClr val="bg1"/>
                        </a:solidFill>
                        <a:latin typeface="Marianne"/>
                        <a:cs typeface="Marianne"/>
                      </a:endParaRPr>
                    </a:p>
                  </a:txBody>
                  <a:tcPr marL="32799" marR="32799" marT="0" marB="0" anchor="ctr"/>
                </a:tc>
                <a:tc>
                  <a:txBody>
                    <a:bodyPr/>
                    <a:lstStyle/>
                    <a:p>
                      <a:pPr algn="ctr">
                        <a:spcAft>
                          <a:spcPts val="0"/>
                        </a:spcAft>
                        <a:defRPr/>
                      </a:pPr>
                      <a:r>
                        <a:rPr lang="fr-FR" sz="1600" b="1" i="0" u="none">
                          <a:solidFill>
                            <a:schemeClr val="bg1"/>
                          </a:solidFill>
                          <a:latin typeface="Marianne"/>
                          <a:ea typeface="Marianne"/>
                          <a:cs typeface="Marianne"/>
                        </a:rPr>
                        <a:t>Unités</a:t>
                      </a:r>
                      <a:endParaRPr sz="1600" b="1" i="0" u="none">
                        <a:solidFill>
                          <a:schemeClr val="bg1"/>
                        </a:solidFill>
                        <a:latin typeface="Marianne"/>
                        <a:cs typeface="Marianne"/>
                      </a:endParaRPr>
                    </a:p>
                  </a:txBody>
                  <a:tcPr marL="32799" marR="32799" marT="0" marB="0" anchor="ctr"/>
                </a:tc>
                <a:extLst>
                  <a:ext uri="{0D108BD9-81ED-4DB2-BD59-A6C34878D82A}">
                    <a16:rowId xmlns:a16="http://schemas.microsoft.com/office/drawing/2014/main" val="10000"/>
                  </a:ext>
                </a:extLst>
              </a:tr>
              <a:tr h="941184">
                <a:tc>
                  <a:txBody>
                    <a:bodyPr/>
                    <a:lstStyle/>
                    <a:p>
                      <a:pPr marL="0" marR="0" lvl="0" indent="0" algn="l" defTabSz="914400">
                        <a:lnSpc>
                          <a:spcPct val="100000"/>
                        </a:lnSpc>
                        <a:spcBef>
                          <a:spcPts val="0"/>
                        </a:spcBef>
                        <a:spcAft>
                          <a:spcPts val="0"/>
                        </a:spcAft>
                        <a:buClrTx/>
                        <a:buSzTx/>
                        <a:buFontTx/>
                        <a:buNone/>
                        <a:defRPr/>
                      </a:pPr>
                      <a:r>
                        <a:rPr lang="fr-FR" sz="1400" b="1" u="none">
                          <a:solidFill>
                            <a:schemeClr val="bg1"/>
                          </a:solidFill>
                          <a:latin typeface="Marianne"/>
                          <a:ea typeface="Times New Roman"/>
                        </a:rPr>
                        <a:t>Bloc n° 1 - Analyse du projet de restauration d’un monument historique</a:t>
                      </a:r>
                      <a:endParaRPr sz="1400">
                        <a:solidFill>
                          <a:schemeClr val="bg1"/>
                        </a:solidFill>
                      </a:endParaRPr>
                    </a:p>
                    <a:p>
                      <a:pPr marL="0" marR="0" lvl="0" indent="0" algn="l" defTabSz="914400">
                        <a:lnSpc>
                          <a:spcPct val="100000"/>
                        </a:lnSpc>
                        <a:spcBef>
                          <a:spcPts val="0"/>
                        </a:spcBef>
                        <a:spcAft>
                          <a:spcPts val="0"/>
                        </a:spcAft>
                        <a:buClrTx/>
                        <a:buSzTx/>
                        <a:buFontTx/>
                        <a:buNone/>
                        <a:defRPr/>
                      </a:pPr>
                      <a:r>
                        <a:rPr lang="fr-FR" sz="1400" b="0" u="none">
                          <a:solidFill>
                            <a:schemeClr val="bg1"/>
                          </a:solidFill>
                          <a:latin typeface="Marianne"/>
                        </a:rPr>
                        <a:t>– Analyser un projet d’intervention </a:t>
                      </a:r>
                      <a:endParaRPr sz="1400">
                        <a:solidFill>
                          <a:schemeClr val="bg1"/>
                        </a:solidFill>
                      </a:endParaRPr>
                    </a:p>
                    <a:p>
                      <a:pPr marL="0" marR="0" lvl="0" indent="0" algn="l" defTabSz="914400">
                        <a:lnSpc>
                          <a:spcPct val="100000"/>
                        </a:lnSpc>
                        <a:spcBef>
                          <a:spcPts val="0"/>
                        </a:spcBef>
                        <a:spcAft>
                          <a:spcPts val="0"/>
                        </a:spcAft>
                        <a:buClrTx/>
                        <a:buSzTx/>
                        <a:buFontTx/>
                        <a:buNone/>
                        <a:defRPr/>
                      </a:pPr>
                      <a:r>
                        <a:rPr lang="fr-FR" sz="1400" b="0" u="none">
                          <a:solidFill>
                            <a:schemeClr val="bg1"/>
                          </a:solidFill>
                          <a:latin typeface="Marianne"/>
                        </a:rPr>
                        <a:t>– Élaborer des solutions de restauration</a:t>
                      </a:r>
                      <a:endParaRPr sz="1400" b="0" u="none">
                        <a:solidFill>
                          <a:schemeClr val="bg1"/>
                        </a:solidFill>
                        <a:latin typeface="Marianne"/>
                      </a:endParaRPr>
                    </a:p>
                  </a:txBody>
                  <a:tcPr marL="32799" marR="32799" marT="0" marB="0" anchor="ctr"/>
                </a:tc>
                <a:tc>
                  <a:txBody>
                    <a:bodyPr/>
                    <a:lstStyle/>
                    <a:p>
                      <a:pPr algn="ctr">
                        <a:spcAft>
                          <a:spcPts val="0"/>
                        </a:spcAft>
                        <a:defRPr/>
                      </a:pPr>
                      <a:r>
                        <a:rPr lang="fr-FR" sz="1400" b="0" u="none" dirty="0">
                          <a:solidFill>
                            <a:srgbClr val="034DA2"/>
                          </a:solidFill>
                          <a:latin typeface="Marianne"/>
                        </a:rPr>
                        <a:t>U1 - Analyse du projet de restauration d’un monument historique</a:t>
                      </a:r>
                      <a:endParaRPr sz="1400" b="0" u="none" dirty="0">
                        <a:solidFill>
                          <a:srgbClr val="034DA2"/>
                        </a:solidFill>
                        <a:latin typeface="Marianne"/>
                      </a:endParaRPr>
                    </a:p>
                  </a:txBody>
                  <a:tcPr marL="32799" marR="32799" marT="0" marB="0" anchor="ctr"/>
                </a:tc>
                <a:extLst>
                  <a:ext uri="{0D108BD9-81ED-4DB2-BD59-A6C34878D82A}">
                    <a16:rowId xmlns:a16="http://schemas.microsoft.com/office/drawing/2014/main" val="10001"/>
                  </a:ext>
                </a:extLst>
              </a:tr>
              <a:tr h="1212353">
                <a:tc>
                  <a:txBody>
                    <a:bodyPr/>
                    <a:lstStyle/>
                    <a:p>
                      <a:pPr marL="0" algn="l" defTabSz="914400">
                        <a:spcBef>
                          <a:spcPts val="0"/>
                        </a:spcBef>
                        <a:spcAft>
                          <a:spcPts val="0"/>
                        </a:spcAft>
                        <a:defRPr/>
                      </a:pPr>
                      <a:r>
                        <a:rPr lang="fr-FR" sz="1400" b="1" u="none">
                          <a:solidFill>
                            <a:schemeClr val="bg1"/>
                          </a:solidFill>
                          <a:latin typeface="Marianne"/>
                        </a:rPr>
                        <a:t>Bloc n° 2 - Organisation et gestion d’une restauration d’un monument historique</a:t>
                      </a:r>
                      <a:endParaRPr sz="1400">
                        <a:solidFill>
                          <a:schemeClr val="bg1"/>
                        </a:solidFill>
                      </a:endParaRPr>
                    </a:p>
                    <a:p>
                      <a:pPr marL="0" algn="l" defTabSz="914400">
                        <a:spcBef>
                          <a:spcPts val="0"/>
                        </a:spcBef>
                        <a:spcAft>
                          <a:spcPts val="0"/>
                        </a:spcAft>
                        <a:defRPr/>
                      </a:pPr>
                      <a:r>
                        <a:rPr lang="fr-FR" sz="1400" b="0" u="none">
                          <a:solidFill>
                            <a:schemeClr val="bg1"/>
                          </a:solidFill>
                          <a:latin typeface="Marianne"/>
                        </a:rPr>
                        <a:t>– Organiser et gérer une restauration </a:t>
                      </a:r>
                      <a:endParaRPr sz="1400" b="0" u="none">
                        <a:solidFill>
                          <a:schemeClr val="bg1"/>
                        </a:solidFill>
                        <a:latin typeface="Marianne"/>
                      </a:endParaRPr>
                    </a:p>
                    <a:p>
                      <a:pPr marL="0" algn="l" defTabSz="914400">
                        <a:spcBef>
                          <a:spcPts val="0"/>
                        </a:spcBef>
                        <a:spcAft>
                          <a:spcPts val="0"/>
                        </a:spcAft>
                        <a:defRPr/>
                      </a:pPr>
                      <a:r>
                        <a:rPr lang="fr-FR" sz="1400" b="0" u="none">
                          <a:solidFill>
                            <a:schemeClr val="bg1"/>
                          </a:solidFill>
                          <a:latin typeface="Marianne"/>
                        </a:rPr>
                        <a:t>– Sécuriser une intervention</a:t>
                      </a:r>
                      <a:endParaRPr sz="1400" b="0" u="none">
                        <a:solidFill>
                          <a:schemeClr val="bg1"/>
                        </a:solidFill>
                        <a:latin typeface="Marianne"/>
                      </a:endParaRPr>
                    </a:p>
                    <a:p>
                      <a:pPr marL="0" algn="l" defTabSz="914400">
                        <a:spcBef>
                          <a:spcPts val="0"/>
                        </a:spcBef>
                        <a:spcAft>
                          <a:spcPts val="0"/>
                        </a:spcAft>
                        <a:defRPr/>
                      </a:pPr>
                      <a:r>
                        <a:rPr lang="fr-FR" sz="1400" b="0" u="none">
                          <a:solidFill>
                            <a:schemeClr val="bg1"/>
                          </a:solidFill>
                          <a:latin typeface="Marianne"/>
                        </a:rPr>
                        <a:t> – Encadrer une équipe sur le chantier ou en atelier </a:t>
                      </a:r>
                      <a:endParaRPr sz="1400" b="0" u="none">
                        <a:solidFill>
                          <a:schemeClr val="bg1"/>
                        </a:solidFill>
                        <a:latin typeface="Marianne"/>
                      </a:endParaRPr>
                    </a:p>
                    <a:p>
                      <a:pPr marL="0" algn="l" defTabSz="914400">
                        <a:spcBef>
                          <a:spcPts val="0"/>
                        </a:spcBef>
                        <a:spcAft>
                          <a:spcPts val="0"/>
                        </a:spcAft>
                        <a:defRPr/>
                      </a:pPr>
                      <a:r>
                        <a:rPr lang="fr-FR" sz="1400" b="0" u="none">
                          <a:solidFill>
                            <a:schemeClr val="bg1"/>
                          </a:solidFill>
                          <a:latin typeface="Marianne"/>
                        </a:rPr>
                        <a:t>– Assurer une mise en œuvre</a:t>
                      </a:r>
                      <a:endParaRPr sz="1400" b="0" u="none">
                        <a:solidFill>
                          <a:schemeClr val="bg1"/>
                        </a:solidFill>
                        <a:latin typeface="Marianne"/>
                      </a:endParaRPr>
                    </a:p>
                  </a:txBody>
                  <a:tcPr marL="32799" marR="32799" marT="0" marB="0" anchor="ctr"/>
                </a:tc>
                <a:tc>
                  <a:txBody>
                    <a:bodyPr/>
                    <a:lstStyle/>
                    <a:p>
                      <a:pPr algn="ctr">
                        <a:spcAft>
                          <a:spcPts val="0"/>
                        </a:spcAft>
                        <a:defRPr/>
                      </a:pPr>
                      <a:r>
                        <a:rPr lang="fr-FR" sz="1400" b="0" u="none" dirty="0">
                          <a:solidFill>
                            <a:srgbClr val="034DA2"/>
                          </a:solidFill>
                          <a:latin typeface="Marianne"/>
                        </a:rPr>
                        <a:t>U2 - Organisation et gestion d’une restauration d’un monument historique</a:t>
                      </a:r>
                      <a:endParaRPr sz="1400" b="0" u="none" dirty="0">
                        <a:solidFill>
                          <a:srgbClr val="034DA2"/>
                        </a:solidFill>
                        <a:latin typeface="Marianne"/>
                      </a:endParaRPr>
                    </a:p>
                  </a:txBody>
                  <a:tcPr marL="32799" marR="32799" marT="0" marB="0" anchor="ctr"/>
                </a:tc>
                <a:extLst>
                  <a:ext uri="{0D108BD9-81ED-4DB2-BD59-A6C34878D82A}">
                    <a16:rowId xmlns:a16="http://schemas.microsoft.com/office/drawing/2014/main" val="10002"/>
                  </a:ext>
                </a:extLst>
              </a:tr>
              <a:tr h="1330449">
                <a:tc>
                  <a:txBody>
                    <a:bodyPr/>
                    <a:lstStyle/>
                    <a:p>
                      <a:pPr marL="0" algn="l" defTabSz="914400">
                        <a:spcBef>
                          <a:spcPts val="0"/>
                        </a:spcBef>
                        <a:spcAft>
                          <a:spcPts val="0"/>
                        </a:spcAft>
                        <a:defRPr/>
                      </a:pPr>
                      <a:r>
                        <a:rPr lang="fr-FR" sz="1400" b="1" u="none">
                          <a:solidFill>
                            <a:schemeClr val="bg1"/>
                          </a:solidFill>
                          <a:latin typeface="Marianne"/>
                        </a:rPr>
                        <a:t>Bloc n° 3 - Relevé et calepinage d’appareil d’une partie de monument his</a:t>
                      </a:r>
                      <a:r>
                        <a:rPr lang="fr-FR" sz="1400" b="0" u="none">
                          <a:solidFill>
                            <a:schemeClr val="bg1"/>
                          </a:solidFill>
                          <a:latin typeface="Marianne"/>
                        </a:rPr>
                        <a:t>torique</a:t>
                      </a:r>
                      <a:endParaRPr sz="1400">
                        <a:solidFill>
                          <a:schemeClr val="bg1"/>
                        </a:solidFill>
                      </a:endParaRPr>
                    </a:p>
                    <a:p>
                      <a:pPr marL="0" algn="l" defTabSz="914400">
                        <a:spcBef>
                          <a:spcPts val="0"/>
                        </a:spcBef>
                        <a:spcAft>
                          <a:spcPts val="0"/>
                        </a:spcAft>
                        <a:defRPr/>
                      </a:pPr>
                      <a:r>
                        <a:rPr lang="fr-FR" sz="1400" b="0" u="none">
                          <a:solidFill>
                            <a:schemeClr val="bg1"/>
                          </a:solidFill>
                          <a:latin typeface="Marianne"/>
                        </a:rPr>
                        <a:t>– Relever un ouvrage</a:t>
                      </a:r>
                      <a:endParaRPr sz="1400" b="0" u="none">
                        <a:solidFill>
                          <a:schemeClr val="bg1"/>
                        </a:solidFill>
                        <a:latin typeface="Marianne"/>
                      </a:endParaRPr>
                    </a:p>
                    <a:p>
                      <a:pPr marL="0" algn="l" defTabSz="914400">
                        <a:spcBef>
                          <a:spcPts val="0"/>
                        </a:spcBef>
                        <a:spcAft>
                          <a:spcPts val="0"/>
                        </a:spcAft>
                        <a:defRPr/>
                      </a:pPr>
                      <a:r>
                        <a:rPr lang="fr-FR" sz="1400" b="0" u="none">
                          <a:solidFill>
                            <a:schemeClr val="bg1"/>
                          </a:solidFill>
                          <a:latin typeface="Marianne"/>
                        </a:rPr>
                        <a:t>– Mettre au net un calepin d’appareil</a:t>
                      </a:r>
                      <a:endParaRPr sz="1400" b="0" u="none">
                        <a:solidFill>
                          <a:schemeClr val="bg1"/>
                        </a:solidFill>
                        <a:latin typeface="Marianne"/>
                      </a:endParaRPr>
                    </a:p>
                  </a:txBody>
                  <a:tcPr marL="32799" marR="32799" marT="0" marB="0" anchor="ctr"/>
                </a:tc>
                <a:tc>
                  <a:txBody>
                    <a:bodyPr/>
                    <a:lstStyle/>
                    <a:p>
                      <a:pPr marL="51435" algn="ctr">
                        <a:spcAft>
                          <a:spcPts val="0"/>
                        </a:spcAft>
                        <a:defRPr/>
                      </a:pPr>
                      <a:r>
                        <a:rPr lang="fr-FR" sz="1400" b="0" u="none" dirty="0">
                          <a:solidFill>
                            <a:srgbClr val="034DA2"/>
                          </a:solidFill>
                          <a:latin typeface="Marianne"/>
                        </a:rPr>
                        <a:t>U3 - Relevé et calepinage d’appareil d’une partie de monument historique</a:t>
                      </a:r>
                      <a:endParaRPr sz="1400" b="0" u="none" dirty="0">
                        <a:solidFill>
                          <a:srgbClr val="034DA2"/>
                        </a:solidFill>
                        <a:latin typeface="Marianne"/>
                      </a:endParaRPr>
                    </a:p>
                  </a:txBody>
                  <a:tcPr marL="32799" marR="32799" marT="0" marB="0" anchor="ctr"/>
                </a:tc>
                <a:extLst>
                  <a:ext uri="{0D108BD9-81ED-4DB2-BD59-A6C34878D82A}">
                    <a16:rowId xmlns:a16="http://schemas.microsoft.com/office/drawing/2014/main" val="10003"/>
                  </a:ext>
                </a:extLst>
              </a:tr>
              <a:tr h="1330449">
                <a:tc>
                  <a:txBody>
                    <a:bodyPr/>
                    <a:lstStyle/>
                    <a:p>
                      <a:pPr marL="0" algn="l" defTabSz="914400">
                        <a:spcBef>
                          <a:spcPts val="0"/>
                        </a:spcBef>
                        <a:spcAft>
                          <a:spcPts val="0"/>
                        </a:spcAft>
                        <a:defRPr/>
                      </a:pPr>
                      <a:r>
                        <a:rPr lang="fr-FR" sz="1400" b="1" u="none">
                          <a:solidFill>
                            <a:schemeClr val="bg1"/>
                          </a:solidFill>
                          <a:latin typeface="Marianne"/>
                        </a:rPr>
                        <a:t>Bloc n° 4 - Taille manuelle des pierres d’un monument historique</a:t>
                      </a:r>
                      <a:endParaRPr sz="1400">
                        <a:solidFill>
                          <a:schemeClr val="bg1"/>
                        </a:solidFill>
                      </a:endParaRPr>
                    </a:p>
                    <a:p>
                      <a:pPr marL="0" algn="l" defTabSz="914400">
                        <a:spcBef>
                          <a:spcPts val="0"/>
                        </a:spcBef>
                        <a:spcAft>
                          <a:spcPts val="0"/>
                        </a:spcAft>
                        <a:defRPr/>
                      </a:pPr>
                      <a:r>
                        <a:rPr lang="fr-FR" sz="1400" b="0" u="none">
                          <a:solidFill>
                            <a:schemeClr val="bg1"/>
                          </a:solidFill>
                          <a:latin typeface="Marianne"/>
                        </a:rPr>
                        <a:t>– Préparer la taille manuelle </a:t>
                      </a:r>
                      <a:endParaRPr sz="1400" b="0" u="none">
                        <a:solidFill>
                          <a:schemeClr val="bg1"/>
                        </a:solidFill>
                        <a:latin typeface="Marianne"/>
                      </a:endParaRPr>
                    </a:p>
                    <a:p>
                      <a:pPr marL="0" algn="l" defTabSz="914400">
                        <a:spcBef>
                          <a:spcPts val="0"/>
                        </a:spcBef>
                        <a:spcAft>
                          <a:spcPts val="0"/>
                        </a:spcAft>
                        <a:defRPr/>
                      </a:pPr>
                      <a:r>
                        <a:rPr lang="fr-FR" sz="1400" b="0" u="none">
                          <a:solidFill>
                            <a:schemeClr val="bg1"/>
                          </a:solidFill>
                          <a:latin typeface="Marianne"/>
                        </a:rPr>
                        <a:t>– Tailler la pierre manuellement</a:t>
                      </a:r>
                      <a:endParaRPr sz="1400" b="0" u="none">
                        <a:solidFill>
                          <a:schemeClr val="bg1"/>
                        </a:solidFill>
                        <a:latin typeface="Marianne"/>
                      </a:endParaRPr>
                    </a:p>
                  </a:txBody>
                  <a:tcPr marL="32799" marR="32799" marT="0" marB="0" anchor="ctr"/>
                </a:tc>
                <a:tc>
                  <a:txBody>
                    <a:bodyPr/>
                    <a:lstStyle/>
                    <a:p>
                      <a:pPr marL="51435" algn="ctr">
                        <a:spcAft>
                          <a:spcPts val="0"/>
                        </a:spcAft>
                        <a:defRPr/>
                      </a:pPr>
                      <a:r>
                        <a:rPr lang="fr-FR" sz="1400" b="0" u="none" dirty="0">
                          <a:solidFill>
                            <a:srgbClr val="034DA2"/>
                          </a:solidFill>
                          <a:latin typeface="Marianne"/>
                        </a:rPr>
                        <a:t>U4 - Taille manuelle des pierres d’un monument historique</a:t>
                      </a:r>
                      <a:endParaRPr sz="1400" b="0" u="none" dirty="0">
                        <a:solidFill>
                          <a:srgbClr val="034DA2"/>
                        </a:solidFill>
                        <a:latin typeface="Marianne"/>
                      </a:endParaRPr>
                    </a:p>
                  </a:txBody>
                  <a:tcPr marL="32799" marR="32799" marT="0" marB="0" anchor="ctr"/>
                </a:tc>
                <a:extLst>
                  <a:ext uri="{0D108BD9-81ED-4DB2-BD59-A6C34878D82A}">
                    <a16:rowId xmlns:a16="http://schemas.microsoft.com/office/drawing/2014/main" val="10004"/>
                  </a:ext>
                </a:extLst>
              </a:tr>
            </a:tbl>
          </a:graphicData>
        </a:graphic>
      </p:graphicFrame>
      <p:sp>
        <p:nvSpPr>
          <p:cNvPr id="1485579328" name="Rectangle 36"/>
          <p:cNvSpPr/>
          <p:nvPr/>
        </p:nvSpPr>
        <p:spPr bwMode="auto">
          <a:xfrm>
            <a:off x="3075706" y="210237"/>
            <a:ext cx="5292436" cy="523220"/>
          </a:xfrm>
          <a:prstGeom prst="rect">
            <a:avLst/>
          </a:prstGeom>
        </p:spPr>
        <p:txBody>
          <a:bodyPr wrap="square">
            <a:spAutoFit/>
          </a:bodyPr>
          <a:lstStyle/>
          <a:p>
            <a:pPr algn="ctr">
              <a:defRPr/>
            </a:pPr>
            <a:r>
              <a:rPr lang="fr-FR" sz="2800" b="1" dirty="0">
                <a:solidFill>
                  <a:srgbClr val="303977"/>
                </a:solidFill>
                <a:latin typeface="Marianne"/>
                <a:cs typeface="Arial"/>
              </a:rPr>
              <a:t>Tableau de synthèse</a:t>
            </a:r>
            <a:endParaRPr lang="fr-FR" sz="2800" dirty="0">
              <a:solidFill>
                <a:srgbClr val="303977"/>
              </a:solidFill>
            </a:endParaRPr>
          </a:p>
        </p:txBody>
      </p:sp>
      <p:sp>
        <p:nvSpPr>
          <p:cNvPr id="542452640" name="Rectangle 37"/>
          <p:cNvSpPr/>
          <p:nvPr/>
        </p:nvSpPr>
        <p:spPr bwMode="auto">
          <a:xfrm>
            <a:off x="8737755" y="676390"/>
            <a:ext cx="437939" cy="316305"/>
          </a:xfrm>
          <a:prstGeom prst="rect">
            <a:avLst/>
          </a:prstGeom>
        </p:spPr>
        <p:txBody>
          <a:bodyPr wrap="none">
            <a:spAutoFit/>
          </a:bodyPr>
          <a:lstStyle/>
          <a:p>
            <a:pPr>
              <a:lnSpc>
                <a:spcPct val="113999"/>
              </a:lnSpc>
              <a:defRPr/>
            </a:pPr>
            <a:r>
              <a:rPr lang="fr-FR" sz="1400" b="1" i="1">
                <a:solidFill>
                  <a:schemeClr val="bg1"/>
                </a:solidFill>
                <a:latin typeface="Marianne"/>
              </a:rPr>
              <a:t>1/2</a:t>
            </a:r>
            <a:endParaRPr lang="fr-FR" sz="1200" i="1">
              <a:solidFill>
                <a:schemeClr val="bg1"/>
              </a:solidFill>
              <a:latin typeface="Marianne"/>
            </a:endParaRPr>
          </a:p>
        </p:txBody>
      </p:sp>
      <p:sp>
        <p:nvSpPr>
          <p:cNvPr id="913474403" name="Espace réservé du contenu 2"/>
          <p:cNvSpPr>
            <a:spLocks noGrp="1"/>
          </p:cNvSpPr>
          <p:nvPr/>
        </p:nvSpPr>
        <p:spPr bwMode="auto">
          <a:xfrm>
            <a:off x="2159038" y="1001442"/>
            <a:ext cx="6877453" cy="343769"/>
          </a:xfrm>
        </p:spPr>
        <p:txBody>
          <a:bodyPr vert="horz" lIns="91440" tIns="45720" rIns="91440" bIns="45720" rtlCol="0">
            <a:noAutofit/>
          </a:bodyPr>
          <a:lstStyle>
            <a:lvl1pPr marL="228600" indent="-228600" algn="l" defTabSz="914400">
              <a:lnSpc>
                <a:spcPct val="90000"/>
              </a:lnSpc>
              <a:spcBef>
                <a:spcPts val="998"/>
              </a:spcBef>
              <a:buFont typeface="Arial"/>
              <a:buChar char="•"/>
              <a:defRPr sz="2800">
                <a:solidFill>
                  <a:schemeClr val="tx1"/>
                </a:solidFill>
                <a:latin typeface="+mn-lt"/>
                <a:ea typeface="+mn-ea"/>
                <a:cs typeface="+mn-cs"/>
              </a:defRPr>
            </a:lvl1pPr>
            <a:lvl2pPr marL="685800" indent="-228600" algn="l" defTabSz="914400">
              <a:lnSpc>
                <a:spcPct val="90000"/>
              </a:lnSpc>
              <a:spcBef>
                <a:spcPts val="498"/>
              </a:spcBef>
              <a:buFont typeface="Arial"/>
              <a:buChar char="•"/>
              <a:defRPr sz="2400">
                <a:solidFill>
                  <a:schemeClr val="tx1"/>
                </a:solidFill>
                <a:latin typeface="+mn-lt"/>
                <a:ea typeface="+mn-ea"/>
                <a:cs typeface="+mn-cs"/>
              </a:defRPr>
            </a:lvl2pPr>
            <a:lvl3pPr marL="1143000" indent="-228600" algn="l" defTabSz="914400">
              <a:lnSpc>
                <a:spcPct val="90000"/>
              </a:lnSpc>
              <a:spcBef>
                <a:spcPts val="498"/>
              </a:spcBef>
              <a:buFont typeface="Arial"/>
              <a:buChar char="•"/>
              <a:defRPr sz="2000">
                <a:solidFill>
                  <a:schemeClr val="tx1"/>
                </a:solidFill>
                <a:latin typeface="+mn-lt"/>
                <a:ea typeface="+mn-ea"/>
                <a:cs typeface="+mn-cs"/>
              </a:defRPr>
            </a:lvl3pPr>
            <a:lvl4pPr marL="1600200" indent="-228600" algn="l" defTabSz="914400">
              <a:lnSpc>
                <a:spcPct val="90000"/>
              </a:lnSpc>
              <a:spcBef>
                <a:spcPts val="498"/>
              </a:spcBef>
              <a:buFont typeface="Arial"/>
              <a:buChar char="•"/>
              <a:defRPr sz="1800">
                <a:solidFill>
                  <a:schemeClr val="tx1"/>
                </a:solidFill>
                <a:latin typeface="+mn-lt"/>
                <a:ea typeface="+mn-ea"/>
                <a:cs typeface="+mn-cs"/>
              </a:defRPr>
            </a:lvl4pPr>
            <a:lvl5pPr marL="2057400" indent="-228600" algn="l" defTabSz="914400">
              <a:lnSpc>
                <a:spcPct val="90000"/>
              </a:lnSpc>
              <a:spcBef>
                <a:spcPts val="498"/>
              </a:spcBef>
              <a:buFont typeface="Arial"/>
              <a:buChar char="•"/>
              <a:defRPr sz="1800">
                <a:solidFill>
                  <a:schemeClr val="tx1"/>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marL="0" lvl="0" indent="0" algn="just">
              <a:lnSpc>
                <a:spcPct val="100000"/>
              </a:lnSpc>
              <a:spcBef>
                <a:spcPts val="0"/>
              </a:spcBef>
              <a:buNone/>
              <a:defRPr/>
            </a:pPr>
            <a:r>
              <a:rPr lang="fr-FR" sz="1600" dirty="0">
                <a:solidFill>
                  <a:srgbClr val="034DA2"/>
                </a:solidFill>
                <a:latin typeface="Marianne"/>
                <a:cs typeface="Arial"/>
              </a:rPr>
              <a:t>4 blocs de compétences professionnelles: </a:t>
            </a:r>
            <a:endParaRPr dirty="0">
              <a:solidFill>
                <a:srgbClr val="034DA2"/>
              </a:solidFill>
            </a:endParaRPr>
          </a:p>
          <a:p>
            <a:pPr algn="just">
              <a:lnSpc>
                <a:spcPct val="113999"/>
              </a:lnSpc>
              <a:spcBef>
                <a:spcPts val="0"/>
              </a:spcBef>
              <a:defRPr/>
            </a:pPr>
            <a:endParaRPr sz="1400" dirty="0">
              <a:solidFill>
                <a:srgbClr val="034DA2"/>
              </a:solidFill>
            </a:endParaRPr>
          </a:p>
        </p:txBody>
      </p:sp>
      <p:sp>
        <p:nvSpPr>
          <p:cNvPr id="1179522912" name="Flèche droite 11"/>
          <p:cNvSpPr/>
          <p:nvPr/>
        </p:nvSpPr>
        <p:spPr bwMode="auto">
          <a:xfrm>
            <a:off x="-29572" y="2542383"/>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1451668244" name="Espace réservé du numéro de diapositive 1"/>
          <p:cNvSpPr>
            <a:spLocks noGrp="1"/>
          </p:cNvSpPr>
          <p:nvPr>
            <p:ph type="sldNum" sz="quarter" idx="12"/>
          </p:nvPr>
        </p:nvSpPr>
        <p:spPr bwMode="auto"/>
        <p:txBody>
          <a:bodyPr/>
          <a:lstStyle/>
          <a:p>
            <a:pPr>
              <a:defRPr/>
            </a:pPr>
            <a:fld id="{48F63A3B-78C7-47BE-AE5E-E10140E04643}" type="slidenum">
              <a:rPr lang="en-US"/>
              <a:t>4</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15999533" name="Connecteur droit 33"/>
          <p:cNvCxnSpPr/>
          <p:nvPr/>
        </p:nvCxnSpPr>
        <p:spPr bwMode="auto">
          <a:xfrm>
            <a:off x="2073655" y="0"/>
            <a:ext cx="0" cy="6858000"/>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182063018" name="Tableau 51"/>
          <p:cNvGraphicFramePr>
            <a:graphicFrameLocks noGrp="1"/>
          </p:cNvGraphicFramePr>
          <p:nvPr>
            <p:extLst>
              <p:ext uri="{D42A27DB-BD31-4B8C-83A1-F6EECF244321}">
                <p14:modId xmlns:p14="http://schemas.microsoft.com/office/powerpoint/2010/main" val="2604990257"/>
              </p:ext>
            </p:extLst>
          </p:nvPr>
        </p:nvGraphicFramePr>
        <p:xfrm>
          <a:off x="2299854" y="1875053"/>
          <a:ext cx="6687127" cy="4116792"/>
        </p:xfrm>
        <a:graphic>
          <a:graphicData uri="http://schemas.openxmlformats.org/drawingml/2006/table">
            <a:tbl>
              <a:tblPr firstRow="1" firstCol="1" bandRow="1">
                <a:tableStyleId>{5C22544A-7EE6-4342-B048-85BDC9FD1C3A}</a:tableStyleId>
              </a:tblPr>
              <a:tblGrid>
                <a:gridCol w="3706241">
                  <a:extLst>
                    <a:ext uri="{9D8B030D-6E8A-4147-A177-3AD203B41FA5}">
                      <a16:colId xmlns:a16="http://schemas.microsoft.com/office/drawing/2014/main" val="20000"/>
                    </a:ext>
                  </a:extLst>
                </a:gridCol>
                <a:gridCol w="2980886">
                  <a:extLst>
                    <a:ext uri="{9D8B030D-6E8A-4147-A177-3AD203B41FA5}">
                      <a16:colId xmlns:a16="http://schemas.microsoft.com/office/drawing/2014/main" val="20001"/>
                    </a:ext>
                  </a:extLst>
                </a:gridCol>
              </a:tblGrid>
              <a:tr h="261230">
                <a:tc>
                  <a:txBody>
                    <a:bodyPr/>
                    <a:lstStyle/>
                    <a:p>
                      <a:pPr marL="1270" algn="ctr">
                        <a:spcAft>
                          <a:spcPts val="0"/>
                        </a:spcAft>
                        <a:defRPr/>
                      </a:pPr>
                      <a:r>
                        <a:rPr lang="fr-FR" sz="1400" i="0" u="none">
                          <a:solidFill>
                            <a:schemeClr val="bg1"/>
                          </a:solidFill>
                          <a:latin typeface="Marianne"/>
                        </a:rPr>
                        <a:t>Blocs de compétences </a:t>
                      </a:r>
                      <a:endParaRPr sz="1400" i="0" u="none">
                        <a:solidFill>
                          <a:schemeClr val="bg1"/>
                        </a:solidFill>
                        <a:latin typeface="Marianne"/>
                        <a:ea typeface="Times New Roman"/>
                      </a:endParaRPr>
                    </a:p>
                  </a:txBody>
                  <a:tcPr marL="32799" marR="32799" marT="0" marB="0" anchor="ctr"/>
                </a:tc>
                <a:tc>
                  <a:txBody>
                    <a:bodyPr/>
                    <a:lstStyle/>
                    <a:p>
                      <a:pPr algn="ctr">
                        <a:spcAft>
                          <a:spcPts val="0"/>
                        </a:spcAft>
                        <a:defRPr/>
                      </a:pPr>
                      <a:r>
                        <a:rPr lang="fr-FR" sz="1400" i="0" u="none">
                          <a:solidFill>
                            <a:schemeClr val="bg1"/>
                          </a:solidFill>
                          <a:latin typeface="Marianne"/>
                        </a:rPr>
                        <a:t>Unités</a:t>
                      </a:r>
                      <a:endParaRPr sz="1400" i="0" u="none">
                        <a:solidFill>
                          <a:schemeClr val="bg1"/>
                        </a:solidFill>
                        <a:latin typeface="Marianne"/>
                        <a:ea typeface="Times New Roman"/>
                      </a:endParaRPr>
                    </a:p>
                  </a:txBody>
                  <a:tcPr marL="32799" marR="32799" marT="0" marB="0" anchor="ctr"/>
                </a:tc>
                <a:extLst>
                  <a:ext uri="{0D108BD9-81ED-4DB2-BD59-A6C34878D82A}">
                    <a16:rowId xmlns:a16="http://schemas.microsoft.com/office/drawing/2014/main" val="10000"/>
                  </a:ext>
                </a:extLst>
              </a:tr>
              <a:tr h="813783">
                <a:tc>
                  <a:txBody>
                    <a:bodyPr/>
                    <a:lstStyle/>
                    <a:p>
                      <a:pPr marL="1270" algn="ctr">
                        <a:spcAft>
                          <a:spcPts val="0"/>
                        </a:spcAft>
                        <a:defRPr/>
                      </a:pPr>
                      <a:r>
                        <a:rPr lang="fr-FR" sz="1400" b="0" i="0" u="none" strike="noStrike">
                          <a:solidFill>
                            <a:schemeClr val="lt1"/>
                          </a:solidFill>
                          <a:latin typeface="Marianne"/>
                          <a:ea typeface="Marianne"/>
                          <a:cs typeface="Marianne"/>
                        </a:rPr>
                        <a:t>Mathématiques </a:t>
                      </a:r>
                      <a:endParaRPr sz="1400" u="none">
                        <a:solidFill>
                          <a:schemeClr val="bg1"/>
                        </a:solidFill>
                        <a:latin typeface="Marianne"/>
                        <a:cs typeface="Marianne"/>
                      </a:endParaRPr>
                    </a:p>
                  </a:txBody>
                  <a:tcPr marL="32799" marR="32799" marT="0" marB="0" anchor="ctr"/>
                </a:tc>
                <a:tc>
                  <a:txBody>
                    <a:bodyPr/>
                    <a:lstStyle/>
                    <a:p>
                      <a:pPr algn="ctr">
                        <a:spcAft>
                          <a:spcPts val="0"/>
                        </a:spcAft>
                        <a:defRPr/>
                      </a:pPr>
                      <a:r>
                        <a:rPr lang="fr-FR" sz="1400" b="1" i="0" u="none" strike="noStrike" dirty="0">
                          <a:solidFill>
                            <a:srgbClr val="034DA2"/>
                          </a:solidFill>
                          <a:latin typeface="Marianne"/>
                          <a:ea typeface="Marianne"/>
                          <a:cs typeface="Marianne"/>
                        </a:rPr>
                        <a:t>Unité U5 </a:t>
                      </a:r>
                      <a:r>
                        <a:rPr lang="fr-FR" sz="1400" b="0" i="0" u="none" strike="noStrike" dirty="0">
                          <a:solidFill>
                            <a:srgbClr val="034DA2"/>
                          </a:solidFill>
                          <a:latin typeface="Marianne"/>
                          <a:ea typeface="Marianne"/>
                          <a:cs typeface="Marianne"/>
                        </a:rPr>
                        <a:t>Mathématiques </a:t>
                      </a:r>
                      <a:endParaRPr sz="1400" b="0" u="none" dirty="0">
                        <a:solidFill>
                          <a:srgbClr val="034DA2"/>
                        </a:solidFill>
                        <a:latin typeface="Marianne"/>
                        <a:cs typeface="Marianne"/>
                      </a:endParaRPr>
                    </a:p>
                  </a:txBody>
                  <a:tcPr marL="32799" marR="32799" marT="0" marB="0" anchor="ctr"/>
                </a:tc>
                <a:extLst>
                  <a:ext uri="{0D108BD9-81ED-4DB2-BD59-A6C34878D82A}">
                    <a16:rowId xmlns:a16="http://schemas.microsoft.com/office/drawing/2014/main" val="10001"/>
                  </a:ext>
                </a:extLst>
              </a:tr>
              <a:tr h="671693">
                <a:tc>
                  <a:txBody>
                    <a:bodyPr/>
                    <a:lstStyle/>
                    <a:p>
                      <a:pPr algn="ctr">
                        <a:spcAft>
                          <a:spcPts val="0"/>
                        </a:spcAft>
                        <a:defRPr/>
                      </a:pPr>
                      <a:r>
                        <a:rPr lang="fr-FR" sz="1400" b="0" i="0" u="none" strike="noStrike">
                          <a:solidFill>
                            <a:schemeClr val="lt1"/>
                          </a:solidFill>
                          <a:latin typeface="Marianne"/>
                          <a:ea typeface="Marianne"/>
                          <a:cs typeface="Marianne"/>
                        </a:rPr>
                        <a:t>Expression et connaissance du monde Unité </a:t>
                      </a:r>
                      <a:endParaRPr sz="1400" u="none">
                        <a:solidFill>
                          <a:schemeClr val="bg1"/>
                        </a:solidFill>
                        <a:latin typeface="Marianne"/>
                        <a:cs typeface="Marianne"/>
                      </a:endParaRPr>
                    </a:p>
                  </a:txBody>
                  <a:tcPr marL="32799" marR="32799" marT="0" marB="0" anchor="ctr"/>
                </a:tc>
                <a:tc>
                  <a:txBody>
                    <a:bodyPr/>
                    <a:lstStyle/>
                    <a:p>
                      <a:pPr algn="ctr">
                        <a:spcAft>
                          <a:spcPts val="0"/>
                        </a:spcAft>
                        <a:defRPr/>
                      </a:pPr>
                      <a:r>
                        <a:rPr lang="fr-FR" sz="1400" b="1" i="0" u="none" strike="noStrike" dirty="0">
                          <a:solidFill>
                            <a:srgbClr val="034DA2"/>
                          </a:solidFill>
                          <a:latin typeface="Marianne"/>
                          <a:ea typeface="Marianne"/>
                          <a:cs typeface="Marianne"/>
                        </a:rPr>
                        <a:t>Unité U6 </a:t>
                      </a:r>
                      <a:endParaRPr dirty="0">
                        <a:solidFill>
                          <a:srgbClr val="034DA2"/>
                        </a:solidFill>
                      </a:endParaRPr>
                    </a:p>
                    <a:p>
                      <a:pPr algn="ctr">
                        <a:spcAft>
                          <a:spcPts val="0"/>
                        </a:spcAft>
                        <a:defRPr/>
                      </a:pPr>
                      <a:r>
                        <a:rPr lang="fr-FR" sz="1400" b="0" i="0" u="none" strike="noStrike" dirty="0">
                          <a:solidFill>
                            <a:srgbClr val="034DA2"/>
                          </a:solidFill>
                          <a:latin typeface="Marianne"/>
                          <a:ea typeface="Marianne"/>
                          <a:cs typeface="Marianne"/>
                        </a:rPr>
                        <a:t>Expression et connaissance du monde </a:t>
                      </a:r>
                      <a:endParaRPr sz="1400" b="0" u="none" dirty="0">
                        <a:solidFill>
                          <a:srgbClr val="034DA2"/>
                        </a:solidFill>
                        <a:latin typeface="Marianne"/>
                        <a:cs typeface="Marianne"/>
                      </a:endParaRPr>
                    </a:p>
                  </a:txBody>
                  <a:tcPr marL="32799" marR="32799" marT="0" marB="0" anchor="ctr"/>
                </a:tc>
                <a:extLst>
                  <a:ext uri="{0D108BD9-81ED-4DB2-BD59-A6C34878D82A}">
                    <a16:rowId xmlns:a16="http://schemas.microsoft.com/office/drawing/2014/main" val="10002"/>
                  </a:ext>
                </a:extLst>
              </a:tr>
              <a:tr h="1185043">
                <a:tc>
                  <a:txBody>
                    <a:bodyPr/>
                    <a:lstStyle/>
                    <a:p>
                      <a:pPr algn="ctr">
                        <a:spcAft>
                          <a:spcPts val="0"/>
                        </a:spcAft>
                        <a:defRPr/>
                      </a:pPr>
                      <a:r>
                        <a:rPr lang="fr-FR" sz="1400" b="0" i="0" u="none" strike="noStrike">
                          <a:solidFill>
                            <a:schemeClr val="lt1"/>
                          </a:solidFill>
                          <a:latin typeface="Marianne"/>
                          <a:ea typeface="Marianne"/>
                          <a:cs typeface="Marianne"/>
                        </a:rPr>
                        <a:t>Physique-chimie </a:t>
                      </a:r>
                      <a:endParaRPr sz="1400" u="none">
                        <a:solidFill>
                          <a:schemeClr val="bg1"/>
                        </a:solidFill>
                        <a:latin typeface="Marianne"/>
                        <a:cs typeface="Marianne"/>
                      </a:endParaRPr>
                    </a:p>
                  </a:txBody>
                  <a:tcPr marL="32799" marR="32799" marT="0" marB="0" anchor="ctr"/>
                </a:tc>
                <a:tc>
                  <a:txBody>
                    <a:bodyPr/>
                    <a:lstStyle/>
                    <a:p>
                      <a:pPr marL="51435" algn="ctr">
                        <a:spcAft>
                          <a:spcPts val="0"/>
                        </a:spcAft>
                        <a:defRPr/>
                      </a:pPr>
                      <a:r>
                        <a:rPr lang="fr-FR" sz="1400" b="1" i="0" u="none" strike="noStrike" dirty="0">
                          <a:solidFill>
                            <a:srgbClr val="034DA2"/>
                          </a:solidFill>
                          <a:latin typeface="Marianne"/>
                          <a:ea typeface="Marianne"/>
                          <a:cs typeface="Marianne"/>
                        </a:rPr>
                        <a:t>Unité U7 </a:t>
                      </a:r>
                      <a:endParaRPr dirty="0">
                        <a:solidFill>
                          <a:srgbClr val="034DA2"/>
                        </a:solidFill>
                      </a:endParaRPr>
                    </a:p>
                    <a:p>
                      <a:pPr marL="51435" algn="ctr">
                        <a:spcAft>
                          <a:spcPts val="0"/>
                        </a:spcAft>
                        <a:defRPr/>
                      </a:pPr>
                      <a:r>
                        <a:rPr lang="fr-FR" sz="1400" b="0" i="0" u="none" strike="noStrike" dirty="0">
                          <a:solidFill>
                            <a:srgbClr val="034DA2"/>
                          </a:solidFill>
                          <a:latin typeface="Marianne"/>
                          <a:ea typeface="Marianne"/>
                          <a:cs typeface="Marianne"/>
                        </a:rPr>
                        <a:t>Physique-chimie </a:t>
                      </a:r>
                      <a:endParaRPr sz="1400" b="0" u="none" dirty="0">
                        <a:solidFill>
                          <a:srgbClr val="034DA2"/>
                        </a:solidFill>
                        <a:latin typeface="Marianne"/>
                        <a:cs typeface="Marianne"/>
                      </a:endParaRPr>
                    </a:p>
                  </a:txBody>
                  <a:tcPr marL="32799" marR="32799" marT="0" marB="0" anchor="ctr"/>
                </a:tc>
                <a:extLst>
                  <a:ext uri="{0D108BD9-81ED-4DB2-BD59-A6C34878D82A}">
                    <a16:rowId xmlns:a16="http://schemas.microsoft.com/office/drawing/2014/main" val="10003"/>
                  </a:ext>
                </a:extLst>
              </a:tr>
              <a:tr h="1185043">
                <a:tc>
                  <a:txBody>
                    <a:bodyPr/>
                    <a:lstStyle/>
                    <a:p>
                      <a:pPr algn="ctr">
                        <a:spcAft>
                          <a:spcPts val="0"/>
                        </a:spcAft>
                        <a:defRPr/>
                      </a:pPr>
                      <a:r>
                        <a:rPr lang="fr-FR" sz="1400" b="0" i="0" u="none" strike="noStrike">
                          <a:solidFill>
                            <a:schemeClr val="lt1"/>
                          </a:solidFill>
                          <a:latin typeface="Marianne"/>
                          <a:ea typeface="Marianne"/>
                          <a:cs typeface="Marianne"/>
                        </a:rPr>
                        <a:t>Langue vivante </a:t>
                      </a:r>
                      <a:endParaRPr sz="1400" u="none">
                        <a:solidFill>
                          <a:schemeClr val="bg1"/>
                        </a:solidFill>
                        <a:latin typeface="Marianne"/>
                        <a:cs typeface="Marianne"/>
                      </a:endParaRPr>
                    </a:p>
                  </a:txBody>
                  <a:tcPr marL="32799" marR="32799" marT="0" marB="0" anchor="ctr"/>
                </a:tc>
                <a:tc>
                  <a:txBody>
                    <a:bodyPr/>
                    <a:lstStyle/>
                    <a:p>
                      <a:pPr marL="51435" algn="ctr">
                        <a:spcAft>
                          <a:spcPts val="0"/>
                        </a:spcAft>
                        <a:defRPr/>
                      </a:pPr>
                      <a:r>
                        <a:rPr lang="fr-FR" sz="1400" b="1" i="0" u="none" strike="noStrike" dirty="0">
                          <a:solidFill>
                            <a:srgbClr val="034DA2"/>
                          </a:solidFill>
                          <a:latin typeface="Marianne"/>
                          <a:ea typeface="Marianne"/>
                          <a:cs typeface="Marianne"/>
                        </a:rPr>
                        <a:t>Unité U8 </a:t>
                      </a:r>
                      <a:endParaRPr dirty="0">
                        <a:solidFill>
                          <a:srgbClr val="034DA2"/>
                        </a:solidFill>
                      </a:endParaRPr>
                    </a:p>
                    <a:p>
                      <a:pPr marL="51435" algn="ctr">
                        <a:spcAft>
                          <a:spcPts val="0"/>
                        </a:spcAft>
                        <a:defRPr/>
                      </a:pPr>
                      <a:r>
                        <a:rPr lang="fr-FR" sz="1400" b="0" i="0" u="none" strike="noStrike" dirty="0">
                          <a:solidFill>
                            <a:srgbClr val="034DA2"/>
                          </a:solidFill>
                          <a:latin typeface="Marianne"/>
                          <a:ea typeface="Marianne"/>
                          <a:cs typeface="Marianne"/>
                        </a:rPr>
                        <a:t>Langue vivante </a:t>
                      </a:r>
                      <a:endParaRPr sz="1400" b="0" u="none" dirty="0">
                        <a:solidFill>
                          <a:srgbClr val="034DA2"/>
                        </a:solidFill>
                        <a:latin typeface="Marianne"/>
                        <a:cs typeface="Marianne"/>
                      </a:endParaRPr>
                    </a:p>
                  </a:txBody>
                  <a:tcPr marL="32799" marR="32799" marT="0" marB="0" anchor="ctr"/>
                </a:tc>
                <a:extLst>
                  <a:ext uri="{0D108BD9-81ED-4DB2-BD59-A6C34878D82A}">
                    <a16:rowId xmlns:a16="http://schemas.microsoft.com/office/drawing/2014/main" val="10004"/>
                  </a:ext>
                </a:extLst>
              </a:tr>
            </a:tbl>
          </a:graphicData>
        </a:graphic>
      </p:graphicFrame>
      <p:sp>
        <p:nvSpPr>
          <p:cNvPr id="818548685" name="Flèche droite 18"/>
          <p:cNvSpPr/>
          <p:nvPr/>
        </p:nvSpPr>
        <p:spPr bwMode="auto">
          <a:xfrm>
            <a:off x="-29572" y="2533148"/>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619143131" name="Rectangle 36"/>
          <p:cNvSpPr/>
          <p:nvPr/>
        </p:nvSpPr>
        <p:spPr bwMode="auto">
          <a:xfrm>
            <a:off x="3075706" y="210237"/>
            <a:ext cx="5292436" cy="523220"/>
          </a:xfrm>
          <a:prstGeom prst="rect">
            <a:avLst/>
          </a:prstGeom>
        </p:spPr>
        <p:txBody>
          <a:bodyPr wrap="square">
            <a:spAutoFit/>
          </a:bodyPr>
          <a:lstStyle/>
          <a:p>
            <a:pPr algn="ctr">
              <a:defRPr/>
            </a:pPr>
            <a:r>
              <a:rPr lang="fr-FR" sz="2800" b="1" dirty="0">
                <a:solidFill>
                  <a:srgbClr val="303977"/>
                </a:solidFill>
                <a:latin typeface="Marianne"/>
                <a:cs typeface="Arial"/>
              </a:rPr>
              <a:t>Tableau de synthèse</a:t>
            </a:r>
            <a:endParaRPr lang="fr-FR" sz="2800" dirty="0">
              <a:solidFill>
                <a:srgbClr val="303977"/>
              </a:solidFill>
            </a:endParaRPr>
          </a:p>
        </p:txBody>
      </p:sp>
      <p:sp>
        <p:nvSpPr>
          <p:cNvPr id="1677762445" name="Rectangle 10"/>
          <p:cNvSpPr/>
          <p:nvPr/>
        </p:nvSpPr>
        <p:spPr bwMode="auto">
          <a:xfrm>
            <a:off x="8686955" y="676390"/>
            <a:ext cx="465192" cy="316305"/>
          </a:xfrm>
          <a:prstGeom prst="rect">
            <a:avLst/>
          </a:prstGeom>
        </p:spPr>
        <p:txBody>
          <a:bodyPr wrap="none">
            <a:spAutoFit/>
          </a:bodyPr>
          <a:lstStyle/>
          <a:p>
            <a:pPr>
              <a:lnSpc>
                <a:spcPct val="113999"/>
              </a:lnSpc>
              <a:defRPr/>
            </a:pPr>
            <a:r>
              <a:rPr lang="fr-FR" sz="1400" b="1" i="1">
                <a:solidFill>
                  <a:schemeClr val="bg1"/>
                </a:solidFill>
                <a:latin typeface="Marianne"/>
              </a:rPr>
              <a:t>2/2</a:t>
            </a:r>
            <a:endParaRPr lang="fr-FR" sz="1200" i="1">
              <a:solidFill>
                <a:schemeClr val="bg1"/>
              </a:solidFill>
              <a:latin typeface="Marianne"/>
            </a:endParaRPr>
          </a:p>
        </p:txBody>
      </p:sp>
      <p:sp>
        <p:nvSpPr>
          <p:cNvPr id="113495746" name="Espace réservé du contenu 2"/>
          <p:cNvSpPr>
            <a:spLocks noGrp="1"/>
          </p:cNvSpPr>
          <p:nvPr/>
        </p:nvSpPr>
        <p:spPr bwMode="auto">
          <a:xfrm>
            <a:off x="2159039" y="1089931"/>
            <a:ext cx="6877454" cy="858362"/>
          </a:xfrm>
        </p:spPr>
        <p:txBody>
          <a:bodyPr vert="horz" lIns="91440" tIns="45720" rIns="91440" bIns="45720" rtlCol="0">
            <a:no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lvl="0" indent="0" algn="just">
              <a:lnSpc>
                <a:spcPct val="100000"/>
              </a:lnSpc>
              <a:spcBef>
                <a:spcPts val="0"/>
              </a:spcBef>
              <a:buNone/>
              <a:defRPr/>
            </a:pPr>
            <a:r>
              <a:rPr lang="fr-FR" sz="1600" dirty="0">
                <a:solidFill>
                  <a:srgbClr val="034DA2"/>
                </a:solidFill>
                <a:latin typeface="Marianne"/>
                <a:cs typeface="Arial"/>
              </a:rPr>
              <a:t>4 blocs de compétences constituant le tronc commun des brevets professionnels : </a:t>
            </a:r>
            <a:endParaRPr dirty="0">
              <a:solidFill>
                <a:srgbClr val="034DA2"/>
              </a:solidFill>
            </a:endParaRPr>
          </a:p>
        </p:txBody>
      </p:sp>
      <p:sp>
        <p:nvSpPr>
          <p:cNvPr id="1593659369" name="Espace réservé du numéro de diapositive 1"/>
          <p:cNvSpPr>
            <a:spLocks noGrp="1"/>
          </p:cNvSpPr>
          <p:nvPr>
            <p:ph type="sldNum" sz="quarter" idx="12"/>
          </p:nvPr>
        </p:nvSpPr>
        <p:spPr bwMode="auto"/>
        <p:txBody>
          <a:bodyPr/>
          <a:lstStyle/>
          <a:p>
            <a:pPr>
              <a:defRPr/>
            </a:pPr>
            <a:fld id="{48F63A3B-78C7-47BE-AE5E-E10140E04643}" type="slidenum">
              <a:rPr lang="en-US"/>
              <a:t>5</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6763895" name="Espace réservé du contenu 2"/>
          <p:cNvSpPr>
            <a:spLocks noGrp="1"/>
          </p:cNvSpPr>
          <p:nvPr>
            <p:ph idx="4294967295"/>
          </p:nvPr>
        </p:nvSpPr>
        <p:spPr bwMode="auto">
          <a:xfrm>
            <a:off x="2159039" y="1089931"/>
            <a:ext cx="6877454" cy="858363"/>
          </a:xfrm>
        </p:spPr>
        <p:txBody>
          <a:bodyPr>
            <a:noAutofit/>
          </a:bodyPr>
          <a:lstStyle/>
          <a:p>
            <a:pPr marL="0" lvl="0" indent="0" algn="l">
              <a:lnSpc>
                <a:spcPct val="100000"/>
              </a:lnSpc>
              <a:spcBef>
                <a:spcPts val="0"/>
              </a:spcBef>
              <a:buNone/>
              <a:defRPr/>
            </a:pPr>
            <a:r>
              <a:rPr lang="fr-FR" sz="1600" dirty="0">
                <a:solidFill>
                  <a:srgbClr val="034DA2"/>
                </a:solidFill>
                <a:latin typeface="Marianne"/>
                <a:cs typeface="Arial"/>
              </a:rPr>
              <a:t>10 activités ont été définies. Elles sont </a:t>
            </a:r>
            <a:r>
              <a:rPr lang="fr-FR" sz="1600" dirty="0" smtClean="0">
                <a:solidFill>
                  <a:srgbClr val="034DA2"/>
                </a:solidFill>
                <a:latin typeface="Marianne"/>
                <a:cs typeface="Arial"/>
              </a:rPr>
              <a:t>réparties </a:t>
            </a:r>
            <a:r>
              <a:rPr lang="fr-FR" sz="1600" dirty="0">
                <a:solidFill>
                  <a:srgbClr val="034DA2"/>
                </a:solidFill>
                <a:latin typeface="Marianne"/>
                <a:cs typeface="Arial"/>
              </a:rPr>
              <a:t>dans 4 pôles qui correspondent aux 4 blocs de compétences du diplôme.</a:t>
            </a:r>
            <a:endParaRPr sz="2800" dirty="0">
              <a:solidFill>
                <a:srgbClr val="034DA2"/>
              </a:solidFill>
            </a:endParaRPr>
          </a:p>
          <a:p>
            <a:pPr algn="just">
              <a:lnSpc>
                <a:spcPct val="113999"/>
              </a:lnSpc>
              <a:spcBef>
                <a:spcPts val="0"/>
              </a:spcBef>
              <a:defRPr/>
            </a:pPr>
            <a:endParaRPr lang="fr-FR" sz="1400" dirty="0">
              <a:solidFill>
                <a:srgbClr val="034DA2"/>
              </a:solidFill>
            </a:endParaRPr>
          </a:p>
        </p:txBody>
      </p:sp>
      <p:cxnSp>
        <p:nvCxnSpPr>
          <p:cNvPr id="1355875165" name="Connecteur droit 33"/>
          <p:cNvCxnSpPr/>
          <p:nvPr/>
        </p:nvCxnSpPr>
        <p:spPr bwMode="auto">
          <a:xfrm>
            <a:off x="2073655" y="0"/>
            <a:ext cx="0" cy="6858000"/>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3497401" name="Rectangle 49"/>
          <p:cNvSpPr/>
          <p:nvPr/>
        </p:nvSpPr>
        <p:spPr bwMode="auto">
          <a:xfrm>
            <a:off x="8737755" y="676390"/>
            <a:ext cx="437939" cy="321114"/>
          </a:xfrm>
          <a:prstGeom prst="rect">
            <a:avLst/>
          </a:prstGeom>
        </p:spPr>
        <p:txBody>
          <a:bodyPr wrap="none">
            <a:spAutoFit/>
          </a:bodyPr>
          <a:lstStyle/>
          <a:p>
            <a:pPr>
              <a:lnSpc>
                <a:spcPct val="113999"/>
              </a:lnSpc>
              <a:defRPr/>
            </a:pPr>
            <a:r>
              <a:rPr lang="fr-FR" sz="1400" b="1" i="1">
                <a:solidFill>
                  <a:schemeClr val="bg1"/>
                </a:solidFill>
                <a:latin typeface="Marianne"/>
              </a:rPr>
              <a:t>1/3</a:t>
            </a:r>
            <a:endParaRPr lang="fr-FR" sz="1200" i="1">
              <a:solidFill>
                <a:schemeClr val="bg1"/>
              </a:solidFill>
              <a:latin typeface="Marianne"/>
            </a:endParaRPr>
          </a:p>
        </p:txBody>
      </p:sp>
      <p:graphicFrame>
        <p:nvGraphicFramePr>
          <p:cNvPr id="1474280943" name="Tableau 17"/>
          <p:cNvGraphicFramePr>
            <a:graphicFrameLocks noGrp="1"/>
          </p:cNvGraphicFramePr>
          <p:nvPr>
            <p:extLst>
              <p:ext uri="{D42A27DB-BD31-4B8C-83A1-F6EECF244321}">
                <p14:modId xmlns:p14="http://schemas.microsoft.com/office/powerpoint/2010/main" val="1009672481"/>
              </p:ext>
            </p:extLst>
          </p:nvPr>
        </p:nvGraphicFramePr>
        <p:xfrm>
          <a:off x="2131511" y="1671933"/>
          <a:ext cx="6919809" cy="4811072"/>
        </p:xfrm>
        <a:graphic>
          <a:graphicData uri="http://schemas.openxmlformats.org/drawingml/2006/table">
            <a:tbl>
              <a:tblPr firstRow="1" firstCol="1" bandRow="1">
                <a:tableStyleId>{5C22544A-7EE6-4342-B048-85BDC9FD1C3A}</a:tableStyleId>
              </a:tblPr>
              <a:tblGrid>
                <a:gridCol w="2072719">
                  <a:extLst>
                    <a:ext uri="{9D8B030D-6E8A-4147-A177-3AD203B41FA5}">
                      <a16:colId xmlns:a16="http://schemas.microsoft.com/office/drawing/2014/main" val="20000"/>
                    </a:ext>
                  </a:extLst>
                </a:gridCol>
                <a:gridCol w="4847090">
                  <a:extLst>
                    <a:ext uri="{9D8B030D-6E8A-4147-A177-3AD203B41FA5}">
                      <a16:colId xmlns:a16="http://schemas.microsoft.com/office/drawing/2014/main" val="20001"/>
                    </a:ext>
                  </a:extLst>
                </a:gridCol>
              </a:tblGrid>
              <a:tr h="335188">
                <a:tc>
                  <a:txBody>
                    <a:bodyPr/>
                    <a:lstStyle/>
                    <a:p>
                      <a:pPr marL="1270" algn="ctr">
                        <a:spcAft>
                          <a:spcPts val="0"/>
                        </a:spcAft>
                        <a:defRPr/>
                      </a:pPr>
                      <a:r>
                        <a:rPr lang="fr-FR" sz="1400" i="0" u="none" dirty="0">
                          <a:latin typeface="Marianne"/>
                        </a:rPr>
                        <a:t>Pôles </a:t>
                      </a:r>
                      <a:r>
                        <a:rPr lang="fr-FR" sz="1400" i="0" u="none" dirty="0" smtClean="0">
                          <a:latin typeface="Marianne"/>
                        </a:rPr>
                        <a:t>d’activités²</a:t>
                      </a:r>
                      <a:endParaRPr sz="1400" i="0" u="none" dirty="0">
                        <a:solidFill>
                          <a:srgbClr val="0070C0"/>
                        </a:solidFill>
                        <a:latin typeface="Marianne"/>
                        <a:ea typeface="Times New Roman"/>
                      </a:endParaRPr>
                    </a:p>
                  </a:txBody>
                  <a:tcPr marL="32799" marR="32799" marT="0" marB="0" anchor="ctr"/>
                </a:tc>
                <a:tc>
                  <a:txBody>
                    <a:bodyPr/>
                    <a:lstStyle/>
                    <a:p>
                      <a:pPr marL="0" marR="0" lvl="0" indent="0" algn="ctr" defTabSz="914400">
                        <a:lnSpc>
                          <a:spcPct val="100000"/>
                        </a:lnSpc>
                        <a:spcBef>
                          <a:spcPts val="0"/>
                        </a:spcBef>
                        <a:spcAft>
                          <a:spcPts val="0"/>
                        </a:spcAft>
                        <a:buClrTx/>
                        <a:buSzTx/>
                        <a:buFontTx/>
                        <a:buNone/>
                        <a:defRPr/>
                      </a:pPr>
                      <a:r>
                        <a:rPr lang="fr-FR" sz="1400" i="0">
                          <a:solidFill>
                            <a:schemeClr val="bg1"/>
                          </a:solidFill>
                          <a:latin typeface="Marianne"/>
                        </a:rPr>
                        <a:t>Activités professionnelles</a:t>
                      </a:r>
                      <a:endParaRPr sz="1400" i="0">
                        <a:solidFill>
                          <a:schemeClr val="bg1"/>
                        </a:solidFill>
                        <a:latin typeface="Marianne"/>
                      </a:endParaRPr>
                    </a:p>
                  </a:txBody>
                  <a:tcPr marL="32799" marR="32799" marT="0" marB="0" anchor="ctr"/>
                </a:tc>
                <a:extLst>
                  <a:ext uri="{0D108BD9-81ED-4DB2-BD59-A6C34878D82A}">
                    <a16:rowId xmlns:a16="http://schemas.microsoft.com/office/drawing/2014/main" val="10000"/>
                  </a:ext>
                </a:extLst>
              </a:tr>
              <a:tr h="512912">
                <a:tc rowSpan="3">
                  <a:txBody>
                    <a:bodyPr/>
                    <a:lstStyle/>
                    <a:p>
                      <a:pPr algn="ctr">
                        <a:spcAft>
                          <a:spcPts val="0"/>
                        </a:spcAft>
                        <a:defRPr/>
                      </a:pPr>
                      <a:r>
                        <a:rPr lang="fr-FR" sz="1200" b="1" i="0" u="none" strike="noStrike" cap="none" spc="0" dirty="0">
                          <a:solidFill>
                            <a:schemeClr val="lt1"/>
                          </a:solidFill>
                          <a:latin typeface="Marianne"/>
                          <a:ea typeface="Marianne"/>
                          <a:cs typeface="Marianne"/>
                        </a:rPr>
                        <a:t>ANALYSE DU PROJET DE RESTAURATION D’UN MONUMENT HISTORIQUE</a:t>
                      </a:r>
                      <a:r>
                        <a:rPr lang="fr-FR" sz="1200" u="none" dirty="0">
                          <a:latin typeface="Marianne"/>
                        </a:rPr>
                        <a:t> </a:t>
                      </a:r>
                      <a:endParaRPr lang="fr-FR" sz="1200" u="none" dirty="0">
                        <a:solidFill>
                          <a:srgbClr val="0070C0"/>
                        </a:solidFill>
                        <a:latin typeface="Marianne"/>
                        <a:ea typeface="Times New Roman"/>
                      </a:endParaRPr>
                    </a:p>
                    <a:p>
                      <a:pPr algn="ctr">
                        <a:spcAft>
                          <a:spcPts val="0"/>
                        </a:spcAft>
                        <a:defRPr/>
                      </a:pPr>
                      <a:endParaRPr lang="fr-FR" sz="1200" u="none" dirty="0">
                        <a:latin typeface="Marianne"/>
                      </a:endParaRPr>
                    </a:p>
                  </a:txBody>
                  <a:tcPr marL="32799" marR="32799" marT="0" marB="0" anchor="ctr"/>
                </a:tc>
                <a:tc>
                  <a:txBody>
                    <a:bodyPr/>
                    <a:lstStyle/>
                    <a:p>
                      <a:pPr algn="l">
                        <a:defRPr/>
                      </a:pPr>
                      <a:r>
                        <a:rPr lang="fr-FR" sz="1400" b="0" i="0" u="none" strike="noStrike" cap="none" spc="0" dirty="0">
                          <a:solidFill>
                            <a:srgbClr val="034DA2"/>
                          </a:solidFill>
                          <a:latin typeface="Marianne"/>
                          <a:ea typeface="Marianne"/>
                          <a:cs typeface="Marianne"/>
                        </a:rPr>
                        <a:t>A1.1 – Analyse préliminaire et diagnostique d’un dossier d’intervention</a:t>
                      </a:r>
                      <a:endParaRPr sz="1600" dirty="0">
                        <a:solidFill>
                          <a:srgbClr val="034DA2"/>
                        </a:solidFill>
                      </a:endParaRPr>
                    </a:p>
                  </a:txBody>
                  <a:tcPr anchor="ctr"/>
                </a:tc>
                <a:extLst>
                  <a:ext uri="{0D108BD9-81ED-4DB2-BD59-A6C34878D82A}">
                    <a16:rowId xmlns:a16="http://schemas.microsoft.com/office/drawing/2014/main" val="10001"/>
                  </a:ext>
                </a:extLst>
              </a:tr>
              <a:tr h="424600">
                <a:tc vMerge="1">
                  <a:txBody>
                    <a:bodyPr/>
                    <a:lstStyle/>
                    <a:p>
                      <a:pPr algn="ctr">
                        <a:spcAft>
                          <a:spcPts val="0"/>
                        </a:spcAft>
                        <a:defRPr/>
                      </a:pPr>
                      <a:endParaRPr lang="fr-FR" sz="1400" u="none">
                        <a:solidFill>
                          <a:srgbClr val="0070C0"/>
                        </a:solidFill>
                        <a:latin typeface="Marianne"/>
                        <a:ea typeface="Times New Roman"/>
                      </a:endParaRPr>
                    </a:p>
                  </a:txBody>
                  <a:tcPr marL="32799" marR="32799" marT="0" marB="0" anchor="ctr"/>
                </a:tc>
                <a:tc>
                  <a:txBody>
                    <a:bodyPr/>
                    <a:lstStyle/>
                    <a:p>
                      <a:pPr algn="l">
                        <a:defRPr/>
                      </a:pPr>
                      <a:r>
                        <a:rPr lang="fr-FR" sz="1400" b="0" i="0" u="none" strike="noStrike" cap="none" spc="0" dirty="0">
                          <a:solidFill>
                            <a:srgbClr val="034DA2"/>
                          </a:solidFill>
                          <a:latin typeface="Marianne"/>
                          <a:ea typeface="Marianne"/>
                          <a:cs typeface="Marianne"/>
                        </a:rPr>
                        <a:t>A1.2 – Analyse architecturale sur site</a:t>
                      </a:r>
                      <a:endParaRPr sz="1600" dirty="0">
                        <a:solidFill>
                          <a:srgbClr val="034DA2"/>
                        </a:solidFill>
                      </a:endParaRPr>
                    </a:p>
                  </a:txBody>
                  <a:tcPr anchor="ctr"/>
                </a:tc>
                <a:extLst>
                  <a:ext uri="{0D108BD9-81ED-4DB2-BD59-A6C34878D82A}">
                    <a16:rowId xmlns:a16="http://schemas.microsoft.com/office/drawing/2014/main" val="10002"/>
                  </a:ext>
                </a:extLst>
              </a:tr>
              <a:tr h="450000">
                <a:tc vMerge="1">
                  <a:txBody>
                    <a:bodyPr/>
                    <a:lstStyle/>
                    <a:p>
                      <a:pPr>
                        <a:defRPr/>
                      </a:pPr>
                      <a:endParaRPr/>
                    </a:p>
                  </a:txBody>
                  <a:tcPr marL="32798" marR="32798" marT="0" marB="0" anchor="ctr"/>
                </a:tc>
                <a:tc>
                  <a:txBody>
                    <a:bodyPr/>
                    <a:lstStyle/>
                    <a:p>
                      <a:pPr algn="l">
                        <a:defRPr/>
                      </a:pPr>
                      <a:r>
                        <a:rPr lang="fr-FR" sz="1400" b="0" i="0" u="none" strike="noStrike" cap="none" spc="0" dirty="0">
                          <a:solidFill>
                            <a:srgbClr val="034DA2"/>
                          </a:solidFill>
                          <a:latin typeface="Marianne"/>
                          <a:ea typeface="Marianne"/>
                          <a:cs typeface="Marianne"/>
                        </a:rPr>
                        <a:t>A1.3 – Élaboration de solutions de restauration</a:t>
                      </a:r>
                      <a:endParaRPr lang="fr-FR" sz="1400" dirty="0">
                        <a:solidFill>
                          <a:srgbClr val="034DA2"/>
                        </a:solidFill>
                        <a:latin typeface="Marianne"/>
                      </a:endParaRPr>
                    </a:p>
                  </a:txBody>
                  <a:tcPr anchor="ctr"/>
                </a:tc>
                <a:extLst>
                  <a:ext uri="{0D108BD9-81ED-4DB2-BD59-A6C34878D82A}">
                    <a16:rowId xmlns:a16="http://schemas.microsoft.com/office/drawing/2014/main" val="10003"/>
                  </a:ext>
                </a:extLst>
              </a:tr>
              <a:tr h="360000">
                <a:tc rowSpan="3">
                  <a:txBody>
                    <a:bodyPr/>
                    <a:lstStyle/>
                    <a:p>
                      <a:pPr algn="ctr">
                        <a:spcAft>
                          <a:spcPts val="0"/>
                        </a:spcAft>
                        <a:defRPr/>
                      </a:pPr>
                      <a:r>
                        <a:rPr lang="fr-FR" sz="1200" b="1" i="0" u="none" strike="noStrike" cap="none" spc="0" dirty="0" smtClean="0">
                          <a:solidFill>
                            <a:schemeClr val="lt1"/>
                          </a:solidFill>
                          <a:latin typeface="Marianne"/>
                          <a:ea typeface="Marianne"/>
                          <a:cs typeface="Marianne"/>
                        </a:rPr>
                        <a:t>ORGA²NISATION </a:t>
                      </a:r>
                      <a:r>
                        <a:rPr lang="fr-FR" sz="1200" b="1" i="0" u="none" strike="noStrike" cap="none" spc="0" dirty="0">
                          <a:solidFill>
                            <a:schemeClr val="lt1"/>
                          </a:solidFill>
                          <a:latin typeface="Marianne"/>
                          <a:ea typeface="Marianne"/>
                          <a:cs typeface="Marianne"/>
                        </a:rPr>
                        <a:t>ET GESTION D’UNE RESTAURATION D’UN MONUMENT </a:t>
                      </a:r>
                      <a:r>
                        <a:rPr lang="fr-FR" sz="1200" b="1" i="0" u="none" strike="noStrike" cap="none" spc="0" dirty="0" smtClean="0">
                          <a:solidFill>
                            <a:schemeClr val="lt1"/>
                          </a:solidFill>
                          <a:latin typeface="Marianne"/>
                          <a:ea typeface="Marianne"/>
                          <a:cs typeface="Marianne"/>
                        </a:rPr>
                        <a:t>HISTORIQUE</a:t>
                      </a:r>
                      <a:endParaRPr lang="fr-FR" sz="1200" u="none" dirty="0">
                        <a:solidFill>
                          <a:srgbClr val="0070C0"/>
                        </a:solidFill>
                        <a:latin typeface="Marianne"/>
                        <a:ea typeface="Times New Roman"/>
                      </a:endParaRPr>
                    </a:p>
                  </a:txBody>
                  <a:tcPr marL="32799" marR="32799" marT="0" marB="0" anchor="ctr"/>
                </a:tc>
                <a:tc>
                  <a:txBody>
                    <a:bodyPr/>
                    <a:lstStyle/>
                    <a:p>
                      <a:pPr algn="l">
                        <a:defRPr/>
                      </a:pPr>
                      <a:r>
                        <a:rPr lang="fr-FR" sz="1400" b="0" i="0" u="none" strike="noStrike" cap="none" spc="0" dirty="0">
                          <a:solidFill>
                            <a:srgbClr val="034DA2"/>
                          </a:solidFill>
                          <a:latin typeface="Marianne"/>
                          <a:ea typeface="Marianne"/>
                          <a:cs typeface="Marianne"/>
                        </a:rPr>
                        <a:t>A2.1 – Organisation et mise en place du chantier</a:t>
                      </a:r>
                      <a:endParaRPr lang="fr-FR" sz="1400" i="0" dirty="0">
                        <a:solidFill>
                          <a:srgbClr val="034DA2"/>
                        </a:solidFill>
                        <a:latin typeface="Marianne"/>
                      </a:endParaRPr>
                    </a:p>
                  </a:txBody>
                  <a:tcPr anchor="ctr"/>
                </a:tc>
                <a:extLst>
                  <a:ext uri="{0D108BD9-81ED-4DB2-BD59-A6C34878D82A}">
                    <a16:rowId xmlns:a16="http://schemas.microsoft.com/office/drawing/2014/main" val="10004"/>
                  </a:ext>
                </a:extLst>
              </a:tr>
              <a:tr h="508957">
                <a:tc vMerge="1">
                  <a:txBody>
                    <a:bodyPr/>
                    <a:lstStyle/>
                    <a:p>
                      <a:endParaRPr lang="fr-FR"/>
                    </a:p>
                  </a:txBody>
                  <a:tcPr/>
                </a:tc>
                <a:tc>
                  <a:txBody>
                    <a:bodyPr/>
                    <a:lstStyle/>
                    <a:p>
                      <a:pPr algn="l">
                        <a:defRPr/>
                      </a:pPr>
                      <a:r>
                        <a:rPr lang="fr-FR" sz="1400" dirty="0" smtClean="0">
                          <a:solidFill>
                            <a:srgbClr val="034DA2"/>
                          </a:solidFill>
                          <a:latin typeface="Marianne"/>
                        </a:rPr>
                        <a:t>A2.2 </a:t>
                      </a:r>
                      <a:r>
                        <a:rPr lang="fr-FR" sz="1400" b="0" i="0" u="none" strike="noStrike" cap="none" spc="0" dirty="0" smtClean="0">
                          <a:solidFill>
                            <a:srgbClr val="034DA2"/>
                          </a:solidFill>
                          <a:latin typeface="Marianne"/>
                          <a:ea typeface="Marianne"/>
                          <a:cs typeface="Marianne"/>
                        </a:rPr>
                        <a:t>– Encadrement sur le chantier ou en atelier</a:t>
                      </a:r>
                      <a:endParaRPr lang="fr-FR" sz="1400" dirty="0">
                        <a:solidFill>
                          <a:srgbClr val="034DA2"/>
                        </a:solidFill>
                        <a:latin typeface="Marianne"/>
                      </a:endParaRPr>
                    </a:p>
                  </a:txBody>
                  <a:tcPr anchor="ctr"/>
                </a:tc>
                <a:extLst>
                  <a:ext uri="{0D108BD9-81ED-4DB2-BD59-A6C34878D82A}">
                    <a16:rowId xmlns:a16="http://schemas.microsoft.com/office/drawing/2014/main" val="3495926101"/>
                  </a:ext>
                </a:extLst>
              </a:tr>
              <a:tr h="508957">
                <a:tc vMerge="1">
                  <a:txBody>
                    <a:bodyPr/>
                    <a:lstStyle/>
                    <a:p>
                      <a:pPr algn="ctr">
                        <a:spcAft>
                          <a:spcPts val="0"/>
                        </a:spcAft>
                        <a:defRPr/>
                      </a:pPr>
                      <a:endParaRPr lang="fr-FR" sz="1400" u="none">
                        <a:solidFill>
                          <a:srgbClr val="0070C0"/>
                        </a:solidFill>
                        <a:latin typeface="Marianne"/>
                        <a:ea typeface="Times New Roman"/>
                      </a:endParaRPr>
                    </a:p>
                  </a:txBody>
                  <a:tcPr marL="32799" marR="32799" marT="0" marB="0" anchor="ctr"/>
                </a:tc>
                <a:tc>
                  <a:txBody>
                    <a:bodyPr/>
                    <a:lstStyle/>
                    <a:p>
                      <a:pPr algn="l">
                        <a:defRPr/>
                      </a:pPr>
                      <a:r>
                        <a:rPr lang="fr-FR" sz="1400" b="0" i="0" u="none" strike="noStrike" cap="none" spc="0" dirty="0">
                          <a:solidFill>
                            <a:srgbClr val="034DA2"/>
                          </a:solidFill>
                          <a:latin typeface="Marianne"/>
                          <a:ea typeface="Marianne"/>
                          <a:cs typeface="Marianne"/>
                        </a:rPr>
                        <a:t>A2.3 – Mise en œuvre </a:t>
                      </a:r>
                      <a:endParaRPr lang="fr-FR" sz="1400" dirty="0">
                        <a:solidFill>
                          <a:srgbClr val="034DA2"/>
                        </a:solidFill>
                        <a:latin typeface="Marianne"/>
                      </a:endParaRPr>
                    </a:p>
                  </a:txBody>
                  <a:tcPr anchor="ctr"/>
                </a:tc>
                <a:extLst>
                  <a:ext uri="{0D108BD9-81ED-4DB2-BD59-A6C34878D82A}">
                    <a16:rowId xmlns:a16="http://schemas.microsoft.com/office/drawing/2014/main" val="10005"/>
                  </a:ext>
                </a:extLst>
              </a:tr>
              <a:tr h="450937">
                <a:tc rowSpan="2">
                  <a:txBody>
                    <a:bodyPr/>
                    <a:lstStyle/>
                    <a:p>
                      <a:pPr algn="ctr">
                        <a:spcAft>
                          <a:spcPts val="0"/>
                        </a:spcAft>
                        <a:defRPr/>
                      </a:pPr>
                      <a:r>
                        <a:rPr lang="fr-FR" sz="1200" b="1" i="0" u="none" strike="noStrike" cap="none" spc="0">
                          <a:solidFill>
                            <a:schemeClr val="lt1"/>
                          </a:solidFill>
                          <a:latin typeface="Marianne"/>
                          <a:ea typeface="Marianne"/>
                          <a:cs typeface="Marianne"/>
                        </a:rPr>
                        <a:t>RELEVÉ ET CALEPINAGE D’APPAREIL D’UNE PARTIE DE MONUMENT HISTORIQUE</a:t>
                      </a:r>
                      <a:endParaRPr lang="fr-FR" sz="1200" u="none">
                        <a:solidFill>
                          <a:srgbClr val="0070C0"/>
                        </a:solidFill>
                        <a:latin typeface="Marianne"/>
                        <a:ea typeface="Times New Roman"/>
                      </a:endParaRPr>
                    </a:p>
                  </a:txBody>
                  <a:tcPr marL="32799" marR="32799" marT="0" marB="0" anchor="ctr"/>
                </a:tc>
                <a:tc>
                  <a:txBody>
                    <a:bodyPr/>
                    <a:lstStyle/>
                    <a:p>
                      <a:pPr algn="l">
                        <a:defRPr/>
                      </a:pPr>
                      <a:r>
                        <a:rPr lang="fr-FR" sz="1400" b="0" i="0" u="none" strike="noStrike" cap="none" spc="0" dirty="0">
                          <a:solidFill>
                            <a:srgbClr val="034DA2"/>
                          </a:solidFill>
                          <a:latin typeface="Marianne"/>
                          <a:ea typeface="Marianne"/>
                          <a:cs typeface="Marianne"/>
                        </a:rPr>
                        <a:t>A3.1 – Relevé d’un ouvrage</a:t>
                      </a:r>
                      <a:endParaRPr lang="fr-FR" sz="1400" i="0" dirty="0">
                        <a:solidFill>
                          <a:srgbClr val="034DA2"/>
                        </a:solidFill>
                        <a:latin typeface="Marianne"/>
                      </a:endParaRPr>
                    </a:p>
                  </a:txBody>
                  <a:tcPr anchor="ctr"/>
                </a:tc>
                <a:extLst>
                  <a:ext uri="{0D108BD9-81ED-4DB2-BD59-A6C34878D82A}">
                    <a16:rowId xmlns:a16="http://schemas.microsoft.com/office/drawing/2014/main" val="10007"/>
                  </a:ext>
                </a:extLst>
              </a:tr>
              <a:tr h="400833">
                <a:tc vMerge="1">
                  <a:txBody>
                    <a:bodyPr/>
                    <a:lstStyle/>
                    <a:p>
                      <a:pPr algn="ctr">
                        <a:spcAft>
                          <a:spcPts val="0"/>
                        </a:spcAft>
                        <a:defRPr/>
                      </a:pPr>
                      <a:endParaRPr lang="fr-FR" sz="1200" u="none">
                        <a:latin typeface="Marianne"/>
                      </a:endParaRPr>
                    </a:p>
                  </a:txBody>
                  <a:tcPr marL="32798" marR="32798" marT="0" marB="0" anchor="ctr"/>
                </a:tc>
                <a:tc>
                  <a:txBody>
                    <a:bodyPr/>
                    <a:lstStyle/>
                    <a:p>
                      <a:pPr algn="l">
                        <a:defRPr/>
                      </a:pPr>
                      <a:r>
                        <a:rPr lang="fr-FR" sz="1400" b="0" i="0" u="none" strike="noStrike" cap="none" spc="0" dirty="0">
                          <a:solidFill>
                            <a:srgbClr val="034DA2"/>
                          </a:solidFill>
                          <a:latin typeface="Marianne"/>
                          <a:ea typeface="Marianne"/>
                          <a:cs typeface="Marianne"/>
                        </a:rPr>
                        <a:t>A3.2 – Mise au net d’un calepin d’appareil</a:t>
                      </a:r>
                      <a:endParaRPr lang="fr-FR" sz="1400" dirty="0">
                        <a:solidFill>
                          <a:srgbClr val="034DA2"/>
                        </a:solidFill>
                        <a:latin typeface="Marianne"/>
                      </a:endParaRPr>
                    </a:p>
                  </a:txBody>
                  <a:tcPr anchor="ctr"/>
                </a:tc>
                <a:extLst>
                  <a:ext uri="{0D108BD9-81ED-4DB2-BD59-A6C34878D82A}">
                    <a16:rowId xmlns:a16="http://schemas.microsoft.com/office/drawing/2014/main" val="10008"/>
                  </a:ext>
                </a:extLst>
              </a:tr>
              <a:tr h="413358">
                <a:tc rowSpan="2">
                  <a:txBody>
                    <a:bodyPr/>
                    <a:lstStyle/>
                    <a:p>
                      <a:pPr algn="ctr">
                        <a:spcAft>
                          <a:spcPts val="0"/>
                        </a:spcAft>
                        <a:defRPr/>
                      </a:pPr>
                      <a:r>
                        <a:rPr lang="fr-FR" sz="1400" b="1" i="0" u="none" strike="noStrike" cap="none" spc="0">
                          <a:solidFill>
                            <a:schemeClr val="lt1"/>
                          </a:solidFill>
                          <a:latin typeface="Marianne"/>
                          <a:ea typeface="Marianne"/>
                          <a:cs typeface="Marianne"/>
                        </a:rPr>
                        <a:t>TAILLE MANUELLE DES PIERRES D’UN MONUMENT HISTORIQUE</a:t>
                      </a:r>
                      <a:endParaRPr lang="fr-FR" sz="1400" u="none">
                        <a:latin typeface="Marianne"/>
                      </a:endParaRPr>
                    </a:p>
                  </a:txBody>
                  <a:tcPr marL="32798" marR="32798" marT="0" marB="0" anchor="ctr"/>
                </a:tc>
                <a:tc>
                  <a:txBody>
                    <a:bodyPr/>
                    <a:lstStyle/>
                    <a:p>
                      <a:pPr algn="l">
                        <a:defRPr/>
                      </a:pPr>
                      <a:r>
                        <a:rPr lang="fr-FR" sz="1400" b="0" i="0" u="none" strike="noStrike" cap="none" spc="0" dirty="0">
                          <a:solidFill>
                            <a:srgbClr val="034DA2"/>
                          </a:solidFill>
                          <a:latin typeface="Marianne"/>
                          <a:ea typeface="Marianne"/>
                          <a:cs typeface="Marianne"/>
                        </a:rPr>
                        <a:t>A4.1 – Préparation de la taille manuelle de pierre</a:t>
                      </a:r>
                      <a:endParaRPr lang="fr-FR" sz="1400" dirty="0">
                        <a:solidFill>
                          <a:srgbClr val="034DA2"/>
                        </a:solidFill>
                        <a:latin typeface="Marianne"/>
                      </a:endParaRPr>
                    </a:p>
                  </a:txBody>
                  <a:tcPr anchor="ctr"/>
                </a:tc>
                <a:extLst>
                  <a:ext uri="{0D108BD9-81ED-4DB2-BD59-A6C34878D82A}">
                    <a16:rowId xmlns:a16="http://schemas.microsoft.com/office/drawing/2014/main" val="10009"/>
                  </a:ext>
                </a:extLst>
              </a:tr>
              <a:tr h="268560">
                <a:tc vMerge="1">
                  <a:txBody>
                    <a:bodyPr/>
                    <a:lstStyle/>
                    <a:p>
                      <a:pPr>
                        <a:defRPr/>
                      </a:pPr>
                      <a:endParaRPr/>
                    </a:p>
                  </a:txBody>
                  <a:tcPr marL="32798" marR="32798" marT="0" marB="0" anchor="ctr"/>
                </a:tc>
                <a:tc>
                  <a:txBody>
                    <a:bodyPr/>
                    <a:lstStyle/>
                    <a:p>
                      <a:pPr algn="l">
                        <a:defRPr/>
                      </a:pPr>
                      <a:r>
                        <a:rPr lang="fr-FR" sz="1400" b="0" i="0" u="none" strike="noStrike" cap="none" spc="0" dirty="0">
                          <a:solidFill>
                            <a:srgbClr val="034DA2"/>
                          </a:solidFill>
                          <a:latin typeface="Marianne"/>
                          <a:ea typeface="Marianne"/>
                          <a:cs typeface="Marianne"/>
                        </a:rPr>
                        <a:t>A4.2 – Taille manuelle de pierre</a:t>
                      </a:r>
                      <a:endParaRPr lang="fr-FR" sz="1400" dirty="0">
                        <a:solidFill>
                          <a:srgbClr val="034DA2"/>
                        </a:solidFill>
                        <a:latin typeface="Marianne"/>
                      </a:endParaRPr>
                    </a:p>
                  </a:txBody>
                  <a:tcPr anchor="ctr"/>
                </a:tc>
                <a:extLst>
                  <a:ext uri="{0D108BD9-81ED-4DB2-BD59-A6C34878D82A}">
                    <a16:rowId xmlns:a16="http://schemas.microsoft.com/office/drawing/2014/main" val="10010"/>
                  </a:ext>
                </a:extLst>
              </a:tr>
            </a:tbl>
          </a:graphicData>
        </a:graphic>
      </p:graphicFrame>
      <p:sp>
        <p:nvSpPr>
          <p:cNvPr id="808775332" name="Rectangle 4"/>
          <p:cNvSpPr/>
          <p:nvPr/>
        </p:nvSpPr>
        <p:spPr bwMode="auto">
          <a:xfrm>
            <a:off x="3103415" y="-11435"/>
            <a:ext cx="5666509" cy="954107"/>
          </a:xfrm>
          <a:prstGeom prst="rect">
            <a:avLst/>
          </a:prstGeom>
        </p:spPr>
        <p:txBody>
          <a:bodyPr wrap="square">
            <a:spAutoFit/>
          </a:bodyPr>
          <a:lstStyle/>
          <a:p>
            <a:pPr algn="ctr">
              <a:defRPr/>
            </a:pPr>
            <a:r>
              <a:rPr lang="fr-FR" sz="2800" b="1" dirty="0">
                <a:solidFill>
                  <a:srgbClr val="303977"/>
                </a:solidFill>
                <a:latin typeface="Marianne"/>
                <a:cs typeface="Arial"/>
              </a:rPr>
              <a:t>Référentiel d’activités professionnelles </a:t>
            </a:r>
            <a:endParaRPr lang="fr-FR" sz="2800" dirty="0">
              <a:solidFill>
                <a:srgbClr val="303977"/>
              </a:solidFill>
            </a:endParaRPr>
          </a:p>
        </p:txBody>
      </p:sp>
      <p:sp>
        <p:nvSpPr>
          <p:cNvPr id="1327065185" name="Flèche droite 18"/>
          <p:cNvSpPr/>
          <p:nvPr/>
        </p:nvSpPr>
        <p:spPr bwMode="auto">
          <a:xfrm>
            <a:off x="-29571" y="2846182"/>
            <a:ext cx="180000" cy="196480"/>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287218168" name="Espace réservé du numéro de diapositive 1"/>
          <p:cNvSpPr>
            <a:spLocks noGrp="1"/>
          </p:cNvSpPr>
          <p:nvPr>
            <p:ph type="sldNum" sz="quarter" idx="12"/>
          </p:nvPr>
        </p:nvSpPr>
        <p:spPr bwMode="auto"/>
        <p:txBody>
          <a:bodyPr/>
          <a:lstStyle/>
          <a:p>
            <a:pPr>
              <a:defRPr/>
            </a:pPr>
            <a:fld id="{48F63A3B-78C7-47BE-AE5E-E10140E04643}" type="slidenum">
              <a:rPr lang="en-US"/>
              <a:t>6</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46009870" name="Espace réservé du contenu 2"/>
          <p:cNvSpPr>
            <a:spLocks noGrp="1"/>
          </p:cNvSpPr>
          <p:nvPr>
            <p:ph sz="half" idx="4294967295"/>
          </p:nvPr>
        </p:nvSpPr>
        <p:spPr bwMode="auto">
          <a:xfrm>
            <a:off x="2152701" y="4889486"/>
            <a:ext cx="3240000" cy="1574377"/>
          </a:xfrm>
          <a:prstGeom prst="rect">
            <a:avLst/>
          </a:prstGeom>
          <a:solidFill>
            <a:schemeClr val="accent5">
              <a:lumMod val="40000"/>
              <a:lumOff val="60000"/>
            </a:schemeClr>
          </a:solidFill>
          <a:ln/>
        </p:spPr>
        <p:style>
          <a:lnRef idx="1">
            <a:schemeClr val="accent6"/>
          </a:lnRef>
          <a:fillRef idx="2">
            <a:schemeClr val="accent6"/>
          </a:fillRef>
          <a:effectRef idx="1">
            <a:schemeClr val="accent6"/>
          </a:effectRef>
          <a:fontRef idx="minor">
            <a:schemeClr val="dk1"/>
          </a:fontRef>
        </p:style>
        <p:txBody>
          <a:bodyPr>
            <a:noAutofit/>
          </a:bodyPr>
          <a:lstStyle/>
          <a:p>
            <a:pPr marL="0" indent="0">
              <a:lnSpc>
                <a:spcPct val="120000"/>
              </a:lnSpc>
              <a:spcBef>
                <a:spcPts val="0"/>
              </a:spcBef>
              <a:buNone/>
              <a:defRPr/>
            </a:pPr>
            <a:r>
              <a:rPr lang="fr-FR" sz="1600" b="1">
                <a:solidFill>
                  <a:srgbClr val="034DA2"/>
                </a:solidFill>
                <a:latin typeface="Marianne"/>
              </a:rPr>
              <a:t>Le cadre d’intervention :</a:t>
            </a:r>
            <a:endParaRPr sz="1600" b="1">
              <a:solidFill>
                <a:srgbClr val="034DA2"/>
              </a:solidFill>
              <a:latin typeface="Marianne"/>
            </a:endParaRPr>
          </a:p>
          <a:p>
            <a:pPr marL="285750" lvl="1" indent="-285750">
              <a:lnSpc>
                <a:spcPct val="100000"/>
              </a:lnSpc>
              <a:spcBef>
                <a:spcPts val="0"/>
              </a:spcBef>
              <a:defRPr/>
            </a:pPr>
            <a:r>
              <a:rPr lang="fr-FR" sz="1600">
                <a:solidFill>
                  <a:srgbClr val="034DA2"/>
                </a:solidFill>
                <a:latin typeface="Marianne"/>
                <a:cs typeface="Arial"/>
              </a:rPr>
              <a:t>Travaux de restauration de monuments du patrimoine bâti</a:t>
            </a:r>
            <a:endParaRPr>
              <a:solidFill>
                <a:srgbClr val="034DA2"/>
              </a:solidFill>
            </a:endParaRPr>
          </a:p>
          <a:p>
            <a:pPr marL="285750" lvl="1" indent="-285750">
              <a:lnSpc>
                <a:spcPct val="100000"/>
              </a:lnSpc>
              <a:spcBef>
                <a:spcPts val="0"/>
              </a:spcBef>
              <a:defRPr/>
            </a:pPr>
            <a:r>
              <a:rPr lang="fr-FR" sz="1600">
                <a:solidFill>
                  <a:srgbClr val="034DA2"/>
                </a:solidFill>
                <a:latin typeface="Marianne"/>
                <a:cs typeface="Arial"/>
              </a:rPr>
              <a:t>En atelier ou sur chantier</a:t>
            </a:r>
            <a:endParaRPr>
              <a:solidFill>
                <a:srgbClr val="034DA2"/>
              </a:solidFill>
              <a:highlight>
                <a:srgbClr val="FFFF00"/>
              </a:highlight>
            </a:endParaRPr>
          </a:p>
          <a:p>
            <a:pPr marL="0" lvl="1" indent="0">
              <a:lnSpc>
                <a:spcPct val="100000"/>
              </a:lnSpc>
              <a:spcBef>
                <a:spcPts val="0"/>
              </a:spcBef>
              <a:buFont typeface="Arial"/>
              <a:buNone/>
              <a:defRPr/>
            </a:pPr>
            <a:endParaRPr lang="fr-FR" sz="1600">
              <a:solidFill>
                <a:srgbClr val="034DA2"/>
              </a:solidFill>
              <a:latin typeface="Marianne"/>
            </a:endParaRPr>
          </a:p>
        </p:txBody>
      </p:sp>
      <p:sp>
        <p:nvSpPr>
          <p:cNvPr id="473594009" name="Espace réservé du contenu 3"/>
          <p:cNvSpPr txBox="1"/>
          <p:nvPr/>
        </p:nvSpPr>
        <p:spPr bwMode="auto">
          <a:xfrm>
            <a:off x="5682440" y="3346827"/>
            <a:ext cx="3240000" cy="2013439"/>
          </a:xfrm>
          <a:prstGeom prst="rect">
            <a:avLst/>
          </a:prstGeom>
          <a:solidFill>
            <a:schemeClr val="accent5">
              <a:lumMod val="40000"/>
              <a:lumOff val="60000"/>
            </a:schemeClr>
          </a:solidFill>
          <a:ln/>
        </p:spPr>
        <p:style>
          <a:lnRef idx="1">
            <a:schemeClr val="accent1"/>
          </a:lnRef>
          <a:fillRef idx="2">
            <a:schemeClr val="accent1"/>
          </a:fillRef>
          <a:effectRef idx="1">
            <a:schemeClr val="accent1"/>
          </a:effectRef>
          <a:fontRef idx="minor">
            <a:schemeClr val="dk1"/>
          </a:fontRef>
        </p:style>
        <p:txBody>
          <a:bodyPr>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0000"/>
              </a:lnSpc>
              <a:spcBef>
                <a:spcPts val="0"/>
              </a:spcBef>
              <a:buFont typeface="Arial"/>
              <a:buNone/>
              <a:defRPr/>
            </a:pPr>
            <a:r>
              <a:rPr lang="fr-FR" sz="1600" b="1" dirty="0">
                <a:solidFill>
                  <a:srgbClr val="034DA2"/>
                </a:solidFill>
                <a:latin typeface="Marianne"/>
              </a:rPr>
              <a:t>Des enjeux forts :</a:t>
            </a:r>
            <a:endParaRPr sz="1600" b="1" dirty="0">
              <a:solidFill>
                <a:srgbClr val="034DA2"/>
              </a:solidFill>
              <a:latin typeface="Marianne"/>
            </a:endParaRPr>
          </a:p>
          <a:p>
            <a:pPr>
              <a:lnSpc>
                <a:spcPct val="100000"/>
              </a:lnSpc>
              <a:spcBef>
                <a:spcPts val="0"/>
              </a:spcBef>
              <a:defRPr/>
            </a:pPr>
            <a:r>
              <a:rPr lang="fr-FR" sz="1600" dirty="0">
                <a:solidFill>
                  <a:srgbClr val="034DA2"/>
                </a:solidFill>
                <a:latin typeface="Marianne"/>
              </a:rPr>
              <a:t>Conservation, restauration du patrimoine</a:t>
            </a:r>
            <a:endParaRPr sz="1600" dirty="0">
              <a:solidFill>
                <a:srgbClr val="034DA2"/>
              </a:solidFill>
              <a:latin typeface="Marianne"/>
            </a:endParaRPr>
          </a:p>
          <a:p>
            <a:pPr>
              <a:lnSpc>
                <a:spcPct val="100000"/>
              </a:lnSpc>
              <a:spcBef>
                <a:spcPts val="0"/>
              </a:spcBef>
              <a:defRPr/>
            </a:pPr>
            <a:r>
              <a:rPr lang="fr-FR" sz="1600" dirty="0">
                <a:solidFill>
                  <a:srgbClr val="034DA2"/>
                </a:solidFill>
                <a:latin typeface="Marianne"/>
              </a:rPr>
              <a:t>Transmission de savoir-faire traditionnels</a:t>
            </a:r>
            <a:endParaRPr sz="1600" dirty="0">
              <a:solidFill>
                <a:srgbClr val="034DA2"/>
              </a:solidFill>
              <a:latin typeface="Marianne"/>
            </a:endParaRPr>
          </a:p>
          <a:p>
            <a:pPr>
              <a:lnSpc>
                <a:spcPct val="100000"/>
              </a:lnSpc>
              <a:spcBef>
                <a:spcPts val="0"/>
              </a:spcBef>
              <a:defRPr/>
            </a:pPr>
            <a:r>
              <a:rPr lang="fr-FR" sz="1600" dirty="0">
                <a:solidFill>
                  <a:srgbClr val="034DA2"/>
                </a:solidFill>
                <a:latin typeface="Marianne"/>
              </a:rPr>
              <a:t>Innovations numériques</a:t>
            </a:r>
            <a:endParaRPr sz="1600" dirty="0">
              <a:solidFill>
                <a:srgbClr val="034DA2"/>
              </a:solidFill>
              <a:latin typeface="Marianne"/>
            </a:endParaRPr>
          </a:p>
        </p:txBody>
      </p:sp>
      <p:sp>
        <p:nvSpPr>
          <p:cNvPr id="549791852" name="Espace réservé du contenu 2"/>
          <p:cNvSpPr txBox="1"/>
          <p:nvPr/>
        </p:nvSpPr>
        <p:spPr bwMode="auto">
          <a:xfrm>
            <a:off x="2184232" y="1234254"/>
            <a:ext cx="3240000" cy="1635069"/>
          </a:xfrm>
          <a:prstGeom prst="rect">
            <a:avLst/>
          </a:prstGeom>
          <a:solidFill>
            <a:schemeClr val="accent5">
              <a:lumMod val="40000"/>
              <a:lumOff val="60000"/>
            </a:schemeClr>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0000"/>
              </a:lnSpc>
              <a:spcBef>
                <a:spcPts val="0"/>
              </a:spcBef>
              <a:buFont typeface="Arial"/>
              <a:buNone/>
              <a:defRPr/>
            </a:pPr>
            <a:r>
              <a:rPr lang="fr-FR" sz="1600" b="1" dirty="0">
                <a:solidFill>
                  <a:srgbClr val="034DA2"/>
                </a:solidFill>
                <a:latin typeface="Marianne"/>
              </a:rPr>
              <a:t>Les environnements d’accueil des titulaires du BP </a:t>
            </a:r>
            <a:r>
              <a:rPr lang="fr-FR" sz="1600" b="1" dirty="0" smtClean="0">
                <a:solidFill>
                  <a:srgbClr val="034DA2"/>
                </a:solidFill>
                <a:latin typeface="Marianne"/>
              </a:rPr>
              <a:t>TPAMH </a:t>
            </a:r>
            <a:r>
              <a:rPr lang="fr-FR" sz="1600" b="1" dirty="0">
                <a:solidFill>
                  <a:srgbClr val="034DA2"/>
                </a:solidFill>
                <a:latin typeface="Marianne"/>
              </a:rPr>
              <a:t> :</a:t>
            </a:r>
            <a:endParaRPr b="1" dirty="0">
              <a:solidFill>
                <a:srgbClr val="034DA2"/>
              </a:solidFill>
            </a:endParaRPr>
          </a:p>
          <a:p>
            <a:pPr>
              <a:lnSpc>
                <a:spcPct val="100000"/>
              </a:lnSpc>
              <a:spcBef>
                <a:spcPts val="0"/>
              </a:spcBef>
              <a:defRPr/>
            </a:pPr>
            <a:r>
              <a:rPr lang="fr-FR" sz="1600" dirty="0">
                <a:solidFill>
                  <a:srgbClr val="034DA2"/>
                </a:solidFill>
                <a:latin typeface="Marianne"/>
                <a:cs typeface="Arial"/>
              </a:rPr>
              <a:t>entreprise de taille de pierre possédant la qualification MH</a:t>
            </a:r>
            <a:endParaRPr dirty="0">
              <a:solidFill>
                <a:srgbClr val="034DA2"/>
              </a:solidFill>
            </a:endParaRPr>
          </a:p>
          <a:p>
            <a:pPr marL="0" indent="0">
              <a:lnSpc>
                <a:spcPct val="100000"/>
              </a:lnSpc>
              <a:spcBef>
                <a:spcPts val="0"/>
              </a:spcBef>
              <a:buFont typeface="Arial"/>
              <a:buNone/>
              <a:defRPr/>
            </a:pPr>
            <a:endParaRPr lang="fr-FR" sz="1600" dirty="0">
              <a:solidFill>
                <a:srgbClr val="034DA2"/>
              </a:solidFill>
              <a:latin typeface="Marianne"/>
            </a:endParaRPr>
          </a:p>
        </p:txBody>
      </p:sp>
      <p:sp>
        <p:nvSpPr>
          <p:cNvPr id="774810738" name="Espace réservé du contenu 3"/>
          <p:cNvSpPr txBox="1"/>
          <p:nvPr/>
        </p:nvSpPr>
        <p:spPr bwMode="auto">
          <a:xfrm>
            <a:off x="2184232" y="2999936"/>
            <a:ext cx="3240000" cy="1745488"/>
          </a:xfrm>
          <a:prstGeom prst="rect">
            <a:avLst/>
          </a:prstGeom>
          <a:solidFill>
            <a:schemeClr val="accent5">
              <a:lumMod val="40000"/>
              <a:lumOff val="60000"/>
            </a:schemeClr>
          </a:solidFill>
          <a:ln/>
        </p:spPr>
        <p:style>
          <a:lnRef idx="1">
            <a:schemeClr val="accent1"/>
          </a:lnRef>
          <a:fillRef idx="2">
            <a:schemeClr val="accent1"/>
          </a:fillRef>
          <a:effectRef idx="1">
            <a:schemeClr val="accent1"/>
          </a:effectRef>
          <a:fontRef idx="minor">
            <a:schemeClr val="dk1"/>
          </a:fontRef>
        </p:style>
        <p:txBody>
          <a:bodyPr>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0000"/>
              </a:lnSpc>
              <a:spcBef>
                <a:spcPts val="0"/>
              </a:spcBef>
              <a:buFont typeface="Arial"/>
              <a:buNone/>
              <a:defRPr/>
            </a:pPr>
            <a:r>
              <a:rPr lang="fr-FR" sz="1600" b="1" dirty="0">
                <a:solidFill>
                  <a:srgbClr val="034DA2"/>
                </a:solidFill>
                <a:latin typeface="Marianne"/>
              </a:rPr>
              <a:t>Les évolutions du contexte :</a:t>
            </a:r>
            <a:endParaRPr dirty="0">
              <a:solidFill>
                <a:srgbClr val="034DA2"/>
              </a:solidFill>
            </a:endParaRPr>
          </a:p>
          <a:p>
            <a:pPr>
              <a:lnSpc>
                <a:spcPct val="100000"/>
              </a:lnSpc>
              <a:spcBef>
                <a:spcPts val="0"/>
              </a:spcBef>
              <a:defRPr/>
            </a:pPr>
            <a:r>
              <a:rPr lang="fr-FR" sz="1600" dirty="0">
                <a:solidFill>
                  <a:srgbClr val="034DA2"/>
                </a:solidFill>
                <a:latin typeface="Marianne"/>
              </a:rPr>
              <a:t>Le développement des outils numériques</a:t>
            </a:r>
            <a:endParaRPr dirty="0">
              <a:solidFill>
                <a:srgbClr val="034DA2"/>
              </a:solidFill>
            </a:endParaRPr>
          </a:p>
          <a:p>
            <a:pPr>
              <a:lnSpc>
                <a:spcPct val="100000"/>
              </a:lnSpc>
              <a:spcBef>
                <a:spcPts val="0"/>
              </a:spcBef>
              <a:defRPr/>
            </a:pPr>
            <a:r>
              <a:rPr lang="fr-FR" sz="1600" dirty="0">
                <a:solidFill>
                  <a:srgbClr val="034DA2"/>
                </a:solidFill>
                <a:latin typeface="Marianne"/>
              </a:rPr>
              <a:t>Les lois et réglementations relatives à la conservation du patrimoine </a:t>
            </a:r>
            <a:endParaRPr sz="1600" dirty="0">
              <a:solidFill>
                <a:srgbClr val="034DA2"/>
              </a:solidFill>
              <a:latin typeface="Marianne"/>
            </a:endParaRPr>
          </a:p>
        </p:txBody>
      </p:sp>
      <p:sp>
        <p:nvSpPr>
          <p:cNvPr id="1886808754" name="Rectangle 20"/>
          <p:cNvSpPr/>
          <p:nvPr/>
        </p:nvSpPr>
        <p:spPr bwMode="auto">
          <a:xfrm>
            <a:off x="8737755" y="676390"/>
            <a:ext cx="465192" cy="337913"/>
          </a:xfrm>
          <a:prstGeom prst="rect">
            <a:avLst/>
          </a:prstGeom>
        </p:spPr>
        <p:txBody>
          <a:bodyPr wrap="none">
            <a:spAutoFit/>
          </a:bodyPr>
          <a:lstStyle/>
          <a:p>
            <a:pPr>
              <a:lnSpc>
                <a:spcPct val="113999"/>
              </a:lnSpc>
              <a:defRPr/>
            </a:pPr>
            <a:r>
              <a:rPr lang="fr-FR" sz="1400" b="1" i="1">
                <a:solidFill>
                  <a:schemeClr val="bg1"/>
                </a:solidFill>
                <a:latin typeface="Marianne"/>
              </a:rPr>
              <a:t>2/3</a:t>
            </a:r>
            <a:endParaRPr lang="fr-FR" sz="1200" i="1">
              <a:solidFill>
                <a:schemeClr val="bg1"/>
              </a:solidFill>
              <a:latin typeface="Marianne"/>
            </a:endParaRPr>
          </a:p>
        </p:txBody>
      </p:sp>
      <p:sp>
        <p:nvSpPr>
          <p:cNvPr id="1003611894" name="Rectangle 45"/>
          <p:cNvSpPr/>
          <p:nvPr/>
        </p:nvSpPr>
        <p:spPr bwMode="auto">
          <a:xfrm>
            <a:off x="3103415" y="-11435"/>
            <a:ext cx="5666509" cy="954107"/>
          </a:xfrm>
          <a:prstGeom prst="rect">
            <a:avLst/>
          </a:prstGeom>
        </p:spPr>
        <p:txBody>
          <a:bodyPr wrap="square">
            <a:spAutoFit/>
          </a:bodyPr>
          <a:lstStyle/>
          <a:p>
            <a:pPr algn="ctr">
              <a:defRPr/>
            </a:pPr>
            <a:r>
              <a:rPr lang="fr-FR" sz="2800" b="1" dirty="0">
                <a:solidFill>
                  <a:srgbClr val="303977"/>
                </a:solidFill>
                <a:latin typeface="Marianne"/>
                <a:cs typeface="Arial"/>
              </a:rPr>
              <a:t>Référentiel d’activités professionnelles </a:t>
            </a:r>
            <a:endParaRPr lang="fr-FR" sz="2800" dirty="0">
              <a:solidFill>
                <a:srgbClr val="303977"/>
              </a:solidFill>
            </a:endParaRPr>
          </a:p>
        </p:txBody>
      </p:sp>
      <p:sp>
        <p:nvSpPr>
          <p:cNvPr id="1876890876" name="Flèche droite 46"/>
          <p:cNvSpPr/>
          <p:nvPr/>
        </p:nvSpPr>
        <p:spPr bwMode="auto">
          <a:xfrm>
            <a:off x="-18472" y="2840399"/>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1885392516" name="Espace réservé du numéro de diapositive 2"/>
          <p:cNvSpPr>
            <a:spLocks noGrp="1"/>
          </p:cNvSpPr>
          <p:nvPr>
            <p:ph type="sldNum" sz="quarter" idx="12"/>
          </p:nvPr>
        </p:nvSpPr>
        <p:spPr bwMode="auto"/>
        <p:txBody>
          <a:bodyPr/>
          <a:lstStyle/>
          <a:p>
            <a:pPr>
              <a:defRPr/>
            </a:pPr>
            <a:fld id="{48F63A3B-78C7-47BE-AE5E-E10140E04643}" type="slidenum">
              <a:rPr lang="en-US"/>
              <a:t>7</a:t>
            </a:fld>
            <a:endParaRPr lang="en-US"/>
          </a:p>
        </p:txBody>
      </p:sp>
      <p:sp>
        <p:nvSpPr>
          <p:cNvPr id="1161337642" name="Espace réservé du contenu 2"/>
          <p:cNvSpPr txBox="1"/>
          <p:nvPr/>
        </p:nvSpPr>
        <p:spPr bwMode="auto">
          <a:xfrm>
            <a:off x="5672311" y="1228151"/>
            <a:ext cx="3240000" cy="1972241"/>
          </a:xfrm>
          <a:prstGeom prst="rect">
            <a:avLst/>
          </a:prstGeom>
          <a:solidFill>
            <a:schemeClr val="accent5">
              <a:lumMod val="40000"/>
              <a:lumOff val="60000"/>
            </a:schemeClr>
          </a:soli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oAutofit/>
          </a:bodyPr>
          <a:lstStyle>
            <a:lvl1pPr marL="228600" indent="-228600" algn="l" defTabSz="914400">
              <a:lnSpc>
                <a:spcPct val="90000"/>
              </a:lnSpc>
              <a:spcBef>
                <a:spcPts val="1000"/>
              </a:spcBef>
              <a:buFont typeface="Arial"/>
              <a:buChar char="•"/>
              <a:defRPr sz="2800">
                <a:solidFill>
                  <a:schemeClr val="dk1"/>
                </a:solidFill>
                <a:latin typeface="+mn-lt"/>
                <a:ea typeface="+mn-ea"/>
                <a:cs typeface="+mn-cs"/>
              </a:defRPr>
            </a:lvl1pPr>
            <a:lvl2pPr marL="685800" indent="-228600" algn="l" defTabSz="914400">
              <a:lnSpc>
                <a:spcPct val="90000"/>
              </a:lnSpc>
              <a:spcBef>
                <a:spcPts val="500"/>
              </a:spcBef>
              <a:buFont typeface="Arial"/>
              <a:buChar char="•"/>
              <a:defRPr sz="2400">
                <a:solidFill>
                  <a:schemeClr val="dk1"/>
                </a:solidFill>
                <a:latin typeface="+mn-lt"/>
                <a:ea typeface="+mn-ea"/>
                <a:cs typeface="+mn-cs"/>
              </a:defRPr>
            </a:lvl2pPr>
            <a:lvl3pPr marL="1143000" indent="-228600" algn="l" defTabSz="914400">
              <a:lnSpc>
                <a:spcPct val="90000"/>
              </a:lnSpc>
              <a:spcBef>
                <a:spcPts val="500"/>
              </a:spcBef>
              <a:buFont typeface="Arial"/>
              <a:buChar char="•"/>
              <a:defRPr sz="2000">
                <a:solidFill>
                  <a:schemeClr val="dk1"/>
                </a:solidFill>
                <a:latin typeface="+mn-lt"/>
                <a:ea typeface="+mn-ea"/>
                <a:cs typeface="+mn-cs"/>
              </a:defRPr>
            </a:lvl3pPr>
            <a:lvl4pPr marL="1600200" indent="-228600" algn="l" defTabSz="914400">
              <a:lnSpc>
                <a:spcPct val="90000"/>
              </a:lnSpc>
              <a:spcBef>
                <a:spcPts val="500"/>
              </a:spcBef>
              <a:buFont typeface="Arial"/>
              <a:buChar char="•"/>
              <a:defRPr sz="1800">
                <a:solidFill>
                  <a:schemeClr val="dk1"/>
                </a:solidFill>
                <a:latin typeface="+mn-lt"/>
                <a:ea typeface="+mn-ea"/>
                <a:cs typeface="+mn-cs"/>
              </a:defRPr>
            </a:lvl4pPr>
            <a:lvl5pPr marL="2057400" indent="-228600" algn="l" defTabSz="914400">
              <a:lnSpc>
                <a:spcPct val="90000"/>
              </a:lnSpc>
              <a:spcBef>
                <a:spcPts val="500"/>
              </a:spcBef>
              <a:buFont typeface="Arial"/>
              <a:buChar char="•"/>
              <a:defRPr sz="1800">
                <a:solidFill>
                  <a:schemeClr val="dk1"/>
                </a:solidFill>
                <a:latin typeface="+mn-lt"/>
                <a:ea typeface="+mn-ea"/>
                <a:cs typeface="+mn-cs"/>
              </a:defRPr>
            </a:lvl5pPr>
            <a:lvl6pPr marL="2514600" indent="-228600" algn="l" defTabSz="914400">
              <a:lnSpc>
                <a:spcPct val="90000"/>
              </a:lnSpc>
              <a:spcBef>
                <a:spcPts val="500"/>
              </a:spcBef>
              <a:buFont typeface="Arial"/>
              <a:buChar char="•"/>
              <a:defRPr sz="1800">
                <a:solidFill>
                  <a:schemeClr val="dk1"/>
                </a:solidFill>
                <a:latin typeface="+mn-lt"/>
                <a:ea typeface="+mn-ea"/>
                <a:cs typeface="+mn-cs"/>
              </a:defRPr>
            </a:lvl6pPr>
            <a:lvl7pPr marL="2971800" indent="-228600" algn="l" defTabSz="914400">
              <a:lnSpc>
                <a:spcPct val="90000"/>
              </a:lnSpc>
              <a:spcBef>
                <a:spcPts val="500"/>
              </a:spcBef>
              <a:buFont typeface="Arial"/>
              <a:buChar char="•"/>
              <a:defRPr sz="1800">
                <a:solidFill>
                  <a:schemeClr val="dk1"/>
                </a:solidFill>
                <a:latin typeface="+mn-lt"/>
                <a:ea typeface="+mn-ea"/>
                <a:cs typeface="+mn-cs"/>
              </a:defRPr>
            </a:lvl7pPr>
            <a:lvl8pPr marL="3429000" indent="-228600" algn="l" defTabSz="914400">
              <a:lnSpc>
                <a:spcPct val="90000"/>
              </a:lnSpc>
              <a:spcBef>
                <a:spcPts val="500"/>
              </a:spcBef>
              <a:buFont typeface="Arial"/>
              <a:buChar char="•"/>
              <a:defRPr sz="1800">
                <a:solidFill>
                  <a:schemeClr val="dk1"/>
                </a:solidFill>
                <a:latin typeface="+mn-lt"/>
                <a:ea typeface="+mn-ea"/>
                <a:cs typeface="+mn-cs"/>
              </a:defRPr>
            </a:lvl8pPr>
            <a:lvl9pPr marL="3886200" indent="-228600" algn="l" defTabSz="914400">
              <a:lnSpc>
                <a:spcPct val="90000"/>
              </a:lnSpc>
              <a:spcBef>
                <a:spcPts val="500"/>
              </a:spcBef>
              <a:buFont typeface="Arial"/>
              <a:buChar char="•"/>
              <a:defRPr sz="1800">
                <a:solidFill>
                  <a:schemeClr val="dk1"/>
                </a:solidFill>
                <a:latin typeface="+mn-lt"/>
                <a:ea typeface="+mn-ea"/>
                <a:cs typeface="+mn-cs"/>
              </a:defRPr>
            </a:lvl9pPr>
          </a:lstStyle>
          <a:p>
            <a:pPr marL="0" indent="0">
              <a:lnSpc>
                <a:spcPct val="120000"/>
              </a:lnSpc>
              <a:spcBef>
                <a:spcPts val="0"/>
              </a:spcBef>
              <a:buFont typeface="Arial"/>
              <a:buNone/>
              <a:defRPr/>
            </a:pPr>
            <a:r>
              <a:rPr lang="fr-FR" sz="1600" b="1" dirty="0">
                <a:solidFill>
                  <a:srgbClr val="034DA2"/>
                </a:solidFill>
                <a:latin typeface="Marianne"/>
              </a:rPr>
              <a:t>Les types d’ouvrages:</a:t>
            </a:r>
            <a:endParaRPr dirty="0">
              <a:solidFill>
                <a:srgbClr val="034DA2"/>
              </a:solidFill>
            </a:endParaRPr>
          </a:p>
          <a:p>
            <a:pPr marL="285750" lvl="1" indent="-285750">
              <a:lnSpc>
                <a:spcPct val="100000"/>
              </a:lnSpc>
              <a:spcBef>
                <a:spcPts val="0"/>
              </a:spcBef>
              <a:defRPr/>
            </a:pPr>
            <a:r>
              <a:rPr lang="fr-FR" sz="1600" dirty="0">
                <a:solidFill>
                  <a:srgbClr val="034DA2"/>
                </a:solidFill>
                <a:latin typeface="Marianne"/>
              </a:rPr>
              <a:t>Bâtiments religieux ou civils</a:t>
            </a:r>
            <a:endParaRPr dirty="0">
              <a:solidFill>
                <a:srgbClr val="034DA2"/>
              </a:solidFill>
            </a:endParaRPr>
          </a:p>
          <a:p>
            <a:pPr marL="285750" lvl="1" indent="-285750">
              <a:lnSpc>
                <a:spcPct val="100000"/>
              </a:lnSpc>
              <a:spcBef>
                <a:spcPts val="0"/>
              </a:spcBef>
              <a:defRPr/>
            </a:pPr>
            <a:r>
              <a:rPr lang="fr-FR" sz="1600" dirty="0">
                <a:solidFill>
                  <a:srgbClr val="034DA2"/>
                </a:solidFill>
                <a:latin typeface="Marianne"/>
              </a:rPr>
              <a:t>Aménagements urbains (fontaine, banc…)</a:t>
            </a:r>
            <a:endParaRPr dirty="0">
              <a:solidFill>
                <a:srgbClr val="034DA2"/>
              </a:solidFill>
            </a:endParaRPr>
          </a:p>
          <a:p>
            <a:pPr marL="285750" lvl="1" indent="-285750">
              <a:lnSpc>
                <a:spcPct val="100000"/>
              </a:lnSpc>
              <a:spcBef>
                <a:spcPts val="0"/>
              </a:spcBef>
              <a:defRPr/>
            </a:pPr>
            <a:r>
              <a:rPr lang="fr-FR" sz="1600" dirty="0">
                <a:solidFill>
                  <a:srgbClr val="034DA2"/>
                </a:solidFill>
                <a:latin typeface="Marianne"/>
              </a:rPr>
              <a:t>Ouvrages funéraires (Cénotaphe,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Ref idx="1001">
        <a:schemeClr val="bg1"/>
      </p:bgRef>
    </p:bg>
    <p:spTree>
      <p:nvGrpSpPr>
        <p:cNvPr id="1" name=""/>
        <p:cNvGrpSpPr/>
        <p:nvPr/>
      </p:nvGrpSpPr>
      <p:grpSpPr bwMode="auto">
        <a:xfrm>
          <a:off x="0" y="0"/>
          <a:ext cx="0" cy="0"/>
          <a:chOff x="0" y="0"/>
          <a:chExt cx="0" cy="0"/>
        </a:xfrm>
      </p:grpSpPr>
      <p:sp>
        <p:nvSpPr>
          <p:cNvPr id="380051142" name="Rectangle 35"/>
          <p:cNvSpPr/>
          <p:nvPr/>
        </p:nvSpPr>
        <p:spPr bwMode="auto">
          <a:xfrm>
            <a:off x="8737755" y="690037"/>
            <a:ext cx="465192" cy="337913"/>
          </a:xfrm>
          <a:prstGeom prst="rect">
            <a:avLst/>
          </a:prstGeom>
        </p:spPr>
        <p:txBody>
          <a:bodyPr wrap="none">
            <a:spAutoFit/>
          </a:bodyPr>
          <a:lstStyle/>
          <a:p>
            <a:pPr>
              <a:lnSpc>
                <a:spcPct val="113999"/>
              </a:lnSpc>
              <a:defRPr/>
            </a:pPr>
            <a:r>
              <a:rPr lang="fr-FR" sz="1400" b="1" i="1">
                <a:solidFill>
                  <a:schemeClr val="bg1"/>
                </a:solidFill>
                <a:latin typeface="Marianne"/>
              </a:rPr>
              <a:t>3/3</a:t>
            </a:r>
            <a:endParaRPr lang="fr-FR" sz="1200" i="1">
              <a:solidFill>
                <a:schemeClr val="bg1"/>
              </a:solidFill>
              <a:latin typeface="Marianne"/>
            </a:endParaRPr>
          </a:p>
        </p:txBody>
      </p:sp>
      <p:sp>
        <p:nvSpPr>
          <p:cNvPr id="1638942700" name="Rectangle 54"/>
          <p:cNvSpPr/>
          <p:nvPr/>
        </p:nvSpPr>
        <p:spPr bwMode="auto">
          <a:xfrm>
            <a:off x="3103415" y="-11435"/>
            <a:ext cx="5666509" cy="954107"/>
          </a:xfrm>
          <a:prstGeom prst="rect">
            <a:avLst/>
          </a:prstGeom>
        </p:spPr>
        <p:txBody>
          <a:bodyPr wrap="square">
            <a:spAutoFit/>
          </a:bodyPr>
          <a:lstStyle/>
          <a:p>
            <a:pPr algn="ctr">
              <a:defRPr/>
            </a:pPr>
            <a:r>
              <a:rPr lang="fr-FR" sz="2800" b="1" dirty="0">
                <a:solidFill>
                  <a:srgbClr val="303977"/>
                </a:solidFill>
                <a:latin typeface="Marianne"/>
                <a:cs typeface="Arial"/>
              </a:rPr>
              <a:t>Référentiel d’activités professionnelles </a:t>
            </a:r>
            <a:endParaRPr lang="fr-FR" sz="2800" dirty="0">
              <a:solidFill>
                <a:srgbClr val="303977"/>
              </a:solidFill>
            </a:endParaRPr>
          </a:p>
        </p:txBody>
      </p:sp>
      <p:sp>
        <p:nvSpPr>
          <p:cNvPr id="848112169" name="Flèche droite 55"/>
          <p:cNvSpPr/>
          <p:nvPr/>
        </p:nvSpPr>
        <p:spPr bwMode="auto">
          <a:xfrm>
            <a:off x="-18472" y="2857774"/>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577518384" name="Espace réservé du numéro de diapositive 1"/>
          <p:cNvSpPr>
            <a:spLocks noGrp="1"/>
          </p:cNvSpPr>
          <p:nvPr>
            <p:ph type="sldNum" sz="quarter" idx="12"/>
          </p:nvPr>
        </p:nvSpPr>
        <p:spPr bwMode="auto"/>
        <p:txBody>
          <a:bodyPr/>
          <a:lstStyle/>
          <a:p>
            <a:pPr>
              <a:defRPr/>
            </a:pPr>
            <a:fld id="{48F63A3B-78C7-47BE-AE5E-E10140E04643}" type="slidenum">
              <a:rPr lang="en-US"/>
              <a:t>8</a:t>
            </a:fld>
            <a:endParaRPr lang="en-US"/>
          </a:p>
        </p:txBody>
      </p:sp>
      <p:sp>
        <p:nvSpPr>
          <p:cNvPr id="1234013460" name="ZoneTexte 2"/>
          <p:cNvSpPr txBox="1"/>
          <p:nvPr/>
        </p:nvSpPr>
        <p:spPr bwMode="auto">
          <a:xfrm>
            <a:off x="6659114" y="1783300"/>
            <a:ext cx="943428" cy="369332"/>
          </a:xfrm>
          <a:prstGeom prst="rect">
            <a:avLst/>
          </a:prstGeom>
          <a:noFill/>
        </p:spPr>
        <p:txBody>
          <a:bodyPr wrap="square" rtlCol="0">
            <a:spAutoFit/>
          </a:bodyPr>
          <a:lstStyle/>
          <a:p>
            <a:pPr algn="ctr">
              <a:defRPr/>
            </a:pPr>
            <a:r>
              <a:rPr lang="fr-FR">
                <a:solidFill>
                  <a:srgbClr val="FFC000"/>
                </a:solidFill>
                <a:latin typeface="Marianne"/>
              </a:rPr>
              <a:t>Bloc 1</a:t>
            </a:r>
            <a:endParaRPr/>
          </a:p>
        </p:txBody>
      </p:sp>
      <p:sp>
        <p:nvSpPr>
          <p:cNvPr id="940925649" name="ZoneTexte 21"/>
          <p:cNvSpPr txBox="1"/>
          <p:nvPr/>
        </p:nvSpPr>
        <p:spPr bwMode="auto">
          <a:xfrm>
            <a:off x="6785563" y="5727470"/>
            <a:ext cx="943428" cy="369332"/>
          </a:xfrm>
          <a:prstGeom prst="rect">
            <a:avLst/>
          </a:prstGeom>
          <a:noFill/>
        </p:spPr>
        <p:txBody>
          <a:bodyPr wrap="square" rtlCol="0">
            <a:spAutoFit/>
          </a:bodyPr>
          <a:lstStyle/>
          <a:p>
            <a:pPr algn="ctr">
              <a:defRPr/>
            </a:pPr>
            <a:r>
              <a:rPr lang="fr-FR">
                <a:solidFill>
                  <a:srgbClr val="C55A11"/>
                </a:solidFill>
                <a:latin typeface="Marianne"/>
              </a:rPr>
              <a:t>Bloc 3</a:t>
            </a:r>
            <a:endParaRPr/>
          </a:p>
        </p:txBody>
      </p:sp>
      <p:sp>
        <p:nvSpPr>
          <p:cNvPr id="1935539101" name="ZoneTexte 22"/>
          <p:cNvSpPr txBox="1"/>
          <p:nvPr/>
        </p:nvSpPr>
        <p:spPr bwMode="auto">
          <a:xfrm>
            <a:off x="2785195" y="5333751"/>
            <a:ext cx="943428" cy="369332"/>
          </a:xfrm>
          <a:prstGeom prst="rect">
            <a:avLst/>
          </a:prstGeom>
          <a:noFill/>
        </p:spPr>
        <p:txBody>
          <a:bodyPr wrap="square" rtlCol="0">
            <a:spAutoFit/>
          </a:bodyPr>
          <a:lstStyle/>
          <a:p>
            <a:pPr algn="ctr">
              <a:defRPr/>
            </a:pPr>
            <a:r>
              <a:rPr lang="fr-FR" dirty="0">
                <a:solidFill>
                  <a:srgbClr val="034DA2"/>
                </a:solidFill>
                <a:latin typeface="Marianne"/>
              </a:rPr>
              <a:t>Bloc 4</a:t>
            </a:r>
            <a:endParaRPr dirty="0">
              <a:solidFill>
                <a:srgbClr val="034DA2"/>
              </a:solidFill>
            </a:endParaRPr>
          </a:p>
        </p:txBody>
      </p:sp>
      <p:sp>
        <p:nvSpPr>
          <p:cNvPr id="72237677" name="Forme libre 4"/>
          <p:cNvSpPr/>
          <p:nvPr/>
        </p:nvSpPr>
        <p:spPr bwMode="auto">
          <a:xfrm>
            <a:off x="4804012" y="1269607"/>
            <a:ext cx="1708245" cy="1024947"/>
          </a:xfrm>
          <a:custGeom>
            <a:avLst/>
            <a:gdLst>
              <a:gd name="connsiteX0" fmla="*/ 0 w 1708245"/>
              <a:gd name="connsiteY0" fmla="*/ 102495 h 1024947"/>
              <a:gd name="connsiteX1" fmla="*/ 102495 w 1708245"/>
              <a:gd name="connsiteY1" fmla="*/ 0 h 1024947"/>
              <a:gd name="connsiteX2" fmla="*/ 1605750 w 1708245"/>
              <a:gd name="connsiteY2" fmla="*/ 0 h 1024947"/>
              <a:gd name="connsiteX3" fmla="*/ 1708245 w 1708245"/>
              <a:gd name="connsiteY3" fmla="*/ 102495 h 1024947"/>
              <a:gd name="connsiteX4" fmla="*/ 1708245 w 1708245"/>
              <a:gd name="connsiteY4" fmla="*/ 922452 h 1024947"/>
              <a:gd name="connsiteX5" fmla="*/ 1605750 w 1708245"/>
              <a:gd name="connsiteY5" fmla="*/ 1024947 h 1024947"/>
              <a:gd name="connsiteX6" fmla="*/ 102495 w 1708245"/>
              <a:gd name="connsiteY6" fmla="*/ 1024947 h 1024947"/>
              <a:gd name="connsiteX7" fmla="*/ 0 w 1708245"/>
              <a:gd name="connsiteY7" fmla="*/ 922452 h 1024947"/>
              <a:gd name="connsiteX8" fmla="*/ 0 w 1708245"/>
              <a:gd name="connsiteY8" fmla="*/ 102495 h 10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245" h="1024947" extrusionOk="0">
                <a:moveTo>
                  <a:pt x="0" y="102495"/>
                </a:moveTo>
                <a:cubicBezTo>
                  <a:pt x="0" y="45889"/>
                  <a:pt x="45889" y="0"/>
                  <a:pt x="102495" y="0"/>
                </a:cubicBezTo>
                <a:lnTo>
                  <a:pt x="1605750" y="0"/>
                </a:lnTo>
                <a:cubicBezTo>
                  <a:pt x="1662356" y="0"/>
                  <a:pt x="1708245" y="45889"/>
                  <a:pt x="1708245" y="102495"/>
                </a:cubicBezTo>
                <a:lnTo>
                  <a:pt x="1708245" y="922452"/>
                </a:lnTo>
                <a:cubicBezTo>
                  <a:pt x="1708245" y="979058"/>
                  <a:pt x="1662356" y="1024947"/>
                  <a:pt x="1605750" y="1024947"/>
                </a:cubicBezTo>
                <a:lnTo>
                  <a:pt x="102495" y="1024947"/>
                </a:lnTo>
                <a:cubicBezTo>
                  <a:pt x="45889" y="1024947"/>
                  <a:pt x="0" y="979058"/>
                  <a:pt x="0" y="922452"/>
                </a:cubicBezTo>
                <a:lnTo>
                  <a:pt x="0" y="102495"/>
                </a:lnTo>
                <a:close/>
              </a:path>
            </a:pathLst>
          </a:custGeom>
          <a:solidFill>
            <a:srgbClr val="FFC000"/>
          </a:solidFill>
        </p:spPr>
        <p:style>
          <a:lnRef idx="2">
            <a:schemeClr val="lt1">
              <a:hueOff val="0"/>
              <a:satOff val="0"/>
              <a:lumOff val="0"/>
              <a:alphaOff val="0"/>
            </a:schemeClr>
          </a:lnRef>
          <a:fillRef idx="1">
            <a:srgbClr val="000000"/>
          </a:fillRef>
          <a:effectRef idx="0">
            <a:schemeClr val="accent2">
              <a:hueOff val="0"/>
              <a:satOff val="0"/>
              <a:lumOff val="0"/>
              <a:alphaOff val="0"/>
            </a:schemeClr>
          </a:effectRef>
          <a:fontRef idx="minor">
            <a:schemeClr val="lt1"/>
          </a:fontRef>
        </p:style>
        <p:txBody>
          <a:bodyPr spcFirstLastPara="0" vert="horz" wrap="square" lIns="94790" tIns="94790" rIns="94790" bIns="94790" numCol="1" spcCol="1270" anchor="ctr" anchorCtr="0">
            <a:noAutofit/>
          </a:bodyPr>
          <a:lstStyle/>
          <a:p>
            <a:pPr lvl="0" algn="ctr" defTabSz="755650">
              <a:lnSpc>
                <a:spcPct val="90000"/>
              </a:lnSpc>
              <a:spcBef>
                <a:spcPts val="0"/>
              </a:spcBef>
              <a:spcAft>
                <a:spcPts val="0"/>
              </a:spcAft>
              <a:defRPr/>
            </a:pPr>
            <a:r>
              <a:rPr lang="fr-FR" sz="1700" b="1">
                <a:latin typeface="Marianne"/>
                <a:cs typeface="Arial"/>
              </a:rPr>
              <a:t>Analyse et diagnostic</a:t>
            </a:r>
            <a:endParaRPr lang="fr-FR" sz="1700"/>
          </a:p>
        </p:txBody>
      </p:sp>
      <p:sp>
        <p:nvSpPr>
          <p:cNvPr id="431686685" name="Forme libre 5"/>
          <p:cNvSpPr/>
          <p:nvPr/>
        </p:nvSpPr>
        <p:spPr bwMode="auto">
          <a:xfrm rot="2053388">
            <a:off x="6477649" y="2318428"/>
            <a:ext cx="720000" cy="423644"/>
          </a:xfrm>
          <a:custGeom>
            <a:avLst/>
            <a:gdLst>
              <a:gd name="connsiteX0" fmla="*/ 0 w 362147"/>
              <a:gd name="connsiteY0" fmla="*/ 84729 h 423644"/>
              <a:gd name="connsiteX1" fmla="*/ 181074 w 362147"/>
              <a:gd name="connsiteY1" fmla="*/ 84729 h 423644"/>
              <a:gd name="connsiteX2" fmla="*/ 181074 w 362147"/>
              <a:gd name="connsiteY2" fmla="*/ 0 h 423644"/>
              <a:gd name="connsiteX3" fmla="*/ 362147 w 362147"/>
              <a:gd name="connsiteY3" fmla="*/ 211822 h 423644"/>
              <a:gd name="connsiteX4" fmla="*/ 181074 w 362147"/>
              <a:gd name="connsiteY4" fmla="*/ 423644 h 423644"/>
              <a:gd name="connsiteX5" fmla="*/ 181074 w 362147"/>
              <a:gd name="connsiteY5" fmla="*/ 338915 h 423644"/>
              <a:gd name="connsiteX6" fmla="*/ 0 w 362147"/>
              <a:gd name="connsiteY6" fmla="*/ 338915 h 423644"/>
              <a:gd name="connsiteX7" fmla="*/ 0 w 362147"/>
              <a:gd name="connsiteY7" fmla="*/ 84729 h 4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47" h="423644" extrusionOk="0">
                <a:moveTo>
                  <a:pt x="0" y="84729"/>
                </a:moveTo>
                <a:lnTo>
                  <a:pt x="181074" y="84729"/>
                </a:lnTo>
                <a:lnTo>
                  <a:pt x="181074" y="0"/>
                </a:lnTo>
                <a:lnTo>
                  <a:pt x="362147" y="211822"/>
                </a:lnTo>
                <a:lnTo>
                  <a:pt x="181074" y="423644"/>
                </a:lnTo>
                <a:lnTo>
                  <a:pt x="181074" y="338915"/>
                </a:lnTo>
                <a:lnTo>
                  <a:pt x="0" y="338915"/>
                </a:lnTo>
                <a:lnTo>
                  <a:pt x="0" y="84729"/>
                </a:lnTo>
                <a:close/>
              </a:path>
            </a:pathLst>
          </a:custGeom>
          <a:solidFill>
            <a:srgbClr val="FFC000"/>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84729" rIns="108644" bIns="84729" numCol="1" spcCol="1270" anchor="ctr" anchorCtr="0">
            <a:noAutofit/>
          </a:bodyPr>
          <a:lstStyle/>
          <a:p>
            <a:pPr lvl="0" algn="ctr" defTabSz="622300">
              <a:lnSpc>
                <a:spcPct val="90000"/>
              </a:lnSpc>
              <a:spcBef>
                <a:spcPts val="0"/>
              </a:spcBef>
              <a:spcAft>
                <a:spcPts val="0"/>
              </a:spcAft>
              <a:defRPr/>
            </a:pPr>
            <a:endParaRPr lang="fr-FR" sz="1400"/>
          </a:p>
        </p:txBody>
      </p:sp>
      <p:sp>
        <p:nvSpPr>
          <p:cNvPr id="1210378589" name="Forme libre 6"/>
          <p:cNvSpPr/>
          <p:nvPr/>
        </p:nvSpPr>
        <p:spPr bwMode="auto">
          <a:xfrm>
            <a:off x="7185044" y="2278600"/>
            <a:ext cx="1708245" cy="1024947"/>
          </a:xfrm>
          <a:custGeom>
            <a:avLst/>
            <a:gdLst>
              <a:gd name="connsiteX0" fmla="*/ 0 w 1708245"/>
              <a:gd name="connsiteY0" fmla="*/ 102495 h 1024947"/>
              <a:gd name="connsiteX1" fmla="*/ 102495 w 1708245"/>
              <a:gd name="connsiteY1" fmla="*/ 0 h 1024947"/>
              <a:gd name="connsiteX2" fmla="*/ 1605750 w 1708245"/>
              <a:gd name="connsiteY2" fmla="*/ 0 h 1024947"/>
              <a:gd name="connsiteX3" fmla="*/ 1708245 w 1708245"/>
              <a:gd name="connsiteY3" fmla="*/ 102495 h 1024947"/>
              <a:gd name="connsiteX4" fmla="*/ 1708245 w 1708245"/>
              <a:gd name="connsiteY4" fmla="*/ 922452 h 1024947"/>
              <a:gd name="connsiteX5" fmla="*/ 1605750 w 1708245"/>
              <a:gd name="connsiteY5" fmla="*/ 1024947 h 1024947"/>
              <a:gd name="connsiteX6" fmla="*/ 102495 w 1708245"/>
              <a:gd name="connsiteY6" fmla="*/ 1024947 h 1024947"/>
              <a:gd name="connsiteX7" fmla="*/ 0 w 1708245"/>
              <a:gd name="connsiteY7" fmla="*/ 922452 h 1024947"/>
              <a:gd name="connsiteX8" fmla="*/ 0 w 1708245"/>
              <a:gd name="connsiteY8" fmla="*/ 102495 h 10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245" h="1024947" extrusionOk="0">
                <a:moveTo>
                  <a:pt x="0" y="102495"/>
                </a:moveTo>
                <a:cubicBezTo>
                  <a:pt x="0" y="45889"/>
                  <a:pt x="45889" y="0"/>
                  <a:pt x="102495" y="0"/>
                </a:cubicBezTo>
                <a:lnTo>
                  <a:pt x="1605750" y="0"/>
                </a:lnTo>
                <a:cubicBezTo>
                  <a:pt x="1662356" y="0"/>
                  <a:pt x="1708245" y="45889"/>
                  <a:pt x="1708245" y="102495"/>
                </a:cubicBezTo>
                <a:lnTo>
                  <a:pt x="1708245" y="922452"/>
                </a:lnTo>
                <a:cubicBezTo>
                  <a:pt x="1708245" y="979058"/>
                  <a:pt x="1662356" y="1024947"/>
                  <a:pt x="1605750" y="1024947"/>
                </a:cubicBezTo>
                <a:lnTo>
                  <a:pt x="102495" y="1024947"/>
                </a:lnTo>
                <a:cubicBezTo>
                  <a:pt x="45889" y="1024947"/>
                  <a:pt x="0" y="979058"/>
                  <a:pt x="0" y="922452"/>
                </a:cubicBezTo>
                <a:lnTo>
                  <a:pt x="0" y="102495"/>
                </a:lnTo>
                <a:close/>
              </a:path>
            </a:pathLst>
          </a:custGeom>
          <a:solidFill>
            <a:srgbClr val="FFC000"/>
          </a:solidFill>
        </p:spPr>
        <p:style>
          <a:lnRef idx="2">
            <a:schemeClr val="lt1">
              <a:hueOff val="0"/>
              <a:satOff val="0"/>
              <a:lumOff val="0"/>
              <a:alphaOff val="0"/>
            </a:schemeClr>
          </a:lnRef>
          <a:fillRef idx="1">
            <a:srgbClr val="000000"/>
          </a:fillRef>
          <a:effectRef idx="0">
            <a:schemeClr val="accent3">
              <a:hueOff val="0"/>
              <a:satOff val="0"/>
              <a:lumOff val="0"/>
              <a:alphaOff val="0"/>
            </a:schemeClr>
          </a:effectRef>
          <a:fontRef idx="minor">
            <a:schemeClr val="lt1"/>
          </a:fontRef>
        </p:style>
        <p:txBody>
          <a:bodyPr spcFirstLastPara="0" vert="horz" wrap="square" lIns="94790" tIns="94790" rIns="94790" bIns="94790" numCol="1" spcCol="1270" anchor="ctr" anchorCtr="0">
            <a:noAutofit/>
          </a:bodyPr>
          <a:lstStyle/>
          <a:p>
            <a:pPr lvl="0" algn="ctr" defTabSz="755650">
              <a:lnSpc>
                <a:spcPct val="90000"/>
              </a:lnSpc>
              <a:spcBef>
                <a:spcPts val="0"/>
              </a:spcBef>
              <a:spcAft>
                <a:spcPts val="0"/>
              </a:spcAft>
              <a:defRPr/>
            </a:pPr>
            <a:r>
              <a:rPr lang="fr-FR" sz="1700" b="1">
                <a:latin typeface="Marianne"/>
                <a:cs typeface="Arial"/>
              </a:rPr>
              <a:t>Élaboration de solutions</a:t>
            </a:r>
            <a:endParaRPr lang="fr-FR" sz="1700"/>
          </a:p>
        </p:txBody>
      </p:sp>
      <p:sp>
        <p:nvSpPr>
          <p:cNvPr id="1071676908" name="Forme libre 7"/>
          <p:cNvSpPr/>
          <p:nvPr/>
        </p:nvSpPr>
        <p:spPr bwMode="auto">
          <a:xfrm>
            <a:off x="7848362" y="3443361"/>
            <a:ext cx="423645" cy="720000"/>
          </a:xfrm>
          <a:custGeom>
            <a:avLst/>
            <a:gdLst>
              <a:gd name="connsiteX0" fmla="*/ 0 w 362147"/>
              <a:gd name="connsiteY0" fmla="*/ 84729 h 423644"/>
              <a:gd name="connsiteX1" fmla="*/ 181074 w 362147"/>
              <a:gd name="connsiteY1" fmla="*/ 84729 h 423644"/>
              <a:gd name="connsiteX2" fmla="*/ 181074 w 362147"/>
              <a:gd name="connsiteY2" fmla="*/ 0 h 423644"/>
              <a:gd name="connsiteX3" fmla="*/ 362147 w 362147"/>
              <a:gd name="connsiteY3" fmla="*/ 211822 h 423644"/>
              <a:gd name="connsiteX4" fmla="*/ 181074 w 362147"/>
              <a:gd name="connsiteY4" fmla="*/ 423644 h 423644"/>
              <a:gd name="connsiteX5" fmla="*/ 181074 w 362147"/>
              <a:gd name="connsiteY5" fmla="*/ 338915 h 423644"/>
              <a:gd name="connsiteX6" fmla="*/ 0 w 362147"/>
              <a:gd name="connsiteY6" fmla="*/ 338915 h 423644"/>
              <a:gd name="connsiteX7" fmla="*/ 0 w 362147"/>
              <a:gd name="connsiteY7" fmla="*/ 84729 h 4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47" h="423644" extrusionOk="0">
                <a:moveTo>
                  <a:pt x="289717" y="1"/>
                </a:moveTo>
                <a:lnTo>
                  <a:pt x="289717" y="211823"/>
                </a:lnTo>
                <a:lnTo>
                  <a:pt x="362147" y="211823"/>
                </a:lnTo>
                <a:lnTo>
                  <a:pt x="181074" y="423643"/>
                </a:lnTo>
                <a:lnTo>
                  <a:pt x="0" y="211823"/>
                </a:lnTo>
                <a:lnTo>
                  <a:pt x="72430" y="211823"/>
                </a:lnTo>
                <a:lnTo>
                  <a:pt x="72430" y="1"/>
                </a:lnTo>
                <a:lnTo>
                  <a:pt x="289717" y="1"/>
                </a:lnTo>
                <a:close/>
              </a:path>
            </a:pathLst>
          </a:custGeom>
          <a:solidFill>
            <a:srgbClr val="ED7D31"/>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4730" tIns="0" rIns="84729" bIns="108645" numCol="1" spcCol="1270" anchor="ctr" anchorCtr="0">
            <a:noAutofit/>
          </a:bodyPr>
          <a:lstStyle/>
          <a:p>
            <a:pPr lvl="0" algn="ctr" defTabSz="622300">
              <a:lnSpc>
                <a:spcPct val="90000"/>
              </a:lnSpc>
              <a:spcBef>
                <a:spcPts val="0"/>
              </a:spcBef>
              <a:spcAft>
                <a:spcPts val="0"/>
              </a:spcAft>
              <a:defRPr/>
            </a:pPr>
            <a:endParaRPr lang="fr-FR" sz="1400"/>
          </a:p>
        </p:txBody>
      </p:sp>
      <p:sp>
        <p:nvSpPr>
          <p:cNvPr id="230417286" name="Forme libre 8"/>
          <p:cNvSpPr/>
          <p:nvPr/>
        </p:nvSpPr>
        <p:spPr bwMode="auto">
          <a:xfrm>
            <a:off x="7185047" y="4291648"/>
            <a:ext cx="1708245" cy="1024947"/>
          </a:xfrm>
          <a:custGeom>
            <a:avLst/>
            <a:gdLst>
              <a:gd name="connsiteX0" fmla="*/ 0 w 1708245"/>
              <a:gd name="connsiteY0" fmla="*/ 102495 h 1024947"/>
              <a:gd name="connsiteX1" fmla="*/ 102495 w 1708245"/>
              <a:gd name="connsiteY1" fmla="*/ 0 h 1024947"/>
              <a:gd name="connsiteX2" fmla="*/ 1605750 w 1708245"/>
              <a:gd name="connsiteY2" fmla="*/ 0 h 1024947"/>
              <a:gd name="connsiteX3" fmla="*/ 1708245 w 1708245"/>
              <a:gd name="connsiteY3" fmla="*/ 102495 h 1024947"/>
              <a:gd name="connsiteX4" fmla="*/ 1708245 w 1708245"/>
              <a:gd name="connsiteY4" fmla="*/ 922452 h 1024947"/>
              <a:gd name="connsiteX5" fmla="*/ 1605750 w 1708245"/>
              <a:gd name="connsiteY5" fmla="*/ 1024947 h 1024947"/>
              <a:gd name="connsiteX6" fmla="*/ 102495 w 1708245"/>
              <a:gd name="connsiteY6" fmla="*/ 1024947 h 1024947"/>
              <a:gd name="connsiteX7" fmla="*/ 0 w 1708245"/>
              <a:gd name="connsiteY7" fmla="*/ 922452 h 1024947"/>
              <a:gd name="connsiteX8" fmla="*/ 0 w 1708245"/>
              <a:gd name="connsiteY8" fmla="*/ 102495 h 10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245" h="1024947" extrusionOk="0">
                <a:moveTo>
                  <a:pt x="0" y="102495"/>
                </a:moveTo>
                <a:cubicBezTo>
                  <a:pt x="0" y="45889"/>
                  <a:pt x="45889" y="0"/>
                  <a:pt x="102495" y="0"/>
                </a:cubicBezTo>
                <a:lnTo>
                  <a:pt x="1605750" y="0"/>
                </a:lnTo>
                <a:cubicBezTo>
                  <a:pt x="1662356" y="0"/>
                  <a:pt x="1708245" y="45889"/>
                  <a:pt x="1708245" y="102495"/>
                </a:cubicBezTo>
                <a:lnTo>
                  <a:pt x="1708245" y="922452"/>
                </a:lnTo>
                <a:cubicBezTo>
                  <a:pt x="1708245" y="979058"/>
                  <a:pt x="1662356" y="1024947"/>
                  <a:pt x="1605750" y="1024947"/>
                </a:cubicBezTo>
                <a:lnTo>
                  <a:pt x="102495" y="1024947"/>
                </a:lnTo>
                <a:cubicBezTo>
                  <a:pt x="45889" y="1024947"/>
                  <a:pt x="0" y="979058"/>
                  <a:pt x="0" y="922452"/>
                </a:cubicBezTo>
                <a:lnTo>
                  <a:pt x="0" y="102495"/>
                </a:lnTo>
                <a:close/>
              </a:path>
            </a:pathLst>
          </a:custGeom>
          <a:solidFill>
            <a:schemeClr val="accent2">
              <a:lumMod val="75000"/>
            </a:schemeClr>
          </a:solidFill>
        </p:spPr>
        <p:style>
          <a:lnRef idx="2">
            <a:schemeClr val="lt1">
              <a:hueOff val="0"/>
              <a:satOff val="0"/>
              <a:lumOff val="0"/>
              <a:alphaOff val="0"/>
            </a:schemeClr>
          </a:lnRef>
          <a:fillRef idx="1">
            <a:srgbClr val="000000"/>
          </a:fillRef>
          <a:effectRef idx="0">
            <a:schemeClr val="accent4">
              <a:hueOff val="0"/>
              <a:satOff val="0"/>
              <a:lumOff val="0"/>
              <a:alphaOff val="0"/>
            </a:schemeClr>
          </a:effectRef>
          <a:fontRef idx="minor">
            <a:schemeClr val="lt1"/>
          </a:fontRef>
        </p:style>
        <p:txBody>
          <a:bodyPr spcFirstLastPara="0" vert="horz" wrap="square" lIns="94790" tIns="94790" rIns="94790" bIns="94790" numCol="1" spcCol="1270" anchor="ctr" anchorCtr="0">
            <a:noAutofit/>
          </a:bodyPr>
          <a:lstStyle/>
          <a:p>
            <a:pPr lvl="0" algn="ctr" defTabSz="755650">
              <a:lnSpc>
                <a:spcPct val="90000"/>
              </a:lnSpc>
              <a:spcBef>
                <a:spcPts val="0"/>
              </a:spcBef>
              <a:spcAft>
                <a:spcPts val="0"/>
              </a:spcAft>
              <a:defRPr/>
            </a:pPr>
            <a:r>
              <a:rPr lang="fr-FR" sz="1700" b="1">
                <a:latin typeface="Marianne"/>
                <a:cs typeface="Arial"/>
              </a:rPr>
              <a:t>Relevé sur site</a:t>
            </a:r>
            <a:endParaRPr lang="fr-FR" sz="1700"/>
          </a:p>
        </p:txBody>
      </p:sp>
      <p:sp>
        <p:nvSpPr>
          <p:cNvPr id="1518141801" name="Forme libre 9"/>
          <p:cNvSpPr/>
          <p:nvPr/>
        </p:nvSpPr>
        <p:spPr bwMode="auto">
          <a:xfrm rot="19290387">
            <a:off x="6493649" y="5317256"/>
            <a:ext cx="720000" cy="423645"/>
          </a:xfrm>
          <a:custGeom>
            <a:avLst/>
            <a:gdLst>
              <a:gd name="connsiteX0" fmla="*/ 0 w 362147"/>
              <a:gd name="connsiteY0" fmla="*/ 84729 h 423644"/>
              <a:gd name="connsiteX1" fmla="*/ 181074 w 362147"/>
              <a:gd name="connsiteY1" fmla="*/ 84729 h 423644"/>
              <a:gd name="connsiteX2" fmla="*/ 181074 w 362147"/>
              <a:gd name="connsiteY2" fmla="*/ 0 h 423644"/>
              <a:gd name="connsiteX3" fmla="*/ 362147 w 362147"/>
              <a:gd name="connsiteY3" fmla="*/ 211822 h 423644"/>
              <a:gd name="connsiteX4" fmla="*/ 181074 w 362147"/>
              <a:gd name="connsiteY4" fmla="*/ 423644 h 423644"/>
              <a:gd name="connsiteX5" fmla="*/ 181074 w 362147"/>
              <a:gd name="connsiteY5" fmla="*/ 338915 h 423644"/>
              <a:gd name="connsiteX6" fmla="*/ 0 w 362147"/>
              <a:gd name="connsiteY6" fmla="*/ 338915 h 423644"/>
              <a:gd name="connsiteX7" fmla="*/ 0 w 362147"/>
              <a:gd name="connsiteY7" fmla="*/ 84729 h 4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47" h="423644" extrusionOk="0">
                <a:moveTo>
                  <a:pt x="362147" y="338915"/>
                </a:moveTo>
                <a:lnTo>
                  <a:pt x="181073" y="338915"/>
                </a:lnTo>
                <a:lnTo>
                  <a:pt x="181073" y="423644"/>
                </a:lnTo>
                <a:lnTo>
                  <a:pt x="0" y="211822"/>
                </a:lnTo>
                <a:lnTo>
                  <a:pt x="181073" y="0"/>
                </a:lnTo>
                <a:lnTo>
                  <a:pt x="181073" y="84729"/>
                </a:lnTo>
                <a:lnTo>
                  <a:pt x="362147" y="84729"/>
                </a:lnTo>
                <a:lnTo>
                  <a:pt x="362147" y="338915"/>
                </a:lnTo>
                <a:close/>
              </a:path>
            </a:pathLst>
          </a:custGeom>
          <a:solidFill>
            <a:schemeClr val="accent2">
              <a:lumMod val="75000"/>
            </a:schemeClr>
          </a:solidFill>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8644" tIns="84730" rIns="1" bIns="84729" numCol="1" spcCol="1270" anchor="ctr" anchorCtr="0">
            <a:noAutofit/>
          </a:bodyPr>
          <a:lstStyle/>
          <a:p>
            <a:pPr lvl="0" algn="ctr" defTabSz="622300">
              <a:lnSpc>
                <a:spcPct val="90000"/>
              </a:lnSpc>
              <a:spcBef>
                <a:spcPts val="0"/>
              </a:spcBef>
              <a:spcAft>
                <a:spcPts val="0"/>
              </a:spcAft>
              <a:defRPr/>
            </a:pPr>
            <a:endParaRPr lang="fr-FR" sz="1400"/>
          </a:p>
        </p:txBody>
      </p:sp>
      <p:sp>
        <p:nvSpPr>
          <p:cNvPr id="1742154215" name="Forme libre 10"/>
          <p:cNvSpPr/>
          <p:nvPr/>
        </p:nvSpPr>
        <p:spPr bwMode="auto">
          <a:xfrm>
            <a:off x="4804009" y="5300634"/>
            <a:ext cx="1708245" cy="1024947"/>
          </a:xfrm>
          <a:custGeom>
            <a:avLst/>
            <a:gdLst>
              <a:gd name="connsiteX0" fmla="*/ 0 w 1708245"/>
              <a:gd name="connsiteY0" fmla="*/ 102495 h 1024947"/>
              <a:gd name="connsiteX1" fmla="*/ 102495 w 1708245"/>
              <a:gd name="connsiteY1" fmla="*/ 0 h 1024947"/>
              <a:gd name="connsiteX2" fmla="*/ 1605750 w 1708245"/>
              <a:gd name="connsiteY2" fmla="*/ 0 h 1024947"/>
              <a:gd name="connsiteX3" fmla="*/ 1708245 w 1708245"/>
              <a:gd name="connsiteY3" fmla="*/ 102495 h 1024947"/>
              <a:gd name="connsiteX4" fmla="*/ 1708245 w 1708245"/>
              <a:gd name="connsiteY4" fmla="*/ 922452 h 1024947"/>
              <a:gd name="connsiteX5" fmla="*/ 1605750 w 1708245"/>
              <a:gd name="connsiteY5" fmla="*/ 1024947 h 1024947"/>
              <a:gd name="connsiteX6" fmla="*/ 102495 w 1708245"/>
              <a:gd name="connsiteY6" fmla="*/ 1024947 h 1024947"/>
              <a:gd name="connsiteX7" fmla="*/ 0 w 1708245"/>
              <a:gd name="connsiteY7" fmla="*/ 922452 h 1024947"/>
              <a:gd name="connsiteX8" fmla="*/ 0 w 1708245"/>
              <a:gd name="connsiteY8" fmla="*/ 102495 h 10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245" h="1024947" extrusionOk="0">
                <a:moveTo>
                  <a:pt x="0" y="102495"/>
                </a:moveTo>
                <a:cubicBezTo>
                  <a:pt x="0" y="45889"/>
                  <a:pt x="45889" y="0"/>
                  <a:pt x="102495" y="0"/>
                </a:cubicBezTo>
                <a:lnTo>
                  <a:pt x="1605750" y="0"/>
                </a:lnTo>
                <a:cubicBezTo>
                  <a:pt x="1662356" y="0"/>
                  <a:pt x="1708245" y="45889"/>
                  <a:pt x="1708245" y="102495"/>
                </a:cubicBezTo>
                <a:lnTo>
                  <a:pt x="1708245" y="922452"/>
                </a:lnTo>
                <a:cubicBezTo>
                  <a:pt x="1708245" y="979058"/>
                  <a:pt x="1662356" y="1024947"/>
                  <a:pt x="1605750" y="1024947"/>
                </a:cubicBezTo>
                <a:lnTo>
                  <a:pt x="102495" y="1024947"/>
                </a:lnTo>
                <a:cubicBezTo>
                  <a:pt x="45889" y="1024947"/>
                  <a:pt x="0" y="979058"/>
                  <a:pt x="0" y="922452"/>
                </a:cubicBezTo>
                <a:lnTo>
                  <a:pt x="0" y="102495"/>
                </a:lnTo>
                <a:close/>
              </a:path>
            </a:pathLst>
          </a:custGeom>
          <a:solidFill>
            <a:schemeClr val="accent2">
              <a:lumMod val="75000"/>
            </a:schemeClr>
          </a:solidFill>
        </p:spPr>
        <p:style>
          <a:lnRef idx="2">
            <a:schemeClr val="lt1">
              <a:hueOff val="0"/>
              <a:satOff val="0"/>
              <a:lumOff val="0"/>
              <a:alphaOff val="0"/>
            </a:schemeClr>
          </a:lnRef>
          <a:fillRef idx="1">
            <a:srgbClr val="000000"/>
          </a:fillRef>
          <a:effectRef idx="0">
            <a:schemeClr val="accent5">
              <a:hueOff val="0"/>
              <a:satOff val="0"/>
              <a:lumOff val="0"/>
              <a:alphaOff val="0"/>
            </a:schemeClr>
          </a:effectRef>
          <a:fontRef idx="minor">
            <a:schemeClr val="lt1"/>
          </a:fontRef>
        </p:style>
        <p:txBody>
          <a:bodyPr spcFirstLastPara="0" vert="horz" wrap="square" lIns="94790" tIns="94790" rIns="94790" bIns="94790" numCol="1" spcCol="1270" anchor="ctr" anchorCtr="0">
            <a:noAutofit/>
          </a:bodyPr>
          <a:lstStyle/>
          <a:p>
            <a:pPr lvl="0" algn="ctr" defTabSz="755650">
              <a:lnSpc>
                <a:spcPct val="90000"/>
              </a:lnSpc>
              <a:spcBef>
                <a:spcPts val="0"/>
              </a:spcBef>
              <a:spcAft>
                <a:spcPts val="0"/>
              </a:spcAft>
              <a:defRPr/>
            </a:pPr>
            <a:r>
              <a:rPr lang="fr-FR" sz="1700" b="1">
                <a:latin typeface="Marianne"/>
                <a:cs typeface="Arial"/>
              </a:rPr>
              <a:t>Tracé d’un calepin d’appareil</a:t>
            </a:r>
            <a:endParaRPr lang="fr-FR" sz="1700"/>
          </a:p>
        </p:txBody>
      </p:sp>
      <p:sp>
        <p:nvSpPr>
          <p:cNvPr id="1269965510" name="Forme libre 12"/>
          <p:cNvSpPr/>
          <p:nvPr/>
        </p:nvSpPr>
        <p:spPr bwMode="auto">
          <a:xfrm rot="10800000">
            <a:off x="3060465" y="3427909"/>
            <a:ext cx="423645" cy="720000"/>
          </a:xfrm>
          <a:custGeom>
            <a:avLst/>
            <a:gdLst>
              <a:gd name="connsiteX0" fmla="*/ 0 w 362147"/>
              <a:gd name="connsiteY0" fmla="*/ 84729 h 423644"/>
              <a:gd name="connsiteX1" fmla="*/ 181074 w 362147"/>
              <a:gd name="connsiteY1" fmla="*/ 84729 h 423644"/>
              <a:gd name="connsiteX2" fmla="*/ 181074 w 362147"/>
              <a:gd name="connsiteY2" fmla="*/ 0 h 423644"/>
              <a:gd name="connsiteX3" fmla="*/ 362147 w 362147"/>
              <a:gd name="connsiteY3" fmla="*/ 211822 h 423644"/>
              <a:gd name="connsiteX4" fmla="*/ 181074 w 362147"/>
              <a:gd name="connsiteY4" fmla="*/ 423644 h 423644"/>
              <a:gd name="connsiteX5" fmla="*/ 181074 w 362147"/>
              <a:gd name="connsiteY5" fmla="*/ 338915 h 423644"/>
              <a:gd name="connsiteX6" fmla="*/ 0 w 362147"/>
              <a:gd name="connsiteY6" fmla="*/ 338915 h 423644"/>
              <a:gd name="connsiteX7" fmla="*/ 0 w 362147"/>
              <a:gd name="connsiteY7" fmla="*/ 84729 h 4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47" h="423644" extrusionOk="0">
                <a:moveTo>
                  <a:pt x="289717" y="1"/>
                </a:moveTo>
                <a:lnTo>
                  <a:pt x="289717" y="211823"/>
                </a:lnTo>
                <a:lnTo>
                  <a:pt x="362147" y="211823"/>
                </a:lnTo>
                <a:lnTo>
                  <a:pt x="181074" y="423643"/>
                </a:lnTo>
                <a:lnTo>
                  <a:pt x="0" y="211823"/>
                </a:lnTo>
                <a:lnTo>
                  <a:pt x="72430" y="211823"/>
                </a:lnTo>
                <a:lnTo>
                  <a:pt x="72430" y="1"/>
                </a:lnTo>
                <a:lnTo>
                  <a:pt x="289717" y="1"/>
                </a:lnTo>
                <a:close/>
              </a:path>
            </a:pathLst>
          </a:custGeom>
          <a:solidFill>
            <a:srgbClr val="034DA2"/>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4730" tIns="0" rIns="84729" bIns="108645" numCol="1" spcCol="1270" anchor="ctr" anchorCtr="0">
            <a:noAutofit/>
          </a:bodyPr>
          <a:lstStyle/>
          <a:p>
            <a:pPr lvl="0" algn="ctr" defTabSz="622300">
              <a:lnSpc>
                <a:spcPct val="90000"/>
              </a:lnSpc>
              <a:spcBef>
                <a:spcPts val="0"/>
              </a:spcBef>
              <a:spcAft>
                <a:spcPts val="0"/>
              </a:spcAft>
              <a:defRPr/>
            </a:pPr>
            <a:endParaRPr lang="fr-FR" sz="1400"/>
          </a:p>
        </p:txBody>
      </p:sp>
      <p:sp>
        <p:nvSpPr>
          <p:cNvPr id="1095919574" name="Forme libre 13"/>
          <p:cNvSpPr/>
          <p:nvPr/>
        </p:nvSpPr>
        <p:spPr bwMode="auto">
          <a:xfrm>
            <a:off x="2365612" y="4307725"/>
            <a:ext cx="1708245" cy="1024947"/>
          </a:xfrm>
          <a:custGeom>
            <a:avLst/>
            <a:gdLst>
              <a:gd name="connsiteX0" fmla="*/ 0 w 1708245"/>
              <a:gd name="connsiteY0" fmla="*/ 102495 h 1024947"/>
              <a:gd name="connsiteX1" fmla="*/ 102495 w 1708245"/>
              <a:gd name="connsiteY1" fmla="*/ 0 h 1024947"/>
              <a:gd name="connsiteX2" fmla="*/ 1605750 w 1708245"/>
              <a:gd name="connsiteY2" fmla="*/ 0 h 1024947"/>
              <a:gd name="connsiteX3" fmla="*/ 1708245 w 1708245"/>
              <a:gd name="connsiteY3" fmla="*/ 102495 h 1024947"/>
              <a:gd name="connsiteX4" fmla="*/ 1708245 w 1708245"/>
              <a:gd name="connsiteY4" fmla="*/ 922452 h 1024947"/>
              <a:gd name="connsiteX5" fmla="*/ 1605750 w 1708245"/>
              <a:gd name="connsiteY5" fmla="*/ 1024947 h 1024947"/>
              <a:gd name="connsiteX6" fmla="*/ 102495 w 1708245"/>
              <a:gd name="connsiteY6" fmla="*/ 1024947 h 1024947"/>
              <a:gd name="connsiteX7" fmla="*/ 0 w 1708245"/>
              <a:gd name="connsiteY7" fmla="*/ 922452 h 1024947"/>
              <a:gd name="connsiteX8" fmla="*/ 0 w 1708245"/>
              <a:gd name="connsiteY8" fmla="*/ 102495 h 10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245" h="1024947" extrusionOk="0">
                <a:moveTo>
                  <a:pt x="0" y="102495"/>
                </a:moveTo>
                <a:cubicBezTo>
                  <a:pt x="0" y="45889"/>
                  <a:pt x="45889" y="0"/>
                  <a:pt x="102495" y="0"/>
                </a:cubicBezTo>
                <a:lnTo>
                  <a:pt x="1605750" y="0"/>
                </a:lnTo>
                <a:cubicBezTo>
                  <a:pt x="1662356" y="0"/>
                  <a:pt x="1708245" y="45889"/>
                  <a:pt x="1708245" y="102495"/>
                </a:cubicBezTo>
                <a:lnTo>
                  <a:pt x="1708245" y="922452"/>
                </a:lnTo>
                <a:cubicBezTo>
                  <a:pt x="1708245" y="979058"/>
                  <a:pt x="1662356" y="1024947"/>
                  <a:pt x="1605750" y="1024947"/>
                </a:cubicBezTo>
                <a:lnTo>
                  <a:pt x="102495" y="1024947"/>
                </a:lnTo>
                <a:cubicBezTo>
                  <a:pt x="45889" y="1024947"/>
                  <a:pt x="0" y="979058"/>
                  <a:pt x="0" y="922452"/>
                </a:cubicBezTo>
                <a:lnTo>
                  <a:pt x="0" y="102495"/>
                </a:lnTo>
                <a:close/>
              </a:path>
            </a:pathLst>
          </a:custGeom>
          <a:solidFill>
            <a:srgbClr val="034DA2"/>
          </a:solidFill>
        </p:spPr>
        <p:style>
          <a:lnRef idx="2">
            <a:schemeClr val="lt1">
              <a:hueOff val="0"/>
              <a:satOff val="0"/>
              <a:lumOff val="0"/>
              <a:alphaOff val="0"/>
            </a:schemeClr>
          </a:lnRef>
          <a:fillRef idx="1">
            <a:srgbClr val="000000"/>
          </a:fillRef>
          <a:effectRef idx="0">
            <a:schemeClr val="accent6">
              <a:hueOff val="0"/>
              <a:satOff val="0"/>
              <a:lumOff val="0"/>
              <a:alphaOff val="0"/>
            </a:schemeClr>
          </a:effectRef>
          <a:fontRef idx="minor">
            <a:schemeClr val="lt1"/>
          </a:fontRef>
        </p:style>
        <p:txBody>
          <a:bodyPr spcFirstLastPara="0" vert="horz" wrap="square" lIns="94790" tIns="94790" rIns="94790" bIns="94790" numCol="1" spcCol="1270" anchor="ctr" anchorCtr="0">
            <a:noAutofit/>
          </a:bodyPr>
          <a:lstStyle/>
          <a:p>
            <a:pPr lvl="0" algn="ctr" defTabSz="755650">
              <a:lnSpc>
                <a:spcPct val="90000"/>
              </a:lnSpc>
              <a:spcBef>
                <a:spcPts val="0"/>
              </a:spcBef>
              <a:spcAft>
                <a:spcPts val="0"/>
              </a:spcAft>
              <a:defRPr/>
            </a:pPr>
            <a:r>
              <a:rPr lang="fr-FR" sz="1700" b="1">
                <a:latin typeface="Marianne"/>
                <a:cs typeface="Arial"/>
              </a:rPr>
              <a:t>Taille manuelle</a:t>
            </a:r>
            <a:endParaRPr lang="fr-FR" sz="1700"/>
          </a:p>
        </p:txBody>
      </p:sp>
      <p:sp>
        <p:nvSpPr>
          <p:cNvPr id="1905863006" name="Ellipse 14"/>
          <p:cNvSpPr/>
          <p:nvPr/>
        </p:nvSpPr>
        <p:spPr bwMode="auto">
          <a:xfrm>
            <a:off x="4633063" y="3120072"/>
            <a:ext cx="2067932" cy="147294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a:t>Organisation, sécurisation, encadrement</a:t>
            </a:r>
          </a:p>
        </p:txBody>
      </p:sp>
      <p:sp>
        <p:nvSpPr>
          <p:cNvPr id="110452875" name="Rectangle à coins arrondis 23"/>
          <p:cNvSpPr/>
          <p:nvPr/>
        </p:nvSpPr>
        <p:spPr bwMode="auto">
          <a:xfrm>
            <a:off x="2432090" y="2249505"/>
            <a:ext cx="1710830" cy="1026497"/>
          </a:xfrm>
          <a:prstGeom prst="roundRect">
            <a:avLst>
              <a:gd name="adj" fmla="val 10000"/>
            </a:avLst>
          </a:prstGeom>
          <a:solidFill>
            <a:srgbClr val="767171"/>
          </a:solidFill>
          <a:ln/>
        </p:spPr>
        <p:style>
          <a:lnRef idx="2">
            <a:schemeClr val="lt1"/>
          </a:lnRef>
          <a:fillRef idx="1">
            <a:schemeClr val="accent6"/>
          </a:fillRef>
          <a:effectRef idx="0">
            <a:srgbClr val="000000"/>
          </a:effectRef>
          <a:fontRef idx="minor">
            <a:schemeClr val="lt1"/>
          </a:fontRef>
        </p:style>
        <p:txBody>
          <a:bodyPr rot="0" vertOverflow="overflow" horzOverflow="overflow" vert="horz" wrap="square" lIns="72389" tIns="72389" rIns="72389" bIns="72389" numCol="1" spcCol="0" rtlCol="0" fromWordArt="0" anchor="ctr" anchorCtr="0" forceAA="0" compatLnSpc="0"/>
          <a:lstStyle/>
          <a:p>
            <a:pPr marL="0" indent="0" algn="ctr">
              <a:lnSpc>
                <a:spcPct val="90000"/>
              </a:lnSpc>
              <a:spcAft>
                <a:spcPts val="796"/>
              </a:spcAft>
              <a:defRPr/>
            </a:pPr>
            <a:r>
              <a:rPr lang="fr-FR" sz="1900"/>
              <a:t>Mise en œuvre</a:t>
            </a:r>
          </a:p>
        </p:txBody>
      </p:sp>
      <p:sp>
        <p:nvSpPr>
          <p:cNvPr id="22382823" name="ZoneTexte 25"/>
          <p:cNvSpPr txBox="1"/>
          <p:nvPr/>
        </p:nvSpPr>
        <p:spPr bwMode="auto">
          <a:xfrm>
            <a:off x="3997435" y="3155108"/>
            <a:ext cx="943428" cy="369332"/>
          </a:xfrm>
          <a:prstGeom prst="rect">
            <a:avLst/>
          </a:prstGeom>
          <a:noFill/>
        </p:spPr>
        <p:txBody>
          <a:bodyPr wrap="square" rtlCol="0">
            <a:spAutoFit/>
          </a:bodyPr>
          <a:lstStyle/>
          <a:p>
            <a:pPr algn="ctr">
              <a:defRPr/>
            </a:pPr>
            <a:r>
              <a:rPr lang="fr-FR">
                <a:solidFill>
                  <a:schemeClr val="bg2">
                    <a:lumMod val="25000"/>
                  </a:schemeClr>
                </a:solidFill>
                <a:latin typeface="Marianne"/>
              </a:rPr>
              <a:t>Bloc 2</a:t>
            </a:r>
            <a:endParaRPr/>
          </a:p>
        </p:txBody>
      </p:sp>
      <p:sp>
        <p:nvSpPr>
          <p:cNvPr id="1323965309" name="Forme libre 26"/>
          <p:cNvSpPr/>
          <p:nvPr/>
        </p:nvSpPr>
        <p:spPr bwMode="auto">
          <a:xfrm rot="7691882">
            <a:off x="4174563" y="5172626"/>
            <a:ext cx="423645" cy="720000"/>
          </a:xfrm>
          <a:custGeom>
            <a:avLst/>
            <a:gdLst>
              <a:gd name="connsiteX0" fmla="*/ 0 w 362147"/>
              <a:gd name="connsiteY0" fmla="*/ 84729 h 423644"/>
              <a:gd name="connsiteX1" fmla="*/ 181074 w 362147"/>
              <a:gd name="connsiteY1" fmla="*/ 84729 h 423644"/>
              <a:gd name="connsiteX2" fmla="*/ 181074 w 362147"/>
              <a:gd name="connsiteY2" fmla="*/ 0 h 423644"/>
              <a:gd name="connsiteX3" fmla="*/ 362147 w 362147"/>
              <a:gd name="connsiteY3" fmla="*/ 211822 h 423644"/>
              <a:gd name="connsiteX4" fmla="*/ 181074 w 362147"/>
              <a:gd name="connsiteY4" fmla="*/ 423644 h 423644"/>
              <a:gd name="connsiteX5" fmla="*/ 181074 w 362147"/>
              <a:gd name="connsiteY5" fmla="*/ 338915 h 423644"/>
              <a:gd name="connsiteX6" fmla="*/ 0 w 362147"/>
              <a:gd name="connsiteY6" fmla="*/ 338915 h 423644"/>
              <a:gd name="connsiteX7" fmla="*/ 0 w 362147"/>
              <a:gd name="connsiteY7" fmla="*/ 84729 h 4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47" h="423644" extrusionOk="0">
                <a:moveTo>
                  <a:pt x="289717" y="1"/>
                </a:moveTo>
                <a:lnTo>
                  <a:pt x="289717" y="211823"/>
                </a:lnTo>
                <a:lnTo>
                  <a:pt x="362147" y="211823"/>
                </a:lnTo>
                <a:lnTo>
                  <a:pt x="181074" y="423643"/>
                </a:lnTo>
                <a:lnTo>
                  <a:pt x="0" y="211823"/>
                </a:lnTo>
                <a:lnTo>
                  <a:pt x="72430" y="211823"/>
                </a:lnTo>
                <a:lnTo>
                  <a:pt x="72430" y="1"/>
                </a:lnTo>
                <a:lnTo>
                  <a:pt x="289717" y="1"/>
                </a:lnTo>
                <a:close/>
              </a:path>
            </a:pathLst>
          </a:custGeom>
          <a:solidFill>
            <a:srgbClr val="7030A0"/>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4730" tIns="0" rIns="84729" bIns="108645" numCol="1" spcCol="1270" anchor="ctr" anchorCtr="0">
            <a:noAutofit/>
          </a:bodyPr>
          <a:lstStyle/>
          <a:p>
            <a:pPr lvl="0" algn="ctr" defTabSz="622300">
              <a:lnSpc>
                <a:spcPct val="90000"/>
              </a:lnSpc>
              <a:spcBef>
                <a:spcPts val="0"/>
              </a:spcBef>
              <a:spcAft>
                <a:spcPts val="0"/>
              </a:spcAft>
              <a:defRPr/>
            </a:pPr>
            <a:endParaRPr lang="fr-FR" sz="140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2335485" name="Connecteur droit 33"/>
          <p:cNvCxnSpPr/>
          <p:nvPr/>
        </p:nvCxnSpPr>
        <p:spPr bwMode="auto">
          <a:xfrm>
            <a:off x="2073655" y="0"/>
            <a:ext cx="0" cy="6858000"/>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39318989" name="Tableau 14"/>
          <p:cNvGraphicFramePr>
            <a:graphicFrameLocks noGrp="1"/>
          </p:cNvGraphicFramePr>
          <p:nvPr>
            <p:extLst>
              <p:ext uri="{D42A27DB-BD31-4B8C-83A1-F6EECF244321}">
                <p14:modId xmlns:p14="http://schemas.microsoft.com/office/powerpoint/2010/main" val="1379274432"/>
              </p:ext>
            </p:extLst>
          </p:nvPr>
        </p:nvGraphicFramePr>
        <p:xfrm>
          <a:off x="2528834" y="1197179"/>
          <a:ext cx="5984185" cy="5022286"/>
        </p:xfrm>
        <a:graphic>
          <a:graphicData uri="http://schemas.openxmlformats.org/drawingml/2006/table">
            <a:tbl>
              <a:tblPr firstRow="1" firstCol="1" bandRow="1">
                <a:tableStyleId>{5C22544A-7EE6-4342-B048-85BDC9FD1C3A}</a:tableStyleId>
              </a:tblPr>
              <a:tblGrid>
                <a:gridCol w="2457709">
                  <a:extLst>
                    <a:ext uri="{9D8B030D-6E8A-4147-A177-3AD203B41FA5}">
                      <a16:colId xmlns:a16="http://schemas.microsoft.com/office/drawing/2014/main" val="20000"/>
                    </a:ext>
                  </a:extLst>
                </a:gridCol>
                <a:gridCol w="3526476">
                  <a:extLst>
                    <a:ext uri="{9D8B030D-6E8A-4147-A177-3AD203B41FA5}">
                      <a16:colId xmlns:a16="http://schemas.microsoft.com/office/drawing/2014/main" val="20001"/>
                    </a:ext>
                  </a:extLst>
                </a:gridCol>
              </a:tblGrid>
              <a:tr h="295499">
                <a:tc>
                  <a:txBody>
                    <a:bodyPr/>
                    <a:lstStyle/>
                    <a:p>
                      <a:pPr marL="1270" algn="ctr">
                        <a:spcAft>
                          <a:spcPts val="0"/>
                        </a:spcAft>
                        <a:defRPr/>
                      </a:pPr>
                      <a:r>
                        <a:rPr lang="fr-FR" sz="1400" i="0" u="none">
                          <a:latin typeface="Marianne"/>
                        </a:rPr>
                        <a:t>Blocs de compétences</a:t>
                      </a:r>
                      <a:endParaRPr sz="1400" i="0" u="none">
                        <a:solidFill>
                          <a:srgbClr val="0070C0"/>
                        </a:solidFill>
                        <a:latin typeface="Marianne"/>
                        <a:ea typeface="Times New Roman"/>
                      </a:endParaRPr>
                    </a:p>
                  </a:txBody>
                  <a:tcPr marL="32799" marR="32799" marT="0" marB="0" anchor="ctr"/>
                </a:tc>
                <a:tc>
                  <a:txBody>
                    <a:bodyPr/>
                    <a:lstStyle/>
                    <a:p>
                      <a:pPr algn="ctr">
                        <a:spcAft>
                          <a:spcPts val="0"/>
                        </a:spcAft>
                        <a:defRPr/>
                      </a:pPr>
                      <a:r>
                        <a:rPr lang="fr-FR" sz="1400" i="0" u="none">
                          <a:latin typeface="Marianne"/>
                        </a:rPr>
                        <a:t>Compétences</a:t>
                      </a:r>
                      <a:endParaRPr sz="1400" i="0" u="none">
                        <a:solidFill>
                          <a:srgbClr val="0070C0"/>
                        </a:solidFill>
                        <a:latin typeface="Marianne"/>
                        <a:ea typeface="Times New Roman"/>
                      </a:endParaRPr>
                    </a:p>
                  </a:txBody>
                  <a:tcPr marL="32799" marR="32799" marT="0" marB="0" anchor="ctr"/>
                </a:tc>
                <a:extLst>
                  <a:ext uri="{0D108BD9-81ED-4DB2-BD59-A6C34878D82A}">
                    <a16:rowId xmlns:a16="http://schemas.microsoft.com/office/drawing/2014/main" val="10000"/>
                  </a:ext>
                </a:extLst>
              </a:tr>
              <a:tr h="597091">
                <a:tc rowSpan="2">
                  <a:txBody>
                    <a:bodyPr/>
                    <a:lstStyle/>
                    <a:p>
                      <a:pPr marL="1270" algn="ctr">
                        <a:spcAft>
                          <a:spcPts val="0"/>
                        </a:spcAft>
                        <a:defRPr/>
                      </a:pPr>
                      <a:r>
                        <a:rPr lang="fr-FR" sz="1400" b="1" i="0" u="none" strike="noStrike" cap="none" spc="0">
                          <a:solidFill>
                            <a:schemeClr val="lt1"/>
                          </a:solidFill>
                          <a:latin typeface="Marianne"/>
                          <a:ea typeface="Marianne"/>
                          <a:cs typeface="Marianne"/>
                        </a:rPr>
                        <a:t>ANALYSE DU PROJET DE RESTAURATION D’UN MONUMENT HISTORIQUE</a:t>
                      </a:r>
                      <a:endParaRPr lang="fr-FR" sz="1400" u="none">
                        <a:solidFill>
                          <a:srgbClr val="0070C0"/>
                        </a:solidFill>
                        <a:latin typeface="Marianne"/>
                        <a:ea typeface="Times New Roman"/>
                      </a:endParaRPr>
                    </a:p>
                  </a:txBody>
                  <a:tcPr marL="32799" marR="32799" marT="0" marB="0" anchor="ctr"/>
                </a:tc>
                <a:tc>
                  <a:txBody>
                    <a:bodyPr/>
                    <a:lstStyle/>
                    <a:p>
                      <a:pPr algn="l">
                        <a:spcBef>
                          <a:spcPts val="600"/>
                        </a:spcBef>
                        <a:spcAft>
                          <a:spcPts val="600"/>
                        </a:spcAft>
                        <a:defRPr/>
                      </a:pPr>
                      <a:r>
                        <a:rPr lang="fr-FR" sz="1400" b="0" i="0" u="none" strike="noStrike" cap="none" spc="0" dirty="0">
                          <a:solidFill>
                            <a:srgbClr val="034DA2"/>
                          </a:solidFill>
                          <a:latin typeface="Marianne"/>
                          <a:ea typeface="Marianne"/>
                          <a:cs typeface="Marianne"/>
                        </a:rPr>
                        <a:t>C1: Analyser un projet d’intervention</a:t>
                      </a:r>
                      <a:r>
                        <a:rPr lang="fr-FR" sz="1400" b="0" u="none" dirty="0">
                          <a:solidFill>
                            <a:srgbClr val="034DA2"/>
                          </a:solidFill>
                          <a:latin typeface="Marianne"/>
                        </a:rPr>
                        <a:t>s</a:t>
                      </a:r>
                      <a:endParaRPr sz="1400" b="0" u="none" dirty="0">
                        <a:solidFill>
                          <a:srgbClr val="034DA2"/>
                        </a:solidFill>
                        <a:latin typeface="Marianne"/>
                      </a:endParaRPr>
                    </a:p>
                  </a:txBody>
                  <a:tcPr marL="32799" marR="32799" marT="0" marB="0" anchor="ctr"/>
                </a:tc>
                <a:extLst>
                  <a:ext uri="{0D108BD9-81ED-4DB2-BD59-A6C34878D82A}">
                    <a16:rowId xmlns:a16="http://schemas.microsoft.com/office/drawing/2014/main" val="10001"/>
                  </a:ext>
                </a:extLst>
              </a:tr>
              <a:tr h="376765">
                <a:tc vMerge="1">
                  <a:txBody>
                    <a:bodyPr/>
                    <a:lstStyle/>
                    <a:p>
                      <a:pPr marL="1270" algn="ctr">
                        <a:spcAft>
                          <a:spcPts val="0"/>
                        </a:spcAft>
                        <a:defRPr/>
                      </a:pPr>
                      <a:endParaRPr lang="fr-FR" sz="1100" u="none">
                        <a:solidFill>
                          <a:srgbClr val="0000CC"/>
                        </a:solidFill>
                        <a:latin typeface="Marianne"/>
                        <a:ea typeface="Times New Roman"/>
                      </a:endParaRPr>
                    </a:p>
                  </a:txBody>
                  <a:tcPr marL="32799" marR="32799" marT="0" marB="0" anchor="ctr"/>
                </a:tc>
                <a:tc>
                  <a:txBody>
                    <a:bodyPr/>
                    <a:lstStyle/>
                    <a:p>
                      <a:pPr algn="l">
                        <a:spcBef>
                          <a:spcPts val="600"/>
                        </a:spcBef>
                        <a:spcAft>
                          <a:spcPts val="600"/>
                        </a:spcAft>
                        <a:defRPr/>
                      </a:pPr>
                      <a:r>
                        <a:rPr lang="fr-FR" sz="1400" b="0" i="0" u="none" strike="noStrike" cap="none" spc="0" dirty="0">
                          <a:solidFill>
                            <a:srgbClr val="034DA2"/>
                          </a:solidFill>
                          <a:latin typeface="Marianne"/>
                          <a:ea typeface="Marianne"/>
                          <a:cs typeface="Marianne"/>
                        </a:rPr>
                        <a:t>C2: Élaborer des solutions de restauration</a:t>
                      </a:r>
                      <a:endParaRPr sz="1400" b="0" u="none" dirty="0">
                        <a:solidFill>
                          <a:srgbClr val="034DA2"/>
                        </a:solidFill>
                        <a:latin typeface="Marianne"/>
                      </a:endParaRPr>
                    </a:p>
                  </a:txBody>
                  <a:tcPr marL="32799" marR="32799" marT="0" marB="0" anchor="ctr"/>
                </a:tc>
                <a:extLst>
                  <a:ext uri="{0D108BD9-81ED-4DB2-BD59-A6C34878D82A}">
                    <a16:rowId xmlns:a16="http://schemas.microsoft.com/office/drawing/2014/main" val="10002"/>
                  </a:ext>
                </a:extLst>
              </a:tr>
              <a:tr h="389152">
                <a:tc rowSpan="4">
                  <a:txBody>
                    <a:bodyPr/>
                    <a:lstStyle/>
                    <a:p>
                      <a:pPr marL="1270" algn="ctr">
                        <a:spcAft>
                          <a:spcPts val="0"/>
                        </a:spcAft>
                        <a:defRPr/>
                      </a:pPr>
                      <a:r>
                        <a:rPr lang="fr-FR" sz="1400" b="1" i="0" u="none" strike="noStrike" cap="none" spc="0">
                          <a:solidFill>
                            <a:schemeClr val="lt1"/>
                          </a:solidFill>
                          <a:latin typeface="Marianne"/>
                          <a:ea typeface="Marianne"/>
                          <a:cs typeface="Marianne"/>
                        </a:rPr>
                        <a:t>ORGANISATION ET GESTION D’UNE RESTAURATION D’UN MONUMENT HISTORIQUE</a:t>
                      </a:r>
                      <a:endParaRPr lang="fr-FR" sz="1400" u="none">
                        <a:solidFill>
                          <a:srgbClr val="0070C0"/>
                        </a:solidFill>
                        <a:latin typeface="Marianne"/>
                        <a:ea typeface="Times New Roman"/>
                      </a:endParaRPr>
                    </a:p>
                    <a:p>
                      <a:pPr marL="1268" algn="ctr">
                        <a:spcAft>
                          <a:spcPts val="0"/>
                        </a:spcAft>
                        <a:defRPr/>
                      </a:pPr>
                      <a:endParaRPr lang="fr-FR" sz="1400" u="none">
                        <a:solidFill>
                          <a:srgbClr val="0070C0"/>
                        </a:solidFill>
                        <a:latin typeface="Marianne"/>
                        <a:ea typeface="Times New Roman"/>
                      </a:endParaRPr>
                    </a:p>
                    <a:p>
                      <a:pPr marL="1268" algn="ctr">
                        <a:spcAft>
                          <a:spcPts val="0"/>
                        </a:spcAft>
                        <a:defRPr/>
                      </a:pPr>
                      <a:endParaRPr lang="fr-FR" sz="1400" u="none">
                        <a:solidFill>
                          <a:srgbClr val="0070C0"/>
                        </a:solidFill>
                        <a:latin typeface="Marianne"/>
                        <a:ea typeface="Times New Roman"/>
                      </a:endParaRPr>
                    </a:p>
                  </a:txBody>
                  <a:tcPr marL="32799" marR="32799" marT="0" marB="0" anchor="ctr"/>
                </a:tc>
                <a:tc>
                  <a:txBody>
                    <a:bodyPr/>
                    <a:lstStyle/>
                    <a:p>
                      <a:pPr algn="l">
                        <a:spcBef>
                          <a:spcPts val="600"/>
                        </a:spcBef>
                        <a:spcAft>
                          <a:spcPts val="600"/>
                        </a:spcAft>
                        <a:defRPr/>
                      </a:pPr>
                      <a:r>
                        <a:rPr lang="fr-FR" sz="1400" b="0" i="0" u="none" strike="noStrike" cap="none" spc="0" dirty="0">
                          <a:solidFill>
                            <a:srgbClr val="034DA2"/>
                          </a:solidFill>
                          <a:latin typeface="Marianne"/>
                          <a:ea typeface="Marianne"/>
                          <a:cs typeface="Marianne"/>
                        </a:rPr>
                        <a:t>C3: Organiser et gérer une restauration</a:t>
                      </a:r>
                      <a:r>
                        <a:rPr lang="fr-FR" sz="1400" b="0" u="none" dirty="0">
                          <a:solidFill>
                            <a:srgbClr val="034DA2"/>
                          </a:solidFill>
                          <a:latin typeface="Marianne"/>
                        </a:rPr>
                        <a:t> </a:t>
                      </a:r>
                      <a:endParaRPr sz="1400" b="0" u="none" dirty="0">
                        <a:solidFill>
                          <a:srgbClr val="034DA2"/>
                        </a:solidFill>
                        <a:latin typeface="Marianne"/>
                      </a:endParaRPr>
                    </a:p>
                  </a:txBody>
                  <a:tcPr marL="32799" marR="32799" marT="0" marB="0" anchor="ctr"/>
                </a:tc>
                <a:extLst>
                  <a:ext uri="{0D108BD9-81ED-4DB2-BD59-A6C34878D82A}">
                    <a16:rowId xmlns:a16="http://schemas.microsoft.com/office/drawing/2014/main" val="10003"/>
                  </a:ext>
                </a:extLst>
              </a:tr>
              <a:tr h="353932">
                <a:tc vMerge="1">
                  <a:txBody>
                    <a:bodyPr/>
                    <a:lstStyle/>
                    <a:p>
                      <a:pPr marL="1270" algn="ctr">
                        <a:spcAft>
                          <a:spcPts val="0"/>
                        </a:spcAft>
                        <a:defRPr/>
                      </a:pPr>
                      <a:endParaRPr lang="fr-FR" sz="1100" u="none">
                        <a:solidFill>
                          <a:srgbClr val="0070C0"/>
                        </a:solidFill>
                        <a:latin typeface="Marianne"/>
                        <a:ea typeface="Times New Roman"/>
                      </a:endParaRPr>
                    </a:p>
                  </a:txBody>
                  <a:tcPr marL="32799" marR="32799" marT="0" marB="0" anchor="ctr"/>
                </a:tc>
                <a:tc>
                  <a:txBody>
                    <a:bodyPr/>
                    <a:lstStyle/>
                    <a:p>
                      <a:pPr algn="l">
                        <a:spcBef>
                          <a:spcPts val="600"/>
                        </a:spcBef>
                        <a:spcAft>
                          <a:spcPts val="600"/>
                        </a:spcAft>
                        <a:defRPr/>
                      </a:pPr>
                      <a:r>
                        <a:rPr lang="fr-FR" sz="1400" b="0" i="0" u="none" strike="noStrike" cap="none" spc="0" dirty="0">
                          <a:solidFill>
                            <a:srgbClr val="034DA2"/>
                          </a:solidFill>
                          <a:latin typeface="Marianne"/>
                          <a:ea typeface="Marianne"/>
                          <a:cs typeface="Marianne"/>
                        </a:rPr>
                        <a:t>C4: Sécuriser une intervention</a:t>
                      </a:r>
                      <a:endParaRPr sz="1400" b="0" u="none" dirty="0">
                        <a:solidFill>
                          <a:srgbClr val="034DA2"/>
                        </a:solidFill>
                        <a:latin typeface="Marianne"/>
                      </a:endParaRPr>
                    </a:p>
                  </a:txBody>
                  <a:tcPr marL="32799" marR="32799" marT="0" marB="0" anchor="ctr"/>
                </a:tc>
                <a:extLst>
                  <a:ext uri="{0D108BD9-81ED-4DB2-BD59-A6C34878D82A}">
                    <a16:rowId xmlns:a16="http://schemas.microsoft.com/office/drawing/2014/main" val="10004"/>
                  </a:ext>
                </a:extLst>
              </a:tr>
              <a:tr h="450000">
                <a:tc vMerge="1">
                  <a:txBody>
                    <a:bodyPr/>
                    <a:lstStyle/>
                    <a:p>
                      <a:pPr>
                        <a:defRPr/>
                      </a:pPr>
                      <a:endParaRPr/>
                    </a:p>
                  </a:txBody>
                  <a:tcPr marL="32798" marR="32798" marT="0" marB="0" anchor="ctr"/>
                </a:tc>
                <a:tc>
                  <a:txBody>
                    <a:bodyPr/>
                    <a:lstStyle/>
                    <a:p>
                      <a:pPr algn="l">
                        <a:spcBef>
                          <a:spcPts val="599"/>
                        </a:spcBef>
                        <a:spcAft>
                          <a:spcPts val="599"/>
                        </a:spcAft>
                        <a:defRPr/>
                      </a:pPr>
                      <a:r>
                        <a:rPr lang="fr-FR" sz="1400" b="0" i="0" u="none" strike="noStrike" cap="none" spc="0" dirty="0">
                          <a:solidFill>
                            <a:srgbClr val="034DA2"/>
                          </a:solidFill>
                          <a:latin typeface="Marianne"/>
                          <a:ea typeface="Marianne"/>
                          <a:cs typeface="Marianne"/>
                        </a:rPr>
                        <a:t>C5: Encadrer une équipe sur le chantier ou en atelier</a:t>
                      </a:r>
                      <a:endParaRPr sz="1400" b="0" u="none" dirty="0">
                        <a:solidFill>
                          <a:srgbClr val="034DA2"/>
                        </a:solidFill>
                        <a:latin typeface="Marianne"/>
                      </a:endParaRPr>
                    </a:p>
                  </a:txBody>
                  <a:tcPr marL="32798" marR="32798" marT="0" marB="0" anchor="ctr"/>
                </a:tc>
                <a:extLst>
                  <a:ext uri="{0D108BD9-81ED-4DB2-BD59-A6C34878D82A}">
                    <a16:rowId xmlns:a16="http://schemas.microsoft.com/office/drawing/2014/main" val="10005"/>
                  </a:ext>
                </a:extLst>
              </a:tr>
              <a:tr h="450000">
                <a:tc vMerge="1">
                  <a:txBody>
                    <a:bodyPr/>
                    <a:lstStyle/>
                    <a:p>
                      <a:pPr>
                        <a:defRPr/>
                      </a:pPr>
                      <a:endParaRPr/>
                    </a:p>
                  </a:txBody>
                  <a:tcPr marL="32798" marR="32798" marT="0" marB="0" anchor="ctr"/>
                </a:tc>
                <a:tc>
                  <a:txBody>
                    <a:bodyPr/>
                    <a:lstStyle/>
                    <a:p>
                      <a:pPr algn="l">
                        <a:spcBef>
                          <a:spcPts val="599"/>
                        </a:spcBef>
                        <a:spcAft>
                          <a:spcPts val="599"/>
                        </a:spcAft>
                        <a:defRPr/>
                      </a:pPr>
                      <a:r>
                        <a:rPr lang="fr-FR" sz="1400" b="0" i="0" u="none" strike="noStrike" cap="none" spc="0" dirty="0">
                          <a:solidFill>
                            <a:srgbClr val="034DA2"/>
                          </a:solidFill>
                          <a:latin typeface="Marianne"/>
                          <a:ea typeface="Marianne"/>
                          <a:cs typeface="Marianne"/>
                        </a:rPr>
                        <a:t>C6: Assurer une mise en œuvre</a:t>
                      </a:r>
                      <a:endParaRPr sz="1400" b="0" u="none" dirty="0">
                        <a:solidFill>
                          <a:srgbClr val="034DA2"/>
                        </a:solidFill>
                        <a:latin typeface="Marianne"/>
                      </a:endParaRPr>
                    </a:p>
                  </a:txBody>
                  <a:tcPr marL="32798" marR="32798" marT="0" marB="0" anchor="ctr"/>
                </a:tc>
                <a:extLst>
                  <a:ext uri="{0D108BD9-81ED-4DB2-BD59-A6C34878D82A}">
                    <a16:rowId xmlns:a16="http://schemas.microsoft.com/office/drawing/2014/main" val="10006"/>
                  </a:ext>
                </a:extLst>
              </a:tr>
              <a:tr h="360000">
                <a:tc rowSpan="2">
                  <a:txBody>
                    <a:bodyPr/>
                    <a:lstStyle/>
                    <a:p>
                      <a:pPr algn="ctr">
                        <a:spcAft>
                          <a:spcPts val="0"/>
                        </a:spcAft>
                        <a:defRPr/>
                      </a:pPr>
                      <a:r>
                        <a:rPr lang="fr-FR" sz="1400" b="1" i="0" u="none" strike="noStrike" cap="none" spc="0">
                          <a:solidFill>
                            <a:schemeClr val="lt1"/>
                          </a:solidFill>
                          <a:latin typeface="Marianne"/>
                          <a:ea typeface="Marianne"/>
                          <a:cs typeface="Marianne"/>
                        </a:rPr>
                        <a:t>RELEVÉ ET CALEPINAGE D’APPAREIL D’UNE PARTIE DE MONUMENT HISTORIQUE</a:t>
                      </a:r>
                      <a:r>
                        <a:rPr lang="fr-FR" sz="1400" u="none">
                          <a:latin typeface="Marianne"/>
                        </a:rPr>
                        <a:t>E</a:t>
                      </a:r>
                      <a:br>
                        <a:rPr lang="fr-FR" sz="1400" u="none">
                          <a:latin typeface="Marianne"/>
                        </a:rPr>
                      </a:br>
                      <a:endParaRPr lang="fr-FR" sz="1400" u="none">
                        <a:solidFill>
                          <a:srgbClr val="0070C0"/>
                        </a:solidFill>
                        <a:latin typeface="Marianne"/>
                        <a:ea typeface="Times New Roman"/>
                      </a:endParaRPr>
                    </a:p>
                  </a:txBody>
                  <a:tcPr marL="32799" marR="32799" marT="0" marB="0" anchor="ctr"/>
                </a:tc>
                <a:tc>
                  <a:txBody>
                    <a:bodyPr/>
                    <a:lstStyle/>
                    <a:p>
                      <a:pPr marL="0" algn="l" defTabSz="914400">
                        <a:spcBef>
                          <a:spcPts val="600"/>
                        </a:spcBef>
                        <a:spcAft>
                          <a:spcPts val="600"/>
                        </a:spcAft>
                        <a:defRPr/>
                      </a:pPr>
                      <a:r>
                        <a:rPr lang="fr-FR" sz="1400" b="0" u="none" dirty="0">
                          <a:solidFill>
                            <a:srgbClr val="034DA2"/>
                          </a:solidFill>
                          <a:latin typeface="Marianne"/>
                        </a:rPr>
                        <a:t/>
                      </a:r>
                      <a:br>
                        <a:rPr lang="fr-FR" sz="1400" b="0" u="none" dirty="0">
                          <a:solidFill>
                            <a:srgbClr val="034DA2"/>
                          </a:solidFill>
                          <a:latin typeface="Marianne"/>
                        </a:rPr>
                      </a:br>
                      <a:r>
                        <a:rPr lang="fr-FR" sz="1400" b="0" i="0" u="none" strike="noStrike" cap="none" spc="0" dirty="0">
                          <a:solidFill>
                            <a:srgbClr val="034DA2"/>
                          </a:solidFill>
                          <a:latin typeface="Marianne"/>
                          <a:ea typeface="Marianne"/>
                          <a:cs typeface="Marianne"/>
                        </a:rPr>
                        <a:t>C7: Relever un ouvrage</a:t>
                      </a:r>
                      <a:r>
                        <a:rPr lang="fr-FR" sz="1400" b="0" u="none" dirty="0">
                          <a:solidFill>
                            <a:srgbClr val="034DA2"/>
                          </a:solidFill>
                          <a:latin typeface="Marianne"/>
                        </a:rPr>
                        <a:t/>
                      </a:r>
                      <a:br>
                        <a:rPr lang="fr-FR" sz="1400" b="0" u="none" dirty="0">
                          <a:solidFill>
                            <a:srgbClr val="034DA2"/>
                          </a:solidFill>
                          <a:latin typeface="Marianne"/>
                        </a:rPr>
                      </a:br>
                      <a:endParaRPr sz="1400" b="0" u="none" dirty="0">
                        <a:solidFill>
                          <a:srgbClr val="034DA2"/>
                        </a:solidFill>
                        <a:latin typeface="Marianne"/>
                      </a:endParaRPr>
                    </a:p>
                  </a:txBody>
                  <a:tcPr marL="32799" marR="32799" marT="0" marB="0" anchor="ctr"/>
                </a:tc>
                <a:extLst>
                  <a:ext uri="{0D108BD9-81ED-4DB2-BD59-A6C34878D82A}">
                    <a16:rowId xmlns:a16="http://schemas.microsoft.com/office/drawing/2014/main" val="10007"/>
                  </a:ext>
                </a:extLst>
              </a:tr>
              <a:tr h="441360">
                <a:tc vMerge="1">
                  <a:txBody>
                    <a:bodyPr/>
                    <a:lstStyle/>
                    <a:p>
                      <a:pPr algn="ctr">
                        <a:spcAft>
                          <a:spcPts val="0"/>
                        </a:spcAft>
                        <a:defRPr/>
                      </a:pPr>
                      <a:endParaRPr lang="fr-FR" sz="1100" u="none">
                        <a:solidFill>
                          <a:srgbClr val="0070C0"/>
                        </a:solidFill>
                        <a:latin typeface="Marianne"/>
                        <a:ea typeface="Times New Roman"/>
                      </a:endParaRPr>
                    </a:p>
                  </a:txBody>
                  <a:tcPr marL="32799" marR="32799" marT="0" marB="0" anchor="ctr"/>
                </a:tc>
                <a:tc>
                  <a:txBody>
                    <a:bodyPr/>
                    <a:lstStyle/>
                    <a:p>
                      <a:pPr marL="0" algn="l" defTabSz="914400">
                        <a:spcBef>
                          <a:spcPts val="600"/>
                        </a:spcBef>
                        <a:spcAft>
                          <a:spcPts val="600"/>
                        </a:spcAft>
                        <a:defRPr/>
                      </a:pPr>
                      <a:r>
                        <a:rPr lang="fr-FR" sz="1400" b="0" i="0" u="none" strike="noStrike" cap="none" spc="0" dirty="0">
                          <a:solidFill>
                            <a:srgbClr val="034DA2"/>
                          </a:solidFill>
                          <a:latin typeface="Marianne"/>
                          <a:ea typeface="Marianne"/>
                          <a:cs typeface="Marianne"/>
                        </a:rPr>
                        <a:t>C8: Mettre au net un calepin d’appareil</a:t>
                      </a:r>
                      <a:endParaRPr sz="1400" b="0" u="none" dirty="0">
                        <a:solidFill>
                          <a:srgbClr val="034DA2"/>
                        </a:solidFill>
                        <a:latin typeface="Marianne"/>
                      </a:endParaRPr>
                    </a:p>
                  </a:txBody>
                  <a:tcPr marL="32799" marR="32799" marT="0" marB="0" anchor="ctr"/>
                </a:tc>
                <a:extLst>
                  <a:ext uri="{0D108BD9-81ED-4DB2-BD59-A6C34878D82A}">
                    <a16:rowId xmlns:a16="http://schemas.microsoft.com/office/drawing/2014/main" val="10008"/>
                  </a:ext>
                </a:extLst>
              </a:tr>
              <a:tr h="489226">
                <a:tc rowSpan="2">
                  <a:txBody>
                    <a:bodyPr/>
                    <a:lstStyle/>
                    <a:p>
                      <a:pPr algn="ctr">
                        <a:spcAft>
                          <a:spcPts val="0"/>
                        </a:spcAft>
                        <a:defRPr/>
                      </a:pPr>
                      <a:r>
                        <a:rPr lang="fr-FR" sz="1400" b="1" i="0" u="none" strike="noStrike" cap="none" spc="0" dirty="0">
                          <a:solidFill>
                            <a:schemeClr val="lt1"/>
                          </a:solidFill>
                          <a:latin typeface="Marianne"/>
                          <a:ea typeface="Marianne"/>
                          <a:cs typeface="Marianne"/>
                        </a:rPr>
                        <a:t>TAILLE MANUELLE DES PIERRES D’UN MONUMENT </a:t>
                      </a:r>
                      <a:r>
                        <a:rPr lang="fr-FR" sz="1400" b="1" i="0" u="none" strike="noStrike" cap="none" spc="0" dirty="0" smtClean="0">
                          <a:solidFill>
                            <a:schemeClr val="lt1"/>
                          </a:solidFill>
                          <a:latin typeface="Marianne"/>
                          <a:ea typeface="Marianne"/>
                          <a:cs typeface="Marianne"/>
                        </a:rPr>
                        <a:t>HISTORIQUE</a:t>
                      </a:r>
                      <a:endParaRPr lang="fr-FR" sz="1400" u="none" dirty="0">
                        <a:solidFill>
                          <a:srgbClr val="0070C0"/>
                        </a:solidFill>
                        <a:latin typeface="Marianne"/>
                        <a:ea typeface="Times New Roman"/>
                      </a:endParaRPr>
                    </a:p>
                    <a:p>
                      <a:pPr algn="ctr">
                        <a:spcAft>
                          <a:spcPts val="0"/>
                        </a:spcAft>
                        <a:defRPr/>
                      </a:pPr>
                      <a:endParaRPr lang="fr-FR" sz="1400" u="none" dirty="0">
                        <a:latin typeface="Marianne"/>
                      </a:endParaRPr>
                    </a:p>
                  </a:txBody>
                  <a:tcPr marL="32799" marR="32799" marT="0" marB="0" anchor="ctr"/>
                </a:tc>
                <a:tc>
                  <a:txBody>
                    <a:bodyPr/>
                    <a:lstStyle/>
                    <a:p>
                      <a:pPr marL="0" algn="l" defTabSz="914400">
                        <a:spcBef>
                          <a:spcPts val="600"/>
                        </a:spcBef>
                        <a:spcAft>
                          <a:spcPts val="600"/>
                        </a:spcAft>
                        <a:defRPr/>
                      </a:pPr>
                      <a:r>
                        <a:rPr lang="fr-FR" sz="1400" b="0" i="0" u="none" strike="noStrike" cap="none" spc="0" dirty="0">
                          <a:solidFill>
                            <a:srgbClr val="034DA2"/>
                          </a:solidFill>
                          <a:latin typeface="Marianne"/>
                          <a:ea typeface="Marianne"/>
                          <a:cs typeface="Marianne"/>
                        </a:rPr>
                        <a:t>C9: Préparer la taille manuelle</a:t>
                      </a:r>
                      <a:endParaRPr sz="1400" b="0" u="none" dirty="0">
                        <a:solidFill>
                          <a:srgbClr val="034DA2"/>
                        </a:solidFill>
                        <a:latin typeface="Marianne"/>
                      </a:endParaRPr>
                    </a:p>
                  </a:txBody>
                  <a:tcPr marL="32799" marR="32799" marT="0" marB="0" anchor="ctr"/>
                </a:tc>
                <a:extLst>
                  <a:ext uri="{0D108BD9-81ED-4DB2-BD59-A6C34878D82A}">
                    <a16:rowId xmlns:a16="http://schemas.microsoft.com/office/drawing/2014/main" val="10009"/>
                  </a:ext>
                </a:extLst>
              </a:tr>
              <a:tr h="489226">
                <a:tc vMerge="1">
                  <a:txBody>
                    <a:bodyPr/>
                    <a:lstStyle/>
                    <a:p>
                      <a:pPr>
                        <a:defRPr/>
                      </a:pPr>
                      <a:endParaRPr/>
                    </a:p>
                  </a:txBody>
                  <a:tcPr marL="32798" marR="32798" marT="0" marB="0" anchor="ctr"/>
                </a:tc>
                <a:tc>
                  <a:txBody>
                    <a:bodyPr/>
                    <a:lstStyle/>
                    <a:p>
                      <a:pPr marL="0" algn="l" defTabSz="914400">
                        <a:spcBef>
                          <a:spcPts val="599"/>
                        </a:spcBef>
                        <a:spcAft>
                          <a:spcPts val="599"/>
                        </a:spcAft>
                        <a:defRPr/>
                      </a:pPr>
                      <a:r>
                        <a:rPr lang="fr-FR" sz="1400" b="0" i="0" u="none" strike="noStrike" cap="none" spc="0" dirty="0">
                          <a:solidFill>
                            <a:srgbClr val="034DA2"/>
                          </a:solidFill>
                          <a:latin typeface="Marianne"/>
                          <a:ea typeface="Marianne"/>
                          <a:cs typeface="Marianne"/>
                        </a:rPr>
                        <a:t>C10: Tailler la pierre manuellement</a:t>
                      </a:r>
                      <a:endParaRPr sz="1400" b="0" u="none" dirty="0">
                        <a:solidFill>
                          <a:srgbClr val="034DA2"/>
                        </a:solidFill>
                        <a:latin typeface="Marianne"/>
                      </a:endParaRPr>
                    </a:p>
                  </a:txBody>
                  <a:tcPr marL="32798" marR="32798" marT="0" marB="0" anchor="ctr"/>
                </a:tc>
                <a:extLst>
                  <a:ext uri="{0D108BD9-81ED-4DB2-BD59-A6C34878D82A}">
                    <a16:rowId xmlns:a16="http://schemas.microsoft.com/office/drawing/2014/main" val="10010"/>
                  </a:ext>
                </a:extLst>
              </a:tr>
            </a:tbl>
          </a:graphicData>
        </a:graphic>
      </p:graphicFrame>
      <p:sp>
        <p:nvSpPr>
          <p:cNvPr id="291782284" name="Rectangle 2"/>
          <p:cNvSpPr/>
          <p:nvPr/>
        </p:nvSpPr>
        <p:spPr bwMode="auto">
          <a:xfrm>
            <a:off x="3342831" y="272534"/>
            <a:ext cx="4963218" cy="523220"/>
          </a:xfrm>
          <a:prstGeom prst="rect">
            <a:avLst/>
          </a:prstGeom>
        </p:spPr>
        <p:txBody>
          <a:bodyPr wrap="none">
            <a:spAutoFit/>
          </a:bodyPr>
          <a:lstStyle/>
          <a:p>
            <a:pPr>
              <a:defRPr/>
            </a:pPr>
            <a:r>
              <a:rPr lang="fr-FR" sz="2800" b="1" dirty="0">
                <a:solidFill>
                  <a:srgbClr val="303977"/>
                </a:solidFill>
                <a:latin typeface="Arial"/>
                <a:cs typeface="Arial"/>
              </a:rPr>
              <a:t>Référentiel de compétences</a:t>
            </a:r>
            <a:endParaRPr lang="fr-FR" sz="2800" dirty="0">
              <a:solidFill>
                <a:srgbClr val="303977"/>
              </a:solidFill>
            </a:endParaRPr>
          </a:p>
        </p:txBody>
      </p:sp>
      <p:sp>
        <p:nvSpPr>
          <p:cNvPr id="1094413045" name="Flèche droite 35"/>
          <p:cNvSpPr/>
          <p:nvPr/>
        </p:nvSpPr>
        <p:spPr bwMode="auto">
          <a:xfrm>
            <a:off x="-18472" y="3336897"/>
            <a:ext cx="180000" cy="196481"/>
          </a:xfrm>
          <a:prstGeom prst="rightArrow">
            <a:avLst>
              <a:gd name="adj1" fmla="val 57776"/>
              <a:gd name="adj2" fmla="val 47883"/>
            </a:avLst>
          </a:prstGeom>
        </p:spPr>
        <p:style>
          <a:lnRef idx="0">
            <a:schemeClr val="dk1"/>
          </a:lnRef>
          <a:fillRef idx="3">
            <a:schemeClr val="dk1"/>
          </a:fillRef>
          <a:effectRef idx="3">
            <a:schemeClr val="dk1"/>
          </a:effectRef>
          <a:fontRef idx="minor">
            <a:schemeClr val="lt1"/>
          </a:fontRef>
        </p:style>
        <p:txBody>
          <a:bodyPr rtlCol="0" anchor="ctr"/>
          <a:lstStyle/>
          <a:p>
            <a:pPr algn="ctr">
              <a:defRPr/>
            </a:pPr>
            <a:endParaRPr lang="fr-FR" sz="900" b="1">
              <a:solidFill>
                <a:srgbClr val="000099"/>
              </a:solidFill>
              <a:latin typeface="Arial"/>
              <a:cs typeface="Arial"/>
            </a:endParaRPr>
          </a:p>
        </p:txBody>
      </p:sp>
      <p:sp>
        <p:nvSpPr>
          <p:cNvPr id="527439931" name="Espace réservé du numéro de diapositive 1"/>
          <p:cNvSpPr>
            <a:spLocks noGrp="1"/>
          </p:cNvSpPr>
          <p:nvPr>
            <p:ph type="sldNum" sz="quarter" idx="12"/>
          </p:nvPr>
        </p:nvSpPr>
        <p:spPr bwMode="auto"/>
        <p:txBody>
          <a:bodyPr/>
          <a:lstStyle/>
          <a:p>
            <a:pPr>
              <a:defRPr/>
            </a:pPr>
            <a:fld id="{48F63A3B-78C7-47BE-AE5E-E10140E04643}" type="slidenum">
              <a:rPr lang="en-US"/>
              <a:t>9</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Personnalisé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2060"/>
      </a:hlink>
      <a:folHlink>
        <a:srgbClr val="0070C0"/>
      </a:folHlink>
    </a:clrScheme>
    <a:fontScheme name="Thème Office">
      <a:majorFont>
        <a:latin typeface="Calibri Light"/>
        <a:ea typeface="Arial"/>
        <a:cs typeface="Arial"/>
      </a:majorFont>
      <a:minorFont>
        <a:latin typeface="Calibri"/>
        <a:ea typeface="Arial"/>
        <a:cs typeface="Arial"/>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371</TotalTime>
  <Words>4278</Words>
  <Application>Microsoft Office PowerPoint</Application>
  <DocSecurity>0</DocSecurity>
  <PresentationFormat>Affichage à l'écran (4:3)</PresentationFormat>
  <Paragraphs>570</Paragraphs>
  <Slides>35</Slides>
  <Notes>35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35</vt:i4>
      </vt:variant>
    </vt:vector>
  </HeadingPairs>
  <TitlesOfParts>
    <vt:vector size="42" baseType="lpstr">
      <vt:lpstr>Arial</vt:lpstr>
      <vt:lpstr>Calibri</vt:lpstr>
      <vt:lpstr>Calibri Light</vt:lpstr>
      <vt:lpstr>Marianne</vt:lpstr>
      <vt:lpstr>Times New Roman</vt:lpstr>
      <vt:lpstr>Wingdings</vt:lpstr>
      <vt:lpstr>Thème Office</vt:lpstr>
      <vt:lpstr>Brevet professionnel Tailleur de pierre/appareilleur monuments historiques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Academie de Clermont-Fd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BTS Electrotechnique</dc:title>
  <dc:subject/>
  <dc:creator>Claude Pojolat</dc:creator>
  <cp:keywords/>
  <dc:description/>
  <cp:lastModifiedBy>Magali Sorin</cp:lastModifiedBy>
  <cp:revision>790</cp:revision>
  <dcterms:created xsi:type="dcterms:W3CDTF">2020-02-05T12:38:10Z</dcterms:created>
  <dcterms:modified xsi:type="dcterms:W3CDTF">2026-01-07T11:16:26Z</dcterms:modified>
  <cp:category/>
  <dc:identifier/>
  <cp:contentStatus/>
  <dc:language/>
  <cp:version/>
</cp:coreProperties>
</file>