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8" r:id="rId2"/>
    <p:sldId id="259" r:id="rId3"/>
    <p:sldId id="261" r:id="rId4"/>
    <p:sldId id="264" r:id="rId5"/>
    <p:sldId id="257" r:id="rId6"/>
    <p:sldId id="267" r:id="rId7"/>
    <p:sldId id="266" r:id="rId8"/>
    <p:sldId id="269" r:id="rId9"/>
    <p:sldId id="262" r:id="rId10"/>
    <p:sldId id="270" r:id="rId11"/>
    <p:sldId id="268" r:id="rId12"/>
    <p:sldId id="265" r:id="rId13"/>
    <p:sldId id="271" r:id="rId14"/>
    <p:sldId id="272" r:id="rId15"/>
    <p:sldId id="273" r:id="rId1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91" d="100"/>
          <a:sy n="91" d="100"/>
        </p:scale>
        <p:origin x="-725" y="1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5F1038-DB7D-4514-B666-D0C65A5D4319}" type="datetimeFigureOut">
              <a:rPr lang="fr-FR" smtClean="0"/>
              <a:t>15/09/2013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D8BFF7-4C22-46DB-A5F2-7EC99E25F6E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7079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D8BFF7-4C22-46DB-A5F2-7EC99E25F6E1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5745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3"/>
          <p:cNvSpPr txBox="1">
            <a:spLocks/>
          </p:cNvSpPr>
          <p:nvPr userDrawn="1"/>
        </p:nvSpPr>
        <p:spPr>
          <a:xfrm>
            <a:off x="609600" y="637118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700" dirty="0" smtClean="0">
                <a:latin typeface="Arial" pitchFamily="34" charset="0"/>
                <a:cs typeface="Arial" pitchFamily="34" charset="0"/>
              </a:rPr>
              <a:t>BTS IMS </a:t>
            </a:r>
            <a:r>
              <a:rPr lang="fr-FR" sz="700" dirty="0" err="1" smtClean="0">
                <a:latin typeface="Arial" pitchFamily="34" charset="0"/>
                <a:cs typeface="Arial" pitchFamily="34" charset="0"/>
              </a:rPr>
              <a:t>mod</a:t>
            </a:r>
            <a:r>
              <a:rPr lang="fr-FR" sz="700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fr-FR" sz="700" dirty="0" err="1" smtClean="0">
                <a:latin typeface="Arial" pitchFamily="34" charset="0"/>
                <a:cs typeface="Arial" pitchFamily="34" charset="0"/>
              </a:rPr>
              <a:t>prod</a:t>
            </a:r>
            <a:endParaRPr lang="fr-FR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Espace réservé du pied de page 4"/>
          <p:cNvSpPr txBox="1">
            <a:spLocks/>
          </p:cNvSpPr>
          <p:nvPr userDrawn="1"/>
        </p:nvSpPr>
        <p:spPr>
          <a:xfrm>
            <a:off x="3276600" y="637118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800" dirty="0" smtClean="0">
                <a:latin typeface="Arial" pitchFamily="34" charset="0"/>
                <a:cs typeface="Arial" pitchFamily="34" charset="0"/>
              </a:rPr>
              <a:t>Lycée du Dauphiné</a:t>
            </a:r>
            <a:endParaRPr lang="fr-FR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Espace réservé du numéro de diapositive 5"/>
          <p:cNvSpPr txBox="1">
            <a:spLocks/>
          </p:cNvSpPr>
          <p:nvPr userDrawn="1"/>
        </p:nvSpPr>
        <p:spPr>
          <a:xfrm>
            <a:off x="6705600" y="637118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800" smtClean="0">
                <a:latin typeface="Arial" pitchFamily="34" charset="0"/>
                <a:cs typeface="Arial" pitchFamily="34" charset="0"/>
              </a:rPr>
              <a:t>Conception</a:t>
            </a:r>
            <a:endParaRPr lang="fr-FR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ZoneTexte 9"/>
          <p:cNvSpPr txBox="1"/>
          <p:nvPr userDrawn="1"/>
        </p:nvSpPr>
        <p:spPr>
          <a:xfrm>
            <a:off x="3113208" y="105619"/>
            <a:ext cx="2937727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Création d’une nomenclature</a:t>
            </a: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70405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AC6F0-BAE3-405A-B3D8-2597BDFFF090}" type="datetimeFigureOut">
              <a:rPr lang="fr-FR" smtClean="0"/>
              <a:t>15/09/2013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AA7AE-CA43-4A90-8E31-E423560D9D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1567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AC6F0-BAE3-405A-B3D8-2597BDFFF090}" type="datetimeFigureOut">
              <a:rPr lang="fr-FR" smtClean="0"/>
              <a:t>15/09/2013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AA7AE-CA43-4A90-8E31-E423560D9D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72168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AC6F0-BAE3-405A-B3D8-2597BDFFF090}" type="datetimeFigureOut">
              <a:rPr lang="fr-FR" smtClean="0"/>
              <a:t>15/09/2013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AA7AE-CA43-4A90-8E31-E423560D9D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8364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AC6F0-BAE3-405A-B3D8-2597BDFFF090}" type="datetimeFigureOut">
              <a:rPr lang="fr-FR" smtClean="0"/>
              <a:t>15/09/2013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AA7AE-CA43-4A90-8E31-E423560D9D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3522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AC6F0-BAE3-405A-B3D8-2597BDFFF090}" type="datetimeFigureOut">
              <a:rPr lang="fr-FR" smtClean="0"/>
              <a:t>15/09/2013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AA7AE-CA43-4A90-8E31-E423560D9D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4856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AC6F0-BAE3-405A-B3D8-2597BDFFF090}" type="datetimeFigureOut">
              <a:rPr lang="fr-FR" smtClean="0"/>
              <a:t>15/09/2013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AA7AE-CA43-4A90-8E31-E423560D9D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2810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AC6F0-BAE3-405A-B3D8-2597BDFFF090}" type="datetimeFigureOut">
              <a:rPr lang="fr-FR" smtClean="0"/>
              <a:t>15/09/2013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AA7AE-CA43-4A90-8E31-E423560D9D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7939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AC6F0-BAE3-405A-B3D8-2597BDFFF090}" type="datetimeFigureOut">
              <a:rPr lang="fr-FR" smtClean="0"/>
              <a:t>15/09/2013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AA7AE-CA43-4A90-8E31-E423560D9D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5056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AC6F0-BAE3-405A-B3D8-2597BDFFF090}" type="datetimeFigureOut">
              <a:rPr lang="fr-FR" smtClean="0"/>
              <a:t>15/09/2013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AA7AE-CA43-4A90-8E31-E423560D9D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7240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AC6F0-BAE3-405A-B3D8-2597BDFFF090}" type="datetimeFigureOut">
              <a:rPr lang="fr-FR" smtClean="0"/>
              <a:t>15/09/2013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AA7AE-CA43-4A90-8E31-E423560D9D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9985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AC6F0-BAE3-405A-B3D8-2597BDFFF090}" type="datetimeFigureOut">
              <a:rPr lang="fr-FR" smtClean="0"/>
              <a:t>15/09/2013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AA7AE-CA43-4A90-8E31-E423560D9D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8917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AC6F0-BAE3-405A-B3D8-2597BDFFF090}" type="datetimeFigureOut">
              <a:rPr lang="fr-FR" smtClean="0"/>
              <a:t>15/09/2013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AA7AE-CA43-4A90-8E31-E423560D9D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8956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G"/><Relationship Id="rId4" Type="http://schemas.openxmlformats.org/officeDocument/2006/relationships/image" Target="../media/image1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image" Target="../media/image7.JPG"/><Relationship Id="rId7" Type="http://schemas.openxmlformats.org/officeDocument/2006/relationships/image" Target="../media/image11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025" y="1543050"/>
            <a:ext cx="5695950" cy="377190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2675618" y="5419925"/>
            <a:ext cx="4026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Création d’une nomenclature numérique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397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739" y="1096506"/>
            <a:ext cx="8149653" cy="4321528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1709159" y="412761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5400942" y="476855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2</a:t>
            </a:r>
            <a:endParaRPr lang="fr-FR" dirty="0"/>
          </a:p>
        </p:txBody>
      </p:sp>
      <p:cxnSp>
        <p:nvCxnSpPr>
          <p:cNvPr id="4" name="Connecteur droit avec flèche 3"/>
          <p:cNvCxnSpPr/>
          <p:nvPr/>
        </p:nvCxnSpPr>
        <p:spPr>
          <a:xfrm>
            <a:off x="2119357" y="4401084"/>
            <a:ext cx="3059394" cy="452927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623844" y="5631678"/>
            <a:ext cx="7901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Définir l’emplacement de la nomenclature par un </a:t>
            </a:r>
            <a:r>
              <a:rPr lang="fr-FR" b="1" i="1" dirty="0" smtClean="0"/>
              <a:t>CLIQUER/GLISSER</a:t>
            </a:r>
            <a:r>
              <a:rPr lang="fr-FR" dirty="0" smtClean="0"/>
              <a:t> avec la souris.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51923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86" y="650934"/>
            <a:ext cx="8803814" cy="4668411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694347" y="5490261"/>
            <a:ext cx="79221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La hiérarchie respecte le principe d’importance des pièces. Pour la démonstration, le </a:t>
            </a:r>
            <a:r>
              <a:rPr lang="fr-FR" b="1" i="1" dirty="0" smtClean="0"/>
              <a:t>quartier interne </a:t>
            </a:r>
            <a:r>
              <a:rPr lang="fr-FR" dirty="0" smtClean="0"/>
              <a:t>est </a:t>
            </a:r>
            <a:r>
              <a:rPr lang="fr-FR" b="1" i="1" dirty="0"/>
              <a:t>n°1</a:t>
            </a:r>
            <a:r>
              <a:rPr lang="fr-FR" dirty="0" smtClean="0"/>
              <a:t> et le </a:t>
            </a:r>
            <a:r>
              <a:rPr lang="fr-FR" b="1" i="1" dirty="0"/>
              <a:t>quartier externe n°2</a:t>
            </a:r>
            <a:r>
              <a:rPr lang="fr-FR" dirty="0" smtClean="0"/>
              <a:t>. Une correction est possible.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2738846" y="4814651"/>
            <a:ext cx="2725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La nomenclature est créée.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43549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65" y="806846"/>
            <a:ext cx="7991439" cy="4235171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307649" y="5494945"/>
            <a:ext cx="4496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fr-FR" dirty="0" smtClean="0"/>
              <a:t>Faire une mise à jour de la nomenclature:</a:t>
            </a:r>
            <a:endParaRPr lang="fr-FR" dirty="0"/>
          </a:p>
        </p:txBody>
      </p:sp>
      <p:sp>
        <p:nvSpPr>
          <p:cNvPr id="25" name="ZoneTexte 24"/>
          <p:cNvSpPr txBox="1"/>
          <p:nvPr/>
        </p:nvSpPr>
        <p:spPr>
          <a:xfrm>
            <a:off x="264919" y="5101838"/>
            <a:ext cx="6353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FR" dirty="0" smtClean="0"/>
              <a:t>Redéfinir l’ordre de la nomenclature </a:t>
            </a:r>
            <a:r>
              <a:rPr lang="fr-FR" dirty="0"/>
              <a:t>(</a:t>
            </a:r>
            <a:r>
              <a:rPr lang="fr-FR" b="1" i="1" dirty="0"/>
              <a:t>ici quartier externe n°1</a:t>
            </a:r>
            <a:r>
              <a:rPr lang="fr-FR" dirty="0" smtClean="0"/>
              <a:t>).</a:t>
            </a:r>
            <a:endParaRPr lang="fr-FR" dirty="0"/>
          </a:p>
        </p:txBody>
      </p:sp>
      <p:pic>
        <p:nvPicPr>
          <p:cNvPr id="26" name="Image 2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59" t="47294" r="7298" b="46818"/>
          <a:stretch/>
        </p:blipFill>
        <p:spPr>
          <a:xfrm>
            <a:off x="2852427" y="5922317"/>
            <a:ext cx="5480837" cy="26376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093720" y="4238714"/>
            <a:ext cx="1555334" cy="2050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1346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141" y="801972"/>
            <a:ext cx="7323378" cy="3881123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695" y="3193853"/>
            <a:ext cx="3045251" cy="1087590"/>
          </a:xfrm>
          <a:prstGeom prst="rect">
            <a:avLst/>
          </a:prstGeom>
        </p:spPr>
      </p:pic>
      <p:sp>
        <p:nvSpPr>
          <p:cNvPr id="28" name="ZoneTexte 27"/>
          <p:cNvSpPr txBox="1"/>
          <p:nvPr/>
        </p:nvSpPr>
        <p:spPr>
          <a:xfrm>
            <a:off x="922945" y="4768552"/>
            <a:ext cx="520020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Il est possible de compléter une nomenclature:</a:t>
            </a:r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Poser une nouvelle étiquette (</a:t>
            </a:r>
            <a:r>
              <a:rPr lang="fr-FR" b="1" i="1" dirty="0" smtClean="0"/>
              <a:t>ici pour un renfort</a:t>
            </a:r>
            <a:r>
              <a:rPr lang="fr-FR" dirty="0" smtClean="0"/>
              <a:t>).</a:t>
            </a:r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Insérer un repère de nomenclature.</a:t>
            </a:r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Faire une mise à jour de la nomenclature.</a:t>
            </a:r>
          </a:p>
          <a:p>
            <a:pPr marL="342900" indent="-342900">
              <a:buFont typeface="+mj-lt"/>
              <a:buAutoNum type="arabicPeriod"/>
            </a:pP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1709159" y="3597779"/>
            <a:ext cx="3631962" cy="14527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3868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ZoneTexte 27"/>
          <p:cNvSpPr txBox="1"/>
          <p:nvPr/>
        </p:nvSpPr>
        <p:spPr>
          <a:xfrm>
            <a:off x="264919" y="5101838"/>
            <a:ext cx="68798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Il est possible de modifier les largeurs des champs d’une nomenclature:</a:t>
            </a:r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Sélectionner la nomenclature.</a:t>
            </a:r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Ouvrir la fonction de modification:</a:t>
            </a:r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Modifier la valeur des champs.</a:t>
            </a: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99" t="41552" r="4821" b="51598"/>
          <a:stretch/>
        </p:blipFill>
        <p:spPr>
          <a:xfrm>
            <a:off x="3902041" y="5692115"/>
            <a:ext cx="5241959" cy="290146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15"/>
          <a:stretch/>
        </p:blipFill>
        <p:spPr>
          <a:xfrm>
            <a:off x="2327383" y="4093437"/>
            <a:ext cx="5808213" cy="1085316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30" t="69394" r="30925" b="8807"/>
          <a:stretch/>
        </p:blipFill>
        <p:spPr>
          <a:xfrm>
            <a:off x="504201" y="512747"/>
            <a:ext cx="5197389" cy="1153681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7392" y="1615155"/>
            <a:ext cx="3722984" cy="234319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965390" y="4110527"/>
            <a:ext cx="2486826" cy="880217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2444097" y="2837205"/>
            <a:ext cx="3674691" cy="230736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1504059" y="675119"/>
            <a:ext cx="1435694" cy="82039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0973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13" grpId="0" animBg="1"/>
      <p:bldP spid="16" grpId="0" animBg="1"/>
      <p:bldP spid="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ZoneTexte 27"/>
          <p:cNvSpPr txBox="1"/>
          <p:nvPr/>
        </p:nvSpPr>
        <p:spPr>
          <a:xfrm>
            <a:off x="726392" y="5700043"/>
            <a:ext cx="7672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Exemple de nomenclature créée sur un développement d’un projet avec </a:t>
            </a:r>
            <a:r>
              <a:rPr lang="fr-FR" smtClean="0"/>
              <a:t>RCS 3D.</a:t>
            </a:r>
            <a:endParaRPr lang="fr-FR" dirty="0"/>
          </a:p>
        </p:txBody>
      </p:sp>
      <p:pic>
        <p:nvPicPr>
          <p:cNvPr id="10" name="Image 9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79" t="43859" r="10975" b="3617"/>
          <a:stretch/>
        </p:blipFill>
        <p:spPr bwMode="auto">
          <a:xfrm>
            <a:off x="1188549" y="2278288"/>
            <a:ext cx="5852160" cy="336042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Image 10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469" y="662397"/>
            <a:ext cx="7098474" cy="203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793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93" t="11885" r="76063" b="62861"/>
          <a:stretch/>
        </p:blipFill>
        <p:spPr>
          <a:xfrm>
            <a:off x="1068224" y="1623703"/>
            <a:ext cx="1316052" cy="2237288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189" y="4683096"/>
            <a:ext cx="4198690" cy="1807310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956"/>
          <a:stretch/>
        </p:blipFill>
        <p:spPr>
          <a:xfrm>
            <a:off x="166756" y="938657"/>
            <a:ext cx="8741550" cy="55685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486685" y="974220"/>
            <a:ext cx="401652" cy="2221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8" name="Imag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57" t="26740" r="62963" b="61375"/>
          <a:stretch/>
        </p:blipFill>
        <p:spPr>
          <a:xfrm>
            <a:off x="2871387" y="2939754"/>
            <a:ext cx="1098441" cy="1042585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38" t="38837" r="21023" b="30390"/>
          <a:stretch/>
        </p:blipFill>
        <p:spPr>
          <a:xfrm>
            <a:off x="4197636" y="2760292"/>
            <a:ext cx="4561804" cy="1956986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1076770" y="2948297"/>
            <a:ext cx="1316051" cy="2221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/>
          <p:cNvSpPr/>
          <p:nvPr/>
        </p:nvSpPr>
        <p:spPr>
          <a:xfrm>
            <a:off x="2854296" y="3785785"/>
            <a:ext cx="1110954" cy="2221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5691499" y="2905568"/>
            <a:ext cx="546930" cy="2221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/>
          <p:cNvSpPr/>
          <p:nvPr/>
        </p:nvSpPr>
        <p:spPr>
          <a:xfrm>
            <a:off x="4289989" y="3640507"/>
            <a:ext cx="1555334" cy="21364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/>
          <p:cNvSpPr/>
          <p:nvPr/>
        </p:nvSpPr>
        <p:spPr>
          <a:xfrm>
            <a:off x="6024786" y="3273038"/>
            <a:ext cx="2538100" cy="64093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/>
          <p:cNvSpPr/>
          <p:nvPr/>
        </p:nvSpPr>
        <p:spPr>
          <a:xfrm>
            <a:off x="5836779" y="5204388"/>
            <a:ext cx="1580972" cy="1538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" name="Connecteur droit avec flèche 3"/>
          <p:cNvCxnSpPr>
            <a:stCxn id="2" idx="2"/>
          </p:cNvCxnSpPr>
          <p:nvPr/>
        </p:nvCxnSpPr>
        <p:spPr>
          <a:xfrm flipH="1">
            <a:off x="1692067" y="1196411"/>
            <a:ext cx="1995444" cy="172625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avec flèche 36"/>
          <p:cNvCxnSpPr/>
          <p:nvPr/>
        </p:nvCxnSpPr>
        <p:spPr>
          <a:xfrm flipH="1">
            <a:off x="5187298" y="3144852"/>
            <a:ext cx="726392" cy="48711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/>
          <p:cNvCxnSpPr/>
          <p:nvPr/>
        </p:nvCxnSpPr>
        <p:spPr>
          <a:xfrm flipV="1">
            <a:off x="3614871" y="3067941"/>
            <a:ext cx="2016808" cy="70075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38"/>
          <p:cNvCxnSpPr/>
          <p:nvPr/>
        </p:nvCxnSpPr>
        <p:spPr>
          <a:xfrm>
            <a:off x="1623701" y="3187582"/>
            <a:ext cx="1213503" cy="7093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Double flèche verticale 43"/>
          <p:cNvSpPr/>
          <p:nvPr/>
        </p:nvSpPr>
        <p:spPr>
          <a:xfrm>
            <a:off x="6597353" y="3965249"/>
            <a:ext cx="299103" cy="1196411"/>
          </a:xfrm>
          <a:prstGeom prst="upDownArrow">
            <a:avLst>
              <a:gd name="adj1" fmla="val 27143"/>
              <a:gd name="adj2" fmla="val 642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44"/>
          <p:cNvSpPr/>
          <p:nvPr/>
        </p:nvSpPr>
        <p:spPr>
          <a:xfrm>
            <a:off x="136732" y="897308"/>
            <a:ext cx="1042587" cy="2221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ZoneTexte 45"/>
          <p:cNvSpPr txBox="1"/>
          <p:nvPr/>
        </p:nvSpPr>
        <p:spPr>
          <a:xfrm>
            <a:off x="4281443" y="1948440"/>
            <a:ext cx="5007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fr-FR" sz="1400" dirty="0" smtClean="0">
                <a:latin typeface="Arial" pitchFamily="34" charset="0"/>
                <a:cs typeface="Arial" pitchFamily="34" charset="0"/>
              </a:rPr>
              <a:t>Dans le masque </a:t>
            </a:r>
            <a:r>
              <a:rPr lang="fr-FR" sz="1400" b="1" i="1" dirty="0" smtClean="0">
                <a:latin typeface="Arial" pitchFamily="34" charset="0"/>
                <a:cs typeface="Arial" pitchFamily="34" charset="0"/>
              </a:rPr>
              <a:t>COMMANDES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Extraire les fonctions de création d’une nomenclature en cliquant sur la fonction et en la glissant sur le bureau.</a:t>
            </a:r>
          </a:p>
        </p:txBody>
      </p:sp>
      <p:sp>
        <p:nvSpPr>
          <p:cNvPr id="47" name="ZoneTexte 46"/>
          <p:cNvSpPr txBox="1"/>
          <p:nvPr/>
        </p:nvSpPr>
        <p:spPr>
          <a:xfrm>
            <a:off x="495656" y="4460904"/>
            <a:ext cx="39335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fr-FR" sz="1400" dirty="0" smtClean="0">
                <a:latin typeface="Arial" pitchFamily="34" charset="0"/>
                <a:cs typeface="Arial" pitchFamily="34" charset="0"/>
              </a:rPr>
              <a:t>Dans le menu </a:t>
            </a:r>
            <a:r>
              <a:rPr lang="fr-FR" sz="1400" b="1" i="1" dirty="0">
                <a:latin typeface="Arial" pitchFamily="34" charset="0"/>
                <a:cs typeface="Arial" pitchFamily="34" charset="0"/>
              </a:rPr>
              <a:t>Outils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fr-FR" sz="1400" b="1" i="1" dirty="0" smtClean="0">
                <a:latin typeface="Arial" pitchFamily="34" charset="0"/>
                <a:cs typeface="Arial" pitchFamily="34" charset="0"/>
              </a:rPr>
              <a:t>REORGANISATION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Ouvrir la fonction </a:t>
            </a:r>
            <a:r>
              <a:rPr lang="fr-FR" sz="1400" b="1" i="1" dirty="0" smtClean="0">
                <a:latin typeface="Arial" pitchFamily="34" charset="0"/>
                <a:cs typeface="Arial" pitchFamily="34" charset="0"/>
              </a:rPr>
              <a:t>REOGANISATION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.</a:t>
            </a:r>
            <a:endParaRPr lang="fr-FR" sz="1400" b="1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3230310" y="1427147"/>
            <a:ext cx="29605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FR" sz="1400" dirty="0" smtClean="0">
                <a:latin typeface="Arial" pitchFamily="34" charset="0"/>
                <a:cs typeface="Arial" pitchFamily="34" charset="0"/>
              </a:rPr>
              <a:t>Dans le menu </a:t>
            </a:r>
            <a:r>
              <a:rPr lang="fr-FR" sz="1400" b="1" i="1" dirty="0" smtClean="0">
                <a:latin typeface="Arial" pitchFamily="34" charset="0"/>
                <a:cs typeface="Arial" pitchFamily="34" charset="0"/>
              </a:rPr>
              <a:t>OUTILS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fr-FR" sz="1400" dirty="0" smtClean="0">
                <a:latin typeface="Arial" pitchFamily="34" charset="0"/>
                <a:cs typeface="Arial" pitchFamily="34" charset="0"/>
              </a:rPr>
              <a:t>Ouvrir le menu </a:t>
            </a:r>
            <a:r>
              <a:rPr lang="fr-FR" sz="1400" b="1" i="1" dirty="0" smtClean="0">
                <a:latin typeface="Arial" pitchFamily="34" charset="0"/>
                <a:cs typeface="Arial" pitchFamily="34" charset="0"/>
              </a:rPr>
              <a:t>REOGANISATION</a:t>
            </a:r>
            <a:r>
              <a:rPr lang="fr-FR" sz="1400" dirty="0" smtClean="0">
                <a:latin typeface="Arial" pitchFamily="34" charset="0"/>
                <a:cs typeface="Arial" pitchFamily="34" charset="0"/>
              </a:rPr>
              <a:t>.</a:t>
            </a:r>
            <a:endParaRPr lang="fr-FR" sz="1400" b="1" i="1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840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44" grpId="0" animBg="1"/>
      <p:bldP spid="45" grpId="0" animBg="1"/>
      <p:bldP spid="46" grpId="0"/>
      <p:bldP spid="47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08" t="47727" r="24312" b="50381"/>
          <a:stretch/>
        </p:blipFill>
        <p:spPr>
          <a:xfrm>
            <a:off x="2707148" y="1285875"/>
            <a:ext cx="6173082" cy="316523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12" t="29928" r="21191" b="63604"/>
          <a:stretch/>
        </p:blipFill>
        <p:spPr>
          <a:xfrm>
            <a:off x="2707148" y="2215662"/>
            <a:ext cx="4958199" cy="360483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86" r="54415" b="33454"/>
          <a:stretch/>
        </p:blipFill>
        <p:spPr>
          <a:xfrm>
            <a:off x="298939" y="2848708"/>
            <a:ext cx="2184833" cy="1195754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59" t="47294" r="7298" b="46818"/>
          <a:stretch/>
        </p:blipFill>
        <p:spPr>
          <a:xfrm>
            <a:off x="2707148" y="3965330"/>
            <a:ext cx="5480837" cy="263769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99" t="41552" r="4821" b="51598"/>
          <a:stretch/>
        </p:blipFill>
        <p:spPr>
          <a:xfrm>
            <a:off x="2715940" y="5051180"/>
            <a:ext cx="5241959" cy="290146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49" t="29074" r="4991" b="64509"/>
          <a:stretch/>
        </p:blipFill>
        <p:spPr>
          <a:xfrm>
            <a:off x="2707148" y="3154241"/>
            <a:ext cx="5619651" cy="281354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815927" y="764931"/>
            <a:ext cx="4450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Fonctions à extraire: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418744" y="3606325"/>
            <a:ext cx="1572426" cy="17946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5242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e 7"/>
          <p:cNvGrpSpPr/>
          <p:nvPr/>
        </p:nvGrpSpPr>
        <p:grpSpPr>
          <a:xfrm>
            <a:off x="349799" y="659422"/>
            <a:ext cx="8046855" cy="5397011"/>
            <a:chOff x="349799" y="659422"/>
            <a:chExt cx="8046855" cy="5397011"/>
          </a:xfrm>
        </p:grpSpPr>
        <p:pic>
          <p:nvPicPr>
            <p:cNvPr id="24" name="Image 2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15" r="14603"/>
            <a:stretch/>
          </p:blipFill>
          <p:spPr>
            <a:xfrm>
              <a:off x="349799" y="659422"/>
              <a:ext cx="8046855" cy="5397011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1081454" y="1521069"/>
              <a:ext cx="7069015" cy="36048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" name="Rectangle 1"/>
          <p:cNvSpPr/>
          <p:nvPr/>
        </p:nvSpPr>
        <p:spPr>
          <a:xfrm>
            <a:off x="623597" y="3217984"/>
            <a:ext cx="7597211" cy="8001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Les fonctions extraites sont positionnées dans le bas du plan de travail 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(en bas à gauche de l’écran).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32888" y="5737433"/>
            <a:ext cx="794759" cy="41019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" name="Connecteur droit avec flèche 6"/>
          <p:cNvCxnSpPr/>
          <p:nvPr/>
        </p:nvCxnSpPr>
        <p:spPr>
          <a:xfrm flipH="1">
            <a:off x="1673907" y="3903785"/>
            <a:ext cx="1860601" cy="181680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8681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2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5" r="14603"/>
          <a:stretch/>
        </p:blipFill>
        <p:spPr>
          <a:xfrm>
            <a:off x="386862" y="978065"/>
            <a:ext cx="8114122" cy="5442128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22" y="4906107"/>
            <a:ext cx="2643734" cy="921563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761" y="1579605"/>
            <a:ext cx="2479732" cy="85190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4165" y="5169878"/>
            <a:ext cx="2603499" cy="933864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269" y="2217469"/>
            <a:ext cx="2877252" cy="1019945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297" y="5257800"/>
            <a:ext cx="2672189" cy="925660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08" t="47727" r="24312" b="50381"/>
          <a:stretch/>
        </p:blipFill>
        <p:spPr>
          <a:xfrm>
            <a:off x="2023484" y="533846"/>
            <a:ext cx="6173082" cy="316523"/>
          </a:xfrm>
          <a:prstGeom prst="rect">
            <a:avLst/>
          </a:prstGeom>
        </p:spPr>
      </p:pic>
      <p:sp>
        <p:nvSpPr>
          <p:cNvPr id="29" name="ZoneTexte 28"/>
          <p:cNvSpPr txBox="1"/>
          <p:nvPr/>
        </p:nvSpPr>
        <p:spPr>
          <a:xfrm>
            <a:off x="922947" y="538385"/>
            <a:ext cx="1148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Etape n°1:</a:t>
            </a:r>
            <a:endParaRPr lang="fr-FR" dirty="0"/>
          </a:p>
        </p:txBody>
      </p:sp>
      <p:cxnSp>
        <p:nvCxnSpPr>
          <p:cNvPr id="31" name="Connecteur droit avec flèche 30"/>
          <p:cNvCxnSpPr/>
          <p:nvPr/>
        </p:nvCxnSpPr>
        <p:spPr>
          <a:xfrm>
            <a:off x="2563738" y="3221764"/>
            <a:ext cx="709301" cy="96567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31"/>
          <p:cNvCxnSpPr/>
          <p:nvPr/>
        </p:nvCxnSpPr>
        <p:spPr>
          <a:xfrm flipH="1">
            <a:off x="4426721" y="3375589"/>
            <a:ext cx="401652" cy="38456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/>
          <p:cNvCxnSpPr/>
          <p:nvPr/>
        </p:nvCxnSpPr>
        <p:spPr>
          <a:xfrm flipH="1">
            <a:off x="6409346" y="2427006"/>
            <a:ext cx="1213502" cy="78621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>
            <a:stCxn id="13" idx="0"/>
          </p:cNvCxnSpPr>
          <p:nvPr/>
        </p:nvCxnSpPr>
        <p:spPr>
          <a:xfrm flipH="1" flipV="1">
            <a:off x="6699903" y="4025069"/>
            <a:ext cx="826012" cy="114480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4"/>
          <p:cNvCxnSpPr/>
          <p:nvPr/>
        </p:nvCxnSpPr>
        <p:spPr>
          <a:xfrm flipV="1">
            <a:off x="4341264" y="4768553"/>
            <a:ext cx="384560" cy="46147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5"/>
          <p:cNvCxnSpPr/>
          <p:nvPr/>
        </p:nvCxnSpPr>
        <p:spPr>
          <a:xfrm flipV="1">
            <a:off x="2008262" y="3871245"/>
            <a:ext cx="2315910" cy="106822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ZoneTexte 47"/>
          <p:cNvSpPr txBox="1"/>
          <p:nvPr/>
        </p:nvSpPr>
        <p:spPr>
          <a:xfrm>
            <a:off x="1222050" y="1709160"/>
            <a:ext cx="4364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Montrer une entité et renseigner le masque.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13294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709" y="1153682"/>
            <a:ext cx="8587079" cy="4546363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12" t="29928" r="21191" b="63604"/>
          <a:stretch/>
        </p:blipFill>
        <p:spPr>
          <a:xfrm>
            <a:off x="2262767" y="617598"/>
            <a:ext cx="4958199" cy="360483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922947" y="538385"/>
            <a:ext cx="1148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Etape n°2: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4324173" y="4691641"/>
            <a:ext cx="3776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Sélectionner le mode de présentation.</a:t>
            </a:r>
          </a:p>
        </p:txBody>
      </p:sp>
      <p:sp>
        <p:nvSpPr>
          <p:cNvPr id="2" name="Rectangle 1"/>
          <p:cNvSpPr/>
          <p:nvPr/>
        </p:nvSpPr>
        <p:spPr>
          <a:xfrm>
            <a:off x="1076770" y="4452359"/>
            <a:ext cx="1341690" cy="2392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1076770" y="4742916"/>
            <a:ext cx="1341690" cy="13673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Connecteur droit avec flèche 12"/>
          <p:cNvCxnSpPr>
            <a:stCxn id="11" idx="1"/>
          </p:cNvCxnSpPr>
          <p:nvPr/>
        </p:nvCxnSpPr>
        <p:spPr>
          <a:xfrm flipH="1" flipV="1">
            <a:off x="2435552" y="4614728"/>
            <a:ext cx="1888621" cy="26157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flipH="1" flipV="1">
            <a:off x="2427006" y="4905286"/>
            <a:ext cx="1803164" cy="40165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4255806" y="5153113"/>
            <a:ext cx="388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Sélectionner le mode </a:t>
            </a:r>
            <a:r>
              <a:rPr lang="fr-FR" b="1" i="1" dirty="0" smtClean="0"/>
              <a:t>NOMENCLATURE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12345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2" grpId="0" animBg="1"/>
      <p:bldP spid="12" grpId="0" animBg="1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856" y="6858000"/>
            <a:ext cx="9144000" cy="4848802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440" y="1106451"/>
            <a:ext cx="8694824" cy="4603408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4195986" y="4845465"/>
            <a:ext cx="3199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FR" dirty="0" smtClean="0"/>
              <a:t>Montrer le point d’accroche.</a:t>
            </a:r>
            <a:endParaRPr lang="fr-FR" dirty="0"/>
          </a:p>
        </p:txBody>
      </p:sp>
      <p:cxnSp>
        <p:nvCxnSpPr>
          <p:cNvPr id="12" name="Connecteur droit avec flèche 11"/>
          <p:cNvCxnSpPr/>
          <p:nvPr/>
        </p:nvCxnSpPr>
        <p:spPr>
          <a:xfrm flipH="1" flipV="1">
            <a:off x="4580546" y="3469593"/>
            <a:ext cx="760577" cy="142714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1358782" y="1734796"/>
            <a:ext cx="3329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fr-FR" dirty="0" smtClean="0"/>
              <a:t>Montrer le sens d’orientation.</a:t>
            </a:r>
            <a:endParaRPr lang="fr-FR" dirty="0"/>
          </a:p>
        </p:txBody>
      </p:sp>
      <p:sp>
        <p:nvSpPr>
          <p:cNvPr id="4" name="Ellipse 3"/>
          <p:cNvSpPr/>
          <p:nvPr/>
        </p:nvSpPr>
        <p:spPr>
          <a:xfrm>
            <a:off x="4307080" y="3093578"/>
            <a:ext cx="358924" cy="3589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4640366" y="1991168"/>
            <a:ext cx="4341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fr-FR" dirty="0" smtClean="0"/>
              <a:t>Montrer l’entité porteuse de l’étiquette (ici la claque doublure).</a:t>
            </a:r>
            <a:endParaRPr lang="fr-FR" dirty="0"/>
          </a:p>
        </p:txBody>
      </p:sp>
      <p:cxnSp>
        <p:nvCxnSpPr>
          <p:cNvPr id="19" name="Connecteur droit avec flèche 18"/>
          <p:cNvCxnSpPr/>
          <p:nvPr/>
        </p:nvCxnSpPr>
        <p:spPr>
          <a:xfrm flipH="1">
            <a:off x="5597495" y="2580831"/>
            <a:ext cx="162373" cy="42728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974222" y="5862415"/>
            <a:ext cx="599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L’incrémentation 1; 2; 3 4….. est construite automatiquement.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26019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4" grpId="0" animBg="1"/>
      <p:bldP spid="17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06" t="13987" r="10610" b="10387"/>
          <a:stretch/>
        </p:blipFill>
        <p:spPr>
          <a:xfrm>
            <a:off x="187269" y="973891"/>
            <a:ext cx="4892888" cy="3102453"/>
          </a:xfrm>
          <a:prstGeom prst="rect">
            <a:avLst/>
          </a:prstGeom>
        </p:spPr>
      </p:pic>
      <p:cxnSp>
        <p:nvCxnSpPr>
          <p:cNvPr id="4" name="Connecteur droit avec flèche 3"/>
          <p:cNvCxnSpPr/>
          <p:nvPr/>
        </p:nvCxnSpPr>
        <p:spPr>
          <a:xfrm>
            <a:off x="1222049" y="4016523"/>
            <a:ext cx="68367" cy="350377"/>
          </a:xfrm>
          <a:prstGeom prst="straightConnector1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320139" y="4253833"/>
            <a:ext cx="6621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Il est possible d’enregistrer au format TXT (texte) la nomenclature.</a:t>
            </a:r>
            <a:endParaRPr lang="fr-FR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287" y="4648912"/>
            <a:ext cx="4936839" cy="1555029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5558713" y="5304966"/>
            <a:ext cx="2277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Vue dans le bloc note.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965676" y="512747"/>
            <a:ext cx="1148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Etape n°3:</a:t>
            </a:r>
            <a:endParaRPr lang="fr-FR" dirty="0"/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49" t="29074" r="4991" b="64509"/>
          <a:stretch/>
        </p:blipFill>
        <p:spPr>
          <a:xfrm>
            <a:off x="2220037" y="573411"/>
            <a:ext cx="5619651" cy="281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996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/>
          <p:cNvGrpSpPr/>
          <p:nvPr/>
        </p:nvGrpSpPr>
        <p:grpSpPr>
          <a:xfrm>
            <a:off x="401653" y="1383032"/>
            <a:ext cx="8432254" cy="4469050"/>
            <a:chOff x="401653" y="1383032"/>
            <a:chExt cx="8432254" cy="4469050"/>
          </a:xfrm>
        </p:grpSpPr>
        <p:pic>
          <p:nvPicPr>
            <p:cNvPr id="18" name="Image 1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1653" y="1383032"/>
              <a:ext cx="8432254" cy="4469050"/>
            </a:xfrm>
            <a:prstGeom prst="rect">
              <a:avLst/>
            </a:prstGeom>
          </p:spPr>
        </p:pic>
        <p:pic>
          <p:nvPicPr>
            <p:cNvPr id="29" name="Image 2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51" t="15903" r="57029" b="55605"/>
            <a:stretch/>
          </p:blipFill>
          <p:spPr>
            <a:xfrm>
              <a:off x="1931348" y="2059536"/>
              <a:ext cx="3235129" cy="2025354"/>
            </a:xfrm>
            <a:prstGeom prst="rect">
              <a:avLst/>
            </a:prstGeom>
          </p:spPr>
        </p:pic>
      </p:grpSp>
      <p:sp>
        <p:nvSpPr>
          <p:cNvPr id="30" name="ZoneTexte 29"/>
          <p:cNvSpPr txBox="1"/>
          <p:nvPr/>
        </p:nvSpPr>
        <p:spPr>
          <a:xfrm>
            <a:off x="1854438" y="5178751"/>
            <a:ext cx="5683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Renseigner le masque de composition de la nomenclature.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00180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theme/theme1.xml><?xml version="1.0" encoding="utf-8"?>
<a:theme xmlns:a="http://schemas.openxmlformats.org/drawingml/2006/main" name="Thème Office">
  <a:themeElements>
    <a:clrScheme name="Sillage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785</TotalTime>
  <Words>305</Words>
  <Application>Microsoft Office PowerPoint</Application>
  <PresentationFormat>Affichage à l'écran (4:3)</PresentationFormat>
  <Paragraphs>40</Paragraphs>
  <Slides>15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6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Jean Philippe</dc:creator>
  <cp:lastModifiedBy>ddom</cp:lastModifiedBy>
  <cp:revision>22</cp:revision>
  <dcterms:created xsi:type="dcterms:W3CDTF">2012-12-08T13:37:57Z</dcterms:created>
  <dcterms:modified xsi:type="dcterms:W3CDTF">2013-09-15T06:36:49Z</dcterms:modified>
</cp:coreProperties>
</file>