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416" r:id="rId1"/>
  </p:sldMasterIdLst>
  <p:notesMasterIdLst>
    <p:notesMasterId r:id="rId23"/>
  </p:notesMasterIdLst>
  <p:sldIdLst>
    <p:sldId id="256" r:id="rId2"/>
    <p:sldId id="258" r:id="rId3"/>
    <p:sldId id="271" r:id="rId4"/>
    <p:sldId id="259" r:id="rId5"/>
    <p:sldId id="291" r:id="rId6"/>
    <p:sldId id="295" r:id="rId7"/>
    <p:sldId id="260" r:id="rId8"/>
    <p:sldId id="261" r:id="rId9"/>
    <p:sldId id="270" r:id="rId10"/>
    <p:sldId id="292" r:id="rId11"/>
    <p:sldId id="263" r:id="rId12"/>
    <p:sldId id="285" r:id="rId13"/>
    <p:sldId id="286" r:id="rId14"/>
    <p:sldId id="287" r:id="rId15"/>
    <p:sldId id="293" r:id="rId16"/>
    <p:sldId id="277" r:id="rId17"/>
    <p:sldId id="296" r:id="rId18"/>
    <p:sldId id="294" r:id="rId19"/>
    <p:sldId id="288" r:id="rId20"/>
    <p:sldId id="290" r:id="rId21"/>
    <p:sldId id="276" r:id="rId22"/>
  </p:sldIdLst>
  <p:sldSz cx="9144000" cy="5143500" type="screen16x9"/>
  <p:notesSz cx="6858000" cy="9872663"/>
  <p:custDataLst>
    <p:tags r:id="rId24"/>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3" autoAdjust="0"/>
    <p:restoredTop sz="94660"/>
  </p:normalViewPr>
  <p:slideViewPr>
    <p:cSldViewPr>
      <p:cViewPr varScale="1">
        <p:scale>
          <a:sx n="141" d="100"/>
          <a:sy n="141" d="100"/>
        </p:scale>
        <p:origin x="528" y="12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971800" cy="493633"/>
          </a:xfrm>
          <a:prstGeom prst="rect">
            <a:avLst/>
          </a:prstGeom>
        </p:spPr>
        <p:txBody>
          <a:bodyPr vert="horz" lIns="95591" tIns="47796" rIns="95591" bIns="47796" rtlCol="0"/>
          <a:lstStyle>
            <a:lvl1pPr algn="l">
              <a:defRPr sz="1300"/>
            </a:lvl1pPr>
          </a:lstStyle>
          <a:p>
            <a:endParaRPr lang="fr-FR"/>
          </a:p>
        </p:txBody>
      </p:sp>
      <p:sp>
        <p:nvSpPr>
          <p:cNvPr id="3" name="Espace réservé de la date 2"/>
          <p:cNvSpPr>
            <a:spLocks noGrp="1"/>
          </p:cNvSpPr>
          <p:nvPr>
            <p:ph type="dt" idx="1"/>
          </p:nvPr>
        </p:nvSpPr>
        <p:spPr>
          <a:xfrm>
            <a:off x="3884613" y="1"/>
            <a:ext cx="2971800" cy="493633"/>
          </a:xfrm>
          <a:prstGeom prst="rect">
            <a:avLst/>
          </a:prstGeom>
        </p:spPr>
        <p:txBody>
          <a:bodyPr vert="horz" lIns="95591" tIns="47796" rIns="95591" bIns="47796" rtlCol="0"/>
          <a:lstStyle>
            <a:lvl1pPr algn="r">
              <a:defRPr sz="1300"/>
            </a:lvl1pPr>
          </a:lstStyle>
          <a:p>
            <a:fld id="{E1AA335F-9B6A-48E0-9550-4316132A43E8}" type="datetimeFigureOut">
              <a:rPr lang="fr-FR" smtClean="0"/>
              <a:t>02/06/2025</a:t>
            </a:fld>
            <a:endParaRPr lang="fr-FR"/>
          </a:p>
        </p:txBody>
      </p:sp>
      <p:sp>
        <p:nvSpPr>
          <p:cNvPr id="4" name="Espace réservé de l'image des diapositives 3"/>
          <p:cNvSpPr>
            <a:spLocks noGrp="1" noRot="1" noChangeAspect="1"/>
          </p:cNvSpPr>
          <p:nvPr>
            <p:ph type="sldImg" idx="2"/>
          </p:nvPr>
        </p:nvSpPr>
        <p:spPr>
          <a:xfrm>
            <a:off x="139700" y="741363"/>
            <a:ext cx="6578600" cy="3700462"/>
          </a:xfrm>
          <a:prstGeom prst="rect">
            <a:avLst/>
          </a:prstGeom>
          <a:noFill/>
          <a:ln w="12700">
            <a:solidFill>
              <a:prstClr val="black"/>
            </a:solidFill>
          </a:ln>
        </p:spPr>
        <p:txBody>
          <a:bodyPr vert="horz" lIns="95591" tIns="47796" rIns="95591" bIns="47796" rtlCol="0" anchor="ctr"/>
          <a:lstStyle/>
          <a:p>
            <a:endParaRPr lang="fr-FR"/>
          </a:p>
        </p:txBody>
      </p:sp>
      <p:sp>
        <p:nvSpPr>
          <p:cNvPr id="5" name="Espace réservé des commentaires 4"/>
          <p:cNvSpPr>
            <a:spLocks noGrp="1"/>
          </p:cNvSpPr>
          <p:nvPr>
            <p:ph type="body" sz="quarter" idx="3"/>
          </p:nvPr>
        </p:nvSpPr>
        <p:spPr>
          <a:xfrm>
            <a:off x="685800" y="4689515"/>
            <a:ext cx="5486400" cy="4442698"/>
          </a:xfrm>
          <a:prstGeom prst="rect">
            <a:avLst/>
          </a:prstGeom>
        </p:spPr>
        <p:txBody>
          <a:bodyPr vert="horz" lIns="95591" tIns="47796" rIns="95591" bIns="47796"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7317"/>
            <a:ext cx="2971800" cy="493633"/>
          </a:xfrm>
          <a:prstGeom prst="rect">
            <a:avLst/>
          </a:prstGeom>
        </p:spPr>
        <p:txBody>
          <a:bodyPr vert="horz" lIns="95591" tIns="47796" rIns="95591" bIns="47796"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3884613" y="9377317"/>
            <a:ext cx="2971800" cy="493633"/>
          </a:xfrm>
          <a:prstGeom prst="rect">
            <a:avLst/>
          </a:prstGeom>
        </p:spPr>
        <p:txBody>
          <a:bodyPr vert="horz" lIns="95591" tIns="47796" rIns="95591" bIns="47796" rtlCol="0" anchor="b"/>
          <a:lstStyle>
            <a:lvl1pPr algn="r">
              <a:defRPr sz="1300"/>
            </a:lvl1pPr>
          </a:lstStyle>
          <a:p>
            <a:fld id="{8E319BBF-4031-4279-8906-45C3DDE29A17}" type="slidenum">
              <a:rPr lang="fr-FR" smtClean="0"/>
              <a:t>‹N°›</a:t>
            </a:fld>
            <a:endParaRPr lang="fr-FR"/>
          </a:p>
        </p:txBody>
      </p:sp>
    </p:spTree>
    <p:extLst>
      <p:ext uri="{BB962C8B-B14F-4D97-AF65-F5344CB8AC3E}">
        <p14:creationId xmlns:p14="http://schemas.microsoft.com/office/powerpoint/2010/main" val="2925292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a:t>
            </a:fld>
            <a:endParaRPr lang="fr-FR"/>
          </a:p>
        </p:txBody>
      </p:sp>
    </p:spTree>
    <p:extLst>
      <p:ext uri="{BB962C8B-B14F-4D97-AF65-F5344CB8AC3E}">
        <p14:creationId xmlns:p14="http://schemas.microsoft.com/office/powerpoint/2010/main" val="3058070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10</a:t>
            </a:fld>
            <a:endParaRPr lang="fr-FR"/>
          </a:p>
        </p:txBody>
      </p:sp>
    </p:spTree>
    <p:extLst>
      <p:ext uri="{BB962C8B-B14F-4D97-AF65-F5344CB8AC3E}">
        <p14:creationId xmlns:p14="http://schemas.microsoft.com/office/powerpoint/2010/main" val="1126751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11</a:t>
            </a:fld>
            <a:endParaRPr lang="fr-FR"/>
          </a:p>
        </p:txBody>
      </p:sp>
    </p:spTree>
    <p:extLst>
      <p:ext uri="{BB962C8B-B14F-4D97-AF65-F5344CB8AC3E}">
        <p14:creationId xmlns:p14="http://schemas.microsoft.com/office/powerpoint/2010/main" val="146690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12</a:t>
            </a:fld>
            <a:endParaRPr lang="fr-FR"/>
          </a:p>
        </p:txBody>
      </p:sp>
    </p:spTree>
    <p:extLst>
      <p:ext uri="{BB962C8B-B14F-4D97-AF65-F5344CB8AC3E}">
        <p14:creationId xmlns:p14="http://schemas.microsoft.com/office/powerpoint/2010/main" val="207300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13</a:t>
            </a:fld>
            <a:endParaRPr lang="fr-FR"/>
          </a:p>
        </p:txBody>
      </p:sp>
    </p:spTree>
    <p:extLst>
      <p:ext uri="{BB962C8B-B14F-4D97-AF65-F5344CB8AC3E}">
        <p14:creationId xmlns:p14="http://schemas.microsoft.com/office/powerpoint/2010/main" val="1480473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14</a:t>
            </a:fld>
            <a:endParaRPr lang="fr-FR"/>
          </a:p>
        </p:txBody>
      </p:sp>
    </p:spTree>
    <p:extLst>
      <p:ext uri="{BB962C8B-B14F-4D97-AF65-F5344CB8AC3E}">
        <p14:creationId xmlns:p14="http://schemas.microsoft.com/office/powerpoint/2010/main" val="2786499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15</a:t>
            </a:fld>
            <a:endParaRPr lang="fr-FR"/>
          </a:p>
        </p:txBody>
      </p:sp>
    </p:spTree>
    <p:extLst>
      <p:ext uri="{BB962C8B-B14F-4D97-AF65-F5344CB8AC3E}">
        <p14:creationId xmlns:p14="http://schemas.microsoft.com/office/powerpoint/2010/main" val="2312139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16</a:t>
            </a:fld>
            <a:endParaRPr lang="fr-FR"/>
          </a:p>
        </p:txBody>
      </p:sp>
    </p:spTree>
    <p:extLst>
      <p:ext uri="{BB962C8B-B14F-4D97-AF65-F5344CB8AC3E}">
        <p14:creationId xmlns:p14="http://schemas.microsoft.com/office/powerpoint/2010/main" val="146690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17</a:t>
            </a:fld>
            <a:endParaRPr lang="fr-FR"/>
          </a:p>
        </p:txBody>
      </p:sp>
    </p:spTree>
    <p:extLst>
      <p:ext uri="{BB962C8B-B14F-4D97-AF65-F5344CB8AC3E}">
        <p14:creationId xmlns:p14="http://schemas.microsoft.com/office/powerpoint/2010/main" val="3572602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18</a:t>
            </a:fld>
            <a:endParaRPr lang="fr-FR"/>
          </a:p>
        </p:txBody>
      </p:sp>
    </p:spTree>
    <p:extLst>
      <p:ext uri="{BB962C8B-B14F-4D97-AF65-F5344CB8AC3E}">
        <p14:creationId xmlns:p14="http://schemas.microsoft.com/office/powerpoint/2010/main" val="1298360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19</a:t>
            </a:fld>
            <a:endParaRPr lang="fr-FR"/>
          </a:p>
        </p:txBody>
      </p:sp>
    </p:spTree>
    <p:extLst>
      <p:ext uri="{BB962C8B-B14F-4D97-AF65-F5344CB8AC3E}">
        <p14:creationId xmlns:p14="http://schemas.microsoft.com/office/powerpoint/2010/main" val="382041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2</a:t>
            </a:fld>
            <a:endParaRPr lang="fr-FR"/>
          </a:p>
        </p:txBody>
      </p:sp>
    </p:spTree>
    <p:extLst>
      <p:ext uri="{BB962C8B-B14F-4D97-AF65-F5344CB8AC3E}">
        <p14:creationId xmlns:p14="http://schemas.microsoft.com/office/powerpoint/2010/main" val="1725822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20</a:t>
            </a:fld>
            <a:endParaRPr lang="fr-FR"/>
          </a:p>
        </p:txBody>
      </p:sp>
    </p:spTree>
    <p:extLst>
      <p:ext uri="{BB962C8B-B14F-4D97-AF65-F5344CB8AC3E}">
        <p14:creationId xmlns:p14="http://schemas.microsoft.com/office/powerpoint/2010/main" val="1810568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21</a:t>
            </a:fld>
            <a:endParaRPr lang="fr-FR"/>
          </a:p>
        </p:txBody>
      </p:sp>
    </p:spTree>
    <p:extLst>
      <p:ext uri="{BB962C8B-B14F-4D97-AF65-F5344CB8AC3E}">
        <p14:creationId xmlns:p14="http://schemas.microsoft.com/office/powerpoint/2010/main" val="22902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3</a:t>
            </a:fld>
            <a:endParaRPr lang="fr-FR"/>
          </a:p>
        </p:txBody>
      </p:sp>
    </p:spTree>
    <p:extLst>
      <p:ext uri="{BB962C8B-B14F-4D97-AF65-F5344CB8AC3E}">
        <p14:creationId xmlns:p14="http://schemas.microsoft.com/office/powerpoint/2010/main" val="1725822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4</a:t>
            </a:fld>
            <a:endParaRPr lang="fr-FR"/>
          </a:p>
        </p:txBody>
      </p:sp>
    </p:spTree>
    <p:extLst>
      <p:ext uri="{BB962C8B-B14F-4D97-AF65-F5344CB8AC3E}">
        <p14:creationId xmlns:p14="http://schemas.microsoft.com/office/powerpoint/2010/main" val="932668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65178A8-0B0C-42AC-9430-4F3C9266A596}" type="slidenum">
              <a:rPr lang="fr-FR" smtClean="0"/>
              <a:t>5</a:t>
            </a:fld>
            <a:endParaRPr lang="fr-FR"/>
          </a:p>
        </p:txBody>
      </p:sp>
    </p:spTree>
    <p:extLst>
      <p:ext uri="{BB962C8B-B14F-4D97-AF65-F5344CB8AC3E}">
        <p14:creationId xmlns:p14="http://schemas.microsoft.com/office/powerpoint/2010/main" val="2462586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6</a:t>
            </a:fld>
            <a:endParaRPr lang="fr-FR"/>
          </a:p>
        </p:txBody>
      </p:sp>
    </p:spTree>
    <p:extLst>
      <p:ext uri="{BB962C8B-B14F-4D97-AF65-F5344CB8AC3E}">
        <p14:creationId xmlns:p14="http://schemas.microsoft.com/office/powerpoint/2010/main" val="226682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7</a:t>
            </a:fld>
            <a:endParaRPr lang="fr-FR"/>
          </a:p>
        </p:txBody>
      </p:sp>
    </p:spTree>
    <p:extLst>
      <p:ext uri="{BB962C8B-B14F-4D97-AF65-F5344CB8AC3E}">
        <p14:creationId xmlns:p14="http://schemas.microsoft.com/office/powerpoint/2010/main" val="2054770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8</a:t>
            </a:fld>
            <a:endParaRPr lang="fr-FR"/>
          </a:p>
        </p:txBody>
      </p:sp>
    </p:spTree>
    <p:extLst>
      <p:ext uri="{BB962C8B-B14F-4D97-AF65-F5344CB8AC3E}">
        <p14:creationId xmlns:p14="http://schemas.microsoft.com/office/powerpoint/2010/main" val="702801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t>9</a:t>
            </a:fld>
            <a:endParaRPr lang="fr-FR"/>
          </a:p>
        </p:txBody>
      </p:sp>
    </p:spTree>
    <p:extLst>
      <p:ext uri="{BB962C8B-B14F-4D97-AF65-F5344CB8AC3E}">
        <p14:creationId xmlns:p14="http://schemas.microsoft.com/office/powerpoint/2010/main" val="702801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28700"/>
            <a:ext cx="7848600" cy="1445419"/>
          </a:xfrm>
        </p:spPr>
        <p:txBody>
          <a:bodyPr anchor="b">
            <a:noAutofit/>
          </a:bodyPr>
          <a:lstStyle>
            <a:lvl1pPr>
              <a:defRPr sz="5400" cap="all" baseline="0"/>
            </a:lvl1pPr>
          </a:lstStyle>
          <a:p>
            <a:r>
              <a:rPr lang="fr-FR"/>
              <a:t>Modifiez le style du titre</a:t>
            </a:r>
            <a:endParaRPr lang="en-US" dirty="0"/>
          </a:p>
        </p:txBody>
      </p:sp>
      <p:sp>
        <p:nvSpPr>
          <p:cNvPr id="3" name="Subtitle 2"/>
          <p:cNvSpPr>
            <a:spLocks noGrp="1"/>
          </p:cNvSpPr>
          <p:nvPr>
            <p:ph type="subTitle" idx="1"/>
          </p:nvPr>
        </p:nvSpPr>
        <p:spPr>
          <a:xfrm>
            <a:off x="685800" y="2628900"/>
            <a:ext cx="6400800" cy="131445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5" name="Footer Placeholder 4"/>
          <p:cNvSpPr>
            <a:spLocks noGrp="1"/>
          </p:cNvSpPr>
          <p:nvPr>
            <p:ph type="ftr" sz="quarter" idx="11"/>
          </p:nvPr>
        </p:nvSpPr>
        <p:spPr/>
        <p:txBody>
          <a:bodyPr/>
          <a:lstStyle/>
          <a:p>
            <a:r>
              <a:rPr lang="fr-FR"/>
              <a:t>SED - Pico - feux tricolores</a:t>
            </a:r>
          </a:p>
        </p:txBody>
      </p:sp>
      <p:sp>
        <p:nvSpPr>
          <p:cNvPr id="6" name="Slide Number Placeholder 5"/>
          <p:cNvSpPr>
            <a:spLocks noGrp="1"/>
          </p:cNvSpPr>
          <p:nvPr>
            <p:ph type="sldNum" sz="quarter" idx="12"/>
          </p:nvPr>
        </p:nvSpPr>
        <p:spPr/>
        <p:txBody>
          <a:bodyPr/>
          <a:lstStyle/>
          <a:p>
            <a:fld id="{93C461D2-9DE8-40C8-822B-38EC5191248D}" type="slidenum">
              <a:rPr lang="fr-FR" smtClean="0"/>
              <a:t>‹N°›</a:t>
            </a:fld>
            <a:endParaRPr lang="fr-FR"/>
          </a:p>
        </p:txBody>
      </p:sp>
      <p:cxnSp>
        <p:nvCxnSpPr>
          <p:cNvPr id="8" name="Straight Connector 7"/>
          <p:cNvCxnSpPr/>
          <p:nvPr/>
        </p:nvCxnSpPr>
        <p:spPr>
          <a:xfrm>
            <a:off x="685800" y="2548890"/>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Footer Placeholder 4"/>
          <p:cNvSpPr>
            <a:spLocks noGrp="1"/>
          </p:cNvSpPr>
          <p:nvPr>
            <p:ph type="ftr" sz="quarter" idx="11"/>
          </p:nvPr>
        </p:nvSpPr>
        <p:spPr/>
        <p:txBody>
          <a:bodyPr/>
          <a:lstStyle/>
          <a:p>
            <a:r>
              <a:rPr lang="fr-FR"/>
              <a:t>SED - Pico - feux tricolores</a:t>
            </a:r>
          </a:p>
        </p:txBody>
      </p:sp>
      <p:sp>
        <p:nvSpPr>
          <p:cNvPr id="6" name="Slide Number Placeholder 5"/>
          <p:cNvSpPr>
            <a:spLocks noGrp="1"/>
          </p:cNvSpPr>
          <p:nvPr>
            <p:ph type="sldNum" sz="quarter" idx="12"/>
          </p:nvPr>
        </p:nvSpPr>
        <p:spPr/>
        <p:txBody>
          <a:bodyPr/>
          <a:lstStyle/>
          <a:p>
            <a:fld id="{93C461D2-9DE8-40C8-822B-38EC5191248D}" type="slidenum">
              <a:rPr lang="fr-FR" smtClean="0"/>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4400550"/>
          </a:xfrm>
        </p:spPr>
        <p:txBody>
          <a:bodyPr vert="eaVert" anchor="b">
            <a:normAutofit/>
          </a:bodyPr>
          <a:lstStyle>
            <a:lvl1pPr>
              <a:defRPr sz="3200"/>
            </a:lvl1pPr>
          </a:lstStyle>
          <a:p>
            <a:r>
              <a:rPr lang="fr-FR"/>
              <a:t>Modifiez le style du titre</a:t>
            </a:r>
            <a:endParaRPr lang="en-US" dirty="0"/>
          </a:p>
        </p:txBody>
      </p:sp>
      <p:sp>
        <p:nvSpPr>
          <p:cNvPr id="3" name="Vertical Text Placeholder 2"/>
          <p:cNvSpPr>
            <a:spLocks noGrp="1"/>
          </p:cNvSpPr>
          <p:nvPr>
            <p:ph type="body" orient="vert" idx="1"/>
          </p:nvPr>
        </p:nvSpPr>
        <p:spPr>
          <a:xfrm>
            <a:off x="457200" y="457200"/>
            <a:ext cx="6019800" cy="4400550"/>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11"/>
          </p:nvPr>
        </p:nvSpPr>
        <p:spPr/>
        <p:txBody>
          <a:bodyPr/>
          <a:lstStyle/>
          <a:p>
            <a:r>
              <a:rPr lang="fr-FR"/>
              <a:t>SED - Pico - feux tricolores</a:t>
            </a:r>
          </a:p>
        </p:txBody>
      </p:sp>
      <p:sp>
        <p:nvSpPr>
          <p:cNvPr id="6" name="Slide Number Placeholder 5"/>
          <p:cNvSpPr>
            <a:spLocks noGrp="1"/>
          </p:cNvSpPr>
          <p:nvPr>
            <p:ph type="sldNum" sz="quarter" idx="12"/>
          </p:nvPr>
        </p:nvSpPr>
        <p:spPr/>
        <p:txBody>
          <a:bodyPr/>
          <a:lstStyle/>
          <a:p>
            <a:fld id="{93C461D2-9DE8-40C8-822B-38EC5191248D}" type="slidenum">
              <a:rPr lang="fr-FR" smtClean="0"/>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Footer Placeholder 4"/>
          <p:cNvSpPr>
            <a:spLocks noGrp="1"/>
          </p:cNvSpPr>
          <p:nvPr>
            <p:ph type="ftr" sz="quarter" idx="11"/>
          </p:nvPr>
        </p:nvSpPr>
        <p:spPr/>
        <p:txBody>
          <a:bodyPr/>
          <a:lstStyle/>
          <a:p>
            <a:r>
              <a:rPr lang="fr-FR"/>
              <a:t>SED - Pico - feux tricolores</a:t>
            </a:r>
            <a:endParaRPr lang="fr-FR" dirty="0"/>
          </a:p>
        </p:txBody>
      </p:sp>
      <p:sp>
        <p:nvSpPr>
          <p:cNvPr id="6" name="Slide Number Placeholder 5"/>
          <p:cNvSpPr>
            <a:spLocks noGrp="1"/>
          </p:cNvSpPr>
          <p:nvPr>
            <p:ph type="sldNum" sz="quarter" idx="12"/>
          </p:nvPr>
        </p:nvSpPr>
        <p:spPr/>
        <p:txBody>
          <a:bodyPr/>
          <a:lstStyle/>
          <a:p>
            <a:fld id="{93C461D2-9DE8-40C8-822B-38EC5191248D}" type="slidenum">
              <a:rPr lang="fr-FR" smtClean="0"/>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1771650"/>
            <a:ext cx="7772400" cy="1650206"/>
          </a:xfrm>
        </p:spPr>
        <p:txBody>
          <a:bodyPr anchor="b">
            <a:normAutofit/>
          </a:bodyPr>
          <a:lstStyle>
            <a:lvl1pPr algn="l">
              <a:defRPr sz="4800" b="0" cap="all"/>
            </a:lvl1pPr>
          </a:lstStyle>
          <a:p>
            <a:r>
              <a:rPr lang="fr-FR"/>
              <a:t>Modifiez le style du titre</a:t>
            </a:r>
            <a:endParaRPr lang="en-US" dirty="0"/>
          </a:p>
        </p:txBody>
      </p:sp>
      <p:sp>
        <p:nvSpPr>
          <p:cNvPr id="3" name="Text Placeholder 2"/>
          <p:cNvSpPr>
            <a:spLocks noGrp="1"/>
          </p:cNvSpPr>
          <p:nvPr>
            <p:ph type="body" idx="1"/>
          </p:nvPr>
        </p:nvSpPr>
        <p:spPr>
          <a:xfrm>
            <a:off x="722313" y="3470149"/>
            <a:ext cx="7772400" cy="1125140"/>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5" name="Footer Placeholder 4"/>
          <p:cNvSpPr>
            <a:spLocks noGrp="1"/>
          </p:cNvSpPr>
          <p:nvPr>
            <p:ph type="ftr" sz="quarter" idx="11"/>
          </p:nvPr>
        </p:nvSpPr>
        <p:spPr/>
        <p:txBody>
          <a:bodyPr/>
          <a:lstStyle/>
          <a:p>
            <a:r>
              <a:rPr lang="fr-FR"/>
              <a:t>SED - Pico - feux tricolores</a:t>
            </a:r>
          </a:p>
        </p:txBody>
      </p:sp>
      <p:sp>
        <p:nvSpPr>
          <p:cNvPr id="6" name="Slide Number Placeholder 5"/>
          <p:cNvSpPr>
            <a:spLocks noGrp="1"/>
          </p:cNvSpPr>
          <p:nvPr>
            <p:ph type="sldNum" sz="quarter" idx="12"/>
          </p:nvPr>
        </p:nvSpPr>
        <p:spPr/>
        <p:txBody>
          <a:bodyPr/>
          <a:lstStyle/>
          <a:p>
            <a:fld id="{93C461D2-9DE8-40C8-822B-38EC5191248D}" type="slidenum">
              <a:rPr lang="fr-FR" smtClean="0"/>
              <a:t>‹N°›</a:t>
            </a:fld>
            <a:endParaRPr lang="fr-FR"/>
          </a:p>
        </p:txBody>
      </p:sp>
      <p:cxnSp>
        <p:nvCxnSpPr>
          <p:cNvPr id="7" name="Straight Connector 6"/>
          <p:cNvCxnSpPr/>
          <p:nvPr/>
        </p:nvCxnSpPr>
        <p:spPr>
          <a:xfrm>
            <a:off x="731520" y="3449574"/>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3" name="Content Placeholder 2"/>
          <p:cNvSpPr>
            <a:spLocks noGrp="1"/>
          </p:cNvSpPr>
          <p:nvPr>
            <p:ph sz="half" idx="1"/>
          </p:nvPr>
        </p:nvSpPr>
        <p:spPr>
          <a:xfrm>
            <a:off x="457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48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Footer Placeholder 5"/>
          <p:cNvSpPr>
            <a:spLocks noGrp="1"/>
          </p:cNvSpPr>
          <p:nvPr>
            <p:ph type="ftr" sz="quarter" idx="11"/>
          </p:nvPr>
        </p:nvSpPr>
        <p:spPr/>
        <p:txBody>
          <a:bodyPr/>
          <a:lstStyle/>
          <a:p>
            <a:r>
              <a:rPr lang="fr-FR"/>
              <a:t>SED - Pico - feux tricolores</a:t>
            </a:r>
          </a:p>
        </p:txBody>
      </p:sp>
      <p:sp>
        <p:nvSpPr>
          <p:cNvPr id="7" name="Slide Number Placeholder 6"/>
          <p:cNvSpPr>
            <a:spLocks noGrp="1"/>
          </p:cNvSpPr>
          <p:nvPr>
            <p:ph type="sldNum" sz="quarter" idx="12"/>
          </p:nvPr>
        </p:nvSpPr>
        <p:spPr/>
        <p:txBody>
          <a:bodyPr/>
          <a:lstStyle/>
          <a:p>
            <a:fld id="{93C461D2-9DE8-40C8-822B-38EC5191248D}" type="slidenum">
              <a:rPr lang="fr-FR" smtClean="0"/>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3" name="Text Placeholder 2"/>
          <p:cNvSpPr>
            <a:spLocks noGrp="1"/>
          </p:cNvSpPr>
          <p:nvPr>
            <p:ph type="body" idx="1"/>
          </p:nvPr>
        </p:nvSpPr>
        <p:spPr>
          <a:xfrm>
            <a:off x="45720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45720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5488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75488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Footer Placeholder 7"/>
          <p:cNvSpPr>
            <a:spLocks noGrp="1"/>
          </p:cNvSpPr>
          <p:nvPr>
            <p:ph type="ftr" sz="quarter" idx="11"/>
          </p:nvPr>
        </p:nvSpPr>
        <p:spPr/>
        <p:txBody>
          <a:bodyPr/>
          <a:lstStyle/>
          <a:p>
            <a:r>
              <a:rPr lang="fr-FR"/>
              <a:t>SED - Pico - feux tricolores</a:t>
            </a:r>
          </a:p>
        </p:txBody>
      </p:sp>
      <p:sp>
        <p:nvSpPr>
          <p:cNvPr id="9" name="Slide Number Placeholder 8"/>
          <p:cNvSpPr>
            <a:spLocks noGrp="1"/>
          </p:cNvSpPr>
          <p:nvPr>
            <p:ph type="sldNum" sz="quarter" idx="12"/>
          </p:nvPr>
        </p:nvSpPr>
        <p:spPr/>
        <p:txBody>
          <a:bodyPr/>
          <a:lstStyle/>
          <a:p>
            <a:fld id="{93C461D2-9DE8-40C8-822B-38EC5191248D}" type="slidenum">
              <a:rPr lang="fr-FR" smtClean="0"/>
              <a:t>‹N°›</a:t>
            </a:fld>
            <a:endParaRPr lang="fr-FR"/>
          </a:p>
        </p:txBody>
      </p:sp>
      <p:cxnSp>
        <p:nvCxnSpPr>
          <p:cNvPr id="11" name="Straight Connector 10"/>
          <p:cNvCxnSpPr/>
          <p:nvPr/>
        </p:nvCxnSpPr>
        <p:spPr>
          <a:xfrm rot="5400000">
            <a:off x="2806462" y="3034268"/>
            <a:ext cx="353187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4" name="Footer Placeholder 3"/>
          <p:cNvSpPr>
            <a:spLocks noGrp="1"/>
          </p:cNvSpPr>
          <p:nvPr>
            <p:ph type="ftr" sz="quarter" idx="11"/>
          </p:nvPr>
        </p:nvSpPr>
        <p:spPr/>
        <p:txBody>
          <a:bodyPr/>
          <a:lstStyle/>
          <a:p>
            <a:r>
              <a:rPr lang="fr-FR"/>
              <a:t>SED - Pico - feux tricolores</a:t>
            </a:r>
          </a:p>
        </p:txBody>
      </p:sp>
      <p:sp>
        <p:nvSpPr>
          <p:cNvPr id="5" name="Slide Number Placeholder 4"/>
          <p:cNvSpPr>
            <a:spLocks noGrp="1"/>
          </p:cNvSpPr>
          <p:nvPr>
            <p:ph type="sldNum" sz="quarter" idx="12"/>
          </p:nvPr>
        </p:nvSpPr>
        <p:spPr/>
        <p:txBody>
          <a:bodyPr/>
          <a:lstStyle/>
          <a:p>
            <a:fld id="{93C461D2-9DE8-40C8-822B-38EC5191248D}" type="slidenum">
              <a:rPr lang="fr-FR" smtClean="0"/>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fr-FR"/>
              <a:t>SED - Pico - feux tricolores</a:t>
            </a:r>
          </a:p>
        </p:txBody>
      </p:sp>
      <p:sp>
        <p:nvSpPr>
          <p:cNvPr id="4" name="Slide Number Placeholder 3"/>
          <p:cNvSpPr>
            <a:spLocks noGrp="1"/>
          </p:cNvSpPr>
          <p:nvPr>
            <p:ph type="sldNum" sz="quarter" idx="12"/>
          </p:nvPr>
        </p:nvSpPr>
        <p:spPr/>
        <p:txBody>
          <a:bodyPr/>
          <a:lstStyle/>
          <a:p>
            <a:fld id="{93C461D2-9DE8-40C8-822B-38EC5191248D}" type="slidenum">
              <a:rPr lang="fr-FR" smtClean="0"/>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594060"/>
            <a:ext cx="2139696" cy="946404"/>
          </a:xfrm>
        </p:spPr>
        <p:txBody>
          <a:bodyPr anchor="b">
            <a:normAutofit/>
          </a:bodyPr>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2971800" y="594060"/>
            <a:ext cx="5715000" cy="418338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57201" y="1597915"/>
            <a:ext cx="2139696" cy="31827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6" name="Footer Placeholder 5"/>
          <p:cNvSpPr>
            <a:spLocks noGrp="1"/>
          </p:cNvSpPr>
          <p:nvPr>
            <p:ph type="ftr" sz="quarter" idx="11"/>
          </p:nvPr>
        </p:nvSpPr>
        <p:spPr/>
        <p:txBody>
          <a:bodyPr/>
          <a:lstStyle/>
          <a:p>
            <a:r>
              <a:rPr lang="fr-FR"/>
              <a:t>SED - Pico - feux tricolores</a:t>
            </a:r>
          </a:p>
        </p:txBody>
      </p:sp>
      <p:sp>
        <p:nvSpPr>
          <p:cNvPr id="7" name="Slide Number Placeholder 6"/>
          <p:cNvSpPr>
            <a:spLocks noGrp="1"/>
          </p:cNvSpPr>
          <p:nvPr>
            <p:ph type="sldNum" sz="quarter" idx="12"/>
          </p:nvPr>
        </p:nvSpPr>
        <p:spPr/>
        <p:txBody>
          <a:bodyPr/>
          <a:lstStyle/>
          <a:p>
            <a:fld id="{93C461D2-9DE8-40C8-822B-38EC5191248D}" type="slidenum">
              <a:rPr lang="fr-FR" smtClean="0"/>
              <a:t>‹N°›</a:t>
            </a:fld>
            <a:endParaRPr lang="fr-FR"/>
          </a:p>
        </p:txBody>
      </p:sp>
      <p:cxnSp>
        <p:nvCxnSpPr>
          <p:cNvPr id="9" name="Straight Connector 8"/>
          <p:cNvCxnSpPr/>
          <p:nvPr/>
        </p:nvCxnSpPr>
        <p:spPr>
          <a:xfrm rot="5400000">
            <a:off x="684114" y="2684956"/>
            <a:ext cx="418338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594360"/>
            <a:ext cx="2142680" cy="948690"/>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p:cNvSpPr>
          <p:nvPr>
            <p:ph type="pic" idx="1"/>
          </p:nvPr>
        </p:nvSpPr>
        <p:spPr>
          <a:xfrm>
            <a:off x="2858610" y="628651"/>
            <a:ext cx="5904390" cy="4125342"/>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457200" y="1600200"/>
            <a:ext cx="2139696" cy="31821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6" name="Footer Placeholder 5"/>
          <p:cNvSpPr>
            <a:spLocks noGrp="1"/>
          </p:cNvSpPr>
          <p:nvPr>
            <p:ph type="ftr" sz="quarter" idx="11"/>
          </p:nvPr>
        </p:nvSpPr>
        <p:spPr/>
        <p:txBody>
          <a:bodyPr/>
          <a:lstStyle/>
          <a:p>
            <a:r>
              <a:rPr lang="fr-FR"/>
              <a:t>SED - Pico - feux tricolores</a:t>
            </a:r>
          </a:p>
        </p:txBody>
      </p:sp>
      <p:sp>
        <p:nvSpPr>
          <p:cNvPr id="7" name="Slide Number Placeholder 6"/>
          <p:cNvSpPr>
            <a:spLocks noGrp="1"/>
          </p:cNvSpPr>
          <p:nvPr>
            <p:ph type="sldNum" sz="quarter" idx="12"/>
          </p:nvPr>
        </p:nvSpPr>
        <p:spPr/>
        <p:txBody>
          <a:bodyPr/>
          <a:lstStyle/>
          <a:p>
            <a:fld id="{93C461D2-9DE8-40C8-822B-38EC5191248D}" type="slidenum">
              <a:rPr lang="fr-FR" smtClean="0"/>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165590"/>
            <a:ext cx="9144000" cy="1714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400050"/>
            <a:ext cx="8229600" cy="742950"/>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457200" y="1200150"/>
            <a:ext cx="8229600" cy="3657600"/>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Rectangle 6"/>
          <p:cNvSpPr/>
          <p:nvPr/>
        </p:nvSpPr>
        <p:spPr>
          <a:xfrm>
            <a:off x="0" y="0"/>
            <a:ext cx="9144000" cy="274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3"/>
          </p:nvPr>
        </p:nvSpPr>
        <p:spPr>
          <a:xfrm>
            <a:off x="3429000" y="13716"/>
            <a:ext cx="4114800" cy="246888"/>
          </a:xfrm>
          <a:prstGeom prst="rect">
            <a:avLst/>
          </a:prstGeom>
        </p:spPr>
        <p:txBody>
          <a:bodyPr vert="horz" lIns="91440" tIns="45720" rIns="91440" bIns="45720" rtlCol="0" anchor="ctr"/>
          <a:lstStyle>
            <a:lvl1pPr algn="ctr">
              <a:defRPr sz="1200">
                <a:solidFill>
                  <a:srgbClr val="FFFFFF"/>
                </a:solidFill>
              </a:defRPr>
            </a:lvl1pPr>
          </a:lstStyle>
          <a:p>
            <a:r>
              <a:rPr lang="fr-FR"/>
              <a:t>SED - Pico - feux tricolores</a:t>
            </a:r>
          </a:p>
        </p:txBody>
      </p:sp>
      <p:sp>
        <p:nvSpPr>
          <p:cNvPr id="6" name="Slide Number Placeholder 5"/>
          <p:cNvSpPr>
            <a:spLocks noGrp="1"/>
          </p:cNvSpPr>
          <p:nvPr>
            <p:ph type="sldNum" sz="quarter" idx="4"/>
          </p:nvPr>
        </p:nvSpPr>
        <p:spPr>
          <a:xfrm>
            <a:off x="7620000" y="13716"/>
            <a:ext cx="1066800" cy="246888"/>
          </a:xfrm>
          <a:prstGeom prst="rect">
            <a:avLst/>
          </a:prstGeom>
        </p:spPr>
        <p:txBody>
          <a:bodyPr vert="horz" lIns="91440" tIns="45720" rIns="91440" bIns="45720" rtlCol="0" anchor="ctr"/>
          <a:lstStyle>
            <a:lvl1pPr algn="r">
              <a:defRPr sz="1400" b="1">
                <a:solidFill>
                  <a:srgbClr val="FFFFFF"/>
                </a:solidFill>
              </a:defRPr>
            </a:lvl1pPr>
          </a:lstStyle>
          <a:p>
            <a:fld id="{93C461D2-9DE8-40C8-822B-38EC5191248D}" type="slidenum">
              <a:rPr lang="fr-FR" smtClean="0"/>
              <a:pPr/>
              <a:t>‹N°›</a:t>
            </a:fld>
            <a:endParaRPr lang="fr-FR" dirty="0"/>
          </a:p>
        </p:txBody>
      </p:sp>
      <p:pic>
        <p:nvPicPr>
          <p:cNvPr id="12" name="Picture 2" descr="http://us.cdn2.123rf.com/168nwm/alexwhite/alexwhite1207/alexwhite120700111/14358584-icone-noire-ronde-sur-fond-blanc-avec-une-ombre.jpg">
            <a:hlinkClick r:id="rId13"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1"/>
            <a:ext cx="288217" cy="28821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hf hdr="0" dt="0"/>
  <p:txStyles>
    <p:titleStyle>
      <a:lvl1pPr algn="l" defTabSz="914400" rtl="0" eaLnBrk="1" latinLnBrk="0" hangingPunct="1">
        <a:spcBef>
          <a:spcPct val="0"/>
        </a:spcBef>
        <a:buNone/>
        <a:defRPr sz="32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slide" Target="slide8.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699542"/>
            <a:ext cx="6118447" cy="1774577"/>
          </a:xfrm>
        </p:spPr>
        <p:txBody>
          <a:bodyPr>
            <a:noAutofit/>
          </a:bodyPr>
          <a:lstStyle/>
          <a:p>
            <a:r>
              <a:rPr lang="fr-FR" sz="2800" dirty="0"/>
              <a:t>Initiation à micropython 1 :</a:t>
            </a:r>
            <a:br>
              <a:rPr lang="fr-FR" sz="2800" dirty="0"/>
            </a:br>
            <a:r>
              <a:rPr lang="fr-FR" sz="2800" dirty="0"/>
              <a:t>Commande feux tricolores</a:t>
            </a:r>
          </a:p>
        </p:txBody>
      </p:sp>
      <p:sp>
        <p:nvSpPr>
          <p:cNvPr id="3" name="Sous-titre 2"/>
          <p:cNvSpPr>
            <a:spLocks noGrp="1"/>
          </p:cNvSpPr>
          <p:nvPr>
            <p:ph type="subTitle" idx="1"/>
          </p:nvPr>
        </p:nvSpPr>
        <p:spPr>
          <a:xfrm>
            <a:off x="685800" y="2628900"/>
            <a:ext cx="6910536" cy="1314450"/>
          </a:xfrm>
        </p:spPr>
        <p:txBody>
          <a:bodyPr>
            <a:normAutofit/>
          </a:bodyPr>
          <a:lstStyle/>
          <a:p>
            <a:pPr marL="285750" indent="-285750">
              <a:buFontTx/>
              <a:buChar char="-"/>
            </a:pPr>
            <a:r>
              <a:rPr lang="fr-FR" sz="1800" dirty="0"/>
              <a:t>Concevoir : Modifier un programme et l’implanter dans un système cible</a:t>
            </a:r>
          </a:p>
          <a:p>
            <a:pPr marL="285750" indent="-285750">
              <a:buFontTx/>
              <a:buChar char="-"/>
            </a:pPr>
            <a:r>
              <a:rPr lang="fr-FR" sz="1800" dirty="0"/>
              <a:t>Expérimenter : Etre capable d’effectuer un montage électronique simple</a:t>
            </a:r>
          </a:p>
        </p:txBody>
      </p:sp>
      <p:sp>
        <p:nvSpPr>
          <p:cNvPr id="5" name="Espace réservé du pied de page 4"/>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a:t>
            </a:fld>
            <a:endParaRPr lang="fr-FR"/>
          </a:p>
        </p:txBody>
      </p:sp>
      <p:grpSp>
        <p:nvGrpSpPr>
          <p:cNvPr id="9" name="Groupe 8"/>
          <p:cNvGrpSpPr/>
          <p:nvPr/>
        </p:nvGrpSpPr>
        <p:grpSpPr>
          <a:xfrm>
            <a:off x="107504" y="4731990"/>
            <a:ext cx="4392488" cy="400110"/>
            <a:chOff x="107504" y="4731990"/>
            <a:chExt cx="4392488" cy="400110"/>
          </a:xfrm>
        </p:grpSpPr>
        <p:sp>
          <p:nvSpPr>
            <p:cNvPr id="10" name="ZoneTexte 9"/>
            <p:cNvSpPr txBox="1"/>
            <p:nvPr/>
          </p:nvSpPr>
          <p:spPr>
            <a:xfrm>
              <a:off x="107504" y="4731990"/>
              <a:ext cx="4392488" cy="400110"/>
            </a:xfrm>
            <a:prstGeom prst="rect">
              <a:avLst/>
            </a:prstGeom>
            <a:noFill/>
          </p:spPr>
          <p:txBody>
            <a:bodyPr wrap="square" rtlCol="0">
              <a:spAutoFit/>
            </a:bodyPr>
            <a:lstStyle/>
            <a:p>
              <a:r>
                <a:rPr lang="fr-FR" sz="1000" dirty="0"/>
                <a:t>Appuyer sur Ctrl-L pour mettre en plein écran.</a:t>
              </a:r>
            </a:p>
            <a:p>
              <a:r>
                <a:rPr lang="fr-FR" sz="1000" dirty="0"/>
                <a:t>Appuyer sur	+ tab pour basculer d’un document à un autre.  </a:t>
              </a:r>
            </a:p>
          </p:txBody>
        </p:sp>
        <p:pic>
          <p:nvPicPr>
            <p:cNvPr id="11" name="Picture 2" descr="http://arnaudcouchet.fr/images/Divers/Touche%20Window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4911107"/>
              <a:ext cx="180000" cy="180923"/>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00149" y="436599"/>
            <a:ext cx="2032291" cy="2063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Connecteur droit avec flèche 7"/>
          <p:cNvCxnSpPr/>
          <p:nvPr/>
        </p:nvCxnSpPr>
        <p:spPr>
          <a:xfrm flipV="1">
            <a:off x="7504375" y="843558"/>
            <a:ext cx="0" cy="36004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rot="10800000" flipV="1">
            <a:off x="7504375" y="1707654"/>
            <a:ext cx="0" cy="36004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rot="-8100000" flipV="1">
            <a:off x="7250769" y="1414387"/>
            <a:ext cx="0" cy="36004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14" name="Groupe 13"/>
          <p:cNvGrpSpPr/>
          <p:nvPr/>
        </p:nvGrpSpPr>
        <p:grpSpPr>
          <a:xfrm>
            <a:off x="7927096" y="3933963"/>
            <a:ext cx="909464" cy="792000"/>
            <a:chOff x="7620000" y="3795886"/>
            <a:chExt cx="909464" cy="785090"/>
          </a:xfrm>
        </p:grpSpPr>
        <p:sp>
          <p:nvSpPr>
            <p:cNvPr id="12" name="Rectangle 11"/>
            <p:cNvSpPr/>
            <p:nvPr/>
          </p:nvSpPr>
          <p:spPr>
            <a:xfrm>
              <a:off x="7620000" y="3795886"/>
              <a:ext cx="909464" cy="7850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p:cNvPicPr>
              <a:picLocks noChangeAspect="1"/>
            </p:cNvPicPr>
            <p:nvPr/>
          </p:nvPicPr>
          <p:blipFill>
            <a:blip r:embed="rId5"/>
            <a:stretch>
              <a:fillRect/>
            </a:stretch>
          </p:blipFill>
          <p:spPr>
            <a:xfrm>
              <a:off x="7746120" y="3859819"/>
              <a:ext cx="657225" cy="657225"/>
            </a:xfrm>
            <a:prstGeom prst="rect">
              <a:avLst/>
            </a:prstGeom>
          </p:spPr>
        </p:pic>
      </p:grpSp>
      <p:sp>
        <p:nvSpPr>
          <p:cNvPr id="17" name="ZoneTexte 16"/>
          <p:cNvSpPr txBox="1"/>
          <p:nvPr/>
        </p:nvSpPr>
        <p:spPr>
          <a:xfrm>
            <a:off x="7759703" y="4744676"/>
            <a:ext cx="1244251" cy="400110"/>
          </a:xfrm>
          <a:prstGeom prst="rect">
            <a:avLst/>
          </a:prstGeom>
          <a:noFill/>
        </p:spPr>
        <p:txBody>
          <a:bodyPr wrap="none" rtlCol="0">
            <a:spAutoFit/>
          </a:bodyPr>
          <a:lstStyle/>
          <a:p>
            <a:pPr algn="ctr"/>
            <a:r>
              <a:rPr lang="fr-FR" sz="1000" dirty="0"/>
              <a:t>S. JUHEL</a:t>
            </a:r>
          </a:p>
          <a:p>
            <a:pPr algn="ctr"/>
            <a:r>
              <a:rPr lang="fr-FR" sz="1000" dirty="0"/>
              <a:t>J. Ferry, Versailles</a:t>
            </a:r>
          </a:p>
        </p:txBody>
      </p:sp>
      <p:pic>
        <p:nvPicPr>
          <p:cNvPr id="13" name="Image 12">
            <a:extLst>
              <a:ext uri="{FF2B5EF4-FFF2-40B4-BE49-F238E27FC236}">
                <a16:creationId xmlns:a16="http://schemas.microsoft.com/office/drawing/2014/main" id="{0461F60E-D845-9E11-36BE-F40A24C41CE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3731" y="4228041"/>
            <a:ext cx="626912" cy="792000"/>
          </a:xfrm>
          <a:prstGeom prst="rect">
            <a:avLst/>
          </a:prstGeom>
        </p:spPr>
      </p:pic>
      <p:pic>
        <p:nvPicPr>
          <p:cNvPr id="18" name="Image 17" descr="Une image contenant feu de signalisation, léger, Appareil de signalisation, transport&#10;&#10;Description générée automatiquement">
            <a:extLst>
              <a:ext uri="{FF2B5EF4-FFF2-40B4-BE49-F238E27FC236}">
                <a16:creationId xmlns:a16="http://schemas.microsoft.com/office/drawing/2014/main" id="{17826ABF-C6EF-D377-3F2A-50AB276EAC4F}"/>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6804247" y="2552640"/>
            <a:ext cx="1473664" cy="1473664"/>
          </a:xfrm>
          <a:prstGeom prst="rect">
            <a:avLst/>
          </a:prstGeom>
        </p:spPr>
      </p:pic>
      <p:pic>
        <p:nvPicPr>
          <p:cNvPr id="20" name="Image 19">
            <a:extLst>
              <a:ext uri="{FF2B5EF4-FFF2-40B4-BE49-F238E27FC236}">
                <a16:creationId xmlns:a16="http://schemas.microsoft.com/office/drawing/2014/main" id="{B2D7A6CF-DF70-09C8-E542-CFDA47F38E70}"/>
              </a:ext>
            </a:extLst>
          </p:cNvPr>
          <p:cNvPicPr>
            <a:picLocks noChangeAspect="1"/>
          </p:cNvPicPr>
          <p:nvPr/>
        </p:nvPicPr>
        <p:blipFill>
          <a:blip r:embed="rId8"/>
          <a:stretch>
            <a:fillRect/>
          </a:stretch>
        </p:blipFill>
        <p:spPr>
          <a:xfrm>
            <a:off x="4194730" y="3621497"/>
            <a:ext cx="2546457" cy="1435308"/>
          </a:xfrm>
          <a:prstGeom prst="rect">
            <a:avLst/>
          </a:prstGeom>
          <a:ln>
            <a:noFill/>
          </a:ln>
          <a:effectLst>
            <a:softEdge rad="112500"/>
          </a:effectLst>
        </p:spPr>
      </p:pic>
      <p:sp>
        <p:nvSpPr>
          <p:cNvPr id="21" name="ZoneTexte 20">
            <a:extLst>
              <a:ext uri="{FF2B5EF4-FFF2-40B4-BE49-F238E27FC236}">
                <a16:creationId xmlns:a16="http://schemas.microsoft.com/office/drawing/2014/main" id="{FF089C83-5EC4-50BE-EB8A-D1103268042B}"/>
              </a:ext>
            </a:extLst>
          </p:cNvPr>
          <p:cNvSpPr txBox="1"/>
          <p:nvPr/>
        </p:nvSpPr>
        <p:spPr>
          <a:xfrm>
            <a:off x="107504" y="373754"/>
            <a:ext cx="1656184" cy="369332"/>
          </a:xfrm>
          <a:prstGeom prst="rect">
            <a:avLst/>
          </a:prstGeom>
          <a:noFill/>
        </p:spPr>
        <p:txBody>
          <a:bodyPr wrap="square" rtlCol="0">
            <a:spAutoFit/>
          </a:bodyPr>
          <a:lstStyle/>
          <a:p>
            <a:r>
              <a:rPr lang="fr-FR" i="1" dirty="0"/>
              <a:t>TP CPGE S2</a:t>
            </a:r>
          </a:p>
        </p:txBody>
      </p:sp>
    </p:spTree>
    <p:extLst>
      <p:ext uri="{BB962C8B-B14F-4D97-AF65-F5344CB8AC3E}">
        <p14:creationId xmlns:p14="http://schemas.microsoft.com/office/powerpoint/2010/main" val="1234569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Câblage pour le programme 1</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10</a:t>
            </a:fld>
            <a:endParaRPr lang="fr-FR"/>
          </a:p>
        </p:txBody>
      </p:sp>
      <p:sp>
        <p:nvSpPr>
          <p:cNvPr id="19" name="ZoneTexte 18">
            <a:extLst>
              <a:ext uri="{FF2B5EF4-FFF2-40B4-BE49-F238E27FC236}">
                <a16:creationId xmlns:a16="http://schemas.microsoft.com/office/drawing/2014/main" id="{B029BF8C-4E92-D54E-557E-B372DC7B1E39}"/>
              </a:ext>
            </a:extLst>
          </p:cNvPr>
          <p:cNvSpPr txBox="1"/>
          <p:nvPr/>
        </p:nvSpPr>
        <p:spPr>
          <a:xfrm>
            <a:off x="2267744" y="1188718"/>
            <a:ext cx="6788438" cy="2554545"/>
          </a:xfrm>
          <a:prstGeom prst="rect">
            <a:avLst/>
          </a:prstGeom>
          <a:noFill/>
        </p:spPr>
        <p:txBody>
          <a:bodyPr wrap="square" rtlCol="0">
            <a:spAutoFit/>
          </a:bodyPr>
          <a:lstStyle/>
          <a:p>
            <a:r>
              <a:rPr lang="fr-FR" sz="1600" dirty="0"/>
              <a:t>Le bouton fourni est normalement ouvert. Donc par défaut aucun courant ne passe.</a:t>
            </a:r>
          </a:p>
          <a:p>
            <a:r>
              <a:rPr lang="fr-FR" sz="1600" dirty="0"/>
              <a:t>Bien veiller à placer le bouton à cheval sur la colonne centrale qui sépare électriquement la plaque (</a:t>
            </a:r>
            <a:r>
              <a:rPr lang="fr-FR" sz="1600" dirty="0" err="1"/>
              <a:t>breadboard</a:t>
            </a:r>
            <a:r>
              <a:rPr lang="fr-FR" sz="1600" dirty="0"/>
              <a:t>) en 2.</a:t>
            </a:r>
          </a:p>
          <a:p>
            <a:r>
              <a:rPr lang="fr-FR" sz="1600" dirty="0"/>
              <a:t>Comme on place un fil relié au 3,3V de la carte sur un des connecteurs du bouton, cela signifie que lorsque vous appuierez dessus, le signal électrique 3,3V entrera dans la carte par le GP15 (voir câblage proposé). Il sera interprété comme un 1 logique par la carte.</a:t>
            </a:r>
          </a:p>
          <a:p>
            <a:r>
              <a:rPr lang="fr-FR" sz="1600" dirty="0"/>
              <a:t>Pour information, cette entrée sera compris par le futur programme python car déclarée comme suis :</a:t>
            </a:r>
          </a:p>
        </p:txBody>
      </p:sp>
      <p:grpSp>
        <p:nvGrpSpPr>
          <p:cNvPr id="23" name="Groupe 22">
            <a:extLst>
              <a:ext uri="{FF2B5EF4-FFF2-40B4-BE49-F238E27FC236}">
                <a16:creationId xmlns:a16="http://schemas.microsoft.com/office/drawing/2014/main" id="{242EBA1B-C24A-1687-CE25-1501C9C2D6AF}"/>
              </a:ext>
            </a:extLst>
          </p:cNvPr>
          <p:cNvGrpSpPr/>
          <p:nvPr/>
        </p:nvGrpSpPr>
        <p:grpSpPr>
          <a:xfrm>
            <a:off x="3934896" y="3709535"/>
            <a:ext cx="1302791" cy="1437787"/>
            <a:chOff x="4098029" y="3670317"/>
            <a:chExt cx="1302791" cy="1437787"/>
          </a:xfrm>
        </p:grpSpPr>
        <p:pic>
          <p:nvPicPr>
            <p:cNvPr id="7" name="Image 6">
              <a:extLst>
                <a:ext uri="{FF2B5EF4-FFF2-40B4-BE49-F238E27FC236}">
                  <a16:creationId xmlns:a16="http://schemas.microsoft.com/office/drawing/2014/main" id="{2B187E4A-0570-FEFC-7680-8E505C36B346}"/>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8375" y="3670317"/>
              <a:ext cx="1282445" cy="1282445"/>
            </a:xfrm>
            <a:prstGeom prst="rect">
              <a:avLst/>
            </a:prstGeom>
          </p:spPr>
        </p:pic>
        <p:sp>
          <p:nvSpPr>
            <p:cNvPr id="8" name="ZoneTexte 7">
              <a:extLst>
                <a:ext uri="{FF2B5EF4-FFF2-40B4-BE49-F238E27FC236}">
                  <a16:creationId xmlns:a16="http://schemas.microsoft.com/office/drawing/2014/main" id="{EC49CAD2-D760-7C04-68EA-3328A080E311}"/>
                </a:ext>
              </a:extLst>
            </p:cNvPr>
            <p:cNvSpPr txBox="1"/>
            <p:nvPr/>
          </p:nvSpPr>
          <p:spPr>
            <a:xfrm>
              <a:off x="4098029" y="4546315"/>
              <a:ext cx="288032" cy="369332"/>
            </a:xfrm>
            <a:prstGeom prst="rect">
              <a:avLst/>
            </a:prstGeom>
            <a:noFill/>
          </p:spPr>
          <p:txBody>
            <a:bodyPr wrap="square" rtlCol="0">
              <a:spAutoFit/>
            </a:bodyPr>
            <a:lstStyle/>
            <a:p>
              <a:r>
                <a:rPr lang="fr-FR" dirty="0"/>
                <a:t>A</a:t>
              </a:r>
            </a:p>
          </p:txBody>
        </p:sp>
        <p:sp>
          <p:nvSpPr>
            <p:cNvPr id="20" name="ZoneTexte 19">
              <a:extLst>
                <a:ext uri="{FF2B5EF4-FFF2-40B4-BE49-F238E27FC236}">
                  <a16:creationId xmlns:a16="http://schemas.microsoft.com/office/drawing/2014/main" id="{22197227-4FD2-C9C7-737D-02D487D93F7A}"/>
                </a:ext>
              </a:extLst>
            </p:cNvPr>
            <p:cNvSpPr txBox="1"/>
            <p:nvPr/>
          </p:nvSpPr>
          <p:spPr>
            <a:xfrm>
              <a:off x="4581806" y="4738772"/>
              <a:ext cx="288032" cy="369332"/>
            </a:xfrm>
            <a:prstGeom prst="rect">
              <a:avLst/>
            </a:prstGeom>
            <a:noFill/>
          </p:spPr>
          <p:txBody>
            <a:bodyPr wrap="square" rtlCol="0">
              <a:spAutoFit/>
            </a:bodyPr>
            <a:lstStyle/>
            <a:p>
              <a:r>
                <a:rPr lang="fr-FR" dirty="0"/>
                <a:t>B</a:t>
              </a:r>
            </a:p>
          </p:txBody>
        </p:sp>
        <p:sp>
          <p:nvSpPr>
            <p:cNvPr id="21" name="ZoneTexte 20">
              <a:extLst>
                <a:ext uri="{FF2B5EF4-FFF2-40B4-BE49-F238E27FC236}">
                  <a16:creationId xmlns:a16="http://schemas.microsoft.com/office/drawing/2014/main" id="{B0608FDD-1FE4-513B-53F0-3DD632C02373}"/>
                </a:ext>
              </a:extLst>
            </p:cNvPr>
            <p:cNvSpPr txBox="1"/>
            <p:nvPr/>
          </p:nvSpPr>
          <p:spPr>
            <a:xfrm>
              <a:off x="5112788" y="4476435"/>
              <a:ext cx="288032" cy="369332"/>
            </a:xfrm>
            <a:prstGeom prst="rect">
              <a:avLst/>
            </a:prstGeom>
            <a:noFill/>
          </p:spPr>
          <p:txBody>
            <a:bodyPr wrap="square" rtlCol="0">
              <a:spAutoFit/>
            </a:bodyPr>
            <a:lstStyle/>
            <a:p>
              <a:r>
                <a:rPr lang="fr-FR" dirty="0"/>
                <a:t>C</a:t>
              </a:r>
            </a:p>
          </p:txBody>
        </p:sp>
      </p:grpSp>
      <p:sp>
        <p:nvSpPr>
          <p:cNvPr id="22" name="ZoneTexte 21">
            <a:extLst>
              <a:ext uri="{FF2B5EF4-FFF2-40B4-BE49-F238E27FC236}">
                <a16:creationId xmlns:a16="http://schemas.microsoft.com/office/drawing/2014/main" id="{EEFA6A41-1E9C-6F89-C84B-6CBE9AC303A4}"/>
              </a:ext>
            </a:extLst>
          </p:cNvPr>
          <p:cNvSpPr txBox="1"/>
          <p:nvPr/>
        </p:nvSpPr>
        <p:spPr>
          <a:xfrm>
            <a:off x="5210114" y="3914762"/>
            <a:ext cx="3906313" cy="1077218"/>
          </a:xfrm>
          <a:prstGeom prst="rect">
            <a:avLst/>
          </a:prstGeom>
          <a:noFill/>
        </p:spPr>
        <p:txBody>
          <a:bodyPr wrap="square" rtlCol="0">
            <a:spAutoFit/>
          </a:bodyPr>
          <a:lstStyle/>
          <a:p>
            <a:r>
              <a:rPr lang="fr-FR" sz="1600" dirty="0">
                <a:solidFill>
                  <a:srgbClr val="C00000"/>
                </a:solidFill>
              </a:rPr>
              <a:t>IMPORTANT, câblage bouton poussoir :</a:t>
            </a:r>
          </a:p>
          <a:p>
            <a:r>
              <a:rPr lang="fr-FR" sz="1600" dirty="0">
                <a:solidFill>
                  <a:srgbClr val="C00000"/>
                </a:solidFill>
              </a:rPr>
              <a:t>A et B sont toujours liés. (tout comme C et D). Lorsque vous appuyez sur le bouton, vous connectez (A,B) à (C,D).</a:t>
            </a:r>
          </a:p>
        </p:txBody>
      </p:sp>
      <p:pic>
        <p:nvPicPr>
          <p:cNvPr id="28" name="Image 27">
            <a:extLst>
              <a:ext uri="{FF2B5EF4-FFF2-40B4-BE49-F238E27FC236}">
                <a16:creationId xmlns:a16="http://schemas.microsoft.com/office/drawing/2014/main" id="{99232FC8-D7C9-04A0-A981-A8527B7F39A9}"/>
              </a:ext>
            </a:extLst>
          </p:cNvPr>
          <p:cNvPicPr>
            <a:picLocks noChangeAspect="1"/>
          </p:cNvPicPr>
          <p:nvPr/>
        </p:nvPicPr>
        <p:blipFill>
          <a:blip r:embed="rId4"/>
          <a:stretch>
            <a:fillRect/>
          </a:stretch>
        </p:blipFill>
        <p:spPr>
          <a:xfrm>
            <a:off x="470539" y="1067031"/>
            <a:ext cx="1553619" cy="4076469"/>
          </a:xfrm>
          <a:prstGeom prst="rect">
            <a:avLst/>
          </a:prstGeom>
        </p:spPr>
      </p:pic>
      <p:sp>
        <p:nvSpPr>
          <p:cNvPr id="30" name="ZoneTexte 29">
            <a:extLst>
              <a:ext uri="{FF2B5EF4-FFF2-40B4-BE49-F238E27FC236}">
                <a16:creationId xmlns:a16="http://schemas.microsoft.com/office/drawing/2014/main" id="{AA87F134-9AFD-80C1-E5E4-4B9564D033AD}"/>
              </a:ext>
            </a:extLst>
          </p:cNvPr>
          <p:cNvSpPr txBox="1"/>
          <p:nvPr/>
        </p:nvSpPr>
        <p:spPr>
          <a:xfrm>
            <a:off x="5349765" y="3417460"/>
            <a:ext cx="3150840" cy="276999"/>
          </a:xfrm>
          <a:prstGeom prst="rect">
            <a:avLst/>
          </a:prstGeom>
          <a:noFill/>
        </p:spPr>
        <p:txBody>
          <a:bodyPr wrap="square">
            <a:spAutoFit/>
          </a:bodyPr>
          <a:lstStyle/>
          <a:p>
            <a:r>
              <a:rPr lang="fr-FR" sz="1200" dirty="0" err="1">
                <a:latin typeface="Courier New" panose="02070309020205020404" pitchFamily="49" charset="0"/>
                <a:cs typeface="Courier New" panose="02070309020205020404" pitchFamily="49" charset="0"/>
              </a:rPr>
              <a:t>usr</a:t>
            </a:r>
            <a:r>
              <a:rPr lang="fr-FR" sz="1200" dirty="0">
                <a:latin typeface="Courier New" panose="02070309020205020404" pitchFamily="49" charset="0"/>
                <a:cs typeface="Courier New" panose="02070309020205020404" pitchFamily="49" charset="0"/>
              </a:rPr>
              <a:t>=Pin(15,Pin.IN,Pin.PULL_DOWN)</a:t>
            </a:r>
          </a:p>
        </p:txBody>
      </p:sp>
    </p:spTree>
    <p:extLst>
      <p:ext uri="{BB962C8B-B14F-4D97-AF65-F5344CB8AC3E}">
        <p14:creationId xmlns:p14="http://schemas.microsoft.com/office/powerpoint/2010/main" val="770607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Programme d’introduction 1/5</a:t>
            </a:r>
          </a:p>
        </p:txBody>
      </p:sp>
      <p:sp>
        <p:nvSpPr>
          <p:cNvPr id="5" name="Espace réservé du texte 4"/>
          <p:cNvSpPr>
            <a:spLocks noGrp="1"/>
          </p:cNvSpPr>
          <p:nvPr>
            <p:ph idx="1"/>
          </p:nvPr>
        </p:nvSpPr>
        <p:spPr>
          <a:xfrm>
            <a:off x="457200" y="1200150"/>
            <a:ext cx="8229600" cy="795536"/>
          </a:xfrm>
        </p:spPr>
        <p:txBody>
          <a:bodyPr>
            <a:normAutofit/>
          </a:bodyPr>
          <a:lstStyle/>
          <a:p>
            <a:pPr>
              <a:buFontTx/>
              <a:buChar char="-"/>
            </a:pPr>
            <a:endParaRPr lang="fr-FR" dirty="0"/>
          </a:p>
          <a:p>
            <a:pPr>
              <a:buFontTx/>
              <a:buChar char="-"/>
            </a:pPr>
            <a:endParaRPr lang="fr-FR" dirty="0"/>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11</a:t>
            </a:fld>
            <a:endParaRPr lang="fr-FR"/>
          </a:p>
        </p:txBody>
      </p:sp>
      <p:sp>
        <p:nvSpPr>
          <p:cNvPr id="18" name="ZoneTexte 17"/>
          <p:cNvSpPr txBox="1"/>
          <p:nvPr/>
        </p:nvSpPr>
        <p:spPr>
          <a:xfrm>
            <a:off x="323528" y="1059582"/>
            <a:ext cx="4891270" cy="4001095"/>
          </a:xfrm>
          <a:prstGeom prst="rect">
            <a:avLst/>
          </a:prstGeom>
          <a:noFill/>
        </p:spPr>
        <p:txBody>
          <a:bodyPr wrap="square" rtlCol="0">
            <a:spAutoFit/>
          </a:bodyPr>
          <a:lstStyle/>
          <a:p>
            <a:pPr algn="just"/>
            <a:r>
              <a:rPr lang="fr-FR" dirty="0"/>
              <a:t>On va apprendre à programmer en python la Pico, en suivant l’algorithme représenté par le diagramme d’états ci-après.</a:t>
            </a:r>
          </a:p>
          <a:p>
            <a:pPr algn="just"/>
            <a:endParaRPr lang="fr-FR" dirty="0"/>
          </a:p>
          <a:p>
            <a:pPr algn="just"/>
            <a:r>
              <a:rPr lang="fr-FR" sz="1400" dirty="0"/>
              <a:t>Le programme fourni comporte 6 parties qui s’écrivent à la suite :</a:t>
            </a:r>
          </a:p>
          <a:p>
            <a:pPr algn="just"/>
            <a:r>
              <a:rPr lang="fr-FR" sz="1400" b="1" dirty="0"/>
              <a:t>1 </a:t>
            </a:r>
            <a:r>
              <a:rPr lang="fr-FR" sz="1400" dirty="0"/>
              <a:t>importation des bibliothèques utiles,</a:t>
            </a:r>
          </a:p>
          <a:p>
            <a:r>
              <a:rPr lang="fr-FR" sz="1400" b="1" dirty="0"/>
              <a:t>2 </a:t>
            </a:r>
            <a:r>
              <a:rPr lang="fr-FR" sz="1400" dirty="0"/>
              <a:t>déclaration des entrées, interfaces entre la carte et le monde extérieur (ici le bouton </a:t>
            </a:r>
            <a:r>
              <a:rPr lang="fr-FR" sz="1400" dirty="0" err="1"/>
              <a:t>usr</a:t>
            </a:r>
            <a:r>
              <a:rPr lang="fr-FR" sz="1400" dirty="0"/>
              <a:t> à câbler voir page précédente),</a:t>
            </a:r>
          </a:p>
          <a:p>
            <a:pPr algn="just"/>
            <a:r>
              <a:rPr lang="fr-FR" sz="1400" b="1" dirty="0"/>
              <a:t>3</a:t>
            </a:r>
            <a:r>
              <a:rPr lang="fr-FR" sz="1400" dirty="0"/>
              <a:t> déclaration des sorties (ici la led verte interne) </a:t>
            </a:r>
          </a:p>
          <a:p>
            <a:pPr algn="just"/>
            <a:r>
              <a:rPr lang="fr-FR" sz="1400" b="1" dirty="0"/>
              <a:t>4</a:t>
            </a:r>
            <a:r>
              <a:rPr lang="fr-FR" sz="1400" dirty="0"/>
              <a:t> déclaration et initialisation des constantes du programme,</a:t>
            </a:r>
          </a:p>
          <a:p>
            <a:pPr algn="just"/>
            <a:r>
              <a:rPr lang="fr-FR" sz="1400" b="1" dirty="0"/>
              <a:t>5</a:t>
            </a:r>
            <a:r>
              <a:rPr lang="fr-FR" sz="1400" dirty="0"/>
              <a:t> écriture des fonctions utiles et des interruptions incluant l’évolution du graphe lié aux évènements externes,</a:t>
            </a:r>
          </a:p>
          <a:p>
            <a:r>
              <a:rPr lang="fr-FR" sz="1400" b="1" dirty="0"/>
              <a:t>6</a:t>
            </a:r>
            <a:r>
              <a:rPr lang="fr-FR" sz="1400" dirty="0"/>
              <a:t> écriture du programme principal (boucle </a:t>
            </a:r>
            <a:r>
              <a:rPr lang="fr-FR" sz="1400" dirty="0" err="1"/>
              <a:t>while</a:t>
            </a:r>
            <a:r>
              <a:rPr lang="fr-FR" sz="1400" dirty="0"/>
              <a:t> </a:t>
            </a:r>
            <a:r>
              <a:rPr lang="fr-FR" sz="1400" dirty="0" err="1"/>
              <a:t>True</a:t>
            </a:r>
            <a:r>
              <a:rPr lang="fr-FR" sz="1400" dirty="0"/>
              <a:t>:) (incluant l’évolution du graphe ainsi que l’affectation des sorties).</a:t>
            </a:r>
          </a:p>
        </p:txBody>
      </p:sp>
      <p:sp>
        <p:nvSpPr>
          <p:cNvPr id="21" name="ZoneTexte 20"/>
          <p:cNvSpPr txBox="1"/>
          <p:nvPr/>
        </p:nvSpPr>
        <p:spPr>
          <a:xfrm>
            <a:off x="5668005" y="2896633"/>
            <a:ext cx="3286017" cy="1615827"/>
          </a:xfrm>
          <a:prstGeom prst="rect">
            <a:avLst/>
          </a:prstGeom>
          <a:noFill/>
        </p:spPr>
        <p:txBody>
          <a:bodyPr wrap="square" rtlCol="0">
            <a:spAutoFit/>
          </a:bodyPr>
          <a:lstStyle/>
          <a:p>
            <a:pPr marL="171450" indent="-171450" algn="just">
              <a:buFont typeface="Arial" panose="020B0604020202020204" pitchFamily="34" charset="0"/>
              <a:buChar char="•"/>
            </a:pPr>
            <a:r>
              <a:rPr lang="fr-FR" sz="1100" dirty="0"/>
              <a:t>Au démarrage, l’état1 est actif. (représenté par le point noir qui pointe sur l’état1) : les leds doivent être éteintes.</a:t>
            </a:r>
          </a:p>
          <a:p>
            <a:pPr marL="171450" indent="-171450" algn="just">
              <a:buFont typeface="Arial" panose="020B0604020202020204" pitchFamily="34" charset="0"/>
              <a:buChar char="•"/>
            </a:pPr>
            <a:r>
              <a:rPr lang="fr-FR" sz="1100" dirty="0"/>
              <a:t> si on appuie sur le bouton </a:t>
            </a:r>
            <a:r>
              <a:rPr lang="fr-FR" sz="1100" dirty="0" err="1"/>
              <a:t>usr</a:t>
            </a:r>
            <a:r>
              <a:rPr lang="fr-FR" sz="1100" dirty="0"/>
              <a:t>, l’état1 est désactivé et l’état2 est activé : on doit allumer la led verte ;</a:t>
            </a:r>
          </a:p>
          <a:p>
            <a:pPr marL="171450" indent="-171450" algn="just">
              <a:buFont typeface="Arial" panose="020B0604020202020204" pitchFamily="34" charset="0"/>
              <a:buChar char="•"/>
            </a:pPr>
            <a:r>
              <a:rPr lang="fr-FR" sz="1100" dirty="0"/>
              <a:t>Au bout de 2s, l’état2 se désactive et l’état1 s’active.</a:t>
            </a:r>
          </a:p>
          <a:p>
            <a:pPr marL="171450" indent="-171450" algn="just">
              <a:buFont typeface="Arial" panose="020B0604020202020204" pitchFamily="34" charset="0"/>
              <a:buChar char="•"/>
            </a:pPr>
            <a:r>
              <a:rPr lang="fr-FR" sz="1100" dirty="0"/>
              <a:t>Et ainsi de suite…</a:t>
            </a:r>
          </a:p>
        </p:txBody>
      </p:sp>
      <p:pic>
        <p:nvPicPr>
          <p:cNvPr id="8" name="Image 7"/>
          <p:cNvPicPr>
            <a:picLocks noChangeAspect="1"/>
          </p:cNvPicPr>
          <p:nvPr/>
        </p:nvPicPr>
        <p:blipFill>
          <a:blip r:embed="rId3"/>
          <a:stretch>
            <a:fillRect/>
          </a:stretch>
        </p:blipFill>
        <p:spPr>
          <a:xfrm>
            <a:off x="5678471" y="299203"/>
            <a:ext cx="3444211" cy="2597430"/>
          </a:xfrm>
          <a:prstGeom prst="rect">
            <a:avLst/>
          </a:prstGeom>
        </p:spPr>
      </p:pic>
    </p:spTree>
    <p:extLst>
      <p:ext uri="{BB962C8B-B14F-4D97-AF65-F5344CB8AC3E}">
        <p14:creationId xmlns:p14="http://schemas.microsoft.com/office/powerpoint/2010/main" val="292376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Image 41"/>
          <p:cNvPicPr>
            <a:picLocks noChangeAspect="1"/>
          </p:cNvPicPr>
          <p:nvPr/>
        </p:nvPicPr>
        <p:blipFill>
          <a:blip r:embed="rId3"/>
          <a:stretch>
            <a:fillRect/>
          </a:stretch>
        </p:blipFill>
        <p:spPr>
          <a:xfrm>
            <a:off x="5678471" y="299203"/>
            <a:ext cx="3444211" cy="2597430"/>
          </a:xfrm>
          <a:prstGeom prst="rect">
            <a:avLst/>
          </a:prstGeom>
        </p:spPr>
      </p:pic>
      <p:sp>
        <p:nvSpPr>
          <p:cNvPr id="2" name="Titre 1"/>
          <p:cNvSpPr>
            <a:spLocks noGrp="1"/>
          </p:cNvSpPr>
          <p:nvPr>
            <p:ph type="title"/>
          </p:nvPr>
        </p:nvSpPr>
        <p:spPr/>
        <p:txBody>
          <a:bodyPr/>
          <a:lstStyle/>
          <a:p>
            <a:r>
              <a:rPr lang="fr-FR" dirty="0"/>
              <a:t>Programme d’introduction 2/5</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12</a:t>
            </a:fld>
            <a:endParaRPr lang="fr-FR"/>
          </a:p>
        </p:txBody>
      </p:sp>
      <p:sp>
        <p:nvSpPr>
          <p:cNvPr id="7" name="ZoneTexte 6"/>
          <p:cNvSpPr txBox="1"/>
          <p:nvPr/>
        </p:nvSpPr>
        <p:spPr>
          <a:xfrm>
            <a:off x="179512" y="1379456"/>
            <a:ext cx="5446490" cy="3416320"/>
          </a:xfrm>
          <a:prstGeom prst="rect">
            <a:avLst/>
          </a:prstGeom>
          <a:noFill/>
        </p:spPr>
        <p:txBody>
          <a:bodyPr wrap="square" rtlCol="0">
            <a:spAutoFit/>
          </a:bodyPr>
          <a:lstStyle/>
          <a:p>
            <a:pPr algn="just"/>
            <a:r>
              <a:rPr lang="fr-FR" dirty="0"/>
              <a:t>Le terme </a:t>
            </a:r>
            <a:r>
              <a:rPr lang="fr-FR" dirty="0" err="1"/>
              <a:t>usr</a:t>
            </a:r>
            <a:r>
              <a:rPr lang="fr-FR" dirty="0"/>
              <a:t> est appelé </a:t>
            </a:r>
            <a:r>
              <a:rPr lang="fr-FR" b="1" dirty="0"/>
              <a:t>évènement</a:t>
            </a:r>
            <a:r>
              <a:rPr lang="fr-FR" dirty="0"/>
              <a:t>. Il peut être modélisé par le passage de 0 à 1 (en binaire) du signal </a:t>
            </a:r>
            <a:r>
              <a:rPr lang="fr-FR" dirty="0" err="1"/>
              <a:t>usr</a:t>
            </a:r>
            <a:r>
              <a:rPr lang="fr-FR" dirty="0"/>
              <a:t> (voir figure) appelé </a:t>
            </a:r>
            <a:r>
              <a:rPr lang="fr-FR" b="1" dirty="0"/>
              <a:t>front montant </a:t>
            </a:r>
            <a:r>
              <a:rPr lang="fr-FR" dirty="0"/>
              <a:t>noté ↑</a:t>
            </a:r>
            <a:r>
              <a:rPr lang="fr-FR" dirty="0" err="1"/>
              <a:t>usr</a:t>
            </a:r>
            <a:r>
              <a:rPr lang="fr-FR" dirty="0"/>
              <a:t>. </a:t>
            </a:r>
          </a:p>
          <a:p>
            <a:pPr algn="just"/>
            <a:r>
              <a:rPr lang="fr-FR" dirty="0"/>
              <a:t>Le passage d’un état à un autre dans le graphe se réalise sur apparition d’évènements : si vous appuyez une fois sur </a:t>
            </a:r>
            <a:r>
              <a:rPr lang="fr-FR" dirty="0" err="1"/>
              <a:t>usr</a:t>
            </a:r>
            <a:r>
              <a:rPr lang="fr-FR" dirty="0"/>
              <a:t>, le passage de état1 à état2 se fait. </a:t>
            </a:r>
          </a:p>
          <a:p>
            <a:pPr algn="just"/>
            <a:r>
              <a:rPr lang="fr-FR" dirty="0"/>
              <a:t>Le passage de l’état2 à l’état1 se fait 2s après l’activation de l’état2, autrement dit la led reste allumée 2s et attend un autre front de </a:t>
            </a:r>
            <a:r>
              <a:rPr lang="fr-FR" dirty="0" err="1"/>
              <a:t>usr</a:t>
            </a:r>
            <a:r>
              <a:rPr lang="fr-FR" dirty="0"/>
              <a:t> pour se rallumer.</a:t>
            </a:r>
          </a:p>
        </p:txBody>
      </p:sp>
      <p:sp>
        <p:nvSpPr>
          <p:cNvPr id="9" name="ZoneTexte 8"/>
          <p:cNvSpPr txBox="1"/>
          <p:nvPr/>
        </p:nvSpPr>
        <p:spPr>
          <a:xfrm>
            <a:off x="369418" y="1042631"/>
            <a:ext cx="2736647" cy="369332"/>
          </a:xfrm>
          <a:prstGeom prst="rect">
            <a:avLst/>
          </a:prstGeom>
          <a:noFill/>
        </p:spPr>
        <p:txBody>
          <a:bodyPr wrap="none" rtlCol="0">
            <a:spAutoFit/>
          </a:bodyPr>
          <a:lstStyle/>
          <a:p>
            <a:r>
              <a:rPr lang="fr-FR" u="sng" dirty="0"/>
              <a:t>Gestion des évènements</a:t>
            </a:r>
          </a:p>
        </p:txBody>
      </p:sp>
      <p:grpSp>
        <p:nvGrpSpPr>
          <p:cNvPr id="30" name="Groupe 29"/>
          <p:cNvGrpSpPr/>
          <p:nvPr/>
        </p:nvGrpSpPr>
        <p:grpSpPr>
          <a:xfrm>
            <a:off x="5995451" y="2786418"/>
            <a:ext cx="2897029" cy="937460"/>
            <a:chOff x="5995451" y="2786418"/>
            <a:chExt cx="2897029" cy="937460"/>
          </a:xfrm>
        </p:grpSpPr>
        <p:cxnSp>
          <p:nvCxnSpPr>
            <p:cNvPr id="11" name="Connecteur droit avec flèche 10"/>
            <p:cNvCxnSpPr/>
            <p:nvPr/>
          </p:nvCxnSpPr>
          <p:spPr>
            <a:xfrm>
              <a:off x="6012160" y="3651870"/>
              <a:ext cx="28803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6228184" y="3651870"/>
              <a:ext cx="50405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flipH="1" flipV="1">
              <a:off x="6732240" y="3283446"/>
              <a:ext cx="0" cy="360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6750338" y="3283446"/>
              <a:ext cx="113403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flipH="1" flipV="1">
              <a:off x="7884368" y="3283446"/>
              <a:ext cx="0" cy="360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7877026" y="3643446"/>
              <a:ext cx="809774"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flipV="1">
              <a:off x="6228184" y="2859783"/>
              <a:ext cx="0" cy="8640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ZoneTexte 26"/>
            <p:cNvSpPr txBox="1"/>
            <p:nvPr/>
          </p:nvSpPr>
          <p:spPr>
            <a:xfrm>
              <a:off x="6226973" y="2786418"/>
              <a:ext cx="397866" cy="276999"/>
            </a:xfrm>
            <a:prstGeom prst="rect">
              <a:avLst/>
            </a:prstGeom>
            <a:noFill/>
          </p:spPr>
          <p:txBody>
            <a:bodyPr wrap="none" rtlCol="0">
              <a:spAutoFit/>
            </a:bodyPr>
            <a:lstStyle/>
            <a:p>
              <a:r>
                <a:rPr lang="fr-FR" sz="1200" dirty="0" err="1"/>
                <a:t>usr</a:t>
              </a:r>
              <a:endParaRPr lang="fr-FR" sz="1200" dirty="0"/>
            </a:p>
          </p:txBody>
        </p:sp>
        <p:sp>
          <p:nvSpPr>
            <p:cNvPr id="28" name="ZoneTexte 27"/>
            <p:cNvSpPr txBox="1"/>
            <p:nvPr/>
          </p:nvSpPr>
          <p:spPr>
            <a:xfrm>
              <a:off x="5995451" y="3441175"/>
              <a:ext cx="269626" cy="276999"/>
            </a:xfrm>
            <a:prstGeom prst="rect">
              <a:avLst/>
            </a:prstGeom>
            <a:noFill/>
          </p:spPr>
          <p:txBody>
            <a:bodyPr wrap="none" rtlCol="0">
              <a:spAutoFit/>
            </a:bodyPr>
            <a:lstStyle/>
            <a:p>
              <a:r>
                <a:rPr lang="fr-FR" sz="1200" dirty="0"/>
                <a:t>0</a:t>
              </a:r>
            </a:p>
          </p:txBody>
        </p:sp>
        <p:sp>
          <p:nvSpPr>
            <p:cNvPr id="29" name="ZoneTexte 28"/>
            <p:cNvSpPr txBox="1"/>
            <p:nvPr/>
          </p:nvSpPr>
          <p:spPr>
            <a:xfrm>
              <a:off x="5995451" y="3158472"/>
              <a:ext cx="269626" cy="276999"/>
            </a:xfrm>
            <a:prstGeom prst="rect">
              <a:avLst/>
            </a:prstGeom>
            <a:noFill/>
          </p:spPr>
          <p:txBody>
            <a:bodyPr wrap="none" rtlCol="0">
              <a:spAutoFit/>
            </a:bodyPr>
            <a:lstStyle/>
            <a:p>
              <a:r>
                <a:rPr lang="fr-FR" sz="1200" dirty="0"/>
                <a:t>1</a:t>
              </a:r>
            </a:p>
          </p:txBody>
        </p:sp>
      </p:grpSp>
      <p:grpSp>
        <p:nvGrpSpPr>
          <p:cNvPr id="31" name="Groupe 30"/>
          <p:cNvGrpSpPr/>
          <p:nvPr/>
        </p:nvGrpSpPr>
        <p:grpSpPr>
          <a:xfrm>
            <a:off x="6012160" y="3803894"/>
            <a:ext cx="2897029" cy="937460"/>
            <a:chOff x="5995451" y="2786418"/>
            <a:chExt cx="2897029" cy="937460"/>
          </a:xfrm>
        </p:grpSpPr>
        <p:cxnSp>
          <p:nvCxnSpPr>
            <p:cNvPr id="32" name="Connecteur droit avec flèche 31"/>
            <p:cNvCxnSpPr/>
            <p:nvPr/>
          </p:nvCxnSpPr>
          <p:spPr>
            <a:xfrm>
              <a:off x="6012160" y="3651870"/>
              <a:ext cx="28803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6228184" y="3651870"/>
              <a:ext cx="50405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4" name="Connecteur droit 33"/>
            <p:cNvCxnSpPr/>
            <p:nvPr/>
          </p:nvCxnSpPr>
          <p:spPr>
            <a:xfrm flipH="1" flipV="1">
              <a:off x="6732240" y="3283446"/>
              <a:ext cx="0" cy="360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a:off x="6750338" y="3283446"/>
              <a:ext cx="9731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flipH="1" flipV="1">
              <a:off x="6853088" y="3291870"/>
              <a:ext cx="0" cy="360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V="1">
              <a:off x="6847656" y="3643446"/>
              <a:ext cx="1839144" cy="84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flipV="1">
              <a:off x="6228184" y="2859783"/>
              <a:ext cx="0" cy="8640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ZoneTexte 38"/>
            <p:cNvSpPr txBox="1"/>
            <p:nvPr/>
          </p:nvSpPr>
          <p:spPr>
            <a:xfrm>
              <a:off x="6257430" y="2786418"/>
              <a:ext cx="474810" cy="276999"/>
            </a:xfrm>
            <a:prstGeom prst="rect">
              <a:avLst/>
            </a:prstGeom>
            <a:noFill/>
          </p:spPr>
          <p:txBody>
            <a:bodyPr wrap="none" rtlCol="0">
              <a:spAutoFit/>
            </a:bodyPr>
            <a:lstStyle/>
            <a:p>
              <a:r>
                <a:rPr lang="fr-FR" sz="1200" dirty="0"/>
                <a:t>↑</a:t>
              </a:r>
              <a:r>
                <a:rPr lang="fr-FR" sz="1200" dirty="0" err="1"/>
                <a:t>usr</a:t>
              </a:r>
              <a:endParaRPr lang="fr-FR" sz="1200" dirty="0"/>
            </a:p>
          </p:txBody>
        </p:sp>
        <p:sp>
          <p:nvSpPr>
            <p:cNvPr id="40" name="ZoneTexte 39"/>
            <p:cNvSpPr txBox="1"/>
            <p:nvPr/>
          </p:nvSpPr>
          <p:spPr>
            <a:xfrm>
              <a:off x="5995451" y="3441175"/>
              <a:ext cx="269626" cy="276999"/>
            </a:xfrm>
            <a:prstGeom prst="rect">
              <a:avLst/>
            </a:prstGeom>
            <a:noFill/>
          </p:spPr>
          <p:txBody>
            <a:bodyPr wrap="none" rtlCol="0">
              <a:spAutoFit/>
            </a:bodyPr>
            <a:lstStyle/>
            <a:p>
              <a:r>
                <a:rPr lang="fr-FR" sz="1200" dirty="0"/>
                <a:t>0</a:t>
              </a:r>
            </a:p>
          </p:txBody>
        </p:sp>
        <p:sp>
          <p:nvSpPr>
            <p:cNvPr id="41" name="ZoneTexte 40"/>
            <p:cNvSpPr txBox="1"/>
            <p:nvPr/>
          </p:nvSpPr>
          <p:spPr>
            <a:xfrm>
              <a:off x="5995451" y="3158472"/>
              <a:ext cx="269626" cy="276999"/>
            </a:xfrm>
            <a:prstGeom prst="rect">
              <a:avLst/>
            </a:prstGeom>
            <a:noFill/>
          </p:spPr>
          <p:txBody>
            <a:bodyPr wrap="none" rtlCol="0">
              <a:spAutoFit/>
            </a:bodyPr>
            <a:lstStyle/>
            <a:p>
              <a:r>
                <a:rPr lang="fr-FR" sz="1200" dirty="0"/>
                <a:t>1</a:t>
              </a:r>
            </a:p>
          </p:txBody>
        </p:sp>
      </p:grpSp>
      <p:sp>
        <p:nvSpPr>
          <p:cNvPr id="44" name="ZoneTexte 43"/>
          <p:cNvSpPr txBox="1"/>
          <p:nvPr/>
        </p:nvSpPr>
        <p:spPr>
          <a:xfrm>
            <a:off x="6253714" y="4692092"/>
            <a:ext cx="1368152" cy="276999"/>
          </a:xfrm>
          <a:prstGeom prst="rect">
            <a:avLst/>
          </a:prstGeom>
          <a:noFill/>
        </p:spPr>
        <p:txBody>
          <a:bodyPr wrap="square" rtlCol="0">
            <a:spAutoFit/>
          </a:bodyPr>
          <a:lstStyle/>
          <a:p>
            <a:r>
              <a:rPr lang="fr-FR" sz="1200" dirty="0"/>
              <a:t>Largeur </a:t>
            </a:r>
            <a:r>
              <a:rPr lang="fr-FR" sz="1200" dirty="0" err="1"/>
              <a:t>qqs</a:t>
            </a:r>
            <a:r>
              <a:rPr lang="fr-FR" sz="1200" dirty="0"/>
              <a:t> µs</a:t>
            </a:r>
          </a:p>
        </p:txBody>
      </p:sp>
      <p:sp>
        <p:nvSpPr>
          <p:cNvPr id="45" name="ZoneTexte 44"/>
          <p:cNvSpPr txBox="1"/>
          <p:nvPr/>
        </p:nvSpPr>
        <p:spPr>
          <a:xfrm>
            <a:off x="8664532" y="3374871"/>
            <a:ext cx="227948" cy="276999"/>
          </a:xfrm>
          <a:prstGeom prst="rect">
            <a:avLst/>
          </a:prstGeom>
          <a:noFill/>
        </p:spPr>
        <p:txBody>
          <a:bodyPr wrap="none" rtlCol="0">
            <a:spAutoFit/>
          </a:bodyPr>
          <a:lstStyle/>
          <a:p>
            <a:r>
              <a:rPr lang="fr-FR" sz="1200" dirty="0"/>
              <a:t>t</a:t>
            </a:r>
          </a:p>
        </p:txBody>
      </p:sp>
      <p:sp>
        <p:nvSpPr>
          <p:cNvPr id="46" name="ZoneTexte 45"/>
          <p:cNvSpPr txBox="1"/>
          <p:nvPr/>
        </p:nvSpPr>
        <p:spPr>
          <a:xfrm>
            <a:off x="8681241" y="4392347"/>
            <a:ext cx="227948" cy="276999"/>
          </a:xfrm>
          <a:prstGeom prst="rect">
            <a:avLst/>
          </a:prstGeom>
          <a:noFill/>
        </p:spPr>
        <p:txBody>
          <a:bodyPr wrap="none" rtlCol="0">
            <a:spAutoFit/>
          </a:bodyPr>
          <a:lstStyle/>
          <a:p>
            <a:r>
              <a:rPr lang="fr-FR" sz="1200" dirty="0"/>
              <a:t>t</a:t>
            </a:r>
          </a:p>
        </p:txBody>
      </p:sp>
      <p:cxnSp>
        <p:nvCxnSpPr>
          <p:cNvPr id="8" name="Connecteur droit 7">
            <a:extLst>
              <a:ext uri="{FF2B5EF4-FFF2-40B4-BE49-F238E27FC236}">
                <a16:creationId xmlns:a16="http://schemas.microsoft.com/office/drawing/2014/main" id="{3F8EDB58-FB03-943F-95AB-64E09A2EDDFF}"/>
              </a:ext>
            </a:extLst>
          </p:cNvPr>
          <p:cNvCxnSpPr/>
          <p:nvPr/>
        </p:nvCxnSpPr>
        <p:spPr>
          <a:xfrm>
            <a:off x="6732240" y="3718174"/>
            <a:ext cx="0" cy="58274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0830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Programme d’introduction 3/5</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13</a:t>
            </a:fld>
            <a:endParaRPr lang="fr-FR"/>
          </a:p>
        </p:txBody>
      </p:sp>
      <p:sp>
        <p:nvSpPr>
          <p:cNvPr id="9" name="ZoneTexte 8"/>
          <p:cNvSpPr txBox="1"/>
          <p:nvPr/>
        </p:nvSpPr>
        <p:spPr>
          <a:xfrm>
            <a:off x="6451066" y="586859"/>
            <a:ext cx="2467342" cy="369332"/>
          </a:xfrm>
          <a:prstGeom prst="rect">
            <a:avLst/>
          </a:prstGeom>
          <a:noFill/>
        </p:spPr>
        <p:txBody>
          <a:bodyPr wrap="none" rtlCol="0">
            <a:spAutoFit/>
          </a:bodyPr>
          <a:lstStyle/>
          <a:p>
            <a:r>
              <a:rPr lang="fr-FR" dirty="0"/>
              <a:t>Détail du programme1</a:t>
            </a:r>
          </a:p>
        </p:txBody>
      </p:sp>
      <p:sp>
        <p:nvSpPr>
          <p:cNvPr id="13" name="ZoneTexte 12">
            <a:extLst>
              <a:ext uri="{FF2B5EF4-FFF2-40B4-BE49-F238E27FC236}">
                <a16:creationId xmlns:a16="http://schemas.microsoft.com/office/drawing/2014/main" id="{5A2BD388-05BF-0407-7A8F-346E9981C847}"/>
              </a:ext>
            </a:extLst>
          </p:cNvPr>
          <p:cNvSpPr txBox="1"/>
          <p:nvPr/>
        </p:nvSpPr>
        <p:spPr>
          <a:xfrm>
            <a:off x="457200" y="1141307"/>
            <a:ext cx="6073364" cy="3477875"/>
          </a:xfrm>
          <a:prstGeom prst="rect">
            <a:avLst/>
          </a:prstGeom>
          <a:noFill/>
          <a:ln w="3175">
            <a:solidFill>
              <a:schemeClr val="tx1"/>
            </a:solidFill>
          </a:ln>
        </p:spPr>
        <p:txBody>
          <a:bodyPr wrap="square">
            <a:spAutoFit/>
          </a:bodyPr>
          <a:lstStyle/>
          <a:p>
            <a:r>
              <a:rPr lang="fr-FR" sz="1000" dirty="0">
                <a:solidFill>
                  <a:schemeClr val="accent5">
                    <a:lumMod val="75000"/>
                  </a:schemeClr>
                </a:solidFill>
                <a:latin typeface="Courier New" panose="02070309020205020404" pitchFamily="49" charset="0"/>
                <a:cs typeface="Courier New" panose="02070309020205020404" pitchFamily="49" charset="0"/>
              </a:rPr>
              <a:t>#programme 1 (validé)</a:t>
            </a:r>
          </a:p>
          <a:p>
            <a:r>
              <a:rPr lang="fr-FR" sz="1000" dirty="0">
                <a:solidFill>
                  <a:schemeClr val="accent5">
                    <a:lumMod val="75000"/>
                  </a:schemeClr>
                </a:solidFill>
                <a:latin typeface="Courier New" panose="02070309020205020404" pitchFamily="49" charset="0"/>
                <a:cs typeface="Courier New" panose="02070309020205020404" pitchFamily="49" charset="0"/>
              </a:rPr>
              <a:t>######## importation des bibliothèques</a:t>
            </a:r>
          </a:p>
          <a:p>
            <a:r>
              <a:rPr lang="fr-FR" sz="1000" b="1" dirty="0">
                <a:latin typeface="Courier New" panose="02070309020205020404" pitchFamily="49" charset="0"/>
                <a:cs typeface="Courier New" panose="02070309020205020404" pitchFamily="49" charset="0"/>
              </a:rPr>
              <a:t>import</a:t>
            </a:r>
            <a:r>
              <a:rPr lang="fr-FR" sz="1000" dirty="0">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machine,time</a:t>
            </a:r>
            <a:r>
              <a:rPr lang="fr-FR" sz="1000" dirty="0">
                <a:latin typeface="Courier New" panose="02070309020205020404" pitchFamily="49" charset="0"/>
                <a:cs typeface="Courier New" panose="02070309020205020404" pitchFamily="49" charset="0"/>
              </a:rPr>
              <a:t> </a:t>
            </a:r>
            <a:r>
              <a:rPr lang="fr-FR" sz="1000" dirty="0">
                <a:solidFill>
                  <a:schemeClr val="accent5">
                    <a:lumMod val="75000"/>
                  </a:schemeClr>
                </a:solidFill>
                <a:latin typeface="Courier New" panose="02070309020205020404" pitchFamily="49" charset="0"/>
                <a:cs typeface="Courier New" panose="02070309020205020404" pitchFamily="49" charset="0"/>
              </a:rPr>
              <a:t>#importation de la bibliothèque de la Pico (obligatoire)- et de time (gestion du temps)</a:t>
            </a:r>
          </a:p>
          <a:p>
            <a:r>
              <a:rPr lang="fr-FR" sz="1000" dirty="0">
                <a:solidFill>
                  <a:schemeClr val="accent5">
                    <a:lumMod val="75000"/>
                  </a:schemeClr>
                </a:solidFill>
                <a:latin typeface="Courier New" panose="02070309020205020404" pitchFamily="49" charset="0"/>
                <a:cs typeface="Courier New" panose="02070309020205020404" pitchFamily="49" charset="0"/>
              </a:rPr>
              <a:t>#chargement sous bibliothèque Pin pour simplifier l'écriture du programme</a:t>
            </a:r>
          </a:p>
          <a:p>
            <a:r>
              <a:rPr lang="fr-FR" sz="1000" b="1" dirty="0" err="1">
                <a:latin typeface="Courier New" panose="02070309020205020404" pitchFamily="49" charset="0"/>
                <a:cs typeface="Courier New" panose="02070309020205020404" pitchFamily="49" charset="0"/>
              </a:rPr>
              <a:t>from</a:t>
            </a:r>
            <a:r>
              <a:rPr lang="fr-FR" sz="1000" dirty="0">
                <a:latin typeface="Courier New" panose="02070309020205020404" pitchFamily="49" charset="0"/>
                <a:cs typeface="Courier New" panose="02070309020205020404" pitchFamily="49" charset="0"/>
              </a:rPr>
              <a:t> machine </a:t>
            </a:r>
            <a:r>
              <a:rPr lang="fr-FR" sz="1000" b="1" dirty="0">
                <a:latin typeface="Courier New" panose="02070309020205020404" pitchFamily="49" charset="0"/>
                <a:cs typeface="Courier New" panose="02070309020205020404" pitchFamily="49" charset="0"/>
              </a:rPr>
              <a:t>import</a:t>
            </a:r>
            <a:r>
              <a:rPr lang="fr-FR" sz="1000" dirty="0">
                <a:latin typeface="Courier New" panose="02070309020205020404" pitchFamily="49" charset="0"/>
                <a:cs typeface="Courier New" panose="02070309020205020404" pitchFamily="49" charset="0"/>
              </a:rPr>
              <a:t> Pin</a:t>
            </a:r>
          </a:p>
          <a:p>
            <a:endParaRPr lang="fr-FR" sz="1000" dirty="0">
              <a:solidFill>
                <a:schemeClr val="accent5">
                  <a:lumMod val="60000"/>
                  <a:lumOff val="40000"/>
                </a:schemeClr>
              </a:solidFill>
              <a:latin typeface="Courier New" panose="02070309020205020404" pitchFamily="49" charset="0"/>
              <a:cs typeface="Courier New" panose="02070309020205020404" pitchFamily="49" charset="0"/>
            </a:endParaRPr>
          </a:p>
          <a:p>
            <a:r>
              <a:rPr lang="fr-FR" sz="1000" dirty="0">
                <a:solidFill>
                  <a:schemeClr val="accent5">
                    <a:lumMod val="75000"/>
                  </a:schemeClr>
                </a:solidFill>
                <a:latin typeface="Courier New" panose="02070309020205020404" pitchFamily="49" charset="0"/>
                <a:cs typeface="Courier New" panose="02070309020205020404" pitchFamily="49" charset="0"/>
              </a:rPr>
              <a:t>######## déclaration des entrées </a:t>
            </a:r>
          </a:p>
          <a:p>
            <a:r>
              <a:rPr lang="fr-FR" sz="1000" dirty="0">
                <a:solidFill>
                  <a:schemeClr val="accent5">
                    <a:lumMod val="75000"/>
                  </a:schemeClr>
                </a:solidFill>
                <a:latin typeface="Courier New" panose="02070309020205020404" pitchFamily="49" charset="0"/>
                <a:cs typeface="Courier New" panose="02070309020205020404" pitchFamily="49" charset="0"/>
              </a:rPr>
              <a:t>#déclaration de la variable binaire associée au port 15 de la carte en mode entrée (voir carte E/S) pour le bouton </a:t>
            </a:r>
            <a:r>
              <a:rPr lang="fr-FR" sz="1000" dirty="0" err="1">
                <a:solidFill>
                  <a:schemeClr val="accent5">
                    <a:lumMod val="75000"/>
                  </a:schemeClr>
                </a:solidFill>
                <a:latin typeface="Courier New" panose="02070309020205020404" pitchFamily="49" charset="0"/>
                <a:cs typeface="Courier New" panose="02070309020205020404" pitchFamily="49" charset="0"/>
              </a:rPr>
              <a:t>usr</a:t>
            </a:r>
            <a:endParaRPr lang="fr-FR" sz="1000" dirty="0">
              <a:solidFill>
                <a:schemeClr val="accent5">
                  <a:lumMod val="75000"/>
                </a:schemeClr>
              </a:solidFill>
              <a:latin typeface="Courier New" panose="02070309020205020404" pitchFamily="49" charset="0"/>
              <a:cs typeface="Courier New" panose="02070309020205020404" pitchFamily="49" charset="0"/>
            </a:endParaRPr>
          </a:p>
          <a:p>
            <a:r>
              <a:rPr lang="fr-FR" sz="1000" dirty="0" err="1">
                <a:latin typeface="Courier New" panose="02070309020205020404" pitchFamily="49" charset="0"/>
                <a:cs typeface="Courier New" panose="02070309020205020404" pitchFamily="49" charset="0"/>
              </a:rPr>
              <a:t>usr</a:t>
            </a:r>
            <a:r>
              <a:rPr lang="fr-FR" sz="1000" dirty="0">
                <a:latin typeface="Courier New" panose="02070309020205020404" pitchFamily="49" charset="0"/>
                <a:cs typeface="Courier New" panose="02070309020205020404" pitchFamily="49" charset="0"/>
              </a:rPr>
              <a:t>=Pin(15,Pin.IN,Pin.PULL_DOWN)</a:t>
            </a:r>
          </a:p>
          <a:p>
            <a:endParaRPr lang="fr-FR" sz="1000" dirty="0">
              <a:solidFill>
                <a:schemeClr val="accent5">
                  <a:lumMod val="60000"/>
                  <a:lumOff val="40000"/>
                </a:schemeClr>
              </a:solidFill>
              <a:latin typeface="Courier New" panose="02070309020205020404" pitchFamily="49" charset="0"/>
              <a:cs typeface="Courier New" panose="02070309020205020404" pitchFamily="49" charset="0"/>
            </a:endParaRPr>
          </a:p>
          <a:p>
            <a:r>
              <a:rPr lang="fr-FR" sz="1000" dirty="0">
                <a:solidFill>
                  <a:schemeClr val="accent5">
                    <a:lumMod val="75000"/>
                  </a:schemeClr>
                </a:solidFill>
                <a:latin typeface="Courier New" panose="02070309020205020404" pitchFamily="49" charset="0"/>
                <a:cs typeface="Courier New" panose="02070309020205020404" pitchFamily="49" charset="0"/>
              </a:rPr>
              <a:t>######## déclaration sorties</a:t>
            </a:r>
          </a:p>
          <a:p>
            <a:r>
              <a:rPr lang="fr-FR" sz="1000" dirty="0">
                <a:solidFill>
                  <a:schemeClr val="accent5">
                    <a:lumMod val="75000"/>
                  </a:schemeClr>
                </a:solidFill>
                <a:latin typeface="Courier New" panose="02070309020205020404" pitchFamily="49" charset="0"/>
                <a:cs typeface="Courier New" panose="02070309020205020404" pitchFamily="49" charset="0"/>
              </a:rPr>
              <a:t>#déclaration de la led verte interne de la carte en sortie</a:t>
            </a:r>
          </a:p>
          <a:p>
            <a:r>
              <a:rPr lang="fr-FR" sz="1000" dirty="0">
                <a:solidFill>
                  <a:schemeClr val="accent5">
                    <a:lumMod val="75000"/>
                  </a:schemeClr>
                </a:solidFill>
                <a:latin typeface="Courier New" panose="02070309020205020404" pitchFamily="49" charset="0"/>
                <a:cs typeface="Courier New" panose="02070309020205020404" pitchFamily="49" charset="0"/>
              </a:rPr>
              <a:t>#Si pico</a:t>
            </a:r>
          </a:p>
          <a:p>
            <a:r>
              <a:rPr lang="fr-FR" sz="1000" dirty="0" err="1">
                <a:latin typeface="Courier New" panose="02070309020205020404" pitchFamily="49" charset="0"/>
                <a:cs typeface="Courier New" panose="02070309020205020404" pitchFamily="49" charset="0"/>
              </a:rPr>
              <a:t>ledverte</a:t>
            </a:r>
            <a:r>
              <a:rPr lang="fr-FR" sz="1000" dirty="0">
                <a:latin typeface="Courier New" panose="02070309020205020404" pitchFamily="49" charset="0"/>
                <a:cs typeface="Courier New" panose="02070309020205020404" pitchFamily="49" charset="0"/>
              </a:rPr>
              <a:t>=Pin(25,Pin.OUT)</a:t>
            </a:r>
          </a:p>
          <a:p>
            <a:r>
              <a:rPr lang="fr-FR" sz="1000" dirty="0">
                <a:solidFill>
                  <a:schemeClr val="accent5">
                    <a:lumMod val="75000"/>
                  </a:schemeClr>
                </a:solidFill>
                <a:latin typeface="Courier New" panose="02070309020205020404" pitchFamily="49" charset="0"/>
                <a:cs typeface="Courier New" panose="02070309020205020404" pitchFamily="49" charset="0"/>
              </a:rPr>
              <a:t>#Si pico W (wifi)</a:t>
            </a:r>
          </a:p>
          <a:p>
            <a:r>
              <a:rPr lang="fr-FR" sz="1000" dirty="0">
                <a:solidFill>
                  <a:schemeClr val="accent5">
                    <a:lumMod val="75000"/>
                  </a:schemeClr>
                </a:solidFill>
                <a:latin typeface="Courier New" panose="02070309020205020404" pitchFamily="49" charset="0"/>
                <a:cs typeface="Courier New" panose="02070309020205020404" pitchFamily="49" charset="0"/>
              </a:rPr>
              <a:t>#ledverte=Pin("LED",Pin.OUT)</a:t>
            </a:r>
          </a:p>
          <a:p>
            <a:endParaRPr lang="fr-FR" sz="1000" dirty="0">
              <a:solidFill>
                <a:schemeClr val="accent5">
                  <a:lumMod val="60000"/>
                  <a:lumOff val="40000"/>
                </a:schemeClr>
              </a:solidFill>
              <a:latin typeface="Courier New" panose="02070309020205020404" pitchFamily="49" charset="0"/>
              <a:cs typeface="Courier New" panose="02070309020205020404" pitchFamily="49" charset="0"/>
            </a:endParaRPr>
          </a:p>
          <a:p>
            <a:r>
              <a:rPr lang="fr-FR" sz="1000" dirty="0">
                <a:solidFill>
                  <a:schemeClr val="accent5">
                    <a:lumMod val="75000"/>
                  </a:schemeClr>
                </a:solidFill>
                <a:latin typeface="Courier New" panose="02070309020205020404" pitchFamily="49" charset="0"/>
                <a:cs typeface="Courier New" panose="02070309020205020404" pitchFamily="49" charset="0"/>
              </a:rPr>
              <a:t>######### initialisation constantes</a:t>
            </a:r>
          </a:p>
          <a:p>
            <a:r>
              <a:rPr lang="fr-FR" sz="1000" dirty="0" err="1">
                <a:latin typeface="Courier New" panose="02070309020205020404" pitchFamily="49" charset="0"/>
                <a:cs typeface="Courier New" panose="02070309020205020404" pitchFamily="49" charset="0"/>
              </a:rPr>
              <a:t>etat</a:t>
            </a:r>
            <a:r>
              <a:rPr lang="fr-FR" sz="1000" dirty="0">
                <a:latin typeface="Courier New" panose="02070309020205020404" pitchFamily="49" charset="0"/>
                <a:cs typeface="Courier New" panose="02070309020205020404" pitchFamily="49" charset="0"/>
              </a:rPr>
              <a:t>=1</a:t>
            </a:r>
            <a:r>
              <a:rPr lang="fr-FR" sz="1000" dirty="0">
                <a:solidFill>
                  <a:schemeClr val="accent5">
                    <a:lumMod val="60000"/>
                    <a:lumOff val="40000"/>
                  </a:schemeClr>
                </a:solidFill>
                <a:latin typeface="Courier New" panose="02070309020205020404" pitchFamily="49" charset="0"/>
                <a:cs typeface="Courier New" panose="02070309020205020404" pitchFamily="49" charset="0"/>
              </a:rPr>
              <a:t>  </a:t>
            </a:r>
            <a:r>
              <a:rPr lang="fr-FR" sz="1000" dirty="0">
                <a:solidFill>
                  <a:schemeClr val="accent5">
                    <a:lumMod val="75000"/>
                  </a:schemeClr>
                </a:solidFill>
                <a:latin typeface="Courier New" panose="02070309020205020404" pitchFamily="49" charset="0"/>
                <a:cs typeface="Courier New" panose="02070309020205020404" pitchFamily="49" charset="0"/>
              </a:rPr>
              <a:t>#c'est l'état 1 qui est actif au départ</a:t>
            </a:r>
          </a:p>
          <a:p>
            <a:r>
              <a:rPr lang="fr-FR" sz="1000" dirty="0" err="1">
                <a:latin typeface="Courier New" panose="02070309020205020404" pitchFamily="49" charset="0"/>
                <a:cs typeface="Courier New" panose="02070309020205020404" pitchFamily="49" charset="0"/>
              </a:rPr>
              <a:t>etr</a:t>
            </a:r>
            <a:r>
              <a:rPr lang="fr-FR" sz="1000" dirty="0">
                <a:latin typeface="Courier New" panose="02070309020205020404" pitchFamily="49" charset="0"/>
                <a:cs typeface="Courier New" panose="02070309020205020404" pitchFamily="49" charset="0"/>
              </a:rPr>
              <a:t>=0</a:t>
            </a:r>
            <a:r>
              <a:rPr lang="fr-FR" sz="1000" dirty="0">
                <a:solidFill>
                  <a:schemeClr val="accent5">
                    <a:lumMod val="60000"/>
                    <a:lumOff val="40000"/>
                  </a:schemeClr>
                </a:solidFill>
                <a:latin typeface="Courier New" panose="02070309020205020404" pitchFamily="49" charset="0"/>
                <a:cs typeface="Courier New" panose="02070309020205020404" pitchFamily="49" charset="0"/>
              </a:rPr>
              <a:t>   </a:t>
            </a:r>
            <a:r>
              <a:rPr lang="fr-FR" sz="1000" dirty="0">
                <a:solidFill>
                  <a:schemeClr val="accent5">
                    <a:lumMod val="75000"/>
                  </a:schemeClr>
                </a:solidFill>
                <a:latin typeface="Courier New" panose="02070309020205020404" pitchFamily="49" charset="0"/>
                <a:cs typeface="Courier New" panose="02070309020205020404" pitchFamily="49" charset="0"/>
              </a:rPr>
              <a:t>#etr : évènement temporel relatif</a:t>
            </a:r>
          </a:p>
        </p:txBody>
      </p:sp>
      <p:cxnSp>
        <p:nvCxnSpPr>
          <p:cNvPr id="18" name="Connecteur droit avec flèche 17"/>
          <p:cNvCxnSpPr>
            <a:cxnSpLocks/>
            <a:stCxn id="15" idx="1"/>
          </p:cNvCxnSpPr>
          <p:nvPr/>
        </p:nvCxnSpPr>
        <p:spPr>
          <a:xfrm flipH="1" flipV="1">
            <a:off x="2483768" y="3572715"/>
            <a:ext cx="3876695" cy="4805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185720D3-5E01-4277-946F-7F3553B7745D}"/>
              </a:ext>
            </a:extLst>
          </p:cNvPr>
          <p:cNvCxnSpPr>
            <a:cxnSpLocks/>
            <a:stCxn id="8" idx="1"/>
          </p:cNvCxnSpPr>
          <p:nvPr/>
        </p:nvCxnSpPr>
        <p:spPr>
          <a:xfrm flipH="1" flipV="1">
            <a:off x="3059832" y="2780163"/>
            <a:ext cx="3270916" cy="213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ZoneTexte 6">
            <a:extLst>
              <a:ext uri="{FF2B5EF4-FFF2-40B4-BE49-F238E27FC236}">
                <a16:creationId xmlns:a16="http://schemas.microsoft.com/office/drawing/2014/main" id="{A283588E-6D36-DCED-CA12-CFF4BB4A61E5}"/>
              </a:ext>
            </a:extLst>
          </p:cNvPr>
          <p:cNvSpPr txBox="1"/>
          <p:nvPr/>
        </p:nvSpPr>
        <p:spPr>
          <a:xfrm>
            <a:off x="116090" y="1142804"/>
            <a:ext cx="349955" cy="3785652"/>
          </a:xfrm>
          <a:prstGeom prst="rect">
            <a:avLst/>
          </a:prstGeom>
          <a:noFill/>
          <a:ln w="3175">
            <a:noFill/>
          </a:ln>
        </p:spPr>
        <p:txBody>
          <a:bodyPr wrap="square">
            <a:spAutoFit/>
          </a:bodyPr>
          <a:lstStyle/>
          <a:p>
            <a:pPr algn="r"/>
            <a:r>
              <a:rPr lang="fr-FR" sz="1000" dirty="0">
                <a:solidFill>
                  <a:schemeClr val="accent5">
                    <a:lumMod val="75000"/>
                  </a:schemeClr>
                </a:solidFill>
                <a:latin typeface="Courier New" panose="02070309020205020404" pitchFamily="49" charset="0"/>
                <a:cs typeface="Courier New" panose="02070309020205020404" pitchFamily="49" charset="0"/>
              </a:rPr>
              <a:t>1</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a:t>
            </a:r>
          </a:p>
          <a:p>
            <a:pPr algn="r"/>
            <a:endParaRPr lang="fr-FR" sz="1000" dirty="0">
              <a:solidFill>
                <a:schemeClr val="accent5">
                  <a:lumMod val="75000"/>
                </a:schemeClr>
              </a:solidFill>
              <a:latin typeface="Courier New" panose="02070309020205020404" pitchFamily="49" charset="0"/>
              <a:cs typeface="Courier New" panose="02070309020205020404" pitchFamily="49" charset="0"/>
            </a:endParaRP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5</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6</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7</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8</a:t>
            </a:r>
          </a:p>
          <a:p>
            <a:pPr algn="r"/>
            <a:endParaRPr lang="fr-FR" sz="1000" dirty="0">
              <a:solidFill>
                <a:schemeClr val="accent5">
                  <a:lumMod val="75000"/>
                </a:schemeClr>
              </a:solidFill>
              <a:latin typeface="Courier New" panose="02070309020205020404" pitchFamily="49" charset="0"/>
              <a:cs typeface="Courier New" panose="02070309020205020404" pitchFamily="49" charset="0"/>
            </a:endParaRP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9</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10</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11</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12</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13</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14</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15</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16</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17</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18</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19</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20</a:t>
            </a:r>
          </a:p>
          <a:p>
            <a:pPr algn="r"/>
            <a:endParaRPr lang="fr-FR" sz="1000" dirty="0">
              <a:solidFill>
                <a:schemeClr val="accent5">
                  <a:lumMod val="75000"/>
                </a:schemeClr>
              </a:solidFill>
              <a:latin typeface="Courier New" panose="02070309020205020404" pitchFamily="49" charset="0"/>
              <a:cs typeface="Courier New" panose="02070309020205020404" pitchFamily="49" charset="0"/>
            </a:endParaRPr>
          </a:p>
          <a:p>
            <a:pPr algn="r"/>
            <a:endParaRPr lang="fr-FR" sz="1000" dirty="0">
              <a:solidFill>
                <a:schemeClr val="accent5">
                  <a:lumMod val="75000"/>
                </a:schemeClr>
              </a:solidFill>
              <a:latin typeface="Courier New" panose="02070309020205020404" pitchFamily="49" charset="0"/>
              <a:cs typeface="Courier New" panose="02070309020205020404" pitchFamily="49" charset="0"/>
            </a:endParaRPr>
          </a:p>
        </p:txBody>
      </p:sp>
      <p:sp>
        <p:nvSpPr>
          <p:cNvPr id="15" name="ZoneTexte 14"/>
          <p:cNvSpPr txBox="1"/>
          <p:nvPr/>
        </p:nvSpPr>
        <p:spPr>
          <a:xfrm>
            <a:off x="6360463" y="3683890"/>
            <a:ext cx="2519074" cy="738664"/>
          </a:xfrm>
          <a:prstGeom prst="rect">
            <a:avLst/>
          </a:prstGeom>
          <a:solidFill>
            <a:schemeClr val="bg1"/>
          </a:solidFill>
        </p:spPr>
        <p:txBody>
          <a:bodyPr wrap="square" rtlCol="0">
            <a:spAutoFit/>
          </a:bodyPr>
          <a:lstStyle/>
          <a:p>
            <a:r>
              <a:rPr lang="fr-FR" sz="1400" dirty="0"/>
              <a:t>En fonction du modèle de Pico la déclaration de la led verte interne est différente.</a:t>
            </a:r>
          </a:p>
        </p:txBody>
      </p:sp>
      <p:sp>
        <p:nvSpPr>
          <p:cNvPr id="8" name="ZoneTexte 7"/>
          <p:cNvSpPr txBox="1"/>
          <p:nvPr/>
        </p:nvSpPr>
        <p:spPr>
          <a:xfrm>
            <a:off x="6330748" y="2216718"/>
            <a:ext cx="2878318" cy="1169551"/>
          </a:xfrm>
          <a:prstGeom prst="rect">
            <a:avLst/>
          </a:prstGeom>
          <a:solidFill>
            <a:schemeClr val="bg1"/>
          </a:solidFill>
        </p:spPr>
        <p:txBody>
          <a:bodyPr wrap="square" rtlCol="0">
            <a:spAutoFit/>
          </a:bodyPr>
          <a:lstStyle/>
          <a:p>
            <a:r>
              <a:rPr lang="fr-FR" sz="1400" dirty="0"/>
              <a:t>Le bouton </a:t>
            </a:r>
            <a:r>
              <a:rPr lang="fr-FR" sz="1400" dirty="0" err="1"/>
              <a:t>usr</a:t>
            </a:r>
            <a:r>
              <a:rPr lang="fr-FR" sz="1400" dirty="0"/>
              <a:t> est déclaré sur GP15. Le paramètre PULL_DOWN permet la mise à 0 rapide du signal en cas de relâchement du bouton.</a:t>
            </a:r>
          </a:p>
        </p:txBody>
      </p:sp>
    </p:spTree>
    <p:extLst>
      <p:ext uri="{BB962C8B-B14F-4D97-AF65-F5344CB8AC3E}">
        <p14:creationId xmlns:p14="http://schemas.microsoft.com/office/powerpoint/2010/main" val="1503604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0050"/>
            <a:ext cx="5338936" cy="742950"/>
          </a:xfrm>
        </p:spPr>
        <p:txBody>
          <a:bodyPr/>
          <a:lstStyle/>
          <a:p>
            <a:r>
              <a:rPr lang="fr-FR" dirty="0"/>
              <a:t>Programme d’introduction 4/5</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14</a:t>
            </a:fld>
            <a:endParaRPr lang="fr-FR"/>
          </a:p>
        </p:txBody>
      </p:sp>
      <p:sp>
        <p:nvSpPr>
          <p:cNvPr id="10" name="ZoneTexte 9"/>
          <p:cNvSpPr txBox="1"/>
          <p:nvPr/>
        </p:nvSpPr>
        <p:spPr>
          <a:xfrm>
            <a:off x="258808" y="4103178"/>
            <a:ext cx="4889256" cy="738664"/>
          </a:xfrm>
          <a:prstGeom prst="rect">
            <a:avLst/>
          </a:prstGeom>
          <a:solidFill>
            <a:schemeClr val="bg1"/>
          </a:solidFill>
        </p:spPr>
        <p:txBody>
          <a:bodyPr wrap="square" rtlCol="0">
            <a:spAutoFit/>
          </a:bodyPr>
          <a:lstStyle/>
          <a:p>
            <a:pPr algn="just"/>
            <a:r>
              <a:rPr lang="fr-FR" sz="1400" dirty="0"/>
              <a:t>L’interruption garantit la réaction de la carte dès l’occurrence de l’évènement associé au port. On peut créer autant d’interruptions que d’entrées distinctes.</a:t>
            </a:r>
          </a:p>
        </p:txBody>
      </p:sp>
      <p:sp>
        <p:nvSpPr>
          <p:cNvPr id="11" name="ZoneTexte 10"/>
          <p:cNvSpPr txBox="1"/>
          <p:nvPr/>
        </p:nvSpPr>
        <p:spPr>
          <a:xfrm>
            <a:off x="5400600" y="3720030"/>
            <a:ext cx="3419872" cy="954107"/>
          </a:xfrm>
          <a:prstGeom prst="rect">
            <a:avLst/>
          </a:prstGeom>
          <a:solidFill>
            <a:schemeClr val="bg1"/>
          </a:solidFill>
        </p:spPr>
        <p:txBody>
          <a:bodyPr wrap="square" rtlCol="0">
            <a:spAutoFit/>
          </a:bodyPr>
          <a:lstStyle/>
          <a:p>
            <a:pPr algn="just"/>
            <a:r>
              <a:rPr lang="fr-FR" sz="1400" dirty="0"/>
              <a:t>Création d’une interruption associée à la procédure </a:t>
            </a:r>
            <a:r>
              <a:rPr lang="fr-FR" sz="1400" dirty="0" err="1">
                <a:latin typeface="Courier New" panose="02070309020205020404" pitchFamily="49" charset="0"/>
                <a:cs typeface="Courier New" panose="02070309020205020404" pitchFamily="49" charset="0"/>
              </a:rPr>
              <a:t>detect_usr</a:t>
            </a:r>
            <a:r>
              <a:rPr lang="fr-FR" sz="1400" dirty="0">
                <a:latin typeface="Courier New" panose="02070309020205020404" pitchFamily="49" charset="0"/>
                <a:cs typeface="Courier New" panose="02070309020205020404" pitchFamily="49" charset="0"/>
              </a:rPr>
              <a:t> </a:t>
            </a:r>
            <a:r>
              <a:rPr lang="fr-FR" sz="1400" dirty="0"/>
              <a:t>précédemment créée, à l’entrée </a:t>
            </a:r>
            <a:r>
              <a:rPr lang="fr-FR" sz="1400" dirty="0" err="1"/>
              <a:t>usr</a:t>
            </a:r>
            <a:r>
              <a:rPr lang="fr-FR" sz="1400" dirty="0"/>
              <a:t> et au front montant du signal (RISING)*</a:t>
            </a:r>
          </a:p>
        </p:txBody>
      </p:sp>
      <p:sp>
        <p:nvSpPr>
          <p:cNvPr id="12" name="ZoneTexte 11">
            <a:extLst>
              <a:ext uri="{FF2B5EF4-FFF2-40B4-BE49-F238E27FC236}">
                <a16:creationId xmlns:a16="http://schemas.microsoft.com/office/drawing/2014/main" id="{69423A61-2F21-1408-CE83-928F37422BCF}"/>
              </a:ext>
            </a:extLst>
          </p:cNvPr>
          <p:cNvSpPr txBox="1"/>
          <p:nvPr/>
        </p:nvSpPr>
        <p:spPr>
          <a:xfrm>
            <a:off x="370766" y="1068740"/>
            <a:ext cx="4957998" cy="2554545"/>
          </a:xfrm>
          <a:prstGeom prst="rect">
            <a:avLst/>
          </a:prstGeom>
          <a:noFill/>
          <a:ln>
            <a:solidFill>
              <a:schemeClr val="tx1"/>
            </a:solidFill>
          </a:ln>
        </p:spPr>
        <p:txBody>
          <a:bodyPr wrap="square">
            <a:spAutoFit/>
          </a:bodyPr>
          <a:lstStyle/>
          <a:p>
            <a:r>
              <a:rPr lang="fr-FR" sz="1000" dirty="0">
                <a:solidFill>
                  <a:schemeClr val="accent5">
                    <a:lumMod val="75000"/>
                  </a:schemeClr>
                </a:solidFill>
                <a:latin typeface="Courier New" panose="02070309020205020404" pitchFamily="49" charset="0"/>
                <a:cs typeface="Courier New" panose="02070309020205020404" pitchFamily="49" charset="0"/>
              </a:rPr>
              <a:t>######## fonctions et interruptions (scrutations des évènements)</a:t>
            </a:r>
          </a:p>
          <a:p>
            <a:r>
              <a:rPr lang="fr-FR" sz="1000" dirty="0">
                <a:solidFill>
                  <a:schemeClr val="accent5">
                    <a:lumMod val="75000"/>
                  </a:schemeClr>
                </a:solidFill>
                <a:latin typeface="Courier New" panose="02070309020205020404" pitchFamily="49" charset="0"/>
                <a:cs typeface="Courier New" panose="02070309020205020404" pitchFamily="49" charset="0"/>
              </a:rPr>
              <a:t>#fonction appelée par une interruption du front montant de </a:t>
            </a:r>
            <a:r>
              <a:rPr lang="fr-FR" sz="1000" dirty="0" err="1">
                <a:solidFill>
                  <a:schemeClr val="accent5">
                    <a:lumMod val="75000"/>
                  </a:schemeClr>
                </a:solidFill>
                <a:latin typeface="Courier New" panose="02070309020205020404" pitchFamily="49" charset="0"/>
                <a:cs typeface="Courier New" panose="02070309020205020404" pitchFamily="49" charset="0"/>
              </a:rPr>
              <a:t>usr</a:t>
            </a:r>
            <a:endParaRPr lang="fr-FR" sz="1000" dirty="0">
              <a:solidFill>
                <a:schemeClr val="accent5">
                  <a:lumMod val="75000"/>
                </a:schemeClr>
              </a:solidFill>
              <a:latin typeface="Courier New" panose="02070309020205020404" pitchFamily="49" charset="0"/>
              <a:cs typeface="Courier New" panose="02070309020205020404" pitchFamily="49" charset="0"/>
            </a:endParaRPr>
          </a:p>
          <a:p>
            <a:r>
              <a:rPr lang="fr-FR" sz="1000" dirty="0">
                <a:solidFill>
                  <a:schemeClr val="accent5">
                    <a:lumMod val="75000"/>
                  </a:schemeClr>
                </a:solidFill>
                <a:latin typeface="Courier New" panose="02070309020205020404" pitchFamily="49" charset="0"/>
                <a:cs typeface="Courier New" panose="02070309020205020404" pitchFamily="49" charset="0"/>
              </a:rPr>
              <a:t>#évolution graphe liée par des évènements</a:t>
            </a:r>
          </a:p>
          <a:p>
            <a:r>
              <a:rPr lang="fr-FR" sz="1000" b="1" dirty="0" err="1">
                <a:latin typeface="Courier New" panose="02070309020205020404" pitchFamily="49" charset="0"/>
                <a:cs typeface="Courier New" panose="02070309020205020404" pitchFamily="49" charset="0"/>
              </a:rPr>
              <a:t>def</a:t>
            </a:r>
            <a:r>
              <a:rPr lang="fr-FR" sz="1000" dirty="0">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detect_usr</a:t>
            </a:r>
            <a:r>
              <a:rPr lang="fr-FR" sz="1000" dirty="0">
                <a:latin typeface="Courier New" panose="02070309020205020404" pitchFamily="49" charset="0"/>
                <a:cs typeface="Courier New" panose="02070309020205020404" pitchFamily="49" charset="0"/>
              </a:rPr>
              <a:t>(</a:t>
            </a:r>
            <a:r>
              <a:rPr lang="fr-FR" sz="1000" dirty="0" err="1">
                <a:latin typeface="Courier New" panose="02070309020205020404" pitchFamily="49" charset="0"/>
                <a:cs typeface="Courier New" panose="02070309020205020404" pitchFamily="49" charset="0"/>
              </a:rPr>
              <a:t>ref</a:t>
            </a:r>
            <a:r>
              <a:rPr lang="fr-FR" sz="1000" dirty="0">
                <a:latin typeface="Courier New" panose="02070309020205020404" pitchFamily="49" charset="0"/>
                <a:cs typeface="Courier New" panose="02070309020205020404" pitchFamily="49" charset="0"/>
              </a:rPr>
              <a:t>):</a:t>
            </a:r>
          </a:p>
          <a:p>
            <a:r>
              <a:rPr lang="fr-FR" sz="1000" dirty="0">
                <a:latin typeface="Courier New" panose="02070309020205020404" pitchFamily="49" charset="0"/>
                <a:cs typeface="Courier New" panose="02070309020205020404" pitchFamily="49" charset="0"/>
              </a:rPr>
              <a:t>    </a:t>
            </a:r>
            <a:r>
              <a:rPr lang="fr-FR" sz="1000" b="1" dirty="0">
                <a:latin typeface="Courier New" panose="02070309020205020404" pitchFamily="49" charset="0"/>
                <a:cs typeface="Courier New" panose="02070309020205020404" pitchFamily="49" charset="0"/>
              </a:rPr>
              <a:t>global</a:t>
            </a:r>
            <a:r>
              <a:rPr lang="fr-FR" sz="1000" dirty="0">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etat</a:t>
            </a:r>
            <a:endParaRPr lang="fr-FR" sz="1000" dirty="0">
              <a:latin typeface="Courier New" panose="02070309020205020404" pitchFamily="49" charset="0"/>
              <a:cs typeface="Courier New" panose="02070309020205020404" pitchFamily="49" charset="0"/>
            </a:endParaRPr>
          </a:p>
          <a:p>
            <a:r>
              <a:rPr lang="fr-FR" sz="1000" dirty="0">
                <a:latin typeface="Courier New" panose="02070309020205020404" pitchFamily="49" charset="0"/>
                <a:cs typeface="Courier New" panose="02070309020205020404" pitchFamily="49" charset="0"/>
              </a:rPr>
              <a:t>    </a:t>
            </a:r>
            <a:r>
              <a:rPr lang="fr-FR" sz="1000" b="1" dirty="0">
                <a:latin typeface="Courier New" panose="02070309020205020404" pitchFamily="49" charset="0"/>
                <a:cs typeface="Courier New" panose="02070309020205020404" pitchFamily="49" charset="0"/>
              </a:rPr>
              <a:t>global</a:t>
            </a:r>
            <a:r>
              <a:rPr lang="fr-FR" sz="1000" dirty="0">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etr</a:t>
            </a:r>
            <a:endParaRPr lang="fr-FR" sz="1000" dirty="0">
              <a:latin typeface="Courier New" panose="02070309020205020404" pitchFamily="49" charset="0"/>
              <a:cs typeface="Courier New" panose="02070309020205020404" pitchFamily="49" charset="0"/>
            </a:endParaRPr>
          </a:p>
          <a:p>
            <a:r>
              <a:rPr lang="fr-FR" sz="1000" dirty="0">
                <a:latin typeface="Courier New" panose="02070309020205020404" pitchFamily="49" charset="0"/>
                <a:cs typeface="Courier New" panose="02070309020205020404" pitchFamily="49" charset="0"/>
              </a:rPr>
              <a:t>    if </a:t>
            </a:r>
            <a:r>
              <a:rPr lang="fr-FR" sz="1000" dirty="0" err="1">
                <a:latin typeface="Courier New" panose="02070309020205020404" pitchFamily="49" charset="0"/>
                <a:cs typeface="Courier New" panose="02070309020205020404" pitchFamily="49" charset="0"/>
              </a:rPr>
              <a:t>etat</a:t>
            </a:r>
            <a:r>
              <a:rPr lang="fr-FR" sz="1000" dirty="0">
                <a:latin typeface="Courier New" panose="02070309020205020404" pitchFamily="49" charset="0"/>
                <a:cs typeface="Courier New" panose="02070309020205020404" pitchFamily="49" charset="0"/>
              </a:rPr>
              <a:t>==1:</a:t>
            </a:r>
          </a:p>
          <a:p>
            <a:r>
              <a:rPr lang="fr-FR" sz="1000" dirty="0">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etat</a:t>
            </a:r>
            <a:r>
              <a:rPr lang="fr-FR" sz="1000" dirty="0">
                <a:latin typeface="Courier New" panose="02070309020205020404" pitchFamily="49" charset="0"/>
                <a:cs typeface="Courier New" panose="02070309020205020404" pitchFamily="49" charset="0"/>
              </a:rPr>
              <a:t>=2</a:t>
            </a:r>
          </a:p>
          <a:p>
            <a:r>
              <a:rPr lang="fr-FR" sz="1000" dirty="0">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etr</a:t>
            </a:r>
            <a:r>
              <a:rPr lang="fr-FR" sz="1000" dirty="0">
                <a:latin typeface="Courier New" panose="02070309020205020404" pitchFamily="49" charset="0"/>
                <a:cs typeface="Courier New" panose="02070309020205020404" pitchFamily="49" charset="0"/>
              </a:rPr>
              <a:t>=</a:t>
            </a:r>
            <a:r>
              <a:rPr lang="fr-FR" sz="1000" dirty="0" err="1">
                <a:latin typeface="Courier New" panose="02070309020205020404" pitchFamily="49" charset="0"/>
                <a:cs typeface="Courier New" panose="02070309020205020404" pitchFamily="49" charset="0"/>
              </a:rPr>
              <a:t>time.ticks_ms</a:t>
            </a:r>
            <a:r>
              <a:rPr lang="fr-FR" sz="1000" dirty="0">
                <a:latin typeface="Courier New" panose="02070309020205020404" pitchFamily="49" charset="0"/>
                <a:cs typeface="Courier New" panose="02070309020205020404" pitchFamily="49" charset="0"/>
              </a:rPr>
              <a:t>()</a:t>
            </a:r>
          </a:p>
          <a:p>
            <a:r>
              <a:rPr lang="fr-FR" sz="1000" dirty="0">
                <a:latin typeface="Courier New" panose="02070309020205020404" pitchFamily="49" charset="0"/>
                <a:cs typeface="Courier New" panose="02070309020205020404" pitchFamily="49" charset="0"/>
              </a:rPr>
              <a:t>    </a:t>
            </a:r>
            <a:r>
              <a:rPr lang="fr-FR" sz="1000" b="1" dirty="0">
                <a:latin typeface="Courier New" panose="02070309020205020404" pitchFamily="49" charset="0"/>
                <a:cs typeface="Courier New" panose="02070309020205020404" pitchFamily="49" charset="0"/>
              </a:rPr>
              <a:t>return</a:t>
            </a:r>
          </a:p>
          <a:p>
            <a:r>
              <a:rPr lang="fr-FR" sz="1000" dirty="0">
                <a:solidFill>
                  <a:schemeClr val="accent5">
                    <a:lumMod val="60000"/>
                    <a:lumOff val="40000"/>
                  </a:schemeClr>
                </a:solidFill>
                <a:latin typeface="Courier New" panose="02070309020205020404" pitchFamily="49" charset="0"/>
                <a:cs typeface="Courier New" panose="02070309020205020404" pitchFamily="49" charset="0"/>
              </a:rPr>
              <a:t>    </a:t>
            </a:r>
          </a:p>
          <a:p>
            <a:r>
              <a:rPr lang="fr-FR" sz="1000" dirty="0">
                <a:solidFill>
                  <a:schemeClr val="accent5">
                    <a:lumMod val="75000"/>
                  </a:schemeClr>
                </a:solidFill>
                <a:latin typeface="Courier New" panose="02070309020205020404" pitchFamily="49" charset="0"/>
                <a:cs typeface="Courier New" panose="02070309020205020404" pitchFamily="49" charset="0"/>
              </a:rPr>
              <a:t>#création de l’interruption sur l’entrée </a:t>
            </a:r>
            <a:r>
              <a:rPr lang="fr-FR" sz="1000" dirty="0" err="1">
                <a:solidFill>
                  <a:schemeClr val="accent5">
                    <a:lumMod val="75000"/>
                  </a:schemeClr>
                </a:solidFill>
                <a:latin typeface="Courier New" panose="02070309020205020404" pitchFamily="49" charset="0"/>
                <a:cs typeface="Courier New" panose="02070309020205020404" pitchFamily="49" charset="0"/>
              </a:rPr>
              <a:t>usr</a:t>
            </a:r>
            <a:endParaRPr lang="fr-FR" sz="1000" dirty="0">
              <a:solidFill>
                <a:schemeClr val="accent5">
                  <a:lumMod val="75000"/>
                </a:schemeClr>
              </a:solidFill>
              <a:latin typeface="Courier New" panose="02070309020205020404" pitchFamily="49" charset="0"/>
              <a:cs typeface="Courier New" panose="02070309020205020404" pitchFamily="49" charset="0"/>
            </a:endParaRPr>
          </a:p>
          <a:p>
            <a:r>
              <a:rPr lang="fr-FR" sz="1000" dirty="0" err="1">
                <a:latin typeface="Courier New" panose="02070309020205020404" pitchFamily="49" charset="0"/>
                <a:cs typeface="Courier New" panose="02070309020205020404" pitchFamily="49" charset="0"/>
              </a:rPr>
              <a:t>usr.irq</a:t>
            </a:r>
            <a:r>
              <a:rPr lang="fr-FR" sz="1000" dirty="0">
                <a:latin typeface="Courier New" panose="02070309020205020404" pitchFamily="49" charset="0"/>
                <a:cs typeface="Courier New" panose="02070309020205020404" pitchFamily="49" charset="0"/>
              </a:rPr>
              <a:t>(</a:t>
            </a:r>
            <a:r>
              <a:rPr lang="fr-FR" sz="1000" dirty="0" err="1">
                <a:latin typeface="Courier New" panose="02070309020205020404" pitchFamily="49" charset="0"/>
                <a:cs typeface="Courier New" panose="02070309020205020404" pitchFamily="49" charset="0"/>
              </a:rPr>
              <a:t>detect_usr,trigger</a:t>
            </a:r>
            <a:r>
              <a:rPr lang="fr-FR" sz="1000" dirty="0">
                <a:latin typeface="Courier New" panose="02070309020205020404" pitchFamily="49" charset="0"/>
                <a:cs typeface="Courier New" panose="02070309020205020404" pitchFamily="49" charset="0"/>
              </a:rPr>
              <a:t>=</a:t>
            </a:r>
            <a:r>
              <a:rPr lang="fr-FR" sz="1000" dirty="0" err="1">
                <a:latin typeface="Courier New" panose="02070309020205020404" pitchFamily="49" charset="0"/>
                <a:cs typeface="Courier New" panose="02070309020205020404" pitchFamily="49" charset="0"/>
              </a:rPr>
              <a:t>Pin.IRQ_RISING</a:t>
            </a:r>
            <a:r>
              <a:rPr lang="fr-FR" sz="1000" dirty="0">
                <a:latin typeface="Courier New" panose="02070309020205020404" pitchFamily="49" charset="0"/>
                <a:cs typeface="Courier New" panose="02070309020205020404" pitchFamily="49" charset="0"/>
              </a:rPr>
              <a:t>) </a:t>
            </a:r>
            <a:r>
              <a:rPr lang="fr-FR" sz="1000" dirty="0">
                <a:solidFill>
                  <a:schemeClr val="accent5">
                    <a:lumMod val="60000"/>
                    <a:lumOff val="40000"/>
                  </a:schemeClr>
                </a:solidFill>
                <a:latin typeface="Courier New" panose="02070309020205020404" pitchFamily="49" charset="0"/>
                <a:cs typeface="Courier New" panose="02070309020205020404" pitchFamily="49" charset="0"/>
              </a:rPr>
              <a:t>#</a:t>
            </a:r>
            <a:r>
              <a:rPr lang="fr-FR" sz="1000" dirty="0">
                <a:solidFill>
                  <a:schemeClr val="accent5">
                    <a:lumMod val="75000"/>
                  </a:schemeClr>
                </a:solidFill>
                <a:latin typeface="Courier New" panose="02070309020205020404" pitchFamily="49" charset="0"/>
                <a:cs typeface="Courier New" panose="02070309020205020404" pitchFamily="49" charset="0"/>
              </a:rPr>
              <a:t>au front montant (</a:t>
            </a:r>
            <a:r>
              <a:rPr lang="fr-FR" sz="1000" dirty="0" err="1">
                <a:solidFill>
                  <a:schemeClr val="accent5">
                    <a:lumMod val="75000"/>
                  </a:schemeClr>
                </a:solidFill>
                <a:latin typeface="Courier New" panose="02070309020205020404" pitchFamily="49" charset="0"/>
                <a:cs typeface="Courier New" panose="02070309020205020404" pitchFamily="49" charset="0"/>
              </a:rPr>
              <a:t>rising</a:t>
            </a:r>
            <a:r>
              <a:rPr lang="fr-FR" sz="1000" dirty="0">
                <a:solidFill>
                  <a:schemeClr val="accent5">
                    <a:lumMod val="75000"/>
                  </a:schemeClr>
                </a:solidFill>
                <a:latin typeface="Courier New" panose="02070309020205020404" pitchFamily="49" charset="0"/>
                <a:cs typeface="Courier New" panose="02070309020205020404" pitchFamily="49" charset="0"/>
              </a:rPr>
              <a:t>) du signal reçu par </a:t>
            </a:r>
            <a:r>
              <a:rPr lang="fr-FR" sz="1000" dirty="0" err="1">
                <a:solidFill>
                  <a:schemeClr val="accent5">
                    <a:lumMod val="75000"/>
                  </a:schemeClr>
                </a:solidFill>
                <a:latin typeface="Courier New" panose="02070309020205020404" pitchFamily="49" charset="0"/>
                <a:cs typeface="Courier New" panose="02070309020205020404" pitchFamily="49" charset="0"/>
              </a:rPr>
              <a:t>usr</a:t>
            </a:r>
            <a:r>
              <a:rPr lang="fr-FR" sz="1000" dirty="0">
                <a:solidFill>
                  <a:schemeClr val="accent5">
                    <a:lumMod val="75000"/>
                  </a:schemeClr>
                </a:solidFill>
                <a:latin typeface="Courier New" panose="02070309020205020404" pitchFamily="49" charset="0"/>
                <a:cs typeface="Courier New" panose="02070309020205020404" pitchFamily="49" charset="0"/>
              </a:rPr>
              <a:t> la fonction </a:t>
            </a:r>
            <a:r>
              <a:rPr lang="fr-FR" sz="1000" dirty="0" err="1">
                <a:solidFill>
                  <a:schemeClr val="accent5">
                    <a:lumMod val="75000"/>
                  </a:schemeClr>
                </a:solidFill>
                <a:latin typeface="Courier New" panose="02070309020205020404" pitchFamily="49" charset="0"/>
                <a:cs typeface="Courier New" panose="02070309020205020404" pitchFamily="49" charset="0"/>
              </a:rPr>
              <a:t>detect_usr</a:t>
            </a:r>
            <a:r>
              <a:rPr lang="fr-FR" sz="1000" dirty="0">
                <a:solidFill>
                  <a:schemeClr val="accent5">
                    <a:lumMod val="75000"/>
                  </a:schemeClr>
                </a:solidFill>
                <a:latin typeface="Courier New" panose="02070309020205020404" pitchFamily="49" charset="0"/>
                <a:cs typeface="Courier New" panose="02070309020205020404" pitchFamily="49" charset="0"/>
              </a:rPr>
              <a:t> est lancée en priorité.</a:t>
            </a:r>
          </a:p>
        </p:txBody>
      </p:sp>
      <p:cxnSp>
        <p:nvCxnSpPr>
          <p:cNvPr id="17" name="Connecteur droit avec flèche 16"/>
          <p:cNvCxnSpPr>
            <a:cxnSpLocks/>
            <a:stCxn id="16" idx="1"/>
          </p:cNvCxnSpPr>
          <p:nvPr/>
        </p:nvCxnSpPr>
        <p:spPr>
          <a:xfrm flipH="1" flipV="1">
            <a:off x="2603014" y="2571750"/>
            <a:ext cx="2772988" cy="4027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cxnSpLocks/>
            <a:stCxn id="7" idx="1"/>
          </p:cNvCxnSpPr>
          <p:nvPr/>
        </p:nvCxnSpPr>
        <p:spPr>
          <a:xfrm flipH="1">
            <a:off x="2098958" y="1716440"/>
            <a:ext cx="3277044" cy="207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CF6012BE-19E2-3AED-B647-496CDF4076FE}"/>
              </a:ext>
            </a:extLst>
          </p:cNvPr>
          <p:cNvSpPr txBox="1"/>
          <p:nvPr/>
        </p:nvSpPr>
        <p:spPr>
          <a:xfrm>
            <a:off x="5376002" y="2389762"/>
            <a:ext cx="3408040" cy="1169551"/>
          </a:xfrm>
          <a:prstGeom prst="rect">
            <a:avLst/>
          </a:prstGeom>
          <a:solidFill>
            <a:schemeClr val="bg1"/>
          </a:solidFill>
        </p:spPr>
        <p:txBody>
          <a:bodyPr wrap="square" rtlCol="0">
            <a:spAutoFit/>
          </a:bodyPr>
          <a:lstStyle/>
          <a:p>
            <a:pPr algn="just"/>
            <a:r>
              <a:rPr lang="fr-FR" sz="1400" dirty="0" err="1">
                <a:latin typeface="Courier New" panose="02070309020205020404" pitchFamily="49" charset="0"/>
                <a:cs typeface="Courier New" panose="02070309020205020404" pitchFamily="49" charset="0"/>
              </a:rPr>
              <a:t>etr</a:t>
            </a:r>
            <a:r>
              <a:rPr lang="fr-FR" sz="1400" dirty="0"/>
              <a:t> mémorise la « date » courante c’est-à-dire le moment ou le front de </a:t>
            </a:r>
            <a:r>
              <a:rPr lang="fr-FR" sz="1400" dirty="0" err="1"/>
              <a:t>usr</a:t>
            </a:r>
            <a:r>
              <a:rPr lang="fr-FR" sz="1400" dirty="0"/>
              <a:t> est détecté. Il sera exploité car un évènement de type </a:t>
            </a:r>
            <a:r>
              <a:rPr lang="fr-FR" sz="1400" dirty="0" err="1"/>
              <a:t>after</a:t>
            </a:r>
            <a:r>
              <a:rPr lang="fr-FR" sz="1400" dirty="0"/>
              <a:t> sera à programmer.</a:t>
            </a:r>
          </a:p>
        </p:txBody>
      </p:sp>
      <p:sp>
        <p:nvSpPr>
          <p:cNvPr id="7" name="ZoneTexte 6">
            <a:extLst>
              <a:ext uri="{FF2B5EF4-FFF2-40B4-BE49-F238E27FC236}">
                <a16:creationId xmlns:a16="http://schemas.microsoft.com/office/drawing/2014/main" id="{939FF6B2-027D-443E-CD7D-258B3C428442}"/>
              </a:ext>
            </a:extLst>
          </p:cNvPr>
          <p:cNvSpPr txBox="1"/>
          <p:nvPr/>
        </p:nvSpPr>
        <p:spPr>
          <a:xfrm>
            <a:off x="5376002" y="1131664"/>
            <a:ext cx="3408040" cy="1169551"/>
          </a:xfrm>
          <a:prstGeom prst="rect">
            <a:avLst/>
          </a:prstGeom>
          <a:solidFill>
            <a:schemeClr val="bg1"/>
          </a:solidFill>
        </p:spPr>
        <p:txBody>
          <a:bodyPr wrap="square" rtlCol="0">
            <a:spAutoFit/>
          </a:bodyPr>
          <a:lstStyle/>
          <a:p>
            <a:pPr algn="just"/>
            <a:r>
              <a:rPr lang="fr-FR" sz="1400" dirty="0"/>
              <a:t>La procédure </a:t>
            </a:r>
            <a:r>
              <a:rPr lang="fr-FR" sz="1400" dirty="0" err="1">
                <a:latin typeface="Courier New" panose="02070309020205020404" pitchFamily="49" charset="0"/>
                <a:cs typeface="Courier New" panose="02070309020205020404" pitchFamily="49" charset="0"/>
              </a:rPr>
              <a:t>detect_usr</a:t>
            </a:r>
            <a:r>
              <a:rPr lang="fr-FR" sz="1400" dirty="0"/>
              <a:t> doit être paramétrée par </a:t>
            </a:r>
            <a:r>
              <a:rPr lang="fr-FR" sz="1400" dirty="0" err="1">
                <a:latin typeface="Courier New" panose="02070309020205020404" pitchFamily="49" charset="0"/>
                <a:cs typeface="Courier New" panose="02070309020205020404" pitchFamily="49" charset="0"/>
              </a:rPr>
              <a:t>ref</a:t>
            </a:r>
            <a:r>
              <a:rPr lang="fr-FR" sz="1400" dirty="0"/>
              <a:t>. Les variables </a:t>
            </a:r>
            <a:r>
              <a:rPr lang="fr-FR" sz="1400" dirty="0" err="1">
                <a:latin typeface="Courier New" panose="02070309020205020404" pitchFamily="49" charset="0"/>
                <a:cs typeface="Courier New" panose="02070309020205020404" pitchFamily="49" charset="0"/>
              </a:rPr>
              <a:t>etat</a:t>
            </a:r>
            <a:r>
              <a:rPr lang="fr-FR" sz="1400" dirty="0"/>
              <a:t> et </a:t>
            </a:r>
            <a:r>
              <a:rPr lang="fr-FR" sz="1400" dirty="0" err="1">
                <a:latin typeface="Courier New" panose="02070309020205020404" pitchFamily="49" charset="0"/>
                <a:cs typeface="Courier New" panose="02070309020205020404" pitchFamily="49" charset="0"/>
              </a:rPr>
              <a:t>etr</a:t>
            </a:r>
            <a:r>
              <a:rPr lang="fr-FR" sz="1400" dirty="0"/>
              <a:t> sont utilisées dans d’autres procédures et la boucle principale et doivent donc être déclarées en global.</a:t>
            </a:r>
          </a:p>
        </p:txBody>
      </p:sp>
      <p:sp>
        <p:nvSpPr>
          <p:cNvPr id="14" name="ZoneTexte 13">
            <a:extLst>
              <a:ext uri="{FF2B5EF4-FFF2-40B4-BE49-F238E27FC236}">
                <a16:creationId xmlns:a16="http://schemas.microsoft.com/office/drawing/2014/main" id="{9DA4D2BA-560D-D743-2B5A-532A525A6B85}"/>
              </a:ext>
            </a:extLst>
          </p:cNvPr>
          <p:cNvSpPr txBox="1"/>
          <p:nvPr/>
        </p:nvSpPr>
        <p:spPr>
          <a:xfrm>
            <a:off x="6451066" y="586859"/>
            <a:ext cx="2467342" cy="369332"/>
          </a:xfrm>
          <a:prstGeom prst="rect">
            <a:avLst/>
          </a:prstGeom>
          <a:noFill/>
        </p:spPr>
        <p:txBody>
          <a:bodyPr wrap="none" rtlCol="0">
            <a:spAutoFit/>
          </a:bodyPr>
          <a:lstStyle/>
          <a:p>
            <a:r>
              <a:rPr lang="fr-FR" dirty="0"/>
              <a:t>Détail du programme1</a:t>
            </a:r>
          </a:p>
        </p:txBody>
      </p:sp>
      <p:cxnSp>
        <p:nvCxnSpPr>
          <p:cNvPr id="22" name="Connecteur droit avec flèche 21">
            <a:extLst>
              <a:ext uri="{FF2B5EF4-FFF2-40B4-BE49-F238E27FC236}">
                <a16:creationId xmlns:a16="http://schemas.microsoft.com/office/drawing/2014/main" id="{B9962A9C-F1CA-A594-3A85-40E659285CB2}"/>
              </a:ext>
            </a:extLst>
          </p:cNvPr>
          <p:cNvCxnSpPr>
            <a:cxnSpLocks/>
            <a:stCxn id="11" idx="1"/>
          </p:cNvCxnSpPr>
          <p:nvPr/>
        </p:nvCxnSpPr>
        <p:spPr>
          <a:xfrm flipH="1" flipV="1">
            <a:off x="3539118" y="3435846"/>
            <a:ext cx="1861482" cy="761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8F588E8A-53AC-A413-3E47-BCFB27A72E6B}"/>
              </a:ext>
            </a:extLst>
          </p:cNvPr>
          <p:cNvSpPr txBox="1"/>
          <p:nvPr/>
        </p:nvSpPr>
        <p:spPr>
          <a:xfrm>
            <a:off x="6948264" y="4879085"/>
            <a:ext cx="2250937" cy="246221"/>
          </a:xfrm>
          <a:prstGeom prst="rect">
            <a:avLst/>
          </a:prstGeom>
          <a:noFill/>
        </p:spPr>
        <p:txBody>
          <a:bodyPr wrap="none" rtlCol="0">
            <a:spAutoFit/>
          </a:bodyPr>
          <a:lstStyle/>
          <a:p>
            <a:r>
              <a:rPr lang="fr-FR" sz="1000" dirty="0"/>
              <a:t>* FALLING pour un front descendant</a:t>
            </a:r>
          </a:p>
        </p:txBody>
      </p:sp>
      <p:sp>
        <p:nvSpPr>
          <p:cNvPr id="5" name="ZoneTexte 4">
            <a:extLst>
              <a:ext uri="{FF2B5EF4-FFF2-40B4-BE49-F238E27FC236}">
                <a16:creationId xmlns:a16="http://schemas.microsoft.com/office/drawing/2014/main" id="{A107AEAC-82F4-D048-C0A0-51366D97F0FF}"/>
              </a:ext>
            </a:extLst>
          </p:cNvPr>
          <p:cNvSpPr txBox="1"/>
          <p:nvPr/>
        </p:nvSpPr>
        <p:spPr>
          <a:xfrm>
            <a:off x="90785" y="1056190"/>
            <a:ext cx="349955" cy="2246769"/>
          </a:xfrm>
          <a:prstGeom prst="rect">
            <a:avLst/>
          </a:prstGeom>
          <a:noFill/>
          <a:ln w="3175">
            <a:noFill/>
          </a:ln>
        </p:spPr>
        <p:txBody>
          <a:bodyPr wrap="square">
            <a:spAutoFit/>
          </a:bodyPr>
          <a:lstStyle/>
          <a:p>
            <a:pPr algn="r"/>
            <a:r>
              <a:rPr lang="fr-FR" sz="1000" dirty="0">
                <a:solidFill>
                  <a:schemeClr val="accent5">
                    <a:lumMod val="75000"/>
                  </a:schemeClr>
                </a:solidFill>
                <a:latin typeface="Courier New" panose="02070309020205020404" pitchFamily="49" charset="0"/>
                <a:cs typeface="Courier New" panose="02070309020205020404" pitchFamily="49" charset="0"/>
              </a:rPr>
              <a:t>22</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23</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24</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25</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26</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27</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28</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29</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30</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31</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32</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33</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34</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35</a:t>
            </a:r>
          </a:p>
        </p:txBody>
      </p:sp>
    </p:spTree>
    <p:extLst>
      <p:ext uri="{BB962C8B-B14F-4D97-AF65-F5344CB8AC3E}">
        <p14:creationId xmlns:p14="http://schemas.microsoft.com/office/powerpoint/2010/main" val="2949361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0050"/>
            <a:ext cx="5338936" cy="742950"/>
          </a:xfrm>
        </p:spPr>
        <p:txBody>
          <a:bodyPr/>
          <a:lstStyle/>
          <a:p>
            <a:r>
              <a:rPr lang="fr-FR" dirty="0"/>
              <a:t>Programme d’introduction 5/5</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12" name="ZoneTexte 11">
            <a:extLst>
              <a:ext uri="{FF2B5EF4-FFF2-40B4-BE49-F238E27FC236}">
                <a16:creationId xmlns:a16="http://schemas.microsoft.com/office/drawing/2014/main" id="{69423A61-2F21-1408-CE83-928F37422BCF}"/>
              </a:ext>
            </a:extLst>
          </p:cNvPr>
          <p:cNvSpPr txBox="1"/>
          <p:nvPr/>
        </p:nvSpPr>
        <p:spPr>
          <a:xfrm>
            <a:off x="430305" y="1111612"/>
            <a:ext cx="5209346" cy="1938992"/>
          </a:xfrm>
          <a:prstGeom prst="rect">
            <a:avLst/>
          </a:prstGeom>
          <a:noFill/>
          <a:ln>
            <a:solidFill>
              <a:schemeClr val="tx1"/>
            </a:solidFill>
          </a:ln>
        </p:spPr>
        <p:txBody>
          <a:bodyPr wrap="square">
            <a:spAutoFit/>
          </a:bodyPr>
          <a:lstStyle/>
          <a:p>
            <a:r>
              <a:rPr lang="fr-FR" sz="1000" dirty="0">
                <a:solidFill>
                  <a:schemeClr val="accent5">
                    <a:lumMod val="75000"/>
                  </a:schemeClr>
                </a:solidFill>
                <a:latin typeface="Courier New" panose="02070309020205020404" pitchFamily="49" charset="0"/>
                <a:cs typeface="Courier New" panose="02070309020205020404" pitchFamily="49" charset="0"/>
              </a:rPr>
              <a:t>########### programme principal SED</a:t>
            </a:r>
          </a:p>
          <a:p>
            <a:r>
              <a:rPr lang="fr-FR" sz="1000" b="1" dirty="0" err="1">
                <a:latin typeface="Courier New" panose="02070309020205020404" pitchFamily="49" charset="0"/>
                <a:cs typeface="Courier New" panose="02070309020205020404" pitchFamily="49" charset="0"/>
              </a:rPr>
              <a:t>while</a:t>
            </a:r>
            <a:r>
              <a:rPr lang="fr-FR" sz="1000" b="1" dirty="0">
                <a:latin typeface="Courier New" panose="02070309020205020404" pitchFamily="49" charset="0"/>
                <a:cs typeface="Courier New" panose="02070309020205020404" pitchFamily="49" charset="0"/>
              </a:rPr>
              <a:t> </a:t>
            </a:r>
            <a:r>
              <a:rPr lang="fr-FR" sz="1000" b="1" dirty="0" err="1">
                <a:latin typeface="Courier New" panose="02070309020205020404" pitchFamily="49" charset="0"/>
                <a:cs typeface="Courier New" panose="02070309020205020404" pitchFamily="49" charset="0"/>
              </a:rPr>
              <a:t>True</a:t>
            </a:r>
            <a:r>
              <a:rPr lang="fr-FR" sz="1000" dirty="0">
                <a:latin typeface="Courier New" panose="02070309020205020404" pitchFamily="49" charset="0"/>
                <a:cs typeface="Courier New" panose="02070309020205020404" pitchFamily="49" charset="0"/>
              </a:rPr>
              <a:t>:</a:t>
            </a:r>
          </a:p>
          <a:p>
            <a:r>
              <a:rPr lang="fr-FR" sz="1000" dirty="0">
                <a:solidFill>
                  <a:schemeClr val="accent5">
                    <a:lumMod val="75000"/>
                  </a:schemeClr>
                </a:solidFill>
                <a:latin typeface="Courier New" panose="02070309020205020404" pitchFamily="49" charset="0"/>
                <a:cs typeface="Courier New" panose="02070309020205020404" pitchFamily="49" charset="0"/>
              </a:rPr>
              <a:t>    #évolution graphe non liée par des évènements externes</a:t>
            </a:r>
          </a:p>
          <a:p>
            <a:r>
              <a:rPr lang="fr-FR" sz="1000" dirty="0">
                <a:solidFill>
                  <a:schemeClr val="accent5">
                    <a:lumMod val="75000"/>
                  </a:schemeClr>
                </a:solidFill>
                <a:latin typeface="Courier New" panose="02070309020205020404" pitchFamily="49" charset="0"/>
                <a:cs typeface="Courier New" panose="02070309020205020404" pitchFamily="49" charset="0"/>
              </a:rPr>
              <a:t>    </a:t>
            </a:r>
            <a:r>
              <a:rPr lang="fr-FR" sz="1000" dirty="0">
                <a:latin typeface="Courier New" panose="02070309020205020404" pitchFamily="49" charset="0"/>
                <a:cs typeface="Courier New" panose="02070309020205020404" pitchFamily="49" charset="0"/>
              </a:rPr>
              <a:t>if </a:t>
            </a:r>
            <a:r>
              <a:rPr lang="fr-FR" sz="1000" dirty="0" err="1">
                <a:latin typeface="Courier New" panose="02070309020205020404" pitchFamily="49" charset="0"/>
                <a:cs typeface="Courier New" panose="02070309020205020404" pitchFamily="49" charset="0"/>
              </a:rPr>
              <a:t>etat</a:t>
            </a:r>
            <a:r>
              <a:rPr lang="fr-FR" sz="1000" dirty="0">
                <a:latin typeface="Courier New" panose="02070309020205020404" pitchFamily="49" charset="0"/>
                <a:cs typeface="Courier New" panose="02070309020205020404" pitchFamily="49" charset="0"/>
              </a:rPr>
              <a:t>==2 and </a:t>
            </a:r>
            <a:r>
              <a:rPr lang="fr-FR" sz="1000" dirty="0" err="1">
                <a:latin typeface="Courier New" panose="02070309020205020404" pitchFamily="49" charset="0"/>
                <a:cs typeface="Courier New" panose="02070309020205020404" pitchFamily="49" charset="0"/>
              </a:rPr>
              <a:t>time.ticks_diff</a:t>
            </a:r>
            <a:r>
              <a:rPr lang="fr-FR" sz="1000" dirty="0">
                <a:latin typeface="Courier New" panose="02070309020205020404" pitchFamily="49" charset="0"/>
                <a:cs typeface="Courier New" panose="02070309020205020404" pitchFamily="49" charset="0"/>
              </a:rPr>
              <a:t>(</a:t>
            </a:r>
            <a:r>
              <a:rPr lang="fr-FR" sz="1000" dirty="0" err="1">
                <a:latin typeface="Courier New" panose="02070309020205020404" pitchFamily="49" charset="0"/>
                <a:cs typeface="Courier New" panose="02070309020205020404" pitchFamily="49" charset="0"/>
              </a:rPr>
              <a:t>time.ticks_ms</a:t>
            </a:r>
            <a:r>
              <a:rPr lang="fr-FR" sz="1000" dirty="0">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etr</a:t>
            </a:r>
            <a:r>
              <a:rPr lang="fr-FR" sz="1000" dirty="0">
                <a:latin typeface="Courier New" panose="02070309020205020404" pitchFamily="49" charset="0"/>
                <a:cs typeface="Courier New" panose="02070309020205020404" pitchFamily="49" charset="0"/>
              </a:rPr>
              <a:t>) &gt; 2000 : </a:t>
            </a:r>
            <a:r>
              <a:rPr lang="fr-FR" sz="1000" dirty="0">
                <a:solidFill>
                  <a:schemeClr val="accent5">
                    <a:lumMod val="75000"/>
                  </a:schemeClr>
                </a:solidFill>
                <a:latin typeface="Courier New" panose="02070309020205020404" pitchFamily="49" charset="0"/>
                <a:cs typeface="Courier New" panose="02070309020205020404" pitchFamily="49" charset="0"/>
              </a:rPr>
              <a:t>#mesure de l'écart temporel entre maintenant et </a:t>
            </a:r>
            <a:r>
              <a:rPr lang="fr-FR" sz="1000" dirty="0" err="1">
                <a:solidFill>
                  <a:schemeClr val="accent5">
                    <a:lumMod val="75000"/>
                  </a:schemeClr>
                </a:solidFill>
                <a:latin typeface="Courier New" panose="02070309020205020404" pitchFamily="49" charset="0"/>
                <a:cs typeface="Courier New" panose="02070309020205020404" pitchFamily="49" charset="0"/>
              </a:rPr>
              <a:t>etr</a:t>
            </a:r>
            <a:r>
              <a:rPr lang="fr-FR" sz="1000" dirty="0">
                <a:solidFill>
                  <a:schemeClr val="accent5">
                    <a:lumMod val="75000"/>
                  </a:schemeClr>
                </a:solidFill>
                <a:latin typeface="Courier New" panose="02070309020205020404" pitchFamily="49" charset="0"/>
                <a:cs typeface="Courier New" panose="02070309020205020404" pitchFamily="49" charset="0"/>
              </a:rPr>
              <a:t> en ms.</a:t>
            </a:r>
          </a:p>
          <a:p>
            <a:r>
              <a:rPr lang="fr-FR" sz="1000" dirty="0">
                <a:solidFill>
                  <a:schemeClr val="accent5">
                    <a:lumMod val="75000"/>
                  </a:schemeClr>
                </a:solidFill>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etat</a:t>
            </a:r>
            <a:r>
              <a:rPr lang="fr-FR" sz="1000" dirty="0">
                <a:latin typeface="Courier New" panose="02070309020205020404" pitchFamily="49" charset="0"/>
                <a:cs typeface="Courier New" panose="02070309020205020404" pitchFamily="49" charset="0"/>
              </a:rPr>
              <a:t>=1</a:t>
            </a:r>
          </a:p>
          <a:p>
            <a:r>
              <a:rPr lang="fr-FR" sz="1000" dirty="0">
                <a:solidFill>
                  <a:schemeClr val="accent5">
                    <a:lumMod val="75000"/>
                  </a:schemeClr>
                </a:solidFill>
                <a:latin typeface="Courier New" panose="02070309020205020404" pitchFamily="49" charset="0"/>
                <a:cs typeface="Courier New" panose="02070309020205020404" pitchFamily="49" charset="0"/>
              </a:rPr>
              <a:t>    </a:t>
            </a:r>
          </a:p>
          <a:p>
            <a:r>
              <a:rPr lang="fr-FR" sz="1000" dirty="0">
                <a:solidFill>
                  <a:schemeClr val="accent5">
                    <a:lumMod val="75000"/>
                  </a:schemeClr>
                </a:solidFill>
                <a:latin typeface="Courier New" panose="02070309020205020404" pitchFamily="49" charset="0"/>
                <a:cs typeface="Courier New" panose="02070309020205020404" pitchFamily="49" charset="0"/>
              </a:rPr>
              <a:t>    #affectation des sorties</a:t>
            </a:r>
          </a:p>
          <a:p>
            <a:r>
              <a:rPr lang="fr-FR" sz="1000" dirty="0">
                <a:solidFill>
                  <a:schemeClr val="accent5">
                    <a:lumMod val="75000"/>
                  </a:schemeClr>
                </a:solidFill>
                <a:latin typeface="Courier New" panose="02070309020205020404" pitchFamily="49" charset="0"/>
                <a:cs typeface="Courier New" panose="02070309020205020404" pitchFamily="49" charset="0"/>
              </a:rPr>
              <a:t>    </a:t>
            </a:r>
            <a:r>
              <a:rPr lang="fr-FR" sz="1000" dirty="0">
                <a:latin typeface="Courier New" panose="02070309020205020404" pitchFamily="49" charset="0"/>
                <a:cs typeface="Courier New" panose="02070309020205020404" pitchFamily="49" charset="0"/>
              </a:rPr>
              <a:t>if </a:t>
            </a:r>
            <a:r>
              <a:rPr lang="fr-FR" sz="1000" dirty="0" err="1">
                <a:latin typeface="Courier New" panose="02070309020205020404" pitchFamily="49" charset="0"/>
                <a:cs typeface="Courier New" panose="02070309020205020404" pitchFamily="49" charset="0"/>
              </a:rPr>
              <a:t>etat</a:t>
            </a:r>
            <a:r>
              <a:rPr lang="fr-FR" sz="1000" dirty="0">
                <a:latin typeface="Courier New" panose="02070309020205020404" pitchFamily="49" charset="0"/>
                <a:cs typeface="Courier New" panose="02070309020205020404" pitchFamily="49" charset="0"/>
              </a:rPr>
              <a:t>==1:</a:t>
            </a:r>
          </a:p>
          <a:p>
            <a:r>
              <a:rPr lang="fr-FR" sz="1000" dirty="0">
                <a:solidFill>
                  <a:schemeClr val="accent5">
                    <a:lumMod val="75000"/>
                  </a:schemeClr>
                </a:solidFill>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ledverte.value</a:t>
            </a:r>
            <a:r>
              <a:rPr lang="fr-FR" sz="1000" dirty="0">
                <a:latin typeface="Courier New" panose="02070309020205020404" pitchFamily="49" charset="0"/>
                <a:cs typeface="Courier New" panose="02070309020205020404" pitchFamily="49" charset="0"/>
              </a:rPr>
              <a:t>(0) </a:t>
            </a:r>
            <a:r>
              <a:rPr lang="fr-FR" sz="1000" dirty="0">
                <a:solidFill>
                  <a:schemeClr val="accent5">
                    <a:lumMod val="75000"/>
                  </a:schemeClr>
                </a:solidFill>
                <a:latin typeface="Courier New" panose="02070309020205020404" pitchFamily="49" charset="0"/>
                <a:cs typeface="Courier New" panose="02070309020205020404" pitchFamily="49" charset="0"/>
              </a:rPr>
              <a:t>#Eteindre la led</a:t>
            </a:r>
          </a:p>
          <a:p>
            <a:r>
              <a:rPr lang="fr-FR" sz="1000" dirty="0">
                <a:solidFill>
                  <a:schemeClr val="accent5">
                    <a:lumMod val="75000"/>
                  </a:schemeClr>
                </a:solidFill>
                <a:latin typeface="Courier New" panose="02070309020205020404" pitchFamily="49" charset="0"/>
                <a:cs typeface="Courier New" panose="02070309020205020404" pitchFamily="49" charset="0"/>
              </a:rPr>
              <a:t>    </a:t>
            </a:r>
            <a:r>
              <a:rPr lang="fr-FR" sz="1000" dirty="0">
                <a:latin typeface="Courier New" panose="02070309020205020404" pitchFamily="49" charset="0"/>
                <a:cs typeface="Courier New" panose="02070309020205020404" pitchFamily="49" charset="0"/>
              </a:rPr>
              <a:t>if </a:t>
            </a:r>
            <a:r>
              <a:rPr lang="fr-FR" sz="1000" dirty="0" err="1">
                <a:latin typeface="Courier New" panose="02070309020205020404" pitchFamily="49" charset="0"/>
                <a:cs typeface="Courier New" panose="02070309020205020404" pitchFamily="49" charset="0"/>
              </a:rPr>
              <a:t>etat</a:t>
            </a:r>
            <a:r>
              <a:rPr lang="fr-FR" sz="1000" dirty="0">
                <a:latin typeface="Courier New" panose="02070309020205020404" pitchFamily="49" charset="0"/>
                <a:cs typeface="Courier New" panose="02070309020205020404" pitchFamily="49" charset="0"/>
              </a:rPr>
              <a:t>==2 :</a:t>
            </a:r>
          </a:p>
          <a:p>
            <a:r>
              <a:rPr lang="fr-FR" sz="1000" dirty="0">
                <a:solidFill>
                  <a:schemeClr val="accent5">
                    <a:lumMod val="75000"/>
                  </a:schemeClr>
                </a:solidFill>
                <a:latin typeface="Courier New" panose="02070309020205020404" pitchFamily="49" charset="0"/>
                <a:cs typeface="Courier New" panose="02070309020205020404" pitchFamily="49" charset="0"/>
              </a:rPr>
              <a:t>        </a:t>
            </a:r>
            <a:r>
              <a:rPr lang="fr-FR" sz="1000" dirty="0" err="1">
                <a:latin typeface="Courier New" panose="02070309020205020404" pitchFamily="49" charset="0"/>
                <a:cs typeface="Courier New" panose="02070309020205020404" pitchFamily="49" charset="0"/>
              </a:rPr>
              <a:t>ledverte.value</a:t>
            </a:r>
            <a:r>
              <a:rPr lang="fr-FR" sz="1000" dirty="0">
                <a:latin typeface="Courier New" panose="02070309020205020404" pitchFamily="49" charset="0"/>
                <a:cs typeface="Courier New" panose="02070309020205020404" pitchFamily="49" charset="0"/>
              </a:rPr>
              <a:t>(1) </a:t>
            </a:r>
            <a:r>
              <a:rPr lang="fr-FR" sz="1000" dirty="0">
                <a:solidFill>
                  <a:schemeClr val="accent5">
                    <a:lumMod val="75000"/>
                  </a:schemeClr>
                </a:solidFill>
                <a:latin typeface="Courier New" panose="02070309020205020404" pitchFamily="49" charset="0"/>
                <a:cs typeface="Courier New" panose="02070309020205020404" pitchFamily="49" charset="0"/>
              </a:rPr>
              <a:t>#Allumer la </a:t>
            </a:r>
            <a:r>
              <a:rPr lang="fr-FR" sz="1000" dirty="0" err="1">
                <a:solidFill>
                  <a:schemeClr val="accent5">
                    <a:lumMod val="75000"/>
                  </a:schemeClr>
                </a:solidFill>
                <a:latin typeface="Courier New" panose="02070309020205020404" pitchFamily="49" charset="0"/>
                <a:cs typeface="Courier New" panose="02070309020205020404" pitchFamily="49" charset="0"/>
              </a:rPr>
              <a:t>led</a:t>
            </a:r>
            <a:endParaRPr lang="fr-FR" sz="1000" dirty="0">
              <a:solidFill>
                <a:schemeClr val="accent5">
                  <a:lumMod val="75000"/>
                </a:schemeClr>
              </a:solidFill>
              <a:latin typeface="Courier New" panose="02070309020205020404" pitchFamily="49" charset="0"/>
              <a:cs typeface="Courier New" panose="02070309020205020404" pitchFamily="49" charset="0"/>
            </a:endParaRP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15</a:t>
            </a:fld>
            <a:endParaRPr lang="fr-FR"/>
          </a:p>
        </p:txBody>
      </p:sp>
      <p:sp>
        <p:nvSpPr>
          <p:cNvPr id="11" name="ZoneTexte 10"/>
          <p:cNvSpPr txBox="1"/>
          <p:nvPr/>
        </p:nvSpPr>
        <p:spPr>
          <a:xfrm>
            <a:off x="5666546" y="3092344"/>
            <a:ext cx="2977098" cy="523220"/>
          </a:xfrm>
          <a:prstGeom prst="rect">
            <a:avLst/>
          </a:prstGeom>
          <a:solidFill>
            <a:schemeClr val="bg1"/>
          </a:solidFill>
        </p:spPr>
        <p:txBody>
          <a:bodyPr wrap="square" rtlCol="0">
            <a:spAutoFit/>
          </a:bodyPr>
          <a:lstStyle/>
          <a:p>
            <a:pPr algn="just"/>
            <a:r>
              <a:rPr lang="fr-FR" sz="1400" dirty="0"/>
              <a:t>Affectation des sorties en fonction du numéro d’état courant.</a:t>
            </a:r>
          </a:p>
        </p:txBody>
      </p:sp>
      <p:cxnSp>
        <p:nvCxnSpPr>
          <p:cNvPr id="17" name="Connecteur droit avec flèche 16"/>
          <p:cNvCxnSpPr>
            <a:cxnSpLocks/>
            <a:stCxn id="16" idx="1"/>
          </p:cNvCxnSpPr>
          <p:nvPr/>
        </p:nvCxnSpPr>
        <p:spPr>
          <a:xfrm flipH="1" flipV="1">
            <a:off x="4788024" y="1799684"/>
            <a:ext cx="878522" cy="6801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cxnSpLocks/>
            <a:stCxn id="7" idx="1"/>
          </p:cNvCxnSpPr>
          <p:nvPr/>
        </p:nvCxnSpPr>
        <p:spPr>
          <a:xfrm flipH="1" flipV="1">
            <a:off x="1403648" y="1393190"/>
            <a:ext cx="4262898" cy="1078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CF6012BE-19E2-3AED-B647-496CDF4076FE}"/>
              </a:ext>
            </a:extLst>
          </p:cNvPr>
          <p:cNvSpPr txBox="1"/>
          <p:nvPr/>
        </p:nvSpPr>
        <p:spPr>
          <a:xfrm>
            <a:off x="5666546" y="1895072"/>
            <a:ext cx="3070258" cy="1169551"/>
          </a:xfrm>
          <a:prstGeom prst="rect">
            <a:avLst/>
          </a:prstGeom>
          <a:solidFill>
            <a:schemeClr val="bg1"/>
          </a:solidFill>
        </p:spPr>
        <p:txBody>
          <a:bodyPr wrap="square" rtlCol="0">
            <a:spAutoFit/>
          </a:bodyPr>
          <a:lstStyle/>
          <a:p>
            <a:pPr algn="just"/>
            <a:r>
              <a:rPr lang="fr-FR" sz="1400" dirty="0"/>
              <a:t>On gère ici l’évènement temporel relatif apparaissant sous forme d’évènement </a:t>
            </a:r>
            <a:r>
              <a:rPr lang="fr-FR" sz="1400" dirty="0" err="1"/>
              <a:t>after</a:t>
            </a:r>
            <a:r>
              <a:rPr lang="fr-FR" sz="1400" dirty="0"/>
              <a:t>(2s) dans le graphe donc non traité par une interruption puisque en interne.</a:t>
            </a:r>
          </a:p>
        </p:txBody>
      </p:sp>
      <p:sp>
        <p:nvSpPr>
          <p:cNvPr id="7" name="ZoneTexte 6">
            <a:extLst>
              <a:ext uri="{FF2B5EF4-FFF2-40B4-BE49-F238E27FC236}">
                <a16:creationId xmlns:a16="http://schemas.microsoft.com/office/drawing/2014/main" id="{939FF6B2-027D-443E-CD7D-258B3C428442}"/>
              </a:ext>
            </a:extLst>
          </p:cNvPr>
          <p:cNvSpPr txBox="1"/>
          <p:nvPr/>
        </p:nvSpPr>
        <p:spPr>
          <a:xfrm>
            <a:off x="5666546" y="1131664"/>
            <a:ext cx="3070258" cy="738664"/>
          </a:xfrm>
          <a:prstGeom prst="rect">
            <a:avLst/>
          </a:prstGeom>
          <a:solidFill>
            <a:schemeClr val="bg1"/>
          </a:solidFill>
        </p:spPr>
        <p:txBody>
          <a:bodyPr wrap="square" rtlCol="0">
            <a:spAutoFit/>
          </a:bodyPr>
          <a:lstStyle/>
          <a:p>
            <a:pPr algn="just"/>
            <a:r>
              <a:rPr lang="fr-FR" sz="1400" dirty="0"/>
              <a:t>Boucle principale : ne s’interrompt que par un Ctrl-C dans le shell python.</a:t>
            </a:r>
          </a:p>
        </p:txBody>
      </p:sp>
      <p:sp>
        <p:nvSpPr>
          <p:cNvPr id="14" name="ZoneTexte 13">
            <a:extLst>
              <a:ext uri="{FF2B5EF4-FFF2-40B4-BE49-F238E27FC236}">
                <a16:creationId xmlns:a16="http://schemas.microsoft.com/office/drawing/2014/main" id="{9DA4D2BA-560D-D743-2B5A-532A525A6B85}"/>
              </a:ext>
            </a:extLst>
          </p:cNvPr>
          <p:cNvSpPr txBox="1"/>
          <p:nvPr/>
        </p:nvSpPr>
        <p:spPr>
          <a:xfrm>
            <a:off x="6451066" y="586859"/>
            <a:ext cx="2467342" cy="369332"/>
          </a:xfrm>
          <a:prstGeom prst="rect">
            <a:avLst/>
          </a:prstGeom>
          <a:noFill/>
        </p:spPr>
        <p:txBody>
          <a:bodyPr wrap="none" rtlCol="0">
            <a:spAutoFit/>
          </a:bodyPr>
          <a:lstStyle/>
          <a:p>
            <a:r>
              <a:rPr lang="fr-FR" dirty="0"/>
              <a:t>Détail du programme1</a:t>
            </a:r>
          </a:p>
        </p:txBody>
      </p:sp>
      <p:cxnSp>
        <p:nvCxnSpPr>
          <p:cNvPr id="22" name="Connecteur droit avec flèche 21">
            <a:extLst>
              <a:ext uri="{FF2B5EF4-FFF2-40B4-BE49-F238E27FC236}">
                <a16:creationId xmlns:a16="http://schemas.microsoft.com/office/drawing/2014/main" id="{B9962A9C-F1CA-A594-3A85-40E659285CB2}"/>
              </a:ext>
            </a:extLst>
          </p:cNvPr>
          <p:cNvCxnSpPr>
            <a:cxnSpLocks/>
            <a:stCxn id="11" idx="1"/>
          </p:cNvCxnSpPr>
          <p:nvPr/>
        </p:nvCxnSpPr>
        <p:spPr>
          <a:xfrm flipH="1" flipV="1">
            <a:off x="3707904" y="2771375"/>
            <a:ext cx="1958642" cy="5825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C5F90343-4A90-2179-2CF3-615B14CCF436}"/>
              </a:ext>
            </a:extLst>
          </p:cNvPr>
          <p:cNvSpPr txBox="1"/>
          <p:nvPr/>
        </p:nvSpPr>
        <p:spPr>
          <a:xfrm>
            <a:off x="272279" y="4141142"/>
            <a:ext cx="8453899" cy="830997"/>
          </a:xfrm>
          <a:prstGeom prst="rect">
            <a:avLst/>
          </a:prstGeom>
          <a:noFill/>
        </p:spPr>
        <p:txBody>
          <a:bodyPr wrap="square" rtlCol="0">
            <a:spAutoFit/>
          </a:bodyPr>
          <a:lstStyle/>
          <a:p>
            <a:pPr algn="just"/>
            <a:r>
              <a:rPr lang="fr-FR" sz="1600" i="1" dirty="0"/>
              <a:t>Ce programme parait bien compliqué pour le peu qu’il fait : mais c’est un </a:t>
            </a:r>
            <a:r>
              <a:rPr lang="fr-FR" sz="1600" b="1" i="1" dirty="0"/>
              <a:t>programme générique</a:t>
            </a:r>
            <a:r>
              <a:rPr lang="fr-FR" sz="1600" i="1" dirty="0"/>
              <a:t>. Pour un diagramme d’états beaucoup plus complexe, le code évoluera à peine (si vous avez compris !).</a:t>
            </a:r>
          </a:p>
        </p:txBody>
      </p:sp>
      <p:sp>
        <p:nvSpPr>
          <p:cNvPr id="5" name="ZoneTexte 4">
            <a:extLst>
              <a:ext uri="{FF2B5EF4-FFF2-40B4-BE49-F238E27FC236}">
                <a16:creationId xmlns:a16="http://schemas.microsoft.com/office/drawing/2014/main" id="{4317926F-6C00-F8B6-3C30-9F2E91E8CDFE}"/>
              </a:ext>
            </a:extLst>
          </p:cNvPr>
          <p:cNvSpPr txBox="1"/>
          <p:nvPr/>
        </p:nvSpPr>
        <p:spPr>
          <a:xfrm>
            <a:off x="57391" y="3350257"/>
            <a:ext cx="5519082" cy="646331"/>
          </a:xfrm>
          <a:prstGeom prst="rect">
            <a:avLst/>
          </a:prstGeom>
          <a:solidFill>
            <a:schemeClr val="accent2">
              <a:lumMod val="40000"/>
              <a:lumOff val="60000"/>
            </a:schemeClr>
          </a:solidFill>
        </p:spPr>
        <p:txBody>
          <a:bodyPr wrap="square" rtlCol="0">
            <a:spAutoFit/>
          </a:bodyPr>
          <a:lstStyle/>
          <a:p>
            <a:pPr marL="285750" indent="-285750">
              <a:buFont typeface="Arial" panose="020B0604020202020204" pitchFamily="34" charset="0"/>
              <a:buChar char="•"/>
            </a:pPr>
            <a:r>
              <a:rPr lang="fr-FR" dirty="0"/>
              <a:t>Copiez le programme fourni (« sed_feux_1.py ») sur votre espace disque et l’ouvrir avec Thonny. </a:t>
            </a:r>
          </a:p>
        </p:txBody>
      </p:sp>
      <p:sp>
        <p:nvSpPr>
          <p:cNvPr id="8" name="ZoneTexte 7">
            <a:extLst>
              <a:ext uri="{FF2B5EF4-FFF2-40B4-BE49-F238E27FC236}">
                <a16:creationId xmlns:a16="http://schemas.microsoft.com/office/drawing/2014/main" id="{36188187-3FF5-9845-C59D-9517B8316AB5}"/>
              </a:ext>
            </a:extLst>
          </p:cNvPr>
          <p:cNvSpPr txBox="1"/>
          <p:nvPr/>
        </p:nvSpPr>
        <p:spPr>
          <a:xfrm>
            <a:off x="97302" y="1113751"/>
            <a:ext cx="349955" cy="1938992"/>
          </a:xfrm>
          <a:prstGeom prst="rect">
            <a:avLst/>
          </a:prstGeom>
          <a:noFill/>
          <a:ln w="3175">
            <a:noFill/>
          </a:ln>
        </p:spPr>
        <p:txBody>
          <a:bodyPr wrap="square">
            <a:spAutoFit/>
          </a:bodyPr>
          <a:lstStyle/>
          <a:p>
            <a:pPr algn="r"/>
            <a:r>
              <a:rPr lang="fr-FR" sz="1000" dirty="0">
                <a:solidFill>
                  <a:schemeClr val="accent5">
                    <a:lumMod val="75000"/>
                  </a:schemeClr>
                </a:solidFill>
                <a:latin typeface="Courier New" panose="02070309020205020404" pitchFamily="49" charset="0"/>
                <a:cs typeface="Courier New" panose="02070309020205020404" pitchFamily="49" charset="0"/>
              </a:rPr>
              <a:t>37</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38</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39</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40</a:t>
            </a:r>
          </a:p>
          <a:p>
            <a:pPr algn="r"/>
            <a:endParaRPr lang="fr-FR" sz="1000" dirty="0">
              <a:solidFill>
                <a:schemeClr val="accent5">
                  <a:lumMod val="75000"/>
                </a:schemeClr>
              </a:solidFill>
              <a:latin typeface="Courier New" panose="02070309020205020404" pitchFamily="49" charset="0"/>
              <a:cs typeface="Courier New" panose="02070309020205020404" pitchFamily="49" charset="0"/>
            </a:endParaRP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41</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42</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43</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44</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45</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46</a:t>
            </a:r>
          </a:p>
          <a:p>
            <a:pPr algn="r"/>
            <a:r>
              <a:rPr lang="fr-FR" sz="1000" dirty="0">
                <a:solidFill>
                  <a:schemeClr val="accent5">
                    <a:lumMod val="75000"/>
                  </a:schemeClr>
                </a:solidFill>
                <a:latin typeface="Courier New" panose="02070309020205020404" pitchFamily="49" charset="0"/>
                <a:cs typeface="Courier New" panose="02070309020205020404" pitchFamily="49" charset="0"/>
              </a:rPr>
              <a:t>47</a:t>
            </a:r>
          </a:p>
        </p:txBody>
      </p:sp>
    </p:spTree>
    <p:extLst>
      <p:ext uri="{BB962C8B-B14F-4D97-AF65-F5344CB8AC3E}">
        <p14:creationId xmlns:p14="http://schemas.microsoft.com/office/powerpoint/2010/main" val="455223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0050"/>
            <a:ext cx="6131024" cy="1019572"/>
          </a:xfrm>
        </p:spPr>
        <p:txBody>
          <a:bodyPr>
            <a:normAutofit/>
          </a:bodyPr>
          <a:lstStyle/>
          <a:p>
            <a:r>
              <a:rPr lang="fr-FR" dirty="0"/>
              <a:t>Branchement feux tricolores</a:t>
            </a:r>
          </a:p>
        </p:txBody>
      </p:sp>
      <p:sp>
        <p:nvSpPr>
          <p:cNvPr id="5" name="Espace réservé du texte 4"/>
          <p:cNvSpPr>
            <a:spLocks noGrp="1"/>
          </p:cNvSpPr>
          <p:nvPr>
            <p:ph idx="1"/>
          </p:nvPr>
        </p:nvSpPr>
        <p:spPr>
          <a:xfrm>
            <a:off x="457200" y="1200150"/>
            <a:ext cx="8229600" cy="795536"/>
          </a:xfrm>
        </p:spPr>
        <p:txBody>
          <a:bodyPr>
            <a:normAutofit/>
          </a:bodyPr>
          <a:lstStyle/>
          <a:p>
            <a:pPr>
              <a:buFontTx/>
              <a:buChar char="-"/>
            </a:pPr>
            <a:endParaRPr lang="fr-FR" dirty="0"/>
          </a:p>
          <a:p>
            <a:pPr>
              <a:buFontTx/>
              <a:buChar char="-"/>
            </a:pPr>
            <a:endParaRPr lang="fr-FR" dirty="0"/>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16</a:t>
            </a:fld>
            <a:endParaRPr lang="fr-FR"/>
          </a:p>
        </p:txBody>
      </p:sp>
      <p:sp>
        <p:nvSpPr>
          <p:cNvPr id="15" name="ZoneTexte 14">
            <a:extLst>
              <a:ext uri="{FF2B5EF4-FFF2-40B4-BE49-F238E27FC236}">
                <a16:creationId xmlns:a16="http://schemas.microsoft.com/office/drawing/2014/main" id="{332D996E-A228-3A83-1154-060EDF18E0A9}"/>
              </a:ext>
            </a:extLst>
          </p:cNvPr>
          <p:cNvSpPr txBox="1"/>
          <p:nvPr/>
        </p:nvSpPr>
        <p:spPr>
          <a:xfrm>
            <a:off x="6271714" y="4923078"/>
            <a:ext cx="2696572" cy="246221"/>
          </a:xfrm>
          <a:prstGeom prst="rect">
            <a:avLst/>
          </a:prstGeom>
          <a:noFill/>
        </p:spPr>
        <p:txBody>
          <a:bodyPr wrap="none" rtlCol="0">
            <a:spAutoFit/>
          </a:bodyPr>
          <a:lstStyle/>
          <a:p>
            <a:r>
              <a:rPr lang="fr-FR" sz="1000" dirty="0"/>
              <a:t>*Résistance 470 </a:t>
            </a:r>
            <a:r>
              <a:rPr lang="el-GR" sz="1000" dirty="0"/>
              <a:t>Ω</a:t>
            </a:r>
            <a:r>
              <a:rPr lang="fr-FR" sz="1000" dirty="0"/>
              <a:t> : jaune violet marron + or</a:t>
            </a:r>
          </a:p>
        </p:txBody>
      </p:sp>
      <p:sp>
        <p:nvSpPr>
          <p:cNvPr id="9" name="ZoneTexte 8"/>
          <p:cNvSpPr txBox="1"/>
          <p:nvPr/>
        </p:nvSpPr>
        <p:spPr>
          <a:xfrm>
            <a:off x="207893" y="1215353"/>
            <a:ext cx="6131024" cy="3139321"/>
          </a:xfrm>
          <a:prstGeom prst="rect">
            <a:avLst/>
          </a:prstGeom>
          <a:solidFill>
            <a:schemeClr val="accent2">
              <a:lumMod val="40000"/>
              <a:lumOff val="60000"/>
            </a:schemeClr>
          </a:solidFill>
        </p:spPr>
        <p:txBody>
          <a:bodyPr wrap="square" rtlCol="0">
            <a:spAutoFit/>
          </a:bodyPr>
          <a:lstStyle/>
          <a:p>
            <a:pPr marL="171450" indent="-171450" algn="just">
              <a:buFont typeface="Arial" panose="020B0604020202020204" pitchFamily="34" charset="0"/>
              <a:buChar char="•"/>
            </a:pPr>
            <a:r>
              <a:rPr lang="fr-FR" dirty="0"/>
              <a:t>Vous devez brancher 3 leds (verte, orange, rouge) sur la carte de prototypage en plaçant des résistances de 470 </a:t>
            </a:r>
            <a:r>
              <a:rPr lang="el-GR" dirty="0"/>
              <a:t>Ω</a:t>
            </a:r>
            <a:r>
              <a:rPr lang="fr-FR" dirty="0"/>
              <a:t>* entre la led et le port de sortie (par exemple GP16 pour la verte). La figure ci-jointe montre le câblage. La disposition des éléments est proposé à titre d’exemple évidemment. Sur vos plaques, je préconise de placer les boutons (ou entrées) sur la plaque de gauche (fonction acquérir) et les leds (ou sorties) à droite (fonction convertir et/ou moduler si hacheur).</a:t>
            </a:r>
          </a:p>
          <a:p>
            <a:pPr marL="171450" indent="-171450" algn="just">
              <a:buFont typeface="Arial" panose="020B0604020202020204" pitchFamily="34" charset="0"/>
              <a:buChar char="•"/>
            </a:pPr>
            <a:r>
              <a:rPr lang="fr-FR" dirty="0"/>
              <a:t>Vous pouvez tester et pensez à sauvegarder votre programme.</a:t>
            </a:r>
          </a:p>
        </p:txBody>
      </p:sp>
      <p:sp>
        <p:nvSpPr>
          <p:cNvPr id="18" name="ZoneTexte 17">
            <a:extLst>
              <a:ext uri="{FF2B5EF4-FFF2-40B4-BE49-F238E27FC236}">
                <a16:creationId xmlns:a16="http://schemas.microsoft.com/office/drawing/2014/main" id="{2D77FDBF-A5B4-9E6A-3E73-65B031A069DD}"/>
              </a:ext>
            </a:extLst>
          </p:cNvPr>
          <p:cNvSpPr txBox="1"/>
          <p:nvPr/>
        </p:nvSpPr>
        <p:spPr>
          <a:xfrm>
            <a:off x="419561" y="4426534"/>
            <a:ext cx="5476406" cy="523220"/>
          </a:xfrm>
          <a:prstGeom prst="rect">
            <a:avLst/>
          </a:prstGeom>
          <a:noFill/>
        </p:spPr>
        <p:txBody>
          <a:bodyPr wrap="square" rtlCol="0">
            <a:spAutoFit/>
          </a:bodyPr>
          <a:lstStyle/>
          <a:p>
            <a:r>
              <a:rPr lang="fr-FR" sz="1400" dirty="0"/>
              <a:t>Pour rappel, le fil </a:t>
            </a:r>
            <a:r>
              <a:rPr lang="fr-FR" sz="1400" b="1" dirty="0">
                <a:solidFill>
                  <a:srgbClr val="FF0000"/>
                </a:solidFill>
              </a:rPr>
              <a:t>court</a:t>
            </a:r>
            <a:r>
              <a:rPr lang="fr-FR" sz="1400" dirty="0"/>
              <a:t> de la led est l’anode et doit être branché sur la masse (GND).</a:t>
            </a:r>
          </a:p>
        </p:txBody>
      </p:sp>
      <p:pic>
        <p:nvPicPr>
          <p:cNvPr id="12" name="Image 11">
            <a:extLst>
              <a:ext uri="{FF2B5EF4-FFF2-40B4-BE49-F238E27FC236}">
                <a16:creationId xmlns:a16="http://schemas.microsoft.com/office/drawing/2014/main" id="{A01D437C-F910-23F9-4499-F4F317AA4A22}"/>
              </a:ext>
            </a:extLst>
          </p:cNvPr>
          <p:cNvPicPr>
            <a:picLocks noChangeAspect="1"/>
          </p:cNvPicPr>
          <p:nvPr/>
        </p:nvPicPr>
        <p:blipFill>
          <a:blip r:embed="rId3"/>
          <a:stretch>
            <a:fillRect/>
          </a:stretch>
        </p:blipFill>
        <p:spPr>
          <a:xfrm>
            <a:off x="5869073" y="330135"/>
            <a:ext cx="3067034" cy="4663083"/>
          </a:xfrm>
          <a:prstGeom prst="rect">
            <a:avLst/>
          </a:prstGeom>
        </p:spPr>
      </p:pic>
      <p:cxnSp>
        <p:nvCxnSpPr>
          <p:cNvPr id="14" name="Connecteur droit avec flèche 13">
            <a:extLst>
              <a:ext uri="{FF2B5EF4-FFF2-40B4-BE49-F238E27FC236}">
                <a16:creationId xmlns:a16="http://schemas.microsoft.com/office/drawing/2014/main" id="{E20F8024-3C8A-A4AA-9E88-7582CF531859}"/>
              </a:ext>
            </a:extLst>
          </p:cNvPr>
          <p:cNvCxnSpPr/>
          <p:nvPr/>
        </p:nvCxnSpPr>
        <p:spPr>
          <a:xfrm flipH="1">
            <a:off x="8892480" y="3219822"/>
            <a:ext cx="43627" cy="7200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68BBD745-6568-21BD-063D-C798676A2DFA}"/>
              </a:ext>
            </a:extLst>
          </p:cNvPr>
          <p:cNvSpPr txBox="1"/>
          <p:nvPr/>
        </p:nvSpPr>
        <p:spPr>
          <a:xfrm>
            <a:off x="8237004" y="2663455"/>
            <a:ext cx="899592" cy="553998"/>
          </a:xfrm>
          <a:prstGeom prst="rect">
            <a:avLst/>
          </a:prstGeom>
          <a:noFill/>
        </p:spPr>
        <p:txBody>
          <a:bodyPr wrap="square" rtlCol="0">
            <a:spAutoFit/>
          </a:bodyPr>
          <a:lstStyle/>
          <a:p>
            <a:pPr algn="ctr"/>
            <a:r>
              <a:rPr lang="fr-FR" sz="1000" dirty="0">
                <a:solidFill>
                  <a:srgbClr val="FF0000"/>
                </a:solidFill>
              </a:rPr>
              <a:t>Relié à la masse GND de la carte</a:t>
            </a:r>
          </a:p>
        </p:txBody>
      </p:sp>
    </p:spTree>
    <p:extLst>
      <p:ext uri="{BB962C8B-B14F-4D97-AF65-F5344CB8AC3E}">
        <p14:creationId xmlns:p14="http://schemas.microsoft.com/office/powerpoint/2010/main" val="2973543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2985CA67-2679-E58D-58D4-0772C2A63C2F}"/>
              </a:ext>
            </a:extLst>
          </p:cNvPr>
          <p:cNvPicPr>
            <a:picLocks noChangeAspect="1"/>
          </p:cNvPicPr>
          <p:nvPr/>
        </p:nvPicPr>
        <p:blipFill>
          <a:blip r:embed="rId3"/>
          <a:stretch>
            <a:fillRect/>
          </a:stretch>
        </p:blipFill>
        <p:spPr>
          <a:xfrm>
            <a:off x="1259632" y="1015307"/>
            <a:ext cx="6821687" cy="3845036"/>
          </a:xfrm>
          <a:prstGeom prst="rect">
            <a:avLst/>
          </a:prstGeom>
          <a:ln>
            <a:noFill/>
          </a:ln>
          <a:effectLst>
            <a:softEdge rad="112500"/>
          </a:effectLst>
        </p:spPr>
      </p:pic>
      <p:sp>
        <p:nvSpPr>
          <p:cNvPr id="2" name="Titre 1"/>
          <p:cNvSpPr>
            <a:spLocks noGrp="1"/>
          </p:cNvSpPr>
          <p:nvPr>
            <p:ph type="title"/>
          </p:nvPr>
        </p:nvSpPr>
        <p:spPr>
          <a:xfrm>
            <a:off x="327484" y="283157"/>
            <a:ext cx="6203032" cy="1019572"/>
          </a:xfrm>
        </p:spPr>
        <p:txBody>
          <a:bodyPr>
            <a:normAutofit/>
          </a:bodyPr>
          <a:lstStyle/>
          <a:p>
            <a:r>
              <a:rPr lang="fr-FR" dirty="0"/>
              <a:t>Branchement feux tricolores</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17</a:t>
            </a:fld>
            <a:endParaRPr lang="fr-FR"/>
          </a:p>
        </p:txBody>
      </p:sp>
      <p:cxnSp>
        <p:nvCxnSpPr>
          <p:cNvPr id="7" name="Connecteur droit avec flèche 6">
            <a:extLst>
              <a:ext uri="{FF2B5EF4-FFF2-40B4-BE49-F238E27FC236}">
                <a16:creationId xmlns:a16="http://schemas.microsoft.com/office/drawing/2014/main" id="{8DE5F42E-14E0-BE6E-0FFC-8F62D4FFD9FF}"/>
              </a:ext>
            </a:extLst>
          </p:cNvPr>
          <p:cNvCxnSpPr>
            <a:cxnSpLocks/>
            <a:stCxn id="15" idx="3"/>
          </p:cNvCxnSpPr>
          <p:nvPr/>
        </p:nvCxnSpPr>
        <p:spPr>
          <a:xfrm>
            <a:off x="1368103" y="1599245"/>
            <a:ext cx="1835745" cy="3964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ZoneTexte 14">
            <a:extLst>
              <a:ext uri="{FF2B5EF4-FFF2-40B4-BE49-F238E27FC236}">
                <a16:creationId xmlns:a16="http://schemas.microsoft.com/office/drawing/2014/main" id="{441E47C6-6EA3-DDFD-6ED0-427710390500}"/>
              </a:ext>
            </a:extLst>
          </p:cNvPr>
          <p:cNvSpPr txBox="1"/>
          <p:nvPr/>
        </p:nvSpPr>
        <p:spPr>
          <a:xfrm>
            <a:off x="-34075" y="1276079"/>
            <a:ext cx="1402178" cy="646331"/>
          </a:xfrm>
          <a:prstGeom prst="rect">
            <a:avLst/>
          </a:prstGeom>
          <a:noFill/>
        </p:spPr>
        <p:txBody>
          <a:bodyPr wrap="square" rtlCol="0">
            <a:spAutoFit/>
          </a:bodyPr>
          <a:lstStyle/>
          <a:p>
            <a:pPr algn="ctr"/>
            <a:r>
              <a:rPr lang="fr-FR" sz="1200" dirty="0"/>
              <a:t>Bouton trafic branché sur GP0</a:t>
            </a:r>
          </a:p>
          <a:p>
            <a:pPr algn="ctr"/>
            <a:r>
              <a:rPr lang="fr-FR" sz="1200" dirty="0"/>
              <a:t>(voir plus loin)</a:t>
            </a:r>
          </a:p>
        </p:txBody>
      </p:sp>
      <p:sp>
        <p:nvSpPr>
          <p:cNvPr id="17" name="ZoneTexte 16">
            <a:extLst>
              <a:ext uri="{FF2B5EF4-FFF2-40B4-BE49-F238E27FC236}">
                <a16:creationId xmlns:a16="http://schemas.microsoft.com/office/drawing/2014/main" id="{177B31A7-6F6A-3F3E-5F83-2A19B7FA16A0}"/>
              </a:ext>
            </a:extLst>
          </p:cNvPr>
          <p:cNvSpPr txBox="1"/>
          <p:nvPr/>
        </p:nvSpPr>
        <p:spPr>
          <a:xfrm>
            <a:off x="-68674" y="2402363"/>
            <a:ext cx="1472322" cy="461665"/>
          </a:xfrm>
          <a:prstGeom prst="rect">
            <a:avLst/>
          </a:prstGeom>
          <a:noFill/>
        </p:spPr>
        <p:txBody>
          <a:bodyPr wrap="square" rtlCol="0">
            <a:spAutoFit/>
          </a:bodyPr>
          <a:lstStyle/>
          <a:p>
            <a:pPr algn="ctr"/>
            <a:r>
              <a:rPr lang="fr-FR" sz="1200" dirty="0"/>
              <a:t>Bouton </a:t>
            </a:r>
            <a:r>
              <a:rPr lang="fr-FR" sz="1200" dirty="0" err="1"/>
              <a:t>usr</a:t>
            </a:r>
            <a:r>
              <a:rPr lang="fr-FR" sz="1200" dirty="0"/>
              <a:t> branché sur GP15</a:t>
            </a:r>
          </a:p>
        </p:txBody>
      </p:sp>
      <p:cxnSp>
        <p:nvCxnSpPr>
          <p:cNvPr id="18" name="Connecteur droit avec flèche 17">
            <a:extLst>
              <a:ext uri="{FF2B5EF4-FFF2-40B4-BE49-F238E27FC236}">
                <a16:creationId xmlns:a16="http://schemas.microsoft.com/office/drawing/2014/main" id="{067719AF-8C1F-E21B-872C-1772B43A0ECA}"/>
              </a:ext>
            </a:extLst>
          </p:cNvPr>
          <p:cNvCxnSpPr>
            <a:cxnSpLocks/>
          </p:cNvCxnSpPr>
          <p:nvPr/>
        </p:nvCxnSpPr>
        <p:spPr>
          <a:xfrm>
            <a:off x="1346130" y="2660305"/>
            <a:ext cx="1785710" cy="891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9">
            <a:extLst>
              <a:ext uri="{FF2B5EF4-FFF2-40B4-BE49-F238E27FC236}">
                <a16:creationId xmlns:a16="http://schemas.microsoft.com/office/drawing/2014/main" id="{D71D297F-5E58-5F65-2BEA-F5B017DFBF9D}"/>
              </a:ext>
            </a:extLst>
          </p:cNvPr>
          <p:cNvCxnSpPr>
            <a:cxnSpLocks/>
            <a:stCxn id="23" idx="2"/>
          </p:cNvCxnSpPr>
          <p:nvPr/>
        </p:nvCxnSpPr>
        <p:spPr>
          <a:xfrm flipH="1">
            <a:off x="6948264" y="2074464"/>
            <a:ext cx="1507044" cy="100134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ZoneTexte 22">
            <a:extLst>
              <a:ext uri="{FF2B5EF4-FFF2-40B4-BE49-F238E27FC236}">
                <a16:creationId xmlns:a16="http://schemas.microsoft.com/office/drawing/2014/main" id="{982284C0-799B-1962-CA87-1B4AB01F0A69}"/>
              </a:ext>
            </a:extLst>
          </p:cNvPr>
          <p:cNvSpPr txBox="1"/>
          <p:nvPr/>
        </p:nvSpPr>
        <p:spPr>
          <a:xfrm>
            <a:off x="7797095" y="1428133"/>
            <a:ext cx="1316425" cy="646331"/>
          </a:xfrm>
          <a:prstGeom prst="rect">
            <a:avLst/>
          </a:prstGeom>
          <a:noFill/>
        </p:spPr>
        <p:txBody>
          <a:bodyPr wrap="square" rtlCol="0">
            <a:spAutoFit/>
          </a:bodyPr>
          <a:lstStyle/>
          <a:p>
            <a:pPr algn="ctr"/>
            <a:r>
              <a:rPr lang="fr-FR" sz="1200" dirty="0" err="1"/>
              <a:t>Led</a:t>
            </a:r>
            <a:r>
              <a:rPr lang="fr-FR" sz="1200" dirty="0"/>
              <a:t> rouge et sa résistance sur GP18</a:t>
            </a:r>
          </a:p>
        </p:txBody>
      </p:sp>
      <p:sp>
        <p:nvSpPr>
          <p:cNvPr id="25" name="ZoneTexte 24">
            <a:extLst>
              <a:ext uri="{FF2B5EF4-FFF2-40B4-BE49-F238E27FC236}">
                <a16:creationId xmlns:a16="http://schemas.microsoft.com/office/drawing/2014/main" id="{BACA6E7C-BFFA-7217-2B79-D1CDC88421C9}"/>
              </a:ext>
            </a:extLst>
          </p:cNvPr>
          <p:cNvSpPr txBox="1"/>
          <p:nvPr/>
        </p:nvSpPr>
        <p:spPr>
          <a:xfrm>
            <a:off x="7827575" y="2410996"/>
            <a:ext cx="1316425" cy="1015663"/>
          </a:xfrm>
          <a:prstGeom prst="rect">
            <a:avLst/>
          </a:prstGeom>
          <a:noFill/>
        </p:spPr>
        <p:txBody>
          <a:bodyPr wrap="square" rtlCol="0">
            <a:spAutoFit/>
          </a:bodyPr>
          <a:lstStyle/>
          <a:p>
            <a:pPr algn="ctr"/>
            <a:r>
              <a:rPr lang="fr-FR" sz="1200" dirty="0"/>
              <a:t>Le fil court de la </a:t>
            </a:r>
            <a:r>
              <a:rPr lang="fr-FR" sz="1200" dirty="0" err="1"/>
              <a:t>led</a:t>
            </a:r>
            <a:r>
              <a:rPr lang="fr-FR" sz="1200" dirty="0"/>
              <a:t> est reliée à la masse (colonne bleue à droite).</a:t>
            </a:r>
          </a:p>
        </p:txBody>
      </p:sp>
    </p:spTree>
    <p:extLst>
      <p:ext uri="{BB962C8B-B14F-4D97-AF65-F5344CB8AC3E}">
        <p14:creationId xmlns:p14="http://schemas.microsoft.com/office/powerpoint/2010/main" val="3474135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0050"/>
            <a:ext cx="4258816" cy="1019572"/>
          </a:xfrm>
        </p:spPr>
        <p:txBody>
          <a:bodyPr>
            <a:normAutofit fontScale="90000"/>
          </a:bodyPr>
          <a:lstStyle/>
          <a:p>
            <a:r>
              <a:rPr lang="fr-FR" dirty="0"/>
              <a:t>Programmes feux tricolores</a:t>
            </a:r>
          </a:p>
        </p:txBody>
      </p:sp>
      <p:sp>
        <p:nvSpPr>
          <p:cNvPr id="5" name="Espace réservé du texte 4"/>
          <p:cNvSpPr>
            <a:spLocks noGrp="1"/>
          </p:cNvSpPr>
          <p:nvPr>
            <p:ph idx="1"/>
          </p:nvPr>
        </p:nvSpPr>
        <p:spPr>
          <a:xfrm>
            <a:off x="457200" y="1200150"/>
            <a:ext cx="8229600" cy="795536"/>
          </a:xfrm>
        </p:spPr>
        <p:txBody>
          <a:bodyPr>
            <a:normAutofit/>
          </a:bodyPr>
          <a:lstStyle/>
          <a:p>
            <a:pPr>
              <a:buFontTx/>
              <a:buChar char="-"/>
            </a:pPr>
            <a:endParaRPr lang="fr-FR" dirty="0"/>
          </a:p>
          <a:p>
            <a:pPr>
              <a:buFontTx/>
              <a:buChar char="-"/>
            </a:pPr>
            <a:endParaRPr lang="fr-FR" dirty="0"/>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18</a:t>
            </a:fld>
            <a:endParaRPr lang="fr-FR"/>
          </a:p>
        </p:txBody>
      </p:sp>
      <p:sp>
        <p:nvSpPr>
          <p:cNvPr id="7" name="ZoneTexte 6"/>
          <p:cNvSpPr txBox="1"/>
          <p:nvPr/>
        </p:nvSpPr>
        <p:spPr>
          <a:xfrm>
            <a:off x="347348" y="1374631"/>
            <a:ext cx="4224652" cy="1200329"/>
          </a:xfrm>
          <a:prstGeom prst="rect">
            <a:avLst/>
          </a:prstGeom>
          <a:solidFill>
            <a:schemeClr val="accent2">
              <a:lumMod val="40000"/>
              <a:lumOff val="60000"/>
            </a:schemeClr>
          </a:solidFill>
        </p:spPr>
        <p:txBody>
          <a:bodyPr wrap="square" rtlCol="0">
            <a:spAutoFit/>
          </a:bodyPr>
          <a:lstStyle/>
          <a:p>
            <a:pPr marL="285750" indent="-285750" algn="just">
              <a:buFont typeface="Arial" panose="020B0604020202020204" pitchFamily="34" charset="0"/>
              <a:buChar char="•"/>
            </a:pPr>
            <a:r>
              <a:rPr lang="fr-FR" dirty="0"/>
              <a:t>En complétant le programme d’introduction fourni précédemment, écrivez et testez le programme associé aux feux tricolores.</a:t>
            </a:r>
          </a:p>
        </p:txBody>
      </p:sp>
      <p:sp>
        <p:nvSpPr>
          <p:cNvPr id="9" name="ZoneTexte 8"/>
          <p:cNvSpPr txBox="1"/>
          <p:nvPr/>
        </p:nvSpPr>
        <p:spPr>
          <a:xfrm>
            <a:off x="347348" y="4092846"/>
            <a:ext cx="4224652" cy="1015663"/>
          </a:xfrm>
          <a:prstGeom prst="rect">
            <a:avLst/>
          </a:prstGeom>
          <a:noFill/>
        </p:spPr>
        <p:txBody>
          <a:bodyPr wrap="square" rtlCol="0">
            <a:spAutoFit/>
          </a:bodyPr>
          <a:lstStyle/>
          <a:p>
            <a:pPr algn="just"/>
            <a:r>
              <a:rPr lang="fr-FR" sz="1200" dirty="0"/>
              <a:t>Rappels : dans le shell, </a:t>
            </a:r>
          </a:p>
          <a:p>
            <a:pPr algn="just"/>
            <a:r>
              <a:rPr lang="fr-FR" sz="1200" dirty="0"/>
              <a:t>- Ctrl-C arrête le programme en cours et garde en mémoire le contenu des variables. Utile en phase de débogage.</a:t>
            </a:r>
          </a:p>
          <a:p>
            <a:pPr algn="just"/>
            <a:r>
              <a:rPr lang="fr-FR" sz="1200" dirty="0"/>
              <a:t>- Ctrl-D effectue un soft reboot (équivalent au bouton STOP de </a:t>
            </a:r>
            <a:r>
              <a:rPr lang="fr-FR" sz="1200" dirty="0" err="1"/>
              <a:t>Thonny</a:t>
            </a:r>
            <a:r>
              <a:rPr lang="fr-FR" sz="1200" dirty="0"/>
              <a:t>)</a:t>
            </a:r>
          </a:p>
        </p:txBody>
      </p:sp>
      <p:pic>
        <p:nvPicPr>
          <p:cNvPr id="8" name="Image 7"/>
          <p:cNvPicPr>
            <a:picLocks noChangeAspect="1"/>
          </p:cNvPicPr>
          <p:nvPr/>
        </p:nvPicPr>
        <p:blipFill>
          <a:blip r:embed="rId3"/>
          <a:stretch>
            <a:fillRect/>
          </a:stretch>
        </p:blipFill>
        <p:spPr>
          <a:xfrm>
            <a:off x="4860032" y="400050"/>
            <a:ext cx="4389500" cy="4730906"/>
          </a:xfrm>
          <a:prstGeom prst="rect">
            <a:avLst/>
          </a:prstGeom>
        </p:spPr>
      </p:pic>
      <p:sp>
        <p:nvSpPr>
          <p:cNvPr id="14" name="ZoneTexte 13"/>
          <p:cNvSpPr txBox="1"/>
          <p:nvPr/>
        </p:nvSpPr>
        <p:spPr>
          <a:xfrm>
            <a:off x="7452321" y="813088"/>
            <a:ext cx="1627300" cy="1384995"/>
          </a:xfrm>
          <a:prstGeom prst="rect">
            <a:avLst/>
          </a:prstGeom>
          <a:noFill/>
        </p:spPr>
        <p:txBody>
          <a:bodyPr wrap="square" rtlCol="0">
            <a:spAutoFit/>
          </a:bodyPr>
          <a:lstStyle/>
          <a:p>
            <a:r>
              <a:rPr lang="fr-FR" sz="1200" i="1" dirty="0"/>
              <a:t>Attention, les leds (sorties) sont à commande bistable, c’est-à-dire qu’il faut donner l’ordre de les éteindre (non visible sur le graphe).</a:t>
            </a:r>
          </a:p>
        </p:txBody>
      </p:sp>
      <p:sp>
        <p:nvSpPr>
          <p:cNvPr id="10" name="ZoneTexte 9">
            <a:extLst>
              <a:ext uri="{FF2B5EF4-FFF2-40B4-BE49-F238E27FC236}">
                <a16:creationId xmlns:a16="http://schemas.microsoft.com/office/drawing/2014/main" id="{2D5242AD-D740-0132-2B10-2C68852B6AEF}"/>
              </a:ext>
            </a:extLst>
          </p:cNvPr>
          <p:cNvSpPr txBox="1"/>
          <p:nvPr/>
        </p:nvSpPr>
        <p:spPr>
          <a:xfrm>
            <a:off x="311344" y="2617798"/>
            <a:ext cx="4296660" cy="1477328"/>
          </a:xfrm>
          <a:prstGeom prst="rect">
            <a:avLst/>
          </a:prstGeom>
          <a:noFill/>
        </p:spPr>
        <p:txBody>
          <a:bodyPr wrap="square" rtlCol="0">
            <a:spAutoFit/>
          </a:bodyPr>
          <a:lstStyle/>
          <a:p>
            <a:r>
              <a:rPr lang="fr-FR" dirty="0"/>
              <a:t>Pour réussir brillamment cette manipulation, vous devez analyser le lien entre le programme python fourni et le diagramme des questions précédentes. Pas de bricolage !</a:t>
            </a:r>
          </a:p>
        </p:txBody>
      </p:sp>
    </p:spTree>
    <p:extLst>
      <p:ext uri="{BB962C8B-B14F-4D97-AF65-F5344CB8AC3E}">
        <p14:creationId xmlns:p14="http://schemas.microsoft.com/office/powerpoint/2010/main" val="3237676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0050"/>
            <a:ext cx="4258816" cy="1019572"/>
          </a:xfrm>
        </p:spPr>
        <p:txBody>
          <a:bodyPr>
            <a:normAutofit fontScale="90000"/>
          </a:bodyPr>
          <a:lstStyle/>
          <a:p>
            <a:r>
              <a:rPr lang="fr-FR" dirty="0"/>
              <a:t>Programmes feux tricolores et trafic</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19</a:t>
            </a:fld>
            <a:endParaRPr lang="fr-FR"/>
          </a:p>
        </p:txBody>
      </p:sp>
      <p:sp>
        <p:nvSpPr>
          <p:cNvPr id="9" name="ZoneTexte 8"/>
          <p:cNvSpPr txBox="1"/>
          <p:nvPr/>
        </p:nvSpPr>
        <p:spPr>
          <a:xfrm>
            <a:off x="5505450" y="4610051"/>
            <a:ext cx="3387030" cy="461665"/>
          </a:xfrm>
          <a:prstGeom prst="rect">
            <a:avLst/>
          </a:prstGeom>
          <a:noFill/>
        </p:spPr>
        <p:txBody>
          <a:bodyPr wrap="square" rtlCol="0">
            <a:spAutoFit/>
          </a:bodyPr>
          <a:lstStyle/>
          <a:p>
            <a:pPr algn="ctr"/>
            <a:r>
              <a:rPr lang="fr-FR" sz="1200" dirty="0"/>
              <a:t>Un nombre booléen est un nombre en base 2 : il n’a que deux valeurs possibles : 0  ou 1.</a:t>
            </a:r>
          </a:p>
        </p:txBody>
      </p:sp>
      <p:sp>
        <p:nvSpPr>
          <p:cNvPr id="10" name="ZoneTexte 9"/>
          <p:cNvSpPr txBox="1"/>
          <p:nvPr/>
        </p:nvSpPr>
        <p:spPr>
          <a:xfrm>
            <a:off x="421196" y="1348171"/>
            <a:ext cx="4546848" cy="2308324"/>
          </a:xfrm>
          <a:prstGeom prst="rect">
            <a:avLst/>
          </a:prstGeom>
          <a:noFill/>
        </p:spPr>
        <p:txBody>
          <a:bodyPr wrap="square" rtlCol="0">
            <a:spAutoFit/>
          </a:bodyPr>
          <a:lstStyle/>
          <a:p>
            <a:pPr algn="just"/>
            <a:r>
              <a:rPr lang="fr-FR" u="sng" dirty="0"/>
              <a:t>Modification du cahier des charges</a:t>
            </a:r>
            <a:r>
              <a:rPr lang="fr-FR" dirty="0"/>
              <a:t> : la prise en compte de </a:t>
            </a:r>
            <a:r>
              <a:rPr lang="fr-FR" dirty="0" err="1"/>
              <a:t>usr</a:t>
            </a:r>
            <a:r>
              <a:rPr lang="fr-FR" dirty="0"/>
              <a:t> n’est possible que si le booléen « trafic » est à 1. Sur le diagramme cela apparait comme une </a:t>
            </a:r>
            <a:r>
              <a:rPr lang="fr-FR" b="1" dirty="0"/>
              <a:t>garde</a:t>
            </a:r>
            <a:r>
              <a:rPr lang="fr-FR" dirty="0"/>
              <a:t> (entre crochets).</a:t>
            </a:r>
          </a:p>
          <a:p>
            <a:pPr algn="just"/>
            <a:r>
              <a:rPr lang="fr-FR" dirty="0"/>
              <a:t>L’évolution de l’état 3 à l’état 4 a lieu au moment où </a:t>
            </a:r>
            <a:r>
              <a:rPr lang="fr-FR" dirty="0" err="1"/>
              <a:t>usr</a:t>
            </a:r>
            <a:r>
              <a:rPr lang="fr-FR" dirty="0"/>
              <a:t> passe à 1 (front montant) à condition que « trafic » soit à 1.</a:t>
            </a:r>
          </a:p>
        </p:txBody>
      </p:sp>
      <p:sp>
        <p:nvSpPr>
          <p:cNvPr id="11" name="ZoneTexte 10"/>
          <p:cNvSpPr txBox="1"/>
          <p:nvPr/>
        </p:nvSpPr>
        <p:spPr>
          <a:xfrm>
            <a:off x="421196" y="3640554"/>
            <a:ext cx="4546848" cy="1477328"/>
          </a:xfrm>
          <a:prstGeom prst="rect">
            <a:avLst/>
          </a:prstGeom>
          <a:solidFill>
            <a:schemeClr val="accent2">
              <a:lumMod val="40000"/>
              <a:lumOff val="60000"/>
            </a:schemeClr>
          </a:solidFill>
        </p:spPr>
        <p:txBody>
          <a:bodyPr wrap="square" rtlCol="0">
            <a:spAutoFit/>
          </a:bodyPr>
          <a:lstStyle/>
          <a:p>
            <a:pPr marL="285750" indent="-285750" algn="just">
              <a:buFont typeface="Arial" panose="020B0604020202020204" pitchFamily="34" charset="0"/>
              <a:buChar char="•"/>
            </a:pPr>
            <a:r>
              <a:rPr lang="fr-FR" dirty="0"/>
              <a:t>Câbler un nouveau bouton que l’on appellera « trafic » (comme </a:t>
            </a:r>
            <a:r>
              <a:rPr lang="fr-FR" dirty="0" err="1"/>
              <a:t>usr</a:t>
            </a:r>
            <a:r>
              <a:rPr lang="fr-FR" dirty="0"/>
              <a:t> sur l’entrée de votre choix)</a:t>
            </a:r>
          </a:p>
          <a:p>
            <a:pPr marL="285750" indent="-285750" algn="just">
              <a:buFont typeface="Arial" panose="020B0604020202020204" pitchFamily="34" charset="0"/>
              <a:buChar char="•"/>
            </a:pPr>
            <a:r>
              <a:rPr lang="fr-FR" dirty="0"/>
              <a:t>Modifier votre programme précédent afin de tenir compte de la garde [trafic].</a:t>
            </a:r>
          </a:p>
        </p:txBody>
      </p:sp>
      <p:sp>
        <p:nvSpPr>
          <p:cNvPr id="12" name="ZoneTexte 11"/>
          <p:cNvSpPr txBox="1"/>
          <p:nvPr/>
        </p:nvSpPr>
        <p:spPr>
          <a:xfrm>
            <a:off x="5401639" y="4004945"/>
            <a:ext cx="3634857" cy="646331"/>
          </a:xfrm>
          <a:prstGeom prst="rect">
            <a:avLst/>
          </a:prstGeom>
          <a:noFill/>
        </p:spPr>
        <p:txBody>
          <a:bodyPr wrap="square" rtlCol="0">
            <a:spAutoFit/>
          </a:bodyPr>
          <a:lstStyle/>
          <a:p>
            <a:pPr algn="ctr"/>
            <a:r>
              <a:rPr lang="fr-FR" dirty="0"/>
              <a:t>Consulter l’aide si </a:t>
            </a:r>
            <a:r>
              <a:rPr lang="fr-FR" dirty="0" err="1"/>
              <a:t>pb</a:t>
            </a:r>
            <a:r>
              <a:rPr lang="fr-FR" dirty="0"/>
              <a:t> de branchement</a:t>
            </a:r>
          </a:p>
        </p:txBody>
      </p:sp>
      <p:pic>
        <p:nvPicPr>
          <p:cNvPr id="8" name="Image 7"/>
          <p:cNvPicPr>
            <a:picLocks noChangeAspect="1"/>
          </p:cNvPicPr>
          <p:nvPr/>
        </p:nvPicPr>
        <p:blipFill>
          <a:blip r:embed="rId3"/>
          <a:stretch>
            <a:fillRect/>
          </a:stretch>
        </p:blipFill>
        <p:spPr>
          <a:xfrm>
            <a:off x="5075751" y="363455"/>
            <a:ext cx="4438442" cy="3623792"/>
          </a:xfrm>
          <a:prstGeom prst="rect">
            <a:avLst/>
          </a:prstGeom>
        </p:spPr>
      </p:pic>
      <p:cxnSp>
        <p:nvCxnSpPr>
          <p:cNvPr id="7" name="Connecteur droit avec flèche 6">
            <a:extLst>
              <a:ext uri="{FF2B5EF4-FFF2-40B4-BE49-F238E27FC236}">
                <a16:creationId xmlns:a16="http://schemas.microsoft.com/office/drawing/2014/main" id="{8DE5F42E-14E0-BE6E-0FFC-8F62D4FFD9FF}"/>
              </a:ext>
            </a:extLst>
          </p:cNvPr>
          <p:cNvCxnSpPr/>
          <p:nvPr/>
        </p:nvCxnSpPr>
        <p:spPr>
          <a:xfrm>
            <a:off x="2843808" y="2643758"/>
            <a:ext cx="3816424"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0667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Diagramme d’états</a:t>
            </a:r>
          </a:p>
        </p:txBody>
      </p:sp>
      <p:sp>
        <p:nvSpPr>
          <p:cNvPr id="5" name="Espace réservé du texte 4"/>
          <p:cNvSpPr>
            <a:spLocks noGrp="1"/>
          </p:cNvSpPr>
          <p:nvPr>
            <p:ph type="body" sz="half" idx="2"/>
          </p:nvPr>
        </p:nvSpPr>
        <p:spPr/>
        <p:txBody>
          <a:bodyPr>
            <a:normAutofit/>
          </a:bodyPr>
          <a:lstStyle/>
          <a:p>
            <a:r>
              <a:rPr lang="fr-FR" dirty="0"/>
              <a:t>L’objectif est de réaliser la commande d’un feu tricolore à l’aide d’une carte associée à un microcontrôleur en respectant ce diagramme d’états.</a:t>
            </a:r>
          </a:p>
          <a:p>
            <a:r>
              <a:rPr lang="fr-FR" dirty="0"/>
              <a:t>L’écriture du programme python suivra les règles explicitées dans ce sujet.</a:t>
            </a:r>
          </a:p>
          <a:p>
            <a:r>
              <a:rPr lang="fr-FR" dirty="0"/>
              <a:t>Lorsque le système est au repos (état1), tout est arrêté.</a:t>
            </a:r>
          </a:p>
        </p:txBody>
      </p:sp>
      <p:sp>
        <p:nvSpPr>
          <p:cNvPr id="7" name="Espace réservé du pied de page 6"/>
          <p:cNvSpPr>
            <a:spLocks noGrp="1"/>
          </p:cNvSpPr>
          <p:nvPr>
            <p:ph type="ftr" sz="quarter" idx="11"/>
          </p:nvPr>
        </p:nvSpPr>
        <p:spPr/>
        <p:txBody>
          <a:bodyPr/>
          <a:lstStyle/>
          <a:p>
            <a:r>
              <a:rPr lang="fr-FR"/>
              <a:t>SED - Pico - feux tricolores</a:t>
            </a:r>
          </a:p>
        </p:txBody>
      </p:sp>
      <p:sp>
        <p:nvSpPr>
          <p:cNvPr id="8" name="Espace réservé du numéro de diapositive 7"/>
          <p:cNvSpPr>
            <a:spLocks noGrp="1"/>
          </p:cNvSpPr>
          <p:nvPr>
            <p:ph type="sldNum" sz="quarter" idx="12"/>
          </p:nvPr>
        </p:nvSpPr>
        <p:spPr/>
        <p:txBody>
          <a:bodyPr/>
          <a:lstStyle/>
          <a:p>
            <a:fld id="{93C461D2-9DE8-40C8-822B-38EC5191248D}" type="slidenum">
              <a:rPr lang="fr-FR" smtClean="0"/>
              <a:t>2</a:t>
            </a:fld>
            <a:endParaRPr lang="fr-FR"/>
          </a:p>
        </p:txBody>
      </p:sp>
      <p:sp>
        <p:nvSpPr>
          <p:cNvPr id="3" name="ZoneTexte 2"/>
          <p:cNvSpPr txBox="1"/>
          <p:nvPr/>
        </p:nvSpPr>
        <p:spPr>
          <a:xfrm>
            <a:off x="0" y="4906288"/>
            <a:ext cx="3294492" cy="246221"/>
          </a:xfrm>
          <a:prstGeom prst="rect">
            <a:avLst/>
          </a:prstGeom>
          <a:noFill/>
        </p:spPr>
        <p:txBody>
          <a:bodyPr wrap="none" rtlCol="0">
            <a:spAutoFit/>
          </a:bodyPr>
          <a:lstStyle/>
          <a:p>
            <a:r>
              <a:rPr lang="fr-FR" sz="1000" dirty="0"/>
              <a:t>L’interprétation du diagramme est sur la page suivante.</a:t>
            </a:r>
          </a:p>
        </p:txBody>
      </p:sp>
      <p:pic>
        <p:nvPicPr>
          <p:cNvPr id="9" name="Image 8"/>
          <p:cNvPicPr>
            <a:picLocks noChangeAspect="1"/>
          </p:cNvPicPr>
          <p:nvPr/>
        </p:nvPicPr>
        <p:blipFill>
          <a:blip r:embed="rId3"/>
          <a:stretch>
            <a:fillRect/>
          </a:stretch>
        </p:blipFill>
        <p:spPr>
          <a:xfrm>
            <a:off x="3923928" y="339502"/>
            <a:ext cx="4392488" cy="4730372"/>
          </a:xfrm>
          <a:prstGeom prst="rect">
            <a:avLst/>
          </a:prstGeom>
        </p:spPr>
      </p:pic>
      <p:sp>
        <p:nvSpPr>
          <p:cNvPr id="10" name="ZoneTexte 9"/>
          <p:cNvSpPr txBox="1"/>
          <p:nvPr/>
        </p:nvSpPr>
        <p:spPr>
          <a:xfrm>
            <a:off x="6372200" y="843558"/>
            <a:ext cx="1582484" cy="369332"/>
          </a:xfrm>
          <a:prstGeom prst="rect">
            <a:avLst/>
          </a:prstGeom>
          <a:noFill/>
        </p:spPr>
        <p:txBody>
          <a:bodyPr wrap="none" rtlCol="0">
            <a:spAutoFit/>
          </a:bodyPr>
          <a:lstStyle/>
          <a:p>
            <a:r>
              <a:rPr lang="fr-FR" dirty="0"/>
              <a:t>Programme 1</a:t>
            </a:r>
          </a:p>
        </p:txBody>
      </p:sp>
    </p:spTree>
    <p:extLst>
      <p:ext uri="{BB962C8B-B14F-4D97-AF65-F5344CB8AC3E}">
        <p14:creationId xmlns:p14="http://schemas.microsoft.com/office/powerpoint/2010/main" val="2084572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a:blip r:embed="rId3"/>
          <a:stretch>
            <a:fillRect/>
          </a:stretch>
        </p:blipFill>
        <p:spPr>
          <a:xfrm>
            <a:off x="5802919" y="287373"/>
            <a:ext cx="3308100" cy="4568754"/>
          </a:xfrm>
          <a:prstGeom prst="rect">
            <a:avLst/>
          </a:prstGeom>
        </p:spPr>
      </p:pic>
      <p:sp>
        <p:nvSpPr>
          <p:cNvPr id="2" name="Titre 1"/>
          <p:cNvSpPr>
            <a:spLocks noGrp="1"/>
          </p:cNvSpPr>
          <p:nvPr>
            <p:ph type="title"/>
          </p:nvPr>
        </p:nvSpPr>
        <p:spPr>
          <a:xfrm>
            <a:off x="457200" y="400050"/>
            <a:ext cx="4978896" cy="1019572"/>
          </a:xfrm>
        </p:spPr>
        <p:txBody>
          <a:bodyPr>
            <a:normAutofit fontScale="90000"/>
          </a:bodyPr>
          <a:lstStyle/>
          <a:p>
            <a:r>
              <a:rPr lang="fr-FR" dirty="0"/>
              <a:t>Programmes feux tricolores, trafic et mode de marche/arrêt</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20</a:t>
            </a:fld>
            <a:endParaRPr lang="fr-FR"/>
          </a:p>
        </p:txBody>
      </p:sp>
      <p:sp>
        <p:nvSpPr>
          <p:cNvPr id="10" name="ZoneTexte 9"/>
          <p:cNvSpPr txBox="1"/>
          <p:nvPr/>
        </p:nvSpPr>
        <p:spPr>
          <a:xfrm>
            <a:off x="421196" y="1340643"/>
            <a:ext cx="5014900" cy="2462213"/>
          </a:xfrm>
          <a:prstGeom prst="rect">
            <a:avLst/>
          </a:prstGeom>
          <a:noFill/>
        </p:spPr>
        <p:txBody>
          <a:bodyPr wrap="square" rtlCol="0">
            <a:spAutoFit/>
          </a:bodyPr>
          <a:lstStyle/>
          <a:p>
            <a:pPr algn="just"/>
            <a:r>
              <a:rPr lang="fr-FR" sz="1400" u="sng" dirty="0"/>
              <a:t>Modification du cahier des charges</a:t>
            </a:r>
            <a:r>
              <a:rPr lang="fr-FR" sz="1400" dirty="0"/>
              <a:t> : on souhaite maintenant mettre en place deux modes de fonctionnement du système :</a:t>
            </a:r>
          </a:p>
          <a:p>
            <a:pPr marL="285750" indent="-285750" algn="just">
              <a:buFontTx/>
              <a:buChar char="-"/>
            </a:pPr>
            <a:r>
              <a:rPr lang="fr-FR" sz="1400" dirty="0"/>
              <a:t>Mode arrêt (état5)</a:t>
            </a:r>
          </a:p>
          <a:p>
            <a:pPr marL="285750" indent="-285750" algn="just">
              <a:buFontTx/>
              <a:buChar char="-"/>
            </a:pPr>
            <a:r>
              <a:rPr lang="fr-FR" sz="1400" dirty="0"/>
              <a:t>Mode fonctionnement normal (</a:t>
            </a:r>
            <a:r>
              <a:rPr lang="fr-FR" sz="1400" b="1" dirty="0"/>
              <a:t>état composite</a:t>
            </a:r>
            <a:r>
              <a:rPr lang="fr-FR" sz="1400" dirty="0"/>
              <a:t>)</a:t>
            </a:r>
          </a:p>
          <a:p>
            <a:pPr algn="just"/>
            <a:r>
              <a:rPr lang="fr-FR" sz="1400" u="sng" dirty="0"/>
              <a:t>Interprétation</a:t>
            </a:r>
            <a:r>
              <a:rPr lang="fr-FR" sz="1400" dirty="0"/>
              <a:t> : A la mise en route, l’état5 est actif et les leds sont éteintes.</a:t>
            </a:r>
          </a:p>
          <a:p>
            <a:pPr algn="just"/>
            <a:r>
              <a:rPr lang="fr-FR" sz="1400" dirty="0"/>
              <a:t>Lorsque l’évènement « marche » apparait, on active l’état1 (et désactive l’état5) et le diagramme suit son cours.</a:t>
            </a:r>
          </a:p>
          <a:p>
            <a:pPr algn="just"/>
            <a:r>
              <a:rPr lang="fr-FR" sz="1400" dirty="0"/>
              <a:t>A tout moment, si l’évènement « arrêt » apparait, l’état5 s’active désactivant de fait n’importe quel état de « fonctionnement normal » et toutes les leds s’éteignent.</a:t>
            </a:r>
          </a:p>
        </p:txBody>
      </p:sp>
      <p:sp>
        <p:nvSpPr>
          <p:cNvPr id="11" name="ZoneTexte 10"/>
          <p:cNvSpPr txBox="1"/>
          <p:nvPr/>
        </p:nvSpPr>
        <p:spPr>
          <a:xfrm>
            <a:off x="107504" y="3820119"/>
            <a:ext cx="5616624" cy="1200329"/>
          </a:xfrm>
          <a:prstGeom prst="rect">
            <a:avLst/>
          </a:prstGeom>
          <a:solidFill>
            <a:schemeClr val="accent2">
              <a:lumMod val="40000"/>
              <a:lumOff val="60000"/>
            </a:schemeClr>
          </a:solidFill>
        </p:spPr>
        <p:txBody>
          <a:bodyPr wrap="square" rtlCol="0">
            <a:spAutoFit/>
          </a:bodyPr>
          <a:lstStyle/>
          <a:p>
            <a:pPr marL="285750" indent="-285750" algn="just">
              <a:buFont typeface="Arial" panose="020B0604020202020204" pitchFamily="34" charset="0"/>
              <a:buChar char="•"/>
            </a:pPr>
            <a:r>
              <a:rPr lang="fr-FR" dirty="0"/>
              <a:t>Branchez deux boutons marche et arrêt supplémentaires et complétez votre programme précédent pour réaliser un système ayant un comportement modélisé par ce diagramme d’états.</a:t>
            </a:r>
          </a:p>
        </p:txBody>
      </p:sp>
      <p:cxnSp>
        <p:nvCxnSpPr>
          <p:cNvPr id="14" name="Connecteur droit avec flèche 13"/>
          <p:cNvCxnSpPr/>
          <p:nvPr/>
        </p:nvCxnSpPr>
        <p:spPr>
          <a:xfrm>
            <a:off x="4572000" y="2139702"/>
            <a:ext cx="15121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115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179512" y="400050"/>
            <a:ext cx="2304256" cy="1955676"/>
          </a:xfrm>
        </p:spPr>
        <p:txBody>
          <a:bodyPr>
            <a:normAutofit fontScale="90000"/>
          </a:bodyPr>
          <a:lstStyle/>
          <a:p>
            <a:r>
              <a:rPr lang="fr-FR" dirty="0"/>
              <a:t>Légendes des connecteurs de la Pico</a:t>
            </a:r>
          </a:p>
        </p:txBody>
      </p:sp>
      <p:sp>
        <p:nvSpPr>
          <p:cNvPr id="5" name="Espace réservé du pied de page 4"/>
          <p:cNvSpPr>
            <a:spLocks noGrp="1"/>
          </p:cNvSpPr>
          <p:nvPr>
            <p:ph type="ftr" sz="quarter" idx="11"/>
          </p:nvPr>
        </p:nvSpPr>
        <p:spPr/>
        <p:txBody>
          <a:bodyPr/>
          <a:lstStyle/>
          <a:p>
            <a:r>
              <a:rPr lang="fr-FR"/>
              <a:t>SED - Pico - feux tricolores</a:t>
            </a:r>
            <a:endParaRPr lang="fr-FR" dirty="0"/>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21</a:t>
            </a:fld>
            <a:endParaRPr lang="fr-FR" dirty="0"/>
          </a:p>
        </p:txBody>
      </p:sp>
      <p:grpSp>
        <p:nvGrpSpPr>
          <p:cNvPr id="3" name="Groupe 2">
            <a:extLst>
              <a:ext uri="{FF2B5EF4-FFF2-40B4-BE49-F238E27FC236}">
                <a16:creationId xmlns:a16="http://schemas.microsoft.com/office/drawing/2014/main" id="{B7173347-FF17-381F-8AB5-453BA1B316B4}"/>
              </a:ext>
            </a:extLst>
          </p:cNvPr>
          <p:cNvGrpSpPr/>
          <p:nvPr/>
        </p:nvGrpSpPr>
        <p:grpSpPr>
          <a:xfrm>
            <a:off x="2555776" y="699542"/>
            <a:ext cx="6274618" cy="4199811"/>
            <a:chOff x="2565321" y="835167"/>
            <a:chExt cx="6274618" cy="4199811"/>
          </a:xfrm>
        </p:grpSpPr>
        <p:pic>
          <p:nvPicPr>
            <p:cNvPr id="8" name="Image 7">
              <a:extLst>
                <a:ext uri="{FF2B5EF4-FFF2-40B4-BE49-F238E27FC236}">
                  <a16:creationId xmlns:a16="http://schemas.microsoft.com/office/drawing/2014/main" id="{8AC7E3BA-9AAF-8B39-97DC-B8D71A52D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5321" y="835167"/>
              <a:ext cx="6274618" cy="4199811"/>
            </a:xfrm>
            <a:prstGeom prst="rect">
              <a:avLst/>
            </a:prstGeom>
          </p:spPr>
        </p:pic>
        <p:sp>
          <p:nvSpPr>
            <p:cNvPr id="9" name="Rectangle 8">
              <a:extLst>
                <a:ext uri="{FF2B5EF4-FFF2-40B4-BE49-F238E27FC236}">
                  <a16:creationId xmlns:a16="http://schemas.microsoft.com/office/drawing/2014/main" id="{22EA7543-6EA6-2B8E-D76C-37D9724B972A}"/>
                </a:ext>
              </a:extLst>
            </p:cNvPr>
            <p:cNvSpPr/>
            <p:nvPr/>
          </p:nvSpPr>
          <p:spPr>
            <a:xfrm>
              <a:off x="6662057" y="4669971"/>
              <a:ext cx="2177882" cy="365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 name="ZoneTexte 1">
            <a:extLst>
              <a:ext uri="{FF2B5EF4-FFF2-40B4-BE49-F238E27FC236}">
                <a16:creationId xmlns:a16="http://schemas.microsoft.com/office/drawing/2014/main" id="{2D6857C4-6078-73D0-E297-60965A980B76}"/>
              </a:ext>
            </a:extLst>
          </p:cNvPr>
          <p:cNvSpPr txBox="1"/>
          <p:nvPr/>
        </p:nvSpPr>
        <p:spPr>
          <a:xfrm rot="16200000">
            <a:off x="8087435" y="4113089"/>
            <a:ext cx="1845377" cy="215444"/>
          </a:xfrm>
          <a:prstGeom prst="rect">
            <a:avLst/>
          </a:prstGeom>
          <a:noFill/>
        </p:spPr>
        <p:txBody>
          <a:bodyPr wrap="none" rtlCol="0">
            <a:spAutoFit/>
          </a:bodyPr>
          <a:lstStyle/>
          <a:p>
            <a:r>
              <a:rPr lang="fr-FR" sz="800" dirty="0"/>
              <a:t>Source : https://shop.mchobby.be/fr/</a:t>
            </a:r>
          </a:p>
        </p:txBody>
      </p:sp>
    </p:spTree>
    <p:extLst>
      <p:ext uri="{BB962C8B-B14F-4D97-AF65-F5344CB8AC3E}">
        <p14:creationId xmlns:p14="http://schemas.microsoft.com/office/powerpoint/2010/main" val="2920151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Cahier des charges</a:t>
            </a:r>
          </a:p>
        </p:txBody>
      </p:sp>
      <p:sp>
        <p:nvSpPr>
          <p:cNvPr id="7" name="Espace réservé du pied de page 6"/>
          <p:cNvSpPr>
            <a:spLocks noGrp="1"/>
          </p:cNvSpPr>
          <p:nvPr>
            <p:ph type="ftr" sz="quarter" idx="11"/>
          </p:nvPr>
        </p:nvSpPr>
        <p:spPr/>
        <p:txBody>
          <a:bodyPr/>
          <a:lstStyle/>
          <a:p>
            <a:r>
              <a:rPr lang="fr-FR"/>
              <a:t>SED - Pico - feux tricolores</a:t>
            </a:r>
          </a:p>
        </p:txBody>
      </p:sp>
      <p:sp>
        <p:nvSpPr>
          <p:cNvPr id="8" name="Espace réservé du numéro de diapositive 7"/>
          <p:cNvSpPr>
            <a:spLocks noGrp="1"/>
          </p:cNvSpPr>
          <p:nvPr>
            <p:ph type="sldNum" sz="quarter" idx="12"/>
          </p:nvPr>
        </p:nvSpPr>
        <p:spPr/>
        <p:txBody>
          <a:bodyPr/>
          <a:lstStyle/>
          <a:p>
            <a:fld id="{93C461D2-9DE8-40C8-822B-38EC5191248D}" type="slidenum">
              <a:rPr lang="fr-FR" smtClean="0"/>
              <a:t>3</a:t>
            </a:fld>
            <a:endParaRPr lang="fr-FR"/>
          </a:p>
        </p:txBody>
      </p:sp>
      <p:sp>
        <p:nvSpPr>
          <p:cNvPr id="5" name="Espace réservé du texte 4"/>
          <p:cNvSpPr>
            <a:spLocks noGrp="1"/>
          </p:cNvSpPr>
          <p:nvPr>
            <p:ph type="body" sz="half" idx="4294967295"/>
          </p:nvPr>
        </p:nvSpPr>
        <p:spPr>
          <a:xfrm>
            <a:off x="467544" y="1131590"/>
            <a:ext cx="4824536" cy="3816424"/>
          </a:xfrm>
        </p:spPr>
        <p:txBody>
          <a:bodyPr>
            <a:normAutofit fontScale="77500" lnSpcReduction="20000"/>
          </a:bodyPr>
          <a:lstStyle/>
          <a:p>
            <a:r>
              <a:rPr lang="fr-FR" dirty="0"/>
              <a:t>Le cahier des charges est le suivant :</a:t>
            </a:r>
          </a:p>
          <a:p>
            <a:pPr lvl="1"/>
            <a:r>
              <a:rPr lang="fr-FR" dirty="0"/>
              <a:t>Une première impulsion sur le bouton </a:t>
            </a:r>
            <a:r>
              <a:rPr lang="fr-FR" dirty="0" err="1"/>
              <a:t>usr</a:t>
            </a:r>
            <a:r>
              <a:rPr lang="fr-FR" dirty="0"/>
              <a:t> et la led rouge s’allume ;</a:t>
            </a:r>
          </a:p>
          <a:p>
            <a:pPr lvl="1"/>
            <a:r>
              <a:rPr lang="fr-FR" dirty="0"/>
              <a:t>Au bout de 4s, elle s’éteint et la led verte s’allume.</a:t>
            </a:r>
          </a:p>
          <a:p>
            <a:pPr lvl="1"/>
            <a:r>
              <a:rPr lang="fr-FR" dirty="0"/>
              <a:t>Si </a:t>
            </a:r>
            <a:r>
              <a:rPr lang="fr-FR" dirty="0" err="1"/>
              <a:t>usr</a:t>
            </a:r>
            <a:r>
              <a:rPr lang="fr-FR" dirty="0"/>
              <a:t> est appuyé de nouveau alors la led verte s’éteint et la led orange s’allume pendant 2s, puis la rouge.</a:t>
            </a:r>
          </a:p>
          <a:p>
            <a:pPr lvl="1"/>
            <a:r>
              <a:rPr lang="fr-FR" dirty="0"/>
              <a:t>Et ainsi de suite…</a:t>
            </a:r>
          </a:p>
          <a:p>
            <a:pPr lvl="1"/>
            <a:endParaRPr lang="fr-FR" dirty="0"/>
          </a:p>
          <a:p>
            <a:pPr lvl="1"/>
            <a:r>
              <a:rPr lang="fr-FR" dirty="0"/>
              <a:t>Ce système qui réagi à l’apparition d’évènements (comme appuyer sur </a:t>
            </a:r>
            <a:r>
              <a:rPr lang="fr-FR" dirty="0" err="1"/>
              <a:t>usr</a:t>
            </a:r>
            <a:r>
              <a:rPr lang="fr-FR" dirty="0"/>
              <a:t>) est appelé </a:t>
            </a:r>
            <a:r>
              <a:rPr lang="fr-FR" b="1" dirty="0"/>
              <a:t>Système à Evènements Discrets</a:t>
            </a:r>
            <a:r>
              <a:rPr lang="fr-FR" dirty="0"/>
              <a:t>. (SED).</a:t>
            </a:r>
          </a:p>
          <a:p>
            <a:pPr lvl="1"/>
            <a:r>
              <a:rPr lang="fr-FR" dirty="0"/>
              <a:t>On vous propose de programmer la Raspberry Pi Pico à l’aide du diagramme de ce diagramme (dit d’états).</a:t>
            </a:r>
          </a:p>
        </p:txBody>
      </p:sp>
      <p:pic>
        <p:nvPicPr>
          <p:cNvPr id="3" name="Image 2">
            <a:extLst>
              <a:ext uri="{FF2B5EF4-FFF2-40B4-BE49-F238E27FC236}">
                <a16:creationId xmlns:a16="http://schemas.microsoft.com/office/drawing/2014/main" id="{FAC6EDB8-DC4F-4D6B-BDCA-1095D57F0615}"/>
              </a:ext>
            </a:extLst>
          </p:cNvPr>
          <p:cNvPicPr>
            <a:picLocks noChangeAspect="1"/>
          </p:cNvPicPr>
          <p:nvPr/>
        </p:nvPicPr>
        <p:blipFill>
          <a:blip r:embed="rId3"/>
          <a:stretch>
            <a:fillRect/>
          </a:stretch>
        </p:blipFill>
        <p:spPr>
          <a:xfrm>
            <a:off x="5318958" y="862814"/>
            <a:ext cx="3790391" cy="4085200"/>
          </a:xfrm>
          <a:prstGeom prst="rect">
            <a:avLst/>
          </a:prstGeom>
        </p:spPr>
      </p:pic>
    </p:spTree>
    <p:extLst>
      <p:ext uri="{BB962C8B-B14F-4D97-AF65-F5344CB8AC3E}">
        <p14:creationId xmlns:p14="http://schemas.microsoft.com/office/powerpoint/2010/main" val="2725646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0050"/>
            <a:ext cx="8435280" cy="742950"/>
          </a:xfrm>
        </p:spPr>
        <p:txBody>
          <a:bodyPr>
            <a:normAutofit/>
          </a:bodyPr>
          <a:lstStyle/>
          <a:p>
            <a:r>
              <a:rPr lang="fr-FR" dirty="0"/>
              <a:t>Pico microprocesseur RP2040</a:t>
            </a:r>
          </a:p>
        </p:txBody>
      </p:sp>
      <p:sp>
        <p:nvSpPr>
          <p:cNvPr id="5" name="Espace réservé du texte 4"/>
          <p:cNvSpPr>
            <a:spLocks noGrp="1"/>
          </p:cNvSpPr>
          <p:nvPr>
            <p:ph idx="1"/>
          </p:nvPr>
        </p:nvSpPr>
        <p:spPr>
          <a:xfrm>
            <a:off x="457200" y="1143000"/>
            <a:ext cx="8363272" cy="2808312"/>
          </a:xfrm>
        </p:spPr>
        <p:txBody>
          <a:bodyPr>
            <a:normAutofit/>
          </a:bodyPr>
          <a:lstStyle/>
          <a:p>
            <a:pPr marL="0" indent="0">
              <a:buNone/>
            </a:pPr>
            <a:r>
              <a:rPr lang="fr-FR" sz="1800" dirty="0"/>
              <a:t>La carte Pico contient un microcontrôleur RP2040 (133 MHz) et propose :</a:t>
            </a:r>
          </a:p>
          <a:p>
            <a:r>
              <a:rPr lang="fr-FR" sz="1800" dirty="0"/>
              <a:t>26 entrées/sorties (ports) binaires (GPIO*) et pouvant fournir un signal modulé à largeur d’impulsion (PWM – Pulse </a:t>
            </a:r>
            <a:r>
              <a:rPr lang="fr-FR" sz="1800" dirty="0" err="1"/>
              <a:t>Width</a:t>
            </a:r>
            <a:r>
              <a:rPr lang="fr-FR" sz="1800" dirty="0"/>
              <a:t> Modulation) utilisées pour la commande du hacheur et la variation de vitesse d’un moteur à courant continu par exemple (voir TP ventilo). On choisit en début de programme si tel port est une entrée ou une sortie. La technologie utilisée est CMOS (3,3 V).</a:t>
            </a:r>
          </a:p>
          <a:p>
            <a:r>
              <a:rPr lang="fr-FR" sz="1800" dirty="0"/>
              <a:t>3 entrées analogiques converties sur 12 bits.</a:t>
            </a:r>
          </a:p>
          <a:p>
            <a:r>
              <a:rPr lang="fr-FR" sz="1800" dirty="0"/>
              <a:t>Des ports pouvant être configurés pour être des liaisons séries, bus I²C ou SPI non utilisés dans cette séance.</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4</a:t>
            </a:fld>
            <a:endParaRPr lang="fr-FR"/>
          </a:p>
        </p:txBody>
      </p:sp>
      <p:sp>
        <p:nvSpPr>
          <p:cNvPr id="7" name="ZoneTexte 6">
            <a:extLst>
              <a:ext uri="{FF2B5EF4-FFF2-40B4-BE49-F238E27FC236}">
                <a16:creationId xmlns:a16="http://schemas.microsoft.com/office/drawing/2014/main" id="{9F51C3A1-DD93-EB98-A841-DD1B9970C361}"/>
              </a:ext>
            </a:extLst>
          </p:cNvPr>
          <p:cNvSpPr txBox="1"/>
          <p:nvPr/>
        </p:nvSpPr>
        <p:spPr>
          <a:xfrm>
            <a:off x="0" y="4890678"/>
            <a:ext cx="2392001" cy="246221"/>
          </a:xfrm>
          <a:prstGeom prst="rect">
            <a:avLst/>
          </a:prstGeom>
          <a:noFill/>
        </p:spPr>
        <p:txBody>
          <a:bodyPr wrap="none" rtlCol="0">
            <a:spAutoFit/>
          </a:bodyPr>
          <a:lstStyle/>
          <a:p>
            <a:r>
              <a:rPr lang="fr-FR" sz="1000" dirty="0"/>
              <a:t>* GPIO : General </a:t>
            </a:r>
            <a:r>
              <a:rPr lang="fr-FR" sz="1000" dirty="0" err="1"/>
              <a:t>Purpose</a:t>
            </a:r>
            <a:r>
              <a:rPr lang="fr-FR" sz="1000" dirty="0"/>
              <a:t> Input Output</a:t>
            </a:r>
          </a:p>
        </p:txBody>
      </p:sp>
    </p:spTree>
    <p:extLst>
      <p:ext uri="{BB962C8B-B14F-4D97-AF65-F5344CB8AC3E}">
        <p14:creationId xmlns:p14="http://schemas.microsoft.com/office/powerpoint/2010/main" val="3647057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5085A26-8609-44B2-562B-194D592578A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566235" y="617778"/>
            <a:ext cx="4389053" cy="4389053"/>
          </a:xfrm>
          <a:prstGeom prst="rect">
            <a:avLst/>
          </a:prstGeom>
        </p:spPr>
      </p:pic>
      <p:sp>
        <p:nvSpPr>
          <p:cNvPr id="31" name="Espace réservé du pied de page 30"/>
          <p:cNvSpPr>
            <a:spLocks noGrp="1"/>
          </p:cNvSpPr>
          <p:nvPr>
            <p:ph type="ftr" sz="quarter" idx="11"/>
          </p:nvPr>
        </p:nvSpPr>
        <p:spPr/>
        <p:txBody>
          <a:bodyPr/>
          <a:lstStyle/>
          <a:p>
            <a:r>
              <a:rPr lang="fr-FR"/>
              <a:t>SED - Pico - feux tricolores</a:t>
            </a:r>
            <a:endParaRPr lang="fr-FR" dirty="0"/>
          </a:p>
        </p:txBody>
      </p:sp>
      <p:sp>
        <p:nvSpPr>
          <p:cNvPr id="32" name="Espace réservé du numéro de diapositive 31"/>
          <p:cNvSpPr>
            <a:spLocks noGrp="1"/>
          </p:cNvSpPr>
          <p:nvPr>
            <p:ph type="sldNum" sz="quarter" idx="12"/>
          </p:nvPr>
        </p:nvSpPr>
        <p:spPr/>
        <p:txBody>
          <a:bodyPr/>
          <a:lstStyle/>
          <a:p>
            <a:fld id="{93C461D2-9DE8-40C8-822B-38EC5191248D}" type="slidenum">
              <a:rPr lang="fr-FR" smtClean="0"/>
              <a:t>5</a:t>
            </a:fld>
            <a:endParaRPr lang="fr-FR"/>
          </a:p>
        </p:txBody>
      </p:sp>
      <p:sp>
        <p:nvSpPr>
          <p:cNvPr id="13" name="Titre 1"/>
          <p:cNvSpPr>
            <a:spLocks noGrp="1"/>
          </p:cNvSpPr>
          <p:nvPr>
            <p:ph type="title"/>
          </p:nvPr>
        </p:nvSpPr>
        <p:spPr>
          <a:xfrm>
            <a:off x="457200" y="400050"/>
            <a:ext cx="8229600" cy="742950"/>
          </a:xfrm>
        </p:spPr>
        <p:txBody>
          <a:bodyPr>
            <a:normAutofit fontScale="90000"/>
          </a:bodyPr>
          <a:lstStyle/>
          <a:p>
            <a:r>
              <a:rPr lang="fr-FR" dirty="0"/>
              <a:t>Raspberry Pi </a:t>
            </a:r>
            <a:br>
              <a:rPr lang="fr-FR" dirty="0"/>
            </a:br>
            <a:r>
              <a:rPr lang="fr-FR" dirty="0"/>
              <a:t>Pico Wifi</a:t>
            </a:r>
          </a:p>
        </p:txBody>
      </p:sp>
      <p:sp>
        <p:nvSpPr>
          <p:cNvPr id="14" name="Accolade fermante 13"/>
          <p:cNvSpPr/>
          <p:nvPr/>
        </p:nvSpPr>
        <p:spPr>
          <a:xfrm>
            <a:off x="5926156" y="1222003"/>
            <a:ext cx="287669" cy="3226902"/>
          </a:xfrm>
          <a:prstGeom prst="rightBrace">
            <a:avLst/>
          </a:prstGeom>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fr-FR"/>
          </a:p>
        </p:txBody>
      </p:sp>
      <p:sp>
        <p:nvSpPr>
          <p:cNvPr id="18" name="ZoneTexte 17"/>
          <p:cNvSpPr txBox="1"/>
          <p:nvPr/>
        </p:nvSpPr>
        <p:spPr>
          <a:xfrm>
            <a:off x="6833258" y="400651"/>
            <a:ext cx="2310741" cy="830997"/>
          </a:xfrm>
          <a:prstGeom prst="rect">
            <a:avLst/>
          </a:prstGeom>
          <a:noFill/>
        </p:spPr>
        <p:txBody>
          <a:bodyPr wrap="square" rtlCol="0">
            <a:spAutoFit/>
          </a:bodyPr>
          <a:lstStyle/>
          <a:p>
            <a:r>
              <a:rPr lang="fr-FR" sz="1600" dirty="0"/>
              <a:t>Port micro USB : utile pour la communication et l’alimentation (5V)</a:t>
            </a:r>
          </a:p>
        </p:txBody>
      </p:sp>
      <p:cxnSp>
        <p:nvCxnSpPr>
          <p:cNvPr id="21" name="Connecteur droit avec flèche 20"/>
          <p:cNvCxnSpPr>
            <a:cxnSpLocks/>
            <a:stCxn id="22" idx="3"/>
          </p:cNvCxnSpPr>
          <p:nvPr/>
        </p:nvCxnSpPr>
        <p:spPr>
          <a:xfrm flipV="1">
            <a:off x="3081772" y="4119023"/>
            <a:ext cx="1058180" cy="14530"/>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sp>
        <p:nvSpPr>
          <p:cNvPr id="22" name="ZoneTexte 21"/>
          <p:cNvSpPr txBox="1"/>
          <p:nvPr/>
        </p:nvSpPr>
        <p:spPr>
          <a:xfrm>
            <a:off x="857265" y="3979664"/>
            <a:ext cx="2224507" cy="307777"/>
          </a:xfrm>
          <a:prstGeom prst="rect">
            <a:avLst/>
          </a:prstGeom>
          <a:noFill/>
        </p:spPr>
        <p:txBody>
          <a:bodyPr wrap="square" rtlCol="0">
            <a:spAutoFit/>
          </a:bodyPr>
          <a:lstStyle/>
          <a:p>
            <a:pPr algn="r"/>
            <a:r>
              <a:rPr lang="fr-FR" sz="1400" dirty="0"/>
              <a:t>Masse </a:t>
            </a:r>
            <a:r>
              <a:rPr lang="fr-FR" sz="1400" dirty="0" err="1"/>
              <a:t>GrouND</a:t>
            </a:r>
            <a:r>
              <a:rPr lang="fr-FR" sz="1400" dirty="0"/>
              <a:t> (GND)</a:t>
            </a:r>
          </a:p>
        </p:txBody>
      </p:sp>
      <p:sp>
        <p:nvSpPr>
          <p:cNvPr id="23" name="ZoneTexte 22"/>
          <p:cNvSpPr txBox="1"/>
          <p:nvPr/>
        </p:nvSpPr>
        <p:spPr>
          <a:xfrm>
            <a:off x="6032890" y="1301940"/>
            <a:ext cx="3165503" cy="738664"/>
          </a:xfrm>
          <a:prstGeom prst="rect">
            <a:avLst/>
          </a:prstGeom>
          <a:noFill/>
        </p:spPr>
        <p:txBody>
          <a:bodyPr wrap="square" rtlCol="0">
            <a:spAutoFit/>
          </a:bodyPr>
          <a:lstStyle/>
          <a:p>
            <a:r>
              <a:rPr lang="fr-FR" sz="1400" dirty="0"/>
              <a:t>3V3 (OUT) : sortie Alimentation 3,3 V pour alimenter des périphériques (technologie CMOS)</a:t>
            </a:r>
          </a:p>
        </p:txBody>
      </p:sp>
      <p:cxnSp>
        <p:nvCxnSpPr>
          <p:cNvPr id="24" name="Connecteur droit avec flèche 23"/>
          <p:cNvCxnSpPr>
            <a:cxnSpLocks/>
            <a:stCxn id="23" idx="1"/>
          </p:cNvCxnSpPr>
          <p:nvPr/>
        </p:nvCxnSpPr>
        <p:spPr>
          <a:xfrm flipH="1">
            <a:off x="5486400" y="1671272"/>
            <a:ext cx="546490" cy="239266"/>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sp>
        <p:nvSpPr>
          <p:cNvPr id="25" name="ZoneTexte 24"/>
          <p:cNvSpPr txBox="1"/>
          <p:nvPr/>
        </p:nvSpPr>
        <p:spPr>
          <a:xfrm>
            <a:off x="2210336" y="3045079"/>
            <a:ext cx="864096" cy="338554"/>
          </a:xfrm>
          <a:prstGeom prst="rect">
            <a:avLst/>
          </a:prstGeom>
          <a:noFill/>
        </p:spPr>
        <p:txBody>
          <a:bodyPr wrap="square" rtlCol="0">
            <a:spAutoFit/>
          </a:bodyPr>
          <a:lstStyle/>
          <a:p>
            <a:pPr algn="r"/>
            <a:r>
              <a:rPr lang="fr-FR" sz="1600" dirty="0"/>
              <a:t>Quartz</a:t>
            </a:r>
          </a:p>
        </p:txBody>
      </p:sp>
      <p:cxnSp>
        <p:nvCxnSpPr>
          <p:cNvPr id="26" name="Connecteur droit avec flèche 25"/>
          <p:cNvCxnSpPr>
            <a:cxnSpLocks/>
            <a:stCxn id="25" idx="3"/>
          </p:cNvCxnSpPr>
          <p:nvPr/>
        </p:nvCxnSpPr>
        <p:spPr>
          <a:xfrm flipV="1">
            <a:off x="3074432" y="3154102"/>
            <a:ext cx="1323177" cy="60254"/>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sp>
        <p:nvSpPr>
          <p:cNvPr id="27" name="ZoneTexte 26"/>
          <p:cNvSpPr txBox="1"/>
          <p:nvPr/>
        </p:nvSpPr>
        <p:spPr>
          <a:xfrm>
            <a:off x="3347864" y="355354"/>
            <a:ext cx="1548999" cy="338554"/>
          </a:xfrm>
          <a:prstGeom prst="rect">
            <a:avLst/>
          </a:prstGeom>
          <a:noFill/>
        </p:spPr>
        <p:txBody>
          <a:bodyPr wrap="square" rtlCol="0">
            <a:spAutoFit/>
          </a:bodyPr>
          <a:lstStyle/>
          <a:p>
            <a:pPr algn="ctr"/>
            <a:r>
              <a:rPr lang="fr-FR" sz="1600" dirty="0"/>
              <a:t>Led verte test</a:t>
            </a:r>
          </a:p>
        </p:txBody>
      </p:sp>
      <p:cxnSp>
        <p:nvCxnSpPr>
          <p:cNvPr id="28" name="Connecteur droit avec flèche 27"/>
          <p:cNvCxnSpPr>
            <a:cxnSpLocks/>
          </p:cNvCxnSpPr>
          <p:nvPr/>
        </p:nvCxnSpPr>
        <p:spPr>
          <a:xfrm>
            <a:off x="4283621" y="663609"/>
            <a:ext cx="113988" cy="734117"/>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sp>
        <p:nvSpPr>
          <p:cNvPr id="29" name="ZoneTexte 28"/>
          <p:cNvSpPr txBox="1"/>
          <p:nvPr/>
        </p:nvSpPr>
        <p:spPr>
          <a:xfrm>
            <a:off x="1346240" y="2411624"/>
            <a:ext cx="1728192" cy="584775"/>
          </a:xfrm>
          <a:prstGeom prst="rect">
            <a:avLst/>
          </a:prstGeom>
          <a:noFill/>
        </p:spPr>
        <p:txBody>
          <a:bodyPr wrap="square" rtlCol="0">
            <a:spAutoFit/>
          </a:bodyPr>
          <a:lstStyle/>
          <a:p>
            <a:pPr algn="r"/>
            <a:r>
              <a:rPr lang="fr-FR" sz="1600" dirty="0"/>
              <a:t>Microcontrôleur RP2040</a:t>
            </a:r>
          </a:p>
        </p:txBody>
      </p:sp>
      <p:cxnSp>
        <p:nvCxnSpPr>
          <p:cNvPr id="33" name="Connecteur droit avec flèche 32"/>
          <p:cNvCxnSpPr>
            <a:cxnSpLocks/>
            <a:stCxn id="29" idx="3"/>
          </p:cNvCxnSpPr>
          <p:nvPr/>
        </p:nvCxnSpPr>
        <p:spPr>
          <a:xfrm flipV="1">
            <a:off x="3074432" y="2680896"/>
            <a:ext cx="1575248" cy="23116"/>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cxnSp>
        <p:nvCxnSpPr>
          <p:cNvPr id="34" name="Connecteur droit avec flèche 33"/>
          <p:cNvCxnSpPr>
            <a:cxnSpLocks/>
            <a:stCxn id="18" idx="1"/>
          </p:cNvCxnSpPr>
          <p:nvPr/>
        </p:nvCxnSpPr>
        <p:spPr>
          <a:xfrm flipH="1">
            <a:off x="4896863" y="816150"/>
            <a:ext cx="1936395" cy="397142"/>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sp>
        <p:nvSpPr>
          <p:cNvPr id="35" name="ZoneTexte 34"/>
          <p:cNvSpPr txBox="1"/>
          <p:nvPr/>
        </p:nvSpPr>
        <p:spPr>
          <a:xfrm>
            <a:off x="1871478" y="952104"/>
            <a:ext cx="1668106" cy="1077218"/>
          </a:xfrm>
          <a:prstGeom prst="rect">
            <a:avLst/>
          </a:prstGeom>
          <a:noFill/>
        </p:spPr>
        <p:txBody>
          <a:bodyPr wrap="square" rtlCol="0">
            <a:spAutoFit/>
          </a:bodyPr>
          <a:lstStyle/>
          <a:p>
            <a:pPr algn="r"/>
            <a:r>
              <a:rPr lang="fr-FR" sz="1600" dirty="0"/>
              <a:t>Bouton BOOTSEL pour mise à niveau. </a:t>
            </a:r>
            <a:r>
              <a:rPr lang="fr-FR" sz="1600" b="1" dirty="0"/>
              <a:t>Ne pas toucher</a:t>
            </a:r>
          </a:p>
        </p:txBody>
      </p:sp>
      <p:cxnSp>
        <p:nvCxnSpPr>
          <p:cNvPr id="36" name="Connecteur droit avec flèche 35"/>
          <p:cNvCxnSpPr>
            <a:cxnSpLocks/>
            <a:stCxn id="35" idx="3"/>
          </p:cNvCxnSpPr>
          <p:nvPr/>
        </p:nvCxnSpPr>
        <p:spPr>
          <a:xfrm>
            <a:off x="3539584" y="1490713"/>
            <a:ext cx="929161" cy="406435"/>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sp>
        <p:nvSpPr>
          <p:cNvPr id="37" name="ZoneTexte 36"/>
          <p:cNvSpPr txBox="1"/>
          <p:nvPr/>
        </p:nvSpPr>
        <p:spPr>
          <a:xfrm>
            <a:off x="6234683" y="2579677"/>
            <a:ext cx="2809816" cy="523220"/>
          </a:xfrm>
          <a:prstGeom prst="rect">
            <a:avLst/>
          </a:prstGeom>
          <a:noFill/>
        </p:spPr>
        <p:txBody>
          <a:bodyPr wrap="square" rtlCol="0">
            <a:spAutoFit/>
          </a:bodyPr>
          <a:lstStyle/>
          <a:p>
            <a:pPr algn="ctr"/>
            <a:r>
              <a:rPr lang="fr-FR" sz="1400" dirty="0"/>
              <a:t>26 Entrées/sorties binaires GPIO (General </a:t>
            </a:r>
            <a:r>
              <a:rPr lang="fr-FR" sz="1400" dirty="0" err="1"/>
              <a:t>Purpose</a:t>
            </a:r>
            <a:r>
              <a:rPr lang="fr-FR" sz="1400" dirty="0"/>
              <a:t> Input Output)</a:t>
            </a:r>
            <a:endParaRPr lang="fr-FR" sz="1400" b="1" dirty="0">
              <a:solidFill>
                <a:srgbClr val="FF0000"/>
              </a:solidFill>
            </a:endParaRPr>
          </a:p>
        </p:txBody>
      </p:sp>
      <p:sp>
        <p:nvSpPr>
          <p:cNvPr id="38" name="ZoneTexte 37"/>
          <p:cNvSpPr txBox="1"/>
          <p:nvPr/>
        </p:nvSpPr>
        <p:spPr>
          <a:xfrm>
            <a:off x="7037570" y="4672778"/>
            <a:ext cx="2106430" cy="461665"/>
          </a:xfrm>
          <a:prstGeom prst="rect">
            <a:avLst/>
          </a:prstGeom>
          <a:noFill/>
        </p:spPr>
        <p:txBody>
          <a:bodyPr wrap="square" rtlCol="0">
            <a:spAutoFit/>
          </a:bodyPr>
          <a:lstStyle/>
          <a:p>
            <a:pPr algn="ctr"/>
            <a:r>
              <a:rPr lang="fr-FR" sz="1200" dirty="0">
                <a:hlinkClick r:id="rId4" action="ppaction://hlinksldjump"/>
              </a:rPr>
              <a:t>Pour en savoir plus sur les entrées/sorties fig. pico</a:t>
            </a:r>
            <a:endParaRPr lang="fr-FR" sz="1200" dirty="0"/>
          </a:p>
        </p:txBody>
      </p:sp>
      <p:sp>
        <p:nvSpPr>
          <p:cNvPr id="2" name="ZoneTexte 1"/>
          <p:cNvSpPr txBox="1"/>
          <p:nvPr/>
        </p:nvSpPr>
        <p:spPr>
          <a:xfrm rot="21031709">
            <a:off x="-32591" y="1378232"/>
            <a:ext cx="1995659" cy="1169551"/>
          </a:xfrm>
          <a:prstGeom prst="rect">
            <a:avLst/>
          </a:prstGeom>
          <a:noFill/>
        </p:spPr>
        <p:txBody>
          <a:bodyPr wrap="square" rtlCol="0">
            <a:spAutoFit/>
          </a:bodyPr>
          <a:lstStyle/>
          <a:p>
            <a:pPr algn="ctr"/>
            <a:r>
              <a:rPr lang="fr-FR" sz="1400" dirty="0">
                <a:solidFill>
                  <a:srgbClr val="C00000"/>
                </a:solidFill>
              </a:rPr>
              <a:t>Attention FRAGILE</a:t>
            </a:r>
          </a:p>
          <a:p>
            <a:pPr algn="ctr"/>
            <a:r>
              <a:rPr lang="fr-FR" sz="1400" dirty="0">
                <a:solidFill>
                  <a:srgbClr val="C00000"/>
                </a:solidFill>
              </a:rPr>
              <a:t>Ne pas mettre ses doigts dessus</a:t>
            </a:r>
          </a:p>
          <a:p>
            <a:pPr algn="ctr"/>
            <a:r>
              <a:rPr lang="fr-FR" sz="1400" dirty="0">
                <a:solidFill>
                  <a:srgbClr val="C00000"/>
                </a:solidFill>
              </a:rPr>
              <a:t>Jamais plus de 3,3 V en entrée</a:t>
            </a:r>
          </a:p>
        </p:txBody>
      </p:sp>
      <p:sp>
        <p:nvSpPr>
          <p:cNvPr id="4" name="ZoneTexte 3">
            <a:extLst>
              <a:ext uri="{FF2B5EF4-FFF2-40B4-BE49-F238E27FC236}">
                <a16:creationId xmlns:a16="http://schemas.microsoft.com/office/drawing/2014/main" id="{4110AF01-7151-D08C-0336-BE92E7FF513B}"/>
              </a:ext>
            </a:extLst>
          </p:cNvPr>
          <p:cNvSpPr txBox="1"/>
          <p:nvPr/>
        </p:nvSpPr>
        <p:spPr>
          <a:xfrm>
            <a:off x="6352858" y="3164916"/>
            <a:ext cx="2617605" cy="954107"/>
          </a:xfrm>
          <a:prstGeom prst="rect">
            <a:avLst/>
          </a:prstGeom>
          <a:noFill/>
        </p:spPr>
        <p:txBody>
          <a:bodyPr wrap="square" rtlCol="0">
            <a:spAutoFit/>
          </a:bodyPr>
          <a:lstStyle/>
          <a:p>
            <a:r>
              <a:rPr lang="fr-FR" sz="1400" dirty="0"/>
              <a:t>GP26, 27 et 28 sont équipées d’un convertisseur analogique/numérique 12 bits, </a:t>
            </a:r>
            <a:r>
              <a:rPr lang="fr-FR" sz="1400" dirty="0">
                <a:solidFill>
                  <a:srgbClr val="FF0000"/>
                </a:solidFill>
              </a:rPr>
              <a:t>3,3 V max</a:t>
            </a:r>
          </a:p>
        </p:txBody>
      </p:sp>
      <p:sp>
        <p:nvSpPr>
          <p:cNvPr id="5" name="ZoneTexte 4">
            <a:extLst>
              <a:ext uri="{FF2B5EF4-FFF2-40B4-BE49-F238E27FC236}">
                <a16:creationId xmlns:a16="http://schemas.microsoft.com/office/drawing/2014/main" id="{4ECB37E2-C5F1-F5AC-E30E-953031318BEC}"/>
              </a:ext>
            </a:extLst>
          </p:cNvPr>
          <p:cNvSpPr txBox="1"/>
          <p:nvPr/>
        </p:nvSpPr>
        <p:spPr>
          <a:xfrm>
            <a:off x="791716" y="3502369"/>
            <a:ext cx="2224507" cy="307777"/>
          </a:xfrm>
          <a:prstGeom prst="rect">
            <a:avLst/>
          </a:prstGeom>
          <a:noFill/>
        </p:spPr>
        <p:txBody>
          <a:bodyPr wrap="square" rtlCol="0">
            <a:spAutoFit/>
          </a:bodyPr>
          <a:lstStyle/>
          <a:p>
            <a:pPr algn="r"/>
            <a:r>
              <a:rPr lang="fr-FR" sz="1400" dirty="0"/>
              <a:t>Module WIFI en option</a:t>
            </a:r>
          </a:p>
        </p:txBody>
      </p:sp>
      <p:cxnSp>
        <p:nvCxnSpPr>
          <p:cNvPr id="6" name="Connecteur droit avec flèche 5">
            <a:extLst>
              <a:ext uri="{FF2B5EF4-FFF2-40B4-BE49-F238E27FC236}">
                <a16:creationId xmlns:a16="http://schemas.microsoft.com/office/drawing/2014/main" id="{DD635779-74BF-3642-7758-A89A8FDCBD82}"/>
              </a:ext>
            </a:extLst>
          </p:cNvPr>
          <p:cNvCxnSpPr>
            <a:cxnSpLocks/>
            <a:stCxn id="5" idx="3"/>
          </p:cNvCxnSpPr>
          <p:nvPr/>
        </p:nvCxnSpPr>
        <p:spPr>
          <a:xfrm>
            <a:off x="3016223" y="3656258"/>
            <a:ext cx="1551218" cy="50781"/>
          </a:xfrm>
          <a:prstGeom prst="straightConnector1">
            <a:avLst/>
          </a:prstGeom>
          <a:ln w="28575">
            <a:tailEnd type="arrow"/>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493762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Inventaire</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6</a:t>
            </a:fld>
            <a:endParaRPr lang="fr-FR"/>
          </a:p>
        </p:txBody>
      </p:sp>
      <p:sp>
        <p:nvSpPr>
          <p:cNvPr id="9" name="ZoneTexte 8">
            <a:extLst>
              <a:ext uri="{FF2B5EF4-FFF2-40B4-BE49-F238E27FC236}">
                <a16:creationId xmlns:a16="http://schemas.microsoft.com/office/drawing/2014/main" id="{5F50E9C6-2A13-C2AE-0451-C9AEB2873033}"/>
              </a:ext>
            </a:extLst>
          </p:cNvPr>
          <p:cNvSpPr txBox="1"/>
          <p:nvPr/>
        </p:nvSpPr>
        <p:spPr>
          <a:xfrm>
            <a:off x="457200" y="1202777"/>
            <a:ext cx="7192995" cy="1754326"/>
          </a:xfrm>
          <a:prstGeom prst="rect">
            <a:avLst/>
          </a:prstGeom>
          <a:noFill/>
        </p:spPr>
        <p:txBody>
          <a:bodyPr wrap="none" rtlCol="0">
            <a:spAutoFit/>
          </a:bodyPr>
          <a:lstStyle/>
          <a:p>
            <a:pPr marL="285750" indent="-285750">
              <a:buFontTx/>
              <a:buChar char="-"/>
            </a:pPr>
            <a:r>
              <a:rPr lang="fr-FR" dirty="0"/>
              <a:t>Carte Pico et un câble micro USB</a:t>
            </a:r>
          </a:p>
          <a:p>
            <a:pPr marL="285750" indent="-285750">
              <a:buFontTx/>
              <a:buChar char="-"/>
            </a:pPr>
            <a:r>
              <a:rPr lang="fr-FR" dirty="0"/>
              <a:t>Plaque de prototypage rapide (</a:t>
            </a:r>
            <a:r>
              <a:rPr lang="fr-FR" dirty="0" err="1"/>
              <a:t>breadboard</a:t>
            </a:r>
            <a:r>
              <a:rPr lang="fr-FR" dirty="0"/>
              <a:t>)</a:t>
            </a:r>
          </a:p>
          <a:p>
            <a:pPr marL="285750" indent="-285750">
              <a:buFontTx/>
              <a:buChar char="-"/>
            </a:pPr>
            <a:r>
              <a:rPr lang="fr-FR" dirty="0"/>
              <a:t>3 leds de couleurs verte, orange (ou jaune) et rouge </a:t>
            </a:r>
          </a:p>
          <a:p>
            <a:pPr marL="285750" indent="-285750">
              <a:buFontTx/>
              <a:buChar char="-"/>
            </a:pPr>
            <a:r>
              <a:rPr lang="fr-FR" dirty="0"/>
              <a:t>3 résistances de 470 Ω environ</a:t>
            </a:r>
          </a:p>
          <a:p>
            <a:pPr marL="285750" indent="-285750">
              <a:buFontTx/>
              <a:buChar char="-"/>
            </a:pPr>
            <a:r>
              <a:rPr lang="fr-FR" dirty="0"/>
              <a:t>Des fils…</a:t>
            </a:r>
          </a:p>
          <a:p>
            <a:pPr marL="285750" indent="-285750">
              <a:buFontTx/>
              <a:buChar char="-"/>
            </a:pPr>
            <a:r>
              <a:rPr lang="fr-FR" dirty="0"/>
              <a:t>4 boutons poussoir (déjà placés sur une des plaques </a:t>
            </a:r>
            <a:r>
              <a:rPr lang="fr-FR" dirty="0" err="1"/>
              <a:t>breadboard</a:t>
            </a:r>
            <a:r>
              <a:rPr lang="fr-FR" dirty="0"/>
              <a:t>)</a:t>
            </a:r>
          </a:p>
        </p:txBody>
      </p:sp>
    </p:spTree>
    <p:extLst>
      <p:ext uri="{BB962C8B-B14F-4D97-AF65-F5344CB8AC3E}">
        <p14:creationId xmlns:p14="http://schemas.microsoft.com/office/powerpoint/2010/main" val="4104737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Raspberry Pi Pico et micropython</a:t>
            </a:r>
          </a:p>
        </p:txBody>
      </p:sp>
      <p:sp>
        <p:nvSpPr>
          <p:cNvPr id="5" name="Espace réservé du texte 4"/>
          <p:cNvSpPr>
            <a:spLocks noGrp="1"/>
          </p:cNvSpPr>
          <p:nvPr>
            <p:ph idx="1"/>
          </p:nvPr>
        </p:nvSpPr>
        <p:spPr>
          <a:xfrm>
            <a:off x="457200" y="1059582"/>
            <a:ext cx="8075240" cy="2088232"/>
          </a:xfrm>
          <a:solidFill>
            <a:schemeClr val="accent2">
              <a:lumMod val="40000"/>
              <a:lumOff val="60000"/>
            </a:schemeClr>
          </a:solidFill>
        </p:spPr>
        <p:txBody>
          <a:bodyPr>
            <a:noAutofit/>
          </a:bodyPr>
          <a:lstStyle/>
          <a:p>
            <a:pPr marL="0" indent="0" algn="just">
              <a:buNone/>
            </a:pPr>
            <a:r>
              <a:rPr lang="fr-FR" sz="2000" dirty="0"/>
              <a:t>Si débutant en micropython, lisez le début de </a:t>
            </a:r>
            <a:r>
              <a:rPr lang="fr-FR" sz="2000" b="1" dirty="0"/>
              <a:t>l’aide micropython fournie </a:t>
            </a:r>
            <a:r>
              <a:rPr lang="fr-FR" sz="2000" dirty="0"/>
              <a:t>et lisez (et effectuez) ses </a:t>
            </a:r>
            <a:r>
              <a:rPr lang="fr-FR" sz="2000" b="1" dirty="0"/>
              <a:t>3</a:t>
            </a:r>
            <a:r>
              <a:rPr lang="fr-FR" sz="2000" dirty="0"/>
              <a:t> premières fiches, pour prendre en main cette carte et Thonny. (Thonny.exe est disponible sur C:)</a:t>
            </a:r>
          </a:p>
          <a:p>
            <a:pPr marL="0" indent="0">
              <a:buNone/>
            </a:pPr>
            <a:r>
              <a:rPr lang="fr-FR" sz="2000" dirty="0"/>
              <a:t>Si pb de connexion appeler le professeur.</a:t>
            </a:r>
          </a:p>
          <a:p>
            <a:pPr marL="0" indent="0" algn="just">
              <a:buNone/>
            </a:pPr>
            <a:r>
              <a:rPr lang="fr-FR" sz="2000" dirty="0"/>
              <a:t>N’oubliez pas de sauvegarder régulièrement votre programme. Le prochain TP sera la suite de celui-ci.</a:t>
            </a:r>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7</a:t>
            </a:fld>
            <a:endParaRPr lang="fr-FR"/>
          </a:p>
        </p:txBody>
      </p:sp>
    </p:spTree>
    <p:extLst>
      <p:ext uri="{BB962C8B-B14F-4D97-AF65-F5344CB8AC3E}">
        <p14:creationId xmlns:p14="http://schemas.microsoft.com/office/powerpoint/2010/main" val="2562111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idx="1"/>
          </p:nvPr>
        </p:nvSpPr>
        <p:spPr/>
        <p:txBody>
          <a:bodyPr>
            <a:normAutofit/>
          </a:bodyPr>
          <a:lstStyle/>
          <a:p>
            <a:pPr>
              <a:buFontTx/>
              <a:buChar char="-"/>
            </a:pPr>
            <a:endParaRPr lang="fr-FR" dirty="0"/>
          </a:p>
          <a:p>
            <a:pPr>
              <a:buFontTx/>
              <a:buChar char="-"/>
            </a:pPr>
            <a:endParaRPr lang="fr-FR" dirty="0"/>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8</a:t>
            </a:fld>
            <a:endParaRPr lang="fr-FR"/>
          </a:p>
        </p:txBody>
      </p:sp>
      <p:pic>
        <p:nvPicPr>
          <p:cNvPr id="6150" name="Picture 6" descr="http://www.nexuscyber.com/content/images/thumbs/0000164_half-size-solderless-breadboard.jpeg"/>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rot="5400000">
            <a:off x="5241142" y="1409879"/>
            <a:ext cx="4001635" cy="2868993"/>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467544" y="1131590"/>
            <a:ext cx="4896544" cy="2554545"/>
          </a:xfrm>
          <a:prstGeom prst="rect">
            <a:avLst/>
          </a:prstGeom>
          <a:noFill/>
        </p:spPr>
        <p:txBody>
          <a:bodyPr wrap="square" rtlCol="0">
            <a:spAutoFit/>
          </a:bodyPr>
          <a:lstStyle/>
          <a:p>
            <a:r>
              <a:rPr lang="fr-FR" sz="2000" dirty="0"/>
              <a:t>La plaquette permet de relier les composants sans soudure pour des tests.</a:t>
            </a:r>
          </a:p>
          <a:p>
            <a:r>
              <a:rPr lang="fr-FR" sz="2000" dirty="0"/>
              <a:t>Les composants à multiples entrées (comme le hacheur) doivent être placés à cheval sur la colonne centrale.</a:t>
            </a:r>
          </a:p>
          <a:p>
            <a:r>
              <a:rPr lang="fr-FR" sz="2000" dirty="0"/>
              <a:t>La colonne + (rouge) sera branchée au 3.3V de la carte, et la colonne – avec GND (</a:t>
            </a:r>
            <a:r>
              <a:rPr lang="fr-FR" sz="2000" dirty="0" err="1"/>
              <a:t>ground</a:t>
            </a:r>
            <a:r>
              <a:rPr lang="fr-FR" sz="2000" dirty="0"/>
              <a:t>).</a:t>
            </a:r>
          </a:p>
        </p:txBody>
      </p:sp>
      <p:sp>
        <p:nvSpPr>
          <p:cNvPr id="8" name="ZoneTexte 7"/>
          <p:cNvSpPr txBox="1"/>
          <p:nvPr/>
        </p:nvSpPr>
        <p:spPr>
          <a:xfrm>
            <a:off x="5364088" y="4861515"/>
            <a:ext cx="3755742" cy="276999"/>
          </a:xfrm>
          <a:prstGeom prst="rect">
            <a:avLst/>
          </a:prstGeom>
          <a:noFill/>
        </p:spPr>
        <p:txBody>
          <a:bodyPr wrap="square" rtlCol="0">
            <a:spAutoFit/>
          </a:bodyPr>
          <a:lstStyle/>
          <a:p>
            <a:pPr algn="ctr"/>
            <a:r>
              <a:rPr lang="fr-FR" sz="1200" dirty="0"/>
              <a:t>Cliquer sur l’image pour comprendre les connections</a:t>
            </a:r>
          </a:p>
        </p:txBody>
      </p:sp>
      <p:cxnSp>
        <p:nvCxnSpPr>
          <p:cNvPr id="11" name="Connecteur droit avec flèche 10"/>
          <p:cNvCxnSpPr>
            <a:endCxn id="12" idx="1"/>
          </p:cNvCxnSpPr>
          <p:nvPr/>
        </p:nvCxnSpPr>
        <p:spPr>
          <a:xfrm flipV="1">
            <a:off x="7241959" y="663538"/>
            <a:ext cx="714417" cy="468052"/>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7956376" y="340372"/>
            <a:ext cx="1080120" cy="646331"/>
          </a:xfrm>
          <a:prstGeom prst="rect">
            <a:avLst/>
          </a:prstGeom>
          <a:noFill/>
        </p:spPr>
        <p:txBody>
          <a:bodyPr wrap="square" rtlCol="0">
            <a:spAutoFit/>
          </a:bodyPr>
          <a:lstStyle/>
          <a:p>
            <a:r>
              <a:rPr lang="fr-FR" dirty="0"/>
              <a:t>Colonne centrale</a:t>
            </a:r>
          </a:p>
        </p:txBody>
      </p:sp>
      <p:sp>
        <p:nvSpPr>
          <p:cNvPr id="17" name="Titre 1"/>
          <p:cNvSpPr txBox="1">
            <a:spLocks/>
          </p:cNvSpPr>
          <p:nvPr/>
        </p:nvSpPr>
        <p:spPr>
          <a:xfrm>
            <a:off x="573810" y="388640"/>
            <a:ext cx="8229600" cy="7429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kern="1200" spc="-100" baseline="0">
                <a:solidFill>
                  <a:schemeClr val="tx2"/>
                </a:solidFill>
                <a:latin typeface="+mj-lt"/>
                <a:ea typeface="+mj-ea"/>
                <a:cs typeface="+mj-cs"/>
              </a:defRPr>
            </a:lvl1pPr>
          </a:lstStyle>
          <a:p>
            <a:r>
              <a:rPr lang="fr-FR" dirty="0"/>
              <a:t>Plaquette montage sans soudure</a:t>
            </a:r>
          </a:p>
        </p:txBody>
      </p:sp>
      <p:cxnSp>
        <p:nvCxnSpPr>
          <p:cNvPr id="9" name="Connecteur droit avec flèche 8">
            <a:extLst>
              <a:ext uri="{FF2B5EF4-FFF2-40B4-BE49-F238E27FC236}">
                <a16:creationId xmlns:a16="http://schemas.microsoft.com/office/drawing/2014/main" id="{04E54796-6381-C424-3579-1814D22D4E31}"/>
              </a:ext>
            </a:extLst>
          </p:cNvPr>
          <p:cNvCxnSpPr/>
          <p:nvPr/>
        </p:nvCxnSpPr>
        <p:spPr>
          <a:xfrm flipV="1">
            <a:off x="2915816" y="2643758"/>
            <a:ext cx="3024336" cy="216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930954EB-CFD6-3367-2176-92CA8D5168BD}"/>
              </a:ext>
            </a:extLst>
          </p:cNvPr>
          <p:cNvCxnSpPr/>
          <p:nvPr/>
        </p:nvCxnSpPr>
        <p:spPr>
          <a:xfrm>
            <a:off x="4139952" y="3219822"/>
            <a:ext cx="2088232" cy="4663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2029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http://www.nexuscyber.com/content/images/thumbs/0000164_half-size-solderless-breadboard.jpeg"/>
          <p:cNvPicPr>
            <a:picLocks noChangeAspect="1" noChangeArrowheads="1"/>
          </p:cNvPicPr>
          <p:nvPr/>
        </p:nvPicPr>
        <p:blipFill rotWithShape="1">
          <a:blip r:embed="rId3" cstate="print">
            <a:clrChange>
              <a:clrFrom>
                <a:srgbClr val="FFFFFF"/>
              </a:clrFrom>
              <a:clrTo>
                <a:srgbClr val="FFFFFF">
                  <a:alpha val="0"/>
                </a:srgbClr>
              </a:clrTo>
            </a:clrChange>
            <a:lum bright="70000" contrast="-70000"/>
            <a:extLst>
              <a:ext uri="{BEBA8EAE-BF5A-486C-A8C5-ECC9F3942E4B}">
                <a14:imgProps xmlns:a14="http://schemas.microsoft.com/office/drawing/2010/main">
                  <a14:imgLayer r:embed="rId4">
                    <a14:imgEffect>
                      <a14:sharpenSoften amount="50000"/>
                    </a14:imgEffect>
                    <a14:imgEffect>
                      <a14:brightnessContrast bright="4000"/>
                    </a14:imgEffect>
                  </a14:imgLayer>
                </a14:imgProps>
              </a:ext>
              <a:ext uri="{28A0092B-C50C-407E-A947-70E740481C1C}">
                <a14:useLocalDpi xmlns:a14="http://schemas.microsoft.com/office/drawing/2010/main" val="0"/>
              </a:ext>
            </a:extLst>
          </a:blip>
          <a:srcRect/>
          <a:stretch/>
        </p:blipFill>
        <p:spPr bwMode="auto">
          <a:xfrm rot="5400000">
            <a:off x="5241142" y="1409879"/>
            <a:ext cx="4001635" cy="2868993"/>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texte 4"/>
          <p:cNvSpPr>
            <a:spLocks noGrp="1"/>
          </p:cNvSpPr>
          <p:nvPr>
            <p:ph idx="1"/>
          </p:nvPr>
        </p:nvSpPr>
        <p:spPr/>
        <p:txBody>
          <a:bodyPr>
            <a:normAutofit/>
          </a:bodyPr>
          <a:lstStyle/>
          <a:p>
            <a:pPr>
              <a:buFontTx/>
              <a:buChar char="-"/>
            </a:pPr>
            <a:endParaRPr lang="fr-FR" dirty="0"/>
          </a:p>
          <a:p>
            <a:pPr>
              <a:buFontTx/>
              <a:buChar char="-"/>
            </a:pPr>
            <a:endParaRPr lang="fr-FR" dirty="0"/>
          </a:p>
        </p:txBody>
      </p:sp>
      <p:sp>
        <p:nvSpPr>
          <p:cNvPr id="4" name="Espace réservé du pied de page 3"/>
          <p:cNvSpPr>
            <a:spLocks noGrp="1"/>
          </p:cNvSpPr>
          <p:nvPr>
            <p:ph type="ftr" sz="quarter" idx="11"/>
          </p:nvPr>
        </p:nvSpPr>
        <p:spPr/>
        <p:txBody>
          <a:bodyPr/>
          <a:lstStyle/>
          <a:p>
            <a:r>
              <a:rPr lang="fr-FR"/>
              <a:t>SED - Pico - feux tricolores</a:t>
            </a:r>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t>9</a:t>
            </a:fld>
            <a:endParaRPr lang="fr-FR"/>
          </a:p>
        </p:txBody>
      </p:sp>
      <p:pic>
        <p:nvPicPr>
          <p:cNvPr id="6148" name="Picture 4" descr="http://www.robotik.fr/wp-content/uploads/2013/04/breadboard_schema.png">
            <a:hlinkClick r:id="rId5" action="ppaction://hlinksldjump"/>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9543"/>
          <a:stretch/>
        </p:blipFill>
        <p:spPr bwMode="auto">
          <a:xfrm rot="16200000">
            <a:off x="5485510" y="1613936"/>
            <a:ext cx="3452221" cy="2376266"/>
          </a:xfrm>
          <a:prstGeom prst="rect">
            <a:avLst/>
          </a:prstGeom>
          <a:noFill/>
          <a:extLst>
            <a:ext uri="{909E8E84-426E-40DD-AFC4-6F175D3DCCD1}">
              <a14:hiddenFill xmlns:a14="http://schemas.microsoft.com/office/drawing/2010/main">
                <a:solidFill>
                  <a:srgbClr val="FFFFFF"/>
                </a:solidFill>
              </a14:hiddenFill>
            </a:ext>
          </a:extLst>
        </p:spPr>
      </p:pic>
      <p:sp>
        <p:nvSpPr>
          <p:cNvPr id="9" name="Bouton d'action : Précédent 8">
            <a:hlinkClick r:id="" action="ppaction://hlinkshowjump?jump=previousslide" highlightClick="1"/>
          </p:cNvPr>
          <p:cNvSpPr/>
          <p:nvPr/>
        </p:nvSpPr>
        <p:spPr>
          <a:xfrm>
            <a:off x="7061959" y="4731990"/>
            <a:ext cx="360000" cy="360000"/>
          </a:xfrm>
          <a:prstGeom prst="actionButtonBackPreviou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13" name="Titre 1"/>
          <p:cNvSpPr txBox="1">
            <a:spLocks/>
          </p:cNvSpPr>
          <p:nvPr/>
        </p:nvSpPr>
        <p:spPr>
          <a:xfrm>
            <a:off x="573810" y="388640"/>
            <a:ext cx="8229600" cy="7429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kern="1200" spc="-100" baseline="0">
                <a:solidFill>
                  <a:schemeClr val="tx2"/>
                </a:solidFill>
                <a:latin typeface="+mj-lt"/>
                <a:ea typeface="+mj-ea"/>
                <a:cs typeface="+mj-cs"/>
              </a:defRPr>
            </a:lvl1pPr>
          </a:lstStyle>
          <a:p>
            <a:r>
              <a:rPr lang="fr-FR" dirty="0"/>
              <a:t>Plaquette montage sans soudure</a:t>
            </a:r>
          </a:p>
        </p:txBody>
      </p:sp>
      <p:sp>
        <p:nvSpPr>
          <p:cNvPr id="2" name="ZoneTexte 1">
            <a:extLst>
              <a:ext uri="{FF2B5EF4-FFF2-40B4-BE49-F238E27FC236}">
                <a16:creationId xmlns:a16="http://schemas.microsoft.com/office/drawing/2014/main" id="{16EA343B-A79D-0F24-0F01-54377765968E}"/>
              </a:ext>
            </a:extLst>
          </p:cNvPr>
          <p:cNvSpPr txBox="1"/>
          <p:nvPr/>
        </p:nvSpPr>
        <p:spPr>
          <a:xfrm>
            <a:off x="467544" y="1131590"/>
            <a:ext cx="4896544" cy="2554545"/>
          </a:xfrm>
          <a:prstGeom prst="rect">
            <a:avLst/>
          </a:prstGeom>
          <a:noFill/>
        </p:spPr>
        <p:txBody>
          <a:bodyPr wrap="square" rtlCol="0">
            <a:spAutoFit/>
          </a:bodyPr>
          <a:lstStyle/>
          <a:p>
            <a:r>
              <a:rPr lang="fr-FR" sz="2000" dirty="0"/>
              <a:t>La plaquette permet de relier les composants sans soudure pour des tests.</a:t>
            </a:r>
          </a:p>
          <a:p>
            <a:r>
              <a:rPr lang="fr-FR" sz="2000" dirty="0"/>
              <a:t>Les composants à multiples entrées (comme le hacheur) doivent être placés à cheval sur la colonne centrale.</a:t>
            </a:r>
          </a:p>
          <a:p>
            <a:r>
              <a:rPr lang="fr-FR" sz="2000" dirty="0"/>
              <a:t>La colonne + (rouge) sera branchée au 3.3V de la carte, et la colonne – avec GND (</a:t>
            </a:r>
            <a:r>
              <a:rPr lang="fr-FR" sz="2000" dirty="0" err="1"/>
              <a:t>ground</a:t>
            </a:r>
            <a:r>
              <a:rPr lang="fr-FR" sz="2000" dirty="0"/>
              <a:t>).</a:t>
            </a:r>
          </a:p>
        </p:txBody>
      </p:sp>
    </p:spTree>
    <p:extLst>
      <p:ext uri="{BB962C8B-B14F-4D97-AF65-F5344CB8AC3E}">
        <p14:creationId xmlns:p14="http://schemas.microsoft.com/office/powerpoint/2010/main" val="33250324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 - &amp;quot;Commande ventilateur&amp;quot;&quot;/&gt;&lt;property id=&quot;20307&quot; value=&quot;256&quot;/&gt;&lt;/object&gt;&lt;object type=&quot;3&quot; unique_id=&quot;10005&quot;&gt;&lt;property id=&quot;20148&quot; value=&quot;5&quot;/&gt;&lt;property id=&quot;20300&quot; value=&quot;Diapositive 5 - &amp;quot;Arduino Uno&amp;quot;&quot;/&gt;&lt;property id=&quot;20307&quot; value=&quot;257&quot;/&gt;&lt;/object&gt;&lt;object type=&quot;3&quot; unique_id=&quot;10006&quot;&gt;&lt;property id=&quot;20148&quot; value=&quot;5&quot;/&gt;&lt;property id=&quot;20300&quot; value=&quot;Diapositive 2 - &amp;quot;Diagramme d’état&amp;quot;&quot;/&gt;&lt;property id=&quot;20307&quot; value=&quot;258&quot;/&gt;&lt;/object&gt;&lt;object type=&quot;3&quot; unique_id=&quot;10047&quot;&gt;&lt;property id=&quot;20148&quot; value=&quot;5&quot;/&gt;&lt;property id=&quot;20300&quot; value=&quot;Diapositive 4 - &amp;quot;Arduino Uno (voir aussi pages suivantes)&amp;quot;&quot;/&gt;&lt;property id=&quot;20307&quot; value=&quot;259&quot;/&gt;&lt;/object&gt;&lt;object type=&quot;3&quot; unique_id=&quot;10048&quot;&gt;&lt;property id=&quot;20148&quot; value=&quot;5&quot;/&gt;&lt;property id=&quot;20300&quot; value=&quot;Diapositive 6 - &amp;quot;Arduino Uno&amp;quot;&quot;/&gt;&lt;property id=&quot;20307&quot; value=&quot;260&quot;/&gt;&lt;/object&gt;&lt;object type=&quot;3&quot; unique_id=&quot;10070&quot;&gt;&lt;property id=&quot;20148&quot; value=&quot;5&quot;/&gt;&lt;property id=&quot;20300&quot; value=&quot;Diapositive 7 - &amp;quot;Plaquette montage&amp;quot;&quot;/&gt;&lt;property id=&quot;20307&quot; value=&quot;261&quot;/&gt;&lt;/object&gt;&lt;object type=&quot;3&quot; unique_id=&quot;10095&quot;&gt;&lt;property id=&quot;20148&quot; value=&quot;5&quot;/&gt;&lt;property id=&quot;20300&quot; value=&quot;Diapositive 9 - &amp;quot;Programme d’introduction&amp;quot;&quot;/&gt;&lt;property id=&quot;20307&quot; value=&quot;263&quot;/&gt;&lt;/object&gt;&lt;object type=&quot;3&quot; unique_id=&quot;10096&quot;&gt;&lt;property id=&quot;20148&quot; value=&quot;5&quot;/&gt;&lt;property id=&quot;20300&quot; value=&quot;Diapositive 10 - &amp;quot;Programme d’introduction&amp;quot;&quot;/&gt;&lt;property id=&quot;20307&quot; value=&quot;262&quot;/&gt;&lt;/object&gt;&lt;object type=&quot;3&quot; unique_id=&quot;10097&quot;&gt;&lt;property id=&quot;20148&quot; value=&quot;5&quot;/&gt;&lt;property id=&quot;20300&quot; value=&quot;Diapositive 11 - &amp;quot;Programme d’introduction (1)&amp;quot;&quot;/&gt;&lt;property id=&quot;20307&quot; value=&quot;264&quot;/&gt;&lt;/object&gt;&lt;object type=&quot;3&quot; unique_id=&quot;10109&quot;&gt;&lt;property id=&quot;20148&quot; value=&quot;5&quot;/&gt;&lt;property id=&quot;20300&quot; value=&quot;Diapositive 18 - &amp;quot;Valeurs dipôle résistant (résistor)&amp;quot;&quot;/&gt;&lt;property id=&quot;20307&quot; value=&quot;265&quot;/&gt;&lt;/object&gt;&lt;object type=&quot;3&quot; unique_id=&quot;10158&quot;&gt;&lt;property id=&quot;20148&quot; value=&quot;5&quot;/&gt;&lt;property id=&quot;20300&quot; value=&quot;Diapositive 17 - &amp;quot;Programme avec 3 leds&amp;quot;&quot;/&gt;&lt;property id=&quot;20307&quot; value=&quot;266&quot;/&gt;&lt;/object&gt;&lt;object type=&quot;3&quot; unique_id=&quot;10449&quot;&gt;&lt;property id=&quot;20148&quot; value=&quot;5&quot;/&gt;&lt;property id=&quot;20300&quot; value=&quot;Diapositive 14 - &amp;quot;Programme avec moteur électrique&amp;quot;&quot;/&gt;&lt;property id=&quot;20307&quot; value=&quot;268&quot;/&gt;&lt;/object&gt;&lt;object type=&quot;3&quot; unique_id=&quot;10467&quot;&gt;&lt;property id=&quot;20148&quot; value=&quot;5&quot;/&gt;&lt;property id=&quot;20300&quot; value=&quot;Diapositive 8 - &amp;quot;Plaquette montage&amp;quot;&quot;/&gt;&lt;property id=&quot;20307&quot; value=&quot;270&quot;/&gt;&lt;/object&gt;&lt;object type=&quot;3&quot; unique_id=&quot;10536&quot;&gt;&lt;property id=&quot;20148&quot; value=&quot;5&quot;/&gt;&lt;property id=&quot;20300&quot; value=&quot;Diapositive 3 - &amp;quot;Cahier des charges&amp;quot;&quot;/&gt;&lt;property id=&quot;20307&quot; value=&quot;271&quot;/&gt;&lt;/object&gt;&lt;object type=&quot;3&quot; unique_id=&quot;10627&quot;&gt;&lt;property id=&quot;20148&quot; value=&quot;5&quot;/&gt;&lt;property id=&quot;20300&quot; value=&quot;Diapositive 12 - &amp;quot;Signaux PWM&amp;quot;&quot;/&gt;&lt;property id=&quot;20307&quot; value=&quot;274&quot;/&gt;&lt;/object&gt;&lt;object type=&quot;3&quot; unique_id=&quot;10628&quot;&gt;&lt;property id=&quot;20148&quot; value=&quot;5&quot;/&gt;&lt;property id=&quot;20300&quot; value=&quot;Diapositive 13 - &amp;quot;Montage du moteur électrique&amp;quot;&quot;/&gt;&lt;property id=&quot;20307&quot; value=&quot;272&quot;/&gt;&lt;/object&gt;&lt;object type=&quot;3&quot; unique_id=&quot;10629&quot;&gt;&lt;property id=&quot;20148&quot; value=&quot;5&quot;/&gt;&lt;property id=&quot;20300&quot; value=&quot;Diapositive 15 - &amp;quot;Programme avec moteur + potentiomètre&amp;quot;&quot;/&gt;&lt;property id=&quot;20307&quot; value=&quot;273&quot;/&gt;&lt;/object&gt;&lt;object type=&quot;3&quot; unique_id=&quot;10786&quot;&gt;&lt;property id=&quot;20148&quot; value=&quot;5&quot;/&gt;&lt;property id=&quot;20300&quot; value=&quot;Diapositive 16 - &amp;quot;Programme avec moteur + potentiomètre&amp;quot;&quot;/&gt;&lt;property id=&quot;20307&quot; value=&quot;275&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ossier ressources theme2014">
  <a:themeElements>
    <a:clrScheme name="Technique">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Classiqu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té">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Dossier ressources theme2014</Template>
  <TotalTime>0</TotalTime>
  <Words>2673</Words>
  <Application>Microsoft Office PowerPoint</Application>
  <PresentationFormat>Affichage à l'écran (16:9)</PresentationFormat>
  <Paragraphs>313</Paragraphs>
  <Slides>21</Slides>
  <Notes>21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21</vt:i4>
      </vt:variant>
    </vt:vector>
  </HeadingPairs>
  <TitlesOfParts>
    <vt:vector size="25" baseType="lpstr">
      <vt:lpstr>Arial</vt:lpstr>
      <vt:lpstr>Calibri</vt:lpstr>
      <vt:lpstr>Courier New</vt:lpstr>
      <vt:lpstr>Dossier ressources theme2014</vt:lpstr>
      <vt:lpstr>Initiation à micropython 1 : Commande feux tricolores</vt:lpstr>
      <vt:lpstr>Diagramme d’états</vt:lpstr>
      <vt:lpstr>Cahier des charges</vt:lpstr>
      <vt:lpstr>Pico microprocesseur RP2040</vt:lpstr>
      <vt:lpstr>Raspberry Pi  Pico Wifi</vt:lpstr>
      <vt:lpstr>Inventaire</vt:lpstr>
      <vt:lpstr>Raspberry Pi Pico et micropython</vt:lpstr>
      <vt:lpstr>Présentation PowerPoint</vt:lpstr>
      <vt:lpstr>Présentation PowerPoint</vt:lpstr>
      <vt:lpstr>Câblage pour le programme 1</vt:lpstr>
      <vt:lpstr>Programme d’introduction 1/5</vt:lpstr>
      <vt:lpstr>Programme d’introduction 2/5</vt:lpstr>
      <vt:lpstr>Programme d’introduction 3/5</vt:lpstr>
      <vt:lpstr>Programme d’introduction 4/5</vt:lpstr>
      <vt:lpstr>Programme d’introduction 5/5</vt:lpstr>
      <vt:lpstr>Branchement feux tricolores</vt:lpstr>
      <vt:lpstr>Branchement feux tricolores</vt:lpstr>
      <vt:lpstr>Programmes feux tricolores</vt:lpstr>
      <vt:lpstr>Programmes feux tricolores et trafic</vt:lpstr>
      <vt:lpstr>Programmes feux tricolores, trafic et mode de marche/arrêt</vt:lpstr>
      <vt:lpstr>Légendes des connecteurs de la Pico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2014-05-21T07:11:53Z</dcterms:created>
  <dcterms:modified xsi:type="dcterms:W3CDTF">2025-06-02T16:37:09Z</dcterms:modified>
</cp:coreProperties>
</file>