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16" r:id="rId1"/>
  </p:sldMasterIdLst>
  <p:notesMasterIdLst>
    <p:notesMasterId r:id="rId34"/>
  </p:notesMasterIdLst>
  <p:sldIdLst>
    <p:sldId id="256" r:id="rId2"/>
    <p:sldId id="283" r:id="rId3"/>
    <p:sldId id="270" r:id="rId4"/>
    <p:sldId id="304" r:id="rId5"/>
    <p:sldId id="257" r:id="rId6"/>
    <p:sldId id="269" r:id="rId7"/>
    <p:sldId id="305" r:id="rId8"/>
    <p:sldId id="306" r:id="rId9"/>
    <p:sldId id="295" r:id="rId10"/>
    <p:sldId id="274" r:id="rId11"/>
    <p:sldId id="299" r:id="rId12"/>
    <p:sldId id="275" r:id="rId13"/>
    <p:sldId id="300" r:id="rId14"/>
    <p:sldId id="285" r:id="rId15"/>
    <p:sldId id="276" r:id="rId16"/>
    <p:sldId id="281" r:id="rId17"/>
    <p:sldId id="286" r:id="rId18"/>
    <p:sldId id="287" r:id="rId19"/>
    <p:sldId id="301" r:id="rId20"/>
    <p:sldId id="302" r:id="rId21"/>
    <p:sldId id="303" r:id="rId22"/>
    <p:sldId id="294" r:id="rId23"/>
    <p:sldId id="307" r:id="rId24"/>
    <p:sldId id="298" r:id="rId25"/>
    <p:sldId id="288" r:id="rId26"/>
    <p:sldId id="271" r:id="rId27"/>
    <p:sldId id="272" r:id="rId28"/>
    <p:sldId id="279" r:id="rId29"/>
    <p:sldId id="282" r:id="rId30"/>
    <p:sldId id="296" r:id="rId31"/>
    <p:sldId id="297" r:id="rId32"/>
    <p:sldId id="308" r:id="rId33"/>
  </p:sldIdLst>
  <p:sldSz cx="9144000" cy="5143500" type="screen16x9"/>
  <p:notesSz cx="7104063" cy="10234613"/>
  <p:custDataLst>
    <p:tags r:id="rId35"/>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938B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41" d="100"/>
          <a:sy n="141" d="100"/>
        </p:scale>
        <p:origin x="702" y="126"/>
      </p:cViewPr>
      <p:guideLst>
        <p:guide orient="horz" pos="1620"/>
        <p:guide pos="2880"/>
      </p:guideLst>
    </p:cSldViewPr>
  </p:slideViewPr>
  <p:notesTextViewPr>
    <p:cViewPr>
      <p:scale>
        <a:sx n="1" d="1"/>
        <a:sy n="1" d="1"/>
      </p:scale>
      <p:origin x="0" y="0"/>
    </p:cViewPr>
  </p:notesTextViewPr>
  <p:sorterViewPr>
    <p:cViewPr>
      <p:scale>
        <a:sx n="100" d="100"/>
        <a:sy n="100" d="100"/>
      </p:scale>
      <p:origin x="0" y="-195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fr-FR"/>
          </a:p>
        </p:txBody>
      </p:sp>
      <p:sp>
        <p:nvSpPr>
          <p:cNvPr id="3" name="Espace réservé de la date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75E27EE4-9E69-486F-B755-A53681659167}" type="datetimeFigureOut">
              <a:rPr lang="fr-FR" smtClean="0"/>
              <a:t>17/05/2025</a:t>
            </a:fld>
            <a:endParaRPr lang="fr-FR"/>
          </a:p>
        </p:txBody>
      </p:sp>
      <p:sp>
        <p:nvSpPr>
          <p:cNvPr id="4" name="Espace réservé de l'image des diapositives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fr-FR"/>
          </a:p>
        </p:txBody>
      </p:sp>
      <p:sp>
        <p:nvSpPr>
          <p:cNvPr id="5" name="Espace réservé des commentaires 4"/>
          <p:cNvSpPr>
            <a:spLocks noGrp="1"/>
          </p:cNvSpPr>
          <p:nvPr>
            <p:ph type="body" sz="quarter" idx="3"/>
          </p:nvPr>
        </p:nvSpPr>
        <p:spPr>
          <a:xfrm>
            <a:off x="710407" y="4861441"/>
            <a:ext cx="5683250" cy="4605576"/>
          </a:xfrm>
          <a:prstGeom prst="rect">
            <a:avLst/>
          </a:prstGeom>
        </p:spPr>
        <p:txBody>
          <a:bodyPr vert="horz" lIns="99075" tIns="49538" rIns="99075" bIns="49538"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865178A8-0B0C-42AC-9430-4F3C9266A596}" type="slidenum">
              <a:rPr lang="fr-FR" smtClean="0"/>
              <a:t>‹N°›</a:t>
            </a:fld>
            <a:endParaRPr lang="fr-FR"/>
          </a:p>
        </p:txBody>
      </p:sp>
    </p:spTree>
    <p:extLst>
      <p:ext uri="{BB962C8B-B14F-4D97-AF65-F5344CB8AC3E}">
        <p14:creationId xmlns:p14="http://schemas.microsoft.com/office/powerpoint/2010/main" val="2545988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a:t>
            </a:fld>
            <a:endParaRPr lang="fr-FR"/>
          </a:p>
        </p:txBody>
      </p:sp>
    </p:spTree>
    <p:extLst>
      <p:ext uri="{BB962C8B-B14F-4D97-AF65-F5344CB8AC3E}">
        <p14:creationId xmlns:p14="http://schemas.microsoft.com/office/powerpoint/2010/main" val="3712746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10</a:t>
            </a:fld>
            <a:endParaRPr lang="fr-FR"/>
          </a:p>
        </p:txBody>
      </p:sp>
    </p:spTree>
    <p:extLst>
      <p:ext uri="{BB962C8B-B14F-4D97-AF65-F5344CB8AC3E}">
        <p14:creationId xmlns:p14="http://schemas.microsoft.com/office/powerpoint/2010/main" val="2462586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11</a:t>
            </a:fld>
            <a:endParaRPr lang="fr-FR"/>
          </a:p>
        </p:txBody>
      </p:sp>
    </p:spTree>
    <p:extLst>
      <p:ext uri="{BB962C8B-B14F-4D97-AF65-F5344CB8AC3E}">
        <p14:creationId xmlns:p14="http://schemas.microsoft.com/office/powerpoint/2010/main" val="3733399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12</a:t>
            </a:fld>
            <a:endParaRPr lang="fr-FR"/>
          </a:p>
        </p:txBody>
      </p:sp>
    </p:spTree>
    <p:extLst>
      <p:ext uri="{BB962C8B-B14F-4D97-AF65-F5344CB8AC3E}">
        <p14:creationId xmlns:p14="http://schemas.microsoft.com/office/powerpoint/2010/main" val="2462586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13</a:t>
            </a:fld>
            <a:endParaRPr lang="fr-FR"/>
          </a:p>
        </p:txBody>
      </p:sp>
    </p:spTree>
    <p:extLst>
      <p:ext uri="{BB962C8B-B14F-4D97-AF65-F5344CB8AC3E}">
        <p14:creationId xmlns:p14="http://schemas.microsoft.com/office/powerpoint/2010/main" val="6427786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14</a:t>
            </a:fld>
            <a:endParaRPr lang="fr-FR"/>
          </a:p>
        </p:txBody>
      </p:sp>
    </p:spTree>
    <p:extLst>
      <p:ext uri="{BB962C8B-B14F-4D97-AF65-F5344CB8AC3E}">
        <p14:creationId xmlns:p14="http://schemas.microsoft.com/office/powerpoint/2010/main" val="4156517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15</a:t>
            </a:fld>
            <a:endParaRPr lang="fr-FR"/>
          </a:p>
        </p:txBody>
      </p:sp>
    </p:spTree>
    <p:extLst>
      <p:ext uri="{BB962C8B-B14F-4D97-AF65-F5344CB8AC3E}">
        <p14:creationId xmlns:p14="http://schemas.microsoft.com/office/powerpoint/2010/main" val="2462586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16</a:t>
            </a:fld>
            <a:endParaRPr lang="fr-FR"/>
          </a:p>
        </p:txBody>
      </p:sp>
    </p:spTree>
    <p:extLst>
      <p:ext uri="{BB962C8B-B14F-4D97-AF65-F5344CB8AC3E}">
        <p14:creationId xmlns:p14="http://schemas.microsoft.com/office/powerpoint/2010/main" val="246258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17</a:t>
            </a:fld>
            <a:endParaRPr lang="fr-FR"/>
          </a:p>
        </p:txBody>
      </p:sp>
    </p:spTree>
    <p:extLst>
      <p:ext uri="{BB962C8B-B14F-4D97-AF65-F5344CB8AC3E}">
        <p14:creationId xmlns:p14="http://schemas.microsoft.com/office/powerpoint/2010/main" val="7935345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18</a:t>
            </a:fld>
            <a:endParaRPr lang="fr-FR"/>
          </a:p>
        </p:txBody>
      </p:sp>
    </p:spTree>
    <p:extLst>
      <p:ext uri="{BB962C8B-B14F-4D97-AF65-F5344CB8AC3E}">
        <p14:creationId xmlns:p14="http://schemas.microsoft.com/office/powerpoint/2010/main" val="86835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19</a:t>
            </a:fld>
            <a:endParaRPr lang="fr-FR"/>
          </a:p>
        </p:txBody>
      </p:sp>
    </p:spTree>
    <p:extLst>
      <p:ext uri="{BB962C8B-B14F-4D97-AF65-F5344CB8AC3E}">
        <p14:creationId xmlns:p14="http://schemas.microsoft.com/office/powerpoint/2010/main" val="607686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2</a:t>
            </a:fld>
            <a:endParaRPr lang="fr-FR"/>
          </a:p>
        </p:txBody>
      </p:sp>
    </p:spTree>
    <p:extLst>
      <p:ext uri="{BB962C8B-B14F-4D97-AF65-F5344CB8AC3E}">
        <p14:creationId xmlns:p14="http://schemas.microsoft.com/office/powerpoint/2010/main" val="35341558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20</a:t>
            </a:fld>
            <a:endParaRPr lang="fr-FR"/>
          </a:p>
        </p:txBody>
      </p:sp>
    </p:spTree>
    <p:extLst>
      <p:ext uri="{BB962C8B-B14F-4D97-AF65-F5344CB8AC3E}">
        <p14:creationId xmlns:p14="http://schemas.microsoft.com/office/powerpoint/2010/main" val="21707164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21</a:t>
            </a:fld>
            <a:endParaRPr lang="fr-FR"/>
          </a:p>
        </p:txBody>
      </p:sp>
    </p:spTree>
    <p:extLst>
      <p:ext uri="{BB962C8B-B14F-4D97-AF65-F5344CB8AC3E}">
        <p14:creationId xmlns:p14="http://schemas.microsoft.com/office/powerpoint/2010/main" val="8422247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22</a:t>
            </a:fld>
            <a:endParaRPr lang="fr-FR"/>
          </a:p>
        </p:txBody>
      </p:sp>
    </p:spTree>
    <p:extLst>
      <p:ext uri="{BB962C8B-B14F-4D97-AF65-F5344CB8AC3E}">
        <p14:creationId xmlns:p14="http://schemas.microsoft.com/office/powerpoint/2010/main" val="1517219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25</a:t>
            </a:fld>
            <a:endParaRPr lang="fr-FR"/>
          </a:p>
        </p:txBody>
      </p:sp>
    </p:spTree>
    <p:extLst>
      <p:ext uri="{BB962C8B-B14F-4D97-AF65-F5344CB8AC3E}">
        <p14:creationId xmlns:p14="http://schemas.microsoft.com/office/powerpoint/2010/main" val="459094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26</a:t>
            </a:fld>
            <a:endParaRPr lang="fr-FR"/>
          </a:p>
        </p:txBody>
      </p:sp>
    </p:spTree>
    <p:extLst>
      <p:ext uri="{BB962C8B-B14F-4D97-AF65-F5344CB8AC3E}">
        <p14:creationId xmlns:p14="http://schemas.microsoft.com/office/powerpoint/2010/main" val="569951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27</a:t>
            </a:fld>
            <a:endParaRPr lang="fr-FR"/>
          </a:p>
        </p:txBody>
      </p:sp>
    </p:spTree>
    <p:extLst>
      <p:ext uri="{BB962C8B-B14F-4D97-AF65-F5344CB8AC3E}">
        <p14:creationId xmlns:p14="http://schemas.microsoft.com/office/powerpoint/2010/main" val="3775982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28</a:t>
            </a:fld>
            <a:endParaRPr lang="fr-FR"/>
          </a:p>
        </p:txBody>
      </p:sp>
    </p:spTree>
    <p:extLst>
      <p:ext uri="{BB962C8B-B14F-4D97-AF65-F5344CB8AC3E}">
        <p14:creationId xmlns:p14="http://schemas.microsoft.com/office/powerpoint/2010/main" val="9701782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29</a:t>
            </a:fld>
            <a:endParaRPr lang="fr-FR"/>
          </a:p>
        </p:txBody>
      </p:sp>
    </p:spTree>
    <p:extLst>
      <p:ext uri="{BB962C8B-B14F-4D97-AF65-F5344CB8AC3E}">
        <p14:creationId xmlns:p14="http://schemas.microsoft.com/office/powerpoint/2010/main" val="1571890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3</a:t>
            </a:fld>
            <a:endParaRPr lang="fr-FR"/>
          </a:p>
        </p:txBody>
      </p:sp>
    </p:spTree>
    <p:extLst>
      <p:ext uri="{BB962C8B-B14F-4D97-AF65-F5344CB8AC3E}">
        <p14:creationId xmlns:p14="http://schemas.microsoft.com/office/powerpoint/2010/main" val="2462586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4</a:t>
            </a:fld>
            <a:endParaRPr lang="fr-FR"/>
          </a:p>
        </p:txBody>
      </p:sp>
    </p:spTree>
    <p:extLst>
      <p:ext uri="{BB962C8B-B14F-4D97-AF65-F5344CB8AC3E}">
        <p14:creationId xmlns:p14="http://schemas.microsoft.com/office/powerpoint/2010/main" val="3042640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5</a:t>
            </a:fld>
            <a:endParaRPr lang="fr-FR"/>
          </a:p>
        </p:txBody>
      </p:sp>
    </p:spTree>
    <p:extLst>
      <p:ext uri="{BB962C8B-B14F-4D97-AF65-F5344CB8AC3E}">
        <p14:creationId xmlns:p14="http://schemas.microsoft.com/office/powerpoint/2010/main" val="2462586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6</a:t>
            </a:fld>
            <a:endParaRPr lang="fr-FR"/>
          </a:p>
        </p:txBody>
      </p:sp>
    </p:spTree>
    <p:extLst>
      <p:ext uri="{BB962C8B-B14F-4D97-AF65-F5344CB8AC3E}">
        <p14:creationId xmlns:p14="http://schemas.microsoft.com/office/powerpoint/2010/main" val="2462586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7</a:t>
            </a:fld>
            <a:endParaRPr lang="fr-FR"/>
          </a:p>
        </p:txBody>
      </p:sp>
    </p:spTree>
    <p:extLst>
      <p:ext uri="{BB962C8B-B14F-4D97-AF65-F5344CB8AC3E}">
        <p14:creationId xmlns:p14="http://schemas.microsoft.com/office/powerpoint/2010/main" val="2581617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8</a:t>
            </a:fld>
            <a:endParaRPr lang="fr-FR"/>
          </a:p>
        </p:txBody>
      </p:sp>
    </p:spTree>
    <p:extLst>
      <p:ext uri="{BB962C8B-B14F-4D97-AF65-F5344CB8AC3E}">
        <p14:creationId xmlns:p14="http://schemas.microsoft.com/office/powerpoint/2010/main" val="1895718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65178A8-0B0C-42AC-9430-4F3C9266A596}" type="slidenum">
              <a:rPr lang="fr-FR" smtClean="0"/>
              <a:t>9</a:t>
            </a:fld>
            <a:endParaRPr lang="fr-FR"/>
          </a:p>
        </p:txBody>
      </p:sp>
    </p:spTree>
    <p:extLst>
      <p:ext uri="{BB962C8B-B14F-4D97-AF65-F5344CB8AC3E}">
        <p14:creationId xmlns:p14="http://schemas.microsoft.com/office/powerpoint/2010/main" val="3530521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28700"/>
            <a:ext cx="7848600" cy="1445419"/>
          </a:xfrm>
        </p:spPr>
        <p:txBody>
          <a:bodyPr anchor="b">
            <a:noAutofit/>
          </a:bodyPr>
          <a:lstStyle>
            <a:lvl1pPr>
              <a:defRPr sz="5400" cap="all" baseline="0"/>
            </a:lvl1pPr>
          </a:lstStyle>
          <a:p>
            <a:r>
              <a:rPr lang="fr-FR"/>
              <a:t>Modifiez le style du titre</a:t>
            </a:r>
            <a:endParaRPr lang="en-US" dirty="0"/>
          </a:p>
        </p:txBody>
      </p:sp>
      <p:sp>
        <p:nvSpPr>
          <p:cNvPr id="3" name="Subtitle 2"/>
          <p:cNvSpPr>
            <a:spLocks noGrp="1"/>
          </p:cNvSpPr>
          <p:nvPr>
            <p:ph type="subTitle" idx="1"/>
          </p:nvPr>
        </p:nvSpPr>
        <p:spPr>
          <a:xfrm>
            <a:off x="685800" y="2628900"/>
            <a:ext cx="6400800" cy="131445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67B165D7-9804-4C17-962A-07A074EC3778}" type="datetime1">
              <a:rPr lang="fr-FR" smtClean="0"/>
              <a:t>17/05/2025</a:t>
            </a:fld>
            <a:endParaRPr lang="fr-FR"/>
          </a:p>
        </p:txBody>
      </p:sp>
      <p:sp>
        <p:nvSpPr>
          <p:cNvPr id="5" name="Footer Placeholder 4"/>
          <p:cNvSpPr>
            <a:spLocks noGrp="1"/>
          </p:cNvSpPr>
          <p:nvPr>
            <p:ph type="ftr" sz="quarter" idx="11"/>
          </p:nvPr>
        </p:nvSpPr>
        <p:spPr/>
        <p:txBody>
          <a:bodyPr/>
          <a:lstStyle/>
          <a:p>
            <a:r>
              <a:rPr lang="fr-FR"/>
              <a:t>Aide MicroPython</a:t>
            </a:r>
            <a:endParaRPr lang="fr-FR" dirty="0"/>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a:p>
        </p:txBody>
      </p:sp>
      <p:cxnSp>
        <p:nvCxnSpPr>
          <p:cNvPr id="8" name="Straight Connector 7"/>
          <p:cNvCxnSpPr/>
          <p:nvPr/>
        </p:nvCxnSpPr>
        <p:spPr>
          <a:xfrm>
            <a:off x="685800" y="2548890"/>
            <a:ext cx="7848600" cy="119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5365965D-5A54-4C90-9199-5840D02EF498}" type="datetime1">
              <a:rPr lang="fr-FR" smtClean="0"/>
              <a:t>17/05/2025</a:t>
            </a:fld>
            <a:endParaRPr lang="fr-FR"/>
          </a:p>
        </p:txBody>
      </p:sp>
      <p:sp>
        <p:nvSpPr>
          <p:cNvPr id="5" name="Footer Placeholder 4"/>
          <p:cNvSpPr>
            <a:spLocks noGrp="1"/>
          </p:cNvSpPr>
          <p:nvPr>
            <p:ph type="ftr" sz="quarter" idx="11"/>
          </p:nvPr>
        </p:nvSpPr>
        <p:spPr/>
        <p:txBody>
          <a:bodyPr/>
          <a:lstStyle/>
          <a:p>
            <a:r>
              <a:rPr lang="fr-FR"/>
              <a:t>Aide MicroPython</a:t>
            </a:r>
            <a:endParaRPr lang="fr-FR" dirty="0"/>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4400550"/>
          </a:xfrm>
        </p:spPr>
        <p:txBody>
          <a:bodyPr vert="eaVert" anchor="b">
            <a:normAutofit/>
          </a:bodyPr>
          <a:lstStyle>
            <a:lvl1pPr>
              <a:defRPr sz="3200"/>
            </a:lvl1pPr>
          </a:lstStyle>
          <a:p>
            <a:r>
              <a:rPr lang="fr-FR"/>
              <a:t>Modifiez le style du titre</a:t>
            </a:r>
            <a:endParaRPr lang="en-US" dirty="0"/>
          </a:p>
        </p:txBody>
      </p:sp>
      <p:sp>
        <p:nvSpPr>
          <p:cNvPr id="3" name="Vertical Text Placeholder 2"/>
          <p:cNvSpPr>
            <a:spLocks noGrp="1"/>
          </p:cNvSpPr>
          <p:nvPr>
            <p:ph type="body" orient="vert" idx="1"/>
          </p:nvPr>
        </p:nvSpPr>
        <p:spPr>
          <a:xfrm>
            <a:off x="457200" y="457200"/>
            <a:ext cx="6019800" cy="440055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C1A8440-0D96-4FBB-8A9B-F632459101AA}" type="datetime1">
              <a:rPr lang="fr-FR" smtClean="0"/>
              <a:t>17/05/2025</a:t>
            </a:fld>
            <a:endParaRPr lang="fr-FR"/>
          </a:p>
        </p:txBody>
      </p:sp>
      <p:sp>
        <p:nvSpPr>
          <p:cNvPr id="5" name="Footer Placeholder 4"/>
          <p:cNvSpPr>
            <a:spLocks noGrp="1"/>
          </p:cNvSpPr>
          <p:nvPr>
            <p:ph type="ftr" sz="quarter" idx="11"/>
          </p:nvPr>
        </p:nvSpPr>
        <p:spPr/>
        <p:txBody>
          <a:bodyPr/>
          <a:lstStyle/>
          <a:p>
            <a:r>
              <a:rPr lang="fr-FR"/>
              <a:t>Aide MicroPython</a:t>
            </a:r>
            <a:endParaRPr lang="fr-FR" dirty="0"/>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AD0DD777-FB6D-43E8-90B8-D5ED5ECBF95B}" type="datetime1">
              <a:rPr lang="fr-FR" smtClean="0"/>
              <a:t>17/05/2025</a:t>
            </a:fld>
            <a:endParaRPr lang="fr-FR"/>
          </a:p>
        </p:txBody>
      </p:sp>
      <p:sp>
        <p:nvSpPr>
          <p:cNvPr id="5" name="Footer Placeholder 4"/>
          <p:cNvSpPr>
            <a:spLocks noGrp="1"/>
          </p:cNvSpPr>
          <p:nvPr>
            <p:ph type="ftr" sz="quarter" idx="11"/>
          </p:nvPr>
        </p:nvSpPr>
        <p:spPr/>
        <p:txBody>
          <a:bodyPr/>
          <a:lstStyle/>
          <a:p>
            <a:r>
              <a:rPr lang="fr-FR"/>
              <a:t>Aide MicroPython</a:t>
            </a:r>
            <a:endParaRPr lang="fr-FR" dirty="0"/>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1771650"/>
            <a:ext cx="7772400" cy="1650206"/>
          </a:xfrm>
        </p:spPr>
        <p:txBody>
          <a:bodyPr anchor="b">
            <a:normAutofit/>
          </a:bodyPr>
          <a:lstStyle>
            <a:lvl1pPr algn="l">
              <a:defRPr sz="4800" b="0" cap="all"/>
            </a:lvl1pPr>
          </a:lstStyle>
          <a:p>
            <a:r>
              <a:rPr lang="fr-FR"/>
              <a:t>Modifiez le style du titre</a:t>
            </a:r>
            <a:endParaRPr lang="en-US" dirty="0"/>
          </a:p>
        </p:txBody>
      </p:sp>
      <p:sp>
        <p:nvSpPr>
          <p:cNvPr id="3" name="Text Placeholder 2"/>
          <p:cNvSpPr>
            <a:spLocks noGrp="1"/>
          </p:cNvSpPr>
          <p:nvPr>
            <p:ph type="body" idx="1"/>
          </p:nvPr>
        </p:nvSpPr>
        <p:spPr>
          <a:xfrm>
            <a:off x="722313" y="3470149"/>
            <a:ext cx="7772400" cy="1125140"/>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31B6E867-41E9-419A-B751-CC34BC15CCA5}" type="datetime1">
              <a:rPr lang="fr-FR" smtClean="0"/>
              <a:t>17/05/2025</a:t>
            </a:fld>
            <a:endParaRPr lang="fr-FR"/>
          </a:p>
        </p:txBody>
      </p:sp>
      <p:sp>
        <p:nvSpPr>
          <p:cNvPr id="5" name="Footer Placeholder 4"/>
          <p:cNvSpPr>
            <a:spLocks noGrp="1"/>
          </p:cNvSpPr>
          <p:nvPr>
            <p:ph type="ftr" sz="quarter" idx="11"/>
          </p:nvPr>
        </p:nvSpPr>
        <p:spPr/>
        <p:txBody>
          <a:bodyPr/>
          <a:lstStyle/>
          <a:p>
            <a:r>
              <a:rPr lang="fr-FR"/>
              <a:t>Aide MicroPython</a:t>
            </a:r>
            <a:endParaRPr lang="fr-FR" dirty="0"/>
          </a:p>
        </p:txBody>
      </p:sp>
      <p:sp>
        <p:nvSpPr>
          <p:cNvPr id="6" name="Slide Number Placeholder 5"/>
          <p:cNvSpPr>
            <a:spLocks noGrp="1"/>
          </p:cNvSpPr>
          <p:nvPr>
            <p:ph type="sldNum" sz="quarter" idx="12"/>
          </p:nvPr>
        </p:nvSpPr>
        <p:spPr/>
        <p:txBody>
          <a:bodyPr/>
          <a:lstStyle/>
          <a:p>
            <a:fld id="{93C461D2-9DE8-40C8-822B-38EC5191248D}" type="slidenum">
              <a:rPr lang="fr-FR" smtClean="0"/>
              <a:t>‹N°›</a:t>
            </a:fld>
            <a:endParaRPr lang="fr-FR"/>
          </a:p>
        </p:txBody>
      </p:sp>
      <p:cxnSp>
        <p:nvCxnSpPr>
          <p:cNvPr id="7" name="Straight Connector 6"/>
          <p:cNvCxnSpPr/>
          <p:nvPr/>
        </p:nvCxnSpPr>
        <p:spPr>
          <a:xfrm>
            <a:off x="731520" y="3449574"/>
            <a:ext cx="7848600" cy="119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dirty="0"/>
          </a:p>
        </p:txBody>
      </p:sp>
      <p:sp>
        <p:nvSpPr>
          <p:cNvPr id="3" name="Content Placeholder 2"/>
          <p:cNvSpPr>
            <a:spLocks noGrp="1"/>
          </p:cNvSpPr>
          <p:nvPr>
            <p:ph sz="half" idx="1"/>
          </p:nvPr>
        </p:nvSpPr>
        <p:spPr>
          <a:xfrm>
            <a:off x="457200" y="1255014"/>
            <a:ext cx="4038600" cy="35387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48200" y="1255014"/>
            <a:ext cx="4038600" cy="35387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1D9ED50-0970-423C-9809-F5443BD83214}" type="datetime1">
              <a:rPr lang="fr-FR" smtClean="0"/>
              <a:t>17/05/2025</a:t>
            </a:fld>
            <a:endParaRPr lang="fr-FR"/>
          </a:p>
        </p:txBody>
      </p:sp>
      <p:sp>
        <p:nvSpPr>
          <p:cNvPr id="6" name="Footer Placeholder 5"/>
          <p:cNvSpPr>
            <a:spLocks noGrp="1"/>
          </p:cNvSpPr>
          <p:nvPr>
            <p:ph type="ftr" sz="quarter" idx="11"/>
          </p:nvPr>
        </p:nvSpPr>
        <p:spPr/>
        <p:txBody>
          <a:bodyPr/>
          <a:lstStyle/>
          <a:p>
            <a:r>
              <a:rPr lang="fr-FR"/>
              <a:t>Aide MicroPython</a:t>
            </a:r>
            <a:endParaRPr lang="fr-FR" dirty="0"/>
          </a:p>
        </p:txBody>
      </p:sp>
      <p:sp>
        <p:nvSpPr>
          <p:cNvPr id="7" name="Slide Number Placeholder 6"/>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dirty="0"/>
          </a:p>
        </p:txBody>
      </p:sp>
      <p:sp>
        <p:nvSpPr>
          <p:cNvPr id="3" name="Text Placeholder 2"/>
          <p:cNvSpPr>
            <a:spLocks noGrp="1"/>
          </p:cNvSpPr>
          <p:nvPr>
            <p:ph type="body" idx="1"/>
          </p:nvPr>
        </p:nvSpPr>
        <p:spPr>
          <a:xfrm>
            <a:off x="457200" y="1257300"/>
            <a:ext cx="3931920" cy="47982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457200" y="1828800"/>
            <a:ext cx="393192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754880" y="1257300"/>
            <a:ext cx="3931920" cy="47982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754880" y="1828800"/>
            <a:ext cx="393192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DAE908C9-1487-4734-AE6F-697E4794E6BD}" type="datetime1">
              <a:rPr lang="fr-FR" smtClean="0"/>
              <a:t>17/05/2025</a:t>
            </a:fld>
            <a:endParaRPr lang="fr-FR"/>
          </a:p>
        </p:txBody>
      </p:sp>
      <p:sp>
        <p:nvSpPr>
          <p:cNvPr id="8" name="Footer Placeholder 7"/>
          <p:cNvSpPr>
            <a:spLocks noGrp="1"/>
          </p:cNvSpPr>
          <p:nvPr>
            <p:ph type="ftr" sz="quarter" idx="11"/>
          </p:nvPr>
        </p:nvSpPr>
        <p:spPr/>
        <p:txBody>
          <a:bodyPr/>
          <a:lstStyle/>
          <a:p>
            <a:r>
              <a:rPr lang="fr-FR"/>
              <a:t>Aide MicroPython</a:t>
            </a:r>
            <a:endParaRPr lang="fr-FR" dirty="0"/>
          </a:p>
        </p:txBody>
      </p:sp>
      <p:sp>
        <p:nvSpPr>
          <p:cNvPr id="9" name="Slide Number Placeholder 8"/>
          <p:cNvSpPr>
            <a:spLocks noGrp="1"/>
          </p:cNvSpPr>
          <p:nvPr>
            <p:ph type="sldNum" sz="quarter" idx="12"/>
          </p:nvPr>
        </p:nvSpPr>
        <p:spPr/>
        <p:txBody>
          <a:bodyPr/>
          <a:lstStyle/>
          <a:p>
            <a:fld id="{93C461D2-9DE8-40C8-822B-38EC5191248D}" type="slidenum">
              <a:rPr lang="fr-FR" smtClean="0"/>
              <a:t>‹N°›</a:t>
            </a:fld>
            <a:endParaRPr lang="fr-FR"/>
          </a:p>
        </p:txBody>
      </p:sp>
      <p:cxnSp>
        <p:nvCxnSpPr>
          <p:cNvPr id="11" name="Straight Connector 10"/>
          <p:cNvCxnSpPr/>
          <p:nvPr/>
        </p:nvCxnSpPr>
        <p:spPr>
          <a:xfrm rot="5400000">
            <a:off x="2806462" y="3034268"/>
            <a:ext cx="353187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2054" name="Picture 6" descr="http://mrarlington.com/wp-content/uploads/2011/06/home_clip_art_173861.jpg"/>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497" y="-20538"/>
            <a:ext cx="351689" cy="2494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r-FR"/>
              <a:t>Modifiez le style du titre</a:t>
            </a:r>
            <a:endParaRPr lang="en-US" dirty="0"/>
          </a:p>
        </p:txBody>
      </p:sp>
      <p:sp>
        <p:nvSpPr>
          <p:cNvPr id="3" name="Date Placeholder 2"/>
          <p:cNvSpPr>
            <a:spLocks noGrp="1"/>
          </p:cNvSpPr>
          <p:nvPr>
            <p:ph type="dt" sz="half" idx="10"/>
          </p:nvPr>
        </p:nvSpPr>
        <p:spPr/>
        <p:txBody>
          <a:bodyPr/>
          <a:lstStyle/>
          <a:p>
            <a:fld id="{71664729-FC60-498C-BF0C-477CBFECC55C}" type="datetime1">
              <a:rPr lang="fr-FR" smtClean="0"/>
              <a:t>17/05/2025</a:t>
            </a:fld>
            <a:endParaRPr lang="fr-FR"/>
          </a:p>
        </p:txBody>
      </p:sp>
      <p:sp>
        <p:nvSpPr>
          <p:cNvPr id="4" name="Footer Placeholder 3"/>
          <p:cNvSpPr>
            <a:spLocks noGrp="1"/>
          </p:cNvSpPr>
          <p:nvPr>
            <p:ph type="ftr" sz="quarter" idx="11"/>
          </p:nvPr>
        </p:nvSpPr>
        <p:spPr/>
        <p:txBody>
          <a:bodyPr/>
          <a:lstStyle/>
          <a:p>
            <a:r>
              <a:rPr lang="fr-FR"/>
              <a:t>Aide MicroPython</a:t>
            </a:r>
            <a:endParaRPr lang="fr-FR" dirty="0"/>
          </a:p>
        </p:txBody>
      </p:sp>
      <p:sp>
        <p:nvSpPr>
          <p:cNvPr id="5" name="Slide Number Placeholder 4"/>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A0521F-2ABA-48E3-A7BB-E6D8E6460940}" type="datetime1">
              <a:rPr lang="fr-FR" smtClean="0"/>
              <a:t>17/05/2025</a:t>
            </a:fld>
            <a:endParaRPr lang="fr-FR"/>
          </a:p>
        </p:txBody>
      </p:sp>
      <p:sp>
        <p:nvSpPr>
          <p:cNvPr id="3" name="Footer Placeholder 2"/>
          <p:cNvSpPr>
            <a:spLocks noGrp="1"/>
          </p:cNvSpPr>
          <p:nvPr>
            <p:ph type="ftr" sz="quarter" idx="11"/>
          </p:nvPr>
        </p:nvSpPr>
        <p:spPr/>
        <p:txBody>
          <a:bodyPr/>
          <a:lstStyle/>
          <a:p>
            <a:r>
              <a:rPr lang="fr-FR"/>
              <a:t>Aide MicroPython</a:t>
            </a:r>
            <a:endParaRPr lang="fr-FR" dirty="0"/>
          </a:p>
        </p:txBody>
      </p:sp>
      <p:sp>
        <p:nvSpPr>
          <p:cNvPr id="4" name="Slide Number Placeholder 3"/>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594060"/>
            <a:ext cx="2139696" cy="946404"/>
          </a:xfrm>
        </p:spPr>
        <p:txBody>
          <a:bodyPr anchor="b">
            <a:normAutofit/>
          </a:bodyPr>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2971800" y="594060"/>
            <a:ext cx="5715000" cy="418338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57201" y="1597915"/>
            <a:ext cx="2139696" cy="31827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879227CB-87E2-49E4-9B61-C7A9AF2A16E5}" type="datetime1">
              <a:rPr lang="fr-FR" smtClean="0"/>
              <a:t>17/05/2025</a:t>
            </a:fld>
            <a:endParaRPr lang="fr-FR"/>
          </a:p>
        </p:txBody>
      </p:sp>
      <p:sp>
        <p:nvSpPr>
          <p:cNvPr id="6" name="Footer Placeholder 5"/>
          <p:cNvSpPr>
            <a:spLocks noGrp="1"/>
          </p:cNvSpPr>
          <p:nvPr>
            <p:ph type="ftr" sz="quarter" idx="11"/>
          </p:nvPr>
        </p:nvSpPr>
        <p:spPr/>
        <p:txBody>
          <a:bodyPr/>
          <a:lstStyle/>
          <a:p>
            <a:r>
              <a:rPr lang="fr-FR"/>
              <a:t>Aide MicroPython</a:t>
            </a:r>
            <a:endParaRPr lang="fr-FR" dirty="0"/>
          </a:p>
        </p:txBody>
      </p:sp>
      <p:sp>
        <p:nvSpPr>
          <p:cNvPr id="7" name="Slide Number Placeholder 6"/>
          <p:cNvSpPr>
            <a:spLocks noGrp="1"/>
          </p:cNvSpPr>
          <p:nvPr>
            <p:ph type="sldNum" sz="quarter" idx="12"/>
          </p:nvPr>
        </p:nvSpPr>
        <p:spPr/>
        <p:txBody>
          <a:bodyPr/>
          <a:lstStyle/>
          <a:p>
            <a:fld id="{93C461D2-9DE8-40C8-822B-38EC5191248D}" type="slidenum">
              <a:rPr lang="fr-FR" smtClean="0"/>
              <a:t>‹N°›</a:t>
            </a:fld>
            <a:endParaRPr lang="fr-FR"/>
          </a:p>
        </p:txBody>
      </p:sp>
      <p:cxnSp>
        <p:nvCxnSpPr>
          <p:cNvPr id="9" name="Straight Connector 8"/>
          <p:cNvCxnSpPr/>
          <p:nvPr/>
        </p:nvCxnSpPr>
        <p:spPr>
          <a:xfrm rot="5400000">
            <a:off x="684114" y="2684956"/>
            <a:ext cx="418338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594360"/>
            <a:ext cx="2142680" cy="948690"/>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p:cNvSpPr>
          <p:nvPr>
            <p:ph type="pic" idx="1"/>
          </p:nvPr>
        </p:nvSpPr>
        <p:spPr>
          <a:xfrm>
            <a:off x="2858610" y="628651"/>
            <a:ext cx="5904390" cy="4125342"/>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457200" y="1600200"/>
            <a:ext cx="2139696" cy="31821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A815A822-1427-475D-AB7A-01FF7A672C09}" type="datetime1">
              <a:rPr lang="fr-FR" smtClean="0"/>
              <a:t>17/05/2025</a:t>
            </a:fld>
            <a:endParaRPr lang="fr-FR"/>
          </a:p>
        </p:txBody>
      </p:sp>
      <p:sp>
        <p:nvSpPr>
          <p:cNvPr id="6" name="Footer Placeholder 5"/>
          <p:cNvSpPr>
            <a:spLocks noGrp="1"/>
          </p:cNvSpPr>
          <p:nvPr>
            <p:ph type="ftr" sz="quarter" idx="11"/>
          </p:nvPr>
        </p:nvSpPr>
        <p:spPr/>
        <p:txBody>
          <a:bodyPr/>
          <a:lstStyle/>
          <a:p>
            <a:r>
              <a:rPr lang="fr-FR"/>
              <a:t>Aide MicroPython</a:t>
            </a:r>
            <a:endParaRPr lang="fr-FR" dirty="0"/>
          </a:p>
        </p:txBody>
      </p:sp>
      <p:sp>
        <p:nvSpPr>
          <p:cNvPr id="7" name="Slide Number Placeholder 6"/>
          <p:cNvSpPr>
            <a:spLocks noGrp="1"/>
          </p:cNvSpPr>
          <p:nvPr>
            <p:ph type="sldNum" sz="quarter" idx="12"/>
          </p:nvPr>
        </p:nvSpPr>
        <p:spPr/>
        <p:txBody>
          <a:bodyPr/>
          <a:lstStyle/>
          <a:p>
            <a:fld id="{93C461D2-9DE8-40C8-822B-38EC5191248D}"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165590"/>
            <a:ext cx="9144000" cy="1714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400050"/>
            <a:ext cx="8229600" cy="74295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457200" y="1200150"/>
            <a:ext cx="8229600" cy="3657600"/>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Rectangle 6"/>
          <p:cNvSpPr/>
          <p:nvPr/>
        </p:nvSpPr>
        <p:spPr>
          <a:xfrm>
            <a:off x="0" y="0"/>
            <a:ext cx="9144000" cy="274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3716"/>
            <a:ext cx="2895600" cy="246888"/>
          </a:xfrm>
          <a:prstGeom prst="rect">
            <a:avLst/>
          </a:prstGeom>
        </p:spPr>
        <p:txBody>
          <a:bodyPr vert="horz" lIns="91440" tIns="45720" rIns="91440" bIns="45720" rtlCol="0" anchor="ctr"/>
          <a:lstStyle>
            <a:lvl1pPr algn="l">
              <a:defRPr sz="1200">
                <a:solidFill>
                  <a:srgbClr val="FFFFFF"/>
                </a:solidFill>
              </a:defRPr>
            </a:lvl1pPr>
          </a:lstStyle>
          <a:p>
            <a:fld id="{FD1D660B-FBB3-4E1A-8897-20D9B7159619}" type="datetime1">
              <a:rPr lang="fr-FR" smtClean="0"/>
              <a:t>17/05/2025</a:t>
            </a:fld>
            <a:endParaRPr lang="fr-FR"/>
          </a:p>
        </p:txBody>
      </p:sp>
      <p:sp>
        <p:nvSpPr>
          <p:cNvPr id="5" name="Footer Placeholder 4"/>
          <p:cNvSpPr>
            <a:spLocks noGrp="1"/>
          </p:cNvSpPr>
          <p:nvPr>
            <p:ph type="ftr" sz="quarter" idx="3"/>
          </p:nvPr>
        </p:nvSpPr>
        <p:spPr>
          <a:xfrm>
            <a:off x="3429000" y="13716"/>
            <a:ext cx="4114800" cy="246888"/>
          </a:xfrm>
          <a:prstGeom prst="rect">
            <a:avLst/>
          </a:prstGeom>
        </p:spPr>
        <p:txBody>
          <a:bodyPr vert="horz" lIns="91440" tIns="45720" rIns="91440" bIns="45720" rtlCol="0" anchor="ctr"/>
          <a:lstStyle>
            <a:lvl1pPr algn="ctr">
              <a:defRPr sz="1200">
                <a:solidFill>
                  <a:srgbClr val="FFFFFF"/>
                </a:solidFill>
              </a:defRPr>
            </a:lvl1pPr>
          </a:lstStyle>
          <a:p>
            <a:r>
              <a:rPr lang="fr-FR"/>
              <a:t>Aide MicroPython</a:t>
            </a:r>
            <a:endParaRPr lang="fr-FR" dirty="0"/>
          </a:p>
        </p:txBody>
      </p:sp>
      <p:sp>
        <p:nvSpPr>
          <p:cNvPr id="6" name="Slide Number Placeholder 5"/>
          <p:cNvSpPr>
            <a:spLocks noGrp="1"/>
          </p:cNvSpPr>
          <p:nvPr>
            <p:ph type="sldNum" sz="quarter" idx="4"/>
          </p:nvPr>
        </p:nvSpPr>
        <p:spPr>
          <a:xfrm>
            <a:off x="7620000" y="13716"/>
            <a:ext cx="1066800" cy="246888"/>
          </a:xfrm>
          <a:prstGeom prst="rect">
            <a:avLst/>
          </a:prstGeom>
        </p:spPr>
        <p:txBody>
          <a:bodyPr vert="horz" lIns="91440" tIns="45720" rIns="91440" bIns="45720" rtlCol="0" anchor="ctr"/>
          <a:lstStyle>
            <a:lvl1pPr algn="r">
              <a:defRPr sz="1400" b="1">
                <a:solidFill>
                  <a:srgbClr val="FFFFFF"/>
                </a:solidFill>
              </a:defRPr>
            </a:lvl1pPr>
          </a:lstStyle>
          <a:p>
            <a:fld id="{93C461D2-9DE8-40C8-822B-38EC5191248D}" type="slidenum">
              <a:rPr lang="fr-FR" smtClean="0"/>
              <a:pPr/>
              <a:t>‹N°›</a:t>
            </a:fld>
            <a:endParaRPr lang="fr-FR" dirty="0"/>
          </a:p>
        </p:txBody>
      </p:sp>
      <p:pic>
        <p:nvPicPr>
          <p:cNvPr id="12" name="Picture 2" descr="http://us.cdn2.123rf.com/168nwm/alexwhite/alexwhite1207/alexwhite120700111/14358584-icone-noire-ronde-sur-fond-blanc-avec-une-ombre.jpg">
            <a:hlinkClick r:id="rId13" action="ppaction://hlinksldjump"/>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1"/>
            <a:ext cx="288217" cy="28821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Lst>
  <p:hf hdr="0" dt="0"/>
  <p:txStyles>
    <p:titleStyle>
      <a:lvl1pPr algn="l" defTabSz="914400" rtl="0" eaLnBrk="1" latinLnBrk="0" hangingPunct="1">
        <a:spcBef>
          <a:spcPct val="0"/>
        </a:spcBef>
        <a:buNone/>
        <a:defRPr sz="32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cs.micropython.org/en/latest/rp2/quickref.html" TargetMode="External"/><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www.editions-eni.fr/livre/raspberry-pi-pico-et-pico-w-la-programmation-python-sur-microcontroleur-avec-micropython-9782409038754"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19.xml"/><Relationship Id="rId18" Type="http://schemas.openxmlformats.org/officeDocument/2006/relationships/slide" Target="slide27.xml"/><Relationship Id="rId3" Type="http://schemas.openxmlformats.org/officeDocument/2006/relationships/slide" Target="slide5.xml"/><Relationship Id="rId21" Type="http://schemas.openxmlformats.org/officeDocument/2006/relationships/slide" Target="slide3.xml"/><Relationship Id="rId7" Type="http://schemas.openxmlformats.org/officeDocument/2006/relationships/slide" Target="slide12.xml"/><Relationship Id="rId12" Type="http://schemas.openxmlformats.org/officeDocument/2006/relationships/slide" Target="slide17.xml"/><Relationship Id="rId17" Type="http://schemas.openxmlformats.org/officeDocument/2006/relationships/slide" Target="slide26.xml"/><Relationship Id="rId2" Type="http://schemas.openxmlformats.org/officeDocument/2006/relationships/notesSlide" Target="../notesSlides/notesSlide2.xml"/><Relationship Id="rId16" Type="http://schemas.openxmlformats.org/officeDocument/2006/relationships/slide" Target="slide25.xml"/><Relationship Id="rId20" Type="http://schemas.openxmlformats.org/officeDocument/2006/relationships/slide" Target="slide29.xml"/><Relationship Id="rId1" Type="http://schemas.openxmlformats.org/officeDocument/2006/relationships/slideLayout" Target="../slideLayouts/slideLayout2.xml"/><Relationship Id="rId6" Type="http://schemas.openxmlformats.org/officeDocument/2006/relationships/slide" Target="slide10.xml"/><Relationship Id="rId11" Type="http://schemas.openxmlformats.org/officeDocument/2006/relationships/slide" Target="slide16.xml"/><Relationship Id="rId5" Type="http://schemas.openxmlformats.org/officeDocument/2006/relationships/slide" Target="slide9.xml"/><Relationship Id="rId15" Type="http://schemas.openxmlformats.org/officeDocument/2006/relationships/slide" Target="slide23.xml"/><Relationship Id="rId10" Type="http://schemas.openxmlformats.org/officeDocument/2006/relationships/slide" Target="slide15.xml"/><Relationship Id="rId19" Type="http://schemas.openxmlformats.org/officeDocument/2006/relationships/slide" Target="slide28.xml"/><Relationship Id="rId4" Type="http://schemas.openxmlformats.org/officeDocument/2006/relationships/slide" Target="slide6.xml"/><Relationship Id="rId9" Type="http://schemas.openxmlformats.org/officeDocument/2006/relationships/slide" Target="slide14.xml"/><Relationship Id="rId14" Type="http://schemas.openxmlformats.org/officeDocument/2006/relationships/slide" Target="slide2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raspberrypi.com/documentation/microcontrollers/micropython.html"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slide" Target="slide29.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slide" Target="slide26.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github.com/micropython/webrepl" TargetMode="External"/><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hyperlink" Target="https://thonny.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slide" Target="slide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dirty="0"/>
              <a:t>Aide </a:t>
            </a:r>
            <a:r>
              <a:rPr lang="fr-FR" dirty="0" err="1"/>
              <a:t>MicroPython</a:t>
            </a:r>
            <a:r>
              <a:rPr lang="fr-FR" dirty="0"/>
              <a:t> pour RP2</a:t>
            </a:r>
          </a:p>
        </p:txBody>
      </p:sp>
      <p:sp>
        <p:nvSpPr>
          <p:cNvPr id="3" name="Sous-titre 2"/>
          <p:cNvSpPr>
            <a:spLocks noGrp="1"/>
          </p:cNvSpPr>
          <p:nvPr>
            <p:ph type="subTitle" idx="1"/>
          </p:nvPr>
        </p:nvSpPr>
        <p:spPr>
          <a:xfrm>
            <a:off x="442563" y="2858084"/>
            <a:ext cx="5468380" cy="785090"/>
          </a:xfrm>
        </p:spPr>
        <p:txBody>
          <a:bodyPr>
            <a:normAutofit fontScale="92500"/>
          </a:bodyPr>
          <a:lstStyle/>
          <a:p>
            <a:r>
              <a:rPr lang="fr-FR" dirty="0"/>
              <a:t>Raspberry Pi Pico et Pico W, Thonny IDE,</a:t>
            </a:r>
            <a:br>
              <a:rPr lang="fr-FR" dirty="0"/>
            </a:br>
            <a:r>
              <a:rPr lang="fr-FR" dirty="0"/>
              <a:t>Drivers DRV8833, VNH5019, A4988</a:t>
            </a:r>
          </a:p>
        </p:txBody>
      </p:sp>
      <p:sp>
        <p:nvSpPr>
          <p:cNvPr id="10" name="Rectangle 9"/>
          <p:cNvSpPr/>
          <p:nvPr/>
        </p:nvSpPr>
        <p:spPr>
          <a:xfrm>
            <a:off x="56352" y="4529538"/>
            <a:ext cx="5468380" cy="707886"/>
          </a:xfrm>
          <a:prstGeom prst="rect">
            <a:avLst/>
          </a:prstGeom>
        </p:spPr>
        <p:txBody>
          <a:bodyPr wrap="square">
            <a:spAutoFit/>
          </a:bodyPr>
          <a:lstStyle/>
          <a:p>
            <a:r>
              <a:rPr lang="fr-FR" sz="1000" dirty="0">
                <a:solidFill>
                  <a:schemeClr val="tx1">
                    <a:lumMod val="75000"/>
                    <a:lumOff val="25000"/>
                  </a:schemeClr>
                </a:solidFill>
              </a:rPr>
              <a:t>Doc. de référence : </a:t>
            </a:r>
            <a:r>
              <a:rPr lang="fr-FR" sz="1000" dirty="0">
                <a:solidFill>
                  <a:schemeClr val="tx1">
                    <a:lumMod val="75000"/>
                    <a:lumOff val="25000"/>
                  </a:schemeClr>
                </a:solidFill>
                <a:hlinkClick r:id="rId3"/>
              </a:rPr>
              <a:t>https://docs.micropython.org/en/latest/rp2/quickref.html</a:t>
            </a:r>
            <a:endParaRPr lang="fr-FR" sz="1000" dirty="0">
              <a:solidFill>
                <a:schemeClr val="tx1">
                  <a:lumMod val="75000"/>
                  <a:lumOff val="25000"/>
                </a:schemeClr>
              </a:solidFill>
            </a:endParaRPr>
          </a:p>
          <a:p>
            <a:r>
              <a:rPr lang="fr-FR" sz="1000" dirty="0">
                <a:solidFill>
                  <a:schemeClr val="tx1">
                    <a:lumMod val="75000"/>
                    <a:lumOff val="25000"/>
                  </a:schemeClr>
                </a:solidFill>
              </a:rPr>
              <a:t>Livre de référence : </a:t>
            </a:r>
            <a:r>
              <a:rPr lang="fr-FR" sz="1000" dirty="0">
                <a:solidFill>
                  <a:schemeClr val="tx1">
                    <a:lumMod val="75000"/>
                    <a:lumOff val="25000"/>
                  </a:schemeClr>
                </a:solidFill>
                <a:hlinkClick r:id="rId4"/>
              </a:rPr>
              <a:t>https://www.editions-eni.fr/livre/raspberry-pi-pico-et-pico-w-la-programmation-python-sur-microcontroleur-avec-micropython-9782409038754</a:t>
            </a:r>
            <a:endParaRPr lang="fr-FR" sz="1000" dirty="0">
              <a:solidFill>
                <a:schemeClr val="tx1">
                  <a:lumMod val="75000"/>
                  <a:lumOff val="25000"/>
                </a:schemeClr>
              </a:solidFill>
            </a:endParaRPr>
          </a:p>
          <a:p>
            <a:endParaRPr lang="fr-FR" sz="1000" dirty="0">
              <a:solidFill>
                <a:schemeClr val="tx1">
                  <a:lumMod val="75000"/>
                  <a:lumOff val="25000"/>
                </a:schemeClr>
              </a:solidFill>
            </a:endParaRPr>
          </a:p>
        </p:txBody>
      </p:sp>
      <p:sp>
        <p:nvSpPr>
          <p:cNvPr id="6" name="Espace réservé du pied de page 5"/>
          <p:cNvSpPr>
            <a:spLocks noGrp="1"/>
          </p:cNvSpPr>
          <p:nvPr>
            <p:ph type="ftr" sz="quarter" idx="11"/>
          </p:nvPr>
        </p:nvSpPr>
        <p:spPr/>
        <p:txBody>
          <a:bodyPr/>
          <a:lstStyle/>
          <a:p>
            <a:r>
              <a:rPr lang="fr-FR"/>
              <a:t>Aide MicroPython</a:t>
            </a:r>
            <a:endParaRPr lang="fr-FR" dirty="0"/>
          </a:p>
        </p:txBody>
      </p:sp>
      <p:sp>
        <p:nvSpPr>
          <p:cNvPr id="7" name="Espace réservé du numéro de diapositive 6"/>
          <p:cNvSpPr>
            <a:spLocks noGrp="1"/>
          </p:cNvSpPr>
          <p:nvPr>
            <p:ph type="sldNum" sz="quarter" idx="12"/>
          </p:nvPr>
        </p:nvSpPr>
        <p:spPr/>
        <p:txBody>
          <a:bodyPr/>
          <a:lstStyle/>
          <a:p>
            <a:fld id="{93C461D2-9DE8-40C8-822B-38EC5191248D}" type="slidenum">
              <a:rPr lang="fr-FR" smtClean="0"/>
              <a:t>1</a:t>
            </a:fld>
            <a:endParaRPr lang="fr-FR"/>
          </a:p>
        </p:txBody>
      </p:sp>
      <p:sp>
        <p:nvSpPr>
          <p:cNvPr id="9" name="ZoneTexte 8"/>
          <p:cNvSpPr txBox="1"/>
          <p:nvPr/>
        </p:nvSpPr>
        <p:spPr>
          <a:xfrm>
            <a:off x="7219151" y="4883481"/>
            <a:ext cx="1868497" cy="246221"/>
          </a:xfrm>
          <a:prstGeom prst="rect">
            <a:avLst/>
          </a:prstGeom>
          <a:noFill/>
        </p:spPr>
        <p:txBody>
          <a:bodyPr wrap="square" rtlCol="0">
            <a:spAutoFit/>
          </a:bodyPr>
          <a:lstStyle/>
          <a:p>
            <a:pPr algn="ctr"/>
            <a:r>
              <a:rPr lang="fr-FR" sz="1000" i="1" dirty="0"/>
              <a:t>S. Juhel, J. Ferry Versailles</a:t>
            </a:r>
          </a:p>
        </p:txBody>
      </p:sp>
      <p:grpSp>
        <p:nvGrpSpPr>
          <p:cNvPr id="14" name="Groupe 13"/>
          <p:cNvGrpSpPr/>
          <p:nvPr/>
        </p:nvGrpSpPr>
        <p:grpSpPr>
          <a:xfrm>
            <a:off x="6419227" y="2888546"/>
            <a:ext cx="909464" cy="785090"/>
            <a:chOff x="7620000" y="3795886"/>
            <a:chExt cx="909464" cy="785090"/>
          </a:xfrm>
        </p:grpSpPr>
        <p:sp>
          <p:nvSpPr>
            <p:cNvPr id="15" name="Rectangle 14"/>
            <p:cNvSpPr/>
            <p:nvPr/>
          </p:nvSpPr>
          <p:spPr>
            <a:xfrm>
              <a:off x="7620000" y="3795886"/>
              <a:ext cx="909464" cy="78509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pic>
          <p:nvPicPr>
            <p:cNvPr id="16" name="Image 15"/>
            <p:cNvPicPr>
              <a:picLocks noChangeAspect="1"/>
            </p:cNvPicPr>
            <p:nvPr/>
          </p:nvPicPr>
          <p:blipFill>
            <a:blip r:embed="rId5"/>
            <a:stretch>
              <a:fillRect/>
            </a:stretch>
          </p:blipFill>
          <p:spPr>
            <a:xfrm>
              <a:off x="7746120" y="3859819"/>
              <a:ext cx="657225" cy="657225"/>
            </a:xfrm>
            <a:prstGeom prst="rect">
              <a:avLst/>
            </a:prstGeom>
          </p:spPr>
        </p:pic>
      </p:grpSp>
      <p:pic>
        <p:nvPicPr>
          <p:cNvPr id="8" name="Image 7">
            <a:extLst>
              <a:ext uri="{FF2B5EF4-FFF2-40B4-BE49-F238E27FC236}">
                <a16:creationId xmlns:a16="http://schemas.microsoft.com/office/drawing/2014/main" id="{DDC4C47A-98C9-9318-E3C8-69C4560C6242}"/>
              </a:ext>
            </a:extLst>
          </p:cNvPr>
          <p:cNvPicPr>
            <a:picLocks noChangeAspect="1"/>
          </p:cNvPicPr>
          <p:nvPr/>
        </p:nvPicPr>
        <p:blipFill rotWithShape="1">
          <a:blip r:embed="rId6">
            <a:clrChange>
              <a:clrFrom>
                <a:srgbClr val="FFFFFF"/>
              </a:clrFrom>
              <a:clrTo>
                <a:srgbClr val="FFFFFF">
                  <a:alpha val="0"/>
                </a:srgbClr>
              </a:clrTo>
            </a:clrChange>
          </a:blip>
          <a:srcRect l="22281" r="23071"/>
          <a:stretch/>
        </p:blipFill>
        <p:spPr>
          <a:xfrm>
            <a:off x="6361455" y="3828417"/>
            <a:ext cx="1025007" cy="1055064"/>
          </a:xfrm>
          <a:prstGeom prst="rect">
            <a:avLst/>
          </a:prstGeom>
        </p:spPr>
      </p:pic>
      <p:pic>
        <p:nvPicPr>
          <p:cNvPr id="11" name="Image 10">
            <a:extLst>
              <a:ext uri="{FF2B5EF4-FFF2-40B4-BE49-F238E27FC236}">
                <a16:creationId xmlns:a16="http://schemas.microsoft.com/office/drawing/2014/main" id="{E4333C9A-761E-C318-8031-B919AB1C9227}"/>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128492" y="2645052"/>
            <a:ext cx="2181225" cy="2181225"/>
          </a:xfrm>
          <a:prstGeom prst="rect">
            <a:avLst/>
          </a:prstGeom>
        </p:spPr>
      </p:pic>
    </p:spTree>
    <p:extLst>
      <p:ext uri="{BB962C8B-B14F-4D97-AF65-F5344CB8AC3E}">
        <p14:creationId xmlns:p14="http://schemas.microsoft.com/office/powerpoint/2010/main" val="1234569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2632" y="400050"/>
            <a:ext cx="8832216" cy="742950"/>
          </a:xfrm>
        </p:spPr>
        <p:txBody>
          <a:bodyPr>
            <a:normAutofit/>
          </a:bodyPr>
          <a:lstStyle/>
          <a:p>
            <a:pPr marL="285750" indent="-285750"/>
            <a:r>
              <a:rPr lang="fr-FR" sz="2800" b="1" dirty="0">
                <a:solidFill>
                  <a:schemeClr val="tx1">
                    <a:lumMod val="75000"/>
                    <a:lumOff val="25000"/>
                  </a:schemeClr>
                </a:solidFill>
              </a:rPr>
              <a:t>4</a:t>
            </a:r>
            <a:r>
              <a:rPr lang="fr-FR" sz="2800" dirty="0">
                <a:solidFill>
                  <a:schemeClr val="tx1">
                    <a:lumMod val="75000"/>
                    <a:lumOff val="25000"/>
                  </a:schemeClr>
                </a:solidFill>
              </a:rPr>
              <a:t> Acquisition entrée analogique et affichage grapheur (1/2)</a:t>
            </a:r>
          </a:p>
        </p:txBody>
      </p:sp>
      <p:sp>
        <p:nvSpPr>
          <p:cNvPr id="4" name="Espace réservé du contenu 3"/>
          <p:cNvSpPr>
            <a:spLocks noGrp="1"/>
          </p:cNvSpPr>
          <p:nvPr>
            <p:ph idx="1"/>
          </p:nvPr>
        </p:nvSpPr>
        <p:spPr>
          <a:xfrm>
            <a:off x="442506" y="1006517"/>
            <a:ext cx="8686800" cy="993364"/>
          </a:xfrm>
        </p:spPr>
        <p:txBody>
          <a:bodyPr>
            <a:normAutofit fontScale="92500" lnSpcReduction="20000"/>
          </a:bodyPr>
          <a:lstStyle/>
          <a:p>
            <a:r>
              <a:rPr lang="fr-FR" sz="1800" dirty="0"/>
              <a:t>Acquisition sur 12 bits mais affichage sur 16 (0-65535) pour les entrées associées au CAN (Convertisseur Analogique Numérique). </a:t>
            </a:r>
          </a:p>
          <a:p>
            <a:r>
              <a:rPr lang="fr-FR" sz="1400" dirty="0"/>
              <a:t>Seuls les ports GP26-27-28 sont équipés de CAN (ADC en anglais : </a:t>
            </a:r>
            <a:r>
              <a:rPr lang="fr-FR" sz="1400" dirty="0" err="1"/>
              <a:t>Analog</a:t>
            </a:r>
            <a:r>
              <a:rPr lang="fr-FR" sz="1400" dirty="0"/>
              <a:t> Digital Converter).</a:t>
            </a:r>
          </a:p>
          <a:p>
            <a:r>
              <a:rPr lang="fr-FR" sz="1400" dirty="0">
                <a:solidFill>
                  <a:srgbClr val="C00000"/>
                </a:solidFill>
              </a:rPr>
              <a:t>Attention 3,3 V maximum </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10</a:t>
            </a:fld>
            <a:endParaRPr lang="fr-FR"/>
          </a:p>
        </p:txBody>
      </p:sp>
      <p:sp>
        <p:nvSpPr>
          <p:cNvPr id="8" name="Rectangle 7"/>
          <p:cNvSpPr/>
          <p:nvPr/>
        </p:nvSpPr>
        <p:spPr>
          <a:xfrm>
            <a:off x="310327" y="1970823"/>
            <a:ext cx="6174432" cy="2708434"/>
          </a:xfrm>
          <a:prstGeom prst="rect">
            <a:avLst/>
          </a:prstGeom>
          <a:ln w="12700">
            <a:solidFill>
              <a:schemeClr val="tx1"/>
            </a:solidFill>
          </a:ln>
        </p:spPr>
        <p:txBody>
          <a:bodyPr wrap="square">
            <a:spAutoFit/>
          </a:bodyPr>
          <a:lstStyle/>
          <a:p>
            <a:r>
              <a:rPr lang="fr-FR" sz="1000" dirty="0">
                <a:solidFill>
                  <a:schemeClr val="accent5">
                    <a:lumMod val="50000"/>
                  </a:schemeClr>
                </a:solidFill>
                <a:latin typeface="Courier New" panose="02070309020205020404" pitchFamily="49" charset="0"/>
                <a:cs typeface="Courier New" panose="02070309020205020404" pitchFamily="49" charset="0"/>
              </a:rPr>
              <a:t>#3ème programme</a:t>
            </a:r>
          </a:p>
          <a:p>
            <a:r>
              <a:rPr lang="fr-FR" sz="1000" dirty="0">
                <a:solidFill>
                  <a:schemeClr val="accent5">
                    <a:lumMod val="50000"/>
                  </a:schemeClr>
                </a:solidFill>
                <a:latin typeface="Courier New" panose="02070309020205020404" pitchFamily="49" charset="0"/>
                <a:cs typeface="Courier New" panose="02070309020205020404" pitchFamily="49" charset="0"/>
              </a:rPr>
              <a:t>#bibliothèque micropython (obligatoire)</a:t>
            </a:r>
          </a:p>
          <a:p>
            <a:r>
              <a:rPr lang="fr-FR" sz="1000" dirty="0">
                <a:latin typeface="Courier New" panose="02070309020205020404" pitchFamily="49" charset="0"/>
                <a:cs typeface="Courier New" panose="02070309020205020404" pitchFamily="49" charset="0"/>
              </a:rPr>
              <a:t>import machine</a:t>
            </a:r>
          </a:p>
          <a:p>
            <a:r>
              <a:rPr lang="fr-FR" sz="1000" dirty="0">
                <a:latin typeface="Courier New" panose="02070309020205020404" pitchFamily="49" charset="0"/>
                <a:cs typeface="Courier New" panose="02070309020205020404" pitchFamily="49" charset="0"/>
              </a:rPr>
              <a:t>import time</a:t>
            </a:r>
          </a:p>
          <a:p>
            <a:r>
              <a:rPr lang="fr-FR" sz="1000" dirty="0">
                <a:solidFill>
                  <a:schemeClr val="accent5">
                    <a:lumMod val="50000"/>
                  </a:schemeClr>
                </a:solidFill>
                <a:latin typeface="Courier New" panose="02070309020205020404" pitchFamily="49" charset="0"/>
                <a:cs typeface="Courier New" panose="02070309020205020404" pitchFamily="49" charset="0"/>
              </a:rPr>
              <a:t>#chargement sous bibliothèque Pin pour simplifier l'écriture du programme</a:t>
            </a:r>
          </a:p>
          <a:p>
            <a:r>
              <a:rPr lang="fr-FR" sz="1000" dirty="0" err="1">
                <a:latin typeface="Courier New" panose="02070309020205020404" pitchFamily="49" charset="0"/>
                <a:cs typeface="Courier New" panose="02070309020205020404" pitchFamily="49" charset="0"/>
              </a:rPr>
              <a:t>from</a:t>
            </a:r>
            <a:r>
              <a:rPr lang="fr-FR" sz="1000" dirty="0">
                <a:latin typeface="Courier New" panose="02070309020205020404" pitchFamily="49" charset="0"/>
                <a:cs typeface="Courier New" panose="02070309020205020404" pitchFamily="49" charset="0"/>
              </a:rPr>
              <a:t> machine import Pin</a:t>
            </a:r>
          </a:p>
          <a:p>
            <a:endParaRPr lang="fr-FR" sz="1000" dirty="0">
              <a:solidFill>
                <a:schemeClr val="accent5">
                  <a:lumMod val="75000"/>
                </a:schemeClr>
              </a:solidFill>
              <a:latin typeface="Courier New" panose="02070309020205020404" pitchFamily="49" charset="0"/>
              <a:cs typeface="Courier New" panose="02070309020205020404" pitchFamily="49" charset="0"/>
            </a:endParaRPr>
          </a:p>
          <a:p>
            <a:r>
              <a:rPr lang="fr-FR" sz="1000" dirty="0">
                <a:solidFill>
                  <a:schemeClr val="accent5">
                    <a:lumMod val="50000"/>
                  </a:schemeClr>
                </a:solidFill>
                <a:latin typeface="Courier New" panose="02070309020205020404" pitchFamily="49" charset="0"/>
                <a:cs typeface="Courier New" panose="02070309020205020404" pitchFamily="49" charset="0"/>
              </a:rPr>
              <a:t>#déclaration de la variable associée au port GP26 en mode analogique (voir carte E/S) </a:t>
            </a:r>
          </a:p>
          <a:p>
            <a:r>
              <a:rPr lang="fr-FR" sz="1000" dirty="0">
                <a:latin typeface="Courier New" panose="02070309020205020404" pitchFamily="49" charset="0"/>
                <a:cs typeface="Courier New" panose="02070309020205020404" pitchFamily="49" charset="0"/>
              </a:rPr>
              <a:t>pot=</a:t>
            </a:r>
            <a:r>
              <a:rPr lang="fr-FR" sz="1000" dirty="0" err="1">
                <a:latin typeface="Courier New" panose="02070309020205020404" pitchFamily="49" charset="0"/>
                <a:cs typeface="Courier New" panose="02070309020205020404" pitchFamily="49" charset="0"/>
              </a:rPr>
              <a:t>machine.ADC</a:t>
            </a:r>
            <a:r>
              <a:rPr lang="fr-FR" sz="1000" dirty="0">
                <a:latin typeface="Courier New" panose="02070309020205020404" pitchFamily="49" charset="0"/>
                <a:cs typeface="Courier New" panose="02070309020205020404" pitchFamily="49" charset="0"/>
              </a:rPr>
              <a:t>(Pin(26))</a:t>
            </a:r>
          </a:p>
          <a:p>
            <a:endParaRPr lang="fr-FR" sz="1000" dirty="0">
              <a:solidFill>
                <a:schemeClr val="accent5">
                  <a:lumMod val="75000"/>
                </a:schemeClr>
              </a:solidFill>
              <a:latin typeface="Courier New" panose="02070309020205020404" pitchFamily="49" charset="0"/>
              <a:cs typeface="Courier New" panose="02070309020205020404" pitchFamily="49" charset="0"/>
            </a:endParaRPr>
          </a:p>
          <a:p>
            <a:r>
              <a:rPr lang="fr-FR" sz="1000" dirty="0">
                <a:solidFill>
                  <a:schemeClr val="accent5">
                    <a:lumMod val="50000"/>
                  </a:schemeClr>
                </a:solidFill>
                <a:latin typeface="Courier New" panose="02070309020205020404" pitchFamily="49" charset="0"/>
                <a:cs typeface="Courier New" panose="02070309020205020404" pitchFamily="49" charset="0"/>
              </a:rPr>
              <a:t>#boucle infinie (pour la stopper appuyer sur Ctrl-C dans le shell)</a:t>
            </a:r>
          </a:p>
          <a:p>
            <a:r>
              <a:rPr lang="fr-FR" sz="1000" dirty="0" err="1">
                <a:latin typeface="Courier New" panose="02070309020205020404" pitchFamily="49" charset="0"/>
                <a:cs typeface="Courier New" panose="02070309020205020404" pitchFamily="49" charset="0"/>
              </a:rPr>
              <a:t>while</a:t>
            </a:r>
            <a:r>
              <a:rPr lang="fr-FR" sz="1000" dirty="0">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True</a:t>
            </a:r>
            <a:r>
              <a:rPr lang="fr-FR" sz="1000" dirty="0">
                <a:latin typeface="Courier New" panose="02070309020205020404" pitchFamily="49" charset="0"/>
                <a:cs typeface="Courier New" panose="02070309020205020404" pitchFamily="49" charset="0"/>
              </a:rPr>
              <a:t>:</a:t>
            </a:r>
          </a:p>
          <a:p>
            <a:r>
              <a:rPr lang="fr-FR" sz="1000" dirty="0">
                <a:solidFill>
                  <a:schemeClr val="accent5">
                    <a:lumMod val="50000"/>
                  </a:schemeClr>
                </a:solidFill>
                <a:latin typeface="Courier New" panose="02070309020205020404" pitchFamily="49" charset="0"/>
                <a:cs typeface="Courier New" panose="02070309020205020404" pitchFamily="49" charset="0"/>
              </a:rPr>
              <a:t>#lecture valeur de </a:t>
            </a:r>
            <a:r>
              <a:rPr lang="fr-FR" sz="1000" dirty="0" err="1">
                <a:solidFill>
                  <a:schemeClr val="accent5">
                    <a:lumMod val="50000"/>
                  </a:schemeClr>
                </a:solidFill>
                <a:latin typeface="Courier New" panose="02070309020205020404" pitchFamily="49" charset="0"/>
                <a:cs typeface="Courier New" panose="02070309020205020404" pitchFamily="49" charset="0"/>
              </a:rPr>
              <a:t>usr</a:t>
            </a:r>
            <a:endParaRPr lang="fr-FR" sz="1000" dirty="0">
              <a:solidFill>
                <a:schemeClr val="accent5">
                  <a:lumMod val="50000"/>
                </a:schemeClr>
              </a:solidFill>
              <a:latin typeface="Courier New" panose="02070309020205020404" pitchFamily="49" charset="0"/>
              <a:cs typeface="Courier New" panose="02070309020205020404" pitchFamily="49" charset="0"/>
            </a:endParaRPr>
          </a:p>
          <a:p>
            <a:r>
              <a:rPr lang="fr-FR" sz="1000" dirty="0">
                <a:solidFill>
                  <a:schemeClr val="accent5">
                    <a:lumMod val="75000"/>
                  </a:schemeClr>
                </a:solidFill>
                <a:latin typeface="Courier New" panose="02070309020205020404" pitchFamily="49" charset="0"/>
                <a:cs typeface="Courier New" panose="02070309020205020404" pitchFamily="49" charset="0"/>
              </a:rPr>
              <a:t>    </a:t>
            </a:r>
            <a:r>
              <a:rPr lang="fr-FR" sz="1000" dirty="0">
                <a:latin typeface="Courier New" panose="02070309020205020404" pitchFamily="49" charset="0"/>
                <a:cs typeface="Courier New" panose="02070309020205020404" pitchFamily="49" charset="0"/>
              </a:rPr>
              <a:t>val=pot.read_u16() #</a:t>
            </a:r>
            <a:r>
              <a:rPr lang="fr-FR" sz="1000" dirty="0">
                <a:solidFill>
                  <a:schemeClr val="accent5">
                    <a:lumMod val="50000"/>
                  </a:schemeClr>
                </a:solidFill>
                <a:latin typeface="Courier New" panose="02070309020205020404" pitchFamily="49" charset="0"/>
                <a:cs typeface="Courier New" panose="02070309020205020404" pitchFamily="49" charset="0"/>
              </a:rPr>
              <a:t>pour rappel la résolution n’est que de 12 bits</a:t>
            </a:r>
          </a:p>
          <a:p>
            <a:r>
              <a:rPr lang="fr-FR" sz="1000" dirty="0">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print</a:t>
            </a:r>
            <a:r>
              <a:rPr lang="fr-FR" sz="1000" dirty="0">
                <a:latin typeface="Courier New" panose="02070309020205020404" pitchFamily="49" charset="0"/>
                <a:cs typeface="Courier New" panose="02070309020205020404" pitchFamily="49" charset="0"/>
              </a:rPr>
              <a:t>(val) </a:t>
            </a:r>
            <a:r>
              <a:rPr lang="fr-FR" sz="1000" dirty="0">
                <a:solidFill>
                  <a:schemeClr val="accent5">
                    <a:lumMod val="50000"/>
                  </a:schemeClr>
                </a:solidFill>
                <a:latin typeface="Courier New" panose="02070309020205020404" pitchFamily="49" charset="0"/>
                <a:cs typeface="Courier New" panose="02070309020205020404" pitchFamily="49" charset="0"/>
              </a:rPr>
              <a:t>#affichage écran de val</a:t>
            </a:r>
          </a:p>
          <a:p>
            <a:r>
              <a:rPr lang="fr-FR" sz="1000" dirty="0">
                <a:solidFill>
                  <a:schemeClr val="accent5">
                    <a:lumMod val="50000"/>
                  </a:schemeClr>
                </a:solidFill>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time.sleep</a:t>
            </a:r>
            <a:r>
              <a:rPr lang="fr-FR" sz="1000" dirty="0">
                <a:latin typeface="Courier New" panose="02070309020205020404" pitchFamily="49" charset="0"/>
                <a:cs typeface="Courier New" panose="02070309020205020404" pitchFamily="49" charset="0"/>
              </a:rPr>
              <a:t>(1) </a:t>
            </a:r>
            <a:r>
              <a:rPr lang="fr-FR" sz="1000" dirty="0">
                <a:solidFill>
                  <a:schemeClr val="accent5">
                    <a:lumMod val="50000"/>
                  </a:schemeClr>
                </a:solidFill>
                <a:latin typeface="Courier New" panose="02070309020205020404" pitchFamily="49" charset="0"/>
                <a:cs typeface="Courier New" panose="02070309020205020404" pitchFamily="49" charset="0"/>
              </a:rPr>
              <a:t>#attente de 1 seconde.</a:t>
            </a:r>
          </a:p>
        </p:txBody>
      </p:sp>
      <p:sp>
        <p:nvSpPr>
          <p:cNvPr id="13" name="ZoneTexte 12"/>
          <p:cNvSpPr txBox="1"/>
          <p:nvPr/>
        </p:nvSpPr>
        <p:spPr>
          <a:xfrm>
            <a:off x="6509217" y="1657307"/>
            <a:ext cx="2595631" cy="2677656"/>
          </a:xfrm>
          <a:prstGeom prst="rect">
            <a:avLst/>
          </a:prstGeom>
          <a:noFill/>
        </p:spPr>
        <p:txBody>
          <a:bodyPr wrap="square" rtlCol="0">
            <a:spAutoFit/>
          </a:bodyPr>
          <a:lstStyle/>
          <a:p>
            <a:pPr marL="285750" indent="-285750">
              <a:buFont typeface="Arial" panose="020B0604020202020204" pitchFamily="34" charset="0"/>
              <a:buChar char="•"/>
            </a:pPr>
            <a:r>
              <a:rPr lang="fr-FR" sz="1400" dirty="0"/>
              <a:t>Pour tester ce programme il faut brancher un potentiomètre sur GP26, et le 3.3V (out) de la carte d’une part et sur la masse (GND) d’autre part.</a:t>
            </a:r>
          </a:p>
          <a:p>
            <a:pPr marL="285750" indent="-285750">
              <a:buFont typeface="Arial" panose="020B0604020202020204" pitchFamily="34" charset="0"/>
              <a:buChar char="•"/>
            </a:pPr>
            <a:r>
              <a:rPr lang="fr-FR" sz="1400" dirty="0"/>
              <a:t>Il est possible d’utiliser la broche VREF à la place du 3,3V pour obtenir 3,3 V filtré. (utile seulement si le signal reçu est trop fluctuant)</a:t>
            </a:r>
          </a:p>
        </p:txBody>
      </p:sp>
      <p:sp>
        <p:nvSpPr>
          <p:cNvPr id="3" name="Rectangle 2"/>
          <p:cNvSpPr/>
          <p:nvPr/>
        </p:nvSpPr>
        <p:spPr>
          <a:xfrm>
            <a:off x="310327" y="4921812"/>
            <a:ext cx="2401619" cy="246221"/>
          </a:xfrm>
          <a:prstGeom prst="rect">
            <a:avLst/>
          </a:prstGeom>
        </p:spPr>
        <p:txBody>
          <a:bodyPr wrap="none">
            <a:spAutoFit/>
          </a:bodyPr>
          <a:lstStyle/>
          <a:p>
            <a:r>
              <a:rPr lang="fr-FR" sz="1000" dirty="0"/>
              <a:t>Respecter les tabulations et la casse !</a:t>
            </a:r>
          </a:p>
        </p:txBody>
      </p:sp>
      <p:grpSp>
        <p:nvGrpSpPr>
          <p:cNvPr id="5" name="Groupe 4">
            <a:extLst>
              <a:ext uri="{FF2B5EF4-FFF2-40B4-BE49-F238E27FC236}">
                <a16:creationId xmlns:a16="http://schemas.microsoft.com/office/drawing/2014/main" id="{1CCFB59C-BF5A-55B2-F004-75E02B9CAB96}"/>
              </a:ext>
            </a:extLst>
          </p:cNvPr>
          <p:cNvGrpSpPr/>
          <p:nvPr/>
        </p:nvGrpSpPr>
        <p:grpSpPr>
          <a:xfrm>
            <a:off x="5677622" y="3362594"/>
            <a:ext cx="2286104" cy="1805439"/>
            <a:chOff x="6929742" y="3261508"/>
            <a:chExt cx="2170374" cy="1874960"/>
          </a:xfrm>
        </p:grpSpPr>
        <p:pic>
          <p:nvPicPr>
            <p:cNvPr id="1026" name="Picture 2" descr="Afficher l'image d'origine"/>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29742" y="3261508"/>
              <a:ext cx="1630314" cy="1630314"/>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7024819" y="4767136"/>
              <a:ext cx="720080" cy="369332"/>
            </a:xfrm>
            <a:prstGeom prst="rect">
              <a:avLst/>
            </a:prstGeom>
            <a:noFill/>
          </p:spPr>
          <p:txBody>
            <a:bodyPr wrap="square" rtlCol="0">
              <a:spAutoFit/>
            </a:bodyPr>
            <a:lstStyle/>
            <a:p>
              <a:r>
                <a:rPr lang="fr-FR" dirty="0"/>
                <a:t>GND</a:t>
              </a:r>
            </a:p>
          </p:txBody>
        </p:sp>
        <p:sp>
          <p:nvSpPr>
            <p:cNvPr id="14" name="ZoneTexte 13"/>
            <p:cNvSpPr txBox="1"/>
            <p:nvPr/>
          </p:nvSpPr>
          <p:spPr>
            <a:xfrm>
              <a:off x="8200016" y="4227934"/>
              <a:ext cx="900100" cy="383554"/>
            </a:xfrm>
            <a:prstGeom prst="rect">
              <a:avLst/>
            </a:prstGeom>
            <a:noFill/>
          </p:spPr>
          <p:txBody>
            <a:bodyPr wrap="square" rtlCol="0">
              <a:spAutoFit/>
            </a:bodyPr>
            <a:lstStyle/>
            <a:p>
              <a:r>
                <a:rPr lang="fr-FR" dirty="0"/>
                <a:t>3.3V</a:t>
              </a:r>
            </a:p>
          </p:txBody>
        </p:sp>
        <p:sp>
          <p:nvSpPr>
            <p:cNvPr id="15" name="ZoneTexte 14"/>
            <p:cNvSpPr txBox="1"/>
            <p:nvPr/>
          </p:nvSpPr>
          <p:spPr>
            <a:xfrm>
              <a:off x="8222857" y="4662889"/>
              <a:ext cx="782182" cy="369332"/>
            </a:xfrm>
            <a:prstGeom prst="rect">
              <a:avLst/>
            </a:prstGeom>
            <a:noFill/>
          </p:spPr>
          <p:txBody>
            <a:bodyPr wrap="square" rtlCol="0">
              <a:spAutoFit/>
            </a:bodyPr>
            <a:lstStyle/>
            <a:p>
              <a:r>
                <a:rPr lang="fr-FR" dirty="0"/>
                <a:t>GP26</a:t>
              </a:r>
            </a:p>
          </p:txBody>
        </p:sp>
        <p:cxnSp>
          <p:nvCxnSpPr>
            <p:cNvPr id="9" name="Connecteur droit 8"/>
            <p:cNvCxnSpPr/>
            <p:nvPr/>
          </p:nvCxnSpPr>
          <p:spPr>
            <a:xfrm flipH="1" flipV="1">
              <a:off x="8125620" y="4755222"/>
              <a:ext cx="97238" cy="9233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flipV="1">
              <a:off x="8222857" y="4515966"/>
              <a:ext cx="237575" cy="14692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a:endCxn id="6" idx="3"/>
            </p:cNvCxnSpPr>
            <p:nvPr/>
          </p:nvCxnSpPr>
          <p:spPr>
            <a:xfrm flipH="1">
              <a:off x="7744899" y="4891822"/>
              <a:ext cx="211477" cy="59980"/>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79440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1642" y="400050"/>
            <a:ext cx="8814388" cy="742950"/>
          </a:xfrm>
        </p:spPr>
        <p:txBody>
          <a:bodyPr>
            <a:normAutofit/>
          </a:bodyPr>
          <a:lstStyle/>
          <a:p>
            <a:pPr marL="285750" indent="-285750"/>
            <a:r>
              <a:rPr lang="fr-FR" sz="2800" b="1" dirty="0">
                <a:solidFill>
                  <a:schemeClr val="tx1">
                    <a:lumMod val="75000"/>
                    <a:lumOff val="25000"/>
                  </a:schemeClr>
                </a:solidFill>
              </a:rPr>
              <a:t>4</a:t>
            </a:r>
            <a:r>
              <a:rPr lang="fr-FR" sz="2800" dirty="0">
                <a:solidFill>
                  <a:schemeClr val="tx1">
                    <a:lumMod val="75000"/>
                    <a:lumOff val="25000"/>
                  </a:schemeClr>
                </a:solidFill>
              </a:rPr>
              <a:t> Acquisition entrée analogique &amp; affichage grapheur (2/2)</a:t>
            </a:r>
          </a:p>
        </p:txBody>
      </p:sp>
      <p:sp>
        <p:nvSpPr>
          <p:cNvPr id="4" name="Espace réservé du contenu 3"/>
          <p:cNvSpPr>
            <a:spLocks noGrp="1"/>
          </p:cNvSpPr>
          <p:nvPr>
            <p:ph idx="1"/>
          </p:nvPr>
        </p:nvSpPr>
        <p:spPr>
          <a:xfrm>
            <a:off x="442506" y="1006517"/>
            <a:ext cx="8686800" cy="864096"/>
          </a:xfrm>
        </p:spPr>
        <p:txBody>
          <a:bodyPr>
            <a:normAutofit/>
          </a:bodyPr>
          <a:lstStyle/>
          <a:p>
            <a:r>
              <a:rPr lang="fr-FR" sz="1800" dirty="0"/>
              <a:t>Les valeurs affichées dans le shell (méthode </a:t>
            </a:r>
            <a:r>
              <a:rPr lang="fr-FR" sz="1800" dirty="0" err="1"/>
              <a:t>print</a:t>
            </a:r>
            <a:r>
              <a:rPr lang="fr-FR" sz="1800" dirty="0"/>
              <a:t>) peuvent être représentées en fonction du temps dans le grapheur. (menu contextuel Afficher le Grapheur)</a:t>
            </a:r>
            <a:endParaRPr lang="fr-FR" sz="1400" dirty="0">
              <a:solidFill>
                <a:srgbClr val="C00000"/>
              </a:solidFill>
            </a:endParaRP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11</a:t>
            </a:fld>
            <a:endParaRPr lang="fr-FR"/>
          </a:p>
        </p:txBody>
      </p:sp>
      <p:pic>
        <p:nvPicPr>
          <p:cNvPr id="7" name="Image 6">
            <a:extLst>
              <a:ext uri="{FF2B5EF4-FFF2-40B4-BE49-F238E27FC236}">
                <a16:creationId xmlns:a16="http://schemas.microsoft.com/office/drawing/2014/main" id="{68F8AC7A-40F0-70F1-A750-B1EC66968340}"/>
              </a:ext>
            </a:extLst>
          </p:cNvPr>
          <p:cNvPicPr>
            <a:picLocks noChangeAspect="1"/>
          </p:cNvPicPr>
          <p:nvPr/>
        </p:nvPicPr>
        <p:blipFill rotWithShape="1">
          <a:blip r:embed="rId3"/>
          <a:srcRect b="4079"/>
          <a:stretch/>
        </p:blipFill>
        <p:spPr>
          <a:xfrm>
            <a:off x="1639688" y="1749467"/>
            <a:ext cx="5998293" cy="3236410"/>
          </a:xfrm>
          <a:prstGeom prst="rect">
            <a:avLst/>
          </a:prstGeom>
        </p:spPr>
      </p:pic>
    </p:spTree>
    <p:extLst>
      <p:ext uri="{BB962C8B-B14F-4D97-AF65-F5344CB8AC3E}">
        <p14:creationId xmlns:p14="http://schemas.microsoft.com/office/powerpoint/2010/main" val="4154494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400050"/>
            <a:ext cx="8363273" cy="742950"/>
          </a:xfrm>
        </p:spPr>
        <p:txBody>
          <a:bodyPr>
            <a:normAutofit/>
          </a:bodyPr>
          <a:lstStyle/>
          <a:p>
            <a:pPr marL="285750" indent="-285750"/>
            <a:r>
              <a:rPr lang="fr-FR" sz="2800" b="1" dirty="0">
                <a:solidFill>
                  <a:schemeClr val="tx1">
                    <a:lumMod val="75000"/>
                    <a:lumOff val="25000"/>
                  </a:schemeClr>
                </a:solidFill>
              </a:rPr>
              <a:t>5</a:t>
            </a:r>
            <a:r>
              <a:rPr lang="fr-FR" sz="2800" dirty="0">
                <a:solidFill>
                  <a:schemeClr val="tx1">
                    <a:lumMod val="75000"/>
                    <a:lumOff val="25000"/>
                  </a:schemeClr>
                </a:solidFill>
              </a:rPr>
              <a:t> Sortie PWM (Pulse </a:t>
            </a:r>
            <a:r>
              <a:rPr lang="fr-FR" sz="2800" dirty="0" err="1">
                <a:solidFill>
                  <a:schemeClr val="tx1">
                    <a:lumMod val="75000"/>
                    <a:lumOff val="25000"/>
                  </a:schemeClr>
                </a:solidFill>
              </a:rPr>
              <a:t>Width</a:t>
            </a:r>
            <a:r>
              <a:rPr lang="fr-FR" sz="2800" dirty="0">
                <a:solidFill>
                  <a:schemeClr val="tx1">
                    <a:lumMod val="75000"/>
                    <a:lumOff val="25000"/>
                  </a:schemeClr>
                </a:solidFill>
              </a:rPr>
              <a:t> Modulation) </a:t>
            </a:r>
          </a:p>
        </p:txBody>
      </p:sp>
      <p:sp>
        <p:nvSpPr>
          <p:cNvPr id="4" name="Espace réservé du contenu 3"/>
          <p:cNvSpPr>
            <a:spLocks noGrp="1"/>
          </p:cNvSpPr>
          <p:nvPr>
            <p:ph idx="1"/>
          </p:nvPr>
        </p:nvSpPr>
        <p:spPr>
          <a:xfrm>
            <a:off x="1" y="1090584"/>
            <a:ext cx="3429000" cy="2760710"/>
          </a:xfrm>
        </p:spPr>
        <p:txBody>
          <a:bodyPr>
            <a:normAutofit fontScale="92500" lnSpcReduction="10000"/>
          </a:bodyPr>
          <a:lstStyle/>
          <a:p>
            <a:pPr algn="just"/>
            <a:r>
              <a:rPr lang="fr-FR" sz="1400" dirty="0"/>
              <a:t>Permet de fournir un signal créneau dont la largeur est réglable de 0 à 100%. A 100% le signal est continu à 3.3V.</a:t>
            </a:r>
          </a:p>
          <a:p>
            <a:pPr algn="just"/>
            <a:r>
              <a:rPr lang="fr-FR" sz="1400" dirty="0"/>
              <a:t>Les fréquences sont de 8Hz à 62,5 MHz.</a:t>
            </a:r>
          </a:p>
          <a:p>
            <a:pPr algn="just"/>
            <a:r>
              <a:rPr lang="fr-FR" sz="1400" dirty="0"/>
              <a:t>La largeur d’impulsion doit être fournie sur 16 bits (soit de 0 à 65535)</a:t>
            </a:r>
          </a:p>
          <a:p>
            <a:pPr algn="just"/>
            <a:r>
              <a:rPr lang="fr-FR" sz="1400" dirty="0"/>
              <a:t>Il y a 8 sorties PWM avec 2 canaux (nommés slices) chacun. Ex : GP0 et GP1 travailleront à la même fréquence et seront synchrones mais pas forcément à la même largeur d’impulsion. (voir carte E/S)</a:t>
            </a:r>
          </a:p>
          <a:p>
            <a:pPr algn="just"/>
            <a:r>
              <a:rPr lang="fr-FR" sz="1400" dirty="0"/>
              <a:t>Pour en savoir + faire le TP ventilo</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12</a:t>
            </a:fld>
            <a:endParaRPr lang="fr-FR"/>
          </a:p>
        </p:txBody>
      </p:sp>
      <p:sp>
        <p:nvSpPr>
          <p:cNvPr id="8" name="Rectangle 7"/>
          <p:cNvSpPr/>
          <p:nvPr/>
        </p:nvSpPr>
        <p:spPr>
          <a:xfrm>
            <a:off x="3487782" y="1112111"/>
            <a:ext cx="5593865" cy="3631763"/>
          </a:xfrm>
          <a:prstGeom prst="rect">
            <a:avLst/>
          </a:prstGeom>
          <a:ln w="12700">
            <a:solidFill>
              <a:schemeClr val="tx1"/>
            </a:solidFill>
          </a:ln>
        </p:spPr>
        <p:txBody>
          <a:bodyPr wrap="square">
            <a:spAutoFit/>
          </a:bodyPr>
          <a:lstStyle/>
          <a:p>
            <a:r>
              <a:rPr lang="fr-FR" sz="1000" dirty="0">
                <a:solidFill>
                  <a:schemeClr val="accent5">
                    <a:lumMod val="75000"/>
                  </a:schemeClr>
                </a:solidFill>
                <a:latin typeface="Courier New" panose="02070309020205020404" pitchFamily="49" charset="0"/>
                <a:cs typeface="Courier New" panose="02070309020205020404" pitchFamily="49" charset="0"/>
              </a:rPr>
              <a:t>#4ème programme</a:t>
            </a:r>
          </a:p>
          <a:p>
            <a:r>
              <a:rPr lang="fr-FR" sz="1000" dirty="0">
                <a:solidFill>
                  <a:schemeClr val="accent5">
                    <a:lumMod val="75000"/>
                  </a:schemeClr>
                </a:solidFill>
                <a:latin typeface="Courier New" panose="02070309020205020404" pitchFamily="49" charset="0"/>
                <a:cs typeface="Courier New" panose="02070309020205020404" pitchFamily="49" charset="0"/>
              </a:rPr>
              <a:t>#bibliothèque micropython (obligatoire)</a:t>
            </a:r>
          </a:p>
          <a:p>
            <a:r>
              <a:rPr lang="fr-FR" sz="1000" dirty="0">
                <a:latin typeface="Courier New" panose="02070309020205020404" pitchFamily="49" charset="0"/>
                <a:cs typeface="Courier New" panose="02070309020205020404" pitchFamily="49" charset="0"/>
              </a:rPr>
              <a:t>import machine</a:t>
            </a:r>
          </a:p>
          <a:p>
            <a:r>
              <a:rPr lang="fr-FR" sz="1000" dirty="0" err="1">
                <a:latin typeface="Courier New" panose="02070309020205020404" pitchFamily="49" charset="0"/>
                <a:cs typeface="Courier New" panose="02070309020205020404" pitchFamily="49" charset="0"/>
              </a:rPr>
              <a:t>from</a:t>
            </a:r>
            <a:r>
              <a:rPr lang="fr-FR" sz="1000" dirty="0">
                <a:latin typeface="Courier New" panose="02070309020205020404" pitchFamily="49" charset="0"/>
                <a:cs typeface="Courier New" panose="02070309020205020404" pitchFamily="49" charset="0"/>
              </a:rPr>
              <a:t> machine import Pin</a:t>
            </a:r>
          </a:p>
          <a:p>
            <a:endParaRPr lang="fr-FR" sz="1000" dirty="0">
              <a:solidFill>
                <a:schemeClr val="accent5">
                  <a:lumMod val="75000"/>
                </a:schemeClr>
              </a:solidFill>
              <a:latin typeface="Courier New" panose="02070309020205020404" pitchFamily="49" charset="0"/>
              <a:cs typeface="Courier New" panose="02070309020205020404" pitchFamily="49" charset="0"/>
            </a:endParaRPr>
          </a:p>
          <a:p>
            <a:r>
              <a:rPr lang="fr-FR" sz="1000" dirty="0">
                <a:solidFill>
                  <a:schemeClr val="accent5">
                    <a:lumMod val="75000"/>
                  </a:schemeClr>
                </a:solidFill>
                <a:latin typeface="Courier New" panose="02070309020205020404" pitchFamily="49" charset="0"/>
                <a:cs typeface="Courier New" panose="02070309020205020404" pitchFamily="49" charset="0"/>
              </a:rPr>
              <a:t>#déclaration de la variable associée au port 16 (voir carte E/S)</a:t>
            </a:r>
          </a:p>
          <a:p>
            <a:r>
              <a:rPr lang="fr-FR" sz="1000" dirty="0">
                <a:solidFill>
                  <a:schemeClr val="accent5">
                    <a:lumMod val="75000"/>
                  </a:schemeClr>
                </a:solidFill>
                <a:latin typeface="Courier New" panose="02070309020205020404" pitchFamily="49" charset="0"/>
                <a:cs typeface="Courier New" panose="02070309020205020404" pitchFamily="49" charset="0"/>
              </a:rPr>
              <a:t>#toutes les sorties peuvent émettre des signaux créneaux de type MLI (PWM)</a:t>
            </a:r>
          </a:p>
          <a:p>
            <a:r>
              <a:rPr lang="fr-FR" sz="1000" dirty="0">
                <a:latin typeface="Courier New" panose="02070309020205020404" pitchFamily="49" charset="0"/>
                <a:cs typeface="Courier New" panose="02070309020205020404" pitchFamily="49" charset="0"/>
              </a:rPr>
              <a:t>mli=</a:t>
            </a:r>
            <a:r>
              <a:rPr lang="fr-FR" sz="1000" dirty="0" err="1">
                <a:latin typeface="Courier New" panose="02070309020205020404" pitchFamily="49" charset="0"/>
                <a:cs typeface="Courier New" panose="02070309020205020404" pitchFamily="49" charset="0"/>
              </a:rPr>
              <a:t>machine.PWM</a:t>
            </a:r>
            <a:r>
              <a:rPr lang="fr-FR" sz="1000" dirty="0">
                <a:latin typeface="Courier New" panose="02070309020205020404" pitchFamily="49" charset="0"/>
                <a:cs typeface="Courier New" panose="02070309020205020404" pitchFamily="49" charset="0"/>
              </a:rPr>
              <a:t>(Pin(16))</a:t>
            </a:r>
          </a:p>
          <a:p>
            <a:r>
              <a:rPr lang="fr-FR" sz="1000" dirty="0" err="1">
                <a:latin typeface="Courier New" panose="02070309020205020404" pitchFamily="49" charset="0"/>
                <a:cs typeface="Courier New" panose="02070309020205020404" pitchFamily="49" charset="0"/>
              </a:rPr>
              <a:t>mli.freq</a:t>
            </a:r>
            <a:r>
              <a:rPr lang="fr-FR" sz="1000" dirty="0">
                <a:latin typeface="Courier New" panose="02070309020205020404" pitchFamily="49" charset="0"/>
                <a:cs typeface="Courier New" panose="02070309020205020404" pitchFamily="49" charset="0"/>
              </a:rPr>
              <a:t>(50) </a:t>
            </a:r>
            <a:r>
              <a:rPr lang="fr-FR" sz="1000" dirty="0">
                <a:solidFill>
                  <a:schemeClr val="accent5">
                    <a:lumMod val="75000"/>
                  </a:schemeClr>
                </a:solidFill>
                <a:latin typeface="Courier New" panose="02070309020205020404" pitchFamily="49" charset="0"/>
                <a:cs typeface="Courier New" panose="02070309020205020404" pitchFamily="49" charset="0"/>
              </a:rPr>
              <a:t>#fréquence de 50Hz</a:t>
            </a:r>
          </a:p>
          <a:p>
            <a:endParaRPr lang="fr-FR" sz="1000" dirty="0">
              <a:solidFill>
                <a:schemeClr val="accent5">
                  <a:lumMod val="75000"/>
                </a:schemeClr>
              </a:solidFill>
              <a:latin typeface="Courier New" panose="02070309020205020404" pitchFamily="49" charset="0"/>
              <a:cs typeface="Courier New" panose="02070309020205020404" pitchFamily="49" charset="0"/>
            </a:endParaRPr>
          </a:p>
          <a:p>
            <a:r>
              <a:rPr lang="fr-FR" sz="1000" dirty="0">
                <a:solidFill>
                  <a:schemeClr val="accent5">
                    <a:lumMod val="75000"/>
                  </a:schemeClr>
                </a:solidFill>
                <a:latin typeface="Courier New" panose="02070309020205020404" pitchFamily="49" charset="0"/>
                <a:cs typeface="Courier New" panose="02070309020205020404" pitchFamily="49" charset="0"/>
              </a:rPr>
              <a:t>#déclaration de la variable associée au port 26 en mode analogique (voir carte E/S) (voir programme 3)</a:t>
            </a:r>
          </a:p>
          <a:p>
            <a:r>
              <a:rPr lang="fr-FR" sz="1000" dirty="0">
                <a:latin typeface="Courier New" panose="02070309020205020404" pitchFamily="49" charset="0"/>
                <a:cs typeface="Courier New" panose="02070309020205020404" pitchFamily="49" charset="0"/>
              </a:rPr>
              <a:t>pot=</a:t>
            </a:r>
            <a:r>
              <a:rPr lang="fr-FR" sz="1000" dirty="0" err="1">
                <a:latin typeface="Courier New" panose="02070309020205020404" pitchFamily="49" charset="0"/>
                <a:cs typeface="Courier New" panose="02070309020205020404" pitchFamily="49" charset="0"/>
              </a:rPr>
              <a:t>machine.ADC</a:t>
            </a:r>
            <a:r>
              <a:rPr lang="fr-FR" sz="1000" dirty="0">
                <a:latin typeface="Courier New" panose="02070309020205020404" pitchFamily="49" charset="0"/>
                <a:cs typeface="Courier New" panose="02070309020205020404" pitchFamily="49" charset="0"/>
              </a:rPr>
              <a:t>(Pin(26))</a:t>
            </a:r>
          </a:p>
          <a:p>
            <a:endParaRPr lang="fr-FR" sz="1000" dirty="0">
              <a:solidFill>
                <a:schemeClr val="accent5">
                  <a:lumMod val="75000"/>
                </a:schemeClr>
              </a:solidFill>
              <a:latin typeface="Courier New" panose="02070309020205020404" pitchFamily="49" charset="0"/>
              <a:cs typeface="Courier New" panose="02070309020205020404" pitchFamily="49" charset="0"/>
            </a:endParaRPr>
          </a:p>
          <a:p>
            <a:r>
              <a:rPr lang="fr-FR" sz="1000" dirty="0">
                <a:solidFill>
                  <a:schemeClr val="accent5">
                    <a:lumMod val="75000"/>
                  </a:schemeClr>
                </a:solidFill>
                <a:latin typeface="Courier New" panose="02070309020205020404" pitchFamily="49" charset="0"/>
                <a:cs typeface="Courier New" panose="02070309020205020404" pitchFamily="49" charset="0"/>
              </a:rPr>
              <a:t>#boucle infinie (pour la stopper appuyer sur Ctrl-C dans le shell)</a:t>
            </a:r>
          </a:p>
          <a:p>
            <a:r>
              <a:rPr lang="fr-FR" sz="1000" dirty="0" err="1">
                <a:latin typeface="Courier New" panose="02070309020205020404" pitchFamily="49" charset="0"/>
                <a:cs typeface="Courier New" panose="02070309020205020404" pitchFamily="49" charset="0"/>
              </a:rPr>
              <a:t>while</a:t>
            </a:r>
            <a:r>
              <a:rPr lang="fr-FR" sz="1000" dirty="0">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True</a:t>
            </a:r>
            <a:r>
              <a:rPr lang="fr-FR" sz="1000" dirty="0">
                <a:latin typeface="Courier New" panose="02070309020205020404" pitchFamily="49" charset="0"/>
                <a:cs typeface="Courier New" panose="02070309020205020404" pitchFamily="49" charset="0"/>
              </a:rPr>
              <a:t>:</a:t>
            </a:r>
          </a:p>
          <a:p>
            <a:r>
              <a:rPr lang="fr-FR" sz="1000" dirty="0">
                <a:solidFill>
                  <a:schemeClr val="accent5">
                    <a:lumMod val="75000"/>
                  </a:schemeClr>
                </a:solidFill>
                <a:latin typeface="Courier New" panose="02070309020205020404" pitchFamily="49" charset="0"/>
                <a:cs typeface="Courier New" panose="02070309020205020404" pitchFamily="49" charset="0"/>
              </a:rPr>
              <a:t>    #lecture valeur de </a:t>
            </a:r>
            <a:r>
              <a:rPr lang="fr-FR" sz="1000" dirty="0" err="1">
                <a:solidFill>
                  <a:schemeClr val="accent5">
                    <a:lumMod val="75000"/>
                  </a:schemeClr>
                </a:solidFill>
                <a:latin typeface="Courier New" panose="02070309020205020404" pitchFamily="49" charset="0"/>
                <a:cs typeface="Courier New" panose="02070309020205020404" pitchFamily="49" charset="0"/>
              </a:rPr>
              <a:t>usr</a:t>
            </a:r>
            <a:endParaRPr lang="fr-FR" sz="1000" dirty="0">
              <a:solidFill>
                <a:schemeClr val="accent5">
                  <a:lumMod val="75000"/>
                </a:schemeClr>
              </a:solidFill>
              <a:latin typeface="Courier New" panose="02070309020205020404" pitchFamily="49" charset="0"/>
              <a:cs typeface="Courier New" panose="02070309020205020404" pitchFamily="49" charset="0"/>
            </a:endParaRPr>
          </a:p>
          <a:p>
            <a:r>
              <a:rPr lang="fr-FR" sz="1000" dirty="0">
                <a:solidFill>
                  <a:schemeClr val="accent5">
                    <a:lumMod val="75000"/>
                  </a:schemeClr>
                </a:solidFill>
                <a:latin typeface="Courier New" panose="02070309020205020404" pitchFamily="49" charset="0"/>
                <a:cs typeface="Courier New" panose="02070309020205020404" pitchFamily="49" charset="0"/>
              </a:rPr>
              <a:t>    </a:t>
            </a:r>
            <a:r>
              <a:rPr lang="fr-FR" sz="1000" dirty="0">
                <a:latin typeface="Courier New" panose="02070309020205020404" pitchFamily="49" charset="0"/>
                <a:cs typeface="Courier New" panose="02070309020205020404" pitchFamily="49" charset="0"/>
              </a:rPr>
              <a:t>val=pot.read_u16()</a:t>
            </a:r>
          </a:p>
          <a:p>
            <a:r>
              <a:rPr lang="fr-FR" sz="1000" dirty="0">
                <a:solidFill>
                  <a:schemeClr val="accent5">
                    <a:lumMod val="75000"/>
                  </a:schemeClr>
                </a:solidFill>
                <a:latin typeface="Courier New" panose="02070309020205020404" pitchFamily="49" charset="0"/>
                <a:cs typeface="Courier New" panose="02070309020205020404" pitchFamily="49" charset="0"/>
              </a:rPr>
              <a:t>    #envoi de la largeur d'impulsion sur 16 bits de 0-65535 </a:t>
            </a:r>
          </a:p>
          <a:p>
            <a:r>
              <a:rPr lang="fr-FR" sz="1000" dirty="0">
                <a:solidFill>
                  <a:schemeClr val="accent5">
                    <a:lumMod val="75000"/>
                  </a:schemeClr>
                </a:solidFill>
                <a:latin typeface="Courier New" panose="02070309020205020404" pitchFamily="49" charset="0"/>
                <a:cs typeface="Courier New" panose="02070309020205020404" pitchFamily="49" charset="0"/>
              </a:rPr>
              <a:t>    </a:t>
            </a:r>
            <a:r>
              <a:rPr lang="fr-FR" sz="1000" dirty="0">
                <a:latin typeface="Courier New" panose="02070309020205020404" pitchFamily="49" charset="0"/>
                <a:cs typeface="Courier New" panose="02070309020205020404" pitchFamily="49" charset="0"/>
              </a:rPr>
              <a:t>mli.duty_u16(</a:t>
            </a:r>
            <a:r>
              <a:rPr lang="fr-FR" sz="1000" dirty="0" err="1">
                <a:latin typeface="Courier New" panose="02070309020205020404" pitchFamily="49" charset="0"/>
                <a:cs typeface="Courier New" panose="02070309020205020404" pitchFamily="49" charset="0"/>
              </a:rPr>
              <a:t>int</a:t>
            </a:r>
            <a:r>
              <a:rPr lang="fr-FR" sz="1000" dirty="0">
                <a:latin typeface="Courier New" panose="02070309020205020404" pitchFamily="49" charset="0"/>
                <a:cs typeface="Courier New" panose="02070309020205020404" pitchFamily="49" charset="0"/>
              </a:rPr>
              <a:t>(val))</a:t>
            </a:r>
          </a:p>
          <a:p>
            <a:r>
              <a:rPr lang="fr-FR" sz="1000" dirty="0">
                <a:solidFill>
                  <a:schemeClr val="accent5">
                    <a:lumMod val="75000"/>
                  </a:schemeClr>
                </a:solidFill>
                <a:latin typeface="Courier New" panose="02070309020205020404" pitchFamily="49" charset="0"/>
                <a:cs typeface="Courier New" panose="02070309020205020404" pitchFamily="49" charset="0"/>
              </a:rPr>
              <a:t>    #envoi en % de largeur d'impulsion avec </a:t>
            </a:r>
            <a:r>
              <a:rPr lang="fr-FR" sz="1000" dirty="0" err="1">
                <a:solidFill>
                  <a:schemeClr val="accent5">
                    <a:lumMod val="75000"/>
                  </a:schemeClr>
                </a:solidFill>
                <a:latin typeface="Courier New" panose="02070309020205020404" pitchFamily="49" charset="0"/>
                <a:cs typeface="Courier New" panose="02070309020205020404" pitchFamily="49" charset="0"/>
              </a:rPr>
              <a:t>limp</a:t>
            </a:r>
            <a:r>
              <a:rPr lang="fr-FR" sz="1000" dirty="0">
                <a:solidFill>
                  <a:schemeClr val="accent5">
                    <a:lumMod val="75000"/>
                  </a:schemeClr>
                </a:solidFill>
                <a:latin typeface="Courier New" panose="02070309020205020404" pitchFamily="49" charset="0"/>
                <a:cs typeface="Courier New" panose="02070309020205020404" pitchFamily="49" charset="0"/>
              </a:rPr>
              <a:t> compris entre 0 et 1.</a:t>
            </a:r>
          </a:p>
          <a:p>
            <a:r>
              <a:rPr lang="fr-FR" sz="1000" dirty="0">
                <a:solidFill>
                  <a:schemeClr val="accent5">
                    <a:lumMod val="75000"/>
                  </a:schemeClr>
                </a:solidFill>
                <a:latin typeface="Courier New" panose="02070309020205020404" pitchFamily="49" charset="0"/>
                <a:cs typeface="Courier New" panose="02070309020205020404" pitchFamily="49" charset="0"/>
              </a:rPr>
              <a:t>    #mli.duty_u16(int(limp*65535))</a:t>
            </a:r>
            <a:endParaRPr lang="fr-FR" sz="1000" dirty="0">
              <a:latin typeface="Courier New" panose="02070309020205020404" pitchFamily="49" charset="0"/>
              <a:cs typeface="Courier New" panose="02070309020205020404" pitchFamily="49" charset="0"/>
            </a:endParaRPr>
          </a:p>
        </p:txBody>
      </p:sp>
      <p:sp>
        <p:nvSpPr>
          <p:cNvPr id="3" name="Rectangle 2"/>
          <p:cNvSpPr/>
          <p:nvPr/>
        </p:nvSpPr>
        <p:spPr>
          <a:xfrm>
            <a:off x="6745883" y="1112111"/>
            <a:ext cx="2366353" cy="246221"/>
          </a:xfrm>
          <a:prstGeom prst="rect">
            <a:avLst/>
          </a:prstGeom>
        </p:spPr>
        <p:txBody>
          <a:bodyPr wrap="none">
            <a:spAutoFit/>
          </a:bodyPr>
          <a:lstStyle/>
          <a:p>
            <a:r>
              <a:rPr lang="fr-FR" sz="1000" dirty="0"/>
              <a:t>Respecter les tabulations et la casse !</a:t>
            </a:r>
          </a:p>
        </p:txBody>
      </p:sp>
      <p:sp>
        <p:nvSpPr>
          <p:cNvPr id="13" name="ZoneTexte 12"/>
          <p:cNvSpPr txBox="1"/>
          <p:nvPr/>
        </p:nvSpPr>
        <p:spPr>
          <a:xfrm>
            <a:off x="219891" y="3851293"/>
            <a:ext cx="3267891" cy="1015663"/>
          </a:xfrm>
          <a:prstGeom prst="rect">
            <a:avLst/>
          </a:prstGeom>
          <a:noFill/>
        </p:spPr>
        <p:txBody>
          <a:bodyPr wrap="square" rtlCol="0">
            <a:spAutoFit/>
          </a:bodyPr>
          <a:lstStyle/>
          <a:p>
            <a:r>
              <a:rPr lang="fr-FR" sz="1200" i="1" dirty="0"/>
              <a:t>Exemple de programme qui permet de modifier l’intensité lumineuse de la </a:t>
            </a:r>
            <a:r>
              <a:rPr lang="fr-FR" sz="1200" i="1" dirty="0" err="1"/>
              <a:t>led</a:t>
            </a:r>
            <a:r>
              <a:rPr lang="fr-FR" sz="1200" i="1" dirty="0"/>
              <a:t> branchée sur le port 16.</a:t>
            </a:r>
          </a:p>
          <a:p>
            <a:r>
              <a:rPr lang="fr-FR" sz="1200" b="1" i="1" dirty="0"/>
              <a:t>Voir pages précédentes </a:t>
            </a:r>
            <a:r>
              <a:rPr lang="fr-FR" sz="1200" i="1" dirty="0"/>
              <a:t>pour le branchement de la </a:t>
            </a:r>
            <a:r>
              <a:rPr lang="fr-FR" sz="1200" i="1" dirty="0" err="1"/>
              <a:t>led</a:t>
            </a:r>
            <a:r>
              <a:rPr lang="fr-FR" sz="1200" i="1" dirty="0"/>
              <a:t> et du potentiomètre</a:t>
            </a:r>
          </a:p>
        </p:txBody>
      </p:sp>
      <p:sp>
        <p:nvSpPr>
          <p:cNvPr id="9" name="ZoneTexte 8">
            <a:extLst>
              <a:ext uri="{FF2B5EF4-FFF2-40B4-BE49-F238E27FC236}">
                <a16:creationId xmlns:a16="http://schemas.microsoft.com/office/drawing/2014/main" id="{9E4AAC52-837F-3937-C604-5E57F456DE9E}"/>
              </a:ext>
            </a:extLst>
          </p:cNvPr>
          <p:cNvSpPr txBox="1"/>
          <p:nvPr/>
        </p:nvSpPr>
        <p:spPr>
          <a:xfrm>
            <a:off x="120315" y="4866956"/>
            <a:ext cx="2472152" cy="215444"/>
          </a:xfrm>
          <a:prstGeom prst="rect">
            <a:avLst/>
          </a:prstGeom>
          <a:noFill/>
        </p:spPr>
        <p:txBody>
          <a:bodyPr wrap="none" rtlCol="0">
            <a:spAutoFit/>
          </a:bodyPr>
          <a:lstStyle/>
          <a:p>
            <a:r>
              <a:rPr lang="fr-FR" sz="800" dirty="0"/>
              <a:t>MLI : Modulation par Largeur d’Impulsions = PWM</a:t>
            </a:r>
          </a:p>
        </p:txBody>
      </p:sp>
    </p:spTree>
    <p:extLst>
      <p:ext uri="{BB962C8B-B14F-4D97-AF65-F5344CB8AC3E}">
        <p14:creationId xmlns:p14="http://schemas.microsoft.com/office/powerpoint/2010/main" val="1457318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400050"/>
            <a:ext cx="8363273" cy="742950"/>
          </a:xfrm>
        </p:spPr>
        <p:txBody>
          <a:bodyPr>
            <a:noAutofit/>
          </a:bodyPr>
          <a:lstStyle/>
          <a:p>
            <a:pPr marL="285750" indent="-285750"/>
            <a:r>
              <a:rPr lang="fr-FR" sz="2800" b="1" dirty="0">
                <a:solidFill>
                  <a:schemeClr val="tx1">
                    <a:lumMod val="75000"/>
                    <a:lumOff val="25000"/>
                  </a:schemeClr>
                </a:solidFill>
              </a:rPr>
              <a:t>6</a:t>
            </a:r>
            <a:r>
              <a:rPr lang="fr-FR" sz="2800" dirty="0">
                <a:solidFill>
                  <a:schemeClr val="tx1">
                    <a:lumMod val="75000"/>
                    <a:lumOff val="25000"/>
                  </a:schemeClr>
                </a:solidFill>
              </a:rPr>
              <a:t> Sortie PWM (Pulse </a:t>
            </a:r>
            <a:r>
              <a:rPr lang="fr-FR" sz="2800" dirty="0" err="1">
                <a:solidFill>
                  <a:schemeClr val="tx1">
                    <a:lumMod val="75000"/>
                    <a:lumOff val="25000"/>
                  </a:schemeClr>
                </a:solidFill>
              </a:rPr>
              <a:t>Width</a:t>
            </a:r>
            <a:r>
              <a:rPr lang="fr-FR" sz="2800" dirty="0">
                <a:solidFill>
                  <a:schemeClr val="tx1">
                    <a:lumMod val="75000"/>
                    <a:lumOff val="25000"/>
                  </a:schemeClr>
                </a:solidFill>
              </a:rPr>
              <a:t> Modulation) </a:t>
            </a:r>
            <a:br>
              <a:rPr lang="fr-FR" sz="2800" dirty="0">
                <a:solidFill>
                  <a:schemeClr val="tx1">
                    <a:lumMod val="75000"/>
                    <a:lumOff val="25000"/>
                  </a:schemeClr>
                </a:solidFill>
              </a:rPr>
            </a:br>
            <a:r>
              <a:rPr lang="fr-FR" sz="2800" dirty="0">
                <a:solidFill>
                  <a:schemeClr val="tx1">
                    <a:lumMod val="75000"/>
                    <a:lumOff val="25000"/>
                  </a:schemeClr>
                </a:solidFill>
              </a:rPr>
              <a:t>ex : commande servomoteur </a:t>
            </a:r>
          </a:p>
        </p:txBody>
      </p:sp>
      <p:sp>
        <p:nvSpPr>
          <p:cNvPr id="4" name="Espace réservé du contenu 3"/>
          <p:cNvSpPr>
            <a:spLocks noGrp="1"/>
          </p:cNvSpPr>
          <p:nvPr>
            <p:ph idx="1"/>
          </p:nvPr>
        </p:nvSpPr>
        <p:spPr>
          <a:xfrm>
            <a:off x="13061" y="1191395"/>
            <a:ext cx="3749041" cy="2895535"/>
          </a:xfrm>
        </p:spPr>
        <p:txBody>
          <a:bodyPr>
            <a:normAutofit fontScale="92500"/>
          </a:bodyPr>
          <a:lstStyle/>
          <a:p>
            <a:pPr algn="just"/>
            <a:r>
              <a:rPr lang="fr-FR" sz="1200" dirty="0"/>
              <a:t>Commande d’un servomoteur de vitesse de modélisme modèle FS5106R de </a:t>
            </a:r>
            <a:r>
              <a:rPr lang="fr-FR" sz="1200" dirty="0" err="1"/>
              <a:t>Fitec</a:t>
            </a:r>
            <a:r>
              <a:rPr lang="fr-FR" sz="1200" dirty="0"/>
              <a:t>.</a:t>
            </a:r>
          </a:p>
          <a:p>
            <a:pPr algn="just"/>
            <a:r>
              <a:rPr lang="fr-FR" sz="1200" dirty="0"/>
              <a:t>Le document constructeur impose un signal de commande de type MLI à 50 Hz soit une période de 20 ms. La vitesse nulle est obtenue avec un créneau de 1,5 ms soit 7,5% de la période (soit 4950 environ, 7,5% de 65535 –pwm sur 16 bits-)). La vitesse max en sens trigo (vue de face) pour 1,8 ms (soit 9% de la période – 5934-) et 6% (1,2 ms) pour la vitesse max sens horaire.</a:t>
            </a:r>
          </a:p>
          <a:p>
            <a:pPr algn="just"/>
            <a:r>
              <a:rPr lang="fr-FR" sz="1200" dirty="0"/>
              <a:t>Ecriture d’une procédure servo paramétrée par val en tour/min. val est positif dans le sens trigonométrique. Donc dans la console de Thonny, il faut taper servo(30) pour obtenir une vitesse de 30 tr/min.</a:t>
            </a:r>
          </a:p>
          <a:p>
            <a:pPr algn="just"/>
            <a:r>
              <a:rPr lang="fr-FR" sz="1200" dirty="0"/>
              <a:t>Pour 5V d’alimentation la vitesse max est approximativement de 60 tr/min. (à affiner).</a:t>
            </a:r>
          </a:p>
          <a:p>
            <a:pPr algn="just"/>
            <a:endParaRPr lang="fr-FR" sz="1200" dirty="0"/>
          </a:p>
          <a:p>
            <a:pPr algn="just"/>
            <a:endParaRPr lang="fr-FR" sz="1200" dirty="0"/>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13</a:t>
            </a:fld>
            <a:endParaRPr lang="fr-FR"/>
          </a:p>
        </p:txBody>
      </p:sp>
      <p:sp>
        <p:nvSpPr>
          <p:cNvPr id="9" name="ZoneTexte 8">
            <a:extLst>
              <a:ext uri="{FF2B5EF4-FFF2-40B4-BE49-F238E27FC236}">
                <a16:creationId xmlns:a16="http://schemas.microsoft.com/office/drawing/2014/main" id="{9E4AAC52-837F-3937-C604-5E57F456DE9E}"/>
              </a:ext>
            </a:extLst>
          </p:cNvPr>
          <p:cNvSpPr txBox="1"/>
          <p:nvPr/>
        </p:nvSpPr>
        <p:spPr>
          <a:xfrm>
            <a:off x="6519433" y="895219"/>
            <a:ext cx="2472152" cy="215444"/>
          </a:xfrm>
          <a:prstGeom prst="rect">
            <a:avLst/>
          </a:prstGeom>
          <a:noFill/>
        </p:spPr>
        <p:txBody>
          <a:bodyPr wrap="none" rtlCol="0">
            <a:spAutoFit/>
          </a:bodyPr>
          <a:lstStyle/>
          <a:p>
            <a:r>
              <a:rPr lang="fr-FR" sz="800" dirty="0"/>
              <a:t>MLI : Modulation par Largeur d’Impulsions = PWM</a:t>
            </a:r>
          </a:p>
        </p:txBody>
      </p:sp>
      <p:sp>
        <p:nvSpPr>
          <p:cNvPr id="6" name="ZoneTexte 5">
            <a:extLst>
              <a:ext uri="{FF2B5EF4-FFF2-40B4-BE49-F238E27FC236}">
                <a16:creationId xmlns:a16="http://schemas.microsoft.com/office/drawing/2014/main" id="{ED50681A-81FA-0DE9-1620-36CFE3AA11E2}"/>
              </a:ext>
            </a:extLst>
          </p:cNvPr>
          <p:cNvSpPr txBox="1"/>
          <p:nvPr/>
        </p:nvSpPr>
        <p:spPr>
          <a:xfrm>
            <a:off x="3809985" y="1157266"/>
            <a:ext cx="5116286" cy="3016210"/>
          </a:xfrm>
          <a:prstGeom prst="rect">
            <a:avLst/>
          </a:prstGeom>
          <a:noFill/>
          <a:ln>
            <a:solidFill>
              <a:schemeClr val="tx1"/>
            </a:solidFill>
          </a:ln>
        </p:spPr>
        <p:txBody>
          <a:bodyPr wrap="square">
            <a:spAutoFit/>
          </a:bodyPr>
          <a:lstStyle/>
          <a:p>
            <a:r>
              <a:rPr lang="fr-FR" sz="1000" dirty="0">
                <a:solidFill>
                  <a:schemeClr val="accent5">
                    <a:lumMod val="75000"/>
                  </a:schemeClr>
                </a:solidFill>
                <a:latin typeface="Courier New" panose="02070309020205020404" pitchFamily="49" charset="0"/>
                <a:cs typeface="Courier New" panose="02070309020205020404" pitchFamily="49" charset="0"/>
              </a:rPr>
              <a:t>#bibliothèque micropython (obligatoire)</a:t>
            </a:r>
          </a:p>
          <a:p>
            <a:r>
              <a:rPr lang="fr-FR" sz="1000" dirty="0">
                <a:latin typeface="Courier New" panose="02070309020205020404" pitchFamily="49" charset="0"/>
                <a:cs typeface="Courier New" panose="02070309020205020404" pitchFamily="49" charset="0"/>
              </a:rPr>
              <a:t>import machine</a:t>
            </a:r>
          </a:p>
          <a:p>
            <a:r>
              <a:rPr lang="fr-FR" sz="1000" dirty="0" err="1">
                <a:latin typeface="Courier New" panose="02070309020205020404" pitchFamily="49" charset="0"/>
                <a:cs typeface="Courier New" panose="02070309020205020404" pitchFamily="49" charset="0"/>
              </a:rPr>
              <a:t>from</a:t>
            </a:r>
            <a:r>
              <a:rPr lang="fr-FR" sz="1000" dirty="0">
                <a:latin typeface="Courier New" panose="02070309020205020404" pitchFamily="49" charset="0"/>
                <a:cs typeface="Courier New" panose="02070309020205020404" pitchFamily="49" charset="0"/>
              </a:rPr>
              <a:t> machine import Pin</a:t>
            </a:r>
          </a:p>
          <a:p>
            <a:endParaRPr lang="fr-FR" sz="1000" dirty="0">
              <a:solidFill>
                <a:schemeClr val="accent5">
                  <a:lumMod val="75000"/>
                </a:schemeClr>
              </a:solidFill>
              <a:latin typeface="Courier New" panose="02070309020205020404" pitchFamily="49" charset="0"/>
              <a:cs typeface="Courier New" panose="02070309020205020404" pitchFamily="49" charset="0"/>
            </a:endParaRPr>
          </a:p>
          <a:p>
            <a:r>
              <a:rPr lang="fr-FR" sz="1000" dirty="0">
                <a:solidFill>
                  <a:schemeClr val="accent5">
                    <a:lumMod val="75000"/>
                  </a:schemeClr>
                </a:solidFill>
                <a:latin typeface="Courier New" panose="02070309020205020404" pitchFamily="49" charset="0"/>
                <a:cs typeface="Courier New" panose="02070309020205020404" pitchFamily="49" charset="0"/>
              </a:rPr>
              <a:t>#déclaration de la variable associée au port 16 (voir carte E/S)</a:t>
            </a:r>
          </a:p>
          <a:p>
            <a:r>
              <a:rPr lang="fr-FR" sz="1000" dirty="0">
                <a:solidFill>
                  <a:schemeClr val="accent5">
                    <a:lumMod val="75000"/>
                  </a:schemeClr>
                </a:solidFill>
                <a:latin typeface="Courier New" panose="02070309020205020404" pitchFamily="49" charset="0"/>
                <a:cs typeface="Courier New" panose="02070309020205020404" pitchFamily="49" charset="0"/>
              </a:rPr>
              <a:t>#toutes les sorties peuvent émettre des signaux créneaux de type MLI (PWM)</a:t>
            </a:r>
          </a:p>
          <a:p>
            <a:r>
              <a:rPr lang="fr-FR" sz="1000" dirty="0">
                <a:solidFill>
                  <a:schemeClr val="accent5">
                    <a:lumMod val="75000"/>
                  </a:schemeClr>
                </a:solidFill>
                <a:latin typeface="Courier New" panose="02070309020205020404" pitchFamily="49" charset="0"/>
                <a:cs typeface="Courier New" panose="02070309020205020404" pitchFamily="49" charset="0"/>
              </a:rPr>
              <a:t>#ici la GP16</a:t>
            </a:r>
          </a:p>
          <a:p>
            <a:r>
              <a:rPr lang="fr-FR" sz="1000" dirty="0">
                <a:latin typeface="Courier New" panose="02070309020205020404" pitchFamily="49" charset="0"/>
                <a:cs typeface="Courier New" panose="02070309020205020404" pitchFamily="49" charset="0"/>
              </a:rPr>
              <a:t>mli=</a:t>
            </a:r>
            <a:r>
              <a:rPr lang="fr-FR" sz="1000" dirty="0" err="1">
                <a:latin typeface="Courier New" panose="02070309020205020404" pitchFamily="49" charset="0"/>
                <a:cs typeface="Courier New" panose="02070309020205020404" pitchFamily="49" charset="0"/>
              </a:rPr>
              <a:t>machine.PWM</a:t>
            </a:r>
            <a:r>
              <a:rPr lang="fr-FR" sz="1000" dirty="0">
                <a:latin typeface="Courier New" panose="02070309020205020404" pitchFamily="49" charset="0"/>
                <a:cs typeface="Courier New" panose="02070309020205020404" pitchFamily="49" charset="0"/>
              </a:rPr>
              <a:t>(Pin(16))</a:t>
            </a:r>
          </a:p>
          <a:p>
            <a:r>
              <a:rPr lang="fr-FR" sz="1000" dirty="0" err="1">
                <a:latin typeface="Courier New" panose="02070309020205020404" pitchFamily="49" charset="0"/>
                <a:cs typeface="Courier New" panose="02070309020205020404" pitchFamily="49" charset="0"/>
              </a:rPr>
              <a:t>mli.freq</a:t>
            </a:r>
            <a:r>
              <a:rPr lang="fr-FR" sz="1000" dirty="0">
                <a:latin typeface="Courier New" panose="02070309020205020404" pitchFamily="49" charset="0"/>
                <a:cs typeface="Courier New" panose="02070309020205020404" pitchFamily="49" charset="0"/>
              </a:rPr>
              <a:t>(50)</a:t>
            </a:r>
            <a:r>
              <a:rPr lang="fr-FR" sz="1000" dirty="0">
                <a:solidFill>
                  <a:schemeClr val="accent5">
                    <a:lumMod val="75000"/>
                  </a:schemeClr>
                </a:solidFill>
                <a:latin typeface="Courier New" panose="02070309020205020404" pitchFamily="49" charset="0"/>
                <a:cs typeface="Courier New" panose="02070309020205020404" pitchFamily="49" charset="0"/>
              </a:rPr>
              <a:t> #fréquence de 50Hz</a:t>
            </a:r>
          </a:p>
          <a:p>
            <a:endParaRPr lang="fr-FR" sz="1000" dirty="0">
              <a:solidFill>
                <a:schemeClr val="accent5">
                  <a:lumMod val="75000"/>
                </a:schemeClr>
              </a:solidFill>
              <a:latin typeface="Courier New" panose="02070309020205020404" pitchFamily="49" charset="0"/>
              <a:cs typeface="Courier New" panose="02070309020205020404" pitchFamily="49" charset="0"/>
            </a:endParaRPr>
          </a:p>
          <a:p>
            <a:r>
              <a:rPr lang="fr-FR" sz="1000" dirty="0" err="1">
                <a:latin typeface="Courier New" panose="02070309020205020404" pitchFamily="49" charset="0"/>
                <a:cs typeface="Courier New" panose="02070309020205020404" pitchFamily="49" charset="0"/>
              </a:rPr>
              <a:t>def</a:t>
            </a:r>
            <a:r>
              <a:rPr lang="fr-FR" sz="1000" dirty="0">
                <a:latin typeface="Courier New" panose="02070309020205020404" pitchFamily="49" charset="0"/>
                <a:cs typeface="Courier New" panose="02070309020205020404" pitchFamily="49" charset="0"/>
              </a:rPr>
              <a:t> servo(val) :</a:t>
            </a:r>
          </a:p>
          <a:p>
            <a:r>
              <a:rPr lang="fr-FR" sz="1000" dirty="0">
                <a:latin typeface="Courier New" panose="02070309020205020404" pitchFamily="49" charset="0"/>
                <a:cs typeface="Courier New" panose="02070309020205020404" pitchFamily="49" charset="0"/>
              </a:rPr>
              <a:t>    if -1&lt;val and val&lt;1:</a:t>
            </a:r>
          </a:p>
          <a:p>
            <a:r>
              <a:rPr lang="fr-FR" sz="1000" dirty="0">
                <a:solidFill>
                  <a:schemeClr val="accent5">
                    <a:lumMod val="75000"/>
                  </a:schemeClr>
                </a:solidFill>
                <a:latin typeface="Courier New" panose="02070309020205020404" pitchFamily="49" charset="0"/>
                <a:cs typeface="Courier New" panose="02070309020205020404" pitchFamily="49" charset="0"/>
              </a:rPr>
              <a:t>        </a:t>
            </a:r>
            <a:r>
              <a:rPr lang="fr-FR" sz="1000" dirty="0">
                <a:latin typeface="Courier New" panose="02070309020205020404" pitchFamily="49" charset="0"/>
                <a:cs typeface="Courier New" panose="02070309020205020404" pitchFamily="49" charset="0"/>
              </a:rPr>
              <a:t>pwm=4950 </a:t>
            </a:r>
            <a:r>
              <a:rPr lang="fr-FR" sz="1000" dirty="0">
                <a:solidFill>
                  <a:schemeClr val="accent5">
                    <a:lumMod val="75000"/>
                  </a:schemeClr>
                </a:solidFill>
                <a:latin typeface="Courier New" panose="02070309020205020404" pitchFamily="49" charset="0"/>
                <a:cs typeface="Courier New" panose="02070309020205020404" pitchFamily="49" charset="0"/>
              </a:rPr>
              <a:t>#correspond à 7,5% environ de 65535 (arrêt)</a:t>
            </a:r>
          </a:p>
          <a:p>
            <a:r>
              <a:rPr lang="fr-FR" sz="1000" dirty="0">
                <a:solidFill>
                  <a:schemeClr val="accent5">
                    <a:lumMod val="75000"/>
                  </a:schemeClr>
                </a:solidFill>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else</a:t>
            </a:r>
            <a:r>
              <a:rPr lang="fr-FR" sz="1000" dirty="0">
                <a:latin typeface="Courier New" panose="02070309020205020404" pitchFamily="49" charset="0"/>
                <a:cs typeface="Courier New" panose="02070309020205020404" pitchFamily="49" charset="0"/>
              </a:rPr>
              <a:t> :</a:t>
            </a:r>
          </a:p>
          <a:p>
            <a:r>
              <a:rPr lang="fr-FR" sz="1000" dirty="0">
                <a:solidFill>
                  <a:schemeClr val="accent5">
                    <a:lumMod val="75000"/>
                  </a:schemeClr>
                </a:solidFill>
                <a:latin typeface="Courier New" panose="02070309020205020404" pitchFamily="49" charset="0"/>
                <a:cs typeface="Courier New" panose="02070309020205020404" pitchFamily="49" charset="0"/>
              </a:rPr>
              <a:t>        </a:t>
            </a:r>
            <a:r>
              <a:rPr lang="fr-FR" sz="1000" dirty="0">
                <a:latin typeface="Courier New" panose="02070309020205020404" pitchFamily="49" charset="0"/>
                <a:cs typeface="Courier New" panose="02070309020205020404" pitchFamily="49" charset="0"/>
              </a:rPr>
              <a:t>pwm=</a:t>
            </a:r>
            <a:r>
              <a:rPr lang="fr-FR" sz="1000" dirty="0" err="1">
                <a:latin typeface="Courier New" panose="02070309020205020404" pitchFamily="49" charset="0"/>
                <a:cs typeface="Courier New" panose="02070309020205020404" pitchFamily="49" charset="0"/>
              </a:rPr>
              <a:t>int</a:t>
            </a:r>
            <a:r>
              <a:rPr lang="fr-FR" sz="1000" dirty="0">
                <a:latin typeface="Courier New" panose="02070309020205020404" pitchFamily="49" charset="0"/>
                <a:cs typeface="Courier New" panose="02070309020205020404" pitchFamily="49" charset="0"/>
              </a:rPr>
              <a:t>(val*16.4+4950) </a:t>
            </a:r>
            <a:r>
              <a:rPr lang="fr-FR" sz="1000" dirty="0">
                <a:solidFill>
                  <a:schemeClr val="accent5">
                    <a:lumMod val="75000"/>
                  </a:schemeClr>
                </a:solidFill>
                <a:latin typeface="Courier New" panose="02070309020205020404" pitchFamily="49" charset="0"/>
                <a:cs typeface="Courier New" panose="02070309020205020404" pitchFamily="49" charset="0"/>
              </a:rPr>
              <a:t>#tout est proportion de 65535</a:t>
            </a:r>
          </a:p>
          <a:p>
            <a:r>
              <a:rPr lang="fr-FR" sz="1000" dirty="0">
                <a:solidFill>
                  <a:schemeClr val="accent5">
                    <a:lumMod val="75000"/>
                  </a:schemeClr>
                </a:solidFill>
                <a:latin typeface="Courier New" panose="02070309020205020404" pitchFamily="49" charset="0"/>
                <a:cs typeface="Courier New" panose="02070309020205020404" pitchFamily="49" charset="0"/>
              </a:rPr>
              <a:t>    #print(pwm)</a:t>
            </a:r>
          </a:p>
          <a:p>
            <a:r>
              <a:rPr lang="fr-FR" sz="1000" dirty="0">
                <a:latin typeface="Courier New" panose="02070309020205020404" pitchFamily="49" charset="0"/>
                <a:cs typeface="Courier New" panose="02070309020205020404" pitchFamily="49" charset="0"/>
              </a:rPr>
              <a:t>    mli.duty_u16(pwm)</a:t>
            </a:r>
          </a:p>
          <a:p>
            <a:r>
              <a:rPr lang="fr-FR" sz="1000" dirty="0">
                <a:latin typeface="Courier New" panose="02070309020205020404" pitchFamily="49" charset="0"/>
                <a:cs typeface="Courier New" panose="02070309020205020404" pitchFamily="49" charset="0"/>
              </a:rPr>
              <a:t>    return</a:t>
            </a:r>
          </a:p>
        </p:txBody>
      </p:sp>
      <p:pic>
        <p:nvPicPr>
          <p:cNvPr id="7" name="Image 6">
            <a:extLst>
              <a:ext uri="{FF2B5EF4-FFF2-40B4-BE49-F238E27FC236}">
                <a16:creationId xmlns:a16="http://schemas.microsoft.com/office/drawing/2014/main" id="{209154CA-C499-F673-504E-23BFDC3B3CD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526321" y="3508950"/>
            <a:ext cx="1700348" cy="1700348"/>
          </a:xfrm>
          <a:prstGeom prst="rect">
            <a:avLst/>
          </a:prstGeom>
        </p:spPr>
      </p:pic>
      <p:grpSp>
        <p:nvGrpSpPr>
          <p:cNvPr id="33" name="Groupe 32">
            <a:extLst>
              <a:ext uri="{FF2B5EF4-FFF2-40B4-BE49-F238E27FC236}">
                <a16:creationId xmlns:a16="http://schemas.microsoft.com/office/drawing/2014/main" id="{93005FB6-9997-98D1-C948-084182DC735B}"/>
              </a:ext>
            </a:extLst>
          </p:cNvPr>
          <p:cNvGrpSpPr/>
          <p:nvPr/>
        </p:nvGrpSpPr>
        <p:grpSpPr>
          <a:xfrm>
            <a:off x="79187" y="4000223"/>
            <a:ext cx="3187337" cy="1104044"/>
            <a:chOff x="457199" y="3905400"/>
            <a:chExt cx="3187337" cy="1104044"/>
          </a:xfrm>
        </p:grpSpPr>
        <p:cxnSp>
          <p:nvCxnSpPr>
            <p:cNvPr id="11" name="Connecteur droit avec flèche 10">
              <a:extLst>
                <a:ext uri="{FF2B5EF4-FFF2-40B4-BE49-F238E27FC236}">
                  <a16:creationId xmlns:a16="http://schemas.microsoft.com/office/drawing/2014/main" id="{7A0FAA6F-1BCC-B323-A937-F92B6B44D464}"/>
                </a:ext>
              </a:extLst>
            </p:cNvPr>
            <p:cNvCxnSpPr/>
            <p:nvPr/>
          </p:nvCxnSpPr>
          <p:spPr>
            <a:xfrm>
              <a:off x="457199" y="4743450"/>
              <a:ext cx="28085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B48F5713-6D42-C2D6-5F0E-F35F120EC309}"/>
                </a:ext>
              </a:extLst>
            </p:cNvPr>
            <p:cNvCxnSpPr/>
            <p:nvPr/>
          </p:nvCxnSpPr>
          <p:spPr>
            <a:xfrm flipV="1">
              <a:off x="1730829" y="3984561"/>
              <a:ext cx="0" cy="900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0B5FF212-F3FD-5A93-A72B-BDEA117BC634}"/>
                </a:ext>
              </a:extLst>
            </p:cNvPr>
            <p:cNvSpPr txBox="1"/>
            <p:nvPr/>
          </p:nvSpPr>
          <p:spPr>
            <a:xfrm>
              <a:off x="1704701" y="4763223"/>
              <a:ext cx="313510" cy="246221"/>
            </a:xfrm>
            <a:prstGeom prst="rect">
              <a:avLst/>
            </a:prstGeom>
            <a:noFill/>
          </p:spPr>
          <p:txBody>
            <a:bodyPr wrap="square" rtlCol="0">
              <a:spAutoFit/>
            </a:bodyPr>
            <a:lstStyle/>
            <a:p>
              <a:r>
                <a:rPr lang="fr-FR" sz="1000" dirty="0"/>
                <a:t>0</a:t>
              </a:r>
            </a:p>
          </p:txBody>
        </p:sp>
        <p:sp>
          <p:nvSpPr>
            <p:cNvPr id="16" name="ZoneTexte 15">
              <a:extLst>
                <a:ext uri="{FF2B5EF4-FFF2-40B4-BE49-F238E27FC236}">
                  <a16:creationId xmlns:a16="http://schemas.microsoft.com/office/drawing/2014/main" id="{EC574534-451B-AA41-47AA-BF227E270A16}"/>
                </a:ext>
              </a:extLst>
            </p:cNvPr>
            <p:cNvSpPr txBox="1"/>
            <p:nvPr/>
          </p:nvSpPr>
          <p:spPr>
            <a:xfrm>
              <a:off x="2315385" y="4763223"/>
              <a:ext cx="411481" cy="246221"/>
            </a:xfrm>
            <a:prstGeom prst="rect">
              <a:avLst/>
            </a:prstGeom>
            <a:noFill/>
          </p:spPr>
          <p:txBody>
            <a:bodyPr wrap="square" rtlCol="0">
              <a:spAutoFit/>
            </a:bodyPr>
            <a:lstStyle/>
            <a:p>
              <a:r>
                <a:rPr lang="fr-FR" sz="1000" dirty="0"/>
                <a:t>60</a:t>
              </a:r>
            </a:p>
          </p:txBody>
        </p:sp>
        <p:sp>
          <p:nvSpPr>
            <p:cNvPr id="17" name="ZoneTexte 16">
              <a:extLst>
                <a:ext uri="{FF2B5EF4-FFF2-40B4-BE49-F238E27FC236}">
                  <a16:creationId xmlns:a16="http://schemas.microsoft.com/office/drawing/2014/main" id="{F0F5DCC3-A2E4-8C66-D8D1-B912CDEFE0DE}"/>
                </a:ext>
              </a:extLst>
            </p:cNvPr>
            <p:cNvSpPr txBox="1"/>
            <p:nvPr/>
          </p:nvSpPr>
          <p:spPr>
            <a:xfrm>
              <a:off x="773975" y="4747167"/>
              <a:ext cx="411481" cy="246221"/>
            </a:xfrm>
            <a:prstGeom prst="rect">
              <a:avLst/>
            </a:prstGeom>
            <a:noFill/>
          </p:spPr>
          <p:txBody>
            <a:bodyPr wrap="square" rtlCol="0">
              <a:spAutoFit/>
            </a:bodyPr>
            <a:lstStyle/>
            <a:p>
              <a:r>
                <a:rPr lang="fr-FR" sz="1000" dirty="0"/>
                <a:t>-60</a:t>
              </a:r>
            </a:p>
          </p:txBody>
        </p:sp>
        <p:cxnSp>
          <p:nvCxnSpPr>
            <p:cNvPr id="19" name="Connecteur droit 18">
              <a:extLst>
                <a:ext uri="{FF2B5EF4-FFF2-40B4-BE49-F238E27FC236}">
                  <a16:creationId xmlns:a16="http://schemas.microsoft.com/office/drawing/2014/main" id="{1530D829-C84C-FC70-0CE4-D1C0FE309FB5}"/>
                </a:ext>
              </a:extLst>
            </p:cNvPr>
            <p:cNvCxnSpPr>
              <a:cxnSpLocks/>
            </p:cNvCxnSpPr>
            <p:nvPr/>
          </p:nvCxnSpPr>
          <p:spPr>
            <a:xfrm flipH="1">
              <a:off x="1011557" y="4171393"/>
              <a:ext cx="1444260" cy="436447"/>
            </a:xfrm>
            <a:prstGeom prst="line">
              <a:avLst/>
            </a:prstGeom>
          </p:spPr>
          <p:style>
            <a:lnRef idx="1">
              <a:schemeClr val="accent1"/>
            </a:lnRef>
            <a:fillRef idx="0">
              <a:schemeClr val="accent1"/>
            </a:fillRef>
            <a:effectRef idx="0">
              <a:schemeClr val="accent1"/>
            </a:effectRef>
            <a:fontRef idx="minor">
              <a:schemeClr val="tx1"/>
            </a:fontRef>
          </p:style>
        </p:cxnSp>
        <p:sp>
          <p:nvSpPr>
            <p:cNvPr id="21" name="ZoneTexte 20">
              <a:extLst>
                <a:ext uri="{FF2B5EF4-FFF2-40B4-BE49-F238E27FC236}">
                  <a16:creationId xmlns:a16="http://schemas.microsoft.com/office/drawing/2014/main" id="{9E5511B5-998F-F373-7AA3-FC4B5B4B94D3}"/>
                </a:ext>
              </a:extLst>
            </p:cNvPr>
            <p:cNvSpPr txBox="1"/>
            <p:nvPr/>
          </p:nvSpPr>
          <p:spPr>
            <a:xfrm>
              <a:off x="3059973" y="4762398"/>
              <a:ext cx="584563" cy="246221"/>
            </a:xfrm>
            <a:prstGeom prst="rect">
              <a:avLst/>
            </a:prstGeom>
            <a:noFill/>
          </p:spPr>
          <p:txBody>
            <a:bodyPr wrap="square" rtlCol="0">
              <a:spAutoFit/>
            </a:bodyPr>
            <a:lstStyle/>
            <a:p>
              <a:r>
                <a:rPr lang="fr-FR" sz="1000" dirty="0"/>
                <a:t>tr/min</a:t>
              </a:r>
            </a:p>
          </p:txBody>
        </p:sp>
        <p:sp>
          <p:nvSpPr>
            <p:cNvPr id="22" name="ZoneTexte 21">
              <a:extLst>
                <a:ext uri="{FF2B5EF4-FFF2-40B4-BE49-F238E27FC236}">
                  <a16:creationId xmlns:a16="http://schemas.microsoft.com/office/drawing/2014/main" id="{625ECF25-4308-E00B-28F0-60F03EE3DB7C}"/>
                </a:ext>
              </a:extLst>
            </p:cNvPr>
            <p:cNvSpPr txBox="1"/>
            <p:nvPr/>
          </p:nvSpPr>
          <p:spPr>
            <a:xfrm>
              <a:off x="653718" y="3905400"/>
              <a:ext cx="1294856" cy="246221"/>
            </a:xfrm>
            <a:prstGeom prst="rect">
              <a:avLst/>
            </a:prstGeom>
            <a:noFill/>
          </p:spPr>
          <p:txBody>
            <a:bodyPr wrap="square" rtlCol="0">
              <a:spAutoFit/>
            </a:bodyPr>
            <a:lstStyle/>
            <a:p>
              <a:r>
                <a:rPr lang="fr-FR" sz="1000" dirty="0"/>
                <a:t>PWM sur 16 bits</a:t>
              </a:r>
            </a:p>
          </p:txBody>
        </p:sp>
        <p:sp>
          <p:nvSpPr>
            <p:cNvPr id="24" name="ZoneTexte 23">
              <a:extLst>
                <a:ext uri="{FF2B5EF4-FFF2-40B4-BE49-F238E27FC236}">
                  <a16:creationId xmlns:a16="http://schemas.microsoft.com/office/drawing/2014/main" id="{27BC7175-F5FE-4667-D804-230040FD8D39}"/>
                </a:ext>
              </a:extLst>
            </p:cNvPr>
            <p:cNvSpPr txBox="1"/>
            <p:nvPr/>
          </p:nvSpPr>
          <p:spPr>
            <a:xfrm>
              <a:off x="1301146" y="4230782"/>
              <a:ext cx="540717" cy="246221"/>
            </a:xfrm>
            <a:prstGeom prst="rect">
              <a:avLst/>
            </a:prstGeom>
            <a:noFill/>
          </p:spPr>
          <p:txBody>
            <a:bodyPr wrap="square" rtlCol="0">
              <a:spAutoFit/>
            </a:bodyPr>
            <a:lstStyle/>
            <a:p>
              <a:r>
                <a:rPr lang="fr-FR" sz="1000" dirty="0"/>
                <a:t>4950</a:t>
              </a:r>
            </a:p>
          </p:txBody>
        </p:sp>
        <p:sp>
          <p:nvSpPr>
            <p:cNvPr id="25" name="ZoneTexte 24">
              <a:extLst>
                <a:ext uri="{FF2B5EF4-FFF2-40B4-BE49-F238E27FC236}">
                  <a16:creationId xmlns:a16="http://schemas.microsoft.com/office/drawing/2014/main" id="{90E392EF-601B-67A0-9040-FAA698A69D14}"/>
                </a:ext>
              </a:extLst>
            </p:cNvPr>
            <p:cNvSpPr txBox="1"/>
            <p:nvPr/>
          </p:nvSpPr>
          <p:spPr>
            <a:xfrm>
              <a:off x="2375565" y="3978620"/>
              <a:ext cx="540717" cy="246221"/>
            </a:xfrm>
            <a:prstGeom prst="rect">
              <a:avLst/>
            </a:prstGeom>
            <a:noFill/>
          </p:spPr>
          <p:txBody>
            <a:bodyPr wrap="square" rtlCol="0">
              <a:spAutoFit/>
            </a:bodyPr>
            <a:lstStyle/>
            <a:p>
              <a:r>
                <a:rPr lang="fr-FR" sz="1000" dirty="0"/>
                <a:t>5934</a:t>
              </a:r>
            </a:p>
          </p:txBody>
        </p:sp>
        <p:sp>
          <p:nvSpPr>
            <p:cNvPr id="26" name="ZoneTexte 25">
              <a:extLst>
                <a:ext uri="{FF2B5EF4-FFF2-40B4-BE49-F238E27FC236}">
                  <a16:creationId xmlns:a16="http://schemas.microsoft.com/office/drawing/2014/main" id="{B6DEBCAD-7FE4-D241-206F-3CD549DE0FC6}"/>
                </a:ext>
              </a:extLst>
            </p:cNvPr>
            <p:cNvSpPr txBox="1"/>
            <p:nvPr/>
          </p:nvSpPr>
          <p:spPr>
            <a:xfrm>
              <a:off x="615634" y="4453279"/>
              <a:ext cx="540717" cy="246221"/>
            </a:xfrm>
            <a:prstGeom prst="rect">
              <a:avLst/>
            </a:prstGeom>
            <a:noFill/>
          </p:spPr>
          <p:txBody>
            <a:bodyPr wrap="square" rtlCol="0">
              <a:spAutoFit/>
            </a:bodyPr>
            <a:lstStyle/>
            <a:p>
              <a:r>
                <a:rPr lang="fr-FR" sz="1000" dirty="0"/>
                <a:t>3966</a:t>
              </a:r>
            </a:p>
          </p:txBody>
        </p:sp>
        <p:sp>
          <p:nvSpPr>
            <p:cNvPr id="27" name="ZoneTexte 26">
              <a:extLst>
                <a:ext uri="{FF2B5EF4-FFF2-40B4-BE49-F238E27FC236}">
                  <a16:creationId xmlns:a16="http://schemas.microsoft.com/office/drawing/2014/main" id="{BC866D3D-B412-1FE5-D103-C7C4DC01840E}"/>
                </a:ext>
              </a:extLst>
            </p:cNvPr>
            <p:cNvSpPr txBox="1"/>
            <p:nvPr/>
          </p:nvSpPr>
          <p:spPr>
            <a:xfrm>
              <a:off x="2160843" y="4293230"/>
              <a:ext cx="954650" cy="246221"/>
            </a:xfrm>
            <a:prstGeom prst="rect">
              <a:avLst/>
            </a:prstGeom>
            <a:noFill/>
          </p:spPr>
          <p:txBody>
            <a:bodyPr wrap="square" rtlCol="0">
              <a:spAutoFit/>
            </a:bodyPr>
            <a:lstStyle/>
            <a:p>
              <a:r>
                <a:rPr lang="fr-FR" sz="1000" dirty="0"/>
                <a:t>16,4.x+4950</a:t>
              </a:r>
            </a:p>
          </p:txBody>
        </p:sp>
        <p:cxnSp>
          <p:nvCxnSpPr>
            <p:cNvPr id="29" name="Connecteur droit avec flèche 28">
              <a:extLst>
                <a:ext uri="{FF2B5EF4-FFF2-40B4-BE49-F238E27FC236}">
                  <a16:creationId xmlns:a16="http://schemas.microsoft.com/office/drawing/2014/main" id="{A11A2827-7EBC-0703-4560-234DD5AA3CBE}"/>
                </a:ext>
              </a:extLst>
            </p:cNvPr>
            <p:cNvCxnSpPr>
              <a:stCxn id="27" idx="1"/>
            </p:cNvCxnSpPr>
            <p:nvPr/>
          </p:nvCxnSpPr>
          <p:spPr>
            <a:xfrm flipH="1" flipV="1">
              <a:off x="2018211" y="4293230"/>
              <a:ext cx="142632" cy="1231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4" name="ZoneTexte 33">
            <a:extLst>
              <a:ext uri="{FF2B5EF4-FFF2-40B4-BE49-F238E27FC236}">
                <a16:creationId xmlns:a16="http://schemas.microsoft.com/office/drawing/2014/main" id="{C61FCD33-0188-E263-61D8-4821ADC27128}"/>
              </a:ext>
            </a:extLst>
          </p:cNvPr>
          <p:cNvSpPr txBox="1"/>
          <p:nvPr/>
        </p:nvSpPr>
        <p:spPr>
          <a:xfrm>
            <a:off x="5005911" y="4266682"/>
            <a:ext cx="3180679" cy="861774"/>
          </a:xfrm>
          <a:prstGeom prst="rect">
            <a:avLst/>
          </a:prstGeom>
          <a:noFill/>
        </p:spPr>
        <p:txBody>
          <a:bodyPr wrap="none" rtlCol="0">
            <a:spAutoFit/>
          </a:bodyPr>
          <a:lstStyle/>
          <a:p>
            <a:r>
              <a:rPr lang="fr-FR" sz="1000" dirty="0"/>
              <a:t>Branchement : </a:t>
            </a:r>
          </a:p>
          <a:p>
            <a:pPr marL="171450" indent="-171450">
              <a:buFont typeface="Arial" panose="020B0604020202020204" pitchFamily="34" charset="0"/>
              <a:buChar char="•"/>
            </a:pPr>
            <a:r>
              <a:rPr lang="fr-FR" sz="1000" dirty="0"/>
              <a:t>Fil rouge sur 5V (alimentation </a:t>
            </a:r>
            <a:r>
              <a:rPr lang="fr-FR" sz="1000" dirty="0" err="1"/>
              <a:t>ext</a:t>
            </a:r>
            <a:r>
              <a:rPr lang="fr-FR" sz="1000" dirty="0"/>
              <a:t>.)</a:t>
            </a:r>
          </a:p>
          <a:p>
            <a:pPr marL="171450" indent="-171450">
              <a:buFont typeface="Arial" panose="020B0604020202020204" pitchFamily="34" charset="0"/>
              <a:buChar char="•"/>
            </a:pPr>
            <a:r>
              <a:rPr lang="fr-FR" sz="1000" dirty="0"/>
              <a:t>Fil marron sur masse alimentation </a:t>
            </a:r>
            <a:r>
              <a:rPr lang="fr-FR" sz="1000" dirty="0" err="1"/>
              <a:t>ext</a:t>
            </a:r>
            <a:r>
              <a:rPr lang="fr-FR" sz="1000" dirty="0"/>
              <a:t>.</a:t>
            </a:r>
          </a:p>
          <a:p>
            <a:pPr marL="171450" indent="-171450">
              <a:buFont typeface="Arial" panose="020B0604020202020204" pitchFamily="34" charset="0"/>
              <a:buChar char="•"/>
            </a:pPr>
            <a:r>
              <a:rPr lang="fr-FR" sz="1000" dirty="0"/>
              <a:t>Fil orange + résistance 10k</a:t>
            </a:r>
            <a:r>
              <a:rPr lang="el-GR" sz="1000" dirty="0"/>
              <a:t>Ω</a:t>
            </a:r>
            <a:r>
              <a:rPr lang="fr-FR" sz="1000" dirty="0"/>
              <a:t> sur GP16 de la Pico </a:t>
            </a:r>
            <a:br>
              <a:rPr lang="fr-FR" sz="1000" dirty="0"/>
            </a:br>
            <a:r>
              <a:rPr lang="fr-FR" sz="1000" dirty="0"/>
              <a:t>(sortie pwm choisie)</a:t>
            </a:r>
          </a:p>
        </p:txBody>
      </p:sp>
      <p:sp>
        <p:nvSpPr>
          <p:cNvPr id="35" name="ZoneTexte 34">
            <a:extLst>
              <a:ext uri="{FF2B5EF4-FFF2-40B4-BE49-F238E27FC236}">
                <a16:creationId xmlns:a16="http://schemas.microsoft.com/office/drawing/2014/main" id="{3B2F556E-A764-30F6-6AAE-CA497D18FBFC}"/>
              </a:ext>
            </a:extLst>
          </p:cNvPr>
          <p:cNvSpPr txBox="1"/>
          <p:nvPr/>
        </p:nvSpPr>
        <p:spPr>
          <a:xfrm>
            <a:off x="3184158" y="4242493"/>
            <a:ext cx="1821753" cy="861774"/>
          </a:xfrm>
          <a:prstGeom prst="rect">
            <a:avLst/>
          </a:prstGeom>
          <a:noFill/>
        </p:spPr>
        <p:txBody>
          <a:bodyPr wrap="square" rtlCol="0">
            <a:spAutoFit/>
          </a:bodyPr>
          <a:lstStyle/>
          <a:p>
            <a:r>
              <a:rPr lang="fr-FR" sz="1000" i="1" dirty="0"/>
              <a:t>Pour les servomoteurs de position, même principe mais la largeur d’impulsions à fournir impose une position angulaire (à tester).</a:t>
            </a:r>
          </a:p>
        </p:txBody>
      </p:sp>
    </p:spTree>
    <p:extLst>
      <p:ext uri="{BB962C8B-B14F-4D97-AF65-F5344CB8AC3E}">
        <p14:creationId xmlns:p14="http://schemas.microsoft.com/office/powerpoint/2010/main" val="14117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75747" y="421310"/>
            <a:ext cx="3593991" cy="1270134"/>
          </a:xfrm>
        </p:spPr>
        <p:txBody>
          <a:bodyPr>
            <a:noAutofit/>
          </a:bodyPr>
          <a:lstStyle/>
          <a:p>
            <a:pPr indent="-285750"/>
            <a:r>
              <a:rPr lang="fr-FR" sz="2800" b="1" dirty="0">
                <a:solidFill>
                  <a:schemeClr val="tx1">
                    <a:lumMod val="75000"/>
                    <a:lumOff val="25000"/>
                  </a:schemeClr>
                </a:solidFill>
              </a:rPr>
              <a:t>7</a:t>
            </a:r>
            <a:r>
              <a:rPr lang="fr-FR" sz="2800" dirty="0">
                <a:solidFill>
                  <a:schemeClr val="tx1">
                    <a:lumMod val="75000"/>
                    <a:lumOff val="25000"/>
                  </a:schemeClr>
                </a:solidFill>
              </a:rPr>
              <a:t> Gestion des </a:t>
            </a:r>
            <a:r>
              <a:rPr lang="fr-FR" sz="2800" dirty="0" err="1">
                <a:solidFill>
                  <a:schemeClr val="tx1">
                    <a:lumMod val="75000"/>
                    <a:lumOff val="25000"/>
                  </a:schemeClr>
                </a:solidFill>
              </a:rPr>
              <a:t>timers</a:t>
            </a:r>
            <a:br>
              <a:rPr lang="fr-FR" sz="2800" dirty="0">
                <a:solidFill>
                  <a:schemeClr val="tx1">
                    <a:lumMod val="75000"/>
                    <a:lumOff val="25000"/>
                  </a:schemeClr>
                </a:solidFill>
              </a:rPr>
            </a:br>
            <a:r>
              <a:rPr lang="fr-FR" sz="2800" dirty="0">
                <a:solidFill>
                  <a:schemeClr val="tx1">
                    <a:lumMod val="75000"/>
                    <a:lumOff val="25000"/>
                  </a:schemeClr>
                </a:solidFill>
              </a:rPr>
              <a:t>ex : pilotage d’un moteur pas à pas</a:t>
            </a:r>
          </a:p>
        </p:txBody>
      </p:sp>
      <p:sp>
        <p:nvSpPr>
          <p:cNvPr id="4" name="Espace réservé du contenu 3"/>
          <p:cNvSpPr>
            <a:spLocks noGrp="1"/>
          </p:cNvSpPr>
          <p:nvPr>
            <p:ph idx="1"/>
          </p:nvPr>
        </p:nvSpPr>
        <p:spPr>
          <a:xfrm>
            <a:off x="4475747" y="1937339"/>
            <a:ext cx="4604643" cy="3016394"/>
          </a:xfrm>
        </p:spPr>
        <p:txBody>
          <a:bodyPr>
            <a:normAutofit lnSpcReduction="10000"/>
          </a:bodyPr>
          <a:lstStyle/>
          <a:p>
            <a:r>
              <a:rPr lang="fr-FR" sz="1400" dirty="0"/>
              <a:t>La classe </a:t>
            </a:r>
            <a:r>
              <a:rPr lang="fr-FR" sz="1400" dirty="0" err="1"/>
              <a:t>Timer</a:t>
            </a:r>
            <a:r>
              <a:rPr lang="fr-FR" sz="1400" dirty="0"/>
              <a:t> de « machine » contient des méthodes capables de générer des signaux à fréquences imposées (indépendamment du programme principal) (comme le signal PWM voir fiche précédente).</a:t>
            </a:r>
          </a:p>
          <a:p>
            <a:r>
              <a:rPr lang="fr-FR" sz="1400" dirty="0"/>
              <a:t>Pour l’exemple, la durée des impulsions est de 2µs.</a:t>
            </a:r>
          </a:p>
          <a:p>
            <a:r>
              <a:rPr lang="fr-FR" sz="1400" dirty="0"/>
              <a:t>Le moteur pas à pas choisi est bipolaire (2 bobines à commander – 4 fils). (ex : nema16 avec présence d’un réducteur optionnel).</a:t>
            </a:r>
          </a:p>
          <a:p>
            <a:r>
              <a:rPr lang="fr-FR" sz="1400" dirty="0"/>
              <a:t>Pour simplifier programme et </a:t>
            </a:r>
            <a:r>
              <a:rPr lang="fr-FR" sz="1400" b="1" dirty="0"/>
              <a:t>câblage</a:t>
            </a:r>
            <a:r>
              <a:rPr lang="fr-FR" sz="1400" dirty="0"/>
              <a:t> un driver spécialisé est utilisé : </a:t>
            </a:r>
            <a:r>
              <a:rPr lang="fr-FR" sz="1400" dirty="0">
                <a:hlinkClick r:id="rId3" action="ppaction://hlinksldjump"/>
              </a:rPr>
              <a:t>le </a:t>
            </a:r>
            <a:r>
              <a:rPr lang="fr-FR" sz="1400" dirty="0" err="1">
                <a:hlinkClick r:id="rId3" action="ppaction://hlinksldjump"/>
              </a:rPr>
              <a:t>Pololu</a:t>
            </a:r>
            <a:r>
              <a:rPr lang="fr-FR" sz="1400" dirty="0">
                <a:hlinkClick r:id="rId3" action="ppaction://hlinksldjump"/>
              </a:rPr>
              <a:t> A4988</a:t>
            </a:r>
            <a:endParaRPr lang="fr-FR" sz="1400" dirty="0"/>
          </a:p>
          <a:p>
            <a:r>
              <a:rPr lang="fr-FR" sz="1400" dirty="0"/>
              <a:t>Ici le </a:t>
            </a:r>
            <a:r>
              <a:rPr lang="fr-FR" sz="1400" dirty="0" err="1"/>
              <a:t>timer</a:t>
            </a:r>
            <a:r>
              <a:rPr lang="fr-FR" sz="1400" dirty="0"/>
              <a:t> n’est pas lié à une sortie particulière mais à une fonction (callback).</a:t>
            </a:r>
            <a:endParaRPr lang="fr-FR" sz="1400" dirty="0">
              <a:highlight>
                <a:srgbClr val="FFFF00"/>
              </a:highlight>
            </a:endParaRPr>
          </a:p>
          <a:p>
            <a:pPr marL="0" indent="0">
              <a:buNone/>
            </a:pPr>
            <a:endParaRPr lang="fr-FR" sz="1400" dirty="0"/>
          </a:p>
          <a:p>
            <a:endParaRPr lang="fr-FR" sz="1400" dirty="0"/>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14</a:t>
            </a:fld>
            <a:endParaRPr lang="fr-FR"/>
          </a:p>
        </p:txBody>
      </p:sp>
      <p:sp>
        <p:nvSpPr>
          <p:cNvPr id="8" name="Rectangle 7"/>
          <p:cNvSpPr/>
          <p:nvPr/>
        </p:nvSpPr>
        <p:spPr>
          <a:xfrm>
            <a:off x="63610" y="409088"/>
            <a:ext cx="4412137" cy="4678204"/>
          </a:xfrm>
          <a:prstGeom prst="rect">
            <a:avLst/>
          </a:prstGeom>
          <a:ln w="12700">
            <a:solidFill>
              <a:schemeClr val="tx1"/>
            </a:solidFill>
          </a:ln>
        </p:spPr>
        <p:txBody>
          <a:bodyPr wrap="square" lIns="72000" tIns="0" rIns="72000" bIns="0">
            <a:spAutoFit/>
          </a:bodyPr>
          <a:lstStyle/>
          <a:p>
            <a:r>
              <a:rPr lang="fr-FR" sz="800" dirty="0"/>
              <a:t>import </a:t>
            </a:r>
            <a:r>
              <a:rPr lang="fr-FR" sz="800" dirty="0" err="1"/>
              <a:t>machine,time</a:t>
            </a:r>
            <a:endParaRPr lang="fr-FR" sz="800" dirty="0"/>
          </a:p>
          <a:p>
            <a:r>
              <a:rPr lang="fr-FR" sz="800" dirty="0" err="1"/>
              <a:t>from</a:t>
            </a:r>
            <a:r>
              <a:rPr lang="fr-FR" sz="800" dirty="0"/>
              <a:t> machine import </a:t>
            </a:r>
            <a:r>
              <a:rPr lang="fr-FR" sz="800" dirty="0" err="1"/>
              <a:t>Pin,Timer</a:t>
            </a:r>
            <a:r>
              <a:rPr lang="fr-FR" sz="800" dirty="0"/>
              <a:t> </a:t>
            </a:r>
            <a:r>
              <a:rPr lang="fr-FR" sz="800" dirty="0">
                <a:solidFill>
                  <a:srgbClr val="938B60"/>
                </a:solidFill>
              </a:rPr>
              <a:t>#(modules à importer)</a:t>
            </a:r>
          </a:p>
          <a:p>
            <a:endParaRPr lang="fr-FR" sz="800" dirty="0"/>
          </a:p>
          <a:p>
            <a:r>
              <a:rPr lang="fr-FR" sz="800" dirty="0">
                <a:solidFill>
                  <a:srgbClr val="938B60"/>
                </a:solidFill>
              </a:rPr>
              <a:t>#déclaration des ports de sorties (voir câblage A4988)</a:t>
            </a:r>
          </a:p>
          <a:p>
            <a:r>
              <a:rPr lang="fr-FR" sz="800" dirty="0" err="1"/>
              <a:t>dir_pin</a:t>
            </a:r>
            <a:r>
              <a:rPr lang="fr-FR" sz="800" dirty="0"/>
              <a:t> = Pin(20, </a:t>
            </a:r>
            <a:r>
              <a:rPr lang="fr-FR" sz="800" dirty="0" err="1"/>
              <a:t>Pin.OUT</a:t>
            </a:r>
            <a:r>
              <a:rPr lang="fr-FR" sz="800" dirty="0"/>
              <a:t>)</a:t>
            </a:r>
          </a:p>
          <a:p>
            <a:r>
              <a:rPr lang="fr-FR" sz="800" dirty="0" err="1"/>
              <a:t>step_pin</a:t>
            </a:r>
            <a:r>
              <a:rPr lang="fr-FR" sz="800" dirty="0"/>
              <a:t> = Pin(21, </a:t>
            </a:r>
            <a:r>
              <a:rPr lang="fr-FR" sz="800" dirty="0" err="1"/>
              <a:t>Pin.OUT</a:t>
            </a:r>
            <a:r>
              <a:rPr lang="fr-FR" sz="800" dirty="0"/>
              <a:t>)</a:t>
            </a:r>
          </a:p>
          <a:p>
            <a:r>
              <a:rPr lang="fr-FR" sz="800" dirty="0" err="1"/>
              <a:t>enable_pin</a:t>
            </a:r>
            <a:r>
              <a:rPr lang="fr-FR" sz="800" dirty="0"/>
              <a:t> = Pin(22, </a:t>
            </a:r>
            <a:r>
              <a:rPr lang="fr-FR" sz="800" dirty="0" err="1"/>
              <a:t>Pin.OUT</a:t>
            </a:r>
            <a:r>
              <a:rPr lang="fr-FR" sz="800" dirty="0"/>
              <a:t>)</a:t>
            </a:r>
          </a:p>
          <a:p>
            <a:r>
              <a:rPr lang="fr-FR" sz="800" dirty="0" err="1"/>
              <a:t>step</a:t>
            </a:r>
            <a:r>
              <a:rPr lang="fr-FR" sz="800" dirty="0"/>
              <a:t>=0</a:t>
            </a:r>
          </a:p>
          <a:p>
            <a:endParaRPr lang="fr-FR" sz="800" dirty="0">
              <a:solidFill>
                <a:srgbClr val="938B60"/>
              </a:solidFill>
            </a:endParaRPr>
          </a:p>
          <a:p>
            <a:r>
              <a:rPr lang="fr-FR" sz="800" dirty="0">
                <a:solidFill>
                  <a:srgbClr val="938B60"/>
                </a:solidFill>
              </a:rPr>
              <a:t>#fonction de pilotage du driver A4988 (t est un paramètre obligatoire)</a:t>
            </a:r>
          </a:p>
          <a:p>
            <a:r>
              <a:rPr lang="fr-FR" sz="800" dirty="0" err="1"/>
              <a:t>def</a:t>
            </a:r>
            <a:r>
              <a:rPr lang="fr-FR" sz="800" dirty="0"/>
              <a:t> </a:t>
            </a:r>
            <a:r>
              <a:rPr lang="fr-FR" sz="800" dirty="0" err="1"/>
              <a:t>commande_moteur</a:t>
            </a:r>
            <a:r>
              <a:rPr lang="fr-FR" sz="800" dirty="0"/>
              <a:t>(t):</a:t>
            </a:r>
          </a:p>
          <a:p>
            <a:r>
              <a:rPr lang="fr-FR" sz="800" dirty="0"/>
              <a:t>  global </a:t>
            </a:r>
            <a:r>
              <a:rPr lang="fr-FR" sz="800" dirty="0" err="1"/>
              <a:t>step</a:t>
            </a:r>
            <a:r>
              <a:rPr lang="fr-FR" sz="800" dirty="0"/>
              <a:t> 	</a:t>
            </a:r>
            <a:r>
              <a:rPr lang="fr-FR" sz="800" dirty="0">
                <a:solidFill>
                  <a:srgbClr val="938B60"/>
                </a:solidFill>
              </a:rPr>
              <a:t>#variable globale car utile dans d'autres boucles du programme</a:t>
            </a:r>
          </a:p>
          <a:p>
            <a:r>
              <a:rPr lang="fr-FR" sz="800" dirty="0"/>
              <a:t>  </a:t>
            </a:r>
            <a:r>
              <a:rPr lang="fr-FR" sz="800" dirty="0" err="1"/>
              <a:t>step</a:t>
            </a:r>
            <a:r>
              <a:rPr lang="fr-FR" sz="800" dirty="0"/>
              <a:t>+=1 	</a:t>
            </a:r>
            <a:r>
              <a:rPr lang="fr-FR" sz="800" dirty="0">
                <a:solidFill>
                  <a:srgbClr val="938B60"/>
                </a:solidFill>
              </a:rPr>
              <a:t>#incrémentation de 1 de </a:t>
            </a:r>
            <a:r>
              <a:rPr lang="fr-FR" sz="800" dirty="0" err="1">
                <a:solidFill>
                  <a:srgbClr val="938B60"/>
                </a:solidFill>
              </a:rPr>
              <a:t>step</a:t>
            </a:r>
            <a:endParaRPr lang="fr-FR" sz="800" dirty="0">
              <a:solidFill>
                <a:srgbClr val="938B60"/>
              </a:solidFill>
            </a:endParaRPr>
          </a:p>
          <a:p>
            <a:r>
              <a:rPr lang="fr-FR" sz="800" dirty="0"/>
              <a:t>  </a:t>
            </a:r>
            <a:r>
              <a:rPr lang="fr-FR" sz="800" dirty="0" err="1"/>
              <a:t>step_pin.high</a:t>
            </a:r>
            <a:r>
              <a:rPr lang="fr-FR" sz="800" dirty="0"/>
              <a:t>() </a:t>
            </a:r>
          </a:p>
          <a:p>
            <a:r>
              <a:rPr lang="fr-FR" sz="800" dirty="0">
                <a:solidFill>
                  <a:srgbClr val="938B60"/>
                </a:solidFill>
              </a:rPr>
              <a:t>#envoi du signal créneau de 2 µs sur le port </a:t>
            </a:r>
            <a:r>
              <a:rPr lang="fr-FR" sz="800" dirty="0" err="1">
                <a:solidFill>
                  <a:srgbClr val="938B60"/>
                </a:solidFill>
              </a:rPr>
              <a:t>step</a:t>
            </a:r>
            <a:r>
              <a:rPr lang="fr-FR" sz="800" dirty="0">
                <a:solidFill>
                  <a:srgbClr val="938B60"/>
                </a:solidFill>
              </a:rPr>
              <a:t> de l'A4988 équivalent </a:t>
            </a:r>
            <a:r>
              <a:rPr lang="fr-FR" sz="800" dirty="0" err="1">
                <a:solidFill>
                  <a:srgbClr val="938B60"/>
                </a:solidFill>
              </a:rPr>
              <a:t>step_pin.value</a:t>
            </a:r>
            <a:r>
              <a:rPr lang="fr-FR" sz="800" dirty="0">
                <a:solidFill>
                  <a:srgbClr val="938B60"/>
                </a:solidFill>
              </a:rPr>
              <a:t>(1)</a:t>
            </a:r>
          </a:p>
          <a:p>
            <a:r>
              <a:rPr lang="fr-FR" sz="800" dirty="0"/>
              <a:t>  </a:t>
            </a:r>
            <a:r>
              <a:rPr lang="fr-FR" sz="800" dirty="0" err="1"/>
              <a:t>time.sleep_us</a:t>
            </a:r>
            <a:r>
              <a:rPr lang="fr-FR" sz="800" dirty="0"/>
              <a:t>(2) </a:t>
            </a:r>
            <a:r>
              <a:rPr lang="fr-FR" sz="800" dirty="0">
                <a:solidFill>
                  <a:srgbClr val="938B60"/>
                </a:solidFill>
              </a:rPr>
              <a:t>#créneau de largeur 2µs</a:t>
            </a:r>
          </a:p>
          <a:p>
            <a:r>
              <a:rPr lang="fr-FR" sz="800" dirty="0"/>
              <a:t>  </a:t>
            </a:r>
            <a:r>
              <a:rPr lang="fr-FR" sz="800" dirty="0" err="1"/>
              <a:t>step_pin.low</a:t>
            </a:r>
            <a:r>
              <a:rPr lang="fr-FR" sz="800" dirty="0"/>
              <a:t>()</a:t>
            </a:r>
          </a:p>
          <a:p>
            <a:endParaRPr lang="fr-FR" sz="800" dirty="0"/>
          </a:p>
          <a:p>
            <a:r>
              <a:rPr lang="fr-FR" sz="800" dirty="0">
                <a:solidFill>
                  <a:srgbClr val="938B60"/>
                </a:solidFill>
              </a:rPr>
              <a:t>#données constructeur moteur</a:t>
            </a:r>
          </a:p>
          <a:p>
            <a:r>
              <a:rPr lang="fr-FR" sz="800" dirty="0"/>
              <a:t>N=200 	</a:t>
            </a:r>
            <a:r>
              <a:rPr lang="fr-FR" sz="800" dirty="0">
                <a:solidFill>
                  <a:srgbClr val="938B60"/>
                </a:solidFill>
              </a:rPr>
              <a:t>#nbre pas/tour (donnée constructeur)</a:t>
            </a:r>
          </a:p>
          <a:p>
            <a:r>
              <a:rPr lang="fr-FR" sz="800" dirty="0"/>
              <a:t>r=1/(5.18)	</a:t>
            </a:r>
            <a:r>
              <a:rPr lang="fr-FR" sz="800" dirty="0">
                <a:solidFill>
                  <a:srgbClr val="938B60"/>
                </a:solidFill>
              </a:rPr>
              <a:t>#rapport de réduction (donnée constructeur)</a:t>
            </a:r>
          </a:p>
          <a:p>
            <a:r>
              <a:rPr lang="fr-FR" sz="800" dirty="0">
                <a:solidFill>
                  <a:srgbClr val="938B60"/>
                </a:solidFill>
              </a:rPr>
              <a:t>#consignes utilisateur</a:t>
            </a:r>
          </a:p>
          <a:p>
            <a:r>
              <a:rPr lang="fr-FR" sz="800" dirty="0"/>
              <a:t>pas=1036 	</a:t>
            </a:r>
            <a:r>
              <a:rPr lang="fr-FR" sz="800" dirty="0">
                <a:solidFill>
                  <a:srgbClr val="938B60"/>
                </a:solidFill>
              </a:rPr>
              <a:t>#nbre pas moteur désirés (ici 1 tour sortie réducteur (N/r))</a:t>
            </a:r>
          </a:p>
          <a:p>
            <a:r>
              <a:rPr lang="fr-FR" sz="800" dirty="0" err="1"/>
              <a:t>vit_rot</a:t>
            </a:r>
            <a:r>
              <a:rPr lang="fr-FR" sz="800" dirty="0"/>
              <a:t>=10	</a:t>
            </a:r>
            <a:r>
              <a:rPr lang="fr-FR" sz="800" dirty="0">
                <a:solidFill>
                  <a:srgbClr val="938B60"/>
                </a:solidFill>
              </a:rPr>
              <a:t>#vitesse [tr/min] en sortie réducteur à modifier (ordre)</a:t>
            </a:r>
          </a:p>
          <a:p>
            <a:r>
              <a:rPr lang="fr-FR" sz="800" dirty="0" err="1"/>
              <a:t>frequence</a:t>
            </a:r>
            <a:r>
              <a:rPr lang="fr-FR" sz="800" dirty="0"/>
              <a:t>=(N*</a:t>
            </a:r>
            <a:r>
              <a:rPr lang="fr-FR" sz="800" dirty="0" err="1"/>
              <a:t>vit_rot</a:t>
            </a:r>
            <a:r>
              <a:rPr lang="fr-FR" sz="800" dirty="0"/>
              <a:t>)/(60*r)</a:t>
            </a:r>
          </a:p>
          <a:p>
            <a:r>
              <a:rPr lang="fr-FR" sz="800" dirty="0" err="1"/>
              <a:t>dir_pin.low</a:t>
            </a:r>
            <a:r>
              <a:rPr lang="fr-FR" sz="800" dirty="0"/>
              <a:t>() 	</a:t>
            </a:r>
            <a:r>
              <a:rPr lang="fr-FR" sz="800" dirty="0">
                <a:solidFill>
                  <a:srgbClr val="938B60"/>
                </a:solidFill>
              </a:rPr>
              <a:t># high pour le sens </a:t>
            </a:r>
            <a:r>
              <a:rPr lang="fr-FR" sz="800" dirty="0" err="1">
                <a:solidFill>
                  <a:srgbClr val="938B60"/>
                </a:solidFill>
              </a:rPr>
              <a:t>antitrigo</a:t>
            </a:r>
            <a:r>
              <a:rPr lang="fr-FR" sz="800" dirty="0">
                <a:solidFill>
                  <a:srgbClr val="938B60"/>
                </a:solidFill>
              </a:rPr>
              <a:t> de rotation (vue de face de l'axe)</a:t>
            </a:r>
          </a:p>
          <a:p>
            <a:endParaRPr lang="fr-FR" sz="800" dirty="0"/>
          </a:p>
          <a:p>
            <a:r>
              <a:rPr lang="fr-FR" sz="800" dirty="0" err="1"/>
              <a:t>tim</a:t>
            </a:r>
            <a:r>
              <a:rPr lang="fr-FR" sz="800" dirty="0"/>
              <a:t>=</a:t>
            </a:r>
            <a:r>
              <a:rPr lang="fr-FR" sz="800" dirty="0" err="1"/>
              <a:t>Timer</a:t>
            </a:r>
            <a:r>
              <a:rPr lang="fr-FR" sz="800" dirty="0"/>
              <a:t>(mode=</a:t>
            </a:r>
            <a:r>
              <a:rPr lang="fr-FR" sz="800" dirty="0" err="1"/>
              <a:t>Timer.PERIODIC</a:t>
            </a:r>
            <a:r>
              <a:rPr lang="fr-FR" sz="800" dirty="0"/>
              <a:t>, </a:t>
            </a:r>
            <a:r>
              <a:rPr lang="fr-FR" sz="800" dirty="0" err="1"/>
              <a:t>freq</a:t>
            </a:r>
            <a:r>
              <a:rPr lang="fr-FR" sz="800" dirty="0"/>
              <a:t>=</a:t>
            </a:r>
            <a:r>
              <a:rPr lang="fr-FR" sz="800" dirty="0" err="1"/>
              <a:t>frequence</a:t>
            </a:r>
            <a:r>
              <a:rPr lang="fr-FR" sz="800" dirty="0"/>
              <a:t>, callback=</a:t>
            </a:r>
            <a:r>
              <a:rPr lang="fr-FR" sz="800" dirty="0" err="1"/>
              <a:t>commande_moteur</a:t>
            </a:r>
            <a:r>
              <a:rPr lang="fr-FR" sz="800" dirty="0"/>
              <a:t>)</a:t>
            </a:r>
          </a:p>
          <a:p>
            <a:r>
              <a:rPr lang="fr-FR" sz="800" dirty="0">
                <a:solidFill>
                  <a:srgbClr val="938B60"/>
                </a:solidFill>
              </a:rPr>
              <a:t>#Ce </a:t>
            </a:r>
            <a:r>
              <a:rPr lang="fr-FR" sz="800" dirty="0" err="1">
                <a:solidFill>
                  <a:srgbClr val="938B60"/>
                </a:solidFill>
              </a:rPr>
              <a:t>timer</a:t>
            </a:r>
            <a:r>
              <a:rPr lang="fr-FR" sz="800" dirty="0">
                <a:solidFill>
                  <a:srgbClr val="938B60"/>
                </a:solidFill>
              </a:rPr>
              <a:t> interne ne sera pas utilisé avec une sortie mais est associé à la procédure callback</a:t>
            </a:r>
          </a:p>
          <a:p>
            <a:r>
              <a:rPr lang="fr-FR" sz="800" dirty="0" err="1"/>
              <a:t>enable_pin.low</a:t>
            </a:r>
            <a:r>
              <a:rPr lang="fr-FR" sz="800" dirty="0"/>
              <a:t>() 	</a:t>
            </a:r>
            <a:r>
              <a:rPr lang="fr-FR" sz="800" dirty="0">
                <a:solidFill>
                  <a:srgbClr val="938B60"/>
                </a:solidFill>
              </a:rPr>
              <a:t>#deblocage moteur</a:t>
            </a:r>
          </a:p>
          <a:p>
            <a:endParaRPr lang="fr-FR" sz="800" dirty="0"/>
          </a:p>
          <a:p>
            <a:r>
              <a:rPr lang="fr-FR" sz="800" dirty="0" err="1"/>
              <a:t>while</a:t>
            </a:r>
            <a:r>
              <a:rPr lang="fr-FR" sz="800" dirty="0"/>
              <a:t> </a:t>
            </a:r>
            <a:r>
              <a:rPr lang="fr-FR" sz="800" dirty="0" err="1"/>
              <a:t>True</a:t>
            </a:r>
            <a:r>
              <a:rPr lang="fr-FR" sz="800" dirty="0"/>
              <a:t> :</a:t>
            </a:r>
          </a:p>
          <a:p>
            <a:r>
              <a:rPr lang="fr-FR" sz="800" dirty="0"/>
              <a:t>  </a:t>
            </a:r>
            <a:r>
              <a:rPr lang="fr-FR" sz="800" dirty="0" err="1"/>
              <a:t>time.sleep</a:t>
            </a:r>
            <a:r>
              <a:rPr lang="fr-FR" sz="800" dirty="0"/>
              <a:t>(0.1)</a:t>
            </a:r>
          </a:p>
          <a:p>
            <a:r>
              <a:rPr lang="fr-FR" sz="800" dirty="0"/>
              <a:t>  </a:t>
            </a:r>
            <a:r>
              <a:rPr lang="fr-FR" sz="800" dirty="0" err="1"/>
              <a:t>print</a:t>
            </a:r>
            <a:r>
              <a:rPr lang="fr-FR" sz="800" dirty="0"/>
              <a:t>(</a:t>
            </a:r>
            <a:r>
              <a:rPr lang="fr-FR" sz="800" dirty="0" err="1"/>
              <a:t>step</a:t>
            </a:r>
            <a:r>
              <a:rPr lang="fr-FR" sz="800" dirty="0"/>
              <a:t>)</a:t>
            </a:r>
          </a:p>
          <a:p>
            <a:r>
              <a:rPr lang="fr-FR" sz="800" dirty="0"/>
              <a:t>  if </a:t>
            </a:r>
            <a:r>
              <a:rPr lang="fr-FR" sz="800" dirty="0" err="1"/>
              <a:t>step</a:t>
            </a:r>
            <a:r>
              <a:rPr lang="fr-FR" sz="800" dirty="0"/>
              <a:t>&gt;=pas:</a:t>
            </a:r>
          </a:p>
          <a:p>
            <a:r>
              <a:rPr lang="fr-FR" sz="800" dirty="0"/>
              <a:t>    </a:t>
            </a:r>
            <a:r>
              <a:rPr lang="fr-FR" sz="800" dirty="0" err="1"/>
              <a:t>enable_pin.high</a:t>
            </a:r>
            <a:r>
              <a:rPr lang="fr-FR" sz="800" dirty="0"/>
              <a:t>() </a:t>
            </a:r>
            <a:r>
              <a:rPr lang="fr-FR" sz="800" dirty="0">
                <a:solidFill>
                  <a:srgbClr val="938B60"/>
                </a:solidFill>
              </a:rPr>
              <a:t># arrêt du moteur</a:t>
            </a:r>
          </a:p>
          <a:p>
            <a:r>
              <a:rPr lang="fr-FR" sz="800" dirty="0"/>
              <a:t>    </a:t>
            </a:r>
            <a:r>
              <a:rPr lang="fr-FR" sz="800" dirty="0" err="1"/>
              <a:t>tim.deinit</a:t>
            </a:r>
            <a:r>
              <a:rPr lang="fr-FR" sz="800" dirty="0"/>
              <a:t>() 	</a:t>
            </a:r>
            <a:r>
              <a:rPr lang="fr-FR" sz="800" dirty="0">
                <a:solidFill>
                  <a:srgbClr val="938B60"/>
                </a:solidFill>
              </a:rPr>
              <a:t>#arret du </a:t>
            </a:r>
            <a:r>
              <a:rPr lang="fr-FR" sz="800" dirty="0" err="1">
                <a:solidFill>
                  <a:srgbClr val="938B60"/>
                </a:solidFill>
              </a:rPr>
              <a:t>timer</a:t>
            </a:r>
            <a:r>
              <a:rPr lang="fr-FR" sz="800" dirty="0">
                <a:solidFill>
                  <a:srgbClr val="938B60"/>
                </a:solidFill>
              </a:rPr>
              <a:t> </a:t>
            </a:r>
            <a:r>
              <a:rPr lang="fr-FR" sz="800" dirty="0" err="1">
                <a:solidFill>
                  <a:srgbClr val="938B60"/>
                </a:solidFill>
              </a:rPr>
              <a:t>tim</a:t>
            </a:r>
            <a:endParaRPr lang="fr-FR" sz="800" dirty="0">
              <a:solidFill>
                <a:srgbClr val="938B60"/>
              </a:solidFill>
            </a:endParaRPr>
          </a:p>
          <a:p>
            <a:r>
              <a:rPr lang="fr-FR" sz="800" dirty="0"/>
              <a:t>    break</a:t>
            </a:r>
          </a:p>
        </p:txBody>
      </p:sp>
      <p:pic>
        <p:nvPicPr>
          <p:cNvPr id="3" name="Picture 2" descr="http://www.omc-stepperonline.com/images/16HS13-0604S-PG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5832" y="336121"/>
            <a:ext cx="1440512" cy="144051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2193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271643"/>
            <a:ext cx="8363273" cy="742950"/>
          </a:xfrm>
        </p:spPr>
        <p:txBody>
          <a:bodyPr>
            <a:noAutofit/>
          </a:bodyPr>
          <a:lstStyle/>
          <a:p>
            <a:pPr indent="-285750"/>
            <a:r>
              <a:rPr lang="fr-FR" sz="2800" b="1" dirty="0">
                <a:solidFill>
                  <a:schemeClr val="tx1">
                    <a:lumMod val="75000"/>
                    <a:lumOff val="25000"/>
                  </a:schemeClr>
                </a:solidFill>
              </a:rPr>
              <a:t>8</a:t>
            </a:r>
            <a:r>
              <a:rPr lang="fr-FR" sz="2800" dirty="0">
                <a:solidFill>
                  <a:schemeClr val="tx1">
                    <a:lumMod val="75000"/>
                    <a:lumOff val="25000"/>
                  </a:schemeClr>
                </a:solidFill>
              </a:rPr>
              <a:t> Enregistrement d’un fichier de mesure</a:t>
            </a:r>
          </a:p>
        </p:txBody>
      </p:sp>
      <p:sp>
        <p:nvSpPr>
          <p:cNvPr id="4" name="Espace réservé du contenu 3"/>
          <p:cNvSpPr>
            <a:spLocks noGrp="1"/>
          </p:cNvSpPr>
          <p:nvPr>
            <p:ph idx="1"/>
          </p:nvPr>
        </p:nvSpPr>
        <p:spPr>
          <a:xfrm>
            <a:off x="144921" y="810670"/>
            <a:ext cx="6164439" cy="1066024"/>
          </a:xfrm>
        </p:spPr>
        <p:txBody>
          <a:bodyPr>
            <a:normAutofit lnSpcReduction="10000"/>
          </a:bodyPr>
          <a:lstStyle/>
          <a:p>
            <a:pPr algn="just"/>
            <a:r>
              <a:rPr lang="fr-FR" sz="1600" dirty="0"/>
              <a:t>Instructions permettant de créer un fichier texte (.csv) qui pourra être manipuler par du code python ou un tableur.</a:t>
            </a:r>
          </a:p>
          <a:p>
            <a:pPr algn="just"/>
            <a:r>
              <a:rPr lang="fr-FR" sz="1600" dirty="0"/>
              <a:t>Dans Thonny, il faut penser à actualiser avant d’ouvrir le fichier (avec un éditeur de texte ou tableur voire Thonny)</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15</a:t>
            </a:fld>
            <a:endParaRPr lang="fr-FR"/>
          </a:p>
        </p:txBody>
      </p:sp>
      <p:sp>
        <p:nvSpPr>
          <p:cNvPr id="8" name="Rectangle 7"/>
          <p:cNvSpPr/>
          <p:nvPr/>
        </p:nvSpPr>
        <p:spPr>
          <a:xfrm>
            <a:off x="144921" y="1876694"/>
            <a:ext cx="6164439" cy="3139321"/>
          </a:xfrm>
          <a:prstGeom prst="rect">
            <a:avLst/>
          </a:prstGeom>
          <a:ln w="12700">
            <a:solidFill>
              <a:schemeClr val="tx1"/>
            </a:solidFill>
          </a:ln>
        </p:spPr>
        <p:txBody>
          <a:bodyPr wrap="square">
            <a:spAutoFit/>
          </a:bodyPr>
          <a:lstStyle/>
          <a:p>
            <a:r>
              <a:rPr lang="fr-FR" sz="900" dirty="0">
                <a:solidFill>
                  <a:schemeClr val="accent5">
                    <a:lumMod val="75000"/>
                  </a:schemeClr>
                </a:solidFill>
                <a:latin typeface="Courier New" panose="02070309020205020404" pitchFamily="49" charset="0"/>
                <a:cs typeface="Courier New" panose="02070309020205020404" pitchFamily="49" charset="0"/>
              </a:rPr>
              <a:t>#5ème programme</a:t>
            </a:r>
          </a:p>
          <a:p>
            <a:r>
              <a:rPr lang="fr-FR" sz="900" dirty="0">
                <a:latin typeface="Courier New" panose="02070309020205020404" pitchFamily="49" charset="0"/>
                <a:cs typeface="Courier New" panose="02070309020205020404" pitchFamily="49" charset="0"/>
              </a:rPr>
              <a:t>import </a:t>
            </a:r>
            <a:r>
              <a:rPr lang="fr-FR" sz="900" dirty="0" err="1">
                <a:latin typeface="Courier New" panose="02070309020205020404" pitchFamily="49" charset="0"/>
                <a:cs typeface="Courier New" panose="02070309020205020404" pitchFamily="49" charset="0"/>
              </a:rPr>
              <a:t>machine,time</a:t>
            </a:r>
            <a:endParaRPr lang="fr-FR" sz="900" dirty="0">
              <a:latin typeface="Courier New" panose="02070309020205020404" pitchFamily="49" charset="0"/>
              <a:cs typeface="Courier New" panose="02070309020205020404" pitchFamily="49" charset="0"/>
            </a:endParaRPr>
          </a:p>
          <a:p>
            <a:r>
              <a:rPr lang="fr-FR" sz="900" dirty="0" err="1">
                <a:latin typeface="Courier New" panose="02070309020205020404" pitchFamily="49" charset="0"/>
                <a:cs typeface="Courier New" panose="02070309020205020404" pitchFamily="49" charset="0"/>
              </a:rPr>
              <a:t>from</a:t>
            </a:r>
            <a:r>
              <a:rPr lang="fr-FR" sz="900" dirty="0">
                <a:latin typeface="Courier New" panose="02070309020205020404" pitchFamily="49" charset="0"/>
                <a:cs typeface="Courier New" panose="02070309020205020404" pitchFamily="49" charset="0"/>
              </a:rPr>
              <a:t> machine import Pin</a:t>
            </a:r>
          </a:p>
          <a:p>
            <a:endParaRPr lang="fr-FR" sz="900" dirty="0">
              <a:solidFill>
                <a:schemeClr val="accent5">
                  <a:lumMod val="75000"/>
                </a:schemeClr>
              </a:solidFill>
              <a:latin typeface="Courier New" panose="02070309020205020404" pitchFamily="49" charset="0"/>
              <a:cs typeface="Courier New" panose="02070309020205020404" pitchFamily="49" charset="0"/>
            </a:endParaRPr>
          </a:p>
          <a:p>
            <a:r>
              <a:rPr lang="fr-FR" sz="900" dirty="0">
                <a:solidFill>
                  <a:schemeClr val="accent5">
                    <a:lumMod val="75000"/>
                  </a:schemeClr>
                </a:solidFill>
                <a:latin typeface="Courier New" panose="02070309020205020404" pitchFamily="49" charset="0"/>
                <a:cs typeface="Courier New" panose="02070309020205020404" pitchFamily="49" charset="0"/>
              </a:rPr>
              <a:t>#déclaration de la variable associée au port 26 en mode analogique (voir carte E/S) </a:t>
            </a:r>
          </a:p>
          <a:p>
            <a:r>
              <a:rPr lang="fr-FR" sz="900" dirty="0">
                <a:latin typeface="Courier New" panose="02070309020205020404" pitchFamily="49" charset="0"/>
                <a:cs typeface="Courier New" panose="02070309020205020404" pitchFamily="49" charset="0"/>
              </a:rPr>
              <a:t>pot=</a:t>
            </a:r>
            <a:r>
              <a:rPr lang="fr-FR" sz="900" dirty="0" err="1">
                <a:latin typeface="Courier New" panose="02070309020205020404" pitchFamily="49" charset="0"/>
                <a:cs typeface="Courier New" panose="02070309020205020404" pitchFamily="49" charset="0"/>
              </a:rPr>
              <a:t>machine.ADC</a:t>
            </a:r>
            <a:r>
              <a:rPr lang="fr-FR" sz="900" dirty="0">
                <a:latin typeface="Courier New" panose="02070309020205020404" pitchFamily="49" charset="0"/>
                <a:cs typeface="Courier New" panose="02070309020205020404" pitchFamily="49" charset="0"/>
              </a:rPr>
              <a:t>(Pin(26))</a:t>
            </a:r>
          </a:p>
          <a:p>
            <a:endParaRPr lang="fr-FR" sz="900" dirty="0">
              <a:latin typeface="Courier New" panose="02070309020205020404" pitchFamily="49" charset="0"/>
              <a:cs typeface="Courier New" panose="02070309020205020404" pitchFamily="49" charset="0"/>
            </a:endParaRPr>
          </a:p>
          <a:p>
            <a:r>
              <a:rPr lang="fr-FR" sz="900" dirty="0">
                <a:solidFill>
                  <a:schemeClr val="accent5">
                    <a:lumMod val="75000"/>
                  </a:schemeClr>
                </a:solidFill>
                <a:latin typeface="Courier New" panose="02070309020205020404" pitchFamily="49" charset="0"/>
                <a:cs typeface="Courier New" panose="02070309020205020404" pitchFamily="49" charset="0"/>
              </a:rPr>
              <a:t># création du fichier log.csv ou écrasement si déjà existant dans la mémoire de la Pico</a:t>
            </a:r>
          </a:p>
          <a:p>
            <a:r>
              <a:rPr lang="fr-FR" sz="900" dirty="0">
                <a:latin typeface="Courier New" panose="02070309020205020404" pitchFamily="49" charset="0"/>
                <a:cs typeface="Courier New" panose="02070309020205020404" pitchFamily="49" charset="0"/>
              </a:rPr>
              <a:t>log = open('log.csv', 'w’)</a:t>
            </a:r>
          </a:p>
          <a:p>
            <a:r>
              <a:rPr lang="fr-FR" sz="900" dirty="0">
                <a:solidFill>
                  <a:schemeClr val="accent5">
                    <a:lumMod val="75000"/>
                  </a:schemeClr>
                </a:solidFill>
                <a:latin typeface="Courier New" panose="02070309020205020404" pitchFamily="49" charset="0"/>
                <a:cs typeface="Courier New" panose="02070309020205020404" pitchFamily="49" charset="0"/>
              </a:rPr>
              <a:t># écriture de l’entête du fichier csv de 2 colonnes ici </a:t>
            </a:r>
          </a:p>
          <a:p>
            <a:r>
              <a:rPr lang="fr-FR" sz="900" dirty="0" err="1">
                <a:latin typeface="Courier New" panose="02070309020205020404" pitchFamily="49" charset="0"/>
                <a:cs typeface="Courier New" panose="02070309020205020404" pitchFamily="49" charset="0"/>
              </a:rPr>
              <a:t>log.write</a:t>
            </a:r>
            <a:r>
              <a:rPr lang="fr-FR" sz="900" dirty="0">
                <a:latin typeface="Courier New" panose="02070309020205020404" pitchFamily="49" charset="0"/>
                <a:cs typeface="Courier New" panose="02070309020205020404" pitchFamily="49" charset="0"/>
              </a:rPr>
              <a:t>('temps [ms],x\n’)</a:t>
            </a:r>
            <a:r>
              <a:rPr lang="fr-FR" sz="900" dirty="0">
                <a:solidFill>
                  <a:schemeClr val="accent5">
                    <a:lumMod val="75000"/>
                  </a:schemeClr>
                </a:solidFill>
                <a:latin typeface="Courier New" panose="02070309020205020404" pitchFamily="49" charset="0"/>
                <a:cs typeface="Courier New" panose="02070309020205020404" pitchFamily="49" charset="0"/>
              </a:rPr>
              <a:t> #\n correspond à un retour à la ligne</a:t>
            </a:r>
          </a:p>
          <a:p>
            <a:endParaRPr lang="fr-FR" sz="900" dirty="0">
              <a:solidFill>
                <a:schemeClr val="accent5">
                  <a:lumMod val="75000"/>
                </a:schemeClr>
              </a:solidFill>
              <a:latin typeface="Courier New" panose="02070309020205020404" pitchFamily="49" charset="0"/>
              <a:cs typeface="Courier New" panose="02070309020205020404" pitchFamily="49" charset="0"/>
            </a:endParaRPr>
          </a:p>
          <a:p>
            <a:r>
              <a:rPr lang="fr-FR" sz="900" dirty="0">
                <a:solidFill>
                  <a:schemeClr val="accent5">
                    <a:lumMod val="75000"/>
                  </a:schemeClr>
                </a:solidFill>
                <a:latin typeface="Courier New" panose="02070309020205020404" pitchFamily="49" charset="0"/>
                <a:cs typeface="Courier New" panose="02070309020205020404" pitchFamily="49" charset="0"/>
              </a:rPr>
              <a:t># initialisation temporelle en ms</a:t>
            </a:r>
          </a:p>
          <a:p>
            <a:r>
              <a:rPr lang="fr-FR" sz="900" dirty="0">
                <a:latin typeface="Courier New" panose="02070309020205020404" pitchFamily="49" charset="0"/>
                <a:cs typeface="Courier New" panose="02070309020205020404" pitchFamily="49" charset="0"/>
              </a:rPr>
              <a:t>t0 = </a:t>
            </a:r>
            <a:r>
              <a:rPr lang="fr-FR" sz="900" dirty="0" err="1">
                <a:latin typeface="Courier New" panose="02070309020205020404" pitchFamily="49" charset="0"/>
                <a:cs typeface="Courier New" panose="02070309020205020404" pitchFamily="49" charset="0"/>
              </a:rPr>
              <a:t>time.ticks_ms</a:t>
            </a:r>
            <a:r>
              <a:rPr lang="fr-FR" sz="900" dirty="0">
                <a:latin typeface="Courier New" panose="02070309020205020404" pitchFamily="49" charset="0"/>
                <a:cs typeface="Courier New" panose="02070309020205020404" pitchFamily="49" charset="0"/>
              </a:rPr>
              <a:t>()</a:t>
            </a:r>
            <a:endParaRPr lang="fr-FR" sz="900" dirty="0">
              <a:solidFill>
                <a:schemeClr val="accent5">
                  <a:lumMod val="75000"/>
                </a:schemeClr>
              </a:solidFill>
              <a:latin typeface="Courier New" panose="02070309020205020404" pitchFamily="49" charset="0"/>
              <a:cs typeface="Courier New" panose="02070309020205020404" pitchFamily="49" charset="0"/>
            </a:endParaRPr>
          </a:p>
          <a:p>
            <a:endParaRPr lang="fr-FR" sz="900" dirty="0">
              <a:solidFill>
                <a:schemeClr val="accent5">
                  <a:lumMod val="75000"/>
                </a:schemeClr>
              </a:solidFill>
              <a:latin typeface="Courier New" panose="02070309020205020404" pitchFamily="49" charset="0"/>
              <a:cs typeface="Courier New" panose="02070309020205020404" pitchFamily="49" charset="0"/>
            </a:endParaRPr>
          </a:p>
          <a:p>
            <a:r>
              <a:rPr lang="fr-FR" sz="900" dirty="0">
                <a:latin typeface="Courier New" panose="02070309020205020404" pitchFamily="49" charset="0"/>
                <a:cs typeface="Courier New" panose="02070309020205020404" pitchFamily="49" charset="0"/>
              </a:rPr>
              <a:t>for i in range(200): </a:t>
            </a:r>
            <a:r>
              <a:rPr lang="fr-FR" sz="900" dirty="0">
                <a:solidFill>
                  <a:schemeClr val="accent5">
                    <a:lumMod val="75000"/>
                  </a:schemeClr>
                </a:solidFill>
                <a:latin typeface="Courier New" panose="02070309020205020404" pitchFamily="49" charset="0"/>
                <a:cs typeface="Courier New" panose="02070309020205020404" pitchFamily="49" charset="0"/>
              </a:rPr>
              <a:t># 200 : nombre d'échantillons désirés </a:t>
            </a:r>
          </a:p>
          <a:p>
            <a:r>
              <a:rPr lang="fr-FR" sz="900" dirty="0">
                <a:solidFill>
                  <a:schemeClr val="accent5">
                    <a:lumMod val="75000"/>
                  </a:schemeClr>
                </a:solidFill>
                <a:latin typeface="Courier New" panose="02070309020205020404" pitchFamily="49" charset="0"/>
                <a:cs typeface="Courier New" panose="02070309020205020404" pitchFamily="49" charset="0"/>
              </a:rPr>
              <a:t>    </a:t>
            </a:r>
            <a:r>
              <a:rPr lang="fr-FR" sz="900" dirty="0">
                <a:latin typeface="Courier New" panose="02070309020205020404" pitchFamily="49" charset="0"/>
                <a:cs typeface="Courier New" panose="02070309020205020404" pitchFamily="49" charset="0"/>
              </a:rPr>
              <a:t>t = </a:t>
            </a:r>
            <a:r>
              <a:rPr lang="en-US" sz="900" dirty="0" err="1">
                <a:latin typeface="Courier New" panose="02070309020205020404" pitchFamily="49" charset="0"/>
                <a:cs typeface="Courier New" panose="02070309020205020404" pitchFamily="49" charset="0"/>
              </a:rPr>
              <a:t>time.ticks_diff</a:t>
            </a:r>
            <a:r>
              <a:rPr lang="en-US" sz="900" dirty="0">
                <a:latin typeface="Courier New" panose="02070309020205020404" pitchFamily="49" charset="0"/>
                <a:cs typeface="Courier New" panose="02070309020205020404" pitchFamily="49" charset="0"/>
              </a:rPr>
              <a:t>(</a:t>
            </a:r>
            <a:r>
              <a:rPr lang="en-US" sz="900" dirty="0" err="1">
                <a:latin typeface="Courier New" panose="02070309020205020404" pitchFamily="49" charset="0"/>
                <a:cs typeface="Courier New" panose="02070309020205020404" pitchFamily="49" charset="0"/>
              </a:rPr>
              <a:t>time.ticks_ms</a:t>
            </a:r>
            <a:r>
              <a:rPr lang="en-US" sz="900" dirty="0">
                <a:latin typeface="Courier New" panose="02070309020205020404" pitchFamily="49" charset="0"/>
                <a:cs typeface="Courier New" panose="02070309020205020404" pitchFamily="49" charset="0"/>
              </a:rPr>
              <a:t>(), t0) </a:t>
            </a:r>
            <a:r>
              <a:rPr lang="fr-FR" sz="900" dirty="0">
                <a:solidFill>
                  <a:schemeClr val="accent5">
                    <a:lumMod val="75000"/>
                  </a:schemeClr>
                </a:solidFill>
                <a:latin typeface="Courier New" panose="02070309020205020404" pitchFamily="49" charset="0"/>
                <a:cs typeface="Courier New" panose="02070309020205020404" pitchFamily="49" charset="0"/>
              </a:rPr>
              <a:t># acquisition du temps depuis t0</a:t>
            </a:r>
          </a:p>
          <a:p>
            <a:r>
              <a:rPr lang="fr-FR" sz="900" dirty="0">
                <a:solidFill>
                  <a:schemeClr val="accent5">
                    <a:lumMod val="75000"/>
                  </a:schemeClr>
                </a:solidFill>
                <a:latin typeface="Courier New" panose="02070309020205020404" pitchFamily="49" charset="0"/>
                <a:cs typeface="Courier New" panose="02070309020205020404" pitchFamily="49" charset="0"/>
              </a:rPr>
              <a:t>    </a:t>
            </a:r>
            <a:r>
              <a:rPr lang="fr-FR" sz="900" dirty="0">
                <a:latin typeface="Courier New" panose="02070309020205020404" pitchFamily="49" charset="0"/>
                <a:cs typeface="Courier New" panose="02070309020205020404" pitchFamily="49" charset="0"/>
              </a:rPr>
              <a:t>x= pot.read_u16() </a:t>
            </a:r>
            <a:r>
              <a:rPr lang="fr-FR" sz="900" dirty="0">
                <a:solidFill>
                  <a:schemeClr val="accent5">
                    <a:lumMod val="75000"/>
                  </a:schemeClr>
                </a:solidFill>
                <a:latin typeface="Courier New" panose="02070309020205020404" pitchFamily="49" charset="0"/>
                <a:cs typeface="Courier New" panose="02070309020205020404" pitchFamily="49" charset="0"/>
              </a:rPr>
              <a:t># acquisition des données de pot (voir 3</a:t>
            </a:r>
            <a:r>
              <a:rPr lang="fr-FR" sz="900" baseline="30000" dirty="0">
                <a:solidFill>
                  <a:schemeClr val="accent5">
                    <a:lumMod val="75000"/>
                  </a:schemeClr>
                </a:solidFill>
                <a:latin typeface="Courier New" panose="02070309020205020404" pitchFamily="49" charset="0"/>
                <a:cs typeface="Courier New" panose="02070309020205020404" pitchFamily="49" charset="0"/>
              </a:rPr>
              <a:t>ème</a:t>
            </a:r>
            <a:r>
              <a:rPr lang="fr-FR" sz="900" dirty="0">
                <a:solidFill>
                  <a:schemeClr val="accent5">
                    <a:lumMod val="75000"/>
                  </a:schemeClr>
                </a:solidFill>
                <a:latin typeface="Courier New" panose="02070309020205020404" pitchFamily="49" charset="0"/>
                <a:cs typeface="Courier New" panose="02070309020205020404" pitchFamily="49" charset="0"/>
              </a:rPr>
              <a:t> programme)</a:t>
            </a:r>
          </a:p>
          <a:p>
            <a:r>
              <a:rPr lang="fr-FR" sz="900" dirty="0">
                <a:solidFill>
                  <a:schemeClr val="accent5">
                    <a:lumMod val="75000"/>
                  </a:schemeClr>
                </a:solidFill>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log.write</a:t>
            </a:r>
            <a:r>
              <a:rPr lang="fr-FR" sz="900" dirty="0">
                <a:latin typeface="Courier New" panose="02070309020205020404" pitchFamily="49" charset="0"/>
                <a:cs typeface="Courier New" panose="02070309020205020404" pitchFamily="49" charset="0"/>
              </a:rPr>
              <a:t>('{0},{1}\n'.format(</a:t>
            </a:r>
            <a:r>
              <a:rPr lang="fr-FR" sz="900" dirty="0" err="1">
                <a:latin typeface="Courier New" panose="02070309020205020404" pitchFamily="49" charset="0"/>
                <a:cs typeface="Courier New" panose="02070309020205020404" pitchFamily="49" charset="0"/>
              </a:rPr>
              <a:t>t,x</a:t>
            </a:r>
            <a:r>
              <a:rPr lang="fr-FR" sz="900" dirty="0">
                <a:latin typeface="Courier New" panose="02070309020205020404" pitchFamily="49" charset="0"/>
                <a:cs typeface="Courier New" panose="02070309020205020404" pitchFamily="49" charset="0"/>
              </a:rPr>
              <a:t>)) </a:t>
            </a:r>
            <a:r>
              <a:rPr lang="fr-FR" sz="900" dirty="0">
                <a:solidFill>
                  <a:schemeClr val="accent5">
                    <a:lumMod val="75000"/>
                  </a:schemeClr>
                </a:solidFill>
                <a:latin typeface="Courier New" panose="02070309020205020404" pitchFamily="49" charset="0"/>
                <a:cs typeface="Courier New" panose="02070309020205020404" pitchFamily="49" charset="0"/>
              </a:rPr>
              <a:t># écriture des données dans le fichier log.csv</a:t>
            </a:r>
          </a:p>
          <a:p>
            <a:r>
              <a:rPr lang="fr-FR" sz="900" dirty="0">
                <a:solidFill>
                  <a:schemeClr val="accent5">
                    <a:lumMod val="75000"/>
                  </a:schemeClr>
                </a:solidFill>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time.sleep_ms</a:t>
            </a:r>
            <a:r>
              <a:rPr lang="fr-FR" sz="900" dirty="0">
                <a:latin typeface="Courier New" panose="02070309020205020404" pitchFamily="49" charset="0"/>
                <a:cs typeface="Courier New" panose="02070309020205020404" pitchFamily="49" charset="0"/>
              </a:rPr>
              <a:t>(10) </a:t>
            </a:r>
            <a:r>
              <a:rPr lang="fr-FR" sz="900" dirty="0">
                <a:solidFill>
                  <a:schemeClr val="accent5">
                    <a:lumMod val="75000"/>
                  </a:schemeClr>
                </a:solidFill>
                <a:latin typeface="Courier New" panose="02070309020205020404" pitchFamily="49" charset="0"/>
                <a:cs typeface="Courier New" panose="02070309020205020404" pitchFamily="49" charset="0"/>
              </a:rPr>
              <a:t># pause en millisecondes (10 ici) approximativement</a:t>
            </a:r>
          </a:p>
          <a:p>
            <a:endParaRPr lang="fr-FR" sz="900" dirty="0">
              <a:solidFill>
                <a:schemeClr val="accent5">
                  <a:lumMod val="75000"/>
                </a:schemeClr>
              </a:solidFill>
              <a:latin typeface="Courier New" panose="02070309020205020404" pitchFamily="49" charset="0"/>
              <a:cs typeface="Courier New" panose="02070309020205020404" pitchFamily="49" charset="0"/>
            </a:endParaRPr>
          </a:p>
          <a:p>
            <a:r>
              <a:rPr lang="fr-FR" sz="900" dirty="0" err="1">
                <a:latin typeface="Courier New" panose="02070309020205020404" pitchFamily="49" charset="0"/>
                <a:cs typeface="Courier New" panose="02070309020205020404" pitchFamily="49" charset="0"/>
              </a:rPr>
              <a:t>log.close</a:t>
            </a:r>
            <a:r>
              <a:rPr lang="fr-FR" sz="900" dirty="0">
                <a:latin typeface="Courier New" panose="02070309020205020404" pitchFamily="49" charset="0"/>
                <a:cs typeface="Courier New" panose="02070309020205020404" pitchFamily="49" charset="0"/>
              </a:rPr>
              <a:t>()</a:t>
            </a:r>
            <a:r>
              <a:rPr lang="fr-FR" sz="900" dirty="0">
                <a:solidFill>
                  <a:schemeClr val="accent5">
                    <a:lumMod val="75000"/>
                  </a:schemeClr>
                </a:solidFill>
                <a:latin typeface="Courier New" panose="02070309020205020404" pitchFamily="49" charset="0"/>
                <a:cs typeface="Courier New" panose="02070309020205020404" pitchFamily="49" charset="0"/>
              </a:rPr>
              <a:t> # fermeture du fichier pour manipulation</a:t>
            </a:r>
            <a:endParaRPr lang="fr-FR" sz="900" dirty="0">
              <a:latin typeface="Courier New" panose="02070309020205020404" pitchFamily="49" charset="0"/>
              <a:cs typeface="Courier New" panose="02070309020205020404" pitchFamily="49" charset="0"/>
            </a:endParaRPr>
          </a:p>
        </p:txBody>
      </p:sp>
      <p:sp>
        <p:nvSpPr>
          <p:cNvPr id="3" name="Rectangle 2"/>
          <p:cNvSpPr/>
          <p:nvPr/>
        </p:nvSpPr>
        <p:spPr>
          <a:xfrm>
            <a:off x="6537196" y="4871857"/>
            <a:ext cx="2606804" cy="246221"/>
          </a:xfrm>
          <a:prstGeom prst="rect">
            <a:avLst/>
          </a:prstGeom>
        </p:spPr>
        <p:txBody>
          <a:bodyPr wrap="none">
            <a:spAutoFit/>
          </a:bodyPr>
          <a:lstStyle/>
          <a:p>
            <a:r>
              <a:rPr lang="fr-FR" sz="1000" dirty="0"/>
              <a:t>Respecter bien les tabulations et la casse !</a:t>
            </a:r>
          </a:p>
        </p:txBody>
      </p:sp>
      <p:pic>
        <p:nvPicPr>
          <p:cNvPr id="6" name="Image 5">
            <a:extLst>
              <a:ext uri="{FF2B5EF4-FFF2-40B4-BE49-F238E27FC236}">
                <a16:creationId xmlns:a16="http://schemas.microsoft.com/office/drawing/2014/main" id="{26D064BD-0247-5563-83DD-3522719FB2BB}"/>
              </a:ext>
            </a:extLst>
          </p:cNvPr>
          <p:cNvPicPr>
            <a:picLocks noChangeAspect="1"/>
          </p:cNvPicPr>
          <p:nvPr/>
        </p:nvPicPr>
        <p:blipFill rotWithShape="1">
          <a:blip r:embed="rId3"/>
          <a:srcRect l="1" t="267" r="71642" b="25333"/>
          <a:stretch/>
        </p:blipFill>
        <p:spPr>
          <a:xfrm>
            <a:off x="6420394" y="390268"/>
            <a:ext cx="2592977" cy="3826764"/>
          </a:xfrm>
          <a:prstGeom prst="rect">
            <a:avLst/>
          </a:prstGeom>
        </p:spPr>
      </p:pic>
      <p:cxnSp>
        <p:nvCxnSpPr>
          <p:cNvPr id="9" name="Connecteur droit avec flèche 8">
            <a:extLst>
              <a:ext uri="{FF2B5EF4-FFF2-40B4-BE49-F238E27FC236}">
                <a16:creationId xmlns:a16="http://schemas.microsoft.com/office/drawing/2014/main" id="{F9B94988-CADA-D6CE-1E1C-29792A48B060}"/>
              </a:ext>
            </a:extLst>
          </p:cNvPr>
          <p:cNvCxnSpPr>
            <a:cxnSpLocks/>
          </p:cNvCxnSpPr>
          <p:nvPr/>
        </p:nvCxnSpPr>
        <p:spPr>
          <a:xfrm>
            <a:off x="4088674" y="1489166"/>
            <a:ext cx="3004457" cy="12692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0762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400050"/>
            <a:ext cx="6113417" cy="742950"/>
          </a:xfrm>
        </p:spPr>
        <p:txBody>
          <a:bodyPr>
            <a:noAutofit/>
          </a:bodyPr>
          <a:lstStyle/>
          <a:p>
            <a:pPr indent="-285750"/>
            <a:r>
              <a:rPr lang="fr-FR" sz="2800" b="1" dirty="0">
                <a:solidFill>
                  <a:schemeClr val="tx1">
                    <a:lumMod val="75000"/>
                    <a:lumOff val="25000"/>
                  </a:schemeClr>
                </a:solidFill>
              </a:rPr>
              <a:t>9</a:t>
            </a:r>
            <a:r>
              <a:rPr lang="fr-FR" sz="2800" dirty="0">
                <a:solidFill>
                  <a:schemeClr val="tx1">
                    <a:lumMod val="75000"/>
                    <a:lumOff val="25000"/>
                  </a:schemeClr>
                </a:solidFill>
              </a:rPr>
              <a:t> Gestion des interruptions </a:t>
            </a:r>
            <a:br>
              <a:rPr lang="fr-FR" sz="2800" dirty="0">
                <a:solidFill>
                  <a:schemeClr val="tx1">
                    <a:lumMod val="75000"/>
                    <a:lumOff val="25000"/>
                  </a:schemeClr>
                </a:solidFill>
              </a:rPr>
            </a:br>
            <a:r>
              <a:rPr lang="fr-FR" sz="2800" dirty="0">
                <a:solidFill>
                  <a:schemeClr val="tx1">
                    <a:lumMod val="75000"/>
                    <a:lumOff val="25000"/>
                  </a:schemeClr>
                </a:solidFill>
              </a:rPr>
              <a:t>ex : comptage d’une action sur bouton</a:t>
            </a:r>
          </a:p>
        </p:txBody>
      </p:sp>
      <p:sp>
        <p:nvSpPr>
          <p:cNvPr id="4" name="Espace réservé du contenu 3"/>
          <p:cNvSpPr>
            <a:spLocks noGrp="1"/>
          </p:cNvSpPr>
          <p:nvPr>
            <p:ph idx="1"/>
          </p:nvPr>
        </p:nvSpPr>
        <p:spPr>
          <a:xfrm>
            <a:off x="6506159" y="489322"/>
            <a:ext cx="2579057" cy="4624942"/>
          </a:xfrm>
        </p:spPr>
        <p:txBody>
          <a:bodyPr>
            <a:normAutofit lnSpcReduction="10000"/>
          </a:bodyPr>
          <a:lstStyle/>
          <a:p>
            <a:r>
              <a:rPr lang="fr-FR" sz="1600" dirty="0"/>
              <a:t>Permet de lancer une fonction sur occurrence d’un signal binaire d’un port input (ici </a:t>
            </a:r>
            <a:r>
              <a:rPr lang="fr-FR" sz="1600" dirty="0" err="1"/>
              <a:t>usr</a:t>
            </a:r>
            <a:r>
              <a:rPr lang="fr-FR" sz="1600" dirty="0"/>
              <a:t>) indépendamment du temps de cycle de votre boucle principale.</a:t>
            </a:r>
          </a:p>
          <a:p>
            <a:r>
              <a:rPr lang="fr-FR" sz="1600" dirty="0"/>
              <a:t>Il est conseillé de limiter la taille des instructions dans la fonction appelée.</a:t>
            </a:r>
          </a:p>
          <a:p>
            <a:r>
              <a:rPr lang="fr-FR" sz="1600" dirty="0"/>
              <a:t>Si votre capteur est ultra rapide ou votre bouton de mauvaise qualité, il se peut que la carte détecte des fronts fantômes (rebonds électriques). Il faut alors ajouter un test dans la fonction </a:t>
            </a:r>
            <a:r>
              <a:rPr lang="fr-FR" sz="1600" dirty="0" err="1"/>
              <a:t>callback_usr</a:t>
            </a:r>
            <a:r>
              <a:rPr lang="fr-FR" sz="1600" dirty="0"/>
              <a:t>.</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16</a:t>
            </a:fld>
            <a:endParaRPr lang="fr-FR"/>
          </a:p>
        </p:txBody>
      </p:sp>
      <p:sp>
        <p:nvSpPr>
          <p:cNvPr id="8" name="Rectangle 7"/>
          <p:cNvSpPr/>
          <p:nvPr/>
        </p:nvSpPr>
        <p:spPr>
          <a:xfrm>
            <a:off x="112500" y="1218924"/>
            <a:ext cx="6405868" cy="3970318"/>
          </a:xfrm>
          <a:prstGeom prst="rect">
            <a:avLst/>
          </a:prstGeom>
          <a:ln w="12700">
            <a:solidFill>
              <a:schemeClr val="tx1"/>
            </a:solidFill>
          </a:ln>
        </p:spPr>
        <p:txBody>
          <a:bodyPr wrap="square" anchor="ctr" anchorCtr="0">
            <a:spAutoFit/>
          </a:bodyPr>
          <a:lstStyle/>
          <a:p>
            <a:r>
              <a:rPr lang="fr-FR" sz="900" dirty="0">
                <a:solidFill>
                  <a:schemeClr val="accent5">
                    <a:lumMod val="50000"/>
                  </a:schemeClr>
                </a:solidFill>
                <a:latin typeface="Courier New" panose="02070309020205020404" pitchFamily="49" charset="0"/>
                <a:cs typeface="Courier New" panose="02070309020205020404" pitchFamily="49" charset="0"/>
              </a:rPr>
              <a:t>#6ème programme</a:t>
            </a:r>
          </a:p>
          <a:p>
            <a:r>
              <a:rPr lang="fr-FR" sz="900" dirty="0">
                <a:latin typeface="Courier New" panose="02070309020205020404" pitchFamily="49" charset="0"/>
                <a:cs typeface="Courier New" panose="02070309020205020404" pitchFamily="49" charset="0"/>
              </a:rPr>
              <a:t>import </a:t>
            </a:r>
            <a:r>
              <a:rPr lang="fr-FR" sz="900" dirty="0" err="1">
                <a:latin typeface="Courier New" panose="02070309020205020404" pitchFamily="49" charset="0"/>
                <a:cs typeface="Courier New" panose="02070309020205020404" pitchFamily="49" charset="0"/>
              </a:rPr>
              <a:t>machine,time</a:t>
            </a:r>
            <a:endParaRPr lang="fr-FR" sz="900" dirty="0">
              <a:latin typeface="Courier New" panose="02070309020205020404" pitchFamily="49" charset="0"/>
              <a:cs typeface="Courier New" panose="02070309020205020404" pitchFamily="49" charset="0"/>
            </a:endParaRPr>
          </a:p>
          <a:p>
            <a:r>
              <a:rPr lang="fr-FR" sz="900" dirty="0" err="1">
                <a:latin typeface="Courier New" panose="02070309020205020404" pitchFamily="49" charset="0"/>
                <a:cs typeface="Courier New" panose="02070309020205020404" pitchFamily="49" charset="0"/>
              </a:rPr>
              <a:t>from</a:t>
            </a:r>
            <a:r>
              <a:rPr lang="fr-FR" sz="900" dirty="0">
                <a:latin typeface="Courier New" panose="02070309020205020404" pitchFamily="49" charset="0"/>
                <a:cs typeface="Courier New" panose="02070309020205020404" pitchFamily="49" charset="0"/>
              </a:rPr>
              <a:t> machine import Pin</a:t>
            </a:r>
          </a:p>
          <a:p>
            <a:endParaRPr lang="fr-FR" sz="900" dirty="0">
              <a:solidFill>
                <a:schemeClr val="accent5">
                  <a:lumMod val="50000"/>
                </a:schemeClr>
              </a:solidFill>
              <a:latin typeface="Courier New" panose="02070309020205020404" pitchFamily="49" charset="0"/>
              <a:cs typeface="Courier New" panose="02070309020205020404" pitchFamily="49" charset="0"/>
            </a:endParaRPr>
          </a:p>
          <a:p>
            <a:r>
              <a:rPr lang="fr-FR" sz="900" dirty="0">
                <a:solidFill>
                  <a:schemeClr val="accent5">
                    <a:lumMod val="50000"/>
                  </a:schemeClr>
                </a:solidFill>
                <a:latin typeface="Courier New" panose="02070309020205020404" pitchFamily="49" charset="0"/>
                <a:cs typeface="Courier New" panose="02070309020205020404" pitchFamily="49" charset="0"/>
              </a:rPr>
              <a:t>#déclaration de la variable binaire associée au port 15 de la carte en mode entrée (voir carte E/S) </a:t>
            </a:r>
          </a:p>
          <a:p>
            <a:r>
              <a:rPr lang="fr-FR" sz="900" dirty="0" err="1">
                <a:latin typeface="Courier New" panose="02070309020205020404" pitchFamily="49" charset="0"/>
                <a:cs typeface="Courier New" panose="02070309020205020404" pitchFamily="49" charset="0"/>
              </a:rPr>
              <a:t>usr</a:t>
            </a:r>
            <a:r>
              <a:rPr lang="fr-FR" sz="900" dirty="0">
                <a:latin typeface="Courier New" panose="02070309020205020404" pitchFamily="49" charset="0"/>
                <a:cs typeface="Courier New" panose="02070309020205020404" pitchFamily="49" charset="0"/>
              </a:rPr>
              <a:t>=Pin(15,Pin.IN,Pin.PULL_DOWN)</a:t>
            </a:r>
          </a:p>
          <a:p>
            <a:endParaRPr lang="fr-FR" sz="900" dirty="0">
              <a:latin typeface="Courier New" panose="02070309020205020404" pitchFamily="49" charset="0"/>
              <a:cs typeface="Courier New" panose="02070309020205020404" pitchFamily="49" charset="0"/>
            </a:endParaRPr>
          </a:p>
          <a:p>
            <a:r>
              <a:rPr lang="fr-FR" sz="900" dirty="0">
                <a:solidFill>
                  <a:schemeClr val="accent5">
                    <a:lumMod val="50000"/>
                  </a:schemeClr>
                </a:solidFill>
                <a:latin typeface="Courier New" panose="02070309020205020404" pitchFamily="49" charset="0"/>
                <a:cs typeface="Courier New" panose="02070309020205020404" pitchFamily="49" charset="0"/>
              </a:rPr>
              <a:t>#déclaration de variables internes</a:t>
            </a:r>
          </a:p>
          <a:p>
            <a:r>
              <a:rPr lang="fr-FR" sz="900" dirty="0" err="1">
                <a:latin typeface="Courier New" panose="02070309020205020404" pitchFamily="49" charset="0"/>
                <a:cs typeface="Courier New" panose="02070309020205020404" pitchFamily="49" charset="0"/>
              </a:rPr>
              <a:t>compt</a:t>
            </a:r>
            <a:r>
              <a:rPr lang="fr-FR" sz="900" dirty="0">
                <a:latin typeface="Courier New" panose="02070309020205020404" pitchFamily="49" charset="0"/>
                <a:cs typeface="Courier New" panose="02070309020205020404" pitchFamily="49" charset="0"/>
              </a:rPr>
              <a:t>=0</a:t>
            </a:r>
          </a:p>
          <a:p>
            <a:r>
              <a:rPr lang="fr-FR" sz="900" dirty="0">
                <a:latin typeface="Courier New" panose="02070309020205020404" pitchFamily="49" charset="0"/>
                <a:cs typeface="Courier New" panose="02070309020205020404" pitchFamily="49" charset="0"/>
              </a:rPr>
              <a:t>t0 = </a:t>
            </a:r>
            <a:r>
              <a:rPr lang="fr-FR" sz="900" dirty="0" err="1">
                <a:latin typeface="Courier New" panose="02070309020205020404" pitchFamily="49" charset="0"/>
                <a:cs typeface="Courier New" panose="02070309020205020404" pitchFamily="49" charset="0"/>
              </a:rPr>
              <a:t>time.ticks_ms</a:t>
            </a:r>
            <a:r>
              <a:rPr lang="fr-FR" sz="900" dirty="0">
                <a:latin typeface="Courier New" panose="02070309020205020404" pitchFamily="49" charset="0"/>
                <a:cs typeface="Courier New" panose="02070309020205020404" pitchFamily="49" charset="0"/>
              </a:rPr>
              <a:t>() </a:t>
            </a:r>
            <a:r>
              <a:rPr lang="fr-FR" sz="900" dirty="0">
                <a:solidFill>
                  <a:schemeClr val="accent5">
                    <a:lumMod val="50000"/>
                  </a:schemeClr>
                </a:solidFill>
                <a:latin typeface="Courier New" panose="02070309020205020404" pitchFamily="49" charset="0"/>
                <a:cs typeface="Courier New" panose="02070309020205020404" pitchFamily="49" charset="0"/>
              </a:rPr>
              <a:t>#prise du temps interne</a:t>
            </a:r>
          </a:p>
          <a:p>
            <a:endParaRPr lang="fr-FR" sz="900" dirty="0">
              <a:solidFill>
                <a:schemeClr val="accent5">
                  <a:lumMod val="50000"/>
                </a:schemeClr>
              </a:solidFill>
              <a:latin typeface="Courier New" panose="02070309020205020404" pitchFamily="49" charset="0"/>
              <a:cs typeface="Courier New" panose="02070309020205020404" pitchFamily="49" charset="0"/>
            </a:endParaRPr>
          </a:p>
          <a:p>
            <a:r>
              <a:rPr lang="fr-FR" sz="900" dirty="0">
                <a:solidFill>
                  <a:schemeClr val="accent5">
                    <a:lumMod val="50000"/>
                  </a:schemeClr>
                </a:solidFill>
                <a:latin typeface="Courier New" panose="02070309020205020404" pitchFamily="49" charset="0"/>
                <a:cs typeface="Courier New" panose="02070309020205020404" pitchFamily="49" charset="0"/>
              </a:rPr>
              <a:t>#définition de la fonction qui sera appelée par l’interruption (le paramètre </a:t>
            </a:r>
            <a:r>
              <a:rPr lang="fr-FR" sz="900" dirty="0" err="1">
                <a:solidFill>
                  <a:schemeClr val="accent5">
                    <a:lumMod val="50000"/>
                  </a:schemeClr>
                </a:solidFill>
                <a:latin typeface="Courier New" panose="02070309020205020404" pitchFamily="49" charset="0"/>
                <a:cs typeface="Courier New" panose="02070309020205020404" pitchFamily="49" charset="0"/>
              </a:rPr>
              <a:t>ref</a:t>
            </a:r>
            <a:r>
              <a:rPr lang="fr-FR" sz="900" dirty="0">
                <a:solidFill>
                  <a:schemeClr val="accent5">
                    <a:lumMod val="50000"/>
                  </a:schemeClr>
                </a:solidFill>
                <a:latin typeface="Courier New" panose="02070309020205020404" pitchFamily="49" charset="0"/>
                <a:cs typeface="Courier New" panose="02070309020205020404" pitchFamily="49" charset="0"/>
              </a:rPr>
              <a:t> est obligatoire)</a:t>
            </a:r>
          </a:p>
          <a:p>
            <a:r>
              <a:rPr lang="fr-FR" sz="900" dirty="0" err="1">
                <a:latin typeface="Courier New" panose="02070309020205020404" pitchFamily="49" charset="0"/>
                <a:cs typeface="Courier New" panose="02070309020205020404" pitchFamily="49" charset="0"/>
              </a:rPr>
              <a:t>def</a:t>
            </a:r>
            <a:r>
              <a:rPr lang="fr-FR" sz="900" dirty="0">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callback_usr</a:t>
            </a:r>
            <a:r>
              <a:rPr lang="fr-FR" sz="900" dirty="0">
                <a:latin typeface="Courier New" panose="02070309020205020404" pitchFamily="49" charset="0"/>
                <a:cs typeface="Courier New" panose="02070309020205020404" pitchFamily="49" charset="0"/>
              </a:rPr>
              <a:t>(</a:t>
            </a:r>
            <a:r>
              <a:rPr lang="fr-FR" sz="900" dirty="0" err="1">
                <a:latin typeface="Courier New" panose="02070309020205020404" pitchFamily="49" charset="0"/>
                <a:cs typeface="Courier New" panose="02070309020205020404" pitchFamily="49" charset="0"/>
              </a:rPr>
              <a:t>ref</a:t>
            </a:r>
            <a:r>
              <a:rPr lang="fr-FR" sz="900" dirty="0">
                <a:latin typeface="Courier New" panose="02070309020205020404" pitchFamily="49" charset="0"/>
                <a:cs typeface="Courier New" panose="02070309020205020404" pitchFamily="49" charset="0"/>
              </a:rPr>
              <a:t>):</a:t>
            </a:r>
          </a:p>
          <a:p>
            <a:r>
              <a:rPr lang="fr-FR" sz="900" dirty="0">
                <a:latin typeface="Courier New" panose="02070309020205020404" pitchFamily="49" charset="0"/>
                <a:cs typeface="Courier New" panose="02070309020205020404" pitchFamily="49" charset="0"/>
              </a:rPr>
              <a:t>    global </a:t>
            </a:r>
            <a:r>
              <a:rPr lang="fr-FR" sz="900" dirty="0" err="1">
                <a:latin typeface="Courier New" panose="02070309020205020404" pitchFamily="49" charset="0"/>
                <a:cs typeface="Courier New" panose="02070309020205020404" pitchFamily="49" charset="0"/>
              </a:rPr>
              <a:t>compt</a:t>
            </a:r>
            <a:r>
              <a:rPr lang="fr-FR" sz="900" dirty="0">
                <a:latin typeface="Courier New" panose="02070309020205020404" pitchFamily="49" charset="0"/>
                <a:cs typeface="Courier New" panose="02070309020205020404" pitchFamily="49" charset="0"/>
              </a:rPr>
              <a:t> </a:t>
            </a:r>
            <a:r>
              <a:rPr lang="fr-FR" sz="900" dirty="0">
                <a:solidFill>
                  <a:schemeClr val="accent5">
                    <a:lumMod val="50000"/>
                  </a:schemeClr>
                </a:solidFill>
                <a:latin typeface="Courier New" panose="02070309020205020404" pitchFamily="49" charset="0"/>
                <a:cs typeface="Courier New" panose="02070309020205020404" pitchFamily="49" charset="0"/>
              </a:rPr>
              <a:t>#compt est une variable globale donc visible dans tout le programme</a:t>
            </a:r>
          </a:p>
          <a:p>
            <a:r>
              <a:rPr lang="fr-FR" sz="900" dirty="0">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compt</a:t>
            </a:r>
            <a:r>
              <a:rPr lang="fr-FR" sz="900" dirty="0">
                <a:latin typeface="Courier New" panose="02070309020205020404" pitchFamily="49" charset="0"/>
                <a:cs typeface="Courier New" panose="02070309020205020404" pitchFamily="49" charset="0"/>
              </a:rPr>
              <a:t>=compt+1 </a:t>
            </a:r>
            <a:r>
              <a:rPr lang="fr-FR" sz="900" dirty="0">
                <a:solidFill>
                  <a:schemeClr val="accent5">
                    <a:lumMod val="50000"/>
                  </a:schemeClr>
                </a:solidFill>
                <a:latin typeface="Courier New" panose="02070309020205020404" pitchFamily="49" charset="0"/>
                <a:cs typeface="Courier New" panose="02070309020205020404" pitchFamily="49" charset="0"/>
              </a:rPr>
              <a:t>#la fonction d’interruption doit être la plus rapide possible</a:t>
            </a:r>
          </a:p>
          <a:p>
            <a:r>
              <a:rPr lang="fr-FR" sz="900" dirty="0">
                <a:latin typeface="Courier New" panose="02070309020205020404" pitchFamily="49" charset="0"/>
                <a:cs typeface="Courier New" panose="02070309020205020404" pitchFamily="49" charset="0"/>
              </a:rPr>
              <a:t>    return</a:t>
            </a:r>
          </a:p>
          <a:p>
            <a:endParaRPr lang="fr-FR" sz="900" dirty="0">
              <a:latin typeface="Courier New" panose="02070309020205020404" pitchFamily="49" charset="0"/>
              <a:cs typeface="Courier New" panose="02070309020205020404" pitchFamily="49" charset="0"/>
            </a:endParaRPr>
          </a:p>
          <a:p>
            <a:r>
              <a:rPr lang="fr-FR" sz="900" dirty="0">
                <a:solidFill>
                  <a:schemeClr val="accent5">
                    <a:lumMod val="50000"/>
                  </a:schemeClr>
                </a:solidFill>
                <a:latin typeface="Courier New" panose="02070309020205020404" pitchFamily="49" charset="0"/>
                <a:cs typeface="Courier New" panose="02070309020205020404" pitchFamily="49" charset="0"/>
              </a:rPr>
              <a:t>#création de l’interruption sur l’entrée </a:t>
            </a:r>
            <a:r>
              <a:rPr lang="fr-FR" sz="900" dirty="0" err="1">
                <a:solidFill>
                  <a:schemeClr val="accent5">
                    <a:lumMod val="50000"/>
                  </a:schemeClr>
                </a:solidFill>
                <a:latin typeface="Courier New" panose="02070309020205020404" pitchFamily="49" charset="0"/>
                <a:cs typeface="Courier New" panose="02070309020205020404" pitchFamily="49" charset="0"/>
              </a:rPr>
              <a:t>usr</a:t>
            </a:r>
            <a:endParaRPr lang="fr-FR" sz="900" dirty="0">
              <a:solidFill>
                <a:schemeClr val="accent5">
                  <a:lumMod val="50000"/>
                </a:schemeClr>
              </a:solidFill>
              <a:latin typeface="Courier New" panose="02070309020205020404" pitchFamily="49" charset="0"/>
              <a:cs typeface="Courier New" panose="02070309020205020404" pitchFamily="49" charset="0"/>
            </a:endParaRPr>
          </a:p>
          <a:p>
            <a:r>
              <a:rPr lang="fr-FR" sz="900" dirty="0" err="1">
                <a:latin typeface="Courier New" panose="02070309020205020404" pitchFamily="49" charset="0"/>
                <a:cs typeface="Courier New" panose="02070309020205020404" pitchFamily="49" charset="0"/>
              </a:rPr>
              <a:t>usr.irq</a:t>
            </a:r>
            <a:r>
              <a:rPr lang="fr-FR" sz="900" dirty="0">
                <a:latin typeface="Courier New" panose="02070309020205020404" pitchFamily="49" charset="0"/>
                <a:cs typeface="Courier New" panose="02070309020205020404" pitchFamily="49" charset="0"/>
              </a:rPr>
              <a:t>(</a:t>
            </a:r>
            <a:r>
              <a:rPr lang="fr-FR" sz="900" dirty="0" err="1">
                <a:latin typeface="Courier New" panose="02070309020205020404" pitchFamily="49" charset="0"/>
                <a:cs typeface="Courier New" panose="02070309020205020404" pitchFamily="49" charset="0"/>
              </a:rPr>
              <a:t>callback_usr,trigger</a:t>
            </a:r>
            <a:r>
              <a:rPr lang="fr-FR" sz="900" dirty="0">
                <a:latin typeface="Courier New" panose="02070309020205020404" pitchFamily="49" charset="0"/>
                <a:cs typeface="Courier New" panose="02070309020205020404" pitchFamily="49" charset="0"/>
              </a:rPr>
              <a:t>=</a:t>
            </a:r>
            <a:r>
              <a:rPr lang="fr-FR" sz="900" dirty="0" err="1">
                <a:latin typeface="Courier New" panose="02070309020205020404" pitchFamily="49" charset="0"/>
                <a:cs typeface="Courier New" panose="02070309020205020404" pitchFamily="49" charset="0"/>
              </a:rPr>
              <a:t>Pin.IRQ_RISING</a:t>
            </a:r>
            <a:r>
              <a:rPr lang="fr-FR" sz="900" dirty="0">
                <a:latin typeface="Courier New" panose="02070309020205020404" pitchFamily="49" charset="0"/>
                <a:cs typeface="Courier New" panose="02070309020205020404" pitchFamily="49" charset="0"/>
              </a:rPr>
              <a:t>) </a:t>
            </a:r>
            <a:r>
              <a:rPr lang="fr-FR" sz="900" dirty="0">
                <a:solidFill>
                  <a:schemeClr val="accent5">
                    <a:lumMod val="50000"/>
                  </a:schemeClr>
                </a:solidFill>
                <a:latin typeface="Courier New" panose="02070309020205020404" pitchFamily="49" charset="0"/>
                <a:cs typeface="Courier New" panose="02070309020205020404" pitchFamily="49" charset="0"/>
              </a:rPr>
              <a:t>#au front montant (</a:t>
            </a:r>
            <a:r>
              <a:rPr lang="fr-FR" sz="900" dirty="0" err="1">
                <a:solidFill>
                  <a:schemeClr val="accent5">
                    <a:lumMod val="50000"/>
                  </a:schemeClr>
                </a:solidFill>
                <a:latin typeface="Courier New" panose="02070309020205020404" pitchFamily="49" charset="0"/>
                <a:cs typeface="Courier New" panose="02070309020205020404" pitchFamily="49" charset="0"/>
              </a:rPr>
              <a:t>rising</a:t>
            </a:r>
            <a:r>
              <a:rPr lang="fr-FR" sz="900" dirty="0">
                <a:solidFill>
                  <a:schemeClr val="accent5">
                    <a:lumMod val="50000"/>
                  </a:schemeClr>
                </a:solidFill>
                <a:latin typeface="Courier New" panose="02070309020205020404" pitchFamily="49" charset="0"/>
                <a:cs typeface="Courier New" panose="02070309020205020404" pitchFamily="49" charset="0"/>
              </a:rPr>
              <a:t>) du signal reçu par </a:t>
            </a:r>
            <a:r>
              <a:rPr lang="fr-FR" sz="900" dirty="0" err="1">
                <a:solidFill>
                  <a:schemeClr val="accent5">
                    <a:lumMod val="50000"/>
                  </a:schemeClr>
                </a:solidFill>
                <a:latin typeface="Courier New" panose="02070309020205020404" pitchFamily="49" charset="0"/>
                <a:cs typeface="Courier New" panose="02070309020205020404" pitchFamily="49" charset="0"/>
              </a:rPr>
              <a:t>usr</a:t>
            </a:r>
            <a:r>
              <a:rPr lang="fr-FR" sz="900" dirty="0">
                <a:solidFill>
                  <a:schemeClr val="accent5">
                    <a:lumMod val="50000"/>
                  </a:schemeClr>
                </a:solidFill>
                <a:latin typeface="Courier New" panose="02070309020205020404" pitchFamily="49" charset="0"/>
                <a:cs typeface="Courier New" panose="02070309020205020404" pitchFamily="49" charset="0"/>
              </a:rPr>
              <a:t> la fonction </a:t>
            </a:r>
            <a:r>
              <a:rPr lang="fr-FR" sz="900" dirty="0" err="1">
                <a:solidFill>
                  <a:schemeClr val="accent5">
                    <a:lumMod val="50000"/>
                  </a:schemeClr>
                </a:solidFill>
                <a:latin typeface="Courier New" panose="02070309020205020404" pitchFamily="49" charset="0"/>
                <a:cs typeface="Courier New" panose="02070309020205020404" pitchFamily="49" charset="0"/>
              </a:rPr>
              <a:t>callback_usr</a:t>
            </a:r>
            <a:r>
              <a:rPr lang="fr-FR" sz="900" dirty="0">
                <a:solidFill>
                  <a:schemeClr val="accent5">
                    <a:lumMod val="50000"/>
                  </a:schemeClr>
                </a:solidFill>
                <a:latin typeface="Courier New" panose="02070309020205020404" pitchFamily="49" charset="0"/>
                <a:cs typeface="Courier New" panose="02070309020205020404" pitchFamily="49" charset="0"/>
              </a:rPr>
              <a:t> est lancée en priorité.</a:t>
            </a:r>
          </a:p>
          <a:p>
            <a:endParaRPr lang="fr-FR" sz="900" dirty="0">
              <a:latin typeface="Courier New" panose="02070309020205020404" pitchFamily="49" charset="0"/>
              <a:cs typeface="Courier New" panose="02070309020205020404" pitchFamily="49" charset="0"/>
            </a:endParaRPr>
          </a:p>
          <a:p>
            <a:r>
              <a:rPr lang="fr-FR" sz="900" dirty="0">
                <a:solidFill>
                  <a:schemeClr val="accent5">
                    <a:lumMod val="50000"/>
                  </a:schemeClr>
                </a:solidFill>
                <a:latin typeface="Courier New" panose="02070309020205020404" pitchFamily="49" charset="0"/>
                <a:cs typeface="Courier New" panose="02070309020205020404" pitchFamily="49" charset="0"/>
              </a:rPr>
              <a:t>#boucle principale infinie (pour la stopper appuyer sur Ctrl-C dans le shell)</a:t>
            </a:r>
          </a:p>
          <a:p>
            <a:r>
              <a:rPr lang="fr-FR" sz="900" dirty="0" err="1">
                <a:latin typeface="Courier New" panose="02070309020205020404" pitchFamily="49" charset="0"/>
                <a:cs typeface="Courier New" panose="02070309020205020404" pitchFamily="49" charset="0"/>
              </a:rPr>
              <a:t>while</a:t>
            </a:r>
            <a:r>
              <a:rPr lang="fr-FR" sz="900" dirty="0">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True</a:t>
            </a:r>
            <a:r>
              <a:rPr lang="fr-FR" sz="900" dirty="0">
                <a:latin typeface="Courier New" panose="02070309020205020404" pitchFamily="49" charset="0"/>
                <a:cs typeface="Courier New" panose="02070309020205020404" pitchFamily="49" charset="0"/>
              </a:rPr>
              <a:t>:</a:t>
            </a:r>
          </a:p>
          <a:p>
            <a:r>
              <a:rPr lang="fr-FR" sz="900" dirty="0">
                <a:solidFill>
                  <a:schemeClr val="accent5">
                    <a:lumMod val="50000"/>
                  </a:schemeClr>
                </a:solidFill>
                <a:latin typeface="Courier New" panose="02070309020205020404" pitchFamily="49" charset="0"/>
                <a:cs typeface="Courier New" panose="02070309020205020404" pitchFamily="49" charset="0"/>
              </a:rPr>
              <a:t>    </a:t>
            </a:r>
            <a:r>
              <a:rPr lang="fr-FR" sz="900" dirty="0">
                <a:latin typeface="Courier New" panose="02070309020205020404" pitchFamily="49" charset="0"/>
                <a:cs typeface="Courier New" panose="02070309020205020404" pitchFamily="49" charset="0"/>
              </a:rPr>
              <a:t>if </a:t>
            </a:r>
            <a:r>
              <a:rPr lang="en-US" sz="900" dirty="0" err="1">
                <a:latin typeface="Courier New" panose="02070309020205020404" pitchFamily="49" charset="0"/>
                <a:cs typeface="Courier New" panose="02070309020205020404" pitchFamily="49" charset="0"/>
              </a:rPr>
              <a:t>time.ticks_diff</a:t>
            </a:r>
            <a:r>
              <a:rPr lang="en-US" sz="900" dirty="0">
                <a:latin typeface="Courier New" panose="02070309020205020404" pitchFamily="49" charset="0"/>
                <a:cs typeface="Courier New" panose="02070309020205020404" pitchFamily="49" charset="0"/>
              </a:rPr>
              <a:t>(</a:t>
            </a:r>
            <a:r>
              <a:rPr lang="en-US" sz="900" dirty="0" err="1">
                <a:latin typeface="Courier New" panose="02070309020205020404" pitchFamily="49" charset="0"/>
                <a:cs typeface="Courier New" panose="02070309020205020404" pitchFamily="49" charset="0"/>
              </a:rPr>
              <a:t>time.ticks_ms</a:t>
            </a:r>
            <a:r>
              <a:rPr lang="en-US" sz="900" dirty="0">
                <a:latin typeface="Courier New" panose="02070309020205020404" pitchFamily="49" charset="0"/>
                <a:cs typeface="Courier New" panose="02070309020205020404" pitchFamily="49" charset="0"/>
              </a:rPr>
              <a:t>(), t0)</a:t>
            </a:r>
            <a:r>
              <a:rPr lang="fr-FR" sz="900" dirty="0">
                <a:latin typeface="Courier New" panose="02070309020205020404" pitchFamily="49" charset="0"/>
                <a:cs typeface="Courier New" panose="02070309020205020404" pitchFamily="49" charset="0"/>
              </a:rPr>
              <a:t>&gt;1000 : </a:t>
            </a:r>
            <a:r>
              <a:rPr lang="fr-FR" sz="900" dirty="0">
                <a:solidFill>
                  <a:schemeClr val="accent5">
                    <a:lumMod val="50000"/>
                  </a:schemeClr>
                </a:solidFill>
                <a:latin typeface="Courier New" panose="02070309020205020404" pitchFamily="49" charset="0"/>
                <a:cs typeface="Courier New" panose="02070309020205020404" pitchFamily="49" charset="0"/>
              </a:rPr>
              <a:t>#affichage de </a:t>
            </a:r>
            <a:r>
              <a:rPr lang="fr-FR" sz="900" dirty="0" err="1">
                <a:solidFill>
                  <a:schemeClr val="accent5">
                    <a:lumMod val="50000"/>
                  </a:schemeClr>
                </a:solidFill>
                <a:latin typeface="Courier New" panose="02070309020205020404" pitchFamily="49" charset="0"/>
                <a:cs typeface="Courier New" panose="02070309020205020404" pitchFamily="49" charset="0"/>
              </a:rPr>
              <a:t>compt</a:t>
            </a:r>
            <a:r>
              <a:rPr lang="fr-FR" sz="900" dirty="0">
                <a:solidFill>
                  <a:schemeClr val="accent5">
                    <a:lumMod val="50000"/>
                  </a:schemeClr>
                </a:solidFill>
                <a:latin typeface="Courier New" panose="02070309020205020404" pitchFamily="49" charset="0"/>
                <a:cs typeface="Courier New" panose="02070309020205020404" pitchFamily="49" charset="0"/>
              </a:rPr>
              <a:t> toutes les secondes</a:t>
            </a:r>
          </a:p>
          <a:p>
            <a:r>
              <a:rPr lang="fr-FR" sz="900" dirty="0">
                <a:solidFill>
                  <a:schemeClr val="accent5">
                    <a:lumMod val="50000"/>
                  </a:schemeClr>
                </a:solidFill>
                <a:latin typeface="Courier New" panose="02070309020205020404" pitchFamily="49" charset="0"/>
                <a:cs typeface="Courier New" panose="02070309020205020404" pitchFamily="49" charset="0"/>
              </a:rPr>
              <a:t>        </a:t>
            </a:r>
            <a:r>
              <a:rPr lang="fr-FR" sz="900" dirty="0">
                <a:latin typeface="Courier New" panose="02070309020205020404" pitchFamily="49" charset="0"/>
                <a:cs typeface="Courier New" panose="02070309020205020404" pitchFamily="49" charset="0"/>
              </a:rPr>
              <a:t>t0 = </a:t>
            </a:r>
            <a:r>
              <a:rPr lang="fr-FR" sz="900" dirty="0" err="1">
                <a:latin typeface="Courier New" panose="02070309020205020404" pitchFamily="49" charset="0"/>
                <a:cs typeface="Courier New" panose="02070309020205020404" pitchFamily="49" charset="0"/>
              </a:rPr>
              <a:t>time.ticks_ms</a:t>
            </a:r>
            <a:r>
              <a:rPr lang="fr-FR" sz="900" dirty="0">
                <a:latin typeface="Courier New" panose="02070309020205020404" pitchFamily="49" charset="0"/>
                <a:cs typeface="Courier New" panose="02070309020205020404" pitchFamily="49" charset="0"/>
              </a:rPr>
              <a:t>() </a:t>
            </a:r>
          </a:p>
          <a:p>
            <a:r>
              <a:rPr lang="fr-FR" sz="900" dirty="0">
                <a:solidFill>
                  <a:schemeClr val="accent5">
                    <a:lumMod val="50000"/>
                  </a:schemeClr>
                </a:solidFill>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print</a:t>
            </a:r>
            <a:r>
              <a:rPr lang="fr-FR" sz="900" dirty="0">
                <a:latin typeface="Courier New" panose="02070309020205020404" pitchFamily="49" charset="0"/>
                <a:cs typeface="Courier New" panose="02070309020205020404" pitchFamily="49" charset="0"/>
              </a:rPr>
              <a:t>(</a:t>
            </a:r>
            <a:r>
              <a:rPr lang="fr-FR" sz="900" dirty="0" err="1">
                <a:latin typeface="Courier New" panose="02070309020205020404" pitchFamily="49" charset="0"/>
                <a:cs typeface="Courier New" panose="02070309020205020404" pitchFamily="49" charset="0"/>
              </a:rPr>
              <a:t>compt</a:t>
            </a:r>
            <a:r>
              <a:rPr lang="fr-FR" sz="900" dirty="0">
                <a:latin typeface="Courier New" panose="02070309020205020404" pitchFamily="49" charset="0"/>
                <a:cs typeface="Courier New" panose="02070309020205020404" pitchFamily="49" charset="0"/>
              </a:rPr>
              <a:t>)</a:t>
            </a:r>
            <a:endParaRPr lang="fr-FR" sz="900" dirty="0"/>
          </a:p>
        </p:txBody>
      </p:sp>
    </p:spTree>
    <p:extLst>
      <p:ext uri="{BB962C8B-B14F-4D97-AF65-F5344CB8AC3E}">
        <p14:creationId xmlns:p14="http://schemas.microsoft.com/office/powerpoint/2010/main" val="2842237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7463" y="400050"/>
            <a:ext cx="9056537" cy="742950"/>
          </a:xfrm>
        </p:spPr>
        <p:txBody>
          <a:bodyPr>
            <a:normAutofit/>
          </a:bodyPr>
          <a:lstStyle/>
          <a:p>
            <a:r>
              <a:rPr lang="fr-FR" sz="2800" b="1" dirty="0">
                <a:solidFill>
                  <a:schemeClr val="tx1">
                    <a:lumMod val="75000"/>
                    <a:lumOff val="25000"/>
                  </a:schemeClr>
                </a:solidFill>
              </a:rPr>
              <a:t>10</a:t>
            </a:r>
            <a:r>
              <a:rPr lang="fr-FR" sz="2800" dirty="0">
                <a:solidFill>
                  <a:schemeClr val="tx1">
                    <a:lumMod val="75000"/>
                    <a:lumOff val="25000"/>
                  </a:schemeClr>
                </a:solidFill>
              </a:rPr>
              <a:t> Connexion d’une centrale gyroscopique par bus I²C (1/2)</a:t>
            </a:r>
          </a:p>
        </p:txBody>
      </p:sp>
      <p:sp>
        <p:nvSpPr>
          <p:cNvPr id="4" name="Espace réservé du contenu 3"/>
          <p:cNvSpPr>
            <a:spLocks noGrp="1"/>
          </p:cNvSpPr>
          <p:nvPr>
            <p:ph idx="1"/>
          </p:nvPr>
        </p:nvSpPr>
        <p:spPr>
          <a:xfrm>
            <a:off x="87465" y="991878"/>
            <a:ext cx="8969072" cy="2200762"/>
          </a:xfrm>
        </p:spPr>
        <p:txBody>
          <a:bodyPr>
            <a:normAutofit fontScale="92500"/>
          </a:bodyPr>
          <a:lstStyle/>
          <a:p>
            <a:r>
              <a:rPr lang="fr-FR" sz="1400" dirty="0"/>
              <a:t>Mise en place d’un bus de communication de type I²C pour faire communiquer la carte avec un périphérique ou une autre carte. (exemple centrale inertielle BNO055)</a:t>
            </a:r>
          </a:p>
          <a:p>
            <a:r>
              <a:rPr lang="fr-FR" sz="1400" dirty="0"/>
              <a:t>Branchement : SDA Pico vers SDA périphériques ; SCL Pico vers SCL périphériques (s’il y en a plusieurs ils sont donc en //); Il faut bien entendu alimenter le périphérique et partager sa masse avec la Pico.</a:t>
            </a:r>
          </a:p>
          <a:p>
            <a:r>
              <a:rPr lang="fr-FR" sz="1400" dirty="0"/>
              <a:t>On choisit ici le bus I²C N°1 de la Pico donc </a:t>
            </a:r>
            <a:r>
              <a:rPr lang="fr-FR" sz="1400" u="sng" dirty="0"/>
              <a:t>SCL sur GP7</a:t>
            </a:r>
            <a:r>
              <a:rPr lang="fr-FR" sz="1400" dirty="0"/>
              <a:t> et </a:t>
            </a:r>
            <a:r>
              <a:rPr lang="fr-FR" sz="1400" u="sng" dirty="0"/>
              <a:t>SDA sur GP6</a:t>
            </a:r>
            <a:r>
              <a:rPr lang="fr-FR" sz="1400" dirty="0"/>
              <a:t>.(</a:t>
            </a:r>
            <a:r>
              <a:rPr lang="fr-FR" sz="1400" dirty="0">
                <a:hlinkClick r:id="rId3" action="ppaction://hlinksldjump"/>
              </a:rPr>
              <a:t>voir carte E/S Pico</a:t>
            </a:r>
            <a:r>
              <a:rPr lang="fr-FR" sz="1400" dirty="0"/>
              <a:t>)</a:t>
            </a:r>
          </a:p>
          <a:p>
            <a:r>
              <a:rPr lang="fr-FR" sz="1400" dirty="0"/>
              <a:t>Dans REPL (le shell), on écrit </a:t>
            </a:r>
          </a:p>
          <a:p>
            <a:pPr lvl="1"/>
            <a:r>
              <a:rPr lang="fr-FR" sz="1200" dirty="0"/>
              <a:t>&gt;&gt;&gt;</a:t>
            </a:r>
            <a:r>
              <a:rPr lang="en-US" sz="1200" dirty="0"/>
              <a:t>from machine import I2C</a:t>
            </a:r>
            <a:endParaRPr lang="fr-FR" sz="1200" dirty="0"/>
          </a:p>
          <a:p>
            <a:pPr lvl="1"/>
            <a:r>
              <a:rPr lang="fr-FR" sz="1200" dirty="0"/>
              <a:t>&gt;&gt;&gt;i2c = I2C(1) #pour ouvrir le bus 1 avec la Pico en maître (par défaut)</a:t>
            </a:r>
          </a:p>
          <a:p>
            <a:pPr lvl="1"/>
            <a:r>
              <a:rPr lang="fr-FR" sz="1200" dirty="0"/>
              <a:t>&gt;&gt;&gt;</a:t>
            </a:r>
            <a:r>
              <a:rPr lang="en-US" sz="1200" dirty="0" err="1"/>
              <a:t>addrs</a:t>
            </a:r>
            <a:r>
              <a:rPr lang="en-US" sz="1200" dirty="0"/>
              <a:t>=[hex(x) for x in i2c.scan()] </a:t>
            </a:r>
            <a:r>
              <a:rPr lang="fr-FR" sz="1200" dirty="0"/>
              <a:t>#permet de connaître les adresses en hexa des esclaves branchés sur le bus ouvert (i2c)</a:t>
            </a:r>
            <a:br>
              <a:rPr lang="fr-FR" sz="1200" dirty="0"/>
            </a:br>
            <a:r>
              <a:rPr lang="fr-FR" sz="1200" dirty="0"/>
              <a:t>(pour notre exemple le BNO055, l’adresse imposée est 0x28)</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17</a:t>
            </a:fld>
            <a:endParaRPr lang="fr-FR"/>
          </a:p>
        </p:txBody>
      </p:sp>
      <p:sp>
        <p:nvSpPr>
          <p:cNvPr id="5" name="ZoneTexte 4"/>
          <p:cNvSpPr txBox="1"/>
          <p:nvPr/>
        </p:nvSpPr>
        <p:spPr>
          <a:xfrm>
            <a:off x="7459628" y="2171640"/>
            <a:ext cx="1497526" cy="400110"/>
          </a:xfrm>
          <a:prstGeom prst="rect">
            <a:avLst/>
          </a:prstGeom>
          <a:noFill/>
        </p:spPr>
        <p:txBody>
          <a:bodyPr wrap="none" rtlCol="0">
            <a:spAutoFit/>
          </a:bodyPr>
          <a:lstStyle/>
          <a:p>
            <a:r>
              <a:rPr lang="fr-FR" sz="1000" dirty="0"/>
              <a:t>SDA : Serial Data Line</a:t>
            </a:r>
          </a:p>
          <a:p>
            <a:r>
              <a:rPr lang="fr-FR" sz="1000" dirty="0"/>
              <a:t>SCL : Serial </a:t>
            </a:r>
            <a:r>
              <a:rPr lang="fr-FR" sz="1000" dirty="0" err="1"/>
              <a:t>Clock</a:t>
            </a:r>
            <a:r>
              <a:rPr lang="fr-FR" sz="1000" dirty="0"/>
              <a:t> Line</a:t>
            </a:r>
          </a:p>
        </p:txBody>
      </p:sp>
      <p:grpSp>
        <p:nvGrpSpPr>
          <p:cNvPr id="7" name="Groupe 6"/>
          <p:cNvGrpSpPr/>
          <p:nvPr/>
        </p:nvGrpSpPr>
        <p:grpSpPr>
          <a:xfrm>
            <a:off x="5836482" y="3326020"/>
            <a:ext cx="3120672" cy="1609013"/>
            <a:chOff x="5762976" y="2972988"/>
            <a:chExt cx="3120672" cy="1609013"/>
          </a:xfrm>
        </p:grpSpPr>
        <p:cxnSp>
          <p:nvCxnSpPr>
            <p:cNvPr id="6" name="Connecteur droit avec flèche 5"/>
            <p:cNvCxnSpPr/>
            <p:nvPr/>
          </p:nvCxnSpPr>
          <p:spPr>
            <a:xfrm>
              <a:off x="7043936" y="4023431"/>
              <a:ext cx="576064"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a:off x="7043936" y="3863514"/>
              <a:ext cx="576064" cy="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a:off x="7043936" y="3436258"/>
              <a:ext cx="576064"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7043936" y="3717265"/>
              <a:ext cx="576064"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6429268" y="3567836"/>
              <a:ext cx="864096" cy="276999"/>
            </a:xfrm>
            <a:prstGeom prst="rect">
              <a:avLst/>
            </a:prstGeom>
            <a:noFill/>
          </p:spPr>
          <p:txBody>
            <a:bodyPr wrap="square" rtlCol="0">
              <a:spAutoFit/>
            </a:bodyPr>
            <a:lstStyle/>
            <a:p>
              <a:r>
                <a:rPr lang="fr-FR" sz="1200" dirty="0"/>
                <a:t>Masse</a:t>
              </a:r>
            </a:p>
          </p:txBody>
        </p:sp>
        <p:sp>
          <p:nvSpPr>
            <p:cNvPr id="18" name="ZoneTexte 17"/>
            <p:cNvSpPr txBox="1"/>
            <p:nvPr/>
          </p:nvSpPr>
          <p:spPr>
            <a:xfrm>
              <a:off x="6614923" y="3289690"/>
              <a:ext cx="588213" cy="276999"/>
            </a:xfrm>
            <a:prstGeom prst="rect">
              <a:avLst/>
            </a:prstGeom>
            <a:noFill/>
          </p:spPr>
          <p:txBody>
            <a:bodyPr wrap="square" rtlCol="0">
              <a:spAutoFit/>
            </a:bodyPr>
            <a:lstStyle/>
            <a:p>
              <a:r>
                <a:rPr lang="fr-FR" sz="1200" dirty="0"/>
                <a:t>3,3V</a:t>
              </a:r>
            </a:p>
          </p:txBody>
        </p:sp>
        <p:sp>
          <p:nvSpPr>
            <p:cNvPr id="19" name="ZoneTexte 18"/>
            <p:cNvSpPr txBox="1"/>
            <p:nvPr/>
          </p:nvSpPr>
          <p:spPr>
            <a:xfrm>
              <a:off x="5762976" y="3882194"/>
              <a:ext cx="1510748" cy="276999"/>
            </a:xfrm>
            <a:prstGeom prst="rect">
              <a:avLst/>
            </a:prstGeom>
            <a:noFill/>
          </p:spPr>
          <p:txBody>
            <a:bodyPr wrap="square" rtlCol="0">
              <a:spAutoFit/>
            </a:bodyPr>
            <a:lstStyle/>
            <a:p>
              <a:pPr algn="ctr"/>
              <a:r>
                <a:rPr lang="fr-FR" sz="1200" dirty="0"/>
                <a:t>Pin SCL Pico</a:t>
              </a:r>
            </a:p>
          </p:txBody>
        </p:sp>
        <p:sp>
          <p:nvSpPr>
            <p:cNvPr id="20" name="ZoneTexte 19"/>
            <p:cNvSpPr txBox="1"/>
            <p:nvPr/>
          </p:nvSpPr>
          <p:spPr>
            <a:xfrm>
              <a:off x="5971408" y="3717852"/>
              <a:ext cx="1440160" cy="276999"/>
            </a:xfrm>
            <a:prstGeom prst="rect">
              <a:avLst/>
            </a:prstGeom>
            <a:noFill/>
          </p:spPr>
          <p:txBody>
            <a:bodyPr wrap="square" rtlCol="0">
              <a:spAutoFit/>
            </a:bodyPr>
            <a:lstStyle/>
            <a:p>
              <a:r>
                <a:rPr lang="fr-FR" sz="1200" dirty="0"/>
                <a:t>Pin SDA Pico</a:t>
              </a:r>
            </a:p>
          </p:txBody>
        </p:sp>
        <p:pic>
          <p:nvPicPr>
            <p:cNvPr id="1026" name="Picture 2" descr="https://cdn-shop.adafruit.com/970x728/2472-03.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3202" t="4196" r="24438" b="4769"/>
            <a:stretch/>
          </p:blipFill>
          <p:spPr bwMode="auto">
            <a:xfrm>
              <a:off x="7650572" y="2972988"/>
              <a:ext cx="1233076" cy="1609013"/>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ZoneTexte 11"/>
          <p:cNvSpPr txBox="1"/>
          <p:nvPr/>
        </p:nvSpPr>
        <p:spPr>
          <a:xfrm>
            <a:off x="97887" y="3130253"/>
            <a:ext cx="6134449" cy="2000548"/>
          </a:xfrm>
          <a:prstGeom prst="rect">
            <a:avLst/>
          </a:prstGeom>
          <a:noFill/>
        </p:spPr>
        <p:txBody>
          <a:bodyPr wrap="square" rtlCol="0">
            <a:spAutoFit/>
          </a:bodyPr>
          <a:lstStyle/>
          <a:p>
            <a:pPr algn="just"/>
            <a:r>
              <a:rPr lang="fr-FR" sz="1400" dirty="0"/>
              <a:t>La carte Pico est donc configurée en tant que maître : elle seule peut engendrer une conversation avec les périphériques esclaves. Elle devra préciser l’adresse du périphérique, l’adresse du registre du périphérique où l’on souhaite écrire ou lire et la taille du mot qu’elle envoie ou qu’elle doit recevoir. (voir page suivante)</a:t>
            </a:r>
          </a:p>
          <a:p>
            <a:pPr algn="just"/>
            <a:endParaRPr lang="fr-FR" sz="1400" dirty="0"/>
          </a:p>
          <a:p>
            <a:pPr algn="just"/>
            <a:r>
              <a:rPr lang="fr-FR" sz="1000" dirty="0"/>
              <a:t>Si problème de communication, il faut placer une résistance de 1000 Ω entre SDA et le 3,3 V et une entre SCL et 3,3 V.</a:t>
            </a:r>
          </a:p>
          <a:p>
            <a:pPr algn="just"/>
            <a:r>
              <a:rPr lang="fr-FR" sz="1000" dirty="0"/>
              <a:t>Pour valider un câblage, taper i2c et la carte renvoie : I2C(0, </a:t>
            </a:r>
            <a:r>
              <a:rPr lang="fr-FR" sz="1000" dirty="0" err="1"/>
              <a:t>freq</a:t>
            </a:r>
            <a:r>
              <a:rPr lang="fr-FR" sz="1000" dirty="0"/>
              <a:t>=399361, </a:t>
            </a:r>
            <a:r>
              <a:rPr lang="fr-FR" sz="1000" dirty="0" err="1"/>
              <a:t>scl</a:t>
            </a:r>
            <a:r>
              <a:rPr lang="fr-FR" sz="1000" dirty="0"/>
              <a:t>=5, </a:t>
            </a:r>
            <a:r>
              <a:rPr lang="fr-FR" sz="1000" dirty="0" err="1"/>
              <a:t>sda</a:t>
            </a:r>
            <a:r>
              <a:rPr lang="fr-FR" sz="1000" dirty="0"/>
              <a:t>=4, timeout=50000), c’est-à-dire que le I2C(0) est branché sur GP5 et GP4. (ici I2C(0) est choisi comme ex.)</a:t>
            </a:r>
          </a:p>
        </p:txBody>
      </p:sp>
    </p:spTree>
    <p:extLst>
      <p:ext uri="{BB962C8B-B14F-4D97-AF65-F5344CB8AC3E}">
        <p14:creationId xmlns:p14="http://schemas.microsoft.com/office/powerpoint/2010/main" val="1477904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653" y="400049"/>
            <a:ext cx="3097148" cy="1910443"/>
          </a:xfrm>
        </p:spPr>
        <p:txBody>
          <a:bodyPr>
            <a:normAutofit/>
          </a:bodyPr>
          <a:lstStyle/>
          <a:p>
            <a:r>
              <a:rPr lang="fr-FR" sz="2800" b="1" dirty="0">
                <a:solidFill>
                  <a:schemeClr val="tx1">
                    <a:lumMod val="75000"/>
                    <a:lumOff val="25000"/>
                  </a:schemeClr>
                </a:solidFill>
              </a:rPr>
              <a:t>10</a:t>
            </a:r>
            <a:r>
              <a:rPr lang="fr-FR" sz="2800" dirty="0">
                <a:solidFill>
                  <a:schemeClr val="tx1">
                    <a:lumMod val="75000"/>
                    <a:lumOff val="25000"/>
                  </a:schemeClr>
                </a:solidFill>
              </a:rPr>
              <a:t> Connexion d’une centrale gyroscopique par bus I²C (2/2)</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18</a:t>
            </a:fld>
            <a:endParaRPr lang="fr-FR"/>
          </a:p>
        </p:txBody>
      </p:sp>
      <p:sp>
        <p:nvSpPr>
          <p:cNvPr id="8" name="Rectangle 7"/>
          <p:cNvSpPr/>
          <p:nvPr/>
        </p:nvSpPr>
        <p:spPr>
          <a:xfrm>
            <a:off x="3363028" y="467546"/>
            <a:ext cx="5623210" cy="4555093"/>
          </a:xfrm>
          <a:prstGeom prst="rect">
            <a:avLst/>
          </a:prstGeom>
          <a:ln w="12700">
            <a:solidFill>
              <a:schemeClr val="tx1"/>
            </a:solidFill>
          </a:ln>
        </p:spPr>
        <p:txBody>
          <a:bodyPr wrap="square">
            <a:spAutoFit/>
          </a:bodyPr>
          <a:lstStyle/>
          <a:p>
            <a:r>
              <a:rPr lang="fr-FR" sz="1000" dirty="0">
                <a:solidFill>
                  <a:schemeClr val="accent5">
                    <a:lumMod val="50000"/>
                  </a:schemeClr>
                </a:solidFill>
                <a:latin typeface="Courier New" panose="02070309020205020404" pitchFamily="49" charset="0"/>
                <a:cs typeface="Courier New" panose="02070309020205020404" pitchFamily="49" charset="0"/>
              </a:rPr>
              <a:t>#7ème programme</a:t>
            </a:r>
          </a:p>
          <a:p>
            <a:r>
              <a:rPr lang="fr-FR" sz="1000" dirty="0">
                <a:latin typeface="Courier New" panose="02070309020205020404" pitchFamily="49" charset="0"/>
                <a:cs typeface="Courier New" panose="02070309020205020404" pitchFamily="49" charset="0"/>
              </a:rPr>
              <a:t>import </a:t>
            </a:r>
            <a:r>
              <a:rPr lang="fr-FR" sz="1000" dirty="0" err="1">
                <a:latin typeface="Courier New" panose="02070309020205020404" pitchFamily="49" charset="0"/>
                <a:cs typeface="Courier New" panose="02070309020205020404" pitchFamily="49" charset="0"/>
              </a:rPr>
              <a:t>machine,time</a:t>
            </a:r>
            <a:endParaRPr lang="fr-FR" sz="1000" dirty="0">
              <a:latin typeface="Courier New" panose="02070309020205020404" pitchFamily="49" charset="0"/>
              <a:cs typeface="Courier New" panose="02070309020205020404" pitchFamily="49" charset="0"/>
            </a:endParaRPr>
          </a:p>
          <a:p>
            <a:r>
              <a:rPr lang="fr-FR" sz="1000" dirty="0" err="1">
                <a:latin typeface="Courier New" panose="02070309020205020404" pitchFamily="49" charset="0"/>
                <a:cs typeface="Courier New" panose="02070309020205020404" pitchFamily="49" charset="0"/>
              </a:rPr>
              <a:t>from</a:t>
            </a:r>
            <a:r>
              <a:rPr lang="fr-FR" sz="1000" dirty="0">
                <a:latin typeface="Courier New" panose="02070309020205020404" pitchFamily="49" charset="0"/>
                <a:cs typeface="Courier New" panose="02070309020205020404" pitchFamily="49" charset="0"/>
              </a:rPr>
              <a:t> machine import I2C</a:t>
            </a:r>
          </a:p>
          <a:p>
            <a:r>
              <a:rPr lang="fr-FR" sz="1000" dirty="0">
                <a:latin typeface="Courier New" panose="02070309020205020404" pitchFamily="49" charset="0"/>
                <a:cs typeface="Courier New" panose="02070309020205020404" pitchFamily="49" charset="0"/>
              </a:rPr>
              <a:t>i2c = I2C(1) </a:t>
            </a:r>
            <a:r>
              <a:rPr lang="fr-FR" sz="1000" dirty="0">
                <a:solidFill>
                  <a:schemeClr val="accent5">
                    <a:lumMod val="50000"/>
                  </a:schemeClr>
                </a:solidFill>
                <a:latin typeface="Courier New" panose="02070309020205020404" pitchFamily="49" charset="0"/>
                <a:cs typeface="Courier New" panose="02070309020205020404" pitchFamily="49" charset="0"/>
              </a:rPr>
              <a:t>#ouverture bus 1 en tant que maître</a:t>
            </a:r>
          </a:p>
          <a:p>
            <a:r>
              <a:rPr lang="fr-FR" sz="1000" dirty="0">
                <a:solidFill>
                  <a:schemeClr val="accent5">
                    <a:lumMod val="50000"/>
                  </a:schemeClr>
                </a:solidFill>
                <a:latin typeface="Courier New" panose="02070309020205020404" pitchFamily="49" charset="0"/>
                <a:cs typeface="Courier New" panose="02070309020205020404" pitchFamily="49" charset="0"/>
              </a:rPr>
              <a:t>#on écrit l’octet x0c au format byte, de taille 8 bits (à préciser) sur l’esclave 0x28 à l’adresse interne (0x3d) : on active la centrale (voir doc constructeur)</a:t>
            </a:r>
          </a:p>
          <a:p>
            <a:r>
              <a:rPr lang="fr-FR" sz="1000" dirty="0">
                <a:latin typeface="Courier New" panose="02070309020205020404" pitchFamily="49" charset="0"/>
                <a:cs typeface="Courier New" panose="02070309020205020404" pitchFamily="49" charset="0"/>
              </a:rPr>
              <a:t>i2c.writeto_mem(0x28,0x3d,b'\x0c',addrsize=8) </a:t>
            </a:r>
            <a:r>
              <a:rPr lang="fr-FR" sz="1000" dirty="0">
                <a:solidFill>
                  <a:schemeClr val="accent5">
                    <a:lumMod val="50000"/>
                  </a:schemeClr>
                </a:solidFill>
                <a:latin typeface="Courier New" panose="02070309020205020404" pitchFamily="49" charset="0"/>
                <a:cs typeface="Courier New" panose="02070309020205020404" pitchFamily="49" charset="0"/>
              </a:rPr>
              <a:t>#i2c.writeto_mem(addr, reg, msg)</a:t>
            </a:r>
          </a:p>
          <a:p>
            <a:endParaRPr lang="fr-FR" sz="1000" dirty="0">
              <a:solidFill>
                <a:schemeClr val="accent5">
                  <a:lumMod val="50000"/>
                </a:schemeClr>
              </a:solidFill>
              <a:latin typeface="Courier New" panose="02070309020205020404" pitchFamily="49" charset="0"/>
              <a:cs typeface="Courier New" panose="02070309020205020404" pitchFamily="49" charset="0"/>
            </a:endParaRPr>
          </a:p>
          <a:p>
            <a:r>
              <a:rPr lang="fr-FR" sz="1000" dirty="0" err="1">
                <a:latin typeface="Courier New" panose="02070309020205020404" pitchFamily="49" charset="0"/>
                <a:cs typeface="Courier New" panose="02070309020205020404" pitchFamily="49" charset="0"/>
              </a:rPr>
              <a:t>while</a:t>
            </a:r>
            <a:r>
              <a:rPr lang="fr-FR" sz="1000" dirty="0">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True</a:t>
            </a:r>
            <a:r>
              <a:rPr lang="fr-FR" sz="1000" dirty="0">
                <a:latin typeface="Courier New" panose="02070309020205020404" pitchFamily="49" charset="0"/>
                <a:cs typeface="Courier New" panose="02070309020205020404" pitchFamily="49" charset="0"/>
              </a:rPr>
              <a:t>:</a:t>
            </a:r>
          </a:p>
          <a:p>
            <a:r>
              <a:rPr lang="fr-FR" sz="1000" dirty="0">
                <a:solidFill>
                  <a:schemeClr val="accent5">
                    <a:lumMod val="50000"/>
                  </a:schemeClr>
                </a:solidFill>
                <a:latin typeface="Courier New" panose="02070309020205020404" pitchFamily="49" charset="0"/>
                <a:cs typeface="Courier New" panose="02070309020205020404" pitchFamily="49" charset="0"/>
              </a:rPr>
              <a:t>#lecture 1 octet de 0x28 à l'adresse 0x34 (mesure température en °C pour le BNO055 – voir doc constructeur)</a:t>
            </a:r>
          </a:p>
          <a:p>
            <a:r>
              <a:rPr lang="fr-FR" sz="1000" dirty="0">
                <a:solidFill>
                  <a:schemeClr val="accent5">
                    <a:lumMod val="50000"/>
                  </a:schemeClr>
                </a:solidFill>
                <a:latin typeface="Courier New" panose="02070309020205020404" pitchFamily="49" charset="0"/>
                <a:cs typeface="Courier New" panose="02070309020205020404" pitchFamily="49" charset="0"/>
              </a:rPr>
              <a:t>    </a:t>
            </a:r>
            <a:r>
              <a:rPr lang="fr-FR" sz="1000" dirty="0">
                <a:latin typeface="Courier New" panose="02070309020205020404" pitchFamily="49" charset="0"/>
                <a:cs typeface="Courier New" panose="02070309020205020404" pitchFamily="49" charset="0"/>
              </a:rPr>
              <a:t>temp = i2c.readfrom_mem(0x28,0x34,1)</a:t>
            </a:r>
          </a:p>
          <a:p>
            <a:r>
              <a:rPr lang="fr-FR" sz="1000" dirty="0">
                <a:solidFill>
                  <a:schemeClr val="accent5">
                    <a:lumMod val="50000"/>
                  </a:schemeClr>
                </a:solidFill>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print</a:t>
            </a:r>
            <a:r>
              <a:rPr lang="fr-FR" sz="1000" dirty="0">
                <a:latin typeface="Courier New" panose="02070309020205020404" pitchFamily="49" charset="0"/>
                <a:cs typeface="Courier New" panose="02070309020205020404" pitchFamily="49" charset="0"/>
              </a:rPr>
              <a:t>('Température =',</a:t>
            </a:r>
            <a:r>
              <a:rPr lang="fr-FR" sz="1000" dirty="0" err="1">
                <a:latin typeface="Courier New" panose="02070309020205020404" pitchFamily="49" charset="0"/>
                <a:cs typeface="Courier New" panose="02070309020205020404" pitchFamily="49" charset="0"/>
              </a:rPr>
              <a:t>int</a:t>
            </a:r>
            <a:r>
              <a:rPr lang="fr-FR" sz="1000" dirty="0">
                <a:latin typeface="Courier New" panose="02070309020205020404" pitchFamily="49" charset="0"/>
                <a:cs typeface="Courier New" panose="02070309020205020404" pitchFamily="49" charset="0"/>
              </a:rPr>
              <a:t>(temp[0]))</a:t>
            </a:r>
          </a:p>
          <a:p>
            <a:r>
              <a:rPr lang="fr-FR" sz="1000" dirty="0">
                <a:solidFill>
                  <a:schemeClr val="accent5">
                    <a:lumMod val="50000"/>
                  </a:schemeClr>
                </a:solidFill>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time.sleep_ms</a:t>
            </a:r>
            <a:r>
              <a:rPr lang="fr-FR" sz="1000" dirty="0">
                <a:latin typeface="Courier New" panose="02070309020205020404" pitchFamily="49" charset="0"/>
                <a:cs typeface="Courier New" panose="02070309020205020404" pitchFamily="49" charset="0"/>
              </a:rPr>
              <a:t>(100)</a:t>
            </a:r>
            <a:r>
              <a:rPr lang="fr-FR" sz="1000" dirty="0">
                <a:solidFill>
                  <a:schemeClr val="accent5">
                    <a:lumMod val="50000"/>
                  </a:schemeClr>
                </a:solidFill>
                <a:latin typeface="Courier New" panose="02070309020205020404" pitchFamily="49" charset="0"/>
                <a:cs typeface="Courier New" panose="02070309020205020404" pitchFamily="49" charset="0"/>
              </a:rPr>
              <a:t>  #attente de 100 ms – optionnel</a:t>
            </a:r>
          </a:p>
          <a:p>
            <a:r>
              <a:rPr lang="fr-FR" sz="1000" dirty="0">
                <a:solidFill>
                  <a:schemeClr val="accent5">
                    <a:lumMod val="50000"/>
                  </a:schemeClr>
                </a:solidFill>
                <a:latin typeface="Courier New" panose="02070309020205020404" pitchFamily="49" charset="0"/>
                <a:cs typeface="Courier New" panose="02070309020205020404" pitchFamily="49" charset="0"/>
              </a:rPr>
              <a:t>#lecture des angles de Tait-Bryan relatifs (notés Euler dans la doc), ici l’angle de roulis est lu sur 2 octets à partir de l’adresse 0x1c du capteur</a:t>
            </a:r>
          </a:p>
          <a:p>
            <a:r>
              <a:rPr lang="fr-FR" sz="1000" dirty="0">
                <a:solidFill>
                  <a:schemeClr val="accent5">
                    <a:lumMod val="50000"/>
                  </a:schemeClr>
                </a:solidFill>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TBroulis</a:t>
            </a:r>
            <a:r>
              <a:rPr lang="fr-FR" sz="1000" dirty="0">
                <a:latin typeface="Courier New" panose="02070309020205020404" pitchFamily="49" charset="0"/>
                <a:cs typeface="Courier New" panose="02070309020205020404" pitchFamily="49" charset="0"/>
              </a:rPr>
              <a:t>=i2c.readfrom_mem(0x28,0x1c,2)</a:t>
            </a:r>
          </a:p>
          <a:p>
            <a:r>
              <a:rPr lang="fr-FR" sz="1000" dirty="0">
                <a:solidFill>
                  <a:schemeClr val="accent5">
                    <a:lumMod val="50000"/>
                  </a:schemeClr>
                </a:solidFill>
                <a:latin typeface="Courier New" panose="02070309020205020404" pitchFamily="49" charset="0"/>
                <a:cs typeface="Courier New" panose="02070309020205020404" pitchFamily="49" charset="0"/>
              </a:rPr>
              <a:t>    </a:t>
            </a:r>
            <a:r>
              <a:rPr lang="fr-FR" sz="1000" dirty="0">
                <a:latin typeface="Courier New" panose="02070309020205020404" pitchFamily="49" charset="0"/>
                <a:cs typeface="Courier New" panose="02070309020205020404" pitchFamily="49" charset="0"/>
              </a:rPr>
              <a:t>roulis =(</a:t>
            </a:r>
            <a:r>
              <a:rPr lang="fr-FR" sz="1000" dirty="0" err="1">
                <a:latin typeface="Courier New" panose="02070309020205020404" pitchFamily="49" charset="0"/>
                <a:cs typeface="Courier New" panose="02070309020205020404" pitchFamily="49" charset="0"/>
              </a:rPr>
              <a:t>int</a:t>
            </a:r>
            <a:r>
              <a:rPr lang="fr-FR" sz="1000" dirty="0">
                <a:latin typeface="Courier New" panose="02070309020205020404" pitchFamily="49" charset="0"/>
                <a:cs typeface="Courier New" panose="02070309020205020404" pitchFamily="49" charset="0"/>
              </a:rPr>
              <a:t>(</a:t>
            </a:r>
            <a:r>
              <a:rPr lang="fr-FR" sz="1000" dirty="0" err="1">
                <a:latin typeface="Courier New" panose="02070309020205020404" pitchFamily="49" charset="0"/>
                <a:cs typeface="Courier New" panose="02070309020205020404" pitchFamily="49" charset="0"/>
              </a:rPr>
              <a:t>TBroulis</a:t>
            </a:r>
            <a:r>
              <a:rPr lang="fr-FR" sz="1000" dirty="0">
                <a:latin typeface="Courier New" panose="02070309020205020404" pitchFamily="49" charset="0"/>
                <a:cs typeface="Courier New" panose="02070309020205020404" pitchFamily="49" charset="0"/>
              </a:rPr>
              <a:t>[1])*256+int(</a:t>
            </a:r>
            <a:r>
              <a:rPr lang="fr-FR" sz="1000" dirty="0" err="1">
                <a:latin typeface="Courier New" panose="02070309020205020404" pitchFamily="49" charset="0"/>
                <a:cs typeface="Courier New" panose="02070309020205020404" pitchFamily="49" charset="0"/>
              </a:rPr>
              <a:t>TBroulis</a:t>
            </a:r>
            <a:r>
              <a:rPr lang="fr-FR" sz="1000" dirty="0">
                <a:latin typeface="Courier New" panose="02070309020205020404" pitchFamily="49" charset="0"/>
                <a:cs typeface="Courier New" panose="02070309020205020404" pitchFamily="49" charset="0"/>
              </a:rPr>
              <a:t>[0])) </a:t>
            </a:r>
            <a:r>
              <a:rPr lang="fr-FR" sz="1000" dirty="0">
                <a:solidFill>
                  <a:schemeClr val="accent5">
                    <a:lumMod val="50000"/>
                  </a:schemeClr>
                </a:solidFill>
                <a:latin typeface="Courier New" panose="02070309020205020404" pitchFamily="49" charset="0"/>
                <a:cs typeface="Courier New" panose="02070309020205020404" pitchFamily="49" charset="0"/>
              </a:rPr>
              <a:t>#transfomation en entier base 10</a:t>
            </a:r>
          </a:p>
          <a:p>
            <a:r>
              <a:rPr lang="fr-FR" sz="1000" dirty="0">
                <a:solidFill>
                  <a:schemeClr val="accent5">
                    <a:lumMod val="50000"/>
                  </a:schemeClr>
                </a:solidFill>
                <a:latin typeface="Courier New" panose="02070309020205020404" pitchFamily="49" charset="0"/>
                <a:cs typeface="Courier New" panose="02070309020205020404" pitchFamily="49" charset="0"/>
              </a:rPr>
              <a:t>    #résultat fourni sur 2 octets mais sur </a:t>
            </a:r>
            <a:r>
              <a:rPr lang="fr-FR" sz="1000" u="sng" dirty="0">
                <a:solidFill>
                  <a:schemeClr val="accent5">
                    <a:lumMod val="50000"/>
                  </a:schemeClr>
                </a:solidFill>
                <a:latin typeface="Courier New" panose="02070309020205020404" pitchFamily="49" charset="0"/>
                <a:cs typeface="Courier New" panose="02070309020205020404" pitchFamily="49" charset="0"/>
              </a:rPr>
              <a:t>12 bits</a:t>
            </a:r>
            <a:r>
              <a:rPr lang="fr-FR" sz="1000" dirty="0">
                <a:solidFill>
                  <a:schemeClr val="accent5">
                    <a:lumMod val="50000"/>
                  </a:schemeClr>
                </a:solidFill>
                <a:latin typeface="Courier New" panose="02070309020205020404" pitchFamily="49" charset="0"/>
                <a:cs typeface="Courier New" panose="02070309020205020404" pitchFamily="49" charset="0"/>
              </a:rPr>
              <a:t> signés (le 13ème bit est à 1 si négatif)</a:t>
            </a:r>
          </a:p>
          <a:p>
            <a:r>
              <a:rPr lang="fr-FR" sz="1000" dirty="0">
                <a:solidFill>
                  <a:schemeClr val="accent5">
                    <a:lumMod val="50000"/>
                  </a:schemeClr>
                </a:solidFill>
                <a:latin typeface="Courier New" panose="02070309020205020404" pitchFamily="49" charset="0"/>
                <a:cs typeface="Courier New" panose="02070309020205020404" pitchFamily="49" charset="0"/>
              </a:rPr>
              <a:t>    </a:t>
            </a:r>
            <a:r>
              <a:rPr lang="fr-FR" sz="1000" dirty="0">
                <a:latin typeface="Courier New" panose="02070309020205020404" pitchFamily="49" charset="0"/>
                <a:cs typeface="Courier New" panose="02070309020205020404" pitchFamily="49" charset="0"/>
              </a:rPr>
              <a:t>if roulis&gt;32768 : </a:t>
            </a:r>
            <a:r>
              <a:rPr lang="fr-FR" sz="1000" dirty="0">
                <a:solidFill>
                  <a:schemeClr val="accent5">
                    <a:lumMod val="50000"/>
                  </a:schemeClr>
                </a:solidFill>
                <a:latin typeface="Courier New" panose="02070309020205020404" pitchFamily="49" charset="0"/>
                <a:cs typeface="Courier New" panose="02070309020205020404" pitchFamily="49" charset="0"/>
              </a:rPr>
              <a:t>#prise en compte du 1 sur le 13ème bit</a:t>
            </a:r>
          </a:p>
          <a:p>
            <a:r>
              <a:rPr lang="fr-FR" sz="1000" dirty="0">
                <a:solidFill>
                  <a:schemeClr val="accent5">
                    <a:lumMod val="50000"/>
                  </a:schemeClr>
                </a:solidFill>
                <a:latin typeface="Courier New" panose="02070309020205020404" pitchFamily="49" charset="0"/>
                <a:cs typeface="Courier New" panose="02070309020205020404" pitchFamily="49" charset="0"/>
              </a:rPr>
              <a:t>        </a:t>
            </a:r>
            <a:r>
              <a:rPr lang="fr-FR" sz="1000" dirty="0">
                <a:latin typeface="Courier New" panose="02070309020205020404" pitchFamily="49" charset="0"/>
                <a:cs typeface="Courier New" panose="02070309020205020404" pitchFamily="49" charset="0"/>
              </a:rPr>
              <a:t>roulis=-65535+roulis </a:t>
            </a:r>
            <a:r>
              <a:rPr lang="fr-FR" sz="1000" dirty="0">
                <a:solidFill>
                  <a:schemeClr val="accent5">
                    <a:lumMod val="50000"/>
                  </a:schemeClr>
                </a:solidFill>
                <a:latin typeface="Courier New" panose="02070309020205020404" pitchFamily="49" charset="0"/>
                <a:cs typeface="Courier New" panose="02070309020205020404" pitchFamily="49" charset="0"/>
              </a:rPr>
              <a:t>#décalage pour obtenir la valeur négative (car du 13 au 16ème bit le gyro renvoie des 1)</a:t>
            </a:r>
          </a:p>
          <a:p>
            <a:r>
              <a:rPr lang="fr-FR" sz="1000" dirty="0">
                <a:solidFill>
                  <a:schemeClr val="accent5">
                    <a:lumMod val="50000"/>
                  </a:schemeClr>
                </a:solidFill>
                <a:latin typeface="Courier New" panose="02070309020205020404" pitchFamily="49" charset="0"/>
                <a:cs typeface="Courier New" panose="02070309020205020404" pitchFamily="49" charset="0"/>
              </a:rPr>
              <a:t>    </a:t>
            </a:r>
            <a:r>
              <a:rPr lang="fr-FR" sz="1000" dirty="0" err="1">
                <a:latin typeface="Courier New" panose="02070309020205020404" pitchFamily="49" charset="0"/>
                <a:cs typeface="Courier New" panose="02070309020205020404" pitchFamily="49" charset="0"/>
              </a:rPr>
              <a:t>print</a:t>
            </a:r>
            <a:r>
              <a:rPr lang="fr-FR" sz="1000" dirty="0">
                <a:latin typeface="Courier New" panose="02070309020205020404" pitchFamily="49" charset="0"/>
                <a:cs typeface="Courier New" panose="02070309020205020404" pitchFamily="49" charset="0"/>
              </a:rPr>
              <a:t>(roulis/16)</a:t>
            </a:r>
            <a:r>
              <a:rPr lang="fr-FR" sz="1000" dirty="0">
                <a:solidFill>
                  <a:schemeClr val="accent5">
                    <a:lumMod val="50000"/>
                  </a:schemeClr>
                </a:solidFill>
                <a:latin typeface="Courier New" panose="02070309020205020404" pitchFamily="49" charset="0"/>
                <a:cs typeface="Courier New" panose="02070309020205020404" pitchFamily="49" charset="0"/>
              </a:rPr>
              <a:t> #/16 imposé par le constructeur pour obtenir un résultat en°.</a:t>
            </a:r>
            <a:endParaRPr lang="fr-FR" sz="1000" dirty="0">
              <a:latin typeface="Courier New" panose="02070309020205020404" pitchFamily="49" charset="0"/>
              <a:cs typeface="Courier New" panose="02070309020205020404" pitchFamily="49" charset="0"/>
            </a:endParaRPr>
          </a:p>
        </p:txBody>
      </p:sp>
      <p:sp>
        <p:nvSpPr>
          <p:cNvPr id="11" name="ZoneTexte 10"/>
          <p:cNvSpPr txBox="1"/>
          <p:nvPr/>
        </p:nvSpPr>
        <p:spPr>
          <a:xfrm>
            <a:off x="157762" y="2200933"/>
            <a:ext cx="3097147" cy="1077218"/>
          </a:xfrm>
          <a:prstGeom prst="rect">
            <a:avLst/>
          </a:prstGeom>
          <a:noFill/>
        </p:spPr>
        <p:txBody>
          <a:bodyPr wrap="square" rtlCol="0">
            <a:spAutoFit/>
          </a:bodyPr>
          <a:lstStyle/>
          <a:p>
            <a:pPr marL="285750" indent="-285750">
              <a:buFont typeface="Arial" panose="020B0604020202020204" pitchFamily="34" charset="0"/>
              <a:buChar char="•"/>
            </a:pPr>
            <a:r>
              <a:rPr lang="fr-FR" sz="1600" dirty="0"/>
              <a:t>Lecture température sur 8 bits (1 octet)</a:t>
            </a:r>
          </a:p>
          <a:p>
            <a:pPr marL="285750" indent="-285750">
              <a:buFont typeface="Arial" panose="020B0604020202020204" pitchFamily="34" charset="0"/>
              <a:buChar char="•"/>
            </a:pPr>
            <a:r>
              <a:rPr lang="fr-FR" sz="1600" dirty="0"/>
              <a:t>Lecture angle de roulis relatif (roll) sur 2 octets (16 bits).</a:t>
            </a:r>
          </a:p>
        </p:txBody>
      </p:sp>
      <p:pic>
        <p:nvPicPr>
          <p:cNvPr id="3" name="Image 2">
            <a:extLst>
              <a:ext uri="{FF2B5EF4-FFF2-40B4-BE49-F238E27FC236}">
                <a16:creationId xmlns:a16="http://schemas.microsoft.com/office/drawing/2014/main" id="{6AAAFCB4-F06F-AB83-CB69-E707AE09EDC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162050" y="3211080"/>
            <a:ext cx="2190750" cy="1724025"/>
          </a:xfrm>
          <a:prstGeom prst="rect">
            <a:avLst/>
          </a:prstGeom>
        </p:spPr>
      </p:pic>
      <p:sp>
        <p:nvSpPr>
          <p:cNvPr id="4" name="ZoneTexte 3">
            <a:extLst>
              <a:ext uri="{FF2B5EF4-FFF2-40B4-BE49-F238E27FC236}">
                <a16:creationId xmlns:a16="http://schemas.microsoft.com/office/drawing/2014/main" id="{6908E194-23F8-8269-5313-C9EBA713106E}"/>
              </a:ext>
            </a:extLst>
          </p:cNvPr>
          <p:cNvSpPr txBox="1"/>
          <p:nvPr/>
        </p:nvSpPr>
        <p:spPr>
          <a:xfrm>
            <a:off x="6577803" y="467546"/>
            <a:ext cx="2931957" cy="523220"/>
          </a:xfrm>
          <a:prstGeom prst="rect">
            <a:avLst/>
          </a:prstGeom>
          <a:noFill/>
        </p:spPr>
        <p:txBody>
          <a:bodyPr wrap="square" rtlCol="0">
            <a:spAutoFit/>
          </a:bodyPr>
          <a:lstStyle/>
          <a:p>
            <a:r>
              <a:rPr lang="fr-FR" sz="1400" i="1" dirty="0"/>
              <a:t>Exemple pour le BNO055 à adapter à vos périphériques</a:t>
            </a:r>
          </a:p>
        </p:txBody>
      </p:sp>
      <p:sp>
        <p:nvSpPr>
          <p:cNvPr id="5" name="ZoneTexte 4">
            <a:extLst>
              <a:ext uri="{FF2B5EF4-FFF2-40B4-BE49-F238E27FC236}">
                <a16:creationId xmlns:a16="http://schemas.microsoft.com/office/drawing/2014/main" id="{21F5815F-8DC6-055E-6423-142147AF2C31}"/>
              </a:ext>
            </a:extLst>
          </p:cNvPr>
          <p:cNvSpPr txBox="1"/>
          <p:nvPr/>
        </p:nvSpPr>
        <p:spPr>
          <a:xfrm>
            <a:off x="0" y="4704273"/>
            <a:ext cx="3097147" cy="461665"/>
          </a:xfrm>
          <a:prstGeom prst="rect">
            <a:avLst/>
          </a:prstGeom>
          <a:noFill/>
        </p:spPr>
        <p:txBody>
          <a:bodyPr wrap="square" rtlCol="0">
            <a:spAutoFit/>
          </a:bodyPr>
          <a:lstStyle/>
          <a:p>
            <a:r>
              <a:rPr lang="fr-FR" sz="1200" dirty="0"/>
              <a:t>Pour faire simple, vous pouvez utiliser une classe </a:t>
            </a:r>
            <a:r>
              <a:rPr lang="fr-FR" sz="1200"/>
              <a:t>toute faite (</a:t>
            </a:r>
            <a:r>
              <a:rPr lang="fr-FR" sz="1200" dirty="0"/>
              <a:t>voir fiches suivantes).</a:t>
            </a:r>
          </a:p>
        </p:txBody>
      </p:sp>
    </p:spTree>
    <p:extLst>
      <p:ext uri="{BB962C8B-B14F-4D97-AF65-F5344CB8AC3E}">
        <p14:creationId xmlns:p14="http://schemas.microsoft.com/office/powerpoint/2010/main" val="1587612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19</a:t>
            </a:fld>
            <a:endParaRPr lang="fr-FR"/>
          </a:p>
        </p:txBody>
      </p:sp>
      <p:sp>
        <p:nvSpPr>
          <p:cNvPr id="7" name="ZoneTexte 6">
            <a:extLst>
              <a:ext uri="{FF2B5EF4-FFF2-40B4-BE49-F238E27FC236}">
                <a16:creationId xmlns:a16="http://schemas.microsoft.com/office/drawing/2014/main" id="{F59C4F0C-D390-EA05-EA2D-4005B66A0EED}"/>
              </a:ext>
            </a:extLst>
          </p:cNvPr>
          <p:cNvSpPr txBox="1"/>
          <p:nvPr/>
        </p:nvSpPr>
        <p:spPr>
          <a:xfrm>
            <a:off x="94826" y="1404937"/>
            <a:ext cx="4432707" cy="2862322"/>
          </a:xfrm>
          <a:prstGeom prst="rect">
            <a:avLst/>
          </a:prstGeom>
          <a:noFill/>
        </p:spPr>
        <p:txBody>
          <a:bodyPr wrap="square" rtlCol="0">
            <a:spAutoFit/>
          </a:bodyPr>
          <a:lstStyle/>
          <a:p>
            <a:r>
              <a:rPr lang="fr-FR" dirty="0"/>
              <a:t>Pour utiliser des fonctions toutes faites de la communauté :</a:t>
            </a:r>
          </a:p>
          <a:p>
            <a:pPr marL="285750" indent="-285750">
              <a:buFontTx/>
              <a:buChar char="-"/>
            </a:pPr>
            <a:r>
              <a:rPr lang="fr-FR" dirty="0"/>
              <a:t>Taper sur un moteur de recherche les mots clés « micropython » et le nom du périphériques (ici BNO055).</a:t>
            </a:r>
          </a:p>
          <a:p>
            <a:pPr marL="285750" indent="-285750">
              <a:buFontTx/>
              <a:buChar char="-"/>
            </a:pPr>
            <a:r>
              <a:rPr lang="fr-FR" dirty="0"/>
              <a:t>Choisir un site de référence (ici github.com)</a:t>
            </a:r>
          </a:p>
          <a:p>
            <a:pPr marL="285750" indent="-285750">
              <a:buFontTx/>
              <a:buChar char="-"/>
            </a:pPr>
            <a:r>
              <a:rPr lang="fr-FR" dirty="0"/>
              <a:t>Télécharger les fichiers puis décompresser-les dans votre répertoire de travail.</a:t>
            </a:r>
          </a:p>
        </p:txBody>
      </p:sp>
      <p:pic>
        <p:nvPicPr>
          <p:cNvPr id="15" name="Image 14">
            <a:extLst>
              <a:ext uri="{FF2B5EF4-FFF2-40B4-BE49-F238E27FC236}">
                <a16:creationId xmlns:a16="http://schemas.microsoft.com/office/drawing/2014/main" id="{868FA3B0-9986-CAE5-CC61-5A8FA850A4A5}"/>
              </a:ext>
            </a:extLst>
          </p:cNvPr>
          <p:cNvPicPr>
            <a:picLocks noChangeAspect="1"/>
          </p:cNvPicPr>
          <p:nvPr/>
        </p:nvPicPr>
        <p:blipFill>
          <a:blip r:embed="rId3"/>
          <a:stretch>
            <a:fillRect/>
          </a:stretch>
        </p:blipFill>
        <p:spPr>
          <a:xfrm>
            <a:off x="4572000" y="1256090"/>
            <a:ext cx="4432707" cy="3806346"/>
          </a:xfrm>
          <a:prstGeom prst="rect">
            <a:avLst/>
          </a:prstGeom>
        </p:spPr>
      </p:pic>
      <p:cxnSp>
        <p:nvCxnSpPr>
          <p:cNvPr id="17" name="Connecteur droit avec flèche 16">
            <a:extLst>
              <a:ext uri="{FF2B5EF4-FFF2-40B4-BE49-F238E27FC236}">
                <a16:creationId xmlns:a16="http://schemas.microsoft.com/office/drawing/2014/main" id="{F87328D3-AEBF-805E-73FF-2E3CC81344F7}"/>
              </a:ext>
            </a:extLst>
          </p:cNvPr>
          <p:cNvCxnSpPr>
            <a:cxnSpLocks/>
          </p:cNvCxnSpPr>
          <p:nvPr/>
        </p:nvCxnSpPr>
        <p:spPr>
          <a:xfrm flipV="1">
            <a:off x="3483187" y="3440853"/>
            <a:ext cx="2788920" cy="318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32200B73-BCA4-9122-BA52-C6D2DC13DD59}"/>
              </a:ext>
            </a:extLst>
          </p:cNvPr>
          <p:cNvCxnSpPr>
            <a:cxnSpLocks/>
          </p:cNvCxnSpPr>
          <p:nvPr/>
        </p:nvCxnSpPr>
        <p:spPr>
          <a:xfrm flipV="1">
            <a:off x="3483187" y="2370667"/>
            <a:ext cx="3804920" cy="13885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itre 1">
            <a:extLst>
              <a:ext uri="{FF2B5EF4-FFF2-40B4-BE49-F238E27FC236}">
                <a16:creationId xmlns:a16="http://schemas.microsoft.com/office/drawing/2014/main" id="{CDACD474-4719-5B39-F84C-CEBC7EC1F719}"/>
              </a:ext>
            </a:extLst>
          </p:cNvPr>
          <p:cNvSpPr txBox="1">
            <a:spLocks/>
          </p:cNvSpPr>
          <p:nvPr/>
        </p:nvSpPr>
        <p:spPr>
          <a:xfrm>
            <a:off x="257387" y="407342"/>
            <a:ext cx="8988213" cy="7976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spc="-100" baseline="0">
                <a:solidFill>
                  <a:schemeClr val="tx2"/>
                </a:solidFill>
                <a:latin typeface="+mj-lt"/>
                <a:ea typeface="+mj-ea"/>
                <a:cs typeface="+mj-cs"/>
              </a:defRPr>
            </a:lvl1pPr>
          </a:lstStyle>
          <a:p>
            <a:r>
              <a:rPr lang="fr-FR" sz="2800" b="1" dirty="0">
                <a:solidFill>
                  <a:schemeClr val="tx1">
                    <a:lumMod val="75000"/>
                    <a:lumOff val="25000"/>
                  </a:schemeClr>
                </a:solidFill>
              </a:rPr>
              <a:t>11</a:t>
            </a:r>
            <a:r>
              <a:rPr lang="fr-FR" sz="2800" dirty="0">
                <a:solidFill>
                  <a:schemeClr val="tx1">
                    <a:lumMod val="75000"/>
                    <a:lumOff val="25000"/>
                  </a:schemeClr>
                </a:solidFill>
              </a:rPr>
              <a:t> Gestion d’une classe python : Utilisation d’une centrale gyroscopique par bus I²C avec une classe fournie. (1/3)</a:t>
            </a:r>
          </a:p>
        </p:txBody>
      </p:sp>
    </p:spTree>
    <p:extLst>
      <p:ext uri="{BB962C8B-B14F-4D97-AF65-F5344CB8AC3E}">
        <p14:creationId xmlns:p14="http://schemas.microsoft.com/office/powerpoint/2010/main" val="2302002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457200" y="164354"/>
            <a:ext cx="6642463" cy="742950"/>
          </a:xfrm>
        </p:spPr>
        <p:txBody>
          <a:bodyPr/>
          <a:lstStyle/>
          <a:p>
            <a:r>
              <a:rPr lang="fr-FR" dirty="0">
                <a:solidFill>
                  <a:schemeClr val="tx1"/>
                </a:solidFill>
              </a:rPr>
              <a:t>Table des matières</a:t>
            </a:r>
          </a:p>
        </p:txBody>
      </p:sp>
      <p:sp>
        <p:nvSpPr>
          <p:cNvPr id="5" name="Espace réservé du pied de page 4"/>
          <p:cNvSpPr>
            <a:spLocks noGrp="1"/>
          </p:cNvSpPr>
          <p:nvPr>
            <p:ph type="ftr" sz="quarter" idx="11"/>
          </p:nvPr>
        </p:nvSpPr>
        <p:spPr/>
        <p:txBody>
          <a:bodyPr/>
          <a:lstStyle/>
          <a:p>
            <a:r>
              <a:rPr lang="fr-FR"/>
              <a:t>Aide MicroPython</a:t>
            </a:r>
            <a:endParaRPr lang="fr-FR" dirty="0"/>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2</a:t>
            </a:fld>
            <a:endParaRPr lang="fr-FR" dirty="0"/>
          </a:p>
        </p:txBody>
      </p:sp>
      <p:graphicFrame>
        <p:nvGraphicFramePr>
          <p:cNvPr id="3" name="Espace réservé du contenu 2"/>
          <p:cNvGraphicFramePr>
            <a:graphicFrameLocks noGrp="1"/>
          </p:cNvGraphicFramePr>
          <p:nvPr>
            <p:ph idx="1"/>
            <p:extLst>
              <p:ext uri="{D42A27DB-BD31-4B8C-83A1-F6EECF244321}">
                <p14:modId xmlns:p14="http://schemas.microsoft.com/office/powerpoint/2010/main" val="1542337230"/>
              </p:ext>
            </p:extLst>
          </p:nvPr>
        </p:nvGraphicFramePr>
        <p:xfrm>
          <a:off x="275095" y="784653"/>
          <a:ext cx="8593810" cy="3840480"/>
        </p:xfrm>
        <a:graphic>
          <a:graphicData uri="http://schemas.openxmlformats.org/drawingml/2006/table">
            <a:tbl>
              <a:tblPr bandRow="1">
                <a:tableStyleId>{5C22544A-7EE6-4342-B048-85BDC9FD1C3A}</a:tableStyleId>
              </a:tblPr>
              <a:tblGrid>
                <a:gridCol w="365647">
                  <a:extLst>
                    <a:ext uri="{9D8B030D-6E8A-4147-A177-3AD203B41FA5}">
                      <a16:colId xmlns:a16="http://schemas.microsoft.com/office/drawing/2014/main" val="3909734654"/>
                    </a:ext>
                  </a:extLst>
                </a:gridCol>
                <a:gridCol w="2901440">
                  <a:extLst>
                    <a:ext uri="{9D8B030D-6E8A-4147-A177-3AD203B41FA5}">
                      <a16:colId xmlns:a16="http://schemas.microsoft.com/office/drawing/2014/main" val="20000"/>
                    </a:ext>
                  </a:extLst>
                </a:gridCol>
                <a:gridCol w="5326723">
                  <a:extLst>
                    <a:ext uri="{9D8B030D-6E8A-4147-A177-3AD203B41FA5}">
                      <a16:colId xmlns:a16="http://schemas.microsoft.com/office/drawing/2014/main" val="20001"/>
                    </a:ext>
                  </a:extLst>
                </a:gridCol>
              </a:tblGrid>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kern="1200" dirty="0">
                          <a:solidFill>
                            <a:schemeClr val="tx1">
                              <a:lumMod val="75000"/>
                              <a:lumOff val="25000"/>
                            </a:schemeClr>
                          </a:solidFill>
                          <a:latin typeface="+mn-lt"/>
                          <a:ea typeface="+mn-ea"/>
                          <a:cs typeface="+mn-cs"/>
                        </a:rPr>
                        <a:t>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dirty="0">
                          <a:solidFill>
                            <a:schemeClr val="tx1">
                              <a:lumMod val="75000"/>
                              <a:lumOff val="25000"/>
                            </a:schemeClr>
                          </a:solidFill>
                          <a:hlinkClick r:id="rId3" action="ppaction://hlinksldjump"/>
                        </a:rPr>
                        <a:t>Instructions </a:t>
                      </a:r>
                      <a:r>
                        <a:rPr lang="fr-FR" sz="1000" kern="1200" dirty="0">
                          <a:solidFill>
                            <a:schemeClr val="tx1">
                              <a:lumMod val="75000"/>
                              <a:lumOff val="25000"/>
                            </a:schemeClr>
                          </a:solidFill>
                          <a:latin typeface="+mn-lt"/>
                          <a:ea typeface="+mn-ea"/>
                          <a:cs typeface="+mn-cs"/>
                          <a:hlinkClick r:id="rId3" action="ppaction://hlinksldjump"/>
                        </a:rPr>
                        <a:t>connexion</a:t>
                      </a:r>
                      <a:r>
                        <a:rPr lang="fr-FR" sz="1000" kern="1200" baseline="0" dirty="0">
                          <a:solidFill>
                            <a:schemeClr val="tx1">
                              <a:lumMod val="75000"/>
                              <a:lumOff val="25000"/>
                            </a:schemeClr>
                          </a:solidFill>
                          <a:latin typeface="+mn-lt"/>
                          <a:ea typeface="+mn-ea"/>
                          <a:cs typeface="+mn-cs"/>
                          <a:hlinkClick r:id="rId3" action="ppaction://hlinksldjump"/>
                        </a:rPr>
                        <a:t> Pico</a:t>
                      </a:r>
                      <a:endParaRPr lang="fr-FR" sz="1000" kern="1200" dirty="0">
                        <a:solidFill>
                          <a:schemeClr val="tx1">
                            <a:lumMod val="75000"/>
                            <a:lumOff val="25000"/>
                          </a:schemeClr>
                        </a:solidFill>
                        <a:latin typeface="+mn-lt"/>
                        <a:ea typeface="+mn-ea"/>
                        <a:cs typeface="+mn-cs"/>
                      </a:endParaRPr>
                    </a:p>
                  </a:txBody>
                  <a:tcPr anchor="ctr"/>
                </a:tc>
                <a:tc>
                  <a:txBody>
                    <a:bodyPr/>
                    <a:lstStyle/>
                    <a:p>
                      <a:pPr algn="l"/>
                      <a:r>
                        <a:rPr lang="fr-FR" sz="1000" kern="1200" dirty="0">
                          <a:solidFill>
                            <a:schemeClr val="tx1">
                              <a:lumMod val="75000"/>
                              <a:lumOff val="25000"/>
                            </a:schemeClr>
                          </a:solidFill>
                          <a:latin typeface="+mn-lt"/>
                          <a:ea typeface="+mn-ea"/>
                          <a:cs typeface="+mn-cs"/>
                        </a:rPr>
                        <a:t>« Premiers pas » et utilisation de Thonny.</a:t>
                      </a:r>
                    </a:p>
                  </a:txBody>
                  <a:tcPr anchor="ctr"/>
                </a:tc>
                <a:extLst>
                  <a:ext uri="{0D108BD9-81ED-4DB2-BD59-A6C34878D82A}">
                    <a16:rowId xmlns:a16="http://schemas.microsoft.com/office/drawing/2014/main" val="10000"/>
                  </a:ext>
                </a:extLst>
              </a:tr>
              <a:tr h="274320">
                <a:tc>
                  <a:txBody>
                    <a:bodyPr/>
                    <a:lstStyle/>
                    <a:p>
                      <a:pPr algn="ctr"/>
                      <a:r>
                        <a:rPr lang="fr-FR" sz="1000" b="1" dirty="0"/>
                        <a:t>2</a:t>
                      </a:r>
                    </a:p>
                  </a:txBody>
                  <a:tcPr anchor="ctr"/>
                </a:tc>
                <a:tc>
                  <a:txBody>
                    <a:bodyPr/>
                    <a:lstStyle/>
                    <a:p>
                      <a:pPr algn="l"/>
                      <a:r>
                        <a:rPr lang="fr-FR" sz="1000" dirty="0">
                          <a:hlinkClick r:id="rId4" action="ppaction://hlinksldjump"/>
                        </a:rPr>
                        <a:t>Gestion entrée binaire extérieure</a:t>
                      </a:r>
                      <a:endParaRPr lang="fr-FR" sz="1000" dirty="0"/>
                    </a:p>
                  </a:txBody>
                  <a:tcPr anchor="ctr"/>
                </a:tc>
                <a:tc>
                  <a:txBody>
                    <a:bodyPr/>
                    <a:lstStyle/>
                    <a:p>
                      <a:pPr algn="l"/>
                      <a:r>
                        <a:rPr lang="fr-FR" sz="1000" kern="1200" dirty="0">
                          <a:solidFill>
                            <a:schemeClr val="tx1">
                              <a:lumMod val="75000"/>
                              <a:lumOff val="25000"/>
                            </a:schemeClr>
                          </a:solidFill>
                          <a:latin typeface="+mn-lt"/>
                          <a:ea typeface="+mn-ea"/>
                          <a:cs typeface="+mn-cs"/>
                        </a:rPr>
                        <a:t>Utilisation d’un bouton poussoir extérieur (allumage </a:t>
                      </a:r>
                      <a:r>
                        <a:rPr lang="fr-FR" sz="1000" kern="1200" dirty="0" err="1">
                          <a:solidFill>
                            <a:schemeClr val="tx1">
                              <a:lumMod val="75000"/>
                              <a:lumOff val="25000"/>
                            </a:schemeClr>
                          </a:solidFill>
                          <a:latin typeface="+mn-lt"/>
                          <a:ea typeface="+mn-ea"/>
                          <a:cs typeface="+mn-cs"/>
                        </a:rPr>
                        <a:t>led</a:t>
                      </a:r>
                      <a:r>
                        <a:rPr lang="fr-FR" sz="1000" kern="1200" dirty="0">
                          <a:solidFill>
                            <a:schemeClr val="tx1">
                              <a:lumMod val="75000"/>
                              <a:lumOff val="25000"/>
                            </a:schemeClr>
                          </a:solidFill>
                          <a:latin typeface="+mn-lt"/>
                          <a:ea typeface="+mn-ea"/>
                          <a:cs typeface="+mn-cs"/>
                        </a:rPr>
                        <a:t> intérieure)</a:t>
                      </a:r>
                    </a:p>
                  </a:txBody>
                  <a:tcPr anchor="ctr"/>
                </a:tc>
                <a:extLst>
                  <a:ext uri="{0D108BD9-81ED-4DB2-BD59-A6C34878D82A}">
                    <a16:rowId xmlns:a16="http://schemas.microsoft.com/office/drawing/2014/main" val="10003"/>
                  </a:ext>
                </a:extLst>
              </a:tr>
              <a:tr h="274320">
                <a:tc>
                  <a:txBody>
                    <a:bodyPr/>
                    <a:lstStyle/>
                    <a:p>
                      <a:pPr algn="ctr"/>
                      <a:r>
                        <a:rPr lang="fr-FR" sz="1000" b="1" kern="1200" dirty="0">
                          <a:solidFill>
                            <a:schemeClr val="dk1"/>
                          </a:solidFill>
                          <a:latin typeface="+mn-lt"/>
                          <a:ea typeface="+mn-ea"/>
                          <a:cs typeface="+mn-cs"/>
                        </a:rPr>
                        <a:t>3</a:t>
                      </a:r>
                    </a:p>
                  </a:txBody>
                  <a:tcPr anchor="ctr"/>
                </a:tc>
                <a:tc>
                  <a:txBody>
                    <a:bodyPr/>
                    <a:lstStyle/>
                    <a:p>
                      <a:pPr algn="l"/>
                      <a:r>
                        <a:rPr lang="fr-FR" sz="1000" kern="1200" dirty="0">
                          <a:solidFill>
                            <a:schemeClr val="dk1"/>
                          </a:solidFill>
                          <a:latin typeface="+mn-lt"/>
                          <a:ea typeface="+mn-ea"/>
                          <a:cs typeface="+mn-cs"/>
                          <a:hlinkClick r:id="rId5" action="ppaction://hlinksldjump"/>
                        </a:rPr>
                        <a:t>Gestion sortie binaire</a:t>
                      </a:r>
                      <a:endParaRPr lang="fr-FR" sz="1000" kern="1200" dirty="0">
                        <a:solidFill>
                          <a:schemeClr val="dk1"/>
                        </a:solidFill>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lumMod val="75000"/>
                              <a:lumOff val="25000"/>
                            </a:schemeClr>
                          </a:solidFill>
                          <a:latin typeface="+mn-lt"/>
                          <a:ea typeface="+mn-ea"/>
                          <a:cs typeface="+mn-cs"/>
                        </a:rPr>
                        <a:t>Allumage d’une </a:t>
                      </a:r>
                      <a:r>
                        <a:rPr lang="fr-FR" sz="1000" kern="1200" dirty="0" err="1">
                          <a:solidFill>
                            <a:schemeClr val="tx1">
                              <a:lumMod val="75000"/>
                              <a:lumOff val="25000"/>
                            </a:schemeClr>
                          </a:solidFill>
                          <a:latin typeface="+mn-lt"/>
                          <a:ea typeface="+mn-ea"/>
                          <a:cs typeface="+mn-cs"/>
                        </a:rPr>
                        <a:t>led</a:t>
                      </a:r>
                      <a:r>
                        <a:rPr lang="fr-FR" sz="1000" kern="1200" dirty="0">
                          <a:solidFill>
                            <a:schemeClr val="tx1">
                              <a:lumMod val="75000"/>
                              <a:lumOff val="25000"/>
                            </a:schemeClr>
                          </a:solidFill>
                          <a:latin typeface="+mn-lt"/>
                          <a:ea typeface="+mn-ea"/>
                          <a:cs typeface="+mn-cs"/>
                        </a:rPr>
                        <a:t> extérieure</a:t>
                      </a:r>
                    </a:p>
                  </a:txBody>
                  <a:tcPr anchor="ctr"/>
                </a:tc>
                <a:extLst>
                  <a:ext uri="{0D108BD9-81ED-4DB2-BD59-A6C34878D82A}">
                    <a16:rowId xmlns:a16="http://schemas.microsoft.com/office/drawing/2014/main" val="1864010786"/>
                  </a:ext>
                </a:extLst>
              </a:tr>
              <a:tr h="274320">
                <a:tc>
                  <a:txBody>
                    <a:bodyPr/>
                    <a:lstStyle/>
                    <a:p>
                      <a:pPr algn="ctr"/>
                      <a:r>
                        <a:rPr lang="fr-FR" sz="1000" b="1" dirty="0"/>
                        <a:t>4</a:t>
                      </a:r>
                    </a:p>
                  </a:txBody>
                  <a:tcPr anchor="ctr"/>
                </a:tc>
                <a:tc>
                  <a:txBody>
                    <a:bodyPr/>
                    <a:lstStyle/>
                    <a:p>
                      <a:pPr algn="l"/>
                      <a:r>
                        <a:rPr lang="fr-FR" sz="1000" dirty="0">
                          <a:solidFill>
                            <a:schemeClr val="tx1">
                              <a:lumMod val="75000"/>
                              <a:lumOff val="25000"/>
                            </a:schemeClr>
                          </a:solidFill>
                          <a:hlinkClick r:id="rId6" action="ppaction://hlinksldjump"/>
                        </a:rPr>
                        <a:t>Gestion entrée</a:t>
                      </a:r>
                      <a:r>
                        <a:rPr lang="fr-FR" sz="1000" baseline="0" dirty="0">
                          <a:solidFill>
                            <a:schemeClr val="tx1">
                              <a:lumMod val="75000"/>
                              <a:lumOff val="25000"/>
                            </a:schemeClr>
                          </a:solidFill>
                          <a:hlinkClick r:id="rId6" action="ppaction://hlinksldjump"/>
                        </a:rPr>
                        <a:t> </a:t>
                      </a:r>
                      <a:r>
                        <a:rPr lang="fr-FR" sz="1000" dirty="0">
                          <a:solidFill>
                            <a:schemeClr val="tx1">
                              <a:lumMod val="75000"/>
                              <a:lumOff val="25000"/>
                            </a:schemeClr>
                          </a:solidFill>
                          <a:hlinkClick r:id="rId6" action="ppaction://hlinksldjump"/>
                        </a:rPr>
                        <a:t>analogique</a:t>
                      </a:r>
                      <a:endParaRPr lang="fr-FR" sz="1000" dirty="0"/>
                    </a:p>
                  </a:txBody>
                  <a:tcPr anchor="ctr"/>
                </a:tc>
                <a:tc>
                  <a:txBody>
                    <a:bodyPr/>
                    <a:lstStyle/>
                    <a:p>
                      <a:pPr algn="l"/>
                      <a:r>
                        <a:rPr lang="fr-FR" sz="1000" dirty="0">
                          <a:solidFill>
                            <a:schemeClr val="tx1">
                              <a:lumMod val="75000"/>
                              <a:lumOff val="25000"/>
                            </a:schemeClr>
                          </a:solidFill>
                        </a:rPr>
                        <a:t>Utilisation d’un potentiomètre rotatif et affichage sur une courbe temporelle.</a:t>
                      </a:r>
                      <a:endParaRPr lang="fr-FR" sz="1000" dirty="0"/>
                    </a:p>
                  </a:txBody>
                  <a:tcPr anchor="ctr"/>
                </a:tc>
                <a:extLst>
                  <a:ext uri="{0D108BD9-81ED-4DB2-BD59-A6C34878D82A}">
                    <a16:rowId xmlns:a16="http://schemas.microsoft.com/office/drawing/2014/main" val="10004"/>
                  </a:ext>
                </a:extLst>
              </a:tr>
              <a:tr h="274320">
                <a:tc>
                  <a:txBody>
                    <a:bodyPr/>
                    <a:lstStyle/>
                    <a:p>
                      <a:pPr algn="ctr"/>
                      <a:r>
                        <a:rPr lang="fr-FR" sz="1000" b="1" dirty="0"/>
                        <a:t>5</a:t>
                      </a:r>
                    </a:p>
                  </a:txBody>
                  <a:tcPr anchor="ctr"/>
                </a:tc>
                <a:tc>
                  <a:txBody>
                    <a:bodyPr/>
                    <a:lstStyle/>
                    <a:p>
                      <a:pPr algn="l"/>
                      <a:r>
                        <a:rPr lang="fr-FR" sz="1000" dirty="0">
                          <a:solidFill>
                            <a:schemeClr val="tx1">
                              <a:lumMod val="75000"/>
                              <a:lumOff val="25000"/>
                            </a:schemeClr>
                          </a:solidFill>
                          <a:hlinkClick r:id="rId7" action="ppaction://hlinksldjump"/>
                        </a:rPr>
                        <a:t>Gestion sortie PWM</a:t>
                      </a:r>
                      <a:r>
                        <a:rPr lang="fr-FR" sz="1000" dirty="0">
                          <a:solidFill>
                            <a:schemeClr val="tx1">
                              <a:lumMod val="75000"/>
                              <a:lumOff val="25000"/>
                            </a:schemeClr>
                          </a:solidFill>
                        </a:rPr>
                        <a:t> </a:t>
                      </a:r>
                      <a:endParaRPr lang="fr-FR" sz="1000" dirty="0"/>
                    </a:p>
                  </a:txBody>
                  <a:tcPr anchor="ctr"/>
                </a:tc>
                <a:tc>
                  <a:txBody>
                    <a:bodyPr/>
                    <a:lstStyle/>
                    <a:p>
                      <a:pPr algn="l"/>
                      <a:r>
                        <a:rPr lang="fr-FR" sz="1000" dirty="0">
                          <a:solidFill>
                            <a:schemeClr val="tx1">
                              <a:lumMod val="75000"/>
                              <a:lumOff val="25000"/>
                            </a:schemeClr>
                          </a:solidFill>
                        </a:rPr>
                        <a:t>Variation luminosité d’une led</a:t>
                      </a:r>
                      <a:endParaRPr lang="fr-FR" sz="1000" dirty="0"/>
                    </a:p>
                  </a:txBody>
                  <a:tcPr anchor="ctr"/>
                </a:tc>
                <a:extLst>
                  <a:ext uri="{0D108BD9-81ED-4DB2-BD59-A6C34878D82A}">
                    <a16:rowId xmlns:a16="http://schemas.microsoft.com/office/drawing/2014/main" val="10005"/>
                  </a:ext>
                </a:extLst>
              </a:tr>
              <a:tr h="274320">
                <a:tc>
                  <a:txBody>
                    <a:bodyPr/>
                    <a:lstStyle/>
                    <a:p>
                      <a:pPr algn="ctr"/>
                      <a:r>
                        <a:rPr lang="fr-FR" sz="1000" b="1" dirty="0"/>
                        <a:t>6</a:t>
                      </a:r>
                    </a:p>
                  </a:txBody>
                  <a:tcPr anchor="ctr"/>
                </a:tc>
                <a:tc>
                  <a:txBody>
                    <a:bodyPr/>
                    <a:lstStyle/>
                    <a:p>
                      <a:pPr algn="l"/>
                      <a:r>
                        <a:rPr lang="fr-FR" sz="1000" dirty="0">
                          <a:solidFill>
                            <a:schemeClr val="tx1">
                              <a:lumMod val="75000"/>
                              <a:lumOff val="25000"/>
                            </a:schemeClr>
                          </a:solidFill>
                          <a:hlinkClick r:id="rId8" action="ppaction://hlinksldjump"/>
                        </a:rPr>
                        <a:t>Gestion sortie PWM pour servomoteur</a:t>
                      </a:r>
                      <a:endParaRPr lang="fr-FR" sz="1000" dirty="0"/>
                    </a:p>
                  </a:txBody>
                  <a:tcPr anchor="ctr"/>
                </a:tc>
                <a:tc>
                  <a:txBody>
                    <a:bodyPr/>
                    <a:lstStyle/>
                    <a:p>
                      <a:pPr algn="l"/>
                      <a:r>
                        <a:rPr lang="fr-FR" sz="1000" dirty="0">
                          <a:solidFill>
                            <a:schemeClr val="tx1">
                              <a:lumMod val="75000"/>
                              <a:lumOff val="25000"/>
                            </a:schemeClr>
                          </a:solidFill>
                        </a:rPr>
                        <a:t>Variation vitesse d’un servomoteur</a:t>
                      </a:r>
                      <a:endParaRPr lang="fr-FR" sz="1000" dirty="0"/>
                    </a:p>
                  </a:txBody>
                  <a:tcPr anchor="ctr"/>
                </a:tc>
                <a:extLst>
                  <a:ext uri="{0D108BD9-81ED-4DB2-BD59-A6C34878D82A}">
                    <a16:rowId xmlns:a16="http://schemas.microsoft.com/office/drawing/2014/main" val="396235722"/>
                  </a:ext>
                </a:extLst>
              </a:tr>
              <a:tr h="274320">
                <a:tc>
                  <a:txBody>
                    <a:bodyPr/>
                    <a:lstStyle/>
                    <a:p>
                      <a:pPr algn="ctr"/>
                      <a:r>
                        <a:rPr lang="fr-FR" sz="1000" b="1" dirty="0"/>
                        <a:t>7</a:t>
                      </a:r>
                    </a:p>
                  </a:txBody>
                  <a:tcPr anchor="ctr"/>
                </a:tc>
                <a:tc>
                  <a:txBody>
                    <a:bodyPr/>
                    <a:lstStyle/>
                    <a:p>
                      <a:pPr algn="l"/>
                      <a:r>
                        <a:rPr lang="fr-FR" sz="1000" dirty="0">
                          <a:solidFill>
                            <a:schemeClr val="tx1">
                              <a:lumMod val="75000"/>
                              <a:lumOff val="25000"/>
                            </a:schemeClr>
                          </a:solidFill>
                          <a:hlinkClick r:id="rId9" action="ppaction://hlinksldjump"/>
                        </a:rPr>
                        <a:t>Gestion des </a:t>
                      </a:r>
                      <a:r>
                        <a:rPr lang="fr-FR" sz="1000" dirty="0" err="1">
                          <a:solidFill>
                            <a:schemeClr val="tx1">
                              <a:lumMod val="75000"/>
                              <a:lumOff val="25000"/>
                            </a:schemeClr>
                          </a:solidFill>
                          <a:hlinkClick r:id="rId9" action="ppaction://hlinksldjump"/>
                        </a:rPr>
                        <a:t>timers</a:t>
                      </a:r>
                      <a:endParaRPr lang="fr-FR" sz="1000" dirty="0"/>
                    </a:p>
                  </a:txBody>
                  <a:tcPr anchor="ctr"/>
                </a:tc>
                <a:tc>
                  <a:txBody>
                    <a:bodyPr/>
                    <a:lstStyle/>
                    <a:p>
                      <a:pPr algn="l"/>
                      <a:r>
                        <a:rPr lang="fr-FR" sz="1000" kern="1200" dirty="0">
                          <a:solidFill>
                            <a:schemeClr val="tx1">
                              <a:lumMod val="75000"/>
                              <a:lumOff val="25000"/>
                            </a:schemeClr>
                          </a:solidFill>
                          <a:latin typeface="+mn-lt"/>
                          <a:ea typeface="+mn-ea"/>
                          <a:cs typeface="+mn-cs"/>
                        </a:rPr>
                        <a:t>Pilotage d’un moteur pas à pas</a:t>
                      </a:r>
                    </a:p>
                  </a:txBody>
                  <a:tcPr anchor="ctr"/>
                </a:tc>
                <a:extLst>
                  <a:ext uri="{0D108BD9-81ED-4DB2-BD59-A6C34878D82A}">
                    <a16:rowId xmlns:a16="http://schemas.microsoft.com/office/drawing/2014/main" val="1506918230"/>
                  </a:ext>
                </a:extLst>
              </a:tr>
              <a:tr h="274320">
                <a:tc>
                  <a:txBody>
                    <a:bodyPr/>
                    <a:lstStyle/>
                    <a:p>
                      <a:pPr algn="ctr"/>
                      <a:r>
                        <a:rPr lang="fr-FR" sz="1000" b="1" dirty="0"/>
                        <a:t>8</a:t>
                      </a:r>
                    </a:p>
                  </a:txBody>
                  <a:tcPr anchor="ctr"/>
                </a:tc>
                <a:tc>
                  <a:txBody>
                    <a:bodyPr/>
                    <a:lstStyle/>
                    <a:p>
                      <a:pPr algn="l"/>
                      <a:r>
                        <a:rPr lang="fr-FR" sz="1000" dirty="0">
                          <a:solidFill>
                            <a:schemeClr val="tx1">
                              <a:lumMod val="75000"/>
                              <a:lumOff val="25000"/>
                            </a:schemeClr>
                          </a:solidFill>
                          <a:hlinkClick r:id="rId10" action="ppaction://hlinksldjump"/>
                        </a:rPr>
                        <a:t>Sauvegarde données dans fichier</a:t>
                      </a:r>
                      <a:endParaRPr lang="fr-FR" sz="1000" dirty="0"/>
                    </a:p>
                  </a:txBody>
                  <a:tcPr anchor="ctr"/>
                </a:tc>
                <a:tc>
                  <a:txBody>
                    <a:bodyPr/>
                    <a:lstStyle/>
                    <a:p>
                      <a:pPr algn="l"/>
                      <a:r>
                        <a:rPr lang="fr-FR" sz="1000" kern="1200" dirty="0">
                          <a:solidFill>
                            <a:schemeClr val="tx1">
                              <a:lumMod val="75000"/>
                              <a:lumOff val="25000"/>
                            </a:schemeClr>
                          </a:solidFill>
                          <a:latin typeface="+mn-lt"/>
                          <a:ea typeface="+mn-ea"/>
                          <a:cs typeface="+mn-cs"/>
                        </a:rPr>
                        <a:t>Sauvegarde de mesure d’un potentiomètre dans un fichier csv</a:t>
                      </a:r>
                    </a:p>
                  </a:txBody>
                  <a:tcPr anchor="ctr"/>
                </a:tc>
                <a:extLst>
                  <a:ext uri="{0D108BD9-81ED-4DB2-BD59-A6C34878D82A}">
                    <a16:rowId xmlns:a16="http://schemas.microsoft.com/office/drawing/2014/main" val="10009"/>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a:solidFill>
                            <a:schemeClr val="tx1">
                              <a:lumMod val="75000"/>
                              <a:lumOff val="25000"/>
                            </a:schemeClr>
                          </a:solidFill>
                        </a:rPr>
                        <a:t>9</a:t>
                      </a:r>
                    </a:p>
                  </a:txBody>
                  <a:tcPr anchor="ctr"/>
                </a:tc>
                <a:tc>
                  <a:txBody>
                    <a:bodyPr/>
                    <a:lstStyle/>
                    <a:p>
                      <a:pPr algn="l"/>
                      <a:r>
                        <a:rPr lang="fr-FR" sz="1000" dirty="0">
                          <a:solidFill>
                            <a:schemeClr val="tx1">
                              <a:lumMod val="75000"/>
                              <a:lumOff val="25000"/>
                            </a:schemeClr>
                          </a:solidFill>
                          <a:hlinkClick r:id="rId11" action="ppaction://hlinksldjump"/>
                        </a:rPr>
                        <a:t>Gestion des interruptions </a:t>
                      </a:r>
                      <a:endParaRPr lang="fr-FR" sz="10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lumMod val="75000"/>
                              <a:lumOff val="25000"/>
                            </a:schemeClr>
                          </a:solidFill>
                          <a:latin typeface="+mn-lt"/>
                          <a:ea typeface="+mn-ea"/>
                          <a:cs typeface="+mn-cs"/>
                        </a:rPr>
                        <a:t>Comptage d’appui sur un bouton indépendant du temps de cycle</a:t>
                      </a:r>
                    </a:p>
                  </a:txBody>
                  <a:tcPr anchor="ctr"/>
                </a:tc>
                <a:extLst>
                  <a:ext uri="{0D108BD9-81ED-4DB2-BD59-A6C34878D82A}">
                    <a16:rowId xmlns:a16="http://schemas.microsoft.com/office/drawing/2014/main" val="553820344"/>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a:solidFill>
                            <a:schemeClr val="tx1">
                              <a:lumMod val="75000"/>
                              <a:lumOff val="25000"/>
                            </a:schemeClr>
                          </a:solidFill>
                        </a:rPr>
                        <a:t>10</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dirty="0">
                          <a:solidFill>
                            <a:schemeClr val="tx1">
                              <a:lumMod val="75000"/>
                              <a:lumOff val="25000"/>
                            </a:schemeClr>
                          </a:solidFill>
                          <a:hlinkClick r:id="rId12" action="ppaction://hlinksldjump"/>
                        </a:rPr>
                        <a:t>Connexion capteur</a:t>
                      </a:r>
                      <a:r>
                        <a:rPr lang="fr-FR" sz="1000" baseline="0" dirty="0">
                          <a:solidFill>
                            <a:schemeClr val="tx1">
                              <a:lumMod val="75000"/>
                              <a:lumOff val="25000"/>
                            </a:schemeClr>
                          </a:solidFill>
                          <a:hlinkClick r:id="rId12" action="ppaction://hlinksldjump"/>
                        </a:rPr>
                        <a:t> bus I²C</a:t>
                      </a:r>
                      <a:endParaRPr lang="fr-FR" sz="1000" dirty="0">
                        <a:solidFill>
                          <a:schemeClr val="tx1">
                            <a:lumMod val="75000"/>
                            <a:lumOff val="25000"/>
                          </a:schemeClr>
                        </a:solidFill>
                      </a:endParaRPr>
                    </a:p>
                  </a:txBody>
                  <a:tcPr anchor="ctr"/>
                </a:tc>
                <a:tc>
                  <a:txBody>
                    <a:bodyPr/>
                    <a:lstStyle/>
                    <a:p>
                      <a:pPr algn="l"/>
                      <a:r>
                        <a:rPr lang="fr-FR" sz="1000" kern="1200" dirty="0">
                          <a:solidFill>
                            <a:schemeClr val="tx1">
                              <a:lumMod val="75000"/>
                              <a:lumOff val="25000"/>
                            </a:schemeClr>
                          </a:solidFill>
                          <a:latin typeface="+mn-lt"/>
                          <a:ea typeface="+mn-ea"/>
                          <a:cs typeface="+mn-cs"/>
                        </a:rPr>
                        <a:t>Communication</a:t>
                      </a:r>
                      <a:r>
                        <a:rPr lang="fr-FR" sz="1000" kern="1200" baseline="0" dirty="0">
                          <a:solidFill>
                            <a:schemeClr val="tx1">
                              <a:lumMod val="75000"/>
                              <a:lumOff val="25000"/>
                            </a:schemeClr>
                          </a:solidFill>
                          <a:latin typeface="+mn-lt"/>
                          <a:ea typeface="+mn-ea"/>
                          <a:cs typeface="+mn-cs"/>
                        </a:rPr>
                        <a:t> avec une centrale de mesure gyroscopique par bus I²C</a:t>
                      </a:r>
                    </a:p>
                  </a:txBody>
                  <a:tcPr anchor="ctr"/>
                </a:tc>
                <a:extLst>
                  <a:ext uri="{0D108BD9-81ED-4DB2-BD59-A6C34878D82A}">
                    <a16:rowId xmlns:a16="http://schemas.microsoft.com/office/drawing/2014/main" val="1707846430"/>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a:solidFill>
                            <a:schemeClr val="tx1">
                              <a:lumMod val="75000"/>
                              <a:lumOff val="25000"/>
                            </a:schemeClr>
                          </a:solidFill>
                        </a:rPr>
                        <a:t>11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dirty="0">
                          <a:solidFill>
                            <a:schemeClr val="tx1">
                              <a:lumMod val="75000"/>
                              <a:lumOff val="25000"/>
                            </a:schemeClr>
                          </a:solidFill>
                          <a:hlinkClick r:id="rId13" action="ppaction://hlinksldjump"/>
                        </a:rPr>
                        <a:t>Installation d’une classe python</a:t>
                      </a:r>
                      <a:endParaRPr lang="fr-FR" sz="1000" dirty="0">
                        <a:solidFill>
                          <a:schemeClr val="tx1">
                            <a:lumMod val="75000"/>
                            <a:lumOff val="25000"/>
                          </a:schemeClr>
                        </a:solidFill>
                      </a:endParaRPr>
                    </a:p>
                  </a:txBody>
                  <a:tcPr anchor="ctr"/>
                </a:tc>
                <a:tc>
                  <a:txBody>
                    <a:bodyPr/>
                    <a:lstStyle/>
                    <a:p>
                      <a:pPr algn="l"/>
                      <a:r>
                        <a:rPr lang="fr-FR" sz="1000" kern="1200" baseline="0" dirty="0">
                          <a:solidFill>
                            <a:schemeClr val="tx1">
                              <a:lumMod val="75000"/>
                              <a:lumOff val="25000"/>
                            </a:schemeClr>
                          </a:solidFill>
                          <a:latin typeface="+mn-lt"/>
                          <a:ea typeface="+mn-ea"/>
                          <a:cs typeface="+mn-cs"/>
                        </a:rPr>
                        <a:t>Installation d’une classe python téléchargée pour gestion périphérique</a:t>
                      </a:r>
                    </a:p>
                  </a:txBody>
                  <a:tcPr anchor="ctr"/>
                </a:tc>
                <a:extLst>
                  <a:ext uri="{0D108BD9-81ED-4DB2-BD59-A6C34878D82A}">
                    <a16:rowId xmlns:a16="http://schemas.microsoft.com/office/drawing/2014/main" val="2125280516"/>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a:solidFill>
                            <a:schemeClr val="tx1">
                              <a:lumMod val="75000"/>
                              <a:lumOff val="25000"/>
                            </a:schemeClr>
                          </a:solidFill>
                        </a:rPr>
                        <a:t>12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dirty="0">
                          <a:solidFill>
                            <a:schemeClr val="tx1">
                              <a:lumMod val="75000"/>
                              <a:lumOff val="25000"/>
                            </a:schemeClr>
                          </a:solidFill>
                          <a:hlinkClick r:id="rId14" action="ppaction://hlinksldjump"/>
                        </a:rPr>
                        <a:t>Connexion en mode mobilité</a:t>
                      </a:r>
                      <a:endParaRPr lang="fr-FR" sz="1000" dirty="0">
                        <a:solidFill>
                          <a:schemeClr val="tx1">
                            <a:lumMod val="75000"/>
                            <a:lumOff val="25000"/>
                          </a:schemeClr>
                        </a:solidFill>
                      </a:endParaRPr>
                    </a:p>
                  </a:txBody>
                  <a:tcPr anchor="ctr"/>
                </a:tc>
                <a:tc>
                  <a:txBody>
                    <a:bodyPr/>
                    <a:lstStyle/>
                    <a:p>
                      <a:pPr algn="l"/>
                      <a:r>
                        <a:rPr lang="fr-FR" sz="1000" dirty="0"/>
                        <a:t>Pour placer votre programme sur la carte afin de la libérer du câble USB</a:t>
                      </a:r>
                    </a:p>
                  </a:txBody>
                  <a:tcPr anchor="ctr"/>
                </a:tc>
                <a:extLst>
                  <a:ext uri="{0D108BD9-81ED-4DB2-BD59-A6C34878D82A}">
                    <a16:rowId xmlns:a16="http://schemas.microsoft.com/office/drawing/2014/main" val="1416666312"/>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a:solidFill>
                            <a:schemeClr val="tx1">
                              <a:lumMod val="75000"/>
                              <a:lumOff val="25000"/>
                            </a:schemeClr>
                          </a:solidFill>
                        </a:rPr>
                        <a:t>13</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dirty="0">
                          <a:solidFill>
                            <a:schemeClr val="tx1">
                              <a:lumMod val="75000"/>
                              <a:lumOff val="25000"/>
                            </a:schemeClr>
                          </a:solidFill>
                          <a:hlinkClick r:id="rId15" action="ppaction://hlinksldjump"/>
                        </a:rPr>
                        <a:t>Connexion en WIFI</a:t>
                      </a:r>
                      <a:endParaRPr lang="fr-FR" sz="1000" dirty="0">
                        <a:solidFill>
                          <a:schemeClr val="tx1">
                            <a:lumMod val="75000"/>
                            <a:lumOff val="25000"/>
                          </a:schemeClr>
                        </a:solidFill>
                      </a:endParaRPr>
                    </a:p>
                  </a:txBody>
                  <a:tcPr anchor="ctr"/>
                </a:tc>
                <a:tc>
                  <a:txBody>
                    <a:bodyPr/>
                    <a:lstStyle/>
                    <a:p>
                      <a:pPr algn="l"/>
                      <a:r>
                        <a:rPr lang="fr-FR" sz="1000" kern="1200" dirty="0">
                          <a:solidFill>
                            <a:schemeClr val="tx1">
                              <a:lumMod val="75000"/>
                              <a:lumOff val="25000"/>
                            </a:schemeClr>
                          </a:solidFill>
                          <a:latin typeface="+mn-lt"/>
                          <a:ea typeface="+mn-ea"/>
                          <a:cs typeface="+mn-cs"/>
                        </a:rPr>
                        <a:t>Communication sans fil entre Thonny et la carte (uniquement avec la Pico W).</a:t>
                      </a:r>
                    </a:p>
                  </a:txBody>
                  <a:tcPr anchor="ctr"/>
                </a:tc>
                <a:extLst>
                  <a:ext uri="{0D108BD9-81ED-4DB2-BD59-A6C34878D82A}">
                    <a16:rowId xmlns:a16="http://schemas.microsoft.com/office/drawing/2014/main" val="3630935717"/>
                  </a:ext>
                </a:extLst>
              </a:tr>
              <a:tr h="27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a:solidFill>
                            <a:schemeClr val="tx1">
                              <a:lumMod val="75000"/>
                              <a:lumOff val="25000"/>
                            </a:schemeClr>
                          </a:solidFill>
                        </a:rPr>
                        <a:t>14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dirty="0">
                          <a:solidFill>
                            <a:schemeClr val="tx1">
                              <a:lumMod val="75000"/>
                              <a:lumOff val="25000"/>
                            </a:schemeClr>
                          </a:solidFill>
                          <a:hlinkClick r:id="rId16" action="ppaction://hlinksldjump"/>
                        </a:rPr>
                        <a:t>Mise à jour Pico</a:t>
                      </a:r>
                      <a:endParaRPr lang="fr-FR" sz="1000" dirty="0">
                        <a:solidFill>
                          <a:schemeClr val="tx1">
                            <a:lumMod val="75000"/>
                            <a:lumOff val="25000"/>
                          </a:schemeClr>
                        </a:solidFill>
                      </a:endParaRPr>
                    </a:p>
                  </a:txBody>
                  <a:tcPr anchor="ctr"/>
                </a:tc>
                <a:tc>
                  <a:txBody>
                    <a:bodyPr/>
                    <a:lstStyle/>
                    <a:p>
                      <a:pPr algn="l"/>
                      <a:r>
                        <a:rPr lang="fr-FR" sz="1000" b="1" kern="1200" dirty="0">
                          <a:solidFill>
                            <a:schemeClr val="tx1">
                              <a:lumMod val="75000"/>
                              <a:lumOff val="25000"/>
                            </a:schemeClr>
                          </a:solidFill>
                          <a:latin typeface="+mn-lt"/>
                          <a:ea typeface="+mn-ea"/>
                          <a:cs typeface="+mn-cs"/>
                        </a:rPr>
                        <a:t>Installation première utilisation pour votre propre carte</a:t>
                      </a:r>
                    </a:p>
                  </a:txBody>
                  <a:tcPr anchor="ctr"/>
                </a:tc>
                <a:extLst>
                  <a:ext uri="{0D108BD9-81ED-4DB2-BD59-A6C34878D82A}">
                    <a16:rowId xmlns:a16="http://schemas.microsoft.com/office/drawing/2014/main" val="2509508708"/>
                  </a:ext>
                </a:extLst>
              </a:tr>
            </a:tbl>
          </a:graphicData>
        </a:graphic>
      </p:graphicFrame>
      <p:sp>
        <p:nvSpPr>
          <p:cNvPr id="7" name="Rectangle 6"/>
          <p:cNvSpPr/>
          <p:nvPr/>
        </p:nvSpPr>
        <p:spPr>
          <a:xfrm>
            <a:off x="193501" y="4607318"/>
            <a:ext cx="3584930" cy="553998"/>
          </a:xfrm>
          <a:prstGeom prst="rect">
            <a:avLst/>
          </a:prstGeom>
        </p:spPr>
        <p:txBody>
          <a:bodyPr wrap="square">
            <a:spAutoFit/>
          </a:bodyPr>
          <a:lstStyle/>
          <a:p>
            <a:pPr marL="171450" indent="-171450">
              <a:buFont typeface="Arial" panose="020B0604020202020204" pitchFamily="34" charset="0"/>
              <a:buChar char="•"/>
            </a:pPr>
            <a:r>
              <a:rPr lang="fr-FR" sz="1000" dirty="0">
                <a:solidFill>
                  <a:schemeClr val="tx1">
                    <a:lumMod val="75000"/>
                    <a:lumOff val="25000"/>
                  </a:schemeClr>
                </a:solidFill>
                <a:hlinkClick r:id="rId17" action="ppaction://hlinksldjump"/>
              </a:rPr>
              <a:t>Carte E/S Pico</a:t>
            </a:r>
            <a:endParaRPr lang="fr-FR" sz="1000" dirty="0">
              <a:solidFill>
                <a:schemeClr val="tx1">
                  <a:lumMod val="75000"/>
                  <a:lumOff val="25000"/>
                </a:schemeClr>
              </a:solidFill>
            </a:endParaRPr>
          </a:p>
          <a:p>
            <a:pPr marL="171450" indent="-171450">
              <a:buFont typeface="Arial" panose="020B0604020202020204" pitchFamily="34" charset="0"/>
              <a:buChar char="•"/>
            </a:pPr>
            <a:r>
              <a:rPr lang="fr-FR" sz="1000" dirty="0">
                <a:solidFill>
                  <a:schemeClr val="tx1">
                    <a:lumMod val="75000"/>
                    <a:lumOff val="25000"/>
                  </a:schemeClr>
                </a:solidFill>
                <a:hlinkClick r:id="rId18" action="ppaction://hlinksldjump"/>
              </a:rPr>
              <a:t>Branchement hacheur DRV8833</a:t>
            </a:r>
            <a:r>
              <a:rPr lang="fr-FR" sz="1000" dirty="0">
                <a:solidFill>
                  <a:schemeClr val="tx1">
                    <a:lumMod val="75000"/>
                    <a:lumOff val="25000"/>
                  </a:schemeClr>
                </a:solidFill>
              </a:rPr>
              <a:t> </a:t>
            </a:r>
            <a:br>
              <a:rPr lang="fr-FR" sz="1000" dirty="0">
                <a:solidFill>
                  <a:schemeClr val="tx1">
                    <a:lumMod val="75000"/>
                    <a:lumOff val="25000"/>
                  </a:schemeClr>
                </a:solidFill>
              </a:rPr>
            </a:br>
            <a:r>
              <a:rPr lang="fr-FR" sz="1000" dirty="0">
                <a:solidFill>
                  <a:schemeClr val="tx1">
                    <a:lumMod val="75000"/>
                    <a:lumOff val="25000"/>
                  </a:schemeClr>
                </a:solidFill>
              </a:rPr>
              <a:t>(pour 1 ou 2 moteurs à courant continu &lt;1,2A)</a:t>
            </a:r>
          </a:p>
        </p:txBody>
      </p:sp>
      <p:sp>
        <p:nvSpPr>
          <p:cNvPr id="8" name="Rectangle 7"/>
          <p:cNvSpPr/>
          <p:nvPr/>
        </p:nvSpPr>
        <p:spPr>
          <a:xfrm>
            <a:off x="4052808" y="4589502"/>
            <a:ext cx="4998202" cy="553998"/>
          </a:xfrm>
          <a:prstGeom prst="rect">
            <a:avLst/>
          </a:prstGeom>
        </p:spPr>
        <p:txBody>
          <a:bodyPr wrap="square">
            <a:spAutoFit/>
          </a:bodyPr>
          <a:lstStyle/>
          <a:p>
            <a:pPr marL="180000" indent="-180000">
              <a:buFont typeface="Arial" panose="020B0604020202020204" pitchFamily="34" charset="0"/>
              <a:buChar char="•"/>
            </a:pPr>
            <a:r>
              <a:rPr lang="fr-FR" sz="1000" dirty="0">
                <a:solidFill>
                  <a:schemeClr val="tx1">
                    <a:lumMod val="75000"/>
                    <a:lumOff val="25000"/>
                  </a:schemeClr>
                </a:solidFill>
                <a:hlinkClick r:id="rId19" action="ppaction://hlinksldjump"/>
              </a:rPr>
              <a:t>Branchement hacheur VNH5019</a:t>
            </a:r>
            <a:r>
              <a:rPr lang="fr-FR" sz="1000" dirty="0">
                <a:solidFill>
                  <a:schemeClr val="tx1">
                    <a:lumMod val="75000"/>
                    <a:lumOff val="25000"/>
                  </a:schemeClr>
                </a:solidFill>
              </a:rPr>
              <a:t> </a:t>
            </a:r>
            <a:br>
              <a:rPr lang="fr-FR" sz="1000" dirty="0">
                <a:solidFill>
                  <a:schemeClr val="tx1">
                    <a:lumMod val="75000"/>
                    <a:lumOff val="25000"/>
                  </a:schemeClr>
                </a:solidFill>
              </a:rPr>
            </a:br>
            <a:r>
              <a:rPr lang="fr-FR" sz="1000" dirty="0">
                <a:solidFill>
                  <a:schemeClr val="tx1">
                    <a:lumMod val="75000"/>
                    <a:lumOff val="25000"/>
                  </a:schemeClr>
                </a:solidFill>
              </a:rPr>
              <a:t>(pour 1 moteur à courant continu &lt;12A)</a:t>
            </a:r>
          </a:p>
          <a:p>
            <a:pPr marL="180000" indent="-180000">
              <a:buFont typeface="Arial" panose="020B0604020202020204" pitchFamily="34" charset="0"/>
              <a:buChar char="•"/>
            </a:pPr>
            <a:r>
              <a:rPr lang="fr-FR" sz="1000" dirty="0">
                <a:solidFill>
                  <a:schemeClr val="tx1">
                    <a:lumMod val="75000"/>
                    <a:lumOff val="25000"/>
                  </a:schemeClr>
                </a:solidFill>
                <a:hlinkClick r:id="rId20" action="ppaction://hlinksldjump"/>
              </a:rPr>
              <a:t>Branchement driver A4988 </a:t>
            </a:r>
            <a:r>
              <a:rPr lang="fr-FR" sz="1000" dirty="0">
                <a:solidFill>
                  <a:schemeClr val="tx1">
                    <a:lumMod val="75000"/>
                    <a:lumOff val="25000"/>
                  </a:schemeClr>
                </a:solidFill>
              </a:rPr>
              <a:t>(pour 1 moteur pas à pas bipolaire)</a:t>
            </a:r>
          </a:p>
        </p:txBody>
      </p:sp>
      <p:sp>
        <p:nvSpPr>
          <p:cNvPr id="11" name="Rectangle 10"/>
          <p:cNvSpPr/>
          <p:nvPr/>
        </p:nvSpPr>
        <p:spPr>
          <a:xfrm>
            <a:off x="5545199" y="399175"/>
            <a:ext cx="3365024" cy="369332"/>
          </a:xfrm>
          <a:prstGeom prst="rect">
            <a:avLst/>
          </a:prstGeom>
        </p:spPr>
        <p:txBody>
          <a:bodyPr wrap="none">
            <a:spAutoFit/>
          </a:bodyPr>
          <a:lstStyle/>
          <a:p>
            <a:pPr>
              <a:defRPr/>
            </a:pPr>
            <a:r>
              <a:rPr lang="fr-FR" dirty="0">
                <a:solidFill>
                  <a:schemeClr val="tx1">
                    <a:lumMod val="75000"/>
                    <a:lumOff val="25000"/>
                  </a:schemeClr>
                </a:solidFill>
                <a:hlinkClick r:id="rId21" action="ppaction://hlinksldjump"/>
              </a:rPr>
              <a:t>Présentation</a:t>
            </a:r>
            <a:r>
              <a:rPr lang="fr-FR" dirty="0">
                <a:solidFill>
                  <a:schemeClr val="tx1">
                    <a:lumMod val="75000"/>
                    <a:lumOff val="25000"/>
                  </a:schemeClr>
                </a:solidFill>
              </a:rPr>
              <a:t> Raspberry Pi Pico</a:t>
            </a:r>
          </a:p>
        </p:txBody>
      </p:sp>
    </p:spTree>
    <p:extLst>
      <p:ext uri="{BB962C8B-B14F-4D97-AF65-F5344CB8AC3E}">
        <p14:creationId xmlns:p14="http://schemas.microsoft.com/office/powerpoint/2010/main" val="8093817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20</a:t>
            </a:fld>
            <a:endParaRPr lang="fr-FR"/>
          </a:p>
        </p:txBody>
      </p:sp>
      <p:sp>
        <p:nvSpPr>
          <p:cNvPr id="4" name="ZoneTexte 3">
            <a:extLst>
              <a:ext uri="{FF2B5EF4-FFF2-40B4-BE49-F238E27FC236}">
                <a16:creationId xmlns:a16="http://schemas.microsoft.com/office/drawing/2014/main" id="{6908E194-23F8-8269-5313-C9EBA713106E}"/>
              </a:ext>
            </a:extLst>
          </p:cNvPr>
          <p:cNvSpPr txBox="1"/>
          <p:nvPr/>
        </p:nvSpPr>
        <p:spPr>
          <a:xfrm>
            <a:off x="94827" y="4736158"/>
            <a:ext cx="5023274" cy="307777"/>
          </a:xfrm>
          <a:prstGeom prst="rect">
            <a:avLst/>
          </a:prstGeom>
          <a:noFill/>
        </p:spPr>
        <p:txBody>
          <a:bodyPr wrap="square" rtlCol="0">
            <a:spAutoFit/>
          </a:bodyPr>
          <a:lstStyle/>
          <a:p>
            <a:r>
              <a:rPr lang="fr-FR" sz="1400" i="1" dirty="0"/>
              <a:t>Exemple pour le BNO055 à adapter à vos périphériques</a:t>
            </a:r>
          </a:p>
        </p:txBody>
      </p:sp>
      <p:sp>
        <p:nvSpPr>
          <p:cNvPr id="7" name="ZoneTexte 6">
            <a:extLst>
              <a:ext uri="{FF2B5EF4-FFF2-40B4-BE49-F238E27FC236}">
                <a16:creationId xmlns:a16="http://schemas.microsoft.com/office/drawing/2014/main" id="{F59C4F0C-D390-EA05-EA2D-4005B66A0EED}"/>
              </a:ext>
            </a:extLst>
          </p:cNvPr>
          <p:cNvSpPr txBox="1"/>
          <p:nvPr/>
        </p:nvSpPr>
        <p:spPr>
          <a:xfrm>
            <a:off x="94827" y="1556087"/>
            <a:ext cx="5892800" cy="2031325"/>
          </a:xfrm>
          <a:prstGeom prst="rect">
            <a:avLst/>
          </a:prstGeom>
          <a:noFill/>
        </p:spPr>
        <p:txBody>
          <a:bodyPr wrap="square" rtlCol="0">
            <a:spAutoFit/>
          </a:bodyPr>
          <a:lstStyle/>
          <a:p>
            <a:pPr marL="285750" indent="-285750">
              <a:buFontTx/>
              <a:buChar char="-"/>
            </a:pPr>
            <a:r>
              <a:rPr lang="fr-FR" dirty="0"/>
              <a:t>Dans Thonny, téléverser les fichiers *.</a:t>
            </a:r>
            <a:r>
              <a:rPr lang="fr-FR" dirty="0" err="1"/>
              <a:t>py</a:t>
            </a:r>
            <a:r>
              <a:rPr lang="fr-FR" dirty="0"/>
              <a:t> contenant les classes du périphériques (ici bno55.py et bno55_base.py) dans la mémoire de la Pico.</a:t>
            </a:r>
          </a:p>
          <a:p>
            <a:pPr marL="285750" indent="-285750">
              <a:buFontTx/>
              <a:buChar char="-"/>
            </a:pPr>
            <a:r>
              <a:rPr lang="fr-FR" dirty="0"/>
              <a:t>Brancher le périphérique et tester sa connexion I2C (voir fiches précédentes connexion I2C)</a:t>
            </a:r>
          </a:p>
          <a:p>
            <a:pPr marL="285750" indent="-285750">
              <a:buFontTx/>
              <a:buChar char="-"/>
            </a:pPr>
            <a:r>
              <a:rPr lang="fr-FR" dirty="0"/>
              <a:t>Vous pouvez tester avec le code test fourni. (voir page suivante)</a:t>
            </a:r>
          </a:p>
        </p:txBody>
      </p:sp>
      <p:sp>
        <p:nvSpPr>
          <p:cNvPr id="9" name="Titre 1">
            <a:extLst>
              <a:ext uri="{FF2B5EF4-FFF2-40B4-BE49-F238E27FC236}">
                <a16:creationId xmlns:a16="http://schemas.microsoft.com/office/drawing/2014/main" id="{6388BA83-EF76-E045-9EBF-66A8AD34D929}"/>
              </a:ext>
            </a:extLst>
          </p:cNvPr>
          <p:cNvSpPr txBox="1">
            <a:spLocks/>
          </p:cNvSpPr>
          <p:nvPr/>
        </p:nvSpPr>
        <p:spPr>
          <a:xfrm>
            <a:off x="257387" y="407342"/>
            <a:ext cx="8988213" cy="7976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spc="-100" baseline="0">
                <a:solidFill>
                  <a:schemeClr val="tx2"/>
                </a:solidFill>
                <a:latin typeface="+mj-lt"/>
                <a:ea typeface="+mj-ea"/>
                <a:cs typeface="+mj-cs"/>
              </a:defRPr>
            </a:lvl1pPr>
          </a:lstStyle>
          <a:p>
            <a:r>
              <a:rPr lang="fr-FR" sz="2800" b="1" dirty="0">
                <a:solidFill>
                  <a:schemeClr val="tx1">
                    <a:lumMod val="75000"/>
                    <a:lumOff val="25000"/>
                  </a:schemeClr>
                </a:solidFill>
              </a:rPr>
              <a:t>11</a:t>
            </a:r>
            <a:r>
              <a:rPr lang="fr-FR" sz="2800" dirty="0">
                <a:solidFill>
                  <a:schemeClr val="tx1">
                    <a:lumMod val="75000"/>
                    <a:lumOff val="25000"/>
                  </a:schemeClr>
                </a:solidFill>
              </a:rPr>
              <a:t> Gestion d’une classe python : Utilisation d’une centrale gyroscopique par bus I²C avec une classe fournie. (2/3)</a:t>
            </a:r>
          </a:p>
        </p:txBody>
      </p:sp>
      <p:pic>
        <p:nvPicPr>
          <p:cNvPr id="13" name="Image 12">
            <a:extLst>
              <a:ext uri="{FF2B5EF4-FFF2-40B4-BE49-F238E27FC236}">
                <a16:creationId xmlns:a16="http://schemas.microsoft.com/office/drawing/2014/main" id="{F3EFEDC0-EFBE-C28A-82FB-B9823D1E7BBA}"/>
              </a:ext>
            </a:extLst>
          </p:cNvPr>
          <p:cNvPicPr>
            <a:picLocks noChangeAspect="1"/>
          </p:cNvPicPr>
          <p:nvPr/>
        </p:nvPicPr>
        <p:blipFill rotWithShape="1">
          <a:blip r:embed="rId3"/>
          <a:srcRect r="72147"/>
          <a:stretch/>
        </p:blipFill>
        <p:spPr>
          <a:xfrm>
            <a:off x="6678342" y="1406001"/>
            <a:ext cx="1883316" cy="3637934"/>
          </a:xfrm>
          <a:prstGeom prst="rect">
            <a:avLst/>
          </a:prstGeom>
        </p:spPr>
      </p:pic>
      <p:cxnSp>
        <p:nvCxnSpPr>
          <p:cNvPr id="15" name="Connecteur droit avec flèche 14">
            <a:extLst>
              <a:ext uri="{FF2B5EF4-FFF2-40B4-BE49-F238E27FC236}">
                <a16:creationId xmlns:a16="http://schemas.microsoft.com/office/drawing/2014/main" id="{2FE5C248-6B32-C68C-D66A-51D8FC73452F}"/>
              </a:ext>
            </a:extLst>
          </p:cNvPr>
          <p:cNvCxnSpPr/>
          <p:nvPr/>
        </p:nvCxnSpPr>
        <p:spPr>
          <a:xfrm>
            <a:off x="5019040" y="1910080"/>
            <a:ext cx="2099733" cy="4131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BAD0EA16-1FA3-85EC-7001-F46C8292DD68}"/>
              </a:ext>
            </a:extLst>
          </p:cNvPr>
          <p:cNvCxnSpPr>
            <a:cxnSpLocks/>
          </p:cNvCxnSpPr>
          <p:nvPr/>
        </p:nvCxnSpPr>
        <p:spPr>
          <a:xfrm>
            <a:off x="5019040" y="1910080"/>
            <a:ext cx="1659302" cy="9279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32168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21</a:t>
            </a:fld>
            <a:endParaRPr lang="fr-FR"/>
          </a:p>
        </p:txBody>
      </p:sp>
      <p:sp>
        <p:nvSpPr>
          <p:cNvPr id="4" name="ZoneTexte 3">
            <a:extLst>
              <a:ext uri="{FF2B5EF4-FFF2-40B4-BE49-F238E27FC236}">
                <a16:creationId xmlns:a16="http://schemas.microsoft.com/office/drawing/2014/main" id="{6908E194-23F8-8269-5313-C9EBA713106E}"/>
              </a:ext>
            </a:extLst>
          </p:cNvPr>
          <p:cNvSpPr txBox="1"/>
          <p:nvPr/>
        </p:nvSpPr>
        <p:spPr>
          <a:xfrm>
            <a:off x="20613" y="4346187"/>
            <a:ext cx="2072054" cy="738664"/>
          </a:xfrm>
          <a:prstGeom prst="rect">
            <a:avLst/>
          </a:prstGeom>
          <a:noFill/>
        </p:spPr>
        <p:txBody>
          <a:bodyPr wrap="square" rtlCol="0">
            <a:spAutoFit/>
          </a:bodyPr>
          <a:lstStyle/>
          <a:p>
            <a:r>
              <a:rPr lang="fr-FR" sz="1400" i="1" dirty="0"/>
              <a:t>Exemple pour le BNO055 à adapter à vos périphériques</a:t>
            </a:r>
          </a:p>
        </p:txBody>
      </p:sp>
      <p:pic>
        <p:nvPicPr>
          <p:cNvPr id="6" name="Image 5">
            <a:extLst>
              <a:ext uri="{FF2B5EF4-FFF2-40B4-BE49-F238E27FC236}">
                <a16:creationId xmlns:a16="http://schemas.microsoft.com/office/drawing/2014/main" id="{A16F9FD8-2648-C43E-03E6-07F163468E4E}"/>
              </a:ext>
            </a:extLst>
          </p:cNvPr>
          <p:cNvPicPr>
            <a:picLocks noChangeAspect="1"/>
          </p:cNvPicPr>
          <p:nvPr/>
        </p:nvPicPr>
        <p:blipFill>
          <a:blip r:embed="rId3"/>
          <a:stretch>
            <a:fillRect/>
          </a:stretch>
        </p:blipFill>
        <p:spPr>
          <a:xfrm>
            <a:off x="2113280" y="1319838"/>
            <a:ext cx="6894667" cy="3709474"/>
          </a:xfrm>
          <a:prstGeom prst="rect">
            <a:avLst/>
          </a:prstGeom>
        </p:spPr>
      </p:pic>
      <p:pic>
        <p:nvPicPr>
          <p:cNvPr id="3" name="Image 2">
            <a:extLst>
              <a:ext uri="{FF2B5EF4-FFF2-40B4-BE49-F238E27FC236}">
                <a16:creationId xmlns:a16="http://schemas.microsoft.com/office/drawing/2014/main" id="{6AAAFCB4-F06F-AB83-CB69-E707AE09EDC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632363" y="1709737"/>
            <a:ext cx="2190750" cy="1724025"/>
          </a:xfrm>
          <a:prstGeom prst="rect">
            <a:avLst/>
          </a:prstGeom>
        </p:spPr>
      </p:pic>
      <p:sp>
        <p:nvSpPr>
          <p:cNvPr id="7" name="ZoneTexte 6">
            <a:extLst>
              <a:ext uri="{FF2B5EF4-FFF2-40B4-BE49-F238E27FC236}">
                <a16:creationId xmlns:a16="http://schemas.microsoft.com/office/drawing/2014/main" id="{F59C4F0C-D390-EA05-EA2D-4005B66A0EED}"/>
              </a:ext>
            </a:extLst>
          </p:cNvPr>
          <p:cNvSpPr txBox="1"/>
          <p:nvPr/>
        </p:nvSpPr>
        <p:spPr>
          <a:xfrm>
            <a:off x="94827" y="1205000"/>
            <a:ext cx="1977227" cy="2308324"/>
          </a:xfrm>
          <a:prstGeom prst="rect">
            <a:avLst/>
          </a:prstGeom>
          <a:noFill/>
        </p:spPr>
        <p:txBody>
          <a:bodyPr wrap="square" rtlCol="0">
            <a:spAutoFit/>
          </a:bodyPr>
          <a:lstStyle/>
          <a:p>
            <a:r>
              <a:rPr lang="fr-FR" dirty="0"/>
              <a:t>Test du BNO055 avec le driver fourni de </a:t>
            </a:r>
            <a:r>
              <a:rPr lang="fr-FR" dirty="0" err="1"/>
              <a:t>gihtub</a:t>
            </a:r>
            <a:r>
              <a:rPr lang="fr-FR" dirty="0"/>
              <a:t>.</a:t>
            </a:r>
          </a:p>
          <a:p>
            <a:r>
              <a:rPr lang="fr-FR" dirty="0"/>
              <a:t>(une petite adaptation sur la déclaration de l’I2C a du être écrite).</a:t>
            </a:r>
          </a:p>
        </p:txBody>
      </p:sp>
      <p:cxnSp>
        <p:nvCxnSpPr>
          <p:cNvPr id="5" name="Connecteur droit avec flèche 4">
            <a:extLst>
              <a:ext uri="{FF2B5EF4-FFF2-40B4-BE49-F238E27FC236}">
                <a16:creationId xmlns:a16="http://schemas.microsoft.com/office/drawing/2014/main" id="{0010D5A8-0898-396A-7153-C23C298842DA}"/>
              </a:ext>
            </a:extLst>
          </p:cNvPr>
          <p:cNvCxnSpPr/>
          <p:nvPr/>
        </p:nvCxnSpPr>
        <p:spPr>
          <a:xfrm flipV="1">
            <a:off x="927947" y="2506133"/>
            <a:ext cx="2501053" cy="833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itre 1">
            <a:extLst>
              <a:ext uri="{FF2B5EF4-FFF2-40B4-BE49-F238E27FC236}">
                <a16:creationId xmlns:a16="http://schemas.microsoft.com/office/drawing/2014/main" id="{D386400D-DFC1-309C-996D-CB6A353B2BF6}"/>
              </a:ext>
            </a:extLst>
          </p:cNvPr>
          <p:cNvSpPr txBox="1">
            <a:spLocks/>
          </p:cNvSpPr>
          <p:nvPr/>
        </p:nvSpPr>
        <p:spPr>
          <a:xfrm>
            <a:off x="257387" y="407342"/>
            <a:ext cx="8988213" cy="7976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spc="-100" baseline="0">
                <a:solidFill>
                  <a:schemeClr val="tx2"/>
                </a:solidFill>
                <a:latin typeface="+mj-lt"/>
                <a:ea typeface="+mj-ea"/>
                <a:cs typeface="+mj-cs"/>
              </a:defRPr>
            </a:lvl1pPr>
          </a:lstStyle>
          <a:p>
            <a:r>
              <a:rPr lang="fr-FR" sz="2800" b="1" dirty="0">
                <a:solidFill>
                  <a:schemeClr val="tx1">
                    <a:lumMod val="75000"/>
                    <a:lumOff val="25000"/>
                  </a:schemeClr>
                </a:solidFill>
              </a:rPr>
              <a:t>11</a:t>
            </a:r>
            <a:r>
              <a:rPr lang="fr-FR" sz="2800" dirty="0">
                <a:solidFill>
                  <a:schemeClr val="tx1">
                    <a:lumMod val="75000"/>
                    <a:lumOff val="25000"/>
                  </a:schemeClr>
                </a:solidFill>
              </a:rPr>
              <a:t> Gestion d’une classe python : Utilisation d’une centrale gyroscopique par bus I²C avec une classe fournie. (3/3)</a:t>
            </a:r>
          </a:p>
        </p:txBody>
      </p:sp>
    </p:spTree>
    <p:extLst>
      <p:ext uri="{BB962C8B-B14F-4D97-AF65-F5344CB8AC3E}">
        <p14:creationId xmlns:p14="http://schemas.microsoft.com/office/powerpoint/2010/main" val="228138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b="1" dirty="0">
                <a:solidFill>
                  <a:schemeClr val="tx1"/>
                </a:solidFill>
              </a:rPr>
              <a:t>12</a:t>
            </a:r>
            <a:r>
              <a:rPr lang="fr-FR" sz="2800" dirty="0">
                <a:solidFill>
                  <a:schemeClr val="tx1"/>
                </a:solidFill>
              </a:rPr>
              <a:t> Instructions shell et lancement programme en </a:t>
            </a:r>
            <a:r>
              <a:rPr lang="fr-FR" sz="2800" b="1" dirty="0">
                <a:solidFill>
                  <a:schemeClr val="tx1"/>
                </a:solidFill>
              </a:rPr>
              <a:t>mode mobilité </a:t>
            </a:r>
            <a:r>
              <a:rPr lang="fr-FR" sz="2800" dirty="0">
                <a:solidFill>
                  <a:schemeClr val="tx1"/>
                </a:solidFill>
              </a:rPr>
              <a:t>(pour robot autonome par ex.)</a:t>
            </a:r>
          </a:p>
        </p:txBody>
      </p:sp>
      <p:sp>
        <p:nvSpPr>
          <p:cNvPr id="4" name="Espace réservé du contenu 3"/>
          <p:cNvSpPr>
            <a:spLocks noGrp="1"/>
          </p:cNvSpPr>
          <p:nvPr>
            <p:ph idx="1"/>
          </p:nvPr>
        </p:nvSpPr>
        <p:spPr>
          <a:xfrm>
            <a:off x="128694" y="1282447"/>
            <a:ext cx="8825654" cy="2220148"/>
          </a:xfrm>
        </p:spPr>
        <p:txBody>
          <a:bodyPr>
            <a:noAutofit/>
          </a:bodyPr>
          <a:lstStyle/>
          <a:p>
            <a:r>
              <a:rPr lang="fr-FR" sz="1600" dirty="0"/>
              <a:t>Pour utiliser votre Pico en mode non connectée par l’USB (pour la robotique par ex.), suivre les instructions suivantes :</a:t>
            </a:r>
          </a:p>
          <a:p>
            <a:r>
              <a:rPr lang="fr-FR" sz="1600" b="1" dirty="0"/>
              <a:t>1.</a:t>
            </a:r>
            <a:r>
              <a:rPr lang="fr-FR" sz="1600" dirty="0"/>
              <a:t> copier votre fichier .</a:t>
            </a:r>
            <a:r>
              <a:rPr lang="fr-FR" sz="1600" dirty="0" err="1"/>
              <a:t>py</a:t>
            </a:r>
            <a:r>
              <a:rPr lang="fr-FR" sz="1600" dirty="0"/>
              <a:t> sur la carte en cliquant sur Enregistrer sous… du menu Fichier. (et choisir Raspberry Pi Pico)</a:t>
            </a:r>
          </a:p>
          <a:p>
            <a:r>
              <a:rPr lang="fr-FR" sz="1600" b="1" dirty="0"/>
              <a:t>2.</a:t>
            </a:r>
            <a:r>
              <a:rPr lang="fr-FR" sz="1600" dirty="0"/>
              <a:t> modifier le fichier « main.py » situé sur la carte Pico (s’il n’est pas présent, le créer) en plaçant cette ligne :</a:t>
            </a:r>
          </a:p>
          <a:p>
            <a:pPr lvl="1"/>
            <a:r>
              <a:rPr lang="en-US" sz="1200" dirty="0">
                <a:latin typeface="Courier New" panose="02070309020205020404" pitchFamily="49" charset="0"/>
                <a:cs typeface="Courier New" panose="02070309020205020404" pitchFamily="49" charset="0"/>
              </a:rPr>
              <a:t>exec(open('test.py').read())</a:t>
            </a:r>
          </a:p>
          <a:p>
            <a:pPr lvl="1"/>
            <a:r>
              <a:rPr lang="fr-FR" sz="1200" dirty="0"/>
              <a:t>test.py étant bien entendu le nom du fichier python que vous voulez lancer. Attention aux guillemets.</a:t>
            </a:r>
          </a:p>
          <a:p>
            <a:pPr marL="0" indent="0">
              <a:buNone/>
            </a:pPr>
            <a:endParaRPr lang="fr-FR" sz="1600" dirty="0"/>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22</a:t>
            </a:fld>
            <a:endParaRPr lang="fr-FR"/>
          </a:p>
        </p:txBody>
      </p:sp>
      <p:pic>
        <p:nvPicPr>
          <p:cNvPr id="5" name="Image 4">
            <a:extLst>
              <a:ext uri="{FF2B5EF4-FFF2-40B4-BE49-F238E27FC236}">
                <a16:creationId xmlns:a16="http://schemas.microsoft.com/office/drawing/2014/main" id="{CC55145E-B3C7-D7E2-F015-149A85AC7E6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302309" y="3438439"/>
            <a:ext cx="1702182" cy="1126490"/>
          </a:xfrm>
          <a:prstGeom prst="rect">
            <a:avLst/>
          </a:prstGeom>
        </p:spPr>
      </p:pic>
      <p:sp>
        <p:nvSpPr>
          <p:cNvPr id="7" name="ZoneTexte 6">
            <a:extLst>
              <a:ext uri="{FF2B5EF4-FFF2-40B4-BE49-F238E27FC236}">
                <a16:creationId xmlns:a16="http://schemas.microsoft.com/office/drawing/2014/main" id="{2C9DEBD7-ADBC-F403-3957-6CA7BAACA961}"/>
              </a:ext>
            </a:extLst>
          </p:cNvPr>
          <p:cNvSpPr txBox="1"/>
          <p:nvPr/>
        </p:nvSpPr>
        <p:spPr>
          <a:xfrm>
            <a:off x="59265" y="3296631"/>
            <a:ext cx="7489615" cy="1815882"/>
          </a:xfrm>
          <a:prstGeom prst="rect">
            <a:avLst/>
          </a:prstGeom>
          <a:noFill/>
        </p:spPr>
        <p:txBody>
          <a:bodyPr wrap="square">
            <a:spAutoFit/>
          </a:bodyPr>
          <a:lstStyle/>
          <a:p>
            <a:r>
              <a:rPr lang="fr-FR" sz="1400" dirty="0">
                <a:solidFill>
                  <a:schemeClr val="accent6">
                    <a:lumMod val="50000"/>
                  </a:schemeClr>
                </a:solidFill>
              </a:rPr>
              <a:t>main.py est le programme lu au lancement de la carte. Attention à son contenu !</a:t>
            </a:r>
          </a:p>
          <a:p>
            <a:r>
              <a:rPr lang="fr-FR" sz="1400" dirty="0"/>
              <a:t>Brancher la carte avec coupleur piles avec port mini </a:t>
            </a:r>
            <a:r>
              <a:rPr lang="fr-FR" sz="1400" dirty="0" err="1"/>
              <a:t>usb</a:t>
            </a:r>
            <a:r>
              <a:rPr lang="fr-FR" sz="1400" dirty="0"/>
              <a:t>. Attention, le PC n’a plus de lien avec la carte. La carte est alimentée par des piles branchées sur le port USB (5,5 V max).</a:t>
            </a:r>
          </a:p>
          <a:p>
            <a:r>
              <a:rPr lang="fr-FR" sz="1400" dirty="0"/>
              <a:t>Si vous voulez effectuer un soft reboot sans déconnecter l’USB d’alimentation, il faut brancher la masse sur l’entrée RUN (située entre GP22 et GP26 à droite). Alors main.py est exécuté à nouveau. </a:t>
            </a:r>
          </a:p>
          <a:p>
            <a:r>
              <a:rPr lang="fr-FR" sz="1400" b="1" dirty="0"/>
              <a:t>Tout ceci est inutile si vous êtes équipé d’une pico W (avec module WI-FI) voir fiche suivante.</a:t>
            </a:r>
          </a:p>
        </p:txBody>
      </p:sp>
    </p:spTree>
    <p:extLst>
      <p:ext uri="{BB962C8B-B14F-4D97-AF65-F5344CB8AC3E}">
        <p14:creationId xmlns:p14="http://schemas.microsoft.com/office/powerpoint/2010/main" val="9839157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1C367A-7A41-F11A-7A3E-CA0012052CEB}"/>
              </a:ext>
            </a:extLst>
          </p:cNvPr>
          <p:cNvSpPr>
            <a:spLocks noGrp="1"/>
          </p:cNvSpPr>
          <p:nvPr>
            <p:ph type="title"/>
          </p:nvPr>
        </p:nvSpPr>
        <p:spPr>
          <a:xfrm>
            <a:off x="1" y="400050"/>
            <a:ext cx="9252372" cy="742950"/>
          </a:xfrm>
        </p:spPr>
        <p:txBody>
          <a:bodyPr>
            <a:noAutofit/>
          </a:bodyPr>
          <a:lstStyle/>
          <a:p>
            <a:r>
              <a:rPr lang="fr-FR" sz="2800" b="1" dirty="0">
                <a:solidFill>
                  <a:schemeClr val="tx1"/>
                </a:solidFill>
              </a:rPr>
              <a:t>13</a:t>
            </a:r>
            <a:r>
              <a:rPr lang="fr-FR" sz="2800" dirty="0">
                <a:solidFill>
                  <a:schemeClr val="tx1"/>
                </a:solidFill>
              </a:rPr>
              <a:t> Connexion WIFI en point d’accès (Pico W seulement) (1/2)</a:t>
            </a:r>
          </a:p>
        </p:txBody>
      </p:sp>
      <p:sp>
        <p:nvSpPr>
          <p:cNvPr id="3" name="Espace réservé du contenu 2">
            <a:extLst>
              <a:ext uri="{FF2B5EF4-FFF2-40B4-BE49-F238E27FC236}">
                <a16:creationId xmlns:a16="http://schemas.microsoft.com/office/drawing/2014/main" id="{4147664C-01C5-6130-C446-AAD18412DF44}"/>
              </a:ext>
            </a:extLst>
          </p:cNvPr>
          <p:cNvSpPr>
            <a:spLocks noGrp="1"/>
          </p:cNvSpPr>
          <p:nvPr>
            <p:ph idx="1"/>
          </p:nvPr>
        </p:nvSpPr>
        <p:spPr>
          <a:xfrm>
            <a:off x="104503" y="1143000"/>
            <a:ext cx="4950823" cy="3803197"/>
          </a:xfrm>
        </p:spPr>
        <p:txBody>
          <a:bodyPr>
            <a:normAutofit/>
          </a:bodyPr>
          <a:lstStyle/>
          <a:p>
            <a:r>
              <a:rPr lang="fr-FR" sz="1200" dirty="0"/>
              <a:t>Vous pouvez faire apparaitre le shell python de la Pico dans Thonny connecté en WIFI avec votre Pico W. La carte est configurée en point d’accès. Le wifi s’effectue directement entre la carte et le pc.</a:t>
            </a:r>
          </a:p>
          <a:p>
            <a:r>
              <a:rPr lang="fr-FR" sz="1200" dirty="0"/>
              <a:t>Attention, seuls les programmes enregistrés dans la mémoire de la carte fonctionneront. Si vous voulez les modifier ils faut les ouvrir dans Thonny et les sauvegarder sur la carte.</a:t>
            </a:r>
          </a:p>
          <a:p>
            <a:endParaRPr lang="fr-FR" sz="1200" dirty="0"/>
          </a:p>
          <a:p>
            <a:r>
              <a:rPr lang="fr-FR" sz="1200" b="1" dirty="0"/>
              <a:t>Etapes initiales effectuées une seule fois</a:t>
            </a:r>
          </a:p>
          <a:p>
            <a:r>
              <a:rPr lang="fr-FR" sz="1200" b="1" dirty="0"/>
              <a:t>Etape 0.1 </a:t>
            </a:r>
            <a:r>
              <a:rPr lang="fr-FR" sz="1200" dirty="0"/>
              <a:t>: mettre ses lignes dans le fichier boot.py de la carte avec Thonny et débrancher puis rebrancher la carte. Si le boot.py n’existe pas, il faut juste le créer.</a:t>
            </a:r>
          </a:p>
          <a:p>
            <a:r>
              <a:rPr lang="fr-FR" sz="1200" b="1" dirty="0"/>
              <a:t>Etape 0.2 </a:t>
            </a:r>
            <a:r>
              <a:rPr lang="fr-FR" sz="1200" dirty="0"/>
              <a:t>: dans le </a:t>
            </a:r>
            <a:r>
              <a:rPr lang="fr-FR" sz="1200" dirty="0" err="1"/>
              <a:t>shell</a:t>
            </a:r>
            <a:r>
              <a:rPr lang="fr-FR" sz="1200" dirty="0"/>
              <a:t> taper « </a:t>
            </a:r>
            <a:r>
              <a:rPr lang="fr-FR" sz="1200" dirty="0">
                <a:latin typeface="Courier New" panose="02070309020205020404" pitchFamily="49" charset="0"/>
                <a:cs typeface="Courier New" panose="02070309020205020404" pitchFamily="49" charset="0"/>
              </a:rPr>
              <a:t>import </a:t>
            </a:r>
            <a:r>
              <a:rPr lang="fr-FR" sz="1200" dirty="0" err="1">
                <a:latin typeface="Courier New" panose="02070309020205020404" pitchFamily="49" charset="0"/>
                <a:cs typeface="Courier New" panose="02070309020205020404" pitchFamily="49" charset="0"/>
              </a:rPr>
              <a:t>webrepl_setup</a:t>
            </a:r>
            <a:r>
              <a:rPr lang="fr-FR" sz="1200" dirty="0">
                <a:latin typeface="Courier New" panose="02070309020205020404" pitchFamily="49" charset="0"/>
                <a:cs typeface="Courier New" panose="02070309020205020404" pitchFamily="49" charset="0"/>
              </a:rPr>
              <a:t> </a:t>
            </a:r>
            <a:r>
              <a:rPr lang="fr-FR" sz="1200" dirty="0"/>
              <a:t>» et répondre aux questions. (Pour faire simple garder le mot de passe. Il sera placé dans un fichier webrepl_cfg.py sur la carte).</a:t>
            </a:r>
          </a:p>
          <a:p>
            <a:r>
              <a:rPr lang="fr-FR" sz="1200" dirty="0"/>
              <a:t>Noter l’adresse IP qui apparait : 192.168.1.4 (par exemple)</a:t>
            </a:r>
          </a:p>
          <a:p>
            <a:endParaRPr lang="fr-FR" sz="1200" dirty="0"/>
          </a:p>
        </p:txBody>
      </p:sp>
      <p:sp>
        <p:nvSpPr>
          <p:cNvPr id="5" name="Espace réservé du pied de page 4">
            <a:extLst>
              <a:ext uri="{FF2B5EF4-FFF2-40B4-BE49-F238E27FC236}">
                <a16:creationId xmlns:a16="http://schemas.microsoft.com/office/drawing/2014/main" id="{B108794D-1B36-729F-EE4D-18343F0BEED3}"/>
              </a:ext>
            </a:extLst>
          </p:cNvPr>
          <p:cNvSpPr>
            <a:spLocks noGrp="1"/>
          </p:cNvSpPr>
          <p:nvPr>
            <p:ph type="ftr" sz="quarter" idx="11"/>
          </p:nvPr>
        </p:nvSpPr>
        <p:spPr/>
        <p:txBody>
          <a:bodyPr/>
          <a:lstStyle/>
          <a:p>
            <a:r>
              <a:rPr lang="fr-FR"/>
              <a:t>Aide MicroPython</a:t>
            </a:r>
            <a:endParaRPr lang="fr-FR" dirty="0"/>
          </a:p>
        </p:txBody>
      </p:sp>
      <p:sp>
        <p:nvSpPr>
          <p:cNvPr id="6" name="Espace réservé du numéro de diapositive 5">
            <a:extLst>
              <a:ext uri="{FF2B5EF4-FFF2-40B4-BE49-F238E27FC236}">
                <a16:creationId xmlns:a16="http://schemas.microsoft.com/office/drawing/2014/main" id="{2B3FF298-F7F7-86D5-35D4-548108281BE9}"/>
              </a:ext>
            </a:extLst>
          </p:cNvPr>
          <p:cNvSpPr>
            <a:spLocks noGrp="1"/>
          </p:cNvSpPr>
          <p:nvPr>
            <p:ph type="sldNum" sz="quarter" idx="12"/>
          </p:nvPr>
        </p:nvSpPr>
        <p:spPr/>
        <p:txBody>
          <a:bodyPr/>
          <a:lstStyle/>
          <a:p>
            <a:fld id="{93C461D2-9DE8-40C8-822B-38EC5191248D}" type="slidenum">
              <a:rPr lang="fr-FR" smtClean="0"/>
              <a:t>23</a:t>
            </a:fld>
            <a:endParaRPr lang="fr-FR" dirty="0"/>
          </a:p>
        </p:txBody>
      </p:sp>
      <p:cxnSp>
        <p:nvCxnSpPr>
          <p:cNvPr id="9" name="Connecteur droit avec flèche 8">
            <a:extLst>
              <a:ext uri="{FF2B5EF4-FFF2-40B4-BE49-F238E27FC236}">
                <a16:creationId xmlns:a16="http://schemas.microsoft.com/office/drawing/2014/main" id="{6A0FA18C-5661-3E09-5AF9-65C57E78ED83}"/>
              </a:ext>
            </a:extLst>
          </p:cNvPr>
          <p:cNvCxnSpPr>
            <a:cxnSpLocks/>
            <a:endCxn id="7" idx="1"/>
          </p:cNvCxnSpPr>
          <p:nvPr/>
        </p:nvCxnSpPr>
        <p:spPr>
          <a:xfrm flipV="1">
            <a:off x="3793067" y="2074365"/>
            <a:ext cx="1437149" cy="5451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Image 16">
            <a:extLst>
              <a:ext uri="{FF2B5EF4-FFF2-40B4-BE49-F238E27FC236}">
                <a16:creationId xmlns:a16="http://schemas.microsoft.com/office/drawing/2014/main" id="{0DFD22ED-E769-439C-9D35-98EDFFA363AF}"/>
              </a:ext>
            </a:extLst>
          </p:cNvPr>
          <p:cNvPicPr>
            <a:picLocks noChangeAspect="1"/>
          </p:cNvPicPr>
          <p:nvPr/>
        </p:nvPicPr>
        <p:blipFill rotWithShape="1">
          <a:blip r:embed="rId2">
            <a:clrChange>
              <a:clrFrom>
                <a:srgbClr val="FFFFFF"/>
              </a:clrFrom>
              <a:clrTo>
                <a:srgbClr val="FFFFFF">
                  <a:alpha val="0"/>
                </a:srgbClr>
              </a:clrTo>
            </a:clrChange>
          </a:blip>
          <a:srcRect l="22281" r="23071"/>
          <a:stretch/>
        </p:blipFill>
        <p:spPr>
          <a:xfrm>
            <a:off x="226722" y="4422626"/>
            <a:ext cx="460955" cy="474472"/>
          </a:xfrm>
          <a:prstGeom prst="rect">
            <a:avLst/>
          </a:prstGeom>
        </p:spPr>
      </p:pic>
      <p:sp>
        <p:nvSpPr>
          <p:cNvPr id="7" name="ZoneTexte 6">
            <a:extLst>
              <a:ext uri="{FF2B5EF4-FFF2-40B4-BE49-F238E27FC236}">
                <a16:creationId xmlns:a16="http://schemas.microsoft.com/office/drawing/2014/main" id="{7F3152B4-70AF-3C80-67B3-74FAFDA56C51}"/>
              </a:ext>
            </a:extLst>
          </p:cNvPr>
          <p:cNvSpPr txBox="1"/>
          <p:nvPr/>
        </p:nvSpPr>
        <p:spPr>
          <a:xfrm>
            <a:off x="5230216" y="1027924"/>
            <a:ext cx="3809281" cy="2092881"/>
          </a:xfrm>
          <a:prstGeom prst="rect">
            <a:avLst/>
          </a:prstGeom>
          <a:noFill/>
          <a:ln>
            <a:solidFill>
              <a:schemeClr val="tx1"/>
            </a:solidFill>
          </a:ln>
        </p:spPr>
        <p:txBody>
          <a:bodyPr wrap="square" rtlCol="0">
            <a:spAutoFit/>
          </a:bodyPr>
          <a:lstStyle/>
          <a:p>
            <a:r>
              <a:rPr lang="fr-FR" sz="1000" b="0" i="0" dirty="0">
                <a:solidFill>
                  <a:srgbClr val="796F39"/>
                </a:solidFill>
                <a:effectLst/>
                <a:latin typeface="CourierNewPSMT"/>
              </a:rPr>
              <a:t>#Wifi point d accès AP</a:t>
            </a:r>
          </a:p>
          <a:p>
            <a:r>
              <a:rPr lang="fr-FR" sz="1000" b="0" i="0" dirty="0" err="1">
                <a:effectLst/>
                <a:latin typeface="CourierNewPSMT"/>
              </a:rPr>
              <a:t>from</a:t>
            </a:r>
            <a:r>
              <a:rPr lang="fr-FR" sz="1000" b="0" i="0" dirty="0">
                <a:effectLst/>
                <a:latin typeface="CourierNewPSMT"/>
              </a:rPr>
              <a:t> rp2 import country</a:t>
            </a:r>
          </a:p>
          <a:p>
            <a:r>
              <a:rPr lang="fr-FR" sz="1000" b="0" i="0" dirty="0">
                <a:effectLst/>
                <a:latin typeface="CourierNewPSMT"/>
              </a:rPr>
              <a:t>import network</a:t>
            </a:r>
          </a:p>
          <a:p>
            <a:r>
              <a:rPr lang="fr-FR" sz="1000" b="0" i="0" dirty="0">
                <a:effectLst/>
                <a:latin typeface="CourierNewPSMT"/>
              </a:rPr>
              <a:t>import socket</a:t>
            </a:r>
          </a:p>
          <a:p>
            <a:r>
              <a:rPr lang="fr-FR" sz="1000" b="0" i="0" dirty="0">
                <a:effectLst/>
                <a:latin typeface="CourierNewPSMT"/>
              </a:rPr>
              <a:t>country('FR')</a:t>
            </a:r>
          </a:p>
          <a:p>
            <a:r>
              <a:rPr lang="fr-FR" sz="1000" b="0" i="0" dirty="0">
                <a:solidFill>
                  <a:srgbClr val="796F39"/>
                </a:solidFill>
                <a:effectLst/>
                <a:latin typeface="CourierNewPSMT"/>
              </a:rPr>
              <a:t># </a:t>
            </a:r>
            <a:r>
              <a:rPr lang="fr-FR" sz="1000" b="0" i="0" dirty="0" err="1">
                <a:solidFill>
                  <a:srgbClr val="796F39"/>
                </a:solidFill>
                <a:effectLst/>
                <a:latin typeface="CourierNewPSMT"/>
              </a:rPr>
              <a:t>from</a:t>
            </a:r>
            <a:r>
              <a:rPr lang="fr-FR" sz="1000" b="0" i="0" dirty="0">
                <a:solidFill>
                  <a:srgbClr val="796F39"/>
                </a:solidFill>
                <a:effectLst/>
                <a:latin typeface="CourierNewPSMT"/>
              </a:rPr>
              <a:t> network import *</a:t>
            </a:r>
          </a:p>
          <a:p>
            <a:r>
              <a:rPr lang="fr-FR" sz="1000" b="0" i="0" dirty="0" err="1">
                <a:effectLst/>
                <a:latin typeface="CourierNewPSMT"/>
              </a:rPr>
              <a:t>ap</a:t>
            </a:r>
            <a:r>
              <a:rPr lang="fr-FR" sz="1000" b="0" i="0" dirty="0">
                <a:effectLst/>
                <a:latin typeface="CourierNewPSMT"/>
              </a:rPr>
              <a:t>=</a:t>
            </a:r>
            <a:r>
              <a:rPr lang="fr-FR" sz="1000" b="0" i="0" dirty="0" err="1">
                <a:effectLst/>
                <a:latin typeface="CourierNewPSMT"/>
              </a:rPr>
              <a:t>network.WLAN</a:t>
            </a:r>
            <a:r>
              <a:rPr lang="fr-FR" sz="1000" b="0" i="0" dirty="0">
                <a:effectLst/>
                <a:latin typeface="CourierNewPSMT"/>
              </a:rPr>
              <a:t>(</a:t>
            </a:r>
            <a:r>
              <a:rPr lang="fr-FR" sz="1000" b="0" i="0" dirty="0" err="1">
                <a:effectLst/>
                <a:latin typeface="CourierNewPSMT"/>
              </a:rPr>
              <a:t>network.AP_IF</a:t>
            </a:r>
            <a:r>
              <a:rPr lang="fr-FR" sz="1000" b="0" i="0" dirty="0">
                <a:effectLst/>
                <a:latin typeface="CourierNewPSMT"/>
              </a:rPr>
              <a:t>)</a:t>
            </a:r>
          </a:p>
          <a:p>
            <a:r>
              <a:rPr lang="fr-FR" sz="1000" b="0" i="0" dirty="0" err="1">
                <a:effectLst/>
                <a:latin typeface="CourierNewPSMT"/>
              </a:rPr>
              <a:t>ap.config</a:t>
            </a:r>
            <a:r>
              <a:rPr lang="fr-FR" sz="1000" b="0" i="0" dirty="0">
                <a:effectLst/>
                <a:latin typeface="CourierNewPSMT"/>
              </a:rPr>
              <a:t>(</a:t>
            </a:r>
            <a:r>
              <a:rPr lang="fr-FR" sz="1000" b="0" i="0" dirty="0" err="1">
                <a:effectLst/>
                <a:latin typeface="CourierNewPSMT"/>
              </a:rPr>
              <a:t>essid</a:t>
            </a:r>
            <a:r>
              <a:rPr lang="fr-FR" sz="1000" b="0" i="0" dirty="0">
                <a:effectLst/>
                <a:latin typeface="CourierNewPSMT"/>
              </a:rPr>
              <a:t>='PICONET',</a:t>
            </a:r>
            <a:r>
              <a:rPr lang="fr-FR" sz="1000" b="0" i="0" dirty="0" err="1">
                <a:effectLst/>
                <a:latin typeface="CourierNewPSMT"/>
              </a:rPr>
              <a:t>password</a:t>
            </a:r>
            <a:r>
              <a:rPr lang="fr-FR" sz="1000" b="0" i="0" dirty="0">
                <a:effectLst/>
                <a:latin typeface="CourierNewPSMT"/>
              </a:rPr>
              <a:t>='123456789')</a:t>
            </a:r>
          </a:p>
          <a:p>
            <a:r>
              <a:rPr lang="fr-FR" sz="1000" b="0" i="0" dirty="0" err="1">
                <a:effectLst/>
                <a:latin typeface="CourierNewPSMT"/>
              </a:rPr>
              <a:t>ap.active</a:t>
            </a:r>
            <a:r>
              <a:rPr lang="fr-FR" sz="1000" b="0" i="0" dirty="0">
                <a:effectLst/>
                <a:latin typeface="CourierNewPSMT"/>
              </a:rPr>
              <a:t>(</a:t>
            </a:r>
            <a:r>
              <a:rPr lang="fr-FR" sz="1000" b="0" i="0" dirty="0" err="1">
                <a:effectLst/>
                <a:latin typeface="CourierNewPSMT"/>
              </a:rPr>
              <a:t>True</a:t>
            </a:r>
            <a:r>
              <a:rPr lang="fr-FR" sz="1000" b="0" i="0" dirty="0">
                <a:effectLst/>
                <a:latin typeface="CourierNewPSMT"/>
              </a:rPr>
              <a:t>)</a:t>
            </a:r>
          </a:p>
          <a:p>
            <a:r>
              <a:rPr lang="fr-FR" sz="1000" b="0" i="0" dirty="0" err="1">
                <a:effectLst/>
                <a:latin typeface="CourierNewPSMT"/>
              </a:rPr>
              <a:t>print</a:t>
            </a:r>
            <a:r>
              <a:rPr lang="fr-FR" sz="1000" b="0" i="0" dirty="0">
                <a:effectLst/>
                <a:latin typeface="CourierNewPSMT"/>
              </a:rPr>
              <a:t>(</a:t>
            </a:r>
            <a:r>
              <a:rPr lang="fr-FR" sz="1000" b="0" i="0" dirty="0" err="1">
                <a:effectLst/>
                <a:latin typeface="CourierNewPSMT"/>
              </a:rPr>
              <a:t>ap.ifconfig</a:t>
            </a:r>
            <a:r>
              <a:rPr lang="fr-FR" sz="1000" b="0" i="0" dirty="0">
                <a:effectLst/>
                <a:latin typeface="CourierNewPSMT"/>
              </a:rPr>
              <a:t>())</a:t>
            </a:r>
          </a:p>
          <a:p>
            <a:endParaRPr lang="fr-FR" sz="1000" b="0" i="0" dirty="0">
              <a:effectLst/>
              <a:latin typeface="CourierNewPSMT"/>
            </a:endParaRPr>
          </a:p>
          <a:p>
            <a:r>
              <a:rPr lang="fr-FR" sz="1000" b="0" i="0" dirty="0">
                <a:effectLst/>
                <a:latin typeface="CourierNewPSMT"/>
              </a:rPr>
              <a:t>import </a:t>
            </a:r>
            <a:r>
              <a:rPr lang="fr-FR" sz="1000" b="0" i="0" dirty="0" err="1">
                <a:effectLst/>
                <a:latin typeface="CourierNewPSMT"/>
              </a:rPr>
              <a:t>webrepl</a:t>
            </a:r>
            <a:endParaRPr lang="fr-FR" sz="1000" b="0" i="0" dirty="0">
              <a:effectLst/>
              <a:latin typeface="CourierNewPSMT"/>
            </a:endParaRPr>
          </a:p>
          <a:p>
            <a:r>
              <a:rPr lang="fr-FR" sz="1000" b="0" i="0" dirty="0" err="1">
                <a:effectLst/>
                <a:latin typeface="CourierNewPSMT"/>
              </a:rPr>
              <a:t>webrepl.start</a:t>
            </a:r>
            <a:r>
              <a:rPr lang="fr-FR" sz="1000" b="0" i="0" dirty="0">
                <a:effectLst/>
                <a:latin typeface="CourierNewPSMT"/>
              </a:rPr>
              <a:t>()</a:t>
            </a:r>
            <a:endParaRPr lang="fr-FR" sz="1000" dirty="0"/>
          </a:p>
        </p:txBody>
      </p:sp>
      <p:pic>
        <p:nvPicPr>
          <p:cNvPr id="12" name="Image 11">
            <a:extLst>
              <a:ext uri="{FF2B5EF4-FFF2-40B4-BE49-F238E27FC236}">
                <a16:creationId xmlns:a16="http://schemas.microsoft.com/office/drawing/2014/main" id="{BFF829F5-2ED1-BCE2-4A24-60AD198803F3}"/>
              </a:ext>
            </a:extLst>
          </p:cNvPr>
          <p:cNvPicPr>
            <a:picLocks noChangeAspect="1"/>
          </p:cNvPicPr>
          <p:nvPr/>
        </p:nvPicPr>
        <p:blipFill>
          <a:blip r:embed="rId3"/>
          <a:stretch>
            <a:fillRect/>
          </a:stretch>
        </p:blipFill>
        <p:spPr>
          <a:xfrm>
            <a:off x="4880557" y="3207241"/>
            <a:ext cx="4438339" cy="1689857"/>
          </a:xfrm>
          <a:prstGeom prst="rect">
            <a:avLst/>
          </a:prstGeom>
        </p:spPr>
      </p:pic>
      <p:cxnSp>
        <p:nvCxnSpPr>
          <p:cNvPr id="14" name="Connecteur droit avec flèche 13">
            <a:extLst>
              <a:ext uri="{FF2B5EF4-FFF2-40B4-BE49-F238E27FC236}">
                <a16:creationId xmlns:a16="http://schemas.microsoft.com/office/drawing/2014/main" id="{C7E3C2CE-CC94-CAB9-5054-9D7DBE89DD68}"/>
              </a:ext>
            </a:extLst>
          </p:cNvPr>
          <p:cNvCxnSpPr/>
          <p:nvPr/>
        </p:nvCxnSpPr>
        <p:spPr>
          <a:xfrm flipV="1">
            <a:off x="4880557" y="2269067"/>
            <a:ext cx="3272843" cy="1137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1CE096EE-0FB5-1B22-7938-F8F19F4900FC}"/>
              </a:ext>
            </a:extLst>
          </p:cNvPr>
          <p:cNvCxnSpPr>
            <a:cxnSpLocks/>
          </p:cNvCxnSpPr>
          <p:nvPr/>
        </p:nvCxnSpPr>
        <p:spPr>
          <a:xfrm>
            <a:off x="4430727" y="4078632"/>
            <a:ext cx="799489" cy="713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38149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8223D59A-B693-83A0-7528-CA2F0A50A6EF}"/>
              </a:ext>
            </a:extLst>
          </p:cNvPr>
          <p:cNvPicPr>
            <a:picLocks noChangeAspect="1"/>
          </p:cNvPicPr>
          <p:nvPr/>
        </p:nvPicPr>
        <p:blipFill>
          <a:blip r:embed="rId2"/>
          <a:stretch>
            <a:fillRect/>
          </a:stretch>
        </p:blipFill>
        <p:spPr>
          <a:xfrm>
            <a:off x="5112419" y="1899100"/>
            <a:ext cx="3582228" cy="3164026"/>
          </a:xfrm>
          <a:prstGeom prst="rect">
            <a:avLst/>
          </a:prstGeom>
        </p:spPr>
      </p:pic>
      <p:sp>
        <p:nvSpPr>
          <p:cNvPr id="2" name="Titre 1">
            <a:extLst>
              <a:ext uri="{FF2B5EF4-FFF2-40B4-BE49-F238E27FC236}">
                <a16:creationId xmlns:a16="http://schemas.microsoft.com/office/drawing/2014/main" id="{CB1C367A-7A41-F11A-7A3E-CA0012052CEB}"/>
              </a:ext>
            </a:extLst>
          </p:cNvPr>
          <p:cNvSpPr>
            <a:spLocks noGrp="1"/>
          </p:cNvSpPr>
          <p:nvPr>
            <p:ph type="title"/>
          </p:nvPr>
        </p:nvSpPr>
        <p:spPr>
          <a:xfrm>
            <a:off x="1" y="400050"/>
            <a:ext cx="7166186" cy="742950"/>
          </a:xfrm>
        </p:spPr>
        <p:txBody>
          <a:bodyPr>
            <a:noAutofit/>
          </a:bodyPr>
          <a:lstStyle/>
          <a:p>
            <a:r>
              <a:rPr lang="fr-FR" sz="2800" b="1" dirty="0">
                <a:solidFill>
                  <a:schemeClr val="tx1"/>
                </a:solidFill>
              </a:rPr>
              <a:t>13</a:t>
            </a:r>
            <a:r>
              <a:rPr lang="fr-FR" sz="2800" dirty="0">
                <a:solidFill>
                  <a:schemeClr val="tx1"/>
                </a:solidFill>
              </a:rPr>
              <a:t> Connexion WIFI en point d’accès (Pico W seulement) (2/2)</a:t>
            </a:r>
          </a:p>
        </p:txBody>
      </p:sp>
      <p:sp>
        <p:nvSpPr>
          <p:cNvPr id="3" name="Espace réservé du contenu 2">
            <a:extLst>
              <a:ext uri="{FF2B5EF4-FFF2-40B4-BE49-F238E27FC236}">
                <a16:creationId xmlns:a16="http://schemas.microsoft.com/office/drawing/2014/main" id="{4147664C-01C5-6130-C446-AAD18412DF44}"/>
              </a:ext>
            </a:extLst>
          </p:cNvPr>
          <p:cNvSpPr>
            <a:spLocks noGrp="1"/>
          </p:cNvSpPr>
          <p:nvPr>
            <p:ph idx="1"/>
          </p:nvPr>
        </p:nvSpPr>
        <p:spPr>
          <a:xfrm>
            <a:off x="0" y="1296457"/>
            <a:ext cx="5112419" cy="3833327"/>
          </a:xfrm>
        </p:spPr>
        <p:txBody>
          <a:bodyPr>
            <a:noAutofit/>
          </a:bodyPr>
          <a:lstStyle/>
          <a:p>
            <a:pPr marL="171450" indent="-171450"/>
            <a:r>
              <a:rPr lang="fr-FR" sz="1200" b="1" dirty="0"/>
              <a:t>Etapes à chaque connexion</a:t>
            </a:r>
          </a:p>
          <a:p>
            <a:pPr marL="171450" indent="-171450"/>
            <a:r>
              <a:rPr lang="fr-FR" sz="1100" b="1" dirty="0"/>
              <a:t>Etape 1 </a:t>
            </a:r>
            <a:r>
              <a:rPr lang="fr-FR" sz="1100" dirty="0"/>
              <a:t>:</a:t>
            </a:r>
            <a:r>
              <a:rPr lang="fr-FR" sz="1100" b="1" dirty="0"/>
              <a:t> </a:t>
            </a:r>
            <a:r>
              <a:rPr lang="fr-FR" sz="1100" dirty="0"/>
              <a:t>Débranchez votre carte de l’USB et alimentez-là via une batterie sur le port USB ou sur VSYS (&lt;5 V) (voir fiche 12).</a:t>
            </a:r>
          </a:p>
          <a:p>
            <a:pPr marL="171450" indent="-171450"/>
            <a:r>
              <a:rPr lang="fr-FR" sz="1100" b="1" dirty="0"/>
              <a:t>Etape 2</a:t>
            </a:r>
            <a:r>
              <a:rPr lang="fr-FR" sz="1100" dirty="0"/>
              <a:t> : Sur le PC, connectez-vous sur le réseau WI-FI PICONET. (parfois un délai de plusieurs minutes est nécessaire)</a:t>
            </a:r>
          </a:p>
          <a:p>
            <a:pPr marL="171450" indent="-171450"/>
            <a:r>
              <a:rPr lang="fr-FR" sz="1100" b="1" dirty="0"/>
              <a:t>Etape 3</a:t>
            </a:r>
            <a:r>
              <a:rPr lang="fr-FR" sz="1100" dirty="0"/>
              <a:t> : Dans Thonny, aller au menu « Exécuter » puis « Configurer l’interpréteur… »</a:t>
            </a:r>
          </a:p>
          <a:p>
            <a:r>
              <a:rPr lang="fr-FR" sz="1100" b="1" dirty="0"/>
              <a:t>Etape 4 </a:t>
            </a:r>
            <a:r>
              <a:rPr lang="fr-FR" sz="1100" dirty="0"/>
              <a:t>: Choisir &lt;</a:t>
            </a:r>
            <a:r>
              <a:rPr lang="fr-FR" sz="1100" dirty="0" err="1"/>
              <a:t>WebREPL</a:t>
            </a:r>
            <a:r>
              <a:rPr lang="fr-FR" sz="1100" dirty="0"/>
              <a:t>&gt; par ws://192.168.4.1:8266/ (IP noté à l’étape 0.2 et le mot de passe choisi) puis cliquer sur OK. </a:t>
            </a:r>
          </a:p>
          <a:p>
            <a:r>
              <a:rPr lang="fr-FR" sz="1100" dirty="0"/>
              <a:t>Le </a:t>
            </a:r>
            <a:r>
              <a:rPr lang="fr-FR" sz="1100" dirty="0" err="1"/>
              <a:t>shell</a:t>
            </a:r>
            <a:r>
              <a:rPr lang="fr-FR" sz="1100" dirty="0"/>
              <a:t> apparait avec </a:t>
            </a:r>
            <a:r>
              <a:rPr lang="fr-FR" sz="1100" dirty="0" err="1"/>
              <a:t>WebREPL</a:t>
            </a:r>
            <a:r>
              <a:rPr lang="fr-FR" sz="1100" dirty="0"/>
              <a:t> </a:t>
            </a:r>
            <a:r>
              <a:rPr lang="fr-FR" sz="1100" dirty="0" err="1"/>
              <a:t>connected</a:t>
            </a:r>
            <a:r>
              <a:rPr lang="fr-FR" sz="1100" dirty="0"/>
              <a:t> écrit.</a:t>
            </a:r>
          </a:p>
          <a:p>
            <a:r>
              <a:rPr lang="fr-FR" sz="1100" dirty="0"/>
              <a:t>Pour lancer un programme écrit sur la carte, taper </a:t>
            </a:r>
            <a:r>
              <a:rPr lang="fr-FR" sz="1100" dirty="0" err="1">
                <a:latin typeface="Courier New" panose="02070309020205020404" pitchFamily="49" charset="0"/>
                <a:cs typeface="Courier New" panose="02070309020205020404" pitchFamily="49" charset="0"/>
              </a:rPr>
              <a:t>exec</a:t>
            </a:r>
            <a:r>
              <a:rPr lang="fr-FR" sz="1100" dirty="0">
                <a:latin typeface="Courier New" panose="02070309020205020404" pitchFamily="49" charset="0"/>
                <a:cs typeface="Courier New" panose="02070309020205020404" pitchFamily="49" charset="0"/>
              </a:rPr>
              <a:t>(open(« test.py »).</a:t>
            </a:r>
            <a:r>
              <a:rPr lang="fr-FR" sz="1100" dirty="0" err="1">
                <a:latin typeface="Courier New" panose="02070309020205020404" pitchFamily="49" charset="0"/>
                <a:cs typeface="Courier New" panose="02070309020205020404" pitchFamily="49" charset="0"/>
              </a:rPr>
              <a:t>read</a:t>
            </a:r>
            <a:r>
              <a:rPr lang="fr-FR" sz="1100" dirty="0">
                <a:latin typeface="Courier New" panose="02070309020205020404" pitchFamily="49" charset="0"/>
                <a:cs typeface="Courier New" panose="02070309020205020404" pitchFamily="49" charset="0"/>
              </a:rPr>
              <a:t>())</a:t>
            </a:r>
            <a:r>
              <a:rPr lang="fr-FR" sz="1100" dirty="0"/>
              <a:t>où test.py est le nom de votre programme à lancer. </a:t>
            </a:r>
          </a:p>
          <a:p>
            <a:r>
              <a:rPr lang="fr-FR" sz="1100" dirty="0"/>
              <a:t>Pour écrire sur la carte menu « Fichier » puis « </a:t>
            </a:r>
            <a:r>
              <a:rPr lang="fr-FR" sz="1100" dirty="0" err="1"/>
              <a:t>Enregister</a:t>
            </a:r>
            <a:r>
              <a:rPr lang="fr-FR" sz="1100" dirty="0"/>
              <a:t> sous » puis carte Pico.</a:t>
            </a:r>
          </a:p>
          <a:p>
            <a:r>
              <a:rPr lang="fr-FR" sz="1100" dirty="0"/>
              <a:t>Utiliser Ctrl-C pour arrêter le programme et accéder aux variables ou constantes en mémoire.</a:t>
            </a:r>
          </a:p>
          <a:p>
            <a:r>
              <a:rPr lang="fr-FR" sz="1100" dirty="0"/>
              <a:t>Pour modifier votre programme, ouvrir celui qui est dans la Pico, modifiez-le et sauvegarder dans la Pico. </a:t>
            </a:r>
            <a:r>
              <a:rPr lang="fr-FR" sz="1100" b="1" dirty="0"/>
              <a:t>Ne pas utiliser le bouton flèche verte </a:t>
            </a:r>
            <a:r>
              <a:rPr lang="fr-FR" sz="1100" dirty="0"/>
              <a:t>(run de Thonny)</a:t>
            </a:r>
          </a:p>
        </p:txBody>
      </p:sp>
      <p:sp>
        <p:nvSpPr>
          <p:cNvPr id="5" name="Espace réservé du pied de page 4">
            <a:extLst>
              <a:ext uri="{FF2B5EF4-FFF2-40B4-BE49-F238E27FC236}">
                <a16:creationId xmlns:a16="http://schemas.microsoft.com/office/drawing/2014/main" id="{B108794D-1B36-729F-EE4D-18343F0BEED3}"/>
              </a:ext>
            </a:extLst>
          </p:cNvPr>
          <p:cNvSpPr>
            <a:spLocks noGrp="1"/>
          </p:cNvSpPr>
          <p:nvPr>
            <p:ph type="ftr" sz="quarter" idx="11"/>
          </p:nvPr>
        </p:nvSpPr>
        <p:spPr/>
        <p:txBody>
          <a:bodyPr/>
          <a:lstStyle/>
          <a:p>
            <a:r>
              <a:rPr lang="fr-FR"/>
              <a:t>Aide MicroPython</a:t>
            </a:r>
            <a:endParaRPr lang="fr-FR" dirty="0"/>
          </a:p>
        </p:txBody>
      </p:sp>
      <p:sp>
        <p:nvSpPr>
          <p:cNvPr id="6" name="Espace réservé du numéro de diapositive 5">
            <a:extLst>
              <a:ext uri="{FF2B5EF4-FFF2-40B4-BE49-F238E27FC236}">
                <a16:creationId xmlns:a16="http://schemas.microsoft.com/office/drawing/2014/main" id="{2B3FF298-F7F7-86D5-35D4-548108281BE9}"/>
              </a:ext>
            </a:extLst>
          </p:cNvPr>
          <p:cNvSpPr>
            <a:spLocks noGrp="1"/>
          </p:cNvSpPr>
          <p:nvPr>
            <p:ph type="sldNum" sz="quarter" idx="12"/>
          </p:nvPr>
        </p:nvSpPr>
        <p:spPr/>
        <p:txBody>
          <a:bodyPr/>
          <a:lstStyle/>
          <a:p>
            <a:fld id="{93C461D2-9DE8-40C8-822B-38EC5191248D}" type="slidenum">
              <a:rPr lang="fr-FR" smtClean="0"/>
              <a:t>24</a:t>
            </a:fld>
            <a:endParaRPr lang="fr-FR" dirty="0"/>
          </a:p>
        </p:txBody>
      </p:sp>
      <p:pic>
        <p:nvPicPr>
          <p:cNvPr id="9" name="Image 8">
            <a:extLst>
              <a:ext uri="{FF2B5EF4-FFF2-40B4-BE49-F238E27FC236}">
                <a16:creationId xmlns:a16="http://schemas.microsoft.com/office/drawing/2014/main" id="{ACC2AD7C-F10D-895F-C278-2A5346BE58DB}"/>
              </a:ext>
            </a:extLst>
          </p:cNvPr>
          <p:cNvPicPr>
            <a:picLocks noChangeAspect="1"/>
          </p:cNvPicPr>
          <p:nvPr/>
        </p:nvPicPr>
        <p:blipFill>
          <a:blip r:embed="rId3"/>
          <a:stretch>
            <a:fillRect/>
          </a:stretch>
        </p:blipFill>
        <p:spPr>
          <a:xfrm>
            <a:off x="6903533" y="400051"/>
            <a:ext cx="1686483" cy="2171700"/>
          </a:xfrm>
          <a:prstGeom prst="rect">
            <a:avLst/>
          </a:prstGeom>
          <a:ln>
            <a:solidFill>
              <a:schemeClr val="tx1"/>
            </a:solidFill>
          </a:ln>
        </p:spPr>
      </p:pic>
      <p:cxnSp>
        <p:nvCxnSpPr>
          <p:cNvPr id="10" name="Connecteur droit avec flèche 9">
            <a:extLst>
              <a:ext uri="{FF2B5EF4-FFF2-40B4-BE49-F238E27FC236}">
                <a16:creationId xmlns:a16="http://schemas.microsoft.com/office/drawing/2014/main" id="{7762360B-AA68-58B2-8026-2B5753CDB1D9}"/>
              </a:ext>
            </a:extLst>
          </p:cNvPr>
          <p:cNvCxnSpPr>
            <a:cxnSpLocks/>
          </p:cNvCxnSpPr>
          <p:nvPr/>
        </p:nvCxnSpPr>
        <p:spPr>
          <a:xfrm flipV="1">
            <a:off x="4091093" y="936220"/>
            <a:ext cx="2695787" cy="962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493035D5-D1CD-735A-C795-985840044484}"/>
              </a:ext>
            </a:extLst>
          </p:cNvPr>
          <p:cNvCxnSpPr>
            <a:cxnSpLocks/>
          </p:cNvCxnSpPr>
          <p:nvPr/>
        </p:nvCxnSpPr>
        <p:spPr>
          <a:xfrm>
            <a:off x="4267200" y="2435270"/>
            <a:ext cx="1219200" cy="12291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54126723-A998-91A4-6FAC-E565E3FE7819}"/>
              </a:ext>
            </a:extLst>
          </p:cNvPr>
          <p:cNvSpPr txBox="1"/>
          <p:nvPr/>
        </p:nvSpPr>
        <p:spPr>
          <a:xfrm>
            <a:off x="6841822" y="2588087"/>
            <a:ext cx="1311578" cy="246221"/>
          </a:xfrm>
          <a:prstGeom prst="rect">
            <a:avLst/>
          </a:prstGeom>
          <a:noFill/>
        </p:spPr>
        <p:txBody>
          <a:bodyPr wrap="none" rtlCol="0">
            <a:spAutoFit/>
          </a:bodyPr>
          <a:lstStyle/>
          <a:p>
            <a:r>
              <a:rPr lang="fr-FR" sz="1000" dirty="0">
                <a:solidFill>
                  <a:srgbClr val="C00000"/>
                </a:solidFill>
              </a:rPr>
              <a:t>Si pb choisir ESP32</a:t>
            </a:r>
          </a:p>
        </p:txBody>
      </p:sp>
      <p:cxnSp>
        <p:nvCxnSpPr>
          <p:cNvPr id="21" name="Connecteur droit avec flèche 20">
            <a:extLst>
              <a:ext uri="{FF2B5EF4-FFF2-40B4-BE49-F238E27FC236}">
                <a16:creationId xmlns:a16="http://schemas.microsoft.com/office/drawing/2014/main" id="{DDE91477-0922-3D29-E3F7-14EB505C0DFA}"/>
              </a:ext>
            </a:extLst>
          </p:cNvPr>
          <p:cNvCxnSpPr/>
          <p:nvPr/>
        </p:nvCxnSpPr>
        <p:spPr>
          <a:xfrm flipH="1" flipV="1">
            <a:off x="6434734" y="2519680"/>
            <a:ext cx="352146" cy="19151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5879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b="1" dirty="0">
                <a:solidFill>
                  <a:schemeClr val="tx1"/>
                </a:solidFill>
              </a:rPr>
              <a:t>14</a:t>
            </a:r>
            <a:r>
              <a:rPr lang="fr-FR" sz="2800" dirty="0">
                <a:solidFill>
                  <a:schemeClr val="tx1"/>
                </a:solidFill>
              </a:rPr>
              <a:t> Mise à jour de la Pico (obligatoire au premier branchement de votre propre carte) </a:t>
            </a:r>
          </a:p>
        </p:txBody>
      </p:sp>
      <p:sp>
        <p:nvSpPr>
          <p:cNvPr id="3" name="Espace réservé du contenu 2"/>
          <p:cNvSpPr>
            <a:spLocks noGrp="1"/>
          </p:cNvSpPr>
          <p:nvPr>
            <p:ph idx="1"/>
          </p:nvPr>
        </p:nvSpPr>
        <p:spPr>
          <a:xfrm>
            <a:off x="457200" y="1200150"/>
            <a:ext cx="8275320" cy="2254976"/>
          </a:xfrm>
        </p:spPr>
        <p:txBody>
          <a:bodyPr>
            <a:normAutofit/>
          </a:bodyPr>
          <a:lstStyle/>
          <a:p>
            <a:pPr marL="0" indent="0">
              <a:buNone/>
            </a:pPr>
            <a:endParaRPr lang="fr-FR" sz="1400" dirty="0"/>
          </a:p>
          <a:p>
            <a:endParaRPr lang="fr-FR" sz="1400" dirty="0"/>
          </a:p>
          <a:p>
            <a:endParaRPr lang="fr-FR" sz="1400" dirty="0"/>
          </a:p>
          <a:p>
            <a:endParaRPr lang="fr-FR" sz="1400" dirty="0"/>
          </a:p>
          <a:p>
            <a:endParaRPr lang="fr-FR" sz="1400" dirty="0"/>
          </a:p>
          <a:p>
            <a:endParaRPr lang="fr-FR" sz="1400" dirty="0"/>
          </a:p>
          <a:p>
            <a:endParaRPr lang="fr-FR" sz="1400" dirty="0"/>
          </a:p>
        </p:txBody>
      </p:sp>
      <p:sp>
        <p:nvSpPr>
          <p:cNvPr id="5" name="Espace réservé du pied de page 4"/>
          <p:cNvSpPr>
            <a:spLocks noGrp="1"/>
          </p:cNvSpPr>
          <p:nvPr>
            <p:ph type="ftr" sz="quarter" idx="11"/>
          </p:nvPr>
        </p:nvSpPr>
        <p:spPr/>
        <p:txBody>
          <a:bodyPr/>
          <a:lstStyle/>
          <a:p>
            <a:r>
              <a:rPr lang="fr-FR"/>
              <a:t>Aide MicroPython</a:t>
            </a:r>
            <a:endParaRPr lang="fr-FR" dirty="0"/>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25</a:t>
            </a:fld>
            <a:endParaRPr lang="fr-FR" dirty="0"/>
          </a:p>
        </p:txBody>
      </p:sp>
      <p:sp>
        <p:nvSpPr>
          <p:cNvPr id="9" name="ZoneTexte 8">
            <a:extLst>
              <a:ext uri="{FF2B5EF4-FFF2-40B4-BE49-F238E27FC236}">
                <a16:creationId xmlns:a16="http://schemas.microsoft.com/office/drawing/2014/main" id="{66F965A8-C1E5-1581-FDF7-45497553613C}"/>
              </a:ext>
            </a:extLst>
          </p:cNvPr>
          <p:cNvSpPr txBox="1"/>
          <p:nvPr/>
        </p:nvSpPr>
        <p:spPr>
          <a:xfrm>
            <a:off x="534338" y="1282446"/>
            <a:ext cx="8152462" cy="2585323"/>
          </a:xfrm>
          <a:prstGeom prst="rect">
            <a:avLst/>
          </a:prstGeom>
          <a:noFill/>
        </p:spPr>
        <p:txBody>
          <a:bodyPr wrap="square" rtlCol="0">
            <a:spAutoFit/>
          </a:bodyPr>
          <a:lstStyle/>
          <a:p>
            <a:r>
              <a:rPr lang="fr-FR" dirty="0"/>
              <a:t>Le processus est très simple : il faut brancher la carte Pico sur le port USB de votre PC </a:t>
            </a:r>
            <a:r>
              <a:rPr lang="fr-FR" b="1" dirty="0"/>
              <a:t>tout en maintenant </a:t>
            </a:r>
            <a:r>
              <a:rPr lang="fr-FR" dirty="0"/>
              <a:t>appuyé le bouton BOOTSEL (le seul sur la carte).</a:t>
            </a:r>
          </a:p>
          <a:p>
            <a:r>
              <a:rPr lang="fr-FR" dirty="0"/>
              <a:t>La carte apparait comme un disque externe.</a:t>
            </a:r>
          </a:p>
          <a:p>
            <a:r>
              <a:rPr lang="fr-FR" dirty="0"/>
              <a:t>Il suffit de glisser le fichier rp2XXXX.uf2 sur la carte. (voir le lien suivant)</a:t>
            </a:r>
          </a:p>
          <a:p>
            <a:r>
              <a:rPr lang="fr-FR" dirty="0"/>
              <a:t>Ejecter la carte et rebrancher-là.</a:t>
            </a:r>
          </a:p>
          <a:p>
            <a:r>
              <a:rPr lang="fr-FR" dirty="0"/>
              <a:t>Détails ici : </a:t>
            </a:r>
            <a:r>
              <a:rPr lang="fr-FR" dirty="0">
                <a:hlinkClick r:id="rId3"/>
              </a:rPr>
              <a:t>https://www.raspberrypi.com/documentation/microcontrollers/micropython.html</a:t>
            </a:r>
            <a:endParaRPr lang="fr-FR" dirty="0"/>
          </a:p>
          <a:p>
            <a:endParaRPr lang="fr-FR" dirty="0"/>
          </a:p>
        </p:txBody>
      </p:sp>
    </p:spTree>
    <p:extLst>
      <p:ext uri="{BB962C8B-B14F-4D97-AF65-F5344CB8AC3E}">
        <p14:creationId xmlns:p14="http://schemas.microsoft.com/office/powerpoint/2010/main" val="11861153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r>
              <a:rPr lang="fr-FR"/>
              <a:t>Aide MicroPython</a:t>
            </a:r>
            <a:endParaRPr lang="fr-FR" dirty="0"/>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26</a:t>
            </a:fld>
            <a:endParaRPr lang="fr-FR" dirty="0"/>
          </a:p>
        </p:txBody>
      </p:sp>
      <p:sp>
        <p:nvSpPr>
          <p:cNvPr id="7" name="Titre 6"/>
          <p:cNvSpPr>
            <a:spLocks noGrp="1"/>
          </p:cNvSpPr>
          <p:nvPr>
            <p:ph type="title"/>
          </p:nvPr>
        </p:nvSpPr>
        <p:spPr>
          <a:xfrm>
            <a:off x="457200" y="200928"/>
            <a:ext cx="2707380" cy="801733"/>
          </a:xfrm>
        </p:spPr>
        <p:txBody>
          <a:bodyPr>
            <a:normAutofit/>
          </a:bodyPr>
          <a:lstStyle/>
          <a:p>
            <a:r>
              <a:rPr lang="fr-FR" dirty="0">
                <a:solidFill>
                  <a:schemeClr val="tx1"/>
                </a:solidFill>
              </a:rPr>
              <a:t>Carte E/S Pico</a:t>
            </a:r>
          </a:p>
        </p:txBody>
      </p:sp>
      <p:sp>
        <p:nvSpPr>
          <p:cNvPr id="9" name="ZoneTexte 8"/>
          <p:cNvSpPr txBox="1"/>
          <p:nvPr/>
        </p:nvSpPr>
        <p:spPr>
          <a:xfrm>
            <a:off x="152570" y="1176358"/>
            <a:ext cx="2565321" cy="1077218"/>
          </a:xfrm>
          <a:prstGeom prst="rect">
            <a:avLst/>
          </a:prstGeom>
          <a:noFill/>
        </p:spPr>
        <p:txBody>
          <a:bodyPr wrap="square" rtlCol="0">
            <a:spAutoFit/>
          </a:bodyPr>
          <a:lstStyle/>
          <a:p>
            <a:r>
              <a:rPr lang="fr-FR" sz="1600" dirty="0">
                <a:solidFill>
                  <a:schemeClr val="accent6">
                    <a:lumMod val="50000"/>
                  </a:schemeClr>
                </a:solidFill>
              </a:rPr>
              <a:t>Pour une alimentation autonome, privilégier un coupleur de piles à port </a:t>
            </a:r>
            <a:r>
              <a:rPr lang="fr-FR" sz="1600" dirty="0" err="1">
                <a:solidFill>
                  <a:schemeClr val="accent6">
                    <a:lumMod val="50000"/>
                  </a:schemeClr>
                </a:solidFill>
              </a:rPr>
              <a:t>mini-usb</a:t>
            </a:r>
            <a:r>
              <a:rPr lang="fr-FR" sz="1600" dirty="0">
                <a:solidFill>
                  <a:schemeClr val="accent6">
                    <a:lumMod val="50000"/>
                  </a:schemeClr>
                </a:solidFill>
              </a:rPr>
              <a:t>.</a:t>
            </a:r>
          </a:p>
        </p:txBody>
      </p:sp>
      <p:grpSp>
        <p:nvGrpSpPr>
          <p:cNvPr id="3" name="Groupe 2">
            <a:extLst>
              <a:ext uri="{FF2B5EF4-FFF2-40B4-BE49-F238E27FC236}">
                <a16:creationId xmlns:a16="http://schemas.microsoft.com/office/drawing/2014/main" id="{57FD15CC-10AE-509E-1672-0493247E44FF}"/>
              </a:ext>
            </a:extLst>
          </p:cNvPr>
          <p:cNvGrpSpPr/>
          <p:nvPr/>
        </p:nvGrpSpPr>
        <p:grpSpPr>
          <a:xfrm>
            <a:off x="2663293" y="835167"/>
            <a:ext cx="6274618" cy="4199811"/>
            <a:chOff x="2565321" y="835167"/>
            <a:chExt cx="6274618" cy="4199811"/>
          </a:xfrm>
        </p:grpSpPr>
        <p:pic>
          <p:nvPicPr>
            <p:cNvPr id="19" name="Image 18">
              <a:extLst>
                <a:ext uri="{FF2B5EF4-FFF2-40B4-BE49-F238E27FC236}">
                  <a16:creationId xmlns:a16="http://schemas.microsoft.com/office/drawing/2014/main" id="{04B14AAF-F4B8-0695-757E-6AAA06C9B6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5321" y="835167"/>
              <a:ext cx="6274618" cy="4199811"/>
            </a:xfrm>
            <a:prstGeom prst="rect">
              <a:avLst/>
            </a:prstGeom>
          </p:spPr>
        </p:pic>
        <p:sp>
          <p:nvSpPr>
            <p:cNvPr id="2" name="Rectangle 1">
              <a:extLst>
                <a:ext uri="{FF2B5EF4-FFF2-40B4-BE49-F238E27FC236}">
                  <a16:creationId xmlns:a16="http://schemas.microsoft.com/office/drawing/2014/main" id="{B511E991-52D3-E6E9-D8DE-5814325EC2DE}"/>
                </a:ext>
              </a:extLst>
            </p:cNvPr>
            <p:cNvSpPr/>
            <p:nvPr/>
          </p:nvSpPr>
          <p:spPr>
            <a:xfrm>
              <a:off x="6662057" y="4669971"/>
              <a:ext cx="2177882" cy="3650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4" name="ZoneTexte 23">
            <a:extLst>
              <a:ext uri="{FF2B5EF4-FFF2-40B4-BE49-F238E27FC236}">
                <a16:creationId xmlns:a16="http://schemas.microsoft.com/office/drawing/2014/main" id="{D88EE18C-546F-E427-F227-4CDE2AEEB666}"/>
              </a:ext>
            </a:extLst>
          </p:cNvPr>
          <p:cNvSpPr txBox="1"/>
          <p:nvPr/>
        </p:nvSpPr>
        <p:spPr>
          <a:xfrm>
            <a:off x="7125789" y="4676922"/>
            <a:ext cx="2018211" cy="400110"/>
          </a:xfrm>
          <a:prstGeom prst="rect">
            <a:avLst/>
          </a:prstGeom>
          <a:noFill/>
        </p:spPr>
        <p:txBody>
          <a:bodyPr wrap="square" rtlCol="0">
            <a:spAutoFit/>
          </a:bodyPr>
          <a:lstStyle/>
          <a:p>
            <a:r>
              <a:rPr lang="fr-FR" sz="1000" dirty="0"/>
              <a:t>ADC5 : entrée analogique mesure de température interne.</a:t>
            </a:r>
          </a:p>
        </p:txBody>
      </p:sp>
      <p:sp>
        <p:nvSpPr>
          <p:cNvPr id="8" name="ZoneTexte 7">
            <a:extLst>
              <a:ext uri="{FF2B5EF4-FFF2-40B4-BE49-F238E27FC236}">
                <a16:creationId xmlns:a16="http://schemas.microsoft.com/office/drawing/2014/main" id="{10CCF759-C35D-F722-D668-09865BAD8064}"/>
              </a:ext>
            </a:extLst>
          </p:cNvPr>
          <p:cNvSpPr txBox="1"/>
          <p:nvPr/>
        </p:nvSpPr>
        <p:spPr>
          <a:xfrm>
            <a:off x="152570" y="2344782"/>
            <a:ext cx="2270590" cy="1200329"/>
          </a:xfrm>
          <a:prstGeom prst="rect">
            <a:avLst/>
          </a:prstGeom>
          <a:noFill/>
        </p:spPr>
        <p:txBody>
          <a:bodyPr wrap="square" rtlCol="0">
            <a:spAutoFit/>
          </a:bodyPr>
          <a:lstStyle/>
          <a:p>
            <a:r>
              <a:rPr lang="fr-FR" dirty="0">
                <a:solidFill>
                  <a:srgbClr val="C00000"/>
                </a:solidFill>
              </a:rPr>
              <a:t>IMPORTANT : ne jamais brancher directement une sortie sur la masse !</a:t>
            </a:r>
          </a:p>
        </p:txBody>
      </p:sp>
    </p:spTree>
    <p:extLst>
      <p:ext uri="{BB962C8B-B14F-4D97-AF65-F5344CB8AC3E}">
        <p14:creationId xmlns:p14="http://schemas.microsoft.com/office/powerpoint/2010/main" val="39152499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solidFill>
                  <a:schemeClr val="tx1"/>
                </a:solidFill>
              </a:rPr>
              <a:t>Connexion hacheur </a:t>
            </a:r>
            <a:r>
              <a:rPr lang="fr-FR" dirty="0" err="1">
                <a:solidFill>
                  <a:schemeClr val="tx1"/>
                </a:solidFill>
              </a:rPr>
              <a:t>Pololu</a:t>
            </a:r>
            <a:r>
              <a:rPr lang="fr-FR" dirty="0">
                <a:solidFill>
                  <a:schemeClr val="tx1"/>
                </a:solidFill>
              </a:rPr>
              <a:t> DRV8833</a:t>
            </a:r>
          </a:p>
        </p:txBody>
      </p:sp>
      <p:sp>
        <p:nvSpPr>
          <p:cNvPr id="5" name="Espace réservé du pied de page 4"/>
          <p:cNvSpPr>
            <a:spLocks noGrp="1"/>
          </p:cNvSpPr>
          <p:nvPr>
            <p:ph type="ftr" sz="quarter" idx="11"/>
          </p:nvPr>
        </p:nvSpPr>
        <p:spPr/>
        <p:txBody>
          <a:bodyPr/>
          <a:lstStyle/>
          <a:p>
            <a:r>
              <a:rPr lang="fr-FR"/>
              <a:t>Aide MicroPython</a:t>
            </a:r>
            <a:endParaRPr lang="fr-FR" dirty="0"/>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27</a:t>
            </a:fld>
            <a:endParaRPr lang="fr-FR" dirty="0"/>
          </a:p>
        </p:txBody>
      </p:sp>
      <p:sp>
        <p:nvSpPr>
          <p:cNvPr id="7" name="Titre 6"/>
          <p:cNvSpPr txBox="1">
            <a:spLocks/>
          </p:cNvSpPr>
          <p:nvPr/>
        </p:nvSpPr>
        <p:spPr>
          <a:xfrm>
            <a:off x="179512" y="400050"/>
            <a:ext cx="2304256" cy="195567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spc="-100" baseline="0">
                <a:solidFill>
                  <a:schemeClr val="tx2"/>
                </a:solidFill>
                <a:latin typeface="+mj-lt"/>
                <a:ea typeface="+mj-ea"/>
                <a:cs typeface="+mj-cs"/>
              </a:defRPr>
            </a:lvl1pPr>
          </a:lstStyle>
          <a:p>
            <a:endParaRPr lang="fr-FR" dirty="0"/>
          </a:p>
        </p:txBody>
      </p:sp>
      <p:sp>
        <p:nvSpPr>
          <p:cNvPr id="3" name="ZoneTexte 2"/>
          <p:cNvSpPr txBox="1"/>
          <p:nvPr/>
        </p:nvSpPr>
        <p:spPr>
          <a:xfrm>
            <a:off x="98182" y="3987924"/>
            <a:ext cx="4746929" cy="1200329"/>
          </a:xfrm>
          <a:prstGeom prst="rect">
            <a:avLst/>
          </a:prstGeom>
          <a:noFill/>
        </p:spPr>
        <p:txBody>
          <a:bodyPr wrap="square" rtlCol="0">
            <a:spAutoFit/>
          </a:bodyPr>
          <a:lstStyle/>
          <a:p>
            <a:r>
              <a:rPr lang="fr-FR" sz="1200" dirty="0"/>
              <a:t>Ce hacheur possède sa propre régulation de tension. Inutile donc de le relier au 3,3V de la carte </a:t>
            </a:r>
            <a:r>
              <a:rPr lang="fr-FR" sz="1200" dirty="0" err="1"/>
              <a:t>microcontroleur</a:t>
            </a:r>
            <a:r>
              <a:rPr lang="fr-FR" sz="1200" dirty="0"/>
              <a:t>.</a:t>
            </a:r>
          </a:p>
          <a:p>
            <a:r>
              <a:rPr lang="fr-FR" sz="1200" dirty="0" err="1"/>
              <a:t>Fast</a:t>
            </a:r>
            <a:r>
              <a:rPr lang="fr-FR" sz="1200" dirty="0"/>
              <a:t> </a:t>
            </a:r>
            <a:r>
              <a:rPr lang="fr-FR" sz="1200" dirty="0" err="1"/>
              <a:t>decay</a:t>
            </a:r>
            <a:r>
              <a:rPr lang="fr-FR" sz="1200" dirty="0"/>
              <a:t> : freinage par « roue libre » freinage lent, PWM à 0 pour couper. </a:t>
            </a:r>
          </a:p>
          <a:p>
            <a:r>
              <a:rPr lang="fr-FR" sz="1200" dirty="0"/>
              <a:t>Slow </a:t>
            </a:r>
            <a:r>
              <a:rPr lang="fr-FR" sz="1200" dirty="0" err="1"/>
              <a:t>decay</a:t>
            </a:r>
            <a:r>
              <a:rPr lang="fr-FR" sz="1200" dirty="0"/>
              <a:t> : freinage par court-circuit du moteur, freinage rapide, PWM à 100 pour arrêter.</a:t>
            </a:r>
          </a:p>
        </p:txBody>
      </p:sp>
      <p:sp>
        <p:nvSpPr>
          <p:cNvPr id="10" name="ZoneTexte 9"/>
          <p:cNvSpPr txBox="1"/>
          <p:nvPr/>
        </p:nvSpPr>
        <p:spPr>
          <a:xfrm>
            <a:off x="302102" y="1250558"/>
            <a:ext cx="1522512" cy="646331"/>
          </a:xfrm>
          <a:prstGeom prst="rect">
            <a:avLst/>
          </a:prstGeom>
          <a:noFill/>
        </p:spPr>
        <p:txBody>
          <a:bodyPr wrap="square" rtlCol="0">
            <a:spAutoFit/>
          </a:bodyPr>
          <a:lstStyle/>
          <a:p>
            <a:r>
              <a:rPr lang="fr-FR" dirty="0"/>
              <a:t>1,2 A en continu</a:t>
            </a:r>
          </a:p>
        </p:txBody>
      </p:sp>
      <p:grpSp>
        <p:nvGrpSpPr>
          <p:cNvPr id="14" name="Groupe 13"/>
          <p:cNvGrpSpPr/>
          <p:nvPr/>
        </p:nvGrpSpPr>
        <p:grpSpPr>
          <a:xfrm>
            <a:off x="2666070" y="1143000"/>
            <a:ext cx="6020730" cy="2705100"/>
            <a:chOff x="1714500" y="1219200"/>
            <a:chExt cx="6020730" cy="2705100"/>
          </a:xfrm>
        </p:grpSpPr>
        <p:pic>
          <p:nvPicPr>
            <p:cNvPr id="8" name="Picture 4" descr="Afficher l'image d'orig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219200"/>
              <a:ext cx="5715000" cy="2705100"/>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p:cNvSpPr txBox="1"/>
            <p:nvPr/>
          </p:nvSpPr>
          <p:spPr>
            <a:xfrm>
              <a:off x="7352370" y="3326368"/>
              <a:ext cx="382860" cy="369332"/>
            </a:xfrm>
            <a:prstGeom prst="rect">
              <a:avLst/>
            </a:prstGeom>
            <a:noFill/>
          </p:spPr>
          <p:txBody>
            <a:bodyPr wrap="square" rtlCol="0">
              <a:spAutoFit/>
            </a:bodyPr>
            <a:lstStyle/>
            <a:p>
              <a:r>
                <a:rPr lang="fr-FR" dirty="0"/>
                <a:t>A</a:t>
              </a:r>
            </a:p>
          </p:txBody>
        </p:sp>
        <p:sp>
          <p:nvSpPr>
            <p:cNvPr id="16" name="ZoneTexte 15"/>
            <p:cNvSpPr txBox="1"/>
            <p:nvPr/>
          </p:nvSpPr>
          <p:spPr>
            <a:xfrm>
              <a:off x="7352370" y="2039222"/>
              <a:ext cx="382860" cy="369332"/>
            </a:xfrm>
            <a:prstGeom prst="rect">
              <a:avLst/>
            </a:prstGeom>
            <a:noFill/>
          </p:spPr>
          <p:txBody>
            <a:bodyPr wrap="square" rtlCol="0">
              <a:spAutoFit/>
            </a:bodyPr>
            <a:lstStyle/>
            <a:p>
              <a:r>
                <a:rPr lang="fr-FR" dirty="0"/>
                <a:t>B</a:t>
              </a:r>
            </a:p>
          </p:txBody>
        </p:sp>
      </p:gr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5111" y="3771900"/>
            <a:ext cx="4276725"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ZoneTexte 12"/>
          <p:cNvSpPr txBox="1"/>
          <p:nvPr/>
        </p:nvSpPr>
        <p:spPr>
          <a:xfrm>
            <a:off x="179512" y="3511034"/>
            <a:ext cx="2076209" cy="369332"/>
          </a:xfrm>
          <a:prstGeom prst="rect">
            <a:avLst/>
          </a:prstGeom>
          <a:noFill/>
        </p:spPr>
        <p:txBody>
          <a:bodyPr wrap="none" rtlCol="0">
            <a:spAutoFit/>
          </a:bodyPr>
          <a:lstStyle/>
          <a:p>
            <a:r>
              <a:rPr lang="fr-FR" dirty="0" err="1">
                <a:solidFill>
                  <a:srgbClr val="FF0000"/>
                </a:solidFill>
              </a:rPr>
              <a:t>Fréq</a:t>
            </a:r>
            <a:r>
              <a:rPr lang="fr-FR" dirty="0">
                <a:solidFill>
                  <a:srgbClr val="FF0000"/>
                </a:solidFill>
              </a:rPr>
              <a:t> PWM&lt;50kHz</a:t>
            </a:r>
          </a:p>
        </p:txBody>
      </p:sp>
      <p:sp>
        <p:nvSpPr>
          <p:cNvPr id="9" name="ZoneTexte 8"/>
          <p:cNvSpPr txBox="1"/>
          <p:nvPr/>
        </p:nvSpPr>
        <p:spPr>
          <a:xfrm>
            <a:off x="1623590" y="1125058"/>
            <a:ext cx="3458420" cy="707886"/>
          </a:xfrm>
          <a:prstGeom prst="rect">
            <a:avLst/>
          </a:prstGeom>
          <a:noFill/>
        </p:spPr>
        <p:txBody>
          <a:bodyPr wrap="square" rtlCol="0">
            <a:spAutoFit/>
          </a:bodyPr>
          <a:lstStyle/>
          <a:p>
            <a:pPr algn="ctr"/>
            <a:r>
              <a:rPr lang="fr-FR" sz="2000" b="1" dirty="0">
                <a:solidFill>
                  <a:schemeClr val="accent6">
                    <a:lumMod val="50000"/>
                  </a:schemeClr>
                </a:solidFill>
              </a:rPr>
              <a:t>Observer bien le sens du composant !</a:t>
            </a:r>
          </a:p>
        </p:txBody>
      </p:sp>
      <p:sp>
        <p:nvSpPr>
          <p:cNvPr id="11" name="ZoneTexte 10">
            <a:extLst>
              <a:ext uri="{FF2B5EF4-FFF2-40B4-BE49-F238E27FC236}">
                <a16:creationId xmlns:a16="http://schemas.microsoft.com/office/drawing/2014/main" id="{31B67150-D36D-4ECA-AE1C-D0AB5BFFD285}"/>
              </a:ext>
            </a:extLst>
          </p:cNvPr>
          <p:cNvSpPr txBox="1"/>
          <p:nvPr/>
        </p:nvSpPr>
        <p:spPr>
          <a:xfrm>
            <a:off x="7911589" y="964176"/>
            <a:ext cx="1094898" cy="830997"/>
          </a:xfrm>
          <a:prstGeom prst="rect">
            <a:avLst/>
          </a:prstGeom>
          <a:noFill/>
        </p:spPr>
        <p:txBody>
          <a:bodyPr wrap="square" rtlCol="0">
            <a:spAutoFit/>
          </a:bodyPr>
          <a:lstStyle/>
          <a:p>
            <a:pPr algn="ctr"/>
            <a:r>
              <a:rPr lang="fr-FR" sz="800" dirty="0"/>
              <a:t>On peut remplacer DCA et DCB par les 2 bobines d’un moteur pas à pas bipolaire (</a:t>
            </a:r>
            <a:r>
              <a:rPr lang="fr-FR" sz="800" dirty="0">
                <a:hlinkClick r:id="rId5" action="ppaction://hlinksldjump"/>
              </a:rPr>
              <a:t>voir page driver A4988</a:t>
            </a:r>
            <a:r>
              <a:rPr lang="fr-FR" sz="800" dirty="0"/>
              <a:t>)</a:t>
            </a:r>
          </a:p>
        </p:txBody>
      </p:sp>
    </p:spTree>
    <p:extLst>
      <p:ext uri="{BB962C8B-B14F-4D97-AF65-F5344CB8AC3E}">
        <p14:creationId xmlns:p14="http://schemas.microsoft.com/office/powerpoint/2010/main" val="11089342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solidFill>
                  <a:schemeClr val="tx1"/>
                </a:solidFill>
              </a:rPr>
              <a:t>Connexion hacheur </a:t>
            </a:r>
            <a:r>
              <a:rPr lang="fr-FR" dirty="0" err="1">
                <a:solidFill>
                  <a:schemeClr val="tx1"/>
                </a:solidFill>
              </a:rPr>
              <a:t>Pololu</a:t>
            </a:r>
            <a:r>
              <a:rPr lang="fr-FR" dirty="0">
                <a:solidFill>
                  <a:schemeClr val="tx1"/>
                </a:solidFill>
              </a:rPr>
              <a:t> VNH5019</a:t>
            </a:r>
          </a:p>
        </p:txBody>
      </p:sp>
      <p:sp>
        <p:nvSpPr>
          <p:cNvPr id="5" name="Espace réservé du pied de page 4"/>
          <p:cNvSpPr>
            <a:spLocks noGrp="1"/>
          </p:cNvSpPr>
          <p:nvPr>
            <p:ph type="ftr" sz="quarter" idx="11"/>
          </p:nvPr>
        </p:nvSpPr>
        <p:spPr/>
        <p:txBody>
          <a:bodyPr/>
          <a:lstStyle/>
          <a:p>
            <a:r>
              <a:rPr lang="fr-FR"/>
              <a:t>Aide MicroPython</a:t>
            </a:r>
            <a:endParaRPr lang="fr-FR" dirty="0"/>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28</a:t>
            </a:fld>
            <a:endParaRPr lang="fr-FR" dirty="0"/>
          </a:p>
        </p:txBody>
      </p:sp>
      <p:sp>
        <p:nvSpPr>
          <p:cNvPr id="7" name="Titre 6"/>
          <p:cNvSpPr txBox="1">
            <a:spLocks/>
          </p:cNvSpPr>
          <p:nvPr/>
        </p:nvSpPr>
        <p:spPr>
          <a:xfrm>
            <a:off x="179512" y="400050"/>
            <a:ext cx="2304256" cy="195567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spc="-100" baseline="0">
                <a:solidFill>
                  <a:schemeClr val="tx2"/>
                </a:solidFill>
                <a:latin typeface="+mj-lt"/>
                <a:ea typeface="+mj-ea"/>
                <a:cs typeface="+mj-cs"/>
              </a:defRPr>
            </a:lvl1pPr>
          </a:lstStyle>
          <a:p>
            <a:endParaRPr lang="fr-FR" dirty="0"/>
          </a:p>
        </p:txBody>
      </p:sp>
      <p:cxnSp>
        <p:nvCxnSpPr>
          <p:cNvPr id="11" name="Connecteur droit avec flèche 10"/>
          <p:cNvCxnSpPr/>
          <p:nvPr/>
        </p:nvCxnSpPr>
        <p:spPr>
          <a:xfrm flipH="1">
            <a:off x="5724128" y="1641351"/>
            <a:ext cx="1296144" cy="4983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6" name="Picture 2" descr="https://a.pololu-files.com/picture/0J3706.1200.png?6824e5556ea4ad437e8216040089e5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200150"/>
            <a:ext cx="5715000" cy="2743201"/>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p:cNvSpPr txBox="1"/>
          <p:nvPr/>
        </p:nvSpPr>
        <p:spPr>
          <a:xfrm>
            <a:off x="289052" y="2387084"/>
            <a:ext cx="1296144" cy="369332"/>
          </a:xfrm>
          <a:prstGeom prst="rect">
            <a:avLst/>
          </a:prstGeom>
          <a:noFill/>
        </p:spPr>
        <p:txBody>
          <a:bodyPr wrap="square" rtlCol="0">
            <a:spAutoFit/>
          </a:bodyPr>
          <a:lstStyle/>
          <a:p>
            <a:r>
              <a:rPr lang="fr-FR" dirty="0"/>
              <a:t>VDD=3,3V</a:t>
            </a:r>
          </a:p>
        </p:txBody>
      </p:sp>
      <p:sp>
        <p:nvSpPr>
          <p:cNvPr id="14" name="ZoneTexte 13"/>
          <p:cNvSpPr txBox="1"/>
          <p:nvPr/>
        </p:nvSpPr>
        <p:spPr>
          <a:xfrm>
            <a:off x="323528" y="1134413"/>
            <a:ext cx="1522512" cy="646331"/>
          </a:xfrm>
          <a:prstGeom prst="rect">
            <a:avLst/>
          </a:prstGeom>
          <a:noFill/>
        </p:spPr>
        <p:txBody>
          <a:bodyPr wrap="square" rtlCol="0">
            <a:spAutoFit/>
          </a:bodyPr>
          <a:lstStyle/>
          <a:p>
            <a:r>
              <a:rPr lang="fr-FR" dirty="0"/>
              <a:t>12A en continu</a:t>
            </a:r>
          </a:p>
        </p:txBody>
      </p:sp>
      <p:sp>
        <p:nvSpPr>
          <p:cNvPr id="12" name="ZoneTexte 11"/>
          <p:cNvSpPr txBox="1"/>
          <p:nvPr/>
        </p:nvSpPr>
        <p:spPr>
          <a:xfrm>
            <a:off x="228752" y="4207684"/>
            <a:ext cx="2707793" cy="830997"/>
          </a:xfrm>
          <a:prstGeom prst="rect">
            <a:avLst/>
          </a:prstGeom>
          <a:noFill/>
        </p:spPr>
        <p:txBody>
          <a:bodyPr wrap="none" rtlCol="0">
            <a:spAutoFit/>
          </a:bodyPr>
          <a:lstStyle/>
          <a:p>
            <a:r>
              <a:rPr lang="fr-FR" sz="2400" dirty="0">
                <a:solidFill>
                  <a:srgbClr val="FF0000"/>
                </a:solidFill>
              </a:rPr>
              <a:t>Important</a:t>
            </a:r>
          </a:p>
          <a:p>
            <a:r>
              <a:rPr lang="fr-FR" sz="2400" dirty="0" err="1">
                <a:solidFill>
                  <a:srgbClr val="FF0000"/>
                </a:solidFill>
              </a:rPr>
              <a:t>Freq</a:t>
            </a:r>
            <a:r>
              <a:rPr lang="fr-FR" sz="2400" dirty="0">
                <a:solidFill>
                  <a:srgbClr val="FF0000"/>
                </a:solidFill>
              </a:rPr>
              <a:t> PWM&lt;20kHz</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1945" y="3819713"/>
            <a:ext cx="4427984" cy="1323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00381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solidFill>
                  <a:schemeClr val="tx1"/>
                </a:solidFill>
              </a:rPr>
              <a:t>Connexion driver moteur pas à pas </a:t>
            </a:r>
            <a:r>
              <a:rPr lang="fr-FR" dirty="0" err="1">
                <a:solidFill>
                  <a:schemeClr val="tx1"/>
                </a:solidFill>
              </a:rPr>
              <a:t>Pololu</a:t>
            </a:r>
            <a:r>
              <a:rPr lang="fr-FR" dirty="0">
                <a:solidFill>
                  <a:schemeClr val="tx1"/>
                </a:solidFill>
              </a:rPr>
              <a:t> A4988</a:t>
            </a:r>
          </a:p>
        </p:txBody>
      </p:sp>
      <p:sp>
        <p:nvSpPr>
          <p:cNvPr id="5" name="Espace réservé du pied de page 4"/>
          <p:cNvSpPr>
            <a:spLocks noGrp="1"/>
          </p:cNvSpPr>
          <p:nvPr>
            <p:ph type="ftr" sz="quarter" idx="11"/>
          </p:nvPr>
        </p:nvSpPr>
        <p:spPr/>
        <p:txBody>
          <a:bodyPr/>
          <a:lstStyle/>
          <a:p>
            <a:r>
              <a:rPr lang="fr-FR"/>
              <a:t>Aide MicroPython</a:t>
            </a:r>
            <a:endParaRPr lang="fr-FR" dirty="0"/>
          </a:p>
        </p:txBody>
      </p:sp>
      <p:sp>
        <p:nvSpPr>
          <p:cNvPr id="6" name="Espace réservé du numéro de diapositive 5"/>
          <p:cNvSpPr>
            <a:spLocks noGrp="1"/>
          </p:cNvSpPr>
          <p:nvPr>
            <p:ph type="sldNum" sz="quarter" idx="12"/>
          </p:nvPr>
        </p:nvSpPr>
        <p:spPr/>
        <p:txBody>
          <a:bodyPr/>
          <a:lstStyle/>
          <a:p>
            <a:fld id="{93C461D2-9DE8-40C8-822B-38EC5191248D}" type="slidenum">
              <a:rPr lang="fr-FR" smtClean="0"/>
              <a:t>29</a:t>
            </a:fld>
            <a:endParaRPr lang="fr-FR" dirty="0"/>
          </a:p>
        </p:txBody>
      </p:sp>
      <p:sp>
        <p:nvSpPr>
          <p:cNvPr id="7" name="Titre 6"/>
          <p:cNvSpPr txBox="1">
            <a:spLocks/>
          </p:cNvSpPr>
          <p:nvPr/>
        </p:nvSpPr>
        <p:spPr>
          <a:xfrm>
            <a:off x="179512" y="400050"/>
            <a:ext cx="2304256" cy="195567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spc="-100" baseline="0">
                <a:solidFill>
                  <a:schemeClr val="tx2"/>
                </a:solidFill>
                <a:latin typeface="+mj-lt"/>
                <a:ea typeface="+mj-ea"/>
                <a:cs typeface="+mj-cs"/>
              </a:defRPr>
            </a:lvl1pPr>
          </a:lstStyle>
          <a:p>
            <a:endParaRPr lang="fr-FR" dirty="0"/>
          </a:p>
        </p:txBody>
      </p:sp>
      <p:sp>
        <p:nvSpPr>
          <p:cNvPr id="16" name="ZoneTexte 15"/>
          <p:cNvSpPr txBox="1"/>
          <p:nvPr/>
        </p:nvSpPr>
        <p:spPr>
          <a:xfrm>
            <a:off x="244424" y="1099894"/>
            <a:ext cx="4478687" cy="923330"/>
          </a:xfrm>
          <a:prstGeom prst="rect">
            <a:avLst/>
          </a:prstGeom>
          <a:noFill/>
        </p:spPr>
        <p:txBody>
          <a:bodyPr wrap="square" rtlCol="0">
            <a:spAutoFit/>
          </a:bodyPr>
          <a:lstStyle/>
          <a:p>
            <a:r>
              <a:rPr lang="fr-FR" b="1" dirty="0"/>
              <a:t>IMPORTANT</a:t>
            </a:r>
            <a:r>
              <a:rPr lang="fr-FR" dirty="0"/>
              <a:t> : l’alimentation de puissance ne doit pas être allumée si le driver n’est pas alimenté (3,3V) par la carte.</a:t>
            </a:r>
          </a:p>
        </p:txBody>
      </p:sp>
      <p:grpSp>
        <p:nvGrpSpPr>
          <p:cNvPr id="1024" name="Groupe 1023"/>
          <p:cNvGrpSpPr/>
          <p:nvPr/>
        </p:nvGrpSpPr>
        <p:grpSpPr>
          <a:xfrm>
            <a:off x="913346" y="1600806"/>
            <a:ext cx="7715301" cy="3496823"/>
            <a:chOff x="103160" y="1600806"/>
            <a:chExt cx="7715301" cy="3496823"/>
          </a:xfrm>
        </p:grpSpPr>
        <p:cxnSp>
          <p:nvCxnSpPr>
            <p:cNvPr id="11" name="Connecteur droit avec flèche 10"/>
            <p:cNvCxnSpPr/>
            <p:nvPr/>
          </p:nvCxnSpPr>
          <p:spPr>
            <a:xfrm flipH="1">
              <a:off x="5898420" y="3219822"/>
              <a:ext cx="26430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103160" y="2498597"/>
              <a:ext cx="1296144" cy="369332"/>
            </a:xfrm>
            <a:prstGeom prst="rect">
              <a:avLst/>
            </a:prstGeom>
            <a:noFill/>
          </p:spPr>
          <p:txBody>
            <a:bodyPr wrap="square" rtlCol="0">
              <a:spAutoFit/>
            </a:bodyPr>
            <a:lstStyle/>
            <a:p>
              <a:r>
                <a:rPr lang="fr-FR" dirty="0"/>
                <a:t>VDD=3,3V</a:t>
              </a:r>
            </a:p>
          </p:txBody>
        </p:sp>
        <p:pic>
          <p:nvPicPr>
            <p:cNvPr id="3" name="Picture 2" descr="https://a.pololu-files.com/picture/0J3360.1200.png?d94ef1356fab28463db67ff0619afa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420" y="1600806"/>
              <a:ext cx="5715000" cy="3457576"/>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p:cNvSpPr txBox="1"/>
            <p:nvPr/>
          </p:nvSpPr>
          <p:spPr>
            <a:xfrm>
              <a:off x="6195956" y="2896656"/>
              <a:ext cx="1622505" cy="646331"/>
            </a:xfrm>
            <a:prstGeom prst="rect">
              <a:avLst/>
            </a:prstGeom>
            <a:noFill/>
          </p:spPr>
          <p:txBody>
            <a:bodyPr wrap="square" rtlCol="0">
              <a:spAutoFit/>
            </a:bodyPr>
            <a:lstStyle/>
            <a:p>
              <a:r>
                <a:rPr lang="fr-FR" dirty="0"/>
                <a:t>Moteur pas à pas bipolaire</a:t>
              </a:r>
            </a:p>
          </p:txBody>
        </p:sp>
        <p:cxnSp>
          <p:nvCxnSpPr>
            <p:cNvPr id="21" name="Connecteur droit 20"/>
            <p:cNvCxnSpPr/>
            <p:nvPr/>
          </p:nvCxnSpPr>
          <p:spPr>
            <a:xfrm>
              <a:off x="3861068" y="3318743"/>
              <a:ext cx="900871" cy="72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flipV="1">
              <a:off x="3861068" y="3505200"/>
              <a:ext cx="829434" cy="468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flipV="1">
              <a:off x="3859480" y="2947988"/>
              <a:ext cx="826259" cy="139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flipH="1" flipV="1">
              <a:off x="1743559" y="4711485"/>
              <a:ext cx="798163" cy="2014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ZoneTexte 30"/>
            <p:cNvSpPr txBox="1"/>
            <p:nvPr/>
          </p:nvSpPr>
          <p:spPr>
            <a:xfrm>
              <a:off x="2567141" y="4728297"/>
              <a:ext cx="2813591" cy="369332"/>
            </a:xfrm>
            <a:prstGeom prst="rect">
              <a:avLst/>
            </a:prstGeom>
            <a:noFill/>
          </p:spPr>
          <p:txBody>
            <a:bodyPr wrap="none" rtlCol="0">
              <a:spAutoFit/>
            </a:bodyPr>
            <a:lstStyle/>
            <a:p>
              <a:r>
                <a:rPr lang="fr-FR" dirty="0"/>
                <a:t>Incluse dans la carte Pico</a:t>
              </a:r>
            </a:p>
          </p:txBody>
        </p:sp>
      </p:grpSp>
      <p:sp>
        <p:nvSpPr>
          <p:cNvPr id="1025" name="ZoneTexte 1024"/>
          <p:cNvSpPr txBox="1"/>
          <p:nvPr/>
        </p:nvSpPr>
        <p:spPr>
          <a:xfrm>
            <a:off x="6840759" y="1139141"/>
            <a:ext cx="2303239" cy="646331"/>
          </a:xfrm>
          <a:prstGeom prst="rect">
            <a:avLst/>
          </a:prstGeom>
          <a:noFill/>
        </p:spPr>
        <p:txBody>
          <a:bodyPr wrap="square" rtlCol="0">
            <a:spAutoFit/>
          </a:bodyPr>
          <a:lstStyle/>
          <a:p>
            <a:pPr algn="r"/>
            <a:r>
              <a:rPr lang="fr-FR" sz="1200" dirty="0"/>
              <a:t>Si la pastille argentée à l’arrière de l’A4988 est trouée, alors le driver est grillé.</a:t>
            </a:r>
          </a:p>
        </p:txBody>
      </p:sp>
      <p:graphicFrame>
        <p:nvGraphicFramePr>
          <p:cNvPr id="1031" name="Tableau 1030"/>
          <p:cNvGraphicFramePr>
            <a:graphicFrameLocks noGrp="1"/>
          </p:cNvGraphicFramePr>
          <p:nvPr>
            <p:extLst>
              <p:ext uri="{D42A27DB-BD31-4B8C-83A1-F6EECF244321}">
                <p14:modId xmlns:p14="http://schemas.microsoft.com/office/powerpoint/2010/main" val="2710579924"/>
              </p:ext>
            </p:extLst>
          </p:nvPr>
        </p:nvGraphicFramePr>
        <p:xfrm>
          <a:off x="6852645" y="3771900"/>
          <a:ext cx="2304000" cy="1371600"/>
        </p:xfrm>
        <a:graphic>
          <a:graphicData uri="http://schemas.openxmlformats.org/drawingml/2006/table">
            <a:tbl>
              <a:tblPr firstRow="1">
                <a:tableStyleId>{3C2FFA5D-87B4-456A-9821-1D502468CF0F}</a:tableStyleId>
              </a:tblPr>
              <a:tblGrid>
                <a:gridCol w="576000">
                  <a:extLst>
                    <a:ext uri="{9D8B030D-6E8A-4147-A177-3AD203B41FA5}">
                      <a16:colId xmlns:a16="http://schemas.microsoft.com/office/drawing/2014/main" val="20000"/>
                    </a:ext>
                  </a:extLst>
                </a:gridCol>
                <a:gridCol w="576000">
                  <a:extLst>
                    <a:ext uri="{9D8B030D-6E8A-4147-A177-3AD203B41FA5}">
                      <a16:colId xmlns:a16="http://schemas.microsoft.com/office/drawing/2014/main" val="20001"/>
                    </a:ext>
                  </a:extLst>
                </a:gridCol>
                <a:gridCol w="576000">
                  <a:extLst>
                    <a:ext uri="{9D8B030D-6E8A-4147-A177-3AD203B41FA5}">
                      <a16:colId xmlns:a16="http://schemas.microsoft.com/office/drawing/2014/main" val="20002"/>
                    </a:ext>
                  </a:extLst>
                </a:gridCol>
                <a:gridCol w="576000">
                  <a:extLst>
                    <a:ext uri="{9D8B030D-6E8A-4147-A177-3AD203B41FA5}">
                      <a16:colId xmlns:a16="http://schemas.microsoft.com/office/drawing/2014/main" val="20003"/>
                    </a:ext>
                  </a:extLst>
                </a:gridCol>
              </a:tblGrid>
              <a:tr h="0">
                <a:tc>
                  <a:txBody>
                    <a:bodyPr/>
                    <a:lstStyle/>
                    <a:p>
                      <a:pPr algn="ctr"/>
                      <a:r>
                        <a:rPr lang="fr-FR" sz="600" dirty="0"/>
                        <a:t>MS1</a:t>
                      </a:r>
                    </a:p>
                  </a:txBody>
                  <a:tcPr anchor="ctr"/>
                </a:tc>
                <a:tc>
                  <a:txBody>
                    <a:bodyPr/>
                    <a:lstStyle/>
                    <a:p>
                      <a:pPr algn="ctr"/>
                      <a:r>
                        <a:rPr lang="fr-FR" sz="600"/>
                        <a:t>MS2</a:t>
                      </a:r>
                    </a:p>
                  </a:txBody>
                  <a:tcPr anchor="ctr"/>
                </a:tc>
                <a:tc>
                  <a:txBody>
                    <a:bodyPr/>
                    <a:lstStyle/>
                    <a:p>
                      <a:pPr algn="ctr"/>
                      <a:r>
                        <a:rPr lang="fr-FR" sz="600"/>
                        <a:t>MS3</a:t>
                      </a:r>
                    </a:p>
                  </a:txBody>
                  <a:tcPr anchor="ctr"/>
                </a:tc>
                <a:tc>
                  <a:txBody>
                    <a:bodyPr/>
                    <a:lstStyle/>
                    <a:p>
                      <a:pPr algn="ctr"/>
                      <a:r>
                        <a:rPr lang="fr-FR" sz="600" dirty="0" err="1"/>
                        <a:t>Microstep</a:t>
                      </a:r>
                      <a:r>
                        <a:rPr lang="fr-FR" sz="600" dirty="0"/>
                        <a:t> </a:t>
                      </a:r>
                      <a:r>
                        <a:rPr lang="fr-FR" sz="600" dirty="0" err="1"/>
                        <a:t>Resolution</a:t>
                      </a:r>
                      <a:endParaRPr lang="fr-FR" sz="600" dirty="0"/>
                    </a:p>
                  </a:txBody>
                  <a:tcPr anchor="ctr"/>
                </a:tc>
                <a:extLst>
                  <a:ext uri="{0D108BD9-81ED-4DB2-BD59-A6C34878D82A}">
                    <a16:rowId xmlns:a16="http://schemas.microsoft.com/office/drawing/2014/main" val="10000"/>
                  </a:ext>
                </a:extLst>
              </a:tr>
              <a:tr h="0">
                <a:tc>
                  <a:txBody>
                    <a:bodyPr/>
                    <a:lstStyle/>
                    <a:p>
                      <a:pPr algn="ctr"/>
                      <a:r>
                        <a:rPr lang="fr-FR" sz="600" dirty="0" err="1"/>
                        <a:t>Low</a:t>
                      </a:r>
                      <a:endParaRPr lang="fr-FR" sz="600" dirty="0"/>
                    </a:p>
                  </a:txBody>
                  <a:tcPr anchor="ctr"/>
                </a:tc>
                <a:tc>
                  <a:txBody>
                    <a:bodyPr/>
                    <a:lstStyle/>
                    <a:p>
                      <a:pPr algn="ctr"/>
                      <a:r>
                        <a:rPr lang="fr-FR" sz="600"/>
                        <a:t>Low</a:t>
                      </a:r>
                    </a:p>
                  </a:txBody>
                  <a:tcPr anchor="ctr"/>
                </a:tc>
                <a:tc>
                  <a:txBody>
                    <a:bodyPr/>
                    <a:lstStyle/>
                    <a:p>
                      <a:pPr algn="ctr"/>
                      <a:r>
                        <a:rPr lang="fr-FR" sz="600"/>
                        <a:t>Low</a:t>
                      </a:r>
                    </a:p>
                  </a:txBody>
                  <a:tcPr anchor="ctr"/>
                </a:tc>
                <a:tc>
                  <a:txBody>
                    <a:bodyPr/>
                    <a:lstStyle/>
                    <a:p>
                      <a:pPr algn="ctr"/>
                      <a:r>
                        <a:rPr lang="fr-FR" sz="600"/>
                        <a:t>Full step</a:t>
                      </a:r>
                    </a:p>
                  </a:txBody>
                  <a:tcPr anchor="ctr"/>
                </a:tc>
                <a:extLst>
                  <a:ext uri="{0D108BD9-81ED-4DB2-BD59-A6C34878D82A}">
                    <a16:rowId xmlns:a16="http://schemas.microsoft.com/office/drawing/2014/main" val="10001"/>
                  </a:ext>
                </a:extLst>
              </a:tr>
              <a:tr h="0">
                <a:tc>
                  <a:txBody>
                    <a:bodyPr/>
                    <a:lstStyle/>
                    <a:p>
                      <a:pPr algn="ctr"/>
                      <a:r>
                        <a:rPr lang="fr-FR" sz="600"/>
                        <a:t>High</a:t>
                      </a:r>
                    </a:p>
                  </a:txBody>
                  <a:tcPr anchor="ctr"/>
                </a:tc>
                <a:tc>
                  <a:txBody>
                    <a:bodyPr/>
                    <a:lstStyle/>
                    <a:p>
                      <a:pPr algn="ctr"/>
                      <a:r>
                        <a:rPr lang="fr-FR" sz="600"/>
                        <a:t>Low</a:t>
                      </a:r>
                    </a:p>
                  </a:txBody>
                  <a:tcPr anchor="ctr"/>
                </a:tc>
                <a:tc>
                  <a:txBody>
                    <a:bodyPr/>
                    <a:lstStyle/>
                    <a:p>
                      <a:pPr algn="ctr"/>
                      <a:r>
                        <a:rPr lang="fr-FR" sz="600"/>
                        <a:t>Low</a:t>
                      </a:r>
                    </a:p>
                  </a:txBody>
                  <a:tcPr anchor="ctr"/>
                </a:tc>
                <a:tc>
                  <a:txBody>
                    <a:bodyPr/>
                    <a:lstStyle/>
                    <a:p>
                      <a:pPr algn="ctr"/>
                      <a:r>
                        <a:rPr lang="fr-FR" sz="600"/>
                        <a:t>Half step</a:t>
                      </a:r>
                    </a:p>
                  </a:txBody>
                  <a:tcPr anchor="ctr"/>
                </a:tc>
                <a:extLst>
                  <a:ext uri="{0D108BD9-81ED-4DB2-BD59-A6C34878D82A}">
                    <a16:rowId xmlns:a16="http://schemas.microsoft.com/office/drawing/2014/main" val="10002"/>
                  </a:ext>
                </a:extLst>
              </a:tr>
              <a:tr h="0">
                <a:tc>
                  <a:txBody>
                    <a:bodyPr/>
                    <a:lstStyle/>
                    <a:p>
                      <a:pPr algn="ctr"/>
                      <a:r>
                        <a:rPr lang="fr-FR" sz="600"/>
                        <a:t>Low</a:t>
                      </a:r>
                    </a:p>
                  </a:txBody>
                  <a:tcPr anchor="ctr"/>
                </a:tc>
                <a:tc>
                  <a:txBody>
                    <a:bodyPr/>
                    <a:lstStyle/>
                    <a:p>
                      <a:pPr algn="ctr"/>
                      <a:r>
                        <a:rPr lang="fr-FR" sz="600"/>
                        <a:t>High</a:t>
                      </a:r>
                    </a:p>
                  </a:txBody>
                  <a:tcPr anchor="ctr"/>
                </a:tc>
                <a:tc>
                  <a:txBody>
                    <a:bodyPr/>
                    <a:lstStyle/>
                    <a:p>
                      <a:pPr algn="ctr"/>
                      <a:r>
                        <a:rPr lang="fr-FR" sz="600"/>
                        <a:t>Low</a:t>
                      </a:r>
                    </a:p>
                  </a:txBody>
                  <a:tcPr anchor="ctr"/>
                </a:tc>
                <a:tc>
                  <a:txBody>
                    <a:bodyPr/>
                    <a:lstStyle/>
                    <a:p>
                      <a:pPr algn="ctr"/>
                      <a:r>
                        <a:rPr lang="fr-FR" sz="600"/>
                        <a:t>Quarter step</a:t>
                      </a:r>
                    </a:p>
                  </a:txBody>
                  <a:tcPr anchor="ctr"/>
                </a:tc>
                <a:extLst>
                  <a:ext uri="{0D108BD9-81ED-4DB2-BD59-A6C34878D82A}">
                    <a16:rowId xmlns:a16="http://schemas.microsoft.com/office/drawing/2014/main" val="10003"/>
                  </a:ext>
                </a:extLst>
              </a:tr>
              <a:tr h="0">
                <a:tc>
                  <a:txBody>
                    <a:bodyPr/>
                    <a:lstStyle/>
                    <a:p>
                      <a:pPr algn="ctr"/>
                      <a:r>
                        <a:rPr lang="fr-FR" sz="600"/>
                        <a:t>High</a:t>
                      </a:r>
                    </a:p>
                  </a:txBody>
                  <a:tcPr anchor="ctr"/>
                </a:tc>
                <a:tc>
                  <a:txBody>
                    <a:bodyPr/>
                    <a:lstStyle/>
                    <a:p>
                      <a:pPr algn="ctr"/>
                      <a:r>
                        <a:rPr lang="fr-FR" sz="600"/>
                        <a:t>High</a:t>
                      </a:r>
                    </a:p>
                  </a:txBody>
                  <a:tcPr anchor="ctr"/>
                </a:tc>
                <a:tc>
                  <a:txBody>
                    <a:bodyPr/>
                    <a:lstStyle/>
                    <a:p>
                      <a:pPr algn="ctr"/>
                      <a:r>
                        <a:rPr lang="fr-FR" sz="600"/>
                        <a:t>Low</a:t>
                      </a:r>
                    </a:p>
                  </a:txBody>
                  <a:tcPr anchor="ctr"/>
                </a:tc>
                <a:tc>
                  <a:txBody>
                    <a:bodyPr/>
                    <a:lstStyle/>
                    <a:p>
                      <a:pPr algn="ctr"/>
                      <a:r>
                        <a:rPr lang="fr-FR" sz="600"/>
                        <a:t>Eighth step</a:t>
                      </a:r>
                    </a:p>
                  </a:txBody>
                  <a:tcPr anchor="ctr"/>
                </a:tc>
                <a:extLst>
                  <a:ext uri="{0D108BD9-81ED-4DB2-BD59-A6C34878D82A}">
                    <a16:rowId xmlns:a16="http://schemas.microsoft.com/office/drawing/2014/main" val="10004"/>
                  </a:ext>
                </a:extLst>
              </a:tr>
              <a:tr h="0">
                <a:tc>
                  <a:txBody>
                    <a:bodyPr/>
                    <a:lstStyle/>
                    <a:p>
                      <a:pPr algn="ctr"/>
                      <a:r>
                        <a:rPr lang="fr-FR" sz="600"/>
                        <a:t>High</a:t>
                      </a:r>
                    </a:p>
                  </a:txBody>
                  <a:tcPr anchor="ctr"/>
                </a:tc>
                <a:tc>
                  <a:txBody>
                    <a:bodyPr/>
                    <a:lstStyle/>
                    <a:p>
                      <a:pPr algn="ctr"/>
                      <a:r>
                        <a:rPr lang="fr-FR" sz="600"/>
                        <a:t>High</a:t>
                      </a:r>
                    </a:p>
                  </a:txBody>
                  <a:tcPr anchor="ctr"/>
                </a:tc>
                <a:tc>
                  <a:txBody>
                    <a:bodyPr/>
                    <a:lstStyle/>
                    <a:p>
                      <a:pPr algn="ctr"/>
                      <a:r>
                        <a:rPr lang="fr-FR" sz="600"/>
                        <a:t>High</a:t>
                      </a:r>
                    </a:p>
                  </a:txBody>
                  <a:tcPr anchor="ctr"/>
                </a:tc>
                <a:tc>
                  <a:txBody>
                    <a:bodyPr/>
                    <a:lstStyle/>
                    <a:p>
                      <a:pPr algn="ctr"/>
                      <a:r>
                        <a:rPr lang="fr-FR" sz="600" dirty="0" err="1"/>
                        <a:t>Sixteenth</a:t>
                      </a:r>
                      <a:r>
                        <a:rPr lang="fr-FR" sz="600" dirty="0"/>
                        <a:t> </a:t>
                      </a:r>
                      <a:r>
                        <a:rPr lang="fr-FR" sz="600" dirty="0" err="1"/>
                        <a:t>step</a:t>
                      </a:r>
                      <a:endParaRPr lang="fr-FR" sz="600" dirty="0"/>
                    </a:p>
                  </a:txBody>
                  <a:tcPr anchor="ctr"/>
                </a:tc>
                <a:extLst>
                  <a:ext uri="{0D108BD9-81ED-4DB2-BD59-A6C34878D82A}">
                    <a16:rowId xmlns:a16="http://schemas.microsoft.com/office/drawing/2014/main" val="10005"/>
                  </a:ext>
                </a:extLst>
              </a:tr>
            </a:tbl>
          </a:graphicData>
        </a:graphic>
      </p:graphicFrame>
      <p:sp>
        <p:nvSpPr>
          <p:cNvPr id="40" name="ZoneTexte 39"/>
          <p:cNvSpPr txBox="1"/>
          <p:nvPr/>
        </p:nvSpPr>
        <p:spPr>
          <a:xfrm>
            <a:off x="179512" y="2001783"/>
            <a:ext cx="3458420" cy="307777"/>
          </a:xfrm>
          <a:prstGeom prst="rect">
            <a:avLst/>
          </a:prstGeom>
          <a:noFill/>
        </p:spPr>
        <p:txBody>
          <a:bodyPr wrap="square" rtlCol="0">
            <a:spAutoFit/>
          </a:bodyPr>
          <a:lstStyle/>
          <a:p>
            <a:pPr algn="ctr"/>
            <a:r>
              <a:rPr lang="fr-FR" sz="1400" b="1" dirty="0">
                <a:solidFill>
                  <a:schemeClr val="accent6">
                    <a:lumMod val="50000"/>
                  </a:schemeClr>
                </a:solidFill>
              </a:rPr>
              <a:t>Observer bien le sens du composant !</a:t>
            </a:r>
          </a:p>
        </p:txBody>
      </p:sp>
      <p:cxnSp>
        <p:nvCxnSpPr>
          <p:cNvPr id="15" name="Connecteur : en angle 14">
            <a:extLst>
              <a:ext uri="{FF2B5EF4-FFF2-40B4-BE49-F238E27FC236}">
                <a16:creationId xmlns:a16="http://schemas.microsoft.com/office/drawing/2014/main" id="{5B6533DF-1A28-6FBA-203D-FBF3E43EBC40}"/>
              </a:ext>
            </a:extLst>
          </p:cNvPr>
          <p:cNvCxnSpPr>
            <a:cxnSpLocks/>
          </p:cNvCxnSpPr>
          <p:nvPr/>
        </p:nvCxnSpPr>
        <p:spPr>
          <a:xfrm rot="5400000" flipH="1" flipV="1">
            <a:off x="2404533" y="2722882"/>
            <a:ext cx="345441" cy="291253"/>
          </a:xfrm>
          <a:prstGeom prst="bentConnector3">
            <a:avLst>
              <a:gd name="adj1" fmla="val 294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414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85085A26-8609-44B2-562B-194D592578A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566235" y="617778"/>
            <a:ext cx="4389053" cy="4389053"/>
          </a:xfrm>
          <a:prstGeom prst="rect">
            <a:avLst/>
          </a:prstGeom>
        </p:spPr>
      </p:pic>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3</a:t>
            </a:fld>
            <a:endParaRPr lang="fr-FR"/>
          </a:p>
        </p:txBody>
      </p:sp>
      <p:sp>
        <p:nvSpPr>
          <p:cNvPr id="13" name="Titre 1"/>
          <p:cNvSpPr>
            <a:spLocks noGrp="1"/>
          </p:cNvSpPr>
          <p:nvPr>
            <p:ph type="title"/>
          </p:nvPr>
        </p:nvSpPr>
        <p:spPr>
          <a:xfrm>
            <a:off x="457200" y="400050"/>
            <a:ext cx="8229600" cy="742950"/>
          </a:xfrm>
        </p:spPr>
        <p:txBody>
          <a:bodyPr>
            <a:normAutofit fontScale="90000"/>
          </a:bodyPr>
          <a:lstStyle/>
          <a:p>
            <a:r>
              <a:rPr lang="fr-FR" dirty="0">
                <a:solidFill>
                  <a:schemeClr val="tx1"/>
                </a:solidFill>
              </a:rPr>
              <a:t>Raspberry Pi </a:t>
            </a:r>
            <a:br>
              <a:rPr lang="fr-FR" dirty="0">
                <a:solidFill>
                  <a:schemeClr val="tx1"/>
                </a:solidFill>
              </a:rPr>
            </a:br>
            <a:r>
              <a:rPr lang="fr-FR" dirty="0">
                <a:solidFill>
                  <a:schemeClr val="tx1"/>
                </a:solidFill>
              </a:rPr>
              <a:t>Pico Wifi</a:t>
            </a:r>
          </a:p>
        </p:txBody>
      </p:sp>
      <p:sp>
        <p:nvSpPr>
          <p:cNvPr id="14" name="Accolade fermante 13"/>
          <p:cNvSpPr/>
          <p:nvPr/>
        </p:nvSpPr>
        <p:spPr>
          <a:xfrm>
            <a:off x="5961754" y="1231648"/>
            <a:ext cx="287669" cy="3226902"/>
          </a:xfrm>
          <a:prstGeom prst="rightBrace">
            <a:avLst/>
          </a:prstGeom>
          <a:ln/>
        </p:spPr>
        <p:style>
          <a:lnRef idx="1">
            <a:schemeClr val="accent5"/>
          </a:lnRef>
          <a:fillRef idx="0">
            <a:schemeClr val="accent5"/>
          </a:fillRef>
          <a:effectRef idx="0">
            <a:schemeClr val="accent5"/>
          </a:effectRef>
          <a:fontRef idx="minor">
            <a:schemeClr val="tx1"/>
          </a:fontRef>
        </p:style>
        <p:txBody>
          <a:bodyPr rtlCol="0" anchor="ctr"/>
          <a:lstStyle/>
          <a:p>
            <a:pPr algn="ctr"/>
            <a:endParaRPr lang="fr-FR"/>
          </a:p>
        </p:txBody>
      </p:sp>
      <p:sp>
        <p:nvSpPr>
          <p:cNvPr id="18" name="ZoneTexte 17"/>
          <p:cNvSpPr txBox="1"/>
          <p:nvPr/>
        </p:nvSpPr>
        <p:spPr>
          <a:xfrm>
            <a:off x="6833258" y="400651"/>
            <a:ext cx="2310741" cy="830997"/>
          </a:xfrm>
          <a:prstGeom prst="rect">
            <a:avLst/>
          </a:prstGeom>
          <a:noFill/>
        </p:spPr>
        <p:txBody>
          <a:bodyPr wrap="square" rtlCol="0">
            <a:spAutoFit/>
          </a:bodyPr>
          <a:lstStyle/>
          <a:p>
            <a:r>
              <a:rPr lang="fr-FR" sz="1600" dirty="0"/>
              <a:t>Port micro USB : utile pour la communication et l’alimentation (5V)</a:t>
            </a:r>
          </a:p>
        </p:txBody>
      </p:sp>
      <p:cxnSp>
        <p:nvCxnSpPr>
          <p:cNvPr id="21" name="Connecteur droit avec flèche 20"/>
          <p:cNvCxnSpPr>
            <a:cxnSpLocks/>
            <a:stCxn id="22" idx="3"/>
          </p:cNvCxnSpPr>
          <p:nvPr/>
        </p:nvCxnSpPr>
        <p:spPr>
          <a:xfrm>
            <a:off x="3171396" y="3632370"/>
            <a:ext cx="895384" cy="444870"/>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sp>
        <p:nvSpPr>
          <p:cNvPr id="22" name="ZoneTexte 21"/>
          <p:cNvSpPr txBox="1"/>
          <p:nvPr/>
        </p:nvSpPr>
        <p:spPr>
          <a:xfrm>
            <a:off x="946889" y="3478481"/>
            <a:ext cx="2224507" cy="307777"/>
          </a:xfrm>
          <a:prstGeom prst="rect">
            <a:avLst/>
          </a:prstGeom>
          <a:noFill/>
        </p:spPr>
        <p:txBody>
          <a:bodyPr wrap="square" rtlCol="0">
            <a:spAutoFit/>
          </a:bodyPr>
          <a:lstStyle/>
          <a:p>
            <a:pPr algn="r"/>
            <a:r>
              <a:rPr lang="fr-FR" sz="1400" dirty="0"/>
              <a:t>Masse </a:t>
            </a:r>
            <a:r>
              <a:rPr lang="fr-FR" sz="1400" dirty="0" err="1"/>
              <a:t>GrouND</a:t>
            </a:r>
            <a:r>
              <a:rPr lang="fr-FR" sz="1400" dirty="0"/>
              <a:t> (GND)</a:t>
            </a:r>
          </a:p>
        </p:txBody>
      </p:sp>
      <p:sp>
        <p:nvSpPr>
          <p:cNvPr id="23" name="ZoneTexte 22"/>
          <p:cNvSpPr txBox="1"/>
          <p:nvPr/>
        </p:nvSpPr>
        <p:spPr>
          <a:xfrm>
            <a:off x="6200257" y="1301940"/>
            <a:ext cx="2998136" cy="738664"/>
          </a:xfrm>
          <a:prstGeom prst="rect">
            <a:avLst/>
          </a:prstGeom>
          <a:noFill/>
        </p:spPr>
        <p:txBody>
          <a:bodyPr wrap="square" rtlCol="0">
            <a:spAutoFit/>
          </a:bodyPr>
          <a:lstStyle/>
          <a:p>
            <a:r>
              <a:rPr lang="fr-FR" sz="1400" dirty="0"/>
              <a:t>3V3 (out) : sortie Alimentation 3,3 V pour alimenter des périphériques (technologie CMOS)</a:t>
            </a:r>
          </a:p>
        </p:txBody>
      </p:sp>
      <p:cxnSp>
        <p:nvCxnSpPr>
          <p:cNvPr id="24" name="Connecteur droit avec flèche 23"/>
          <p:cNvCxnSpPr>
            <a:cxnSpLocks/>
            <a:stCxn id="23" idx="1"/>
          </p:cNvCxnSpPr>
          <p:nvPr/>
        </p:nvCxnSpPr>
        <p:spPr>
          <a:xfrm flipH="1">
            <a:off x="5486400" y="1671272"/>
            <a:ext cx="713857" cy="239266"/>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sp>
        <p:nvSpPr>
          <p:cNvPr id="25" name="ZoneTexte 24"/>
          <p:cNvSpPr txBox="1"/>
          <p:nvPr/>
        </p:nvSpPr>
        <p:spPr>
          <a:xfrm>
            <a:off x="2210336" y="3045079"/>
            <a:ext cx="864096" cy="338554"/>
          </a:xfrm>
          <a:prstGeom prst="rect">
            <a:avLst/>
          </a:prstGeom>
          <a:noFill/>
        </p:spPr>
        <p:txBody>
          <a:bodyPr wrap="square" rtlCol="0">
            <a:spAutoFit/>
          </a:bodyPr>
          <a:lstStyle/>
          <a:p>
            <a:pPr algn="r"/>
            <a:r>
              <a:rPr lang="fr-FR" sz="1600" dirty="0"/>
              <a:t>Quartz</a:t>
            </a:r>
          </a:p>
        </p:txBody>
      </p:sp>
      <p:cxnSp>
        <p:nvCxnSpPr>
          <p:cNvPr id="26" name="Connecteur droit avec flèche 25"/>
          <p:cNvCxnSpPr>
            <a:cxnSpLocks/>
            <a:stCxn id="25" idx="3"/>
          </p:cNvCxnSpPr>
          <p:nvPr/>
        </p:nvCxnSpPr>
        <p:spPr>
          <a:xfrm flipV="1">
            <a:off x="3074432" y="3154102"/>
            <a:ext cx="1323177" cy="60254"/>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sp>
        <p:nvSpPr>
          <p:cNvPr id="27" name="ZoneTexte 26"/>
          <p:cNvSpPr txBox="1"/>
          <p:nvPr/>
        </p:nvSpPr>
        <p:spPr>
          <a:xfrm>
            <a:off x="3347864" y="355354"/>
            <a:ext cx="1548999" cy="338554"/>
          </a:xfrm>
          <a:prstGeom prst="rect">
            <a:avLst/>
          </a:prstGeom>
          <a:noFill/>
        </p:spPr>
        <p:txBody>
          <a:bodyPr wrap="square" rtlCol="0">
            <a:spAutoFit/>
          </a:bodyPr>
          <a:lstStyle/>
          <a:p>
            <a:pPr algn="ctr"/>
            <a:r>
              <a:rPr lang="fr-FR" sz="1600" dirty="0" err="1"/>
              <a:t>Led</a:t>
            </a:r>
            <a:r>
              <a:rPr lang="fr-FR" sz="1600" dirty="0"/>
              <a:t> verte test</a:t>
            </a:r>
          </a:p>
        </p:txBody>
      </p:sp>
      <p:cxnSp>
        <p:nvCxnSpPr>
          <p:cNvPr id="28" name="Connecteur droit avec flèche 27"/>
          <p:cNvCxnSpPr>
            <a:cxnSpLocks/>
          </p:cNvCxnSpPr>
          <p:nvPr/>
        </p:nvCxnSpPr>
        <p:spPr>
          <a:xfrm>
            <a:off x="4283621" y="663609"/>
            <a:ext cx="113988" cy="734117"/>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sp>
        <p:nvSpPr>
          <p:cNvPr id="29" name="ZoneTexte 28"/>
          <p:cNvSpPr txBox="1"/>
          <p:nvPr/>
        </p:nvSpPr>
        <p:spPr>
          <a:xfrm>
            <a:off x="1346240" y="2411624"/>
            <a:ext cx="1728192" cy="584775"/>
          </a:xfrm>
          <a:prstGeom prst="rect">
            <a:avLst/>
          </a:prstGeom>
          <a:noFill/>
        </p:spPr>
        <p:txBody>
          <a:bodyPr wrap="square" rtlCol="0">
            <a:spAutoFit/>
          </a:bodyPr>
          <a:lstStyle/>
          <a:p>
            <a:pPr algn="r"/>
            <a:r>
              <a:rPr lang="fr-FR" sz="1600" dirty="0"/>
              <a:t>Microcontrôleur RP2040</a:t>
            </a:r>
          </a:p>
        </p:txBody>
      </p:sp>
      <p:cxnSp>
        <p:nvCxnSpPr>
          <p:cNvPr id="33" name="Connecteur droit avec flèche 32"/>
          <p:cNvCxnSpPr>
            <a:cxnSpLocks/>
            <a:stCxn id="29" idx="3"/>
          </p:cNvCxnSpPr>
          <p:nvPr/>
        </p:nvCxnSpPr>
        <p:spPr>
          <a:xfrm flipV="1">
            <a:off x="3074432" y="2680896"/>
            <a:ext cx="1575248" cy="23116"/>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cxnSp>
        <p:nvCxnSpPr>
          <p:cNvPr id="34" name="Connecteur droit avec flèche 33"/>
          <p:cNvCxnSpPr>
            <a:cxnSpLocks/>
            <a:stCxn id="18" idx="1"/>
          </p:cNvCxnSpPr>
          <p:nvPr/>
        </p:nvCxnSpPr>
        <p:spPr>
          <a:xfrm flipH="1">
            <a:off x="4896863" y="816150"/>
            <a:ext cx="1936395" cy="397142"/>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sp>
        <p:nvSpPr>
          <p:cNvPr id="35" name="ZoneTexte 34"/>
          <p:cNvSpPr txBox="1"/>
          <p:nvPr/>
        </p:nvSpPr>
        <p:spPr>
          <a:xfrm>
            <a:off x="1954725" y="1080003"/>
            <a:ext cx="1832704" cy="954107"/>
          </a:xfrm>
          <a:prstGeom prst="rect">
            <a:avLst/>
          </a:prstGeom>
          <a:noFill/>
        </p:spPr>
        <p:txBody>
          <a:bodyPr wrap="square" rtlCol="0">
            <a:spAutoFit/>
          </a:bodyPr>
          <a:lstStyle/>
          <a:p>
            <a:pPr algn="r"/>
            <a:r>
              <a:rPr lang="fr-FR" sz="1400" dirty="0"/>
              <a:t>Bouton BOOTSEL pour mise à niveau. (voir fiche 14)</a:t>
            </a:r>
            <a:br>
              <a:rPr lang="fr-FR" sz="1400" dirty="0"/>
            </a:br>
            <a:r>
              <a:rPr lang="fr-FR" sz="1400" b="1" dirty="0"/>
              <a:t>Ne pas toucher</a:t>
            </a:r>
          </a:p>
        </p:txBody>
      </p:sp>
      <p:cxnSp>
        <p:nvCxnSpPr>
          <p:cNvPr id="36" name="Connecteur droit avec flèche 35"/>
          <p:cNvCxnSpPr>
            <a:cxnSpLocks/>
            <a:stCxn id="35" idx="3"/>
          </p:cNvCxnSpPr>
          <p:nvPr/>
        </p:nvCxnSpPr>
        <p:spPr>
          <a:xfrm>
            <a:off x="3787429" y="1557057"/>
            <a:ext cx="743931" cy="375121"/>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sp>
        <p:nvSpPr>
          <p:cNvPr id="37" name="ZoneTexte 36"/>
          <p:cNvSpPr txBox="1"/>
          <p:nvPr/>
        </p:nvSpPr>
        <p:spPr>
          <a:xfrm>
            <a:off x="6234683" y="2579677"/>
            <a:ext cx="2809816" cy="523220"/>
          </a:xfrm>
          <a:prstGeom prst="rect">
            <a:avLst/>
          </a:prstGeom>
          <a:noFill/>
        </p:spPr>
        <p:txBody>
          <a:bodyPr wrap="square" rtlCol="0">
            <a:spAutoFit/>
          </a:bodyPr>
          <a:lstStyle/>
          <a:p>
            <a:pPr algn="ctr"/>
            <a:r>
              <a:rPr lang="fr-FR" sz="1400" dirty="0"/>
              <a:t>26 Entrées/sorties binaires GPIO (General </a:t>
            </a:r>
            <a:r>
              <a:rPr lang="fr-FR" sz="1400" dirty="0" err="1"/>
              <a:t>Purpose</a:t>
            </a:r>
            <a:r>
              <a:rPr lang="fr-FR" sz="1400" dirty="0"/>
              <a:t> Input Output)</a:t>
            </a:r>
            <a:endParaRPr lang="fr-FR" sz="1400" b="1" dirty="0">
              <a:solidFill>
                <a:srgbClr val="FF0000"/>
              </a:solidFill>
            </a:endParaRPr>
          </a:p>
        </p:txBody>
      </p:sp>
      <p:sp>
        <p:nvSpPr>
          <p:cNvPr id="38" name="ZoneTexte 37"/>
          <p:cNvSpPr txBox="1"/>
          <p:nvPr/>
        </p:nvSpPr>
        <p:spPr>
          <a:xfrm>
            <a:off x="7037570" y="4672778"/>
            <a:ext cx="2106430" cy="461665"/>
          </a:xfrm>
          <a:prstGeom prst="rect">
            <a:avLst/>
          </a:prstGeom>
          <a:noFill/>
        </p:spPr>
        <p:txBody>
          <a:bodyPr wrap="square" rtlCol="0">
            <a:spAutoFit/>
          </a:bodyPr>
          <a:lstStyle/>
          <a:p>
            <a:pPr algn="ctr"/>
            <a:r>
              <a:rPr lang="fr-FR" sz="1200" dirty="0">
                <a:hlinkClick r:id="rId4" action="ppaction://hlinksldjump"/>
              </a:rPr>
              <a:t>Pour en savoir plus sur les entrées/sorties fig. Pico</a:t>
            </a:r>
            <a:endParaRPr lang="fr-FR" sz="1200" dirty="0"/>
          </a:p>
        </p:txBody>
      </p:sp>
      <p:sp>
        <p:nvSpPr>
          <p:cNvPr id="2" name="ZoneTexte 1"/>
          <p:cNvSpPr txBox="1"/>
          <p:nvPr/>
        </p:nvSpPr>
        <p:spPr>
          <a:xfrm rot="21031709">
            <a:off x="-32591" y="1378232"/>
            <a:ext cx="1995659" cy="1169551"/>
          </a:xfrm>
          <a:prstGeom prst="rect">
            <a:avLst/>
          </a:prstGeom>
          <a:noFill/>
        </p:spPr>
        <p:txBody>
          <a:bodyPr wrap="square" rtlCol="0">
            <a:spAutoFit/>
          </a:bodyPr>
          <a:lstStyle/>
          <a:p>
            <a:pPr algn="ctr"/>
            <a:r>
              <a:rPr lang="fr-FR" sz="1400" dirty="0">
                <a:solidFill>
                  <a:srgbClr val="C00000"/>
                </a:solidFill>
              </a:rPr>
              <a:t>Attention FRAGILE</a:t>
            </a:r>
          </a:p>
          <a:p>
            <a:pPr algn="ctr"/>
            <a:r>
              <a:rPr lang="fr-FR" sz="1400" dirty="0">
                <a:solidFill>
                  <a:srgbClr val="C00000"/>
                </a:solidFill>
              </a:rPr>
              <a:t>Ne pas mettre ses doigts dessus</a:t>
            </a:r>
          </a:p>
          <a:p>
            <a:pPr algn="ctr"/>
            <a:r>
              <a:rPr lang="fr-FR" sz="1400" b="1" dirty="0">
                <a:solidFill>
                  <a:srgbClr val="C00000"/>
                </a:solidFill>
              </a:rPr>
              <a:t>Jamais plus de 3,3 V en entrée</a:t>
            </a:r>
          </a:p>
        </p:txBody>
      </p:sp>
      <p:sp>
        <p:nvSpPr>
          <p:cNvPr id="4" name="ZoneTexte 3">
            <a:extLst>
              <a:ext uri="{FF2B5EF4-FFF2-40B4-BE49-F238E27FC236}">
                <a16:creationId xmlns:a16="http://schemas.microsoft.com/office/drawing/2014/main" id="{4110AF01-7151-D08C-0336-BE92E7FF513B}"/>
              </a:ext>
            </a:extLst>
          </p:cNvPr>
          <p:cNvSpPr txBox="1"/>
          <p:nvPr/>
        </p:nvSpPr>
        <p:spPr>
          <a:xfrm>
            <a:off x="6352858" y="3164916"/>
            <a:ext cx="2617605" cy="954107"/>
          </a:xfrm>
          <a:prstGeom prst="rect">
            <a:avLst/>
          </a:prstGeom>
          <a:noFill/>
        </p:spPr>
        <p:txBody>
          <a:bodyPr wrap="square" rtlCol="0">
            <a:spAutoFit/>
          </a:bodyPr>
          <a:lstStyle/>
          <a:p>
            <a:r>
              <a:rPr lang="fr-FR" sz="1400" dirty="0"/>
              <a:t>GP26, 27 et 28 sont équipées d’un convertisseur analogique/numérique 12 bits, </a:t>
            </a:r>
            <a:r>
              <a:rPr lang="fr-FR" sz="1400" dirty="0">
                <a:solidFill>
                  <a:srgbClr val="FF0000"/>
                </a:solidFill>
              </a:rPr>
              <a:t>3,3 V max</a:t>
            </a:r>
          </a:p>
        </p:txBody>
      </p:sp>
      <p:sp>
        <p:nvSpPr>
          <p:cNvPr id="5" name="ZoneTexte 4">
            <a:extLst>
              <a:ext uri="{FF2B5EF4-FFF2-40B4-BE49-F238E27FC236}">
                <a16:creationId xmlns:a16="http://schemas.microsoft.com/office/drawing/2014/main" id="{8D6845E8-9BC5-4112-F016-B1904BDE415E}"/>
              </a:ext>
            </a:extLst>
          </p:cNvPr>
          <p:cNvSpPr txBox="1"/>
          <p:nvPr/>
        </p:nvSpPr>
        <p:spPr>
          <a:xfrm>
            <a:off x="97454" y="4761866"/>
            <a:ext cx="3615092" cy="276999"/>
          </a:xfrm>
          <a:prstGeom prst="rect">
            <a:avLst/>
          </a:prstGeom>
          <a:noFill/>
        </p:spPr>
        <p:txBody>
          <a:bodyPr wrap="none" rtlCol="0">
            <a:spAutoFit/>
          </a:bodyPr>
          <a:lstStyle/>
          <a:p>
            <a:r>
              <a:rPr lang="fr-FR" sz="1200" dirty="0"/>
              <a:t>La carte contient aussi un capteur de température.</a:t>
            </a:r>
          </a:p>
        </p:txBody>
      </p:sp>
      <p:sp>
        <p:nvSpPr>
          <p:cNvPr id="7" name="ZoneTexte 6">
            <a:extLst>
              <a:ext uri="{FF2B5EF4-FFF2-40B4-BE49-F238E27FC236}">
                <a16:creationId xmlns:a16="http://schemas.microsoft.com/office/drawing/2014/main" id="{D3661F70-504B-55E7-D6AB-174E6A168D3E}"/>
              </a:ext>
            </a:extLst>
          </p:cNvPr>
          <p:cNvSpPr txBox="1"/>
          <p:nvPr/>
        </p:nvSpPr>
        <p:spPr>
          <a:xfrm>
            <a:off x="1070869" y="4201944"/>
            <a:ext cx="2148417" cy="307777"/>
          </a:xfrm>
          <a:prstGeom prst="rect">
            <a:avLst/>
          </a:prstGeom>
          <a:noFill/>
        </p:spPr>
        <p:txBody>
          <a:bodyPr wrap="square" rtlCol="0">
            <a:spAutoFit/>
          </a:bodyPr>
          <a:lstStyle/>
          <a:p>
            <a:pPr algn="r"/>
            <a:r>
              <a:rPr lang="fr-FR" sz="1400" dirty="0"/>
              <a:t>Antenne Wifi (en option)</a:t>
            </a:r>
            <a:endParaRPr lang="fr-FR" sz="1400" b="1" dirty="0"/>
          </a:p>
        </p:txBody>
      </p:sp>
      <p:cxnSp>
        <p:nvCxnSpPr>
          <p:cNvPr id="8" name="Connecteur droit avec flèche 7">
            <a:extLst>
              <a:ext uri="{FF2B5EF4-FFF2-40B4-BE49-F238E27FC236}">
                <a16:creationId xmlns:a16="http://schemas.microsoft.com/office/drawing/2014/main" id="{9E68FFC6-25B0-175E-2ECA-FBDEE868FA50}"/>
              </a:ext>
            </a:extLst>
          </p:cNvPr>
          <p:cNvCxnSpPr>
            <a:cxnSpLocks/>
            <a:stCxn id="7" idx="3"/>
          </p:cNvCxnSpPr>
          <p:nvPr/>
        </p:nvCxnSpPr>
        <p:spPr>
          <a:xfrm flipV="1">
            <a:off x="3219286" y="3754215"/>
            <a:ext cx="1440652" cy="601618"/>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4937622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2B29C6-9F5E-759F-AC0B-5A9E45E68B13}"/>
              </a:ext>
            </a:extLst>
          </p:cNvPr>
          <p:cNvSpPr>
            <a:spLocks noGrp="1"/>
          </p:cNvSpPr>
          <p:nvPr>
            <p:ph type="title"/>
          </p:nvPr>
        </p:nvSpPr>
        <p:spPr>
          <a:xfrm>
            <a:off x="457200" y="400050"/>
            <a:ext cx="4251960" cy="742950"/>
          </a:xfrm>
        </p:spPr>
        <p:txBody>
          <a:bodyPr>
            <a:normAutofit fontScale="90000"/>
          </a:bodyPr>
          <a:lstStyle/>
          <a:p>
            <a:r>
              <a:rPr lang="fr-FR" dirty="0">
                <a:solidFill>
                  <a:schemeClr val="tx1"/>
                </a:solidFill>
              </a:rPr>
              <a:t>Code couleur résistances électriques</a:t>
            </a:r>
          </a:p>
        </p:txBody>
      </p:sp>
      <p:sp>
        <p:nvSpPr>
          <p:cNvPr id="5" name="Espace réservé du pied de page 4">
            <a:extLst>
              <a:ext uri="{FF2B5EF4-FFF2-40B4-BE49-F238E27FC236}">
                <a16:creationId xmlns:a16="http://schemas.microsoft.com/office/drawing/2014/main" id="{EFBB28D3-69B1-751E-FF19-C5F824ED6131}"/>
              </a:ext>
            </a:extLst>
          </p:cNvPr>
          <p:cNvSpPr>
            <a:spLocks noGrp="1"/>
          </p:cNvSpPr>
          <p:nvPr>
            <p:ph type="ftr" sz="quarter" idx="11"/>
          </p:nvPr>
        </p:nvSpPr>
        <p:spPr/>
        <p:txBody>
          <a:bodyPr/>
          <a:lstStyle/>
          <a:p>
            <a:r>
              <a:rPr lang="fr-FR"/>
              <a:t>Aide MicroPython</a:t>
            </a:r>
            <a:endParaRPr lang="fr-FR" dirty="0"/>
          </a:p>
        </p:txBody>
      </p:sp>
      <p:sp>
        <p:nvSpPr>
          <p:cNvPr id="6" name="Espace réservé du numéro de diapositive 5">
            <a:extLst>
              <a:ext uri="{FF2B5EF4-FFF2-40B4-BE49-F238E27FC236}">
                <a16:creationId xmlns:a16="http://schemas.microsoft.com/office/drawing/2014/main" id="{07D10437-F6DC-C12F-1E42-B5D4A52E59F1}"/>
              </a:ext>
            </a:extLst>
          </p:cNvPr>
          <p:cNvSpPr>
            <a:spLocks noGrp="1"/>
          </p:cNvSpPr>
          <p:nvPr>
            <p:ph type="sldNum" sz="quarter" idx="12"/>
          </p:nvPr>
        </p:nvSpPr>
        <p:spPr/>
        <p:txBody>
          <a:bodyPr/>
          <a:lstStyle/>
          <a:p>
            <a:fld id="{93C461D2-9DE8-40C8-822B-38EC5191248D}" type="slidenum">
              <a:rPr lang="fr-FR" smtClean="0"/>
              <a:t>30</a:t>
            </a:fld>
            <a:endParaRPr lang="fr-FR" dirty="0"/>
          </a:p>
        </p:txBody>
      </p:sp>
      <p:pic>
        <p:nvPicPr>
          <p:cNvPr id="7" name="Picture 2" descr="http://www.positron-libre.com/cours/electronique/resistances/images/code-couleur-resistance.png">
            <a:extLst>
              <a:ext uri="{FF2B5EF4-FFF2-40B4-BE49-F238E27FC236}">
                <a16:creationId xmlns:a16="http://schemas.microsoft.com/office/drawing/2014/main" id="{A6CF8103-9D9B-C6F1-48B5-FEC4722893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4616" y="535932"/>
            <a:ext cx="3930005" cy="4396474"/>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A15FB0C8-993C-9DB7-9C76-8F02CA40A281}"/>
              </a:ext>
            </a:extLst>
          </p:cNvPr>
          <p:cNvSpPr txBox="1"/>
          <p:nvPr/>
        </p:nvSpPr>
        <p:spPr>
          <a:xfrm>
            <a:off x="7970322" y="483680"/>
            <a:ext cx="979755" cy="369332"/>
          </a:xfrm>
          <a:prstGeom prst="rect">
            <a:avLst/>
          </a:prstGeom>
          <a:noFill/>
        </p:spPr>
        <p:txBody>
          <a:bodyPr wrap="none" rtlCol="0">
            <a:spAutoFit/>
          </a:bodyPr>
          <a:lstStyle/>
          <a:p>
            <a:r>
              <a:rPr lang="fr-FR" dirty="0"/>
              <a:t>En ohm</a:t>
            </a:r>
          </a:p>
        </p:txBody>
      </p:sp>
      <p:sp>
        <p:nvSpPr>
          <p:cNvPr id="3" name="ZoneTexte 2">
            <a:extLst>
              <a:ext uri="{FF2B5EF4-FFF2-40B4-BE49-F238E27FC236}">
                <a16:creationId xmlns:a16="http://schemas.microsoft.com/office/drawing/2014/main" id="{D8EE4646-7C73-71BF-CA5F-D42A3B9BAD04}"/>
              </a:ext>
            </a:extLst>
          </p:cNvPr>
          <p:cNvSpPr txBox="1"/>
          <p:nvPr/>
        </p:nvSpPr>
        <p:spPr>
          <a:xfrm>
            <a:off x="5848674" y="4831649"/>
            <a:ext cx="1351379" cy="369332"/>
          </a:xfrm>
          <a:prstGeom prst="rect">
            <a:avLst/>
          </a:prstGeom>
          <a:noFill/>
        </p:spPr>
        <p:txBody>
          <a:bodyPr wrap="square" rtlCol="0">
            <a:spAutoFit/>
          </a:bodyPr>
          <a:lstStyle/>
          <a:p>
            <a:r>
              <a:rPr lang="fr-FR" dirty="0"/>
              <a:t>5/6 bandes</a:t>
            </a:r>
          </a:p>
        </p:txBody>
      </p:sp>
      <p:sp>
        <p:nvSpPr>
          <p:cNvPr id="9" name="ZoneTexte 8">
            <a:extLst>
              <a:ext uri="{FF2B5EF4-FFF2-40B4-BE49-F238E27FC236}">
                <a16:creationId xmlns:a16="http://schemas.microsoft.com/office/drawing/2014/main" id="{7F54FBB4-D977-B777-2A67-A2F559EA60D6}"/>
              </a:ext>
            </a:extLst>
          </p:cNvPr>
          <p:cNvSpPr txBox="1"/>
          <p:nvPr/>
        </p:nvSpPr>
        <p:spPr>
          <a:xfrm>
            <a:off x="5753847" y="215384"/>
            <a:ext cx="1171787" cy="369332"/>
          </a:xfrm>
          <a:prstGeom prst="rect">
            <a:avLst/>
          </a:prstGeom>
          <a:noFill/>
        </p:spPr>
        <p:txBody>
          <a:bodyPr wrap="square" rtlCol="0">
            <a:spAutoFit/>
          </a:bodyPr>
          <a:lstStyle/>
          <a:p>
            <a:r>
              <a:rPr lang="fr-FR" dirty="0"/>
              <a:t>4 bandes</a:t>
            </a:r>
          </a:p>
        </p:txBody>
      </p:sp>
    </p:spTree>
    <p:extLst>
      <p:ext uri="{BB962C8B-B14F-4D97-AF65-F5344CB8AC3E}">
        <p14:creationId xmlns:p14="http://schemas.microsoft.com/office/powerpoint/2010/main" val="41154226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1C367A-7A41-F11A-7A3E-CA0012052CEB}"/>
              </a:ext>
            </a:extLst>
          </p:cNvPr>
          <p:cNvSpPr>
            <a:spLocks noGrp="1"/>
          </p:cNvSpPr>
          <p:nvPr>
            <p:ph type="title"/>
          </p:nvPr>
        </p:nvSpPr>
        <p:spPr>
          <a:xfrm>
            <a:off x="1" y="400050"/>
            <a:ext cx="9252372" cy="742950"/>
          </a:xfrm>
        </p:spPr>
        <p:txBody>
          <a:bodyPr>
            <a:noAutofit/>
          </a:bodyPr>
          <a:lstStyle/>
          <a:p>
            <a:r>
              <a:rPr lang="fr-FR" sz="2800" b="1" dirty="0">
                <a:solidFill>
                  <a:schemeClr val="tx1"/>
                </a:solidFill>
              </a:rPr>
              <a:t>13</a:t>
            </a:r>
            <a:r>
              <a:rPr lang="fr-FR" sz="2800" dirty="0">
                <a:solidFill>
                  <a:schemeClr val="tx1"/>
                </a:solidFill>
              </a:rPr>
              <a:t> Connexion WIFI en point d’accès (Pico W seulement) (1/2)</a:t>
            </a:r>
          </a:p>
        </p:txBody>
      </p:sp>
      <p:sp>
        <p:nvSpPr>
          <p:cNvPr id="3" name="Espace réservé du contenu 2">
            <a:extLst>
              <a:ext uri="{FF2B5EF4-FFF2-40B4-BE49-F238E27FC236}">
                <a16:creationId xmlns:a16="http://schemas.microsoft.com/office/drawing/2014/main" id="{4147664C-01C5-6130-C446-AAD18412DF44}"/>
              </a:ext>
            </a:extLst>
          </p:cNvPr>
          <p:cNvSpPr>
            <a:spLocks noGrp="1"/>
          </p:cNvSpPr>
          <p:nvPr>
            <p:ph idx="1"/>
          </p:nvPr>
        </p:nvSpPr>
        <p:spPr>
          <a:xfrm>
            <a:off x="104503" y="1003554"/>
            <a:ext cx="4950823" cy="1942120"/>
          </a:xfrm>
        </p:spPr>
        <p:txBody>
          <a:bodyPr>
            <a:normAutofit lnSpcReduction="10000"/>
          </a:bodyPr>
          <a:lstStyle/>
          <a:p>
            <a:r>
              <a:rPr lang="fr-FR" sz="1200" dirty="0"/>
              <a:t>Vous pouvez faire apparaitre le shell python de la Pico sur votre PC connecté en WIFI avec votre Pico W. La carte est configurée en point d’accès. Le wifi s’effectue directement entre la carte et le pc.</a:t>
            </a:r>
          </a:p>
          <a:p>
            <a:r>
              <a:rPr lang="fr-FR" sz="1200" b="1" dirty="0"/>
              <a:t>Etapes initiales effectuées une seule fois</a:t>
            </a:r>
          </a:p>
          <a:p>
            <a:r>
              <a:rPr lang="fr-FR" sz="1200" b="1" dirty="0"/>
              <a:t>Etape 0.1 </a:t>
            </a:r>
            <a:r>
              <a:rPr lang="fr-FR" sz="1200" dirty="0"/>
              <a:t>: mettre ses lignes dans le fichier boot.py de la carte avec Thonny et débrancher puis rebrancher la carte. Si le boot.py n’existe pas il faut juste le créer.</a:t>
            </a:r>
          </a:p>
          <a:p>
            <a:r>
              <a:rPr lang="fr-FR" sz="1200" b="1" dirty="0"/>
              <a:t>Etape 0.2 </a:t>
            </a:r>
            <a:r>
              <a:rPr lang="fr-FR" sz="1200" dirty="0"/>
              <a:t>: dans le shell taper « </a:t>
            </a:r>
            <a:r>
              <a:rPr lang="fr-FR" sz="1200" dirty="0">
                <a:latin typeface="Courier New" panose="02070309020205020404" pitchFamily="49" charset="0"/>
                <a:cs typeface="Courier New" panose="02070309020205020404" pitchFamily="49" charset="0"/>
              </a:rPr>
              <a:t>import </a:t>
            </a:r>
            <a:r>
              <a:rPr lang="fr-FR" sz="1200" dirty="0" err="1">
                <a:latin typeface="Courier New" panose="02070309020205020404" pitchFamily="49" charset="0"/>
                <a:cs typeface="Courier New" panose="02070309020205020404" pitchFamily="49" charset="0"/>
              </a:rPr>
              <a:t>webrepl_setup</a:t>
            </a:r>
            <a:r>
              <a:rPr lang="fr-FR" sz="1200" dirty="0">
                <a:latin typeface="Courier New" panose="02070309020205020404" pitchFamily="49" charset="0"/>
                <a:cs typeface="Courier New" panose="02070309020205020404" pitchFamily="49" charset="0"/>
              </a:rPr>
              <a:t> </a:t>
            </a:r>
            <a:r>
              <a:rPr lang="fr-FR" sz="1200" dirty="0"/>
              <a:t>» et répondre aux questions. (le mot de passe le mot de passe sera placé dans un fichier webrepl_cfg.py sur la carte).</a:t>
            </a:r>
          </a:p>
          <a:p>
            <a:endParaRPr lang="fr-FR" sz="1200" dirty="0"/>
          </a:p>
          <a:p>
            <a:endParaRPr lang="fr-FR" sz="1200" dirty="0"/>
          </a:p>
          <a:p>
            <a:endParaRPr lang="fr-FR" sz="1200" dirty="0"/>
          </a:p>
          <a:p>
            <a:endParaRPr lang="fr-FR" sz="1200" dirty="0"/>
          </a:p>
          <a:p>
            <a:endParaRPr lang="fr-FR" sz="1200" dirty="0"/>
          </a:p>
        </p:txBody>
      </p:sp>
      <p:sp>
        <p:nvSpPr>
          <p:cNvPr id="5" name="Espace réservé du pied de page 4">
            <a:extLst>
              <a:ext uri="{FF2B5EF4-FFF2-40B4-BE49-F238E27FC236}">
                <a16:creationId xmlns:a16="http://schemas.microsoft.com/office/drawing/2014/main" id="{B108794D-1B36-729F-EE4D-18343F0BEED3}"/>
              </a:ext>
            </a:extLst>
          </p:cNvPr>
          <p:cNvSpPr>
            <a:spLocks noGrp="1"/>
          </p:cNvSpPr>
          <p:nvPr>
            <p:ph type="ftr" sz="quarter" idx="11"/>
          </p:nvPr>
        </p:nvSpPr>
        <p:spPr/>
        <p:txBody>
          <a:bodyPr/>
          <a:lstStyle/>
          <a:p>
            <a:r>
              <a:rPr lang="fr-FR"/>
              <a:t>Aide MicroPython</a:t>
            </a:r>
            <a:endParaRPr lang="fr-FR" dirty="0"/>
          </a:p>
        </p:txBody>
      </p:sp>
      <p:sp>
        <p:nvSpPr>
          <p:cNvPr id="6" name="Espace réservé du numéro de diapositive 5">
            <a:extLst>
              <a:ext uri="{FF2B5EF4-FFF2-40B4-BE49-F238E27FC236}">
                <a16:creationId xmlns:a16="http://schemas.microsoft.com/office/drawing/2014/main" id="{2B3FF298-F7F7-86D5-35D4-548108281BE9}"/>
              </a:ext>
            </a:extLst>
          </p:cNvPr>
          <p:cNvSpPr>
            <a:spLocks noGrp="1"/>
          </p:cNvSpPr>
          <p:nvPr>
            <p:ph type="sldNum" sz="quarter" idx="12"/>
          </p:nvPr>
        </p:nvSpPr>
        <p:spPr/>
        <p:txBody>
          <a:bodyPr/>
          <a:lstStyle/>
          <a:p>
            <a:fld id="{93C461D2-9DE8-40C8-822B-38EC5191248D}" type="slidenum">
              <a:rPr lang="fr-FR" smtClean="0"/>
              <a:t>31</a:t>
            </a:fld>
            <a:endParaRPr lang="fr-FR" dirty="0"/>
          </a:p>
        </p:txBody>
      </p:sp>
      <p:sp>
        <p:nvSpPr>
          <p:cNvPr id="8" name="ZoneTexte 7">
            <a:extLst>
              <a:ext uri="{FF2B5EF4-FFF2-40B4-BE49-F238E27FC236}">
                <a16:creationId xmlns:a16="http://schemas.microsoft.com/office/drawing/2014/main" id="{B6F7C922-ED1A-6E38-C80B-66CE4374FA02}"/>
              </a:ext>
            </a:extLst>
          </p:cNvPr>
          <p:cNvSpPr txBox="1"/>
          <p:nvPr/>
        </p:nvSpPr>
        <p:spPr>
          <a:xfrm>
            <a:off x="5055326" y="1336451"/>
            <a:ext cx="3873137" cy="707886"/>
          </a:xfrm>
          <a:prstGeom prst="rect">
            <a:avLst/>
          </a:prstGeom>
          <a:noFill/>
          <a:ln>
            <a:solidFill>
              <a:schemeClr val="tx1"/>
            </a:solidFill>
          </a:ln>
        </p:spPr>
        <p:txBody>
          <a:bodyPr wrap="square">
            <a:spAutoFit/>
          </a:bodyPr>
          <a:lstStyle/>
          <a:p>
            <a:r>
              <a:rPr lang="fr-FR" sz="1000" dirty="0">
                <a:solidFill>
                  <a:schemeClr val="bg2">
                    <a:lumMod val="50000"/>
                  </a:schemeClr>
                </a:solidFill>
                <a:latin typeface="Courier New" panose="02070309020205020404" pitchFamily="49" charset="0"/>
                <a:cs typeface="Courier New" panose="02070309020205020404" pitchFamily="49" charset="0"/>
              </a:rPr>
              <a:t>#A écrire dans le boot.py via Thonny et la </a:t>
            </a:r>
            <a:r>
              <a:rPr lang="fr-FR" sz="1000" dirty="0" err="1">
                <a:solidFill>
                  <a:schemeClr val="bg2">
                    <a:lumMod val="50000"/>
                  </a:schemeClr>
                </a:solidFill>
                <a:latin typeface="Courier New" panose="02070309020205020404" pitchFamily="49" charset="0"/>
                <a:cs typeface="Courier New" panose="02070309020205020404" pitchFamily="49" charset="0"/>
              </a:rPr>
              <a:t>connection</a:t>
            </a:r>
            <a:r>
              <a:rPr lang="fr-FR" sz="1000" dirty="0">
                <a:solidFill>
                  <a:schemeClr val="bg2">
                    <a:lumMod val="50000"/>
                  </a:schemeClr>
                </a:solidFill>
                <a:latin typeface="Courier New" panose="02070309020205020404" pitchFamily="49" charset="0"/>
                <a:cs typeface="Courier New" panose="02070309020205020404" pitchFamily="49" charset="0"/>
              </a:rPr>
              <a:t> USB</a:t>
            </a:r>
          </a:p>
          <a:p>
            <a:r>
              <a:rPr lang="fr-FR" sz="1000" dirty="0">
                <a:latin typeface="Courier New" panose="02070309020205020404" pitchFamily="49" charset="0"/>
                <a:cs typeface="Courier New" panose="02070309020205020404" pitchFamily="49" charset="0"/>
              </a:rPr>
              <a:t>import </a:t>
            </a:r>
            <a:r>
              <a:rPr lang="fr-FR" sz="1000" dirty="0" err="1">
                <a:latin typeface="Courier New" panose="02070309020205020404" pitchFamily="49" charset="0"/>
                <a:cs typeface="Courier New" panose="02070309020205020404" pitchFamily="49" charset="0"/>
              </a:rPr>
              <a:t>webrepl</a:t>
            </a:r>
            <a:endParaRPr lang="fr-FR" sz="1000" dirty="0">
              <a:latin typeface="Courier New" panose="02070309020205020404" pitchFamily="49" charset="0"/>
              <a:cs typeface="Courier New" panose="02070309020205020404" pitchFamily="49" charset="0"/>
            </a:endParaRPr>
          </a:p>
          <a:p>
            <a:r>
              <a:rPr lang="fr-FR" sz="1000" dirty="0" err="1">
                <a:latin typeface="Courier New" panose="02070309020205020404" pitchFamily="49" charset="0"/>
                <a:cs typeface="Courier New" panose="02070309020205020404" pitchFamily="49" charset="0"/>
              </a:rPr>
              <a:t>webrepl.start</a:t>
            </a:r>
            <a:r>
              <a:rPr lang="fr-FR" sz="1000" dirty="0">
                <a:latin typeface="Courier New" panose="02070309020205020404" pitchFamily="49" charset="0"/>
                <a:cs typeface="Courier New" panose="02070309020205020404" pitchFamily="49" charset="0"/>
              </a:rPr>
              <a:t>()</a:t>
            </a:r>
          </a:p>
        </p:txBody>
      </p:sp>
      <p:pic>
        <p:nvPicPr>
          <p:cNvPr id="12" name="Image 11">
            <a:extLst>
              <a:ext uri="{FF2B5EF4-FFF2-40B4-BE49-F238E27FC236}">
                <a16:creationId xmlns:a16="http://schemas.microsoft.com/office/drawing/2014/main" id="{39209565-7DB8-1996-C30A-2D90126EB013}"/>
              </a:ext>
            </a:extLst>
          </p:cNvPr>
          <p:cNvPicPr>
            <a:picLocks noChangeAspect="1"/>
          </p:cNvPicPr>
          <p:nvPr/>
        </p:nvPicPr>
        <p:blipFill rotWithShape="1">
          <a:blip r:embed="rId2"/>
          <a:srcRect b="4254"/>
          <a:stretch/>
        </p:blipFill>
        <p:spPr>
          <a:xfrm>
            <a:off x="441453" y="2945674"/>
            <a:ext cx="3986856" cy="2147207"/>
          </a:xfrm>
          <a:prstGeom prst="rect">
            <a:avLst/>
          </a:prstGeom>
        </p:spPr>
      </p:pic>
      <p:cxnSp>
        <p:nvCxnSpPr>
          <p:cNvPr id="14" name="Connecteur droit avec flèche 13">
            <a:extLst>
              <a:ext uri="{FF2B5EF4-FFF2-40B4-BE49-F238E27FC236}">
                <a16:creationId xmlns:a16="http://schemas.microsoft.com/office/drawing/2014/main" id="{0952C86F-AFB5-BEB2-7D94-CA37D9864DCE}"/>
              </a:ext>
            </a:extLst>
          </p:cNvPr>
          <p:cNvCxnSpPr>
            <a:cxnSpLocks/>
          </p:cNvCxnSpPr>
          <p:nvPr/>
        </p:nvCxnSpPr>
        <p:spPr>
          <a:xfrm flipH="1">
            <a:off x="3154680" y="3520440"/>
            <a:ext cx="1822269" cy="45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1F7F7485-9EA9-757B-F0E7-3035ADB77395}"/>
              </a:ext>
            </a:extLst>
          </p:cNvPr>
          <p:cNvSpPr txBox="1"/>
          <p:nvPr/>
        </p:nvSpPr>
        <p:spPr>
          <a:xfrm>
            <a:off x="4976949" y="3389769"/>
            <a:ext cx="3768634" cy="830997"/>
          </a:xfrm>
          <a:prstGeom prst="rect">
            <a:avLst/>
          </a:prstGeom>
          <a:noFill/>
        </p:spPr>
        <p:txBody>
          <a:bodyPr wrap="square" rtlCol="0">
            <a:spAutoFit/>
          </a:bodyPr>
          <a:lstStyle/>
          <a:p>
            <a:pPr marL="171450" indent="-171450">
              <a:buFont typeface="Arial" panose="020B0604020202020204" pitchFamily="34" charset="0"/>
              <a:buChar char="•"/>
            </a:pPr>
            <a:r>
              <a:rPr lang="fr-FR" sz="1200" b="1" dirty="0"/>
              <a:t>Etape 0.3 </a:t>
            </a:r>
            <a:r>
              <a:rPr lang="fr-FR" sz="1200" dirty="0"/>
              <a:t>: Télécharger le </a:t>
            </a:r>
            <a:r>
              <a:rPr lang="fr-FR" sz="1200" dirty="0" err="1"/>
              <a:t>webREPL</a:t>
            </a:r>
            <a:r>
              <a:rPr lang="fr-FR" sz="1200" dirty="0"/>
              <a:t> ici </a:t>
            </a:r>
            <a:r>
              <a:rPr lang="fr-FR" sz="1200" dirty="0">
                <a:hlinkClick r:id="rId3"/>
              </a:rPr>
              <a:t>https://github.com/micropython/webrepl</a:t>
            </a:r>
            <a:r>
              <a:rPr lang="fr-FR" sz="1200" dirty="0"/>
              <a:t> en cliquant sur le bouton code puis download ZIP.</a:t>
            </a:r>
          </a:p>
          <a:p>
            <a:pPr marL="171450" indent="-171450">
              <a:buFont typeface="Arial" panose="020B0604020202020204" pitchFamily="34" charset="0"/>
              <a:buChar char="•"/>
            </a:pPr>
            <a:r>
              <a:rPr lang="fr-FR" sz="1200" b="1" dirty="0"/>
              <a:t>Etape 0.4 </a:t>
            </a:r>
            <a:r>
              <a:rPr lang="fr-FR" sz="1200" dirty="0"/>
              <a:t>: dézipper</a:t>
            </a:r>
          </a:p>
        </p:txBody>
      </p:sp>
      <p:cxnSp>
        <p:nvCxnSpPr>
          <p:cNvPr id="9" name="Connecteur droit avec flèche 8">
            <a:extLst>
              <a:ext uri="{FF2B5EF4-FFF2-40B4-BE49-F238E27FC236}">
                <a16:creationId xmlns:a16="http://schemas.microsoft.com/office/drawing/2014/main" id="{6A0FA18C-5661-3E09-5AF9-65C57E78ED83}"/>
              </a:ext>
            </a:extLst>
          </p:cNvPr>
          <p:cNvCxnSpPr/>
          <p:nvPr/>
        </p:nvCxnSpPr>
        <p:spPr>
          <a:xfrm>
            <a:off x="4741817" y="1796143"/>
            <a:ext cx="2351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 name="Image 16">
            <a:extLst>
              <a:ext uri="{FF2B5EF4-FFF2-40B4-BE49-F238E27FC236}">
                <a16:creationId xmlns:a16="http://schemas.microsoft.com/office/drawing/2014/main" id="{0DFD22ED-E769-439C-9D35-98EDFFA363AF}"/>
              </a:ext>
            </a:extLst>
          </p:cNvPr>
          <p:cNvPicPr>
            <a:picLocks noChangeAspect="1"/>
          </p:cNvPicPr>
          <p:nvPr/>
        </p:nvPicPr>
        <p:blipFill rotWithShape="1">
          <a:blip r:embed="rId4">
            <a:clrChange>
              <a:clrFrom>
                <a:srgbClr val="FFFFFF"/>
              </a:clrFrom>
              <a:clrTo>
                <a:srgbClr val="FFFFFF">
                  <a:alpha val="0"/>
                </a:srgbClr>
              </a:clrTo>
            </a:clrChange>
          </a:blip>
          <a:srcRect l="22281" r="23071"/>
          <a:stretch/>
        </p:blipFill>
        <p:spPr>
          <a:xfrm>
            <a:off x="8046720" y="4132719"/>
            <a:ext cx="790303" cy="813478"/>
          </a:xfrm>
          <a:prstGeom prst="rect">
            <a:avLst/>
          </a:prstGeom>
        </p:spPr>
      </p:pic>
    </p:spTree>
    <p:extLst>
      <p:ext uri="{BB962C8B-B14F-4D97-AF65-F5344CB8AC3E}">
        <p14:creationId xmlns:p14="http://schemas.microsoft.com/office/powerpoint/2010/main" val="39629065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1C367A-7A41-F11A-7A3E-CA0012052CEB}"/>
              </a:ext>
            </a:extLst>
          </p:cNvPr>
          <p:cNvSpPr>
            <a:spLocks noGrp="1"/>
          </p:cNvSpPr>
          <p:nvPr>
            <p:ph type="title"/>
          </p:nvPr>
        </p:nvSpPr>
        <p:spPr>
          <a:xfrm>
            <a:off x="1" y="400050"/>
            <a:ext cx="9218506" cy="742950"/>
          </a:xfrm>
        </p:spPr>
        <p:txBody>
          <a:bodyPr>
            <a:noAutofit/>
          </a:bodyPr>
          <a:lstStyle/>
          <a:p>
            <a:r>
              <a:rPr lang="fr-FR" sz="2800" b="1" dirty="0">
                <a:solidFill>
                  <a:schemeClr val="tx1"/>
                </a:solidFill>
              </a:rPr>
              <a:t>13</a:t>
            </a:r>
            <a:r>
              <a:rPr lang="fr-FR" sz="2800" dirty="0">
                <a:solidFill>
                  <a:schemeClr val="tx1"/>
                </a:solidFill>
              </a:rPr>
              <a:t> Connexion WIFI en point d’accès (Pico W seulement) (2/2)</a:t>
            </a:r>
          </a:p>
        </p:txBody>
      </p:sp>
      <p:sp>
        <p:nvSpPr>
          <p:cNvPr id="3" name="Espace réservé du contenu 2">
            <a:extLst>
              <a:ext uri="{FF2B5EF4-FFF2-40B4-BE49-F238E27FC236}">
                <a16:creationId xmlns:a16="http://schemas.microsoft.com/office/drawing/2014/main" id="{4147664C-01C5-6130-C446-AAD18412DF44}"/>
              </a:ext>
            </a:extLst>
          </p:cNvPr>
          <p:cNvSpPr>
            <a:spLocks noGrp="1"/>
          </p:cNvSpPr>
          <p:nvPr>
            <p:ph idx="1"/>
          </p:nvPr>
        </p:nvSpPr>
        <p:spPr>
          <a:xfrm>
            <a:off x="104504" y="1200149"/>
            <a:ext cx="4137896" cy="3770268"/>
          </a:xfrm>
        </p:spPr>
        <p:txBody>
          <a:bodyPr>
            <a:noAutofit/>
          </a:bodyPr>
          <a:lstStyle/>
          <a:p>
            <a:pPr marL="171450" indent="-171450">
              <a:buFont typeface="Arial" panose="020B0604020202020204" pitchFamily="34" charset="0"/>
              <a:buChar char="•"/>
            </a:pPr>
            <a:r>
              <a:rPr lang="fr-FR" sz="1100" dirty="0"/>
              <a:t> </a:t>
            </a:r>
            <a:r>
              <a:rPr lang="fr-FR" sz="1100" b="1" dirty="0"/>
              <a:t>Etape 1</a:t>
            </a:r>
            <a:r>
              <a:rPr lang="fr-FR" sz="1100" dirty="0"/>
              <a:t> : Sur le PC, connectez-vous sur le réseau PICONET. (parfois un délai de plusieurs minutes est nécessaire)</a:t>
            </a:r>
          </a:p>
          <a:p>
            <a:pPr marL="171450" indent="-171450"/>
            <a:r>
              <a:rPr lang="fr-FR" sz="1100" b="1" dirty="0"/>
              <a:t>Etape 2</a:t>
            </a:r>
            <a:r>
              <a:rPr lang="fr-FR" sz="1100" dirty="0"/>
              <a:t> : </a:t>
            </a:r>
            <a:r>
              <a:rPr lang="fr-FR" sz="1100" b="1" dirty="0"/>
              <a:t>Thonny doit être fermé. </a:t>
            </a:r>
            <a:r>
              <a:rPr lang="fr-FR" sz="1100" dirty="0"/>
              <a:t>Ouvrir avec Firefox le fichier webrepl.html (du répertoire dézippé préalablement) en mode non sécurisé.</a:t>
            </a:r>
            <a:endParaRPr lang="fr-FR" sz="1100" b="1" dirty="0"/>
          </a:p>
          <a:p>
            <a:r>
              <a:rPr lang="fr-FR" sz="1100" b="1" dirty="0"/>
              <a:t>Etape 3</a:t>
            </a:r>
            <a:r>
              <a:rPr lang="fr-FR" sz="1100" dirty="0"/>
              <a:t> : Remplir la case par ws://192.168.4.1:8266/ puis cliquer sur connecter. (cette adresse et ce port sont par défaut) (Dans Thonny IDE cette information apparait.)</a:t>
            </a:r>
          </a:p>
          <a:p>
            <a:r>
              <a:rPr lang="fr-FR" sz="1100" b="1" dirty="0"/>
              <a:t>Etape 4</a:t>
            </a:r>
            <a:r>
              <a:rPr lang="fr-FR" sz="1100" dirty="0"/>
              <a:t> : Entrer le mot de passe 123456789</a:t>
            </a:r>
          </a:p>
          <a:p>
            <a:r>
              <a:rPr lang="fr-FR" sz="1100" dirty="0"/>
              <a:t>Le shell apparait.</a:t>
            </a:r>
          </a:p>
          <a:p>
            <a:r>
              <a:rPr lang="fr-FR" sz="1100" dirty="0"/>
              <a:t>Pour lancer un programme déjà écrit sur la carte, taper </a:t>
            </a:r>
            <a:r>
              <a:rPr lang="fr-FR" sz="1100" dirty="0" err="1">
                <a:latin typeface="Courier New" panose="02070309020205020404" pitchFamily="49" charset="0"/>
                <a:cs typeface="Courier New" panose="02070309020205020404" pitchFamily="49" charset="0"/>
              </a:rPr>
              <a:t>exec</a:t>
            </a:r>
            <a:r>
              <a:rPr lang="fr-FR" sz="1100" dirty="0">
                <a:latin typeface="Courier New" panose="02070309020205020404" pitchFamily="49" charset="0"/>
                <a:cs typeface="Courier New" panose="02070309020205020404" pitchFamily="49" charset="0"/>
              </a:rPr>
              <a:t>(open(« test2.py »).</a:t>
            </a:r>
            <a:r>
              <a:rPr lang="fr-FR" sz="1100" dirty="0" err="1">
                <a:latin typeface="Courier New" panose="02070309020205020404" pitchFamily="49" charset="0"/>
                <a:cs typeface="Courier New" panose="02070309020205020404" pitchFamily="49" charset="0"/>
              </a:rPr>
              <a:t>read</a:t>
            </a:r>
            <a:r>
              <a:rPr lang="fr-FR" sz="1100" dirty="0">
                <a:latin typeface="Courier New" panose="02070309020205020404" pitchFamily="49" charset="0"/>
                <a:cs typeface="Courier New" panose="02070309020205020404" pitchFamily="49" charset="0"/>
              </a:rPr>
              <a:t>()) </a:t>
            </a:r>
            <a:r>
              <a:rPr lang="fr-FR" sz="1100" dirty="0"/>
              <a:t>où test2.py est le nom de votre programme à lancer.</a:t>
            </a:r>
          </a:p>
          <a:p>
            <a:r>
              <a:rPr lang="fr-FR" sz="1100" dirty="0"/>
              <a:t>Veuillez noter que la commande Ctrl-C ne fonctionne pas. Il est donc déconseillé de placer une boucle </a:t>
            </a:r>
            <a:r>
              <a:rPr lang="fr-FR" sz="1100" dirty="0" err="1"/>
              <a:t>while</a:t>
            </a:r>
            <a:r>
              <a:rPr lang="fr-FR" sz="1100" dirty="0"/>
              <a:t> </a:t>
            </a:r>
            <a:r>
              <a:rPr lang="fr-FR" sz="1100" dirty="0" err="1"/>
              <a:t>True</a:t>
            </a:r>
            <a:r>
              <a:rPr lang="fr-FR" sz="1100" dirty="0"/>
              <a:t>: dans votre programme en cas de commande en WIFI.</a:t>
            </a:r>
          </a:p>
          <a:p>
            <a:r>
              <a:rPr lang="fr-FR" sz="1100" dirty="0"/>
              <a:t>Si blocage, il est parfois utile de débrancher la Pico puis de la rebrancher immédiatement. Toujours veiller à ce que votre PC soit bien connecté à PICONET.</a:t>
            </a:r>
          </a:p>
          <a:p>
            <a:endParaRPr lang="fr-FR" sz="1100" dirty="0"/>
          </a:p>
          <a:p>
            <a:endParaRPr lang="fr-FR" sz="1100" dirty="0"/>
          </a:p>
          <a:p>
            <a:endParaRPr lang="fr-FR" sz="1100" dirty="0"/>
          </a:p>
          <a:p>
            <a:endParaRPr lang="fr-FR" sz="1100" dirty="0"/>
          </a:p>
          <a:p>
            <a:endParaRPr lang="fr-FR" sz="1100" dirty="0"/>
          </a:p>
        </p:txBody>
      </p:sp>
      <p:sp>
        <p:nvSpPr>
          <p:cNvPr id="5" name="Espace réservé du pied de page 4">
            <a:extLst>
              <a:ext uri="{FF2B5EF4-FFF2-40B4-BE49-F238E27FC236}">
                <a16:creationId xmlns:a16="http://schemas.microsoft.com/office/drawing/2014/main" id="{B108794D-1B36-729F-EE4D-18343F0BEED3}"/>
              </a:ext>
            </a:extLst>
          </p:cNvPr>
          <p:cNvSpPr>
            <a:spLocks noGrp="1"/>
          </p:cNvSpPr>
          <p:nvPr>
            <p:ph type="ftr" sz="quarter" idx="11"/>
          </p:nvPr>
        </p:nvSpPr>
        <p:spPr/>
        <p:txBody>
          <a:bodyPr/>
          <a:lstStyle/>
          <a:p>
            <a:r>
              <a:rPr lang="fr-FR"/>
              <a:t>Aide MicroPython</a:t>
            </a:r>
            <a:endParaRPr lang="fr-FR" dirty="0"/>
          </a:p>
        </p:txBody>
      </p:sp>
      <p:sp>
        <p:nvSpPr>
          <p:cNvPr id="6" name="Espace réservé du numéro de diapositive 5">
            <a:extLst>
              <a:ext uri="{FF2B5EF4-FFF2-40B4-BE49-F238E27FC236}">
                <a16:creationId xmlns:a16="http://schemas.microsoft.com/office/drawing/2014/main" id="{2B3FF298-F7F7-86D5-35D4-548108281BE9}"/>
              </a:ext>
            </a:extLst>
          </p:cNvPr>
          <p:cNvSpPr>
            <a:spLocks noGrp="1"/>
          </p:cNvSpPr>
          <p:nvPr>
            <p:ph type="sldNum" sz="quarter" idx="12"/>
          </p:nvPr>
        </p:nvSpPr>
        <p:spPr/>
        <p:txBody>
          <a:bodyPr/>
          <a:lstStyle/>
          <a:p>
            <a:fld id="{93C461D2-9DE8-40C8-822B-38EC5191248D}" type="slidenum">
              <a:rPr lang="fr-FR" smtClean="0"/>
              <a:t>32</a:t>
            </a:fld>
            <a:endParaRPr lang="fr-FR" dirty="0"/>
          </a:p>
        </p:txBody>
      </p:sp>
      <p:pic>
        <p:nvPicPr>
          <p:cNvPr id="8" name="Image 7">
            <a:extLst>
              <a:ext uri="{FF2B5EF4-FFF2-40B4-BE49-F238E27FC236}">
                <a16:creationId xmlns:a16="http://schemas.microsoft.com/office/drawing/2014/main" id="{F57EDCBD-23C7-99EC-7E56-E859E4A6556A}"/>
              </a:ext>
            </a:extLst>
          </p:cNvPr>
          <p:cNvPicPr>
            <a:picLocks noChangeAspect="1"/>
          </p:cNvPicPr>
          <p:nvPr/>
        </p:nvPicPr>
        <p:blipFill>
          <a:blip r:embed="rId2"/>
          <a:stretch>
            <a:fillRect/>
          </a:stretch>
        </p:blipFill>
        <p:spPr>
          <a:xfrm>
            <a:off x="4320135" y="1070501"/>
            <a:ext cx="4719361" cy="4059283"/>
          </a:xfrm>
          <a:prstGeom prst="rect">
            <a:avLst/>
          </a:prstGeom>
        </p:spPr>
      </p:pic>
      <p:cxnSp>
        <p:nvCxnSpPr>
          <p:cNvPr id="11" name="Connecteur droit avec flèche 10">
            <a:extLst>
              <a:ext uri="{FF2B5EF4-FFF2-40B4-BE49-F238E27FC236}">
                <a16:creationId xmlns:a16="http://schemas.microsoft.com/office/drawing/2014/main" id="{11846367-32B0-D417-503F-58BD5269D088}"/>
              </a:ext>
            </a:extLst>
          </p:cNvPr>
          <p:cNvCxnSpPr>
            <a:cxnSpLocks/>
          </p:cNvCxnSpPr>
          <p:nvPr/>
        </p:nvCxnSpPr>
        <p:spPr>
          <a:xfrm flipV="1">
            <a:off x="3677194" y="1528354"/>
            <a:ext cx="642941" cy="8360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93F81DF5-6AF7-5307-8E2A-D0F45D7F5944}"/>
              </a:ext>
            </a:extLst>
          </p:cNvPr>
          <p:cNvSpPr txBox="1"/>
          <p:nvPr/>
        </p:nvSpPr>
        <p:spPr>
          <a:xfrm>
            <a:off x="3798026" y="3557602"/>
            <a:ext cx="3997234" cy="647398"/>
          </a:xfrm>
          <a:prstGeom prst="rect">
            <a:avLst/>
          </a:prstGeom>
          <a:noFill/>
        </p:spPr>
        <p:txBody>
          <a:bodyPr wrap="square" rtlCol="0">
            <a:spAutoFit/>
          </a:bodyPr>
          <a:lstStyle/>
          <a:p>
            <a:pPr algn="ctr"/>
            <a:r>
              <a:rPr lang="fr-FR" dirty="0">
                <a:solidFill>
                  <a:srgbClr val="FF0000"/>
                </a:solidFill>
              </a:rPr>
              <a:t>Pour éviter les conflits, </a:t>
            </a:r>
            <a:br>
              <a:rPr lang="fr-FR" dirty="0">
                <a:solidFill>
                  <a:srgbClr val="FF0000"/>
                </a:solidFill>
              </a:rPr>
            </a:br>
            <a:r>
              <a:rPr lang="fr-FR" dirty="0">
                <a:solidFill>
                  <a:srgbClr val="FF0000"/>
                </a:solidFill>
              </a:rPr>
              <a:t>Thonny IDE doit être fermé.</a:t>
            </a:r>
          </a:p>
        </p:txBody>
      </p:sp>
      <p:pic>
        <p:nvPicPr>
          <p:cNvPr id="15" name="Image 14">
            <a:extLst>
              <a:ext uri="{FF2B5EF4-FFF2-40B4-BE49-F238E27FC236}">
                <a16:creationId xmlns:a16="http://schemas.microsoft.com/office/drawing/2014/main" id="{7A06C78E-E690-8FD7-B2FA-137975E6A51A}"/>
              </a:ext>
            </a:extLst>
          </p:cNvPr>
          <p:cNvPicPr>
            <a:picLocks noChangeAspect="1"/>
          </p:cNvPicPr>
          <p:nvPr/>
        </p:nvPicPr>
        <p:blipFill rotWithShape="1">
          <a:blip r:embed="rId3">
            <a:clrChange>
              <a:clrFrom>
                <a:srgbClr val="FFFFFF"/>
              </a:clrFrom>
              <a:clrTo>
                <a:srgbClr val="FFFFFF">
                  <a:alpha val="0"/>
                </a:srgbClr>
              </a:clrTo>
            </a:clrChange>
          </a:blip>
          <a:srcRect l="22281" r="23071"/>
          <a:stretch/>
        </p:blipFill>
        <p:spPr>
          <a:xfrm>
            <a:off x="8046720" y="4132719"/>
            <a:ext cx="790303" cy="813478"/>
          </a:xfrm>
          <a:prstGeom prst="rect">
            <a:avLst/>
          </a:prstGeom>
        </p:spPr>
      </p:pic>
    </p:spTree>
    <p:extLst>
      <p:ext uri="{BB962C8B-B14F-4D97-AF65-F5344CB8AC3E}">
        <p14:creationId xmlns:p14="http://schemas.microsoft.com/office/powerpoint/2010/main" val="815589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2800" b="1" dirty="0">
                <a:solidFill>
                  <a:schemeClr val="tx1"/>
                </a:solidFill>
              </a:rPr>
              <a:t>1</a:t>
            </a:r>
            <a:r>
              <a:rPr lang="fr-FR" sz="2800" dirty="0">
                <a:solidFill>
                  <a:schemeClr val="tx1"/>
                </a:solidFill>
              </a:rPr>
              <a:t> Branchement sur une carte de prototypage (</a:t>
            </a:r>
            <a:r>
              <a:rPr lang="fr-FR" sz="2800" dirty="0" err="1">
                <a:solidFill>
                  <a:schemeClr val="tx1"/>
                </a:solidFill>
              </a:rPr>
              <a:t>breadboard</a:t>
            </a:r>
            <a:r>
              <a:rPr lang="fr-FR" sz="2800" dirty="0">
                <a:solidFill>
                  <a:schemeClr val="tx1"/>
                </a:solidFill>
              </a:rPr>
              <a:t>)</a:t>
            </a:r>
          </a:p>
        </p:txBody>
      </p:sp>
      <p:sp>
        <p:nvSpPr>
          <p:cNvPr id="4" name="Espace réservé du contenu 3"/>
          <p:cNvSpPr>
            <a:spLocks noGrp="1"/>
          </p:cNvSpPr>
          <p:nvPr>
            <p:ph idx="1"/>
          </p:nvPr>
        </p:nvSpPr>
        <p:spPr>
          <a:xfrm>
            <a:off x="457200" y="1059582"/>
            <a:ext cx="8340634" cy="647298"/>
          </a:xfrm>
        </p:spPr>
        <p:txBody>
          <a:bodyPr>
            <a:normAutofit/>
          </a:bodyPr>
          <a:lstStyle/>
          <a:p>
            <a:r>
              <a:rPr lang="fr-FR" sz="1800" dirty="0"/>
              <a:t>Les cartes et les éléments électroniques seront placés à cheval de la colonne médiane d’une carte de prototypage (</a:t>
            </a:r>
            <a:r>
              <a:rPr lang="fr-FR" sz="1800" dirty="0" err="1"/>
              <a:t>breadboard</a:t>
            </a:r>
            <a:r>
              <a:rPr lang="fr-FR" sz="1800" dirty="0"/>
              <a:t>) qui a la structure suivante :</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4</a:t>
            </a:fld>
            <a:endParaRPr lang="fr-FR"/>
          </a:p>
        </p:txBody>
      </p:sp>
      <p:pic>
        <p:nvPicPr>
          <p:cNvPr id="3" name="Image 2">
            <a:extLst>
              <a:ext uri="{FF2B5EF4-FFF2-40B4-BE49-F238E27FC236}">
                <a16:creationId xmlns:a16="http://schemas.microsoft.com/office/drawing/2014/main" id="{FA4A75FD-66D7-0037-52A1-2C92827CF3AE}"/>
              </a:ext>
            </a:extLst>
          </p:cNvPr>
          <p:cNvPicPr>
            <a:picLocks noChangeAspect="1"/>
          </p:cNvPicPr>
          <p:nvPr/>
        </p:nvPicPr>
        <p:blipFill>
          <a:blip r:embed="rId3"/>
          <a:stretch>
            <a:fillRect/>
          </a:stretch>
        </p:blipFill>
        <p:spPr>
          <a:xfrm>
            <a:off x="844934" y="1941978"/>
            <a:ext cx="2120131" cy="2963673"/>
          </a:xfrm>
          <a:prstGeom prst="rect">
            <a:avLst/>
          </a:prstGeom>
        </p:spPr>
      </p:pic>
      <p:pic>
        <p:nvPicPr>
          <p:cNvPr id="5" name="Image 4">
            <a:extLst>
              <a:ext uri="{FF2B5EF4-FFF2-40B4-BE49-F238E27FC236}">
                <a16:creationId xmlns:a16="http://schemas.microsoft.com/office/drawing/2014/main" id="{C0D176C3-504C-03DD-21CE-A063B302396F}"/>
              </a:ext>
            </a:extLst>
          </p:cNvPr>
          <p:cNvPicPr>
            <a:picLocks noChangeAspect="1"/>
          </p:cNvPicPr>
          <p:nvPr/>
        </p:nvPicPr>
        <p:blipFill>
          <a:blip r:embed="rId4"/>
          <a:stretch>
            <a:fillRect/>
          </a:stretch>
        </p:blipFill>
        <p:spPr>
          <a:xfrm>
            <a:off x="5764161" y="2132435"/>
            <a:ext cx="1779639" cy="2582757"/>
          </a:xfrm>
          <a:prstGeom prst="rect">
            <a:avLst/>
          </a:prstGeom>
        </p:spPr>
      </p:pic>
      <p:cxnSp>
        <p:nvCxnSpPr>
          <p:cNvPr id="7" name="Connecteur droit avec flèche 6">
            <a:extLst>
              <a:ext uri="{FF2B5EF4-FFF2-40B4-BE49-F238E27FC236}">
                <a16:creationId xmlns:a16="http://schemas.microsoft.com/office/drawing/2014/main" id="{208CA03D-5B71-D3D1-5424-2C3388B263F0}"/>
              </a:ext>
            </a:extLst>
          </p:cNvPr>
          <p:cNvCxnSpPr>
            <a:cxnSpLocks/>
            <a:stCxn id="8" idx="1"/>
          </p:cNvCxnSpPr>
          <p:nvPr/>
        </p:nvCxnSpPr>
        <p:spPr>
          <a:xfrm flipH="1">
            <a:off x="1904999" y="2126644"/>
            <a:ext cx="1588548" cy="4946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57245884-5673-C939-4441-C2DEC424CA25}"/>
              </a:ext>
            </a:extLst>
          </p:cNvPr>
          <p:cNvSpPr txBox="1"/>
          <p:nvPr/>
        </p:nvSpPr>
        <p:spPr>
          <a:xfrm>
            <a:off x="3493547" y="1941978"/>
            <a:ext cx="1992853" cy="369332"/>
          </a:xfrm>
          <a:prstGeom prst="rect">
            <a:avLst/>
          </a:prstGeom>
          <a:noFill/>
        </p:spPr>
        <p:txBody>
          <a:bodyPr wrap="none" rtlCol="0">
            <a:spAutoFit/>
          </a:bodyPr>
          <a:lstStyle/>
          <a:p>
            <a:r>
              <a:rPr lang="fr-FR" dirty="0"/>
              <a:t>Colonne médiane</a:t>
            </a:r>
          </a:p>
        </p:txBody>
      </p:sp>
      <p:cxnSp>
        <p:nvCxnSpPr>
          <p:cNvPr id="9" name="Connecteur droit avec flèche 8">
            <a:extLst>
              <a:ext uri="{FF2B5EF4-FFF2-40B4-BE49-F238E27FC236}">
                <a16:creationId xmlns:a16="http://schemas.microsoft.com/office/drawing/2014/main" id="{E5624300-77D1-F2B1-47A2-547B57E3C105}"/>
              </a:ext>
            </a:extLst>
          </p:cNvPr>
          <p:cNvCxnSpPr>
            <a:cxnSpLocks/>
            <a:stCxn id="8" idx="3"/>
          </p:cNvCxnSpPr>
          <p:nvPr/>
        </p:nvCxnSpPr>
        <p:spPr>
          <a:xfrm>
            <a:off x="5486400" y="2126644"/>
            <a:ext cx="116758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968E4A4A-A7D2-AFD9-9A4A-DC6A6D5E203F}"/>
              </a:ext>
            </a:extLst>
          </p:cNvPr>
          <p:cNvPicPr>
            <a:picLocks noChangeAspect="1"/>
          </p:cNvPicPr>
          <p:nvPr/>
        </p:nvPicPr>
        <p:blipFill>
          <a:blip r:embed="rId5"/>
          <a:stretch>
            <a:fillRect/>
          </a:stretch>
        </p:blipFill>
        <p:spPr>
          <a:xfrm>
            <a:off x="5396342" y="2485812"/>
            <a:ext cx="2542006" cy="2542006"/>
          </a:xfrm>
          <a:prstGeom prst="rect">
            <a:avLst/>
          </a:prstGeom>
        </p:spPr>
      </p:pic>
      <p:grpSp>
        <p:nvGrpSpPr>
          <p:cNvPr id="25" name="Groupe 24">
            <a:extLst>
              <a:ext uri="{FF2B5EF4-FFF2-40B4-BE49-F238E27FC236}">
                <a16:creationId xmlns:a16="http://schemas.microsoft.com/office/drawing/2014/main" id="{FB4FE520-EA87-6001-DC67-CBDFA4CEEE4C}"/>
              </a:ext>
            </a:extLst>
          </p:cNvPr>
          <p:cNvGrpSpPr>
            <a:grpSpLocks noChangeAspect="1"/>
          </p:cNvGrpSpPr>
          <p:nvPr/>
        </p:nvGrpSpPr>
        <p:grpSpPr>
          <a:xfrm>
            <a:off x="1754982" y="3384179"/>
            <a:ext cx="267624" cy="197221"/>
            <a:chOff x="3418594" y="3562773"/>
            <a:chExt cx="635065" cy="468000"/>
          </a:xfrm>
        </p:grpSpPr>
        <p:sp>
          <p:nvSpPr>
            <p:cNvPr id="14" name="Rectangle 13">
              <a:extLst>
                <a:ext uri="{FF2B5EF4-FFF2-40B4-BE49-F238E27FC236}">
                  <a16:creationId xmlns:a16="http://schemas.microsoft.com/office/drawing/2014/main" id="{158D049F-A3A4-F4FC-C3DC-DA366CF33013}"/>
                </a:ext>
              </a:extLst>
            </p:cNvPr>
            <p:cNvSpPr/>
            <p:nvPr/>
          </p:nvSpPr>
          <p:spPr>
            <a:xfrm>
              <a:off x="3493547" y="3562773"/>
              <a:ext cx="468000" cy="46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a:extLst>
                <a:ext uri="{FF2B5EF4-FFF2-40B4-BE49-F238E27FC236}">
                  <a16:creationId xmlns:a16="http://schemas.microsoft.com/office/drawing/2014/main" id="{A1462C1F-5EA6-E992-3AAD-1CDBF401B232}"/>
                </a:ext>
              </a:extLst>
            </p:cNvPr>
            <p:cNvSpPr/>
            <p:nvPr/>
          </p:nvSpPr>
          <p:spPr>
            <a:xfrm>
              <a:off x="3619547" y="3688773"/>
              <a:ext cx="216000" cy="216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sp>
          <p:nvSpPr>
            <p:cNvPr id="16" name="Rectangle 15">
              <a:extLst>
                <a:ext uri="{FF2B5EF4-FFF2-40B4-BE49-F238E27FC236}">
                  <a16:creationId xmlns:a16="http://schemas.microsoft.com/office/drawing/2014/main" id="{D9F43DAC-E8D8-BE27-9B69-96CD5B593222}"/>
                </a:ext>
              </a:extLst>
            </p:cNvPr>
            <p:cNvSpPr/>
            <p:nvPr/>
          </p:nvSpPr>
          <p:spPr>
            <a:xfrm>
              <a:off x="3421547" y="3562773"/>
              <a:ext cx="72000" cy="72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FB304769-0120-0684-24BA-9F90450DAB64}"/>
                </a:ext>
              </a:extLst>
            </p:cNvPr>
            <p:cNvSpPr/>
            <p:nvPr/>
          </p:nvSpPr>
          <p:spPr>
            <a:xfrm>
              <a:off x="3961547" y="3564357"/>
              <a:ext cx="72000" cy="72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27BD0AF2-9F43-F4D5-248D-04F7CC81966C}"/>
                </a:ext>
              </a:extLst>
            </p:cNvPr>
            <p:cNvSpPr/>
            <p:nvPr/>
          </p:nvSpPr>
          <p:spPr>
            <a:xfrm>
              <a:off x="3961547" y="3958773"/>
              <a:ext cx="72000" cy="72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8E979884-6F32-6559-FFB1-21A204A9903F}"/>
                </a:ext>
              </a:extLst>
            </p:cNvPr>
            <p:cNvSpPr/>
            <p:nvPr/>
          </p:nvSpPr>
          <p:spPr>
            <a:xfrm>
              <a:off x="3418594" y="3958773"/>
              <a:ext cx="72000" cy="72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cxnSp>
          <p:nvCxnSpPr>
            <p:cNvPr id="21" name="Connecteur droit 20">
              <a:extLst>
                <a:ext uri="{FF2B5EF4-FFF2-40B4-BE49-F238E27FC236}">
                  <a16:creationId xmlns:a16="http://schemas.microsoft.com/office/drawing/2014/main" id="{F105C004-A572-EBD7-5B94-23EF99045BB4}"/>
                </a:ext>
              </a:extLst>
            </p:cNvPr>
            <p:cNvCxnSpPr>
              <a:cxnSpLocks/>
              <a:stCxn id="16" idx="1"/>
              <a:endCxn id="17" idx="3"/>
            </p:cNvCxnSpPr>
            <p:nvPr/>
          </p:nvCxnSpPr>
          <p:spPr>
            <a:xfrm>
              <a:off x="3421547" y="3598773"/>
              <a:ext cx="612000" cy="158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Connecteur droit 23">
              <a:extLst>
                <a:ext uri="{FF2B5EF4-FFF2-40B4-BE49-F238E27FC236}">
                  <a16:creationId xmlns:a16="http://schemas.microsoft.com/office/drawing/2014/main" id="{117CD69B-386B-6CBB-8E07-93B622122061}"/>
                </a:ext>
              </a:extLst>
            </p:cNvPr>
            <p:cNvCxnSpPr>
              <a:cxnSpLocks/>
            </p:cNvCxnSpPr>
            <p:nvPr/>
          </p:nvCxnSpPr>
          <p:spPr>
            <a:xfrm>
              <a:off x="3441659" y="3993189"/>
              <a:ext cx="612000" cy="158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27" name="Connecteur droit avec flèche 26">
            <a:extLst>
              <a:ext uri="{FF2B5EF4-FFF2-40B4-BE49-F238E27FC236}">
                <a16:creationId xmlns:a16="http://schemas.microsoft.com/office/drawing/2014/main" id="{AE10775C-F1F5-99C9-2A7C-BC22888C4791}"/>
              </a:ext>
            </a:extLst>
          </p:cNvPr>
          <p:cNvCxnSpPr/>
          <p:nvPr/>
        </p:nvCxnSpPr>
        <p:spPr>
          <a:xfrm flipH="1">
            <a:off x="2165389" y="3242474"/>
            <a:ext cx="1077437" cy="196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ZoneTexte 27">
            <a:extLst>
              <a:ext uri="{FF2B5EF4-FFF2-40B4-BE49-F238E27FC236}">
                <a16:creationId xmlns:a16="http://schemas.microsoft.com/office/drawing/2014/main" id="{BCAE86C4-0195-2C33-2066-37521EF07F0F}"/>
              </a:ext>
            </a:extLst>
          </p:cNvPr>
          <p:cNvSpPr txBox="1"/>
          <p:nvPr/>
        </p:nvSpPr>
        <p:spPr>
          <a:xfrm>
            <a:off x="3184277" y="3041044"/>
            <a:ext cx="1934304" cy="1785104"/>
          </a:xfrm>
          <a:prstGeom prst="rect">
            <a:avLst/>
          </a:prstGeom>
          <a:noFill/>
        </p:spPr>
        <p:txBody>
          <a:bodyPr wrap="square" rtlCol="0">
            <a:spAutoFit/>
          </a:bodyPr>
          <a:lstStyle/>
          <a:p>
            <a:r>
              <a:rPr lang="fr-FR" sz="1100" b="1" dirty="0"/>
              <a:t>Bouton poussoir </a:t>
            </a:r>
            <a:r>
              <a:rPr lang="fr-FR" sz="1100" dirty="0"/>
              <a:t>(notez l’emplacement des picots métalliques).</a:t>
            </a:r>
          </a:p>
          <a:p>
            <a:r>
              <a:rPr lang="fr-FR" sz="1100" dirty="0"/>
              <a:t>Le bouton fait le pont entre partie gauche et droite de la colonne médiane (A est relié à B et C est relié à D). Quand on appuie dessus, les lignes horizontales (AB) et (CD) sont reliées.</a:t>
            </a:r>
          </a:p>
        </p:txBody>
      </p:sp>
      <p:sp>
        <p:nvSpPr>
          <p:cNvPr id="29" name="ZoneTexte 28">
            <a:extLst>
              <a:ext uri="{FF2B5EF4-FFF2-40B4-BE49-F238E27FC236}">
                <a16:creationId xmlns:a16="http://schemas.microsoft.com/office/drawing/2014/main" id="{0F46F090-7082-DB45-E875-84A73DF5A9A6}"/>
              </a:ext>
            </a:extLst>
          </p:cNvPr>
          <p:cNvSpPr txBox="1"/>
          <p:nvPr/>
        </p:nvSpPr>
        <p:spPr>
          <a:xfrm>
            <a:off x="1974281" y="3430837"/>
            <a:ext cx="295421" cy="369332"/>
          </a:xfrm>
          <a:prstGeom prst="rect">
            <a:avLst/>
          </a:prstGeom>
          <a:noFill/>
        </p:spPr>
        <p:txBody>
          <a:bodyPr wrap="square" rtlCol="0">
            <a:spAutoFit/>
          </a:bodyPr>
          <a:lstStyle/>
          <a:p>
            <a:r>
              <a:rPr lang="fr-FR" dirty="0"/>
              <a:t>B</a:t>
            </a:r>
          </a:p>
        </p:txBody>
      </p:sp>
      <p:sp>
        <p:nvSpPr>
          <p:cNvPr id="33" name="ZoneTexte 32">
            <a:extLst>
              <a:ext uri="{FF2B5EF4-FFF2-40B4-BE49-F238E27FC236}">
                <a16:creationId xmlns:a16="http://schemas.microsoft.com/office/drawing/2014/main" id="{E36338CC-77A0-B8E5-7DF0-61C732E13127}"/>
              </a:ext>
            </a:extLst>
          </p:cNvPr>
          <p:cNvSpPr txBox="1"/>
          <p:nvPr/>
        </p:nvSpPr>
        <p:spPr>
          <a:xfrm>
            <a:off x="1448555" y="3430837"/>
            <a:ext cx="295421" cy="369332"/>
          </a:xfrm>
          <a:prstGeom prst="rect">
            <a:avLst/>
          </a:prstGeom>
          <a:noFill/>
        </p:spPr>
        <p:txBody>
          <a:bodyPr wrap="square" rtlCol="0">
            <a:spAutoFit/>
          </a:bodyPr>
          <a:lstStyle/>
          <a:p>
            <a:r>
              <a:rPr lang="fr-FR" dirty="0"/>
              <a:t>A</a:t>
            </a:r>
          </a:p>
        </p:txBody>
      </p:sp>
      <p:sp>
        <p:nvSpPr>
          <p:cNvPr id="34" name="ZoneTexte 33">
            <a:extLst>
              <a:ext uri="{FF2B5EF4-FFF2-40B4-BE49-F238E27FC236}">
                <a16:creationId xmlns:a16="http://schemas.microsoft.com/office/drawing/2014/main" id="{D7E67513-91E8-AB63-6AF6-EC2019E95588}"/>
              </a:ext>
            </a:extLst>
          </p:cNvPr>
          <p:cNvSpPr txBox="1"/>
          <p:nvPr/>
        </p:nvSpPr>
        <p:spPr>
          <a:xfrm>
            <a:off x="1448554" y="3162903"/>
            <a:ext cx="295421" cy="369332"/>
          </a:xfrm>
          <a:prstGeom prst="rect">
            <a:avLst/>
          </a:prstGeom>
          <a:noFill/>
        </p:spPr>
        <p:txBody>
          <a:bodyPr wrap="square" rtlCol="0">
            <a:spAutoFit/>
          </a:bodyPr>
          <a:lstStyle/>
          <a:p>
            <a:r>
              <a:rPr lang="fr-FR" dirty="0"/>
              <a:t>C</a:t>
            </a:r>
          </a:p>
        </p:txBody>
      </p:sp>
      <p:sp>
        <p:nvSpPr>
          <p:cNvPr id="35" name="ZoneTexte 34">
            <a:extLst>
              <a:ext uri="{FF2B5EF4-FFF2-40B4-BE49-F238E27FC236}">
                <a16:creationId xmlns:a16="http://schemas.microsoft.com/office/drawing/2014/main" id="{87211460-EF74-3BB3-0CD5-C3344BDEC24B}"/>
              </a:ext>
            </a:extLst>
          </p:cNvPr>
          <p:cNvSpPr txBox="1"/>
          <p:nvPr/>
        </p:nvSpPr>
        <p:spPr>
          <a:xfrm>
            <a:off x="1949014" y="3162903"/>
            <a:ext cx="295421" cy="369332"/>
          </a:xfrm>
          <a:prstGeom prst="rect">
            <a:avLst/>
          </a:prstGeom>
          <a:noFill/>
        </p:spPr>
        <p:txBody>
          <a:bodyPr wrap="square" rtlCol="0">
            <a:spAutoFit/>
          </a:bodyPr>
          <a:lstStyle/>
          <a:p>
            <a:r>
              <a:rPr lang="fr-FR" dirty="0"/>
              <a:t>D</a:t>
            </a:r>
          </a:p>
        </p:txBody>
      </p:sp>
      <p:sp>
        <p:nvSpPr>
          <p:cNvPr id="36" name="ZoneTexte 35">
            <a:extLst>
              <a:ext uri="{FF2B5EF4-FFF2-40B4-BE49-F238E27FC236}">
                <a16:creationId xmlns:a16="http://schemas.microsoft.com/office/drawing/2014/main" id="{85F33397-B408-B264-932C-A7FFDFEF9FCB}"/>
              </a:ext>
            </a:extLst>
          </p:cNvPr>
          <p:cNvSpPr txBox="1"/>
          <p:nvPr/>
        </p:nvSpPr>
        <p:spPr>
          <a:xfrm>
            <a:off x="6267831" y="1644933"/>
            <a:ext cx="2259795" cy="553998"/>
          </a:xfrm>
          <a:prstGeom prst="rect">
            <a:avLst/>
          </a:prstGeom>
          <a:noFill/>
        </p:spPr>
        <p:txBody>
          <a:bodyPr wrap="square" rtlCol="0">
            <a:spAutoFit/>
          </a:bodyPr>
          <a:lstStyle/>
          <a:p>
            <a:pPr algn="ctr"/>
            <a:r>
              <a:rPr lang="fr-FR" sz="1000" dirty="0">
                <a:solidFill>
                  <a:srgbClr val="FF0000"/>
                </a:solidFill>
              </a:rPr>
              <a:t>Une colonne rouge peut servir à partager l’alimentation 3V3 (reliée à 3V3 (out) de la pico).</a:t>
            </a:r>
          </a:p>
        </p:txBody>
      </p:sp>
      <p:sp>
        <p:nvSpPr>
          <p:cNvPr id="37" name="ZoneTexte 36">
            <a:extLst>
              <a:ext uri="{FF2B5EF4-FFF2-40B4-BE49-F238E27FC236}">
                <a16:creationId xmlns:a16="http://schemas.microsoft.com/office/drawing/2014/main" id="{9909DDF0-64CC-8372-1CBC-FC9F467EC052}"/>
              </a:ext>
            </a:extLst>
          </p:cNvPr>
          <p:cNvSpPr txBox="1"/>
          <p:nvPr/>
        </p:nvSpPr>
        <p:spPr>
          <a:xfrm>
            <a:off x="7543800" y="4007306"/>
            <a:ext cx="1566385" cy="707886"/>
          </a:xfrm>
          <a:prstGeom prst="rect">
            <a:avLst/>
          </a:prstGeom>
          <a:noFill/>
        </p:spPr>
        <p:txBody>
          <a:bodyPr wrap="square" rtlCol="0">
            <a:spAutoFit/>
          </a:bodyPr>
          <a:lstStyle/>
          <a:p>
            <a:pPr algn="ctr"/>
            <a:r>
              <a:rPr lang="fr-FR" sz="1000" dirty="0">
                <a:solidFill>
                  <a:srgbClr val="0000FF"/>
                </a:solidFill>
              </a:rPr>
              <a:t>Une colonne bleue peut servir à partager la masse (reliée à GND de la pico).</a:t>
            </a:r>
          </a:p>
        </p:txBody>
      </p:sp>
    </p:spTree>
    <p:extLst>
      <p:ext uri="{BB962C8B-B14F-4D97-AF65-F5344CB8AC3E}">
        <p14:creationId xmlns:p14="http://schemas.microsoft.com/office/powerpoint/2010/main" val="952191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0050"/>
            <a:ext cx="2895600" cy="742950"/>
          </a:xfrm>
        </p:spPr>
        <p:txBody>
          <a:bodyPr>
            <a:noAutofit/>
          </a:bodyPr>
          <a:lstStyle/>
          <a:p>
            <a:r>
              <a:rPr lang="fr-FR" sz="2800" b="1" dirty="0">
                <a:solidFill>
                  <a:schemeClr val="tx1"/>
                </a:solidFill>
              </a:rPr>
              <a:t>1</a:t>
            </a:r>
            <a:r>
              <a:rPr lang="fr-FR" sz="2800" dirty="0">
                <a:solidFill>
                  <a:schemeClr val="tx1"/>
                </a:solidFill>
              </a:rPr>
              <a:t> Instructions Thonny IDE</a:t>
            </a:r>
          </a:p>
        </p:txBody>
      </p:sp>
      <p:sp>
        <p:nvSpPr>
          <p:cNvPr id="4" name="Espace réservé du contenu 3"/>
          <p:cNvSpPr>
            <a:spLocks noGrp="1"/>
          </p:cNvSpPr>
          <p:nvPr>
            <p:ph idx="1"/>
          </p:nvPr>
        </p:nvSpPr>
        <p:spPr>
          <a:xfrm>
            <a:off x="156754" y="1282446"/>
            <a:ext cx="3043645" cy="3847338"/>
          </a:xfrm>
        </p:spPr>
        <p:txBody>
          <a:bodyPr>
            <a:normAutofit lnSpcReduction="10000"/>
          </a:bodyPr>
          <a:lstStyle/>
          <a:p>
            <a:pPr algn="just"/>
            <a:r>
              <a:rPr lang="fr-FR" sz="1600" dirty="0"/>
              <a:t>La carte Pico est branchée à l’ordinateur (PC) par le port USB. Ce port sert aussi à son alimentation électrique.</a:t>
            </a:r>
          </a:p>
          <a:p>
            <a:pPr algn="just"/>
            <a:r>
              <a:rPr lang="fr-FR" sz="1600" dirty="0"/>
              <a:t>Ouvrir le logiciel </a:t>
            </a:r>
            <a:r>
              <a:rPr lang="fr-FR" sz="1600" dirty="0">
                <a:hlinkClick r:id="rId3"/>
              </a:rPr>
              <a:t>Thonny IDE. </a:t>
            </a:r>
            <a:r>
              <a:rPr lang="fr-FR" sz="1600" b="1" dirty="0"/>
              <a:t>Attendre quelques instants que le PC détecte la carte.</a:t>
            </a:r>
          </a:p>
          <a:p>
            <a:pPr algn="just"/>
            <a:r>
              <a:rPr lang="fr-FR" sz="1600" dirty="0"/>
              <a:t>Cliquer sur la flèche ici.</a:t>
            </a:r>
          </a:p>
          <a:p>
            <a:pPr algn="just"/>
            <a:r>
              <a:rPr lang="fr-FR" sz="1600" dirty="0"/>
              <a:t>Si pb de connexion, cliquer sur le bouton STOP</a:t>
            </a:r>
          </a:p>
          <a:p>
            <a:r>
              <a:rPr lang="fr-FR" sz="1600" dirty="0"/>
              <a:t>3 espaces : </a:t>
            </a:r>
          </a:p>
          <a:p>
            <a:pPr lvl="1"/>
            <a:r>
              <a:rPr lang="fr-FR" sz="1200" dirty="0"/>
              <a:t>Editeur de code python</a:t>
            </a:r>
          </a:p>
          <a:p>
            <a:pPr lvl="1"/>
            <a:r>
              <a:rPr lang="fr-FR" sz="1200" dirty="0"/>
              <a:t>Accès aux fichiers PC ou Pico</a:t>
            </a:r>
          </a:p>
          <a:p>
            <a:pPr lvl="1"/>
            <a:r>
              <a:rPr lang="fr-FR" sz="1200" dirty="0"/>
              <a:t>Shell Python de la Pico.</a:t>
            </a:r>
          </a:p>
          <a:p>
            <a:pPr lvl="1"/>
            <a:r>
              <a:rPr lang="fr-FR" sz="1200" dirty="0"/>
              <a:t>Il est aussi possible de faire apparaitre des graphes.</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5</a:t>
            </a:fld>
            <a:endParaRPr lang="fr-FR"/>
          </a:p>
        </p:txBody>
      </p:sp>
      <p:pic>
        <p:nvPicPr>
          <p:cNvPr id="7" name="Image 6">
            <a:extLst>
              <a:ext uri="{FF2B5EF4-FFF2-40B4-BE49-F238E27FC236}">
                <a16:creationId xmlns:a16="http://schemas.microsoft.com/office/drawing/2014/main" id="{DAD04E6D-674D-DE66-ECBC-0DF15F4131B3}"/>
              </a:ext>
            </a:extLst>
          </p:cNvPr>
          <p:cNvPicPr>
            <a:picLocks noChangeAspect="1"/>
          </p:cNvPicPr>
          <p:nvPr/>
        </p:nvPicPr>
        <p:blipFill>
          <a:blip r:embed="rId4"/>
          <a:stretch>
            <a:fillRect/>
          </a:stretch>
        </p:blipFill>
        <p:spPr>
          <a:xfrm>
            <a:off x="3496623" y="400050"/>
            <a:ext cx="5555937" cy="4627517"/>
          </a:xfrm>
          <a:prstGeom prst="rect">
            <a:avLst/>
          </a:prstGeom>
        </p:spPr>
      </p:pic>
      <p:cxnSp>
        <p:nvCxnSpPr>
          <p:cNvPr id="9" name="Connecteur droit avec flèche 8">
            <a:extLst>
              <a:ext uri="{FF2B5EF4-FFF2-40B4-BE49-F238E27FC236}">
                <a16:creationId xmlns:a16="http://schemas.microsoft.com/office/drawing/2014/main" id="{C14B8281-4646-C331-AF7F-4F20DDC346A2}"/>
              </a:ext>
            </a:extLst>
          </p:cNvPr>
          <p:cNvCxnSpPr>
            <a:cxnSpLocks/>
          </p:cNvCxnSpPr>
          <p:nvPr/>
        </p:nvCxnSpPr>
        <p:spPr>
          <a:xfrm flipV="1">
            <a:off x="2202245" y="2390388"/>
            <a:ext cx="2440644" cy="17070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33CD9515-3A7C-84F4-8CEC-3EC74D7E6B02}"/>
              </a:ext>
            </a:extLst>
          </p:cNvPr>
          <p:cNvCxnSpPr>
            <a:cxnSpLocks/>
          </p:cNvCxnSpPr>
          <p:nvPr/>
        </p:nvCxnSpPr>
        <p:spPr>
          <a:xfrm flipV="1">
            <a:off x="2628053" y="1639389"/>
            <a:ext cx="1029547" cy="25952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D0C6B631-4149-E048-36D6-69BCAE11F7A9}"/>
              </a:ext>
            </a:extLst>
          </p:cNvPr>
          <p:cNvCxnSpPr>
            <a:cxnSpLocks/>
          </p:cNvCxnSpPr>
          <p:nvPr/>
        </p:nvCxnSpPr>
        <p:spPr>
          <a:xfrm flipV="1">
            <a:off x="2282613" y="4097450"/>
            <a:ext cx="2032000" cy="3237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1393C483-96C2-059E-3BA9-EC12E0BAB840}"/>
              </a:ext>
            </a:extLst>
          </p:cNvPr>
          <p:cNvSpPr txBox="1"/>
          <p:nvPr/>
        </p:nvSpPr>
        <p:spPr>
          <a:xfrm>
            <a:off x="6805749" y="4421231"/>
            <a:ext cx="2103120" cy="461665"/>
          </a:xfrm>
          <a:prstGeom prst="rect">
            <a:avLst/>
          </a:prstGeom>
          <a:noFill/>
        </p:spPr>
        <p:txBody>
          <a:bodyPr wrap="square" rtlCol="0">
            <a:spAutoFit/>
          </a:bodyPr>
          <a:lstStyle/>
          <a:p>
            <a:r>
              <a:rPr lang="fr-FR" sz="1200" dirty="0"/>
              <a:t>Ma Raspberry Pi Pico est bien connectée.</a:t>
            </a:r>
          </a:p>
        </p:txBody>
      </p:sp>
      <p:cxnSp>
        <p:nvCxnSpPr>
          <p:cNvPr id="17" name="Connecteur droit avec flèche 16">
            <a:extLst>
              <a:ext uri="{FF2B5EF4-FFF2-40B4-BE49-F238E27FC236}">
                <a16:creationId xmlns:a16="http://schemas.microsoft.com/office/drawing/2014/main" id="{4E9F27BE-0737-3F6E-023B-2D10423F59C0}"/>
              </a:ext>
            </a:extLst>
          </p:cNvPr>
          <p:cNvCxnSpPr/>
          <p:nvPr/>
        </p:nvCxnSpPr>
        <p:spPr>
          <a:xfrm>
            <a:off x="8153400" y="4743450"/>
            <a:ext cx="82731" cy="2008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2D248891-9012-96A9-CA2C-34A24ACEB88E}"/>
              </a:ext>
            </a:extLst>
          </p:cNvPr>
          <p:cNvSpPr txBox="1"/>
          <p:nvPr/>
        </p:nvSpPr>
        <p:spPr>
          <a:xfrm>
            <a:off x="-26126" y="4899231"/>
            <a:ext cx="3869970" cy="246221"/>
          </a:xfrm>
          <a:prstGeom prst="rect">
            <a:avLst/>
          </a:prstGeom>
          <a:noFill/>
        </p:spPr>
        <p:txBody>
          <a:bodyPr wrap="none" rtlCol="0">
            <a:spAutoFit/>
          </a:bodyPr>
          <a:lstStyle/>
          <a:p>
            <a:r>
              <a:rPr lang="fr-FR" sz="1000" dirty="0"/>
              <a:t>Le module micropython a été préinstallé sinon voir dernière fiche.</a:t>
            </a:r>
          </a:p>
        </p:txBody>
      </p:sp>
      <p:cxnSp>
        <p:nvCxnSpPr>
          <p:cNvPr id="5" name="Connecteur droit avec flèche 4">
            <a:extLst>
              <a:ext uri="{FF2B5EF4-FFF2-40B4-BE49-F238E27FC236}">
                <a16:creationId xmlns:a16="http://schemas.microsoft.com/office/drawing/2014/main" id="{2B26BF64-FE1A-A831-1FBF-0770A7CEB3FB}"/>
              </a:ext>
            </a:extLst>
          </p:cNvPr>
          <p:cNvCxnSpPr>
            <a:cxnSpLocks/>
            <a:stCxn id="8" idx="3"/>
          </p:cNvCxnSpPr>
          <p:nvPr/>
        </p:nvCxnSpPr>
        <p:spPr>
          <a:xfrm>
            <a:off x="3298573" y="644220"/>
            <a:ext cx="596094" cy="78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63F6B85A-6AD6-C4E4-76E9-65568A9D506D}"/>
              </a:ext>
            </a:extLst>
          </p:cNvPr>
          <p:cNvSpPr txBox="1"/>
          <p:nvPr/>
        </p:nvSpPr>
        <p:spPr>
          <a:xfrm>
            <a:off x="2710744" y="474943"/>
            <a:ext cx="587829" cy="338554"/>
          </a:xfrm>
          <a:prstGeom prst="rect">
            <a:avLst/>
          </a:prstGeom>
          <a:noFill/>
        </p:spPr>
        <p:txBody>
          <a:bodyPr wrap="square" rtlCol="0">
            <a:spAutoFit/>
          </a:bodyPr>
          <a:lstStyle/>
          <a:p>
            <a:r>
              <a:rPr lang="fr-FR" sz="1600" b="1" dirty="0"/>
              <a:t>run</a:t>
            </a:r>
          </a:p>
        </p:txBody>
      </p:sp>
      <p:cxnSp>
        <p:nvCxnSpPr>
          <p:cNvPr id="14" name="Connecteur droit avec flèche 13">
            <a:extLst>
              <a:ext uri="{FF2B5EF4-FFF2-40B4-BE49-F238E27FC236}">
                <a16:creationId xmlns:a16="http://schemas.microsoft.com/office/drawing/2014/main" id="{2FBFCBDE-44B3-B346-C939-51DD89988C50}"/>
              </a:ext>
            </a:extLst>
          </p:cNvPr>
          <p:cNvCxnSpPr>
            <a:cxnSpLocks/>
          </p:cNvCxnSpPr>
          <p:nvPr/>
        </p:nvCxnSpPr>
        <p:spPr>
          <a:xfrm flipH="1" flipV="1">
            <a:off x="4790873" y="750970"/>
            <a:ext cx="795406" cy="298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ZoneTexte 15">
            <a:extLst>
              <a:ext uri="{FF2B5EF4-FFF2-40B4-BE49-F238E27FC236}">
                <a16:creationId xmlns:a16="http://schemas.microsoft.com/office/drawing/2014/main" id="{DCF868A0-ADF5-327A-8254-3FCF24BBD033}"/>
              </a:ext>
            </a:extLst>
          </p:cNvPr>
          <p:cNvSpPr txBox="1"/>
          <p:nvPr/>
        </p:nvSpPr>
        <p:spPr>
          <a:xfrm>
            <a:off x="5586279" y="505787"/>
            <a:ext cx="3466281" cy="584775"/>
          </a:xfrm>
          <a:prstGeom prst="rect">
            <a:avLst/>
          </a:prstGeom>
          <a:noFill/>
        </p:spPr>
        <p:txBody>
          <a:bodyPr wrap="square" rtlCol="0">
            <a:spAutoFit/>
          </a:bodyPr>
          <a:lstStyle/>
          <a:p>
            <a:r>
              <a:rPr lang="fr-FR" sz="1600" b="1" dirty="0"/>
              <a:t>STOP</a:t>
            </a:r>
            <a:r>
              <a:rPr lang="fr-FR" sz="1600" dirty="0"/>
              <a:t> : arrêt brutal et/ou reconnexion carte</a:t>
            </a:r>
          </a:p>
        </p:txBody>
      </p:sp>
      <p:cxnSp>
        <p:nvCxnSpPr>
          <p:cNvPr id="3" name="Connecteur droit avec flèche 2">
            <a:extLst>
              <a:ext uri="{FF2B5EF4-FFF2-40B4-BE49-F238E27FC236}">
                <a16:creationId xmlns:a16="http://schemas.microsoft.com/office/drawing/2014/main" id="{3AA6EE1F-CA22-E3C3-EB30-4A32CBD61B1E}"/>
              </a:ext>
            </a:extLst>
          </p:cNvPr>
          <p:cNvCxnSpPr>
            <a:cxnSpLocks/>
          </p:cNvCxnSpPr>
          <p:nvPr/>
        </p:nvCxnSpPr>
        <p:spPr>
          <a:xfrm flipV="1">
            <a:off x="2628053" y="3344091"/>
            <a:ext cx="868570" cy="9101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a:extLst>
              <a:ext uri="{FF2B5EF4-FFF2-40B4-BE49-F238E27FC236}">
                <a16:creationId xmlns:a16="http://schemas.microsoft.com/office/drawing/2014/main" id="{DC1BB830-3FD9-AF35-D178-BBE3F1A6E550}"/>
              </a:ext>
            </a:extLst>
          </p:cNvPr>
          <p:cNvCxnSpPr>
            <a:cxnSpLocks/>
            <a:endCxn id="12" idx="1"/>
          </p:cNvCxnSpPr>
          <p:nvPr/>
        </p:nvCxnSpPr>
        <p:spPr>
          <a:xfrm>
            <a:off x="4180114" y="2919549"/>
            <a:ext cx="2351315" cy="287382"/>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B9E0C1C1-55D1-7E83-0D4A-102400FE6B0F}"/>
              </a:ext>
            </a:extLst>
          </p:cNvPr>
          <p:cNvSpPr txBox="1"/>
          <p:nvPr/>
        </p:nvSpPr>
        <p:spPr>
          <a:xfrm>
            <a:off x="6531429" y="2976098"/>
            <a:ext cx="2103120" cy="461665"/>
          </a:xfrm>
          <a:prstGeom prst="rect">
            <a:avLst/>
          </a:prstGeom>
          <a:noFill/>
        </p:spPr>
        <p:txBody>
          <a:bodyPr wrap="square" rtlCol="0">
            <a:spAutoFit/>
          </a:bodyPr>
          <a:lstStyle/>
          <a:p>
            <a:r>
              <a:rPr lang="fr-FR" sz="1200" dirty="0"/>
              <a:t>Cliquer ici pour réactualiser le contenu de la Pico</a:t>
            </a:r>
          </a:p>
        </p:txBody>
      </p:sp>
      <p:cxnSp>
        <p:nvCxnSpPr>
          <p:cNvPr id="6" name="Connecteur droit avec flèche 5">
            <a:extLst>
              <a:ext uri="{FF2B5EF4-FFF2-40B4-BE49-F238E27FC236}">
                <a16:creationId xmlns:a16="http://schemas.microsoft.com/office/drawing/2014/main" id="{168AA6E0-9D5D-B494-A832-C3653E127B96}"/>
              </a:ext>
            </a:extLst>
          </p:cNvPr>
          <p:cNvCxnSpPr>
            <a:cxnSpLocks/>
          </p:cNvCxnSpPr>
          <p:nvPr/>
        </p:nvCxnSpPr>
        <p:spPr>
          <a:xfrm>
            <a:off x="2454040" y="3206931"/>
            <a:ext cx="4952600" cy="17373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9855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b="1" dirty="0">
                <a:solidFill>
                  <a:schemeClr val="tx1"/>
                </a:solidFill>
              </a:rPr>
              <a:t>1</a:t>
            </a:r>
            <a:r>
              <a:rPr lang="fr-FR" sz="2800" dirty="0">
                <a:solidFill>
                  <a:schemeClr val="tx1"/>
                </a:solidFill>
              </a:rPr>
              <a:t> Instructions shell et lancement programme</a:t>
            </a:r>
          </a:p>
        </p:txBody>
      </p:sp>
      <p:sp>
        <p:nvSpPr>
          <p:cNvPr id="4" name="Espace réservé du contenu 3"/>
          <p:cNvSpPr>
            <a:spLocks noGrp="1"/>
          </p:cNvSpPr>
          <p:nvPr>
            <p:ph idx="1"/>
          </p:nvPr>
        </p:nvSpPr>
        <p:spPr>
          <a:xfrm>
            <a:off x="457200" y="1059582"/>
            <a:ext cx="8340634" cy="4083918"/>
          </a:xfrm>
        </p:spPr>
        <p:txBody>
          <a:bodyPr>
            <a:normAutofit/>
          </a:bodyPr>
          <a:lstStyle/>
          <a:p>
            <a:r>
              <a:rPr lang="fr-FR" sz="1800" dirty="0"/>
              <a:t>Si la carte n’est pas visible après branchement, cliquer sur le bouton STOP.</a:t>
            </a:r>
          </a:p>
          <a:p>
            <a:r>
              <a:rPr lang="fr-FR" sz="1800" dirty="0"/>
              <a:t>Vous pouvez tester une instruction python de base dans le shell (fenêtre du bas). Les bibliothèques math et </a:t>
            </a:r>
            <a:r>
              <a:rPr lang="fr-FR" sz="1800" dirty="0" err="1"/>
              <a:t>cmath</a:t>
            </a:r>
            <a:r>
              <a:rPr lang="fr-FR" sz="1800" dirty="0"/>
              <a:t> sont présentes (</a:t>
            </a:r>
            <a:r>
              <a:rPr lang="fr-FR" sz="1800" dirty="0">
                <a:latin typeface="Courier New" panose="02070309020205020404" pitchFamily="49" charset="0"/>
                <a:cs typeface="Courier New" panose="02070309020205020404" pitchFamily="49" charset="0"/>
              </a:rPr>
              <a:t>import math</a:t>
            </a:r>
            <a:r>
              <a:rPr lang="fr-FR" sz="1800" dirty="0"/>
              <a:t>) (ou </a:t>
            </a:r>
            <a:r>
              <a:rPr lang="fr-FR" sz="1800" dirty="0">
                <a:latin typeface="Courier New" panose="02070309020205020404" pitchFamily="49" charset="0"/>
                <a:cs typeface="Courier New" panose="02070309020205020404" pitchFamily="49" charset="0"/>
              </a:rPr>
              <a:t>import </a:t>
            </a:r>
            <a:r>
              <a:rPr lang="fr-FR" sz="1800" dirty="0" err="1">
                <a:latin typeface="Courier New" panose="02070309020205020404" pitchFamily="49" charset="0"/>
                <a:cs typeface="Courier New" panose="02070309020205020404" pitchFamily="49" charset="0"/>
              </a:rPr>
              <a:t>cmath</a:t>
            </a:r>
            <a:r>
              <a:rPr lang="fr-FR" sz="1800" dirty="0"/>
              <a:t>) mais pas </a:t>
            </a:r>
            <a:r>
              <a:rPr lang="fr-FR" sz="1800" dirty="0" err="1"/>
              <a:t>numpy</a:t>
            </a:r>
            <a:r>
              <a:rPr lang="fr-FR" sz="1800" dirty="0"/>
              <a:t>.</a:t>
            </a:r>
          </a:p>
          <a:p>
            <a:r>
              <a:rPr lang="fr-FR" sz="1800" dirty="0"/>
              <a:t>Pour exécuter un programme présent dans l’éditeur de Thonny, cliquer sur le bouton vert  « run » (voir diapo précédente).</a:t>
            </a:r>
          </a:p>
          <a:p>
            <a:r>
              <a:rPr lang="fr-FR" sz="1800" b="1" dirty="0"/>
              <a:t>IMPORTANT : c’est bien la carte qui exécute votre code et non le PC mais votre programme est sur le PC (ou disque réseau).</a:t>
            </a:r>
          </a:p>
          <a:p>
            <a:r>
              <a:rPr lang="fr-FR" sz="1800" dirty="0"/>
              <a:t>Pour interrompre un programme, appuyer sur </a:t>
            </a:r>
            <a:r>
              <a:rPr lang="fr-FR" sz="1800" b="1" dirty="0"/>
              <a:t>Ctrl-C</a:t>
            </a:r>
            <a:r>
              <a:rPr lang="fr-FR" sz="1800" dirty="0"/>
              <a:t>. Les variables globales et les procédures éventuelles sont accessibles. (très utile en mode </a:t>
            </a:r>
            <a:r>
              <a:rPr lang="fr-FR" sz="1800" dirty="0" err="1"/>
              <a:t>débug</a:t>
            </a:r>
            <a:r>
              <a:rPr lang="fr-FR" sz="1800" dirty="0"/>
              <a:t>).</a:t>
            </a:r>
          </a:p>
          <a:p>
            <a:r>
              <a:rPr lang="fr-FR" sz="1800" dirty="0"/>
              <a:t>Pour relancer le shell (et donc effacer la mémoire) sans déconnecter la carte (soft reboot) vous pouvez cliquer sur le bouton </a:t>
            </a:r>
            <a:r>
              <a:rPr lang="fr-FR" sz="1800" b="1" dirty="0"/>
              <a:t>STOP</a:t>
            </a:r>
            <a:r>
              <a:rPr lang="fr-FR" sz="1800" dirty="0"/>
              <a:t> (arrêt brutal) de Thonny.</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6</a:t>
            </a:fld>
            <a:endParaRPr lang="fr-FR"/>
          </a:p>
        </p:txBody>
      </p:sp>
    </p:spTree>
    <p:extLst>
      <p:ext uri="{BB962C8B-B14F-4D97-AF65-F5344CB8AC3E}">
        <p14:creationId xmlns:p14="http://schemas.microsoft.com/office/powerpoint/2010/main" val="640124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400050"/>
            <a:ext cx="8604349" cy="742950"/>
          </a:xfrm>
        </p:spPr>
        <p:txBody>
          <a:bodyPr>
            <a:noAutofit/>
          </a:bodyPr>
          <a:lstStyle/>
          <a:p>
            <a:pPr marL="285750" indent="-285750"/>
            <a:r>
              <a:rPr lang="fr-FR" sz="2800" b="1" dirty="0">
                <a:solidFill>
                  <a:schemeClr val="tx1"/>
                </a:solidFill>
              </a:rPr>
              <a:t>2</a:t>
            </a:r>
            <a:r>
              <a:rPr lang="fr-FR" sz="2800" dirty="0">
                <a:solidFill>
                  <a:schemeClr val="tx1"/>
                </a:solidFill>
              </a:rPr>
              <a:t> Acquisition binaire à partir d’un bouton extérieur*</a:t>
            </a:r>
          </a:p>
        </p:txBody>
      </p:sp>
      <p:sp>
        <p:nvSpPr>
          <p:cNvPr id="4" name="Espace réservé du contenu 3"/>
          <p:cNvSpPr>
            <a:spLocks noGrp="1"/>
          </p:cNvSpPr>
          <p:nvPr>
            <p:ph idx="1"/>
          </p:nvPr>
        </p:nvSpPr>
        <p:spPr>
          <a:xfrm>
            <a:off x="1727200" y="1059582"/>
            <a:ext cx="7416800" cy="636351"/>
          </a:xfrm>
        </p:spPr>
        <p:txBody>
          <a:bodyPr>
            <a:normAutofit fontScale="77500" lnSpcReduction="20000"/>
          </a:bodyPr>
          <a:lstStyle/>
          <a:p>
            <a:r>
              <a:rPr lang="fr-FR" sz="1800" dirty="0"/>
              <a:t>Ici l’entrée physique choisie est GP15 (en bas à gauche). C’est elle qui recevra le signal électrique indiquant que l’on a appuyé sur le bouton extérieur nommé </a:t>
            </a:r>
            <a:r>
              <a:rPr lang="fr-FR" sz="1800" dirty="0" err="1"/>
              <a:t>usr</a:t>
            </a:r>
            <a:r>
              <a:rPr lang="fr-FR" sz="1800" dirty="0"/>
              <a:t>. (user)</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7</a:t>
            </a:fld>
            <a:endParaRPr lang="fr-FR"/>
          </a:p>
        </p:txBody>
      </p:sp>
      <p:sp>
        <p:nvSpPr>
          <p:cNvPr id="13" name="ZoneTexte 12"/>
          <p:cNvSpPr txBox="1"/>
          <p:nvPr/>
        </p:nvSpPr>
        <p:spPr>
          <a:xfrm>
            <a:off x="1923627" y="1625535"/>
            <a:ext cx="2998604" cy="1815882"/>
          </a:xfrm>
          <a:prstGeom prst="rect">
            <a:avLst/>
          </a:prstGeom>
          <a:noFill/>
        </p:spPr>
        <p:txBody>
          <a:bodyPr wrap="square" rtlCol="0">
            <a:spAutoFit/>
          </a:bodyPr>
          <a:lstStyle/>
          <a:p>
            <a:pPr marL="285750" indent="-285750">
              <a:buFont typeface="Arial" panose="020B0604020202020204" pitchFamily="34" charset="0"/>
              <a:buChar char="•"/>
            </a:pPr>
            <a:r>
              <a:rPr lang="fr-FR" sz="1400" dirty="0" err="1"/>
              <a:t>Pin.PULL_DOWN</a:t>
            </a:r>
            <a:r>
              <a:rPr lang="fr-FR" sz="1400" dirty="0"/>
              <a:t> limite le phénomène de rebond électrique pour les boutons normalement ouverts.</a:t>
            </a:r>
          </a:p>
          <a:p>
            <a:pPr marL="285750" indent="-285750">
              <a:buFont typeface="Arial" panose="020B0604020202020204" pitchFamily="34" charset="0"/>
              <a:buChar char="•"/>
            </a:pPr>
            <a:r>
              <a:rPr lang="fr-FR" sz="1400" dirty="0"/>
              <a:t>Pour lancer le programme cliquer sur la flèche verte.</a:t>
            </a:r>
            <a:endParaRPr lang="fr-FR" sz="1400" dirty="0">
              <a:latin typeface="Courier New" panose="02070309020205020404" pitchFamily="49" charset="0"/>
              <a:cs typeface="Courier New" panose="02070309020205020404" pitchFamily="49" charset="0"/>
            </a:endParaRPr>
          </a:p>
          <a:p>
            <a:pPr marL="285750" indent="-285750">
              <a:buFont typeface="Arial" panose="020B0604020202020204" pitchFamily="34" charset="0"/>
              <a:buChar char="•"/>
            </a:pPr>
            <a:r>
              <a:rPr lang="fr-FR" sz="1400" dirty="0"/>
              <a:t>Pour stopper le programme en cours taper Ctrl-C dans le shell.</a:t>
            </a:r>
          </a:p>
        </p:txBody>
      </p:sp>
      <p:sp>
        <p:nvSpPr>
          <p:cNvPr id="5" name="ZoneTexte 4">
            <a:extLst>
              <a:ext uri="{FF2B5EF4-FFF2-40B4-BE49-F238E27FC236}">
                <a16:creationId xmlns:a16="http://schemas.microsoft.com/office/drawing/2014/main" id="{87B77238-DCBA-20DA-AC7B-DC979B98FC5D}"/>
              </a:ext>
            </a:extLst>
          </p:cNvPr>
          <p:cNvSpPr txBox="1"/>
          <p:nvPr/>
        </p:nvSpPr>
        <p:spPr>
          <a:xfrm>
            <a:off x="1958414" y="3478480"/>
            <a:ext cx="2767390" cy="1077218"/>
          </a:xfrm>
          <a:prstGeom prst="rect">
            <a:avLst/>
          </a:prstGeom>
          <a:noFill/>
        </p:spPr>
        <p:txBody>
          <a:bodyPr wrap="square">
            <a:spAutoFit/>
          </a:bodyPr>
          <a:lstStyle/>
          <a:p>
            <a:r>
              <a:rPr lang="fr-FR" sz="1400" b="1" dirty="0"/>
              <a:t>Réécrire uniquement les lignes de code.</a:t>
            </a:r>
          </a:p>
          <a:p>
            <a:r>
              <a:rPr lang="fr-FR" sz="1800" b="1" dirty="0"/>
              <a:t>Respecter bien les tabulations et la casse !</a:t>
            </a:r>
          </a:p>
        </p:txBody>
      </p:sp>
      <p:grpSp>
        <p:nvGrpSpPr>
          <p:cNvPr id="11" name="Groupe 10">
            <a:extLst>
              <a:ext uri="{FF2B5EF4-FFF2-40B4-BE49-F238E27FC236}">
                <a16:creationId xmlns:a16="http://schemas.microsoft.com/office/drawing/2014/main" id="{16AC8C3D-7BA6-15B7-D29B-27EC6B6584EA}"/>
              </a:ext>
            </a:extLst>
          </p:cNvPr>
          <p:cNvGrpSpPr/>
          <p:nvPr/>
        </p:nvGrpSpPr>
        <p:grpSpPr>
          <a:xfrm>
            <a:off x="4922230" y="1573151"/>
            <a:ext cx="4139318" cy="3287151"/>
            <a:chOff x="229661" y="1941978"/>
            <a:chExt cx="4688506" cy="3046988"/>
          </a:xfrm>
        </p:grpSpPr>
        <p:sp>
          <p:nvSpPr>
            <p:cNvPr id="8" name="Rectangle 7"/>
            <p:cNvSpPr/>
            <p:nvPr/>
          </p:nvSpPr>
          <p:spPr>
            <a:xfrm>
              <a:off x="229661" y="1941978"/>
              <a:ext cx="4688506" cy="3046988"/>
            </a:xfrm>
            <a:prstGeom prst="rect">
              <a:avLst/>
            </a:prstGeom>
            <a:ln w="12700">
              <a:solidFill>
                <a:schemeClr val="tx1"/>
              </a:solidFill>
            </a:ln>
          </p:spPr>
          <p:txBody>
            <a:bodyPr wrap="square">
              <a:spAutoFit/>
            </a:bodyPr>
            <a:lstStyle/>
            <a:p>
              <a:r>
                <a:rPr lang="fr-FR" sz="800" dirty="0">
                  <a:solidFill>
                    <a:schemeClr val="accent5">
                      <a:lumMod val="50000"/>
                    </a:schemeClr>
                  </a:solidFill>
                  <a:latin typeface="Courier New" panose="02070309020205020404" pitchFamily="49" charset="0"/>
                  <a:cs typeface="Courier New" panose="02070309020205020404" pitchFamily="49" charset="0"/>
                </a:rPr>
                <a:t>#bibliothèque micropython (obligatoire)</a:t>
              </a:r>
            </a:p>
            <a:p>
              <a:r>
                <a:rPr lang="fr-FR" sz="800" dirty="0">
                  <a:latin typeface="Courier New" panose="02070309020205020404" pitchFamily="49" charset="0"/>
                  <a:cs typeface="Courier New" panose="02070309020205020404" pitchFamily="49" charset="0"/>
                </a:rPr>
                <a:t>import machine</a:t>
              </a:r>
            </a:p>
            <a:p>
              <a:r>
                <a:rPr lang="fr-FR" sz="800" dirty="0">
                  <a:solidFill>
                    <a:schemeClr val="accent5">
                      <a:lumMod val="50000"/>
                    </a:schemeClr>
                  </a:solidFill>
                  <a:latin typeface="Courier New" panose="02070309020205020404" pitchFamily="49" charset="0"/>
                  <a:cs typeface="Courier New" panose="02070309020205020404" pitchFamily="49" charset="0"/>
                </a:rPr>
                <a:t>#chargement sous-bibliothèque Pin pour simplifier l'écriture du programme</a:t>
              </a:r>
            </a:p>
            <a:p>
              <a:r>
                <a:rPr lang="fr-FR" sz="800" dirty="0" err="1">
                  <a:latin typeface="Courier New" panose="02070309020205020404" pitchFamily="49" charset="0"/>
                  <a:cs typeface="Courier New" panose="02070309020205020404" pitchFamily="49" charset="0"/>
                </a:rPr>
                <a:t>from</a:t>
              </a:r>
              <a:r>
                <a:rPr lang="fr-FR" sz="800" dirty="0">
                  <a:latin typeface="Courier New" panose="02070309020205020404" pitchFamily="49" charset="0"/>
                  <a:cs typeface="Courier New" panose="02070309020205020404" pitchFamily="49" charset="0"/>
                </a:rPr>
                <a:t> machine import Pin</a:t>
              </a:r>
            </a:p>
            <a:p>
              <a:endParaRPr lang="fr-FR" sz="800" dirty="0">
                <a:solidFill>
                  <a:schemeClr val="accent5">
                    <a:lumMod val="50000"/>
                  </a:schemeClr>
                </a:solidFill>
                <a:latin typeface="Courier New" panose="02070309020205020404" pitchFamily="49" charset="0"/>
                <a:cs typeface="Courier New" panose="02070309020205020404" pitchFamily="49" charset="0"/>
              </a:endParaRPr>
            </a:p>
            <a:p>
              <a:r>
                <a:rPr lang="fr-FR" sz="800" dirty="0">
                  <a:solidFill>
                    <a:schemeClr val="accent5">
                      <a:lumMod val="50000"/>
                    </a:schemeClr>
                  </a:solidFill>
                  <a:latin typeface="Courier New" panose="02070309020205020404" pitchFamily="49" charset="0"/>
                  <a:cs typeface="Courier New" panose="02070309020205020404" pitchFamily="49" charset="0"/>
                </a:rPr>
                <a:t>#déclaration de la variable binaire associée au port 15 de la carte en mode entrée (voir carte E/S) </a:t>
              </a:r>
            </a:p>
            <a:p>
              <a:r>
                <a:rPr lang="fr-FR" sz="800" dirty="0" err="1">
                  <a:latin typeface="Courier New" panose="02070309020205020404" pitchFamily="49" charset="0"/>
                  <a:cs typeface="Courier New" panose="02070309020205020404" pitchFamily="49" charset="0"/>
                </a:rPr>
                <a:t>usr</a:t>
              </a:r>
              <a:r>
                <a:rPr lang="fr-FR" sz="800" dirty="0">
                  <a:latin typeface="Courier New" panose="02070309020205020404" pitchFamily="49" charset="0"/>
                  <a:cs typeface="Courier New" panose="02070309020205020404" pitchFamily="49" charset="0"/>
                </a:rPr>
                <a:t>=Pin(15,Pin.IN,Pin.PULL_DOWN)</a:t>
              </a:r>
            </a:p>
            <a:p>
              <a:endParaRPr lang="fr-FR" sz="800" dirty="0">
                <a:solidFill>
                  <a:schemeClr val="accent5">
                    <a:lumMod val="50000"/>
                  </a:schemeClr>
                </a:solidFill>
                <a:latin typeface="Courier New" panose="02070309020205020404" pitchFamily="49" charset="0"/>
                <a:cs typeface="Courier New" panose="02070309020205020404" pitchFamily="49" charset="0"/>
              </a:endParaRPr>
            </a:p>
            <a:p>
              <a:r>
                <a:rPr lang="fr-FR" sz="800" dirty="0">
                  <a:solidFill>
                    <a:schemeClr val="accent5">
                      <a:lumMod val="50000"/>
                    </a:schemeClr>
                  </a:solidFill>
                  <a:latin typeface="Courier New" panose="02070309020205020404" pitchFamily="49" charset="0"/>
                  <a:cs typeface="Courier New" panose="02070309020205020404" pitchFamily="49" charset="0"/>
                </a:rPr>
                <a:t>#déclaration de la </a:t>
              </a:r>
              <a:r>
                <a:rPr lang="fr-FR" sz="800" dirty="0" err="1">
                  <a:solidFill>
                    <a:schemeClr val="accent5">
                      <a:lumMod val="50000"/>
                    </a:schemeClr>
                  </a:solidFill>
                  <a:latin typeface="Courier New" panose="02070309020205020404" pitchFamily="49" charset="0"/>
                  <a:cs typeface="Courier New" panose="02070309020205020404" pitchFamily="49" charset="0"/>
                </a:rPr>
                <a:t>led</a:t>
              </a:r>
              <a:r>
                <a:rPr lang="fr-FR" sz="800" dirty="0">
                  <a:solidFill>
                    <a:schemeClr val="accent5">
                      <a:lumMod val="50000"/>
                    </a:schemeClr>
                  </a:solidFill>
                  <a:latin typeface="Courier New" panose="02070309020205020404" pitchFamily="49" charset="0"/>
                  <a:cs typeface="Courier New" panose="02070309020205020404" pitchFamily="49" charset="0"/>
                </a:rPr>
                <a:t> verte interne de la carte en sortie</a:t>
              </a:r>
            </a:p>
            <a:p>
              <a:r>
                <a:rPr lang="fr-FR" sz="800" dirty="0">
                  <a:solidFill>
                    <a:schemeClr val="accent5">
                      <a:lumMod val="50000"/>
                    </a:schemeClr>
                  </a:solidFill>
                  <a:latin typeface="Courier New" panose="02070309020205020404" pitchFamily="49" charset="0"/>
                  <a:cs typeface="Courier New" panose="02070309020205020404" pitchFamily="49" charset="0"/>
                </a:rPr>
                <a:t>#Si pico</a:t>
              </a:r>
            </a:p>
            <a:p>
              <a:r>
                <a:rPr lang="fr-FR" sz="800" dirty="0" err="1">
                  <a:latin typeface="Courier New" panose="02070309020205020404" pitchFamily="49" charset="0"/>
                  <a:cs typeface="Courier New" panose="02070309020205020404" pitchFamily="49" charset="0"/>
                </a:rPr>
                <a:t>ledverte</a:t>
              </a:r>
              <a:r>
                <a:rPr lang="fr-FR" sz="800" dirty="0">
                  <a:latin typeface="Courier New" panose="02070309020205020404" pitchFamily="49" charset="0"/>
                  <a:cs typeface="Courier New" panose="02070309020205020404" pitchFamily="49" charset="0"/>
                </a:rPr>
                <a:t>=Pin(25,Pin.OUT)</a:t>
              </a:r>
            </a:p>
            <a:p>
              <a:r>
                <a:rPr lang="fr-FR" sz="800" dirty="0">
                  <a:solidFill>
                    <a:schemeClr val="accent5">
                      <a:lumMod val="50000"/>
                    </a:schemeClr>
                  </a:solidFill>
                  <a:latin typeface="Courier New" panose="02070309020205020404" pitchFamily="49" charset="0"/>
                  <a:cs typeface="Courier New" panose="02070309020205020404" pitchFamily="49" charset="0"/>
                </a:rPr>
                <a:t>#Si pico W (wifi)</a:t>
              </a:r>
            </a:p>
            <a:p>
              <a:r>
                <a:rPr lang="fr-FR" sz="800" dirty="0">
                  <a:solidFill>
                    <a:srgbClr val="938B60"/>
                  </a:solidFill>
                  <a:latin typeface="Courier New" panose="02070309020205020404" pitchFamily="49" charset="0"/>
                  <a:cs typeface="Courier New" panose="02070309020205020404" pitchFamily="49" charset="0"/>
                </a:rPr>
                <a:t>#ledverte=Pin("LED",Pin.OUT)</a:t>
              </a:r>
            </a:p>
            <a:p>
              <a:endParaRPr lang="fr-FR" sz="800" dirty="0">
                <a:solidFill>
                  <a:schemeClr val="accent5">
                    <a:lumMod val="50000"/>
                  </a:schemeClr>
                </a:solidFill>
                <a:latin typeface="Courier New" panose="02070309020205020404" pitchFamily="49" charset="0"/>
                <a:cs typeface="Courier New" panose="02070309020205020404" pitchFamily="49" charset="0"/>
              </a:endParaRPr>
            </a:p>
            <a:p>
              <a:endParaRPr lang="fr-FR" sz="800" dirty="0">
                <a:solidFill>
                  <a:schemeClr val="accent5">
                    <a:lumMod val="50000"/>
                  </a:schemeClr>
                </a:solidFill>
                <a:latin typeface="Courier New" panose="02070309020205020404" pitchFamily="49" charset="0"/>
                <a:cs typeface="Courier New" panose="02070309020205020404" pitchFamily="49" charset="0"/>
              </a:endParaRPr>
            </a:p>
            <a:p>
              <a:r>
                <a:rPr lang="fr-FR" sz="800" dirty="0">
                  <a:solidFill>
                    <a:schemeClr val="accent5">
                      <a:lumMod val="50000"/>
                    </a:schemeClr>
                  </a:solidFill>
                  <a:latin typeface="Courier New" panose="02070309020205020404" pitchFamily="49" charset="0"/>
                  <a:cs typeface="Courier New" panose="02070309020205020404" pitchFamily="49" charset="0"/>
                </a:rPr>
                <a:t>#boucle infinie (pour l’interrompre, appuyer sur Ctrl-C dans le shell)</a:t>
              </a:r>
            </a:p>
            <a:p>
              <a:r>
                <a:rPr lang="fr-FR" sz="800" dirty="0" err="1">
                  <a:latin typeface="Courier New" panose="02070309020205020404" pitchFamily="49" charset="0"/>
                  <a:cs typeface="Courier New" panose="02070309020205020404" pitchFamily="49" charset="0"/>
                </a:rPr>
                <a:t>while</a:t>
              </a:r>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True</a:t>
              </a:r>
              <a:r>
                <a:rPr lang="fr-FR" sz="800" dirty="0">
                  <a:latin typeface="Courier New" panose="02070309020205020404" pitchFamily="49" charset="0"/>
                  <a:cs typeface="Courier New" panose="02070309020205020404" pitchFamily="49" charset="0"/>
                </a:rPr>
                <a:t>:</a:t>
              </a:r>
            </a:p>
            <a:p>
              <a:r>
                <a:rPr lang="fr-FR" sz="800" dirty="0">
                  <a:solidFill>
                    <a:schemeClr val="accent5">
                      <a:lumMod val="50000"/>
                    </a:schemeClr>
                  </a:solidFill>
                  <a:latin typeface="Courier New" panose="02070309020205020404" pitchFamily="49" charset="0"/>
                  <a:cs typeface="Courier New" panose="02070309020205020404" pitchFamily="49" charset="0"/>
                </a:rPr>
                <a:t>#lecture valeur de </a:t>
              </a:r>
              <a:r>
                <a:rPr lang="fr-FR" sz="800" dirty="0" err="1">
                  <a:solidFill>
                    <a:schemeClr val="accent5">
                      <a:lumMod val="50000"/>
                    </a:schemeClr>
                  </a:solidFill>
                  <a:latin typeface="Courier New" panose="02070309020205020404" pitchFamily="49" charset="0"/>
                  <a:cs typeface="Courier New" panose="02070309020205020404" pitchFamily="49" charset="0"/>
                </a:rPr>
                <a:t>usr</a:t>
              </a:r>
              <a:endParaRPr lang="fr-FR" sz="800" dirty="0">
                <a:solidFill>
                  <a:schemeClr val="accent5">
                    <a:lumMod val="50000"/>
                  </a:schemeClr>
                </a:solidFill>
                <a:latin typeface="Courier New" panose="02070309020205020404" pitchFamily="49" charset="0"/>
                <a:cs typeface="Courier New" panose="02070309020205020404" pitchFamily="49" charset="0"/>
              </a:endParaRPr>
            </a:p>
            <a:p>
              <a:r>
                <a:rPr lang="fr-FR" sz="800" dirty="0">
                  <a:solidFill>
                    <a:schemeClr val="accent5">
                      <a:lumMod val="50000"/>
                    </a:schemeClr>
                  </a:solidFill>
                  <a:latin typeface="Courier New" panose="02070309020205020404" pitchFamily="49" charset="0"/>
                  <a:cs typeface="Courier New" panose="02070309020205020404" pitchFamily="49" charset="0"/>
                </a:rPr>
                <a:t>    </a:t>
              </a:r>
              <a:r>
                <a:rPr lang="fr-FR" sz="800" dirty="0">
                  <a:latin typeface="Courier New" panose="02070309020205020404" pitchFamily="49" charset="0"/>
                  <a:cs typeface="Courier New" panose="02070309020205020404" pitchFamily="49" charset="0"/>
                </a:rPr>
                <a:t>if </a:t>
              </a:r>
              <a:r>
                <a:rPr lang="fr-FR" sz="800" dirty="0" err="1">
                  <a:latin typeface="Courier New" panose="02070309020205020404" pitchFamily="49" charset="0"/>
                  <a:cs typeface="Courier New" panose="02070309020205020404" pitchFamily="49" charset="0"/>
                </a:rPr>
                <a:t>usr.value</a:t>
              </a:r>
              <a:r>
                <a:rPr lang="fr-FR" sz="800" dirty="0">
                  <a:latin typeface="Courier New" panose="02070309020205020404" pitchFamily="49" charset="0"/>
                  <a:cs typeface="Courier New" panose="02070309020205020404" pitchFamily="49" charset="0"/>
                </a:rPr>
                <a:t>()==1:</a:t>
              </a:r>
            </a:p>
            <a:p>
              <a:r>
                <a:rPr lang="fr-FR" sz="800" dirty="0">
                  <a:solidFill>
                    <a:schemeClr val="accent5">
                      <a:lumMod val="50000"/>
                    </a:schemeClr>
                  </a:solidFill>
                  <a:latin typeface="Courier New" panose="02070309020205020404" pitchFamily="49" charset="0"/>
                  <a:cs typeface="Courier New" panose="02070309020205020404" pitchFamily="49" charset="0"/>
                </a:rPr>
                <a:t>#la méthode value(1) met à 1 la sortie </a:t>
              </a:r>
            </a:p>
            <a:p>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ledverte.value</a:t>
              </a:r>
              <a:r>
                <a:rPr lang="fr-FR" sz="800" dirty="0">
                  <a:latin typeface="Courier New" panose="02070309020205020404" pitchFamily="49" charset="0"/>
                  <a:cs typeface="Courier New" panose="02070309020205020404" pitchFamily="49" charset="0"/>
                </a:rPr>
                <a:t>(1)</a:t>
              </a:r>
            </a:p>
            <a:p>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elif</a:t>
              </a:r>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usr.value</a:t>
              </a:r>
              <a:r>
                <a:rPr lang="fr-FR" sz="800" dirty="0">
                  <a:latin typeface="Courier New" panose="02070309020205020404" pitchFamily="49" charset="0"/>
                  <a:cs typeface="Courier New" panose="02070309020205020404" pitchFamily="49" charset="0"/>
                </a:rPr>
                <a:t>()==0:</a:t>
              </a:r>
            </a:p>
            <a:p>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ledverte.value</a:t>
              </a:r>
              <a:r>
                <a:rPr lang="fr-FR" sz="800" dirty="0">
                  <a:latin typeface="Courier New" panose="02070309020205020404" pitchFamily="49" charset="0"/>
                  <a:cs typeface="Courier New" panose="02070309020205020404" pitchFamily="49" charset="0"/>
                </a:rPr>
                <a:t>(0)</a:t>
              </a:r>
            </a:p>
          </p:txBody>
        </p:sp>
        <p:sp>
          <p:nvSpPr>
            <p:cNvPr id="6" name="Accolade fermante 5">
              <a:extLst>
                <a:ext uri="{FF2B5EF4-FFF2-40B4-BE49-F238E27FC236}">
                  <a16:creationId xmlns:a16="http://schemas.microsoft.com/office/drawing/2014/main" id="{C60186FD-3CC8-94EA-F7B2-3BC4AE51BEC6}"/>
                </a:ext>
              </a:extLst>
            </p:cNvPr>
            <p:cNvSpPr/>
            <p:nvPr/>
          </p:nvSpPr>
          <p:spPr>
            <a:xfrm>
              <a:off x="2174288" y="3296347"/>
              <a:ext cx="124097" cy="44384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ZoneTexte 6">
              <a:extLst>
                <a:ext uri="{FF2B5EF4-FFF2-40B4-BE49-F238E27FC236}">
                  <a16:creationId xmlns:a16="http://schemas.microsoft.com/office/drawing/2014/main" id="{C52F700C-F1F0-EAC3-E7BE-E1B4B591B95C}"/>
                </a:ext>
              </a:extLst>
            </p:cNvPr>
            <p:cNvSpPr txBox="1"/>
            <p:nvPr/>
          </p:nvSpPr>
          <p:spPr>
            <a:xfrm>
              <a:off x="2279829" y="3342361"/>
              <a:ext cx="1808145" cy="246221"/>
            </a:xfrm>
            <a:prstGeom prst="rect">
              <a:avLst/>
            </a:prstGeom>
            <a:noFill/>
          </p:spPr>
          <p:txBody>
            <a:bodyPr wrap="square" rtlCol="0">
              <a:spAutoFit/>
            </a:bodyPr>
            <a:lstStyle/>
            <a:p>
              <a:r>
                <a:rPr lang="fr-FR" sz="1000" dirty="0"/>
                <a:t>Petite (et dernière) exception</a:t>
              </a:r>
            </a:p>
          </p:txBody>
        </p:sp>
      </p:grpSp>
      <p:sp>
        <p:nvSpPr>
          <p:cNvPr id="10" name="ZoneTexte 9">
            <a:extLst>
              <a:ext uri="{FF2B5EF4-FFF2-40B4-BE49-F238E27FC236}">
                <a16:creationId xmlns:a16="http://schemas.microsoft.com/office/drawing/2014/main" id="{23CED892-D3CB-D165-AFF6-A2B6DA6C2A91}"/>
              </a:ext>
            </a:extLst>
          </p:cNvPr>
          <p:cNvSpPr txBox="1"/>
          <p:nvPr/>
        </p:nvSpPr>
        <p:spPr>
          <a:xfrm>
            <a:off x="2220901" y="4491161"/>
            <a:ext cx="2207628" cy="400110"/>
          </a:xfrm>
          <a:prstGeom prst="rect">
            <a:avLst/>
          </a:prstGeom>
          <a:noFill/>
        </p:spPr>
        <p:txBody>
          <a:bodyPr wrap="square" rtlCol="0">
            <a:spAutoFit/>
          </a:bodyPr>
          <a:lstStyle/>
          <a:p>
            <a:r>
              <a:rPr lang="fr-FR" sz="1000" dirty="0"/>
              <a:t>Attention aux branchements du bouton ; A et B sont toujours reliés.</a:t>
            </a:r>
          </a:p>
        </p:txBody>
      </p:sp>
      <p:pic>
        <p:nvPicPr>
          <p:cNvPr id="16" name="Image 15">
            <a:extLst>
              <a:ext uri="{FF2B5EF4-FFF2-40B4-BE49-F238E27FC236}">
                <a16:creationId xmlns:a16="http://schemas.microsoft.com/office/drawing/2014/main" id="{C6BC7A91-06F1-FA2D-9A8B-BC8A0F7CF714}"/>
              </a:ext>
            </a:extLst>
          </p:cNvPr>
          <p:cNvPicPr>
            <a:picLocks noChangeAspect="1"/>
          </p:cNvPicPr>
          <p:nvPr/>
        </p:nvPicPr>
        <p:blipFill>
          <a:blip r:embed="rId3"/>
          <a:stretch>
            <a:fillRect/>
          </a:stretch>
        </p:blipFill>
        <p:spPr>
          <a:xfrm>
            <a:off x="197701" y="1116604"/>
            <a:ext cx="1529499" cy="4013180"/>
          </a:xfrm>
          <a:prstGeom prst="rect">
            <a:avLst/>
          </a:prstGeom>
        </p:spPr>
      </p:pic>
      <p:sp>
        <p:nvSpPr>
          <p:cNvPr id="9" name="ZoneTexte 8">
            <a:extLst>
              <a:ext uri="{FF2B5EF4-FFF2-40B4-BE49-F238E27FC236}">
                <a16:creationId xmlns:a16="http://schemas.microsoft.com/office/drawing/2014/main" id="{AAD59C09-38A4-11B7-7111-0E28E64D4DCE}"/>
              </a:ext>
            </a:extLst>
          </p:cNvPr>
          <p:cNvSpPr txBox="1"/>
          <p:nvPr/>
        </p:nvSpPr>
        <p:spPr>
          <a:xfrm>
            <a:off x="1828800" y="4860367"/>
            <a:ext cx="5279009" cy="246221"/>
          </a:xfrm>
          <a:prstGeom prst="rect">
            <a:avLst/>
          </a:prstGeom>
          <a:noFill/>
        </p:spPr>
        <p:txBody>
          <a:bodyPr wrap="none" rtlCol="0">
            <a:spAutoFit/>
          </a:bodyPr>
          <a:lstStyle/>
          <a:p>
            <a:r>
              <a:rPr lang="fr-FR" sz="1000" dirty="0"/>
              <a:t>* Ceci est le câblage pédagogique utilisé dans cette aide, le câblage pro est page suivante.</a:t>
            </a:r>
          </a:p>
        </p:txBody>
      </p:sp>
    </p:spTree>
    <p:extLst>
      <p:ext uri="{BB962C8B-B14F-4D97-AF65-F5344CB8AC3E}">
        <p14:creationId xmlns:p14="http://schemas.microsoft.com/office/powerpoint/2010/main" val="1796657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400050"/>
            <a:ext cx="8686801" cy="742950"/>
          </a:xfrm>
        </p:spPr>
        <p:txBody>
          <a:bodyPr>
            <a:noAutofit/>
          </a:bodyPr>
          <a:lstStyle/>
          <a:p>
            <a:pPr marL="285750" indent="-285750"/>
            <a:r>
              <a:rPr lang="fr-FR" sz="2800" b="1" dirty="0">
                <a:solidFill>
                  <a:schemeClr val="tx1"/>
                </a:solidFill>
              </a:rPr>
              <a:t>2</a:t>
            </a:r>
            <a:r>
              <a:rPr lang="fr-FR" sz="2800" dirty="0">
                <a:solidFill>
                  <a:schemeClr val="tx1"/>
                </a:solidFill>
              </a:rPr>
              <a:t> Acquisition binaire à partir d’un bouton extérieur (pro) 2/2</a:t>
            </a:r>
          </a:p>
        </p:txBody>
      </p:sp>
      <p:sp>
        <p:nvSpPr>
          <p:cNvPr id="4" name="Espace réservé du contenu 3"/>
          <p:cNvSpPr>
            <a:spLocks noGrp="1"/>
          </p:cNvSpPr>
          <p:nvPr>
            <p:ph idx="1"/>
          </p:nvPr>
        </p:nvSpPr>
        <p:spPr>
          <a:xfrm>
            <a:off x="1727200" y="1072246"/>
            <a:ext cx="7416800" cy="456343"/>
          </a:xfrm>
        </p:spPr>
        <p:txBody>
          <a:bodyPr>
            <a:normAutofit fontScale="77500" lnSpcReduction="20000"/>
          </a:bodyPr>
          <a:lstStyle/>
          <a:p>
            <a:r>
              <a:rPr lang="fr-FR" sz="1800" dirty="0"/>
              <a:t>L’alimentation 3,3 V est gérée en interne par la carte (ce qui évite de manipuler de la tension dans le câblage avec des risques de courts-circuits préjudiciables).</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8</a:t>
            </a:fld>
            <a:endParaRPr lang="fr-FR"/>
          </a:p>
        </p:txBody>
      </p:sp>
      <p:sp>
        <p:nvSpPr>
          <p:cNvPr id="13" name="ZoneTexte 12"/>
          <p:cNvSpPr txBox="1"/>
          <p:nvPr/>
        </p:nvSpPr>
        <p:spPr>
          <a:xfrm>
            <a:off x="1923626" y="1599343"/>
            <a:ext cx="2998604" cy="2031325"/>
          </a:xfrm>
          <a:prstGeom prst="rect">
            <a:avLst/>
          </a:prstGeom>
          <a:noFill/>
        </p:spPr>
        <p:txBody>
          <a:bodyPr wrap="square" rtlCol="0">
            <a:spAutoFit/>
          </a:bodyPr>
          <a:lstStyle/>
          <a:p>
            <a:pPr marL="285750" indent="-285750">
              <a:buFont typeface="Arial" panose="020B0604020202020204" pitchFamily="34" charset="0"/>
              <a:buChar char="•"/>
            </a:pPr>
            <a:r>
              <a:rPr lang="fr-FR" sz="1400" dirty="0"/>
              <a:t>Le bouton est branché sur la masse (GND).</a:t>
            </a:r>
          </a:p>
          <a:p>
            <a:pPr marL="285750" indent="-285750">
              <a:buFont typeface="Arial" panose="020B0604020202020204" pitchFamily="34" charset="0"/>
              <a:buChar char="•"/>
            </a:pPr>
            <a:r>
              <a:rPr lang="fr-FR" sz="1400" dirty="0" err="1"/>
              <a:t>Pin.PULL_UP</a:t>
            </a:r>
            <a:r>
              <a:rPr lang="fr-FR" sz="1400" dirty="0"/>
              <a:t> est utilisé à la place de PULL_DOWN</a:t>
            </a:r>
          </a:p>
          <a:p>
            <a:pPr marL="285750" indent="-285750">
              <a:buFont typeface="Arial" panose="020B0604020202020204" pitchFamily="34" charset="0"/>
              <a:buChar char="•"/>
            </a:pPr>
            <a:r>
              <a:rPr lang="fr-FR" sz="1400" dirty="0"/>
              <a:t>Le bouton se comporte comme un normalement fermé : la carte le voit à 0 logique quand il est appuyé.</a:t>
            </a:r>
          </a:p>
          <a:p>
            <a:pPr marL="285750" indent="-285750">
              <a:buFont typeface="Arial" panose="020B0604020202020204" pitchFamily="34" charset="0"/>
              <a:buChar char="•"/>
            </a:pPr>
            <a:endParaRPr lang="fr-FR" sz="1400" dirty="0"/>
          </a:p>
        </p:txBody>
      </p:sp>
      <p:grpSp>
        <p:nvGrpSpPr>
          <p:cNvPr id="11" name="Groupe 10">
            <a:extLst>
              <a:ext uri="{FF2B5EF4-FFF2-40B4-BE49-F238E27FC236}">
                <a16:creationId xmlns:a16="http://schemas.microsoft.com/office/drawing/2014/main" id="{16AC8C3D-7BA6-15B7-D29B-27EC6B6584EA}"/>
              </a:ext>
            </a:extLst>
          </p:cNvPr>
          <p:cNvGrpSpPr/>
          <p:nvPr/>
        </p:nvGrpSpPr>
        <p:grpSpPr>
          <a:xfrm>
            <a:off x="4922230" y="1573151"/>
            <a:ext cx="4139318" cy="3287151"/>
            <a:chOff x="229661" y="1941978"/>
            <a:chExt cx="4688506" cy="3046988"/>
          </a:xfrm>
        </p:grpSpPr>
        <p:sp>
          <p:nvSpPr>
            <p:cNvPr id="8" name="Rectangle 7"/>
            <p:cNvSpPr/>
            <p:nvPr/>
          </p:nvSpPr>
          <p:spPr>
            <a:xfrm>
              <a:off x="229661" y="1941978"/>
              <a:ext cx="4688506" cy="3046988"/>
            </a:xfrm>
            <a:prstGeom prst="rect">
              <a:avLst/>
            </a:prstGeom>
            <a:ln w="12700">
              <a:solidFill>
                <a:schemeClr val="tx1"/>
              </a:solidFill>
            </a:ln>
          </p:spPr>
          <p:txBody>
            <a:bodyPr wrap="square">
              <a:spAutoFit/>
            </a:bodyPr>
            <a:lstStyle/>
            <a:p>
              <a:r>
                <a:rPr lang="fr-FR" sz="800" dirty="0">
                  <a:solidFill>
                    <a:schemeClr val="accent5">
                      <a:lumMod val="50000"/>
                    </a:schemeClr>
                  </a:solidFill>
                  <a:latin typeface="Courier New" panose="02070309020205020404" pitchFamily="49" charset="0"/>
                  <a:cs typeface="Courier New" panose="02070309020205020404" pitchFamily="49" charset="0"/>
                </a:rPr>
                <a:t>#bibliothèque micropython (obligatoire)</a:t>
              </a:r>
            </a:p>
            <a:p>
              <a:r>
                <a:rPr lang="fr-FR" sz="800" dirty="0">
                  <a:latin typeface="Courier New" panose="02070309020205020404" pitchFamily="49" charset="0"/>
                  <a:cs typeface="Courier New" panose="02070309020205020404" pitchFamily="49" charset="0"/>
                </a:rPr>
                <a:t>import machine</a:t>
              </a:r>
            </a:p>
            <a:p>
              <a:r>
                <a:rPr lang="fr-FR" sz="800" dirty="0">
                  <a:solidFill>
                    <a:schemeClr val="accent5">
                      <a:lumMod val="50000"/>
                    </a:schemeClr>
                  </a:solidFill>
                  <a:latin typeface="Courier New" panose="02070309020205020404" pitchFamily="49" charset="0"/>
                  <a:cs typeface="Courier New" panose="02070309020205020404" pitchFamily="49" charset="0"/>
                </a:rPr>
                <a:t>#chargement sous-bibliothèque Pin pour simplifier l'écriture du programme</a:t>
              </a:r>
            </a:p>
            <a:p>
              <a:r>
                <a:rPr lang="fr-FR" sz="800" dirty="0" err="1">
                  <a:latin typeface="Courier New" panose="02070309020205020404" pitchFamily="49" charset="0"/>
                  <a:cs typeface="Courier New" panose="02070309020205020404" pitchFamily="49" charset="0"/>
                </a:rPr>
                <a:t>from</a:t>
              </a:r>
              <a:r>
                <a:rPr lang="fr-FR" sz="800" dirty="0">
                  <a:latin typeface="Courier New" panose="02070309020205020404" pitchFamily="49" charset="0"/>
                  <a:cs typeface="Courier New" panose="02070309020205020404" pitchFamily="49" charset="0"/>
                </a:rPr>
                <a:t> machine import Pin</a:t>
              </a:r>
            </a:p>
            <a:p>
              <a:endParaRPr lang="fr-FR" sz="800" dirty="0">
                <a:solidFill>
                  <a:schemeClr val="accent5">
                    <a:lumMod val="50000"/>
                  </a:schemeClr>
                </a:solidFill>
                <a:latin typeface="Courier New" panose="02070309020205020404" pitchFamily="49" charset="0"/>
                <a:cs typeface="Courier New" panose="02070309020205020404" pitchFamily="49" charset="0"/>
              </a:endParaRPr>
            </a:p>
            <a:p>
              <a:r>
                <a:rPr lang="fr-FR" sz="800" dirty="0">
                  <a:solidFill>
                    <a:schemeClr val="accent5">
                      <a:lumMod val="50000"/>
                    </a:schemeClr>
                  </a:solidFill>
                  <a:latin typeface="Courier New" panose="02070309020205020404" pitchFamily="49" charset="0"/>
                  <a:cs typeface="Courier New" panose="02070309020205020404" pitchFamily="49" charset="0"/>
                </a:rPr>
                <a:t>#déclaration de la variable binaire associée au port 15 de la carte en mode entrée (voir carte E/S) </a:t>
              </a:r>
            </a:p>
            <a:p>
              <a:r>
                <a:rPr lang="fr-FR" sz="800" dirty="0" err="1">
                  <a:latin typeface="Courier New" panose="02070309020205020404" pitchFamily="49" charset="0"/>
                  <a:cs typeface="Courier New" panose="02070309020205020404" pitchFamily="49" charset="0"/>
                </a:rPr>
                <a:t>usr</a:t>
              </a:r>
              <a:r>
                <a:rPr lang="fr-FR" sz="800" dirty="0">
                  <a:latin typeface="Courier New" panose="02070309020205020404" pitchFamily="49" charset="0"/>
                  <a:cs typeface="Courier New" panose="02070309020205020404" pitchFamily="49" charset="0"/>
                </a:rPr>
                <a:t>=Pin(15,Pin.IN,Pin.PULL_</a:t>
              </a:r>
              <a:r>
                <a:rPr lang="fr-FR" sz="800" b="1" dirty="0">
                  <a:solidFill>
                    <a:srgbClr val="FF0000"/>
                  </a:solidFill>
                  <a:latin typeface="Courier New" panose="02070309020205020404" pitchFamily="49" charset="0"/>
                  <a:cs typeface="Courier New" panose="02070309020205020404" pitchFamily="49" charset="0"/>
                </a:rPr>
                <a:t>UP</a:t>
              </a:r>
              <a:r>
                <a:rPr lang="fr-FR" sz="800" dirty="0">
                  <a:latin typeface="Courier New" panose="02070309020205020404" pitchFamily="49" charset="0"/>
                  <a:cs typeface="Courier New" panose="02070309020205020404" pitchFamily="49" charset="0"/>
                </a:rPr>
                <a:t>)</a:t>
              </a:r>
            </a:p>
            <a:p>
              <a:endParaRPr lang="fr-FR" sz="800" dirty="0">
                <a:solidFill>
                  <a:schemeClr val="accent5">
                    <a:lumMod val="50000"/>
                  </a:schemeClr>
                </a:solidFill>
                <a:latin typeface="Courier New" panose="02070309020205020404" pitchFamily="49" charset="0"/>
                <a:cs typeface="Courier New" panose="02070309020205020404" pitchFamily="49" charset="0"/>
              </a:endParaRPr>
            </a:p>
            <a:p>
              <a:r>
                <a:rPr lang="fr-FR" sz="800" dirty="0">
                  <a:solidFill>
                    <a:schemeClr val="accent5">
                      <a:lumMod val="50000"/>
                    </a:schemeClr>
                  </a:solidFill>
                  <a:latin typeface="Courier New" panose="02070309020205020404" pitchFamily="49" charset="0"/>
                  <a:cs typeface="Courier New" panose="02070309020205020404" pitchFamily="49" charset="0"/>
                </a:rPr>
                <a:t>#déclaration de la </a:t>
              </a:r>
              <a:r>
                <a:rPr lang="fr-FR" sz="800" dirty="0" err="1">
                  <a:solidFill>
                    <a:schemeClr val="accent5">
                      <a:lumMod val="50000"/>
                    </a:schemeClr>
                  </a:solidFill>
                  <a:latin typeface="Courier New" panose="02070309020205020404" pitchFamily="49" charset="0"/>
                  <a:cs typeface="Courier New" panose="02070309020205020404" pitchFamily="49" charset="0"/>
                </a:rPr>
                <a:t>led</a:t>
              </a:r>
              <a:r>
                <a:rPr lang="fr-FR" sz="800" dirty="0">
                  <a:solidFill>
                    <a:schemeClr val="accent5">
                      <a:lumMod val="50000"/>
                    </a:schemeClr>
                  </a:solidFill>
                  <a:latin typeface="Courier New" panose="02070309020205020404" pitchFamily="49" charset="0"/>
                  <a:cs typeface="Courier New" panose="02070309020205020404" pitchFamily="49" charset="0"/>
                </a:rPr>
                <a:t> verte interne de la carte en sortie</a:t>
              </a:r>
            </a:p>
            <a:p>
              <a:r>
                <a:rPr lang="fr-FR" sz="800" dirty="0">
                  <a:solidFill>
                    <a:schemeClr val="accent5">
                      <a:lumMod val="50000"/>
                    </a:schemeClr>
                  </a:solidFill>
                  <a:latin typeface="Courier New" panose="02070309020205020404" pitchFamily="49" charset="0"/>
                  <a:cs typeface="Courier New" panose="02070309020205020404" pitchFamily="49" charset="0"/>
                </a:rPr>
                <a:t>#Si pico</a:t>
              </a:r>
            </a:p>
            <a:p>
              <a:r>
                <a:rPr lang="fr-FR" sz="800" dirty="0" err="1">
                  <a:latin typeface="Courier New" panose="02070309020205020404" pitchFamily="49" charset="0"/>
                  <a:cs typeface="Courier New" panose="02070309020205020404" pitchFamily="49" charset="0"/>
                </a:rPr>
                <a:t>ledverte</a:t>
              </a:r>
              <a:r>
                <a:rPr lang="fr-FR" sz="800" dirty="0">
                  <a:latin typeface="Courier New" panose="02070309020205020404" pitchFamily="49" charset="0"/>
                  <a:cs typeface="Courier New" panose="02070309020205020404" pitchFamily="49" charset="0"/>
                </a:rPr>
                <a:t>=Pin(25,Pin.OUT)</a:t>
              </a:r>
            </a:p>
            <a:p>
              <a:r>
                <a:rPr lang="fr-FR" sz="800" dirty="0">
                  <a:solidFill>
                    <a:schemeClr val="accent5">
                      <a:lumMod val="50000"/>
                    </a:schemeClr>
                  </a:solidFill>
                  <a:latin typeface="Courier New" panose="02070309020205020404" pitchFamily="49" charset="0"/>
                  <a:cs typeface="Courier New" panose="02070309020205020404" pitchFamily="49" charset="0"/>
                </a:rPr>
                <a:t>#Si pico W (wifi)</a:t>
              </a:r>
            </a:p>
            <a:p>
              <a:r>
                <a:rPr lang="fr-FR" sz="800" dirty="0">
                  <a:solidFill>
                    <a:srgbClr val="938B60"/>
                  </a:solidFill>
                  <a:latin typeface="Courier New" panose="02070309020205020404" pitchFamily="49" charset="0"/>
                  <a:cs typeface="Courier New" panose="02070309020205020404" pitchFamily="49" charset="0"/>
                </a:rPr>
                <a:t>#ledverte=Pin("LED",Pin.OUT)</a:t>
              </a:r>
            </a:p>
            <a:p>
              <a:endParaRPr lang="fr-FR" sz="800" dirty="0">
                <a:solidFill>
                  <a:schemeClr val="accent5">
                    <a:lumMod val="50000"/>
                  </a:schemeClr>
                </a:solidFill>
                <a:latin typeface="Courier New" panose="02070309020205020404" pitchFamily="49" charset="0"/>
                <a:cs typeface="Courier New" panose="02070309020205020404" pitchFamily="49" charset="0"/>
              </a:endParaRPr>
            </a:p>
            <a:p>
              <a:endParaRPr lang="fr-FR" sz="800" dirty="0">
                <a:solidFill>
                  <a:schemeClr val="accent5">
                    <a:lumMod val="50000"/>
                  </a:schemeClr>
                </a:solidFill>
                <a:latin typeface="Courier New" panose="02070309020205020404" pitchFamily="49" charset="0"/>
                <a:cs typeface="Courier New" panose="02070309020205020404" pitchFamily="49" charset="0"/>
              </a:endParaRPr>
            </a:p>
            <a:p>
              <a:r>
                <a:rPr lang="fr-FR" sz="800" dirty="0">
                  <a:solidFill>
                    <a:schemeClr val="accent5">
                      <a:lumMod val="50000"/>
                    </a:schemeClr>
                  </a:solidFill>
                  <a:latin typeface="Courier New" panose="02070309020205020404" pitchFamily="49" charset="0"/>
                  <a:cs typeface="Courier New" panose="02070309020205020404" pitchFamily="49" charset="0"/>
                </a:rPr>
                <a:t>#boucle infinie (pour l’interrompre, appuyer sur Ctrl-C dans le shell)</a:t>
              </a:r>
            </a:p>
            <a:p>
              <a:r>
                <a:rPr lang="fr-FR" sz="800" dirty="0" err="1">
                  <a:latin typeface="Courier New" panose="02070309020205020404" pitchFamily="49" charset="0"/>
                  <a:cs typeface="Courier New" panose="02070309020205020404" pitchFamily="49" charset="0"/>
                </a:rPr>
                <a:t>while</a:t>
              </a:r>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True</a:t>
              </a:r>
              <a:r>
                <a:rPr lang="fr-FR" sz="800" dirty="0">
                  <a:latin typeface="Courier New" panose="02070309020205020404" pitchFamily="49" charset="0"/>
                  <a:cs typeface="Courier New" panose="02070309020205020404" pitchFamily="49" charset="0"/>
                </a:rPr>
                <a:t>:</a:t>
              </a:r>
            </a:p>
            <a:p>
              <a:r>
                <a:rPr lang="fr-FR" sz="800" dirty="0">
                  <a:solidFill>
                    <a:schemeClr val="accent5">
                      <a:lumMod val="50000"/>
                    </a:schemeClr>
                  </a:solidFill>
                  <a:latin typeface="Courier New" panose="02070309020205020404" pitchFamily="49" charset="0"/>
                  <a:cs typeface="Courier New" panose="02070309020205020404" pitchFamily="49" charset="0"/>
                </a:rPr>
                <a:t>#lecture valeur de </a:t>
              </a:r>
              <a:r>
                <a:rPr lang="fr-FR" sz="800" dirty="0" err="1">
                  <a:solidFill>
                    <a:schemeClr val="accent5">
                      <a:lumMod val="50000"/>
                    </a:schemeClr>
                  </a:solidFill>
                  <a:latin typeface="Courier New" panose="02070309020205020404" pitchFamily="49" charset="0"/>
                  <a:cs typeface="Courier New" panose="02070309020205020404" pitchFamily="49" charset="0"/>
                </a:rPr>
                <a:t>usr</a:t>
              </a:r>
              <a:endParaRPr lang="fr-FR" sz="800" dirty="0">
                <a:solidFill>
                  <a:schemeClr val="accent5">
                    <a:lumMod val="50000"/>
                  </a:schemeClr>
                </a:solidFill>
                <a:latin typeface="Courier New" panose="02070309020205020404" pitchFamily="49" charset="0"/>
                <a:cs typeface="Courier New" panose="02070309020205020404" pitchFamily="49" charset="0"/>
              </a:endParaRPr>
            </a:p>
            <a:p>
              <a:r>
                <a:rPr lang="fr-FR" sz="800" dirty="0">
                  <a:solidFill>
                    <a:schemeClr val="accent5">
                      <a:lumMod val="50000"/>
                    </a:schemeClr>
                  </a:solidFill>
                  <a:latin typeface="Courier New" panose="02070309020205020404" pitchFamily="49" charset="0"/>
                  <a:cs typeface="Courier New" panose="02070309020205020404" pitchFamily="49" charset="0"/>
                </a:rPr>
                <a:t>    </a:t>
              </a:r>
              <a:r>
                <a:rPr lang="fr-FR" sz="800" dirty="0">
                  <a:latin typeface="Courier New" panose="02070309020205020404" pitchFamily="49" charset="0"/>
                  <a:cs typeface="Courier New" panose="02070309020205020404" pitchFamily="49" charset="0"/>
                </a:rPr>
                <a:t>if </a:t>
              </a:r>
              <a:r>
                <a:rPr lang="fr-FR" sz="800" dirty="0" err="1">
                  <a:latin typeface="Courier New" panose="02070309020205020404" pitchFamily="49" charset="0"/>
                  <a:cs typeface="Courier New" panose="02070309020205020404" pitchFamily="49" charset="0"/>
                </a:rPr>
                <a:t>usr.value</a:t>
              </a:r>
              <a:r>
                <a:rPr lang="fr-FR" sz="800" dirty="0">
                  <a:latin typeface="Courier New" panose="02070309020205020404" pitchFamily="49" charset="0"/>
                  <a:cs typeface="Courier New" panose="02070309020205020404" pitchFamily="49" charset="0"/>
                </a:rPr>
                <a:t>()==</a:t>
              </a:r>
              <a:r>
                <a:rPr lang="fr-FR" sz="800" b="1" dirty="0">
                  <a:solidFill>
                    <a:srgbClr val="FF0000"/>
                  </a:solidFill>
                  <a:latin typeface="Courier New" panose="02070309020205020404" pitchFamily="49" charset="0"/>
                  <a:cs typeface="Courier New" panose="02070309020205020404" pitchFamily="49" charset="0"/>
                </a:rPr>
                <a:t>0</a:t>
              </a:r>
              <a:r>
                <a:rPr lang="fr-FR" sz="800" dirty="0">
                  <a:latin typeface="Courier New" panose="02070309020205020404" pitchFamily="49" charset="0"/>
                  <a:cs typeface="Courier New" panose="02070309020205020404" pitchFamily="49" charset="0"/>
                </a:rPr>
                <a:t>:</a:t>
              </a:r>
            </a:p>
            <a:p>
              <a:r>
                <a:rPr lang="fr-FR" sz="800" dirty="0">
                  <a:solidFill>
                    <a:schemeClr val="accent5">
                      <a:lumMod val="50000"/>
                    </a:schemeClr>
                  </a:solidFill>
                  <a:latin typeface="Courier New" panose="02070309020205020404" pitchFamily="49" charset="0"/>
                  <a:cs typeface="Courier New" panose="02070309020205020404" pitchFamily="49" charset="0"/>
                </a:rPr>
                <a:t>#la méthode value(1) met à 1 la sortie </a:t>
              </a:r>
            </a:p>
            <a:p>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ledverte.value</a:t>
              </a:r>
              <a:r>
                <a:rPr lang="fr-FR" sz="800" dirty="0">
                  <a:latin typeface="Courier New" panose="02070309020205020404" pitchFamily="49" charset="0"/>
                  <a:cs typeface="Courier New" panose="02070309020205020404" pitchFamily="49" charset="0"/>
                </a:rPr>
                <a:t>(1)</a:t>
              </a:r>
            </a:p>
            <a:p>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elif</a:t>
              </a:r>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usr.value</a:t>
              </a:r>
              <a:r>
                <a:rPr lang="fr-FR" sz="800" dirty="0">
                  <a:latin typeface="Courier New" panose="02070309020205020404" pitchFamily="49" charset="0"/>
                  <a:cs typeface="Courier New" panose="02070309020205020404" pitchFamily="49" charset="0"/>
                </a:rPr>
                <a:t>()==</a:t>
              </a:r>
              <a:r>
                <a:rPr lang="fr-FR" sz="800" b="1" dirty="0">
                  <a:solidFill>
                    <a:srgbClr val="FF0000"/>
                  </a:solidFill>
                  <a:latin typeface="Courier New" panose="02070309020205020404" pitchFamily="49" charset="0"/>
                  <a:cs typeface="Courier New" panose="02070309020205020404" pitchFamily="49" charset="0"/>
                </a:rPr>
                <a:t>1</a:t>
              </a:r>
              <a:r>
                <a:rPr lang="fr-FR" sz="800" dirty="0">
                  <a:latin typeface="Courier New" panose="02070309020205020404" pitchFamily="49" charset="0"/>
                  <a:cs typeface="Courier New" panose="02070309020205020404" pitchFamily="49" charset="0"/>
                </a:rPr>
                <a:t>:</a:t>
              </a:r>
            </a:p>
            <a:p>
              <a:r>
                <a:rPr lang="fr-FR" sz="800" dirty="0">
                  <a:latin typeface="Courier New" panose="02070309020205020404" pitchFamily="49" charset="0"/>
                  <a:cs typeface="Courier New" panose="02070309020205020404" pitchFamily="49" charset="0"/>
                </a:rPr>
                <a:t>        </a:t>
              </a:r>
              <a:r>
                <a:rPr lang="fr-FR" sz="800" dirty="0" err="1">
                  <a:latin typeface="Courier New" panose="02070309020205020404" pitchFamily="49" charset="0"/>
                  <a:cs typeface="Courier New" panose="02070309020205020404" pitchFamily="49" charset="0"/>
                </a:rPr>
                <a:t>ledverte.value</a:t>
              </a:r>
              <a:r>
                <a:rPr lang="fr-FR" sz="800" dirty="0">
                  <a:latin typeface="Courier New" panose="02070309020205020404" pitchFamily="49" charset="0"/>
                  <a:cs typeface="Courier New" panose="02070309020205020404" pitchFamily="49" charset="0"/>
                </a:rPr>
                <a:t>(0)</a:t>
              </a:r>
            </a:p>
          </p:txBody>
        </p:sp>
        <p:sp>
          <p:nvSpPr>
            <p:cNvPr id="6" name="Accolade fermante 5">
              <a:extLst>
                <a:ext uri="{FF2B5EF4-FFF2-40B4-BE49-F238E27FC236}">
                  <a16:creationId xmlns:a16="http://schemas.microsoft.com/office/drawing/2014/main" id="{C60186FD-3CC8-94EA-F7B2-3BC4AE51BEC6}"/>
                </a:ext>
              </a:extLst>
            </p:cNvPr>
            <p:cNvSpPr/>
            <p:nvPr/>
          </p:nvSpPr>
          <p:spPr>
            <a:xfrm>
              <a:off x="2174288" y="3296347"/>
              <a:ext cx="124097" cy="44384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ZoneTexte 6">
              <a:extLst>
                <a:ext uri="{FF2B5EF4-FFF2-40B4-BE49-F238E27FC236}">
                  <a16:creationId xmlns:a16="http://schemas.microsoft.com/office/drawing/2014/main" id="{C52F700C-F1F0-EAC3-E7BE-E1B4B591B95C}"/>
                </a:ext>
              </a:extLst>
            </p:cNvPr>
            <p:cNvSpPr txBox="1"/>
            <p:nvPr/>
          </p:nvSpPr>
          <p:spPr>
            <a:xfrm>
              <a:off x="2279829" y="3342361"/>
              <a:ext cx="1808145" cy="246221"/>
            </a:xfrm>
            <a:prstGeom prst="rect">
              <a:avLst/>
            </a:prstGeom>
            <a:noFill/>
          </p:spPr>
          <p:txBody>
            <a:bodyPr wrap="square" rtlCol="0">
              <a:spAutoFit/>
            </a:bodyPr>
            <a:lstStyle/>
            <a:p>
              <a:r>
                <a:rPr lang="fr-FR" sz="1000" dirty="0"/>
                <a:t>Petite (et dernière) exception</a:t>
              </a:r>
            </a:p>
          </p:txBody>
        </p:sp>
      </p:grpSp>
      <p:sp>
        <p:nvSpPr>
          <p:cNvPr id="10" name="ZoneTexte 9">
            <a:extLst>
              <a:ext uri="{FF2B5EF4-FFF2-40B4-BE49-F238E27FC236}">
                <a16:creationId xmlns:a16="http://schemas.microsoft.com/office/drawing/2014/main" id="{23CED892-D3CB-D165-AFF6-A2B6DA6C2A91}"/>
              </a:ext>
            </a:extLst>
          </p:cNvPr>
          <p:cNvSpPr txBox="1"/>
          <p:nvPr/>
        </p:nvSpPr>
        <p:spPr>
          <a:xfrm>
            <a:off x="2312581" y="4637614"/>
            <a:ext cx="2207628" cy="400110"/>
          </a:xfrm>
          <a:prstGeom prst="rect">
            <a:avLst/>
          </a:prstGeom>
          <a:noFill/>
        </p:spPr>
        <p:txBody>
          <a:bodyPr wrap="square" rtlCol="0">
            <a:spAutoFit/>
          </a:bodyPr>
          <a:lstStyle/>
          <a:p>
            <a:pPr algn="ctr"/>
            <a:r>
              <a:rPr lang="fr-FR" sz="1000" dirty="0"/>
              <a:t>Attention aux branchements du bouton ; A et B sont toujours reliés.</a:t>
            </a:r>
          </a:p>
        </p:txBody>
      </p:sp>
      <p:cxnSp>
        <p:nvCxnSpPr>
          <p:cNvPr id="12" name="Connecteur droit avec flèche 11">
            <a:extLst>
              <a:ext uri="{FF2B5EF4-FFF2-40B4-BE49-F238E27FC236}">
                <a16:creationId xmlns:a16="http://schemas.microsoft.com/office/drawing/2014/main" id="{C087D85A-2A29-1550-5F36-7B2F6CC4C6CE}"/>
              </a:ext>
            </a:extLst>
          </p:cNvPr>
          <p:cNvCxnSpPr>
            <a:cxnSpLocks/>
          </p:cNvCxnSpPr>
          <p:nvPr/>
        </p:nvCxnSpPr>
        <p:spPr>
          <a:xfrm>
            <a:off x="4221771" y="2390987"/>
            <a:ext cx="2287402" cy="1807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EEDE15DB-27E0-3B18-1654-CAB7D2397A40}"/>
              </a:ext>
            </a:extLst>
          </p:cNvPr>
          <p:cNvCxnSpPr>
            <a:cxnSpLocks/>
          </p:cNvCxnSpPr>
          <p:nvPr/>
        </p:nvCxnSpPr>
        <p:spPr>
          <a:xfrm>
            <a:off x="3878760" y="3216726"/>
            <a:ext cx="2266611" cy="9759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63E536E1-D54D-B757-F322-451EF9007B2F}"/>
              </a:ext>
            </a:extLst>
          </p:cNvPr>
          <p:cNvCxnSpPr>
            <a:cxnSpLocks/>
          </p:cNvCxnSpPr>
          <p:nvPr/>
        </p:nvCxnSpPr>
        <p:spPr>
          <a:xfrm flipH="1">
            <a:off x="1524000" y="1828800"/>
            <a:ext cx="696901" cy="23638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7" name="Image 26">
            <a:extLst>
              <a:ext uri="{FF2B5EF4-FFF2-40B4-BE49-F238E27FC236}">
                <a16:creationId xmlns:a16="http://schemas.microsoft.com/office/drawing/2014/main" id="{A553FD66-1694-7AFD-C306-B4FA47E8F783}"/>
              </a:ext>
            </a:extLst>
          </p:cNvPr>
          <p:cNvPicPr>
            <a:picLocks noChangeAspect="1"/>
          </p:cNvPicPr>
          <p:nvPr/>
        </p:nvPicPr>
        <p:blipFill>
          <a:blip r:embed="rId3"/>
          <a:stretch>
            <a:fillRect/>
          </a:stretch>
        </p:blipFill>
        <p:spPr>
          <a:xfrm>
            <a:off x="197700" y="1115784"/>
            <a:ext cx="1506419" cy="4014000"/>
          </a:xfrm>
          <a:prstGeom prst="rect">
            <a:avLst/>
          </a:prstGeom>
        </p:spPr>
      </p:pic>
    </p:spTree>
    <p:extLst>
      <p:ext uri="{BB962C8B-B14F-4D97-AF65-F5344CB8AC3E}">
        <p14:creationId xmlns:p14="http://schemas.microsoft.com/office/powerpoint/2010/main" val="12897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marL="285750" indent="-285750"/>
            <a:r>
              <a:rPr lang="fr-FR" sz="2800" b="1" dirty="0">
                <a:solidFill>
                  <a:schemeClr val="tx1">
                    <a:lumMod val="75000"/>
                    <a:lumOff val="25000"/>
                  </a:schemeClr>
                </a:solidFill>
              </a:rPr>
              <a:t>3</a:t>
            </a:r>
            <a:r>
              <a:rPr lang="fr-FR" sz="2800" dirty="0">
                <a:solidFill>
                  <a:schemeClr val="tx1">
                    <a:lumMod val="75000"/>
                    <a:lumOff val="25000"/>
                  </a:schemeClr>
                </a:solidFill>
              </a:rPr>
              <a:t> Sortie binaire à partir d’un bouton extérieur</a:t>
            </a:r>
          </a:p>
        </p:txBody>
      </p:sp>
      <p:sp>
        <p:nvSpPr>
          <p:cNvPr id="4" name="Espace réservé du contenu 3"/>
          <p:cNvSpPr>
            <a:spLocks noGrp="1"/>
          </p:cNvSpPr>
          <p:nvPr>
            <p:ph idx="1"/>
          </p:nvPr>
        </p:nvSpPr>
        <p:spPr>
          <a:xfrm>
            <a:off x="1794933" y="1007342"/>
            <a:ext cx="7238032" cy="645388"/>
          </a:xfrm>
        </p:spPr>
        <p:txBody>
          <a:bodyPr>
            <a:normAutofit fontScale="85000" lnSpcReduction="10000"/>
          </a:bodyPr>
          <a:lstStyle/>
          <a:p>
            <a:r>
              <a:rPr lang="fr-FR" sz="1800" dirty="0"/>
              <a:t>Ici la sortie physique choisie est GP16 (en bas à droite). La carte fournira un signal électrique de 3,3 V qui alimentera la </a:t>
            </a:r>
            <a:r>
              <a:rPr lang="fr-FR" sz="1800" dirty="0" err="1"/>
              <a:t>led</a:t>
            </a:r>
            <a:r>
              <a:rPr lang="fr-FR" sz="1800" dirty="0"/>
              <a:t> à la demande.</a:t>
            </a:r>
          </a:p>
        </p:txBody>
      </p:sp>
      <p:sp>
        <p:nvSpPr>
          <p:cNvPr id="31" name="Espace réservé du pied de page 30"/>
          <p:cNvSpPr>
            <a:spLocks noGrp="1"/>
          </p:cNvSpPr>
          <p:nvPr>
            <p:ph type="ftr" sz="quarter" idx="11"/>
          </p:nvPr>
        </p:nvSpPr>
        <p:spPr/>
        <p:txBody>
          <a:bodyPr/>
          <a:lstStyle/>
          <a:p>
            <a:r>
              <a:rPr lang="fr-FR"/>
              <a:t>Aide MicroPython</a:t>
            </a:r>
            <a:endParaRPr lang="fr-FR" dirty="0"/>
          </a:p>
        </p:txBody>
      </p:sp>
      <p:sp>
        <p:nvSpPr>
          <p:cNvPr id="32" name="Espace réservé du numéro de diapositive 31"/>
          <p:cNvSpPr>
            <a:spLocks noGrp="1"/>
          </p:cNvSpPr>
          <p:nvPr>
            <p:ph type="sldNum" sz="quarter" idx="12"/>
          </p:nvPr>
        </p:nvSpPr>
        <p:spPr/>
        <p:txBody>
          <a:bodyPr/>
          <a:lstStyle/>
          <a:p>
            <a:fld id="{93C461D2-9DE8-40C8-822B-38EC5191248D}" type="slidenum">
              <a:rPr lang="fr-FR" smtClean="0"/>
              <a:t>9</a:t>
            </a:fld>
            <a:endParaRPr lang="fr-FR"/>
          </a:p>
        </p:txBody>
      </p:sp>
      <p:sp>
        <p:nvSpPr>
          <p:cNvPr id="8" name="Rectangle 7"/>
          <p:cNvSpPr/>
          <p:nvPr/>
        </p:nvSpPr>
        <p:spPr>
          <a:xfrm>
            <a:off x="4836933" y="1550235"/>
            <a:ext cx="4218104" cy="3277820"/>
          </a:xfrm>
          <a:prstGeom prst="rect">
            <a:avLst/>
          </a:prstGeom>
          <a:ln w="12700">
            <a:solidFill>
              <a:schemeClr val="tx1"/>
            </a:solidFill>
          </a:ln>
        </p:spPr>
        <p:txBody>
          <a:bodyPr wrap="square">
            <a:spAutoFit/>
          </a:bodyPr>
          <a:lstStyle/>
          <a:p>
            <a:r>
              <a:rPr lang="fr-FR" sz="900" dirty="0">
                <a:solidFill>
                  <a:schemeClr val="accent5">
                    <a:lumMod val="50000"/>
                  </a:schemeClr>
                </a:solidFill>
                <a:latin typeface="Courier New" panose="02070309020205020404" pitchFamily="49" charset="0"/>
                <a:cs typeface="Courier New" panose="02070309020205020404" pitchFamily="49" charset="0"/>
              </a:rPr>
              <a:t>#2ème programme</a:t>
            </a:r>
          </a:p>
          <a:p>
            <a:r>
              <a:rPr lang="fr-FR" sz="900" dirty="0">
                <a:solidFill>
                  <a:schemeClr val="accent5">
                    <a:lumMod val="50000"/>
                  </a:schemeClr>
                </a:solidFill>
                <a:latin typeface="Courier New" panose="02070309020205020404" pitchFamily="49" charset="0"/>
                <a:cs typeface="Courier New" panose="02070309020205020404" pitchFamily="49" charset="0"/>
              </a:rPr>
              <a:t>#bibliothèque micropython (obligatoire)</a:t>
            </a:r>
          </a:p>
          <a:p>
            <a:r>
              <a:rPr lang="fr-FR" sz="900" dirty="0">
                <a:latin typeface="Courier New" panose="02070309020205020404" pitchFamily="49" charset="0"/>
                <a:cs typeface="Courier New" panose="02070309020205020404" pitchFamily="49" charset="0"/>
              </a:rPr>
              <a:t>import machine</a:t>
            </a:r>
          </a:p>
          <a:p>
            <a:r>
              <a:rPr lang="fr-FR" sz="900" dirty="0">
                <a:solidFill>
                  <a:schemeClr val="accent5">
                    <a:lumMod val="50000"/>
                  </a:schemeClr>
                </a:solidFill>
                <a:latin typeface="Courier New" panose="02070309020205020404" pitchFamily="49" charset="0"/>
                <a:cs typeface="Courier New" panose="02070309020205020404" pitchFamily="49" charset="0"/>
              </a:rPr>
              <a:t>#chargement sous bibliothèque Pin pour simplifier l'écriture du programme</a:t>
            </a:r>
          </a:p>
          <a:p>
            <a:r>
              <a:rPr lang="fr-FR" sz="900" dirty="0" err="1">
                <a:latin typeface="Courier New" panose="02070309020205020404" pitchFamily="49" charset="0"/>
                <a:cs typeface="Courier New" panose="02070309020205020404" pitchFamily="49" charset="0"/>
              </a:rPr>
              <a:t>from</a:t>
            </a:r>
            <a:r>
              <a:rPr lang="fr-FR" sz="900" dirty="0">
                <a:latin typeface="Courier New" panose="02070309020205020404" pitchFamily="49" charset="0"/>
                <a:cs typeface="Courier New" panose="02070309020205020404" pitchFamily="49" charset="0"/>
              </a:rPr>
              <a:t> machine import Pin</a:t>
            </a:r>
          </a:p>
          <a:p>
            <a:endParaRPr lang="fr-FR" sz="900" dirty="0">
              <a:latin typeface="Courier New" panose="02070309020205020404" pitchFamily="49" charset="0"/>
              <a:cs typeface="Courier New" panose="02070309020205020404" pitchFamily="49" charset="0"/>
            </a:endParaRPr>
          </a:p>
          <a:p>
            <a:r>
              <a:rPr lang="fr-FR" sz="900" dirty="0">
                <a:solidFill>
                  <a:schemeClr val="accent5">
                    <a:lumMod val="50000"/>
                  </a:schemeClr>
                </a:solidFill>
                <a:latin typeface="Courier New" panose="02070309020205020404" pitchFamily="49" charset="0"/>
                <a:cs typeface="Courier New" panose="02070309020205020404" pitchFamily="49" charset="0"/>
              </a:rPr>
              <a:t>#déclaration de la variable binaire associée au port 15 de la carte en mode entrée (voir carte E/S) </a:t>
            </a:r>
          </a:p>
          <a:p>
            <a:r>
              <a:rPr lang="fr-FR" sz="900" dirty="0" err="1">
                <a:latin typeface="Courier New" panose="02070309020205020404" pitchFamily="49" charset="0"/>
                <a:cs typeface="Courier New" panose="02070309020205020404" pitchFamily="49" charset="0"/>
              </a:rPr>
              <a:t>usr</a:t>
            </a:r>
            <a:r>
              <a:rPr lang="fr-FR" sz="900" dirty="0">
                <a:latin typeface="Courier New" panose="02070309020205020404" pitchFamily="49" charset="0"/>
                <a:cs typeface="Courier New" panose="02070309020205020404" pitchFamily="49" charset="0"/>
              </a:rPr>
              <a:t>=Pin(15,Pin.IN,Pin.PULL_DOWN)</a:t>
            </a:r>
          </a:p>
          <a:p>
            <a:endParaRPr lang="fr-FR" sz="900" dirty="0">
              <a:latin typeface="Courier New" panose="02070309020205020404" pitchFamily="49" charset="0"/>
              <a:cs typeface="Courier New" panose="02070309020205020404" pitchFamily="49" charset="0"/>
            </a:endParaRPr>
          </a:p>
          <a:p>
            <a:r>
              <a:rPr lang="fr-FR" sz="900" dirty="0">
                <a:solidFill>
                  <a:schemeClr val="accent5">
                    <a:lumMod val="50000"/>
                  </a:schemeClr>
                </a:solidFill>
                <a:latin typeface="Courier New" panose="02070309020205020404" pitchFamily="49" charset="0"/>
                <a:cs typeface="Courier New" panose="02070309020205020404" pitchFamily="49" charset="0"/>
              </a:rPr>
              <a:t>#déclaration de la variable binaire associée au port 16 de la carte en mode sortie (voir carte E/S) </a:t>
            </a:r>
          </a:p>
          <a:p>
            <a:r>
              <a:rPr lang="fr-FR" sz="900" dirty="0" err="1">
                <a:latin typeface="Courier New" panose="02070309020205020404" pitchFamily="49" charset="0"/>
                <a:cs typeface="Courier New" panose="02070309020205020404" pitchFamily="49" charset="0"/>
              </a:rPr>
              <a:t>led</a:t>
            </a:r>
            <a:r>
              <a:rPr lang="fr-FR" sz="900" dirty="0">
                <a:latin typeface="Courier New" panose="02070309020205020404" pitchFamily="49" charset="0"/>
                <a:cs typeface="Courier New" panose="02070309020205020404" pitchFamily="49" charset="0"/>
              </a:rPr>
              <a:t>=Pin(16,Pin.OUT)</a:t>
            </a:r>
          </a:p>
          <a:p>
            <a:endParaRPr lang="fr-FR" sz="900" dirty="0">
              <a:latin typeface="Courier New" panose="02070309020205020404" pitchFamily="49" charset="0"/>
              <a:cs typeface="Courier New" panose="02070309020205020404" pitchFamily="49" charset="0"/>
            </a:endParaRPr>
          </a:p>
          <a:p>
            <a:r>
              <a:rPr lang="fr-FR" sz="900" dirty="0">
                <a:solidFill>
                  <a:schemeClr val="accent5">
                    <a:lumMod val="50000"/>
                  </a:schemeClr>
                </a:solidFill>
                <a:latin typeface="Courier New" panose="02070309020205020404" pitchFamily="49" charset="0"/>
                <a:cs typeface="Courier New" panose="02070309020205020404" pitchFamily="49" charset="0"/>
              </a:rPr>
              <a:t>#boucle infinie (pour la stopper appuyer sur Ctrl-C dans le shell)</a:t>
            </a:r>
          </a:p>
          <a:p>
            <a:r>
              <a:rPr lang="fr-FR" sz="900" dirty="0" err="1">
                <a:latin typeface="Courier New" panose="02070309020205020404" pitchFamily="49" charset="0"/>
                <a:cs typeface="Courier New" panose="02070309020205020404" pitchFamily="49" charset="0"/>
              </a:rPr>
              <a:t>while</a:t>
            </a:r>
            <a:r>
              <a:rPr lang="fr-FR" sz="900" dirty="0">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True</a:t>
            </a:r>
            <a:r>
              <a:rPr lang="fr-FR" sz="900" dirty="0">
                <a:latin typeface="Courier New" panose="02070309020205020404" pitchFamily="49" charset="0"/>
                <a:cs typeface="Courier New" panose="02070309020205020404" pitchFamily="49" charset="0"/>
              </a:rPr>
              <a:t>:</a:t>
            </a:r>
          </a:p>
          <a:p>
            <a:r>
              <a:rPr lang="fr-FR" sz="900" dirty="0">
                <a:solidFill>
                  <a:schemeClr val="accent5">
                    <a:lumMod val="50000"/>
                  </a:schemeClr>
                </a:solidFill>
                <a:latin typeface="Courier New" panose="02070309020205020404" pitchFamily="49" charset="0"/>
                <a:cs typeface="Courier New" panose="02070309020205020404" pitchFamily="49" charset="0"/>
              </a:rPr>
              <a:t>#lecture valeur de </a:t>
            </a:r>
            <a:r>
              <a:rPr lang="fr-FR" sz="900" dirty="0" err="1">
                <a:solidFill>
                  <a:schemeClr val="accent5">
                    <a:lumMod val="50000"/>
                  </a:schemeClr>
                </a:solidFill>
                <a:latin typeface="Courier New" panose="02070309020205020404" pitchFamily="49" charset="0"/>
                <a:cs typeface="Courier New" panose="02070309020205020404" pitchFamily="49" charset="0"/>
              </a:rPr>
              <a:t>usr</a:t>
            </a:r>
            <a:endParaRPr lang="fr-FR" sz="900" dirty="0">
              <a:solidFill>
                <a:schemeClr val="accent5">
                  <a:lumMod val="50000"/>
                </a:schemeClr>
              </a:solidFill>
              <a:latin typeface="Courier New" panose="02070309020205020404" pitchFamily="49" charset="0"/>
              <a:cs typeface="Courier New" panose="02070309020205020404" pitchFamily="49" charset="0"/>
            </a:endParaRPr>
          </a:p>
          <a:p>
            <a:r>
              <a:rPr lang="fr-FR" sz="900" dirty="0">
                <a:latin typeface="Courier New" panose="02070309020205020404" pitchFamily="49" charset="0"/>
                <a:cs typeface="Courier New" panose="02070309020205020404" pitchFamily="49" charset="0"/>
              </a:rPr>
              <a:t>    if </a:t>
            </a:r>
            <a:r>
              <a:rPr lang="fr-FR" sz="900" dirty="0" err="1">
                <a:latin typeface="Courier New" panose="02070309020205020404" pitchFamily="49" charset="0"/>
                <a:cs typeface="Courier New" panose="02070309020205020404" pitchFamily="49" charset="0"/>
              </a:rPr>
              <a:t>usr.value</a:t>
            </a:r>
            <a:r>
              <a:rPr lang="fr-FR" sz="900" dirty="0">
                <a:latin typeface="Courier New" panose="02070309020205020404" pitchFamily="49" charset="0"/>
                <a:cs typeface="Courier New" panose="02070309020205020404" pitchFamily="49" charset="0"/>
              </a:rPr>
              <a:t>()==1:</a:t>
            </a:r>
          </a:p>
          <a:p>
            <a:r>
              <a:rPr lang="fr-FR" sz="900" dirty="0">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led.value</a:t>
            </a:r>
            <a:r>
              <a:rPr lang="fr-FR" sz="900" dirty="0">
                <a:latin typeface="Courier New" panose="02070309020205020404" pitchFamily="49" charset="0"/>
                <a:cs typeface="Courier New" panose="02070309020205020404" pitchFamily="49" charset="0"/>
              </a:rPr>
              <a:t>(1) </a:t>
            </a:r>
            <a:r>
              <a:rPr lang="fr-FR" sz="900" dirty="0">
                <a:solidFill>
                  <a:schemeClr val="accent5">
                    <a:lumMod val="50000"/>
                  </a:schemeClr>
                </a:solidFill>
                <a:latin typeface="Courier New" panose="02070309020205020404" pitchFamily="49" charset="0"/>
                <a:cs typeface="Courier New" panose="02070309020205020404" pitchFamily="49" charset="0"/>
              </a:rPr>
              <a:t>#la </a:t>
            </a:r>
            <a:r>
              <a:rPr lang="fr-FR" sz="900" dirty="0" err="1">
                <a:solidFill>
                  <a:schemeClr val="accent5">
                    <a:lumMod val="50000"/>
                  </a:schemeClr>
                </a:solidFill>
                <a:latin typeface="Courier New" panose="02070309020205020404" pitchFamily="49" charset="0"/>
                <a:cs typeface="Courier New" panose="02070309020205020404" pitchFamily="49" charset="0"/>
              </a:rPr>
              <a:t>led</a:t>
            </a:r>
            <a:r>
              <a:rPr lang="fr-FR" sz="900" dirty="0">
                <a:solidFill>
                  <a:schemeClr val="accent5">
                    <a:lumMod val="50000"/>
                  </a:schemeClr>
                </a:solidFill>
                <a:latin typeface="Courier New" panose="02070309020205020404" pitchFamily="49" charset="0"/>
                <a:cs typeface="Courier New" panose="02070309020205020404" pitchFamily="49" charset="0"/>
              </a:rPr>
              <a:t> s'allume</a:t>
            </a:r>
          </a:p>
          <a:p>
            <a:r>
              <a:rPr lang="fr-FR" sz="900" dirty="0">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elif</a:t>
            </a:r>
            <a:r>
              <a:rPr lang="fr-FR" sz="900" dirty="0">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usr.value</a:t>
            </a:r>
            <a:r>
              <a:rPr lang="fr-FR" sz="900" dirty="0">
                <a:latin typeface="Courier New" panose="02070309020205020404" pitchFamily="49" charset="0"/>
                <a:cs typeface="Courier New" panose="02070309020205020404" pitchFamily="49" charset="0"/>
              </a:rPr>
              <a:t>()==0:</a:t>
            </a:r>
          </a:p>
          <a:p>
            <a:r>
              <a:rPr lang="fr-FR" sz="900" dirty="0">
                <a:latin typeface="Courier New" panose="02070309020205020404" pitchFamily="49" charset="0"/>
                <a:cs typeface="Courier New" panose="02070309020205020404" pitchFamily="49" charset="0"/>
              </a:rPr>
              <a:t>        </a:t>
            </a:r>
            <a:r>
              <a:rPr lang="fr-FR" sz="900" dirty="0" err="1">
                <a:latin typeface="Courier New" panose="02070309020205020404" pitchFamily="49" charset="0"/>
                <a:cs typeface="Courier New" panose="02070309020205020404" pitchFamily="49" charset="0"/>
              </a:rPr>
              <a:t>led.value</a:t>
            </a:r>
            <a:r>
              <a:rPr lang="fr-FR" sz="900" dirty="0">
                <a:latin typeface="Courier New" panose="02070309020205020404" pitchFamily="49" charset="0"/>
                <a:cs typeface="Courier New" panose="02070309020205020404" pitchFamily="49" charset="0"/>
              </a:rPr>
              <a:t>(0) </a:t>
            </a:r>
            <a:r>
              <a:rPr lang="fr-FR" sz="900" dirty="0">
                <a:solidFill>
                  <a:schemeClr val="accent5">
                    <a:lumMod val="50000"/>
                  </a:schemeClr>
                </a:solidFill>
                <a:latin typeface="Courier New" panose="02070309020205020404" pitchFamily="49" charset="0"/>
                <a:cs typeface="Courier New" panose="02070309020205020404" pitchFamily="49" charset="0"/>
              </a:rPr>
              <a:t>#la </a:t>
            </a:r>
            <a:r>
              <a:rPr lang="fr-FR" sz="900" dirty="0" err="1">
                <a:solidFill>
                  <a:schemeClr val="accent5">
                    <a:lumMod val="50000"/>
                  </a:schemeClr>
                </a:solidFill>
                <a:latin typeface="Courier New" panose="02070309020205020404" pitchFamily="49" charset="0"/>
                <a:cs typeface="Courier New" panose="02070309020205020404" pitchFamily="49" charset="0"/>
              </a:rPr>
              <a:t>led</a:t>
            </a:r>
            <a:r>
              <a:rPr lang="fr-FR" sz="900" dirty="0">
                <a:solidFill>
                  <a:schemeClr val="accent5">
                    <a:lumMod val="50000"/>
                  </a:schemeClr>
                </a:solidFill>
                <a:latin typeface="Courier New" panose="02070309020205020404" pitchFamily="49" charset="0"/>
                <a:cs typeface="Courier New" panose="02070309020205020404" pitchFamily="49" charset="0"/>
              </a:rPr>
              <a:t> s'éteint</a:t>
            </a:r>
          </a:p>
        </p:txBody>
      </p:sp>
      <p:grpSp>
        <p:nvGrpSpPr>
          <p:cNvPr id="13" name="Groupe 12">
            <a:extLst>
              <a:ext uri="{FF2B5EF4-FFF2-40B4-BE49-F238E27FC236}">
                <a16:creationId xmlns:a16="http://schemas.microsoft.com/office/drawing/2014/main" id="{1C4485C2-A0E6-558C-1DB6-AACD9F7F804A}"/>
              </a:ext>
            </a:extLst>
          </p:cNvPr>
          <p:cNvGrpSpPr/>
          <p:nvPr/>
        </p:nvGrpSpPr>
        <p:grpSpPr>
          <a:xfrm>
            <a:off x="2186454" y="1453393"/>
            <a:ext cx="2482496" cy="3458132"/>
            <a:chOff x="6616779" y="1616642"/>
            <a:chExt cx="2482496" cy="3458132"/>
          </a:xfrm>
        </p:grpSpPr>
        <p:sp>
          <p:nvSpPr>
            <p:cNvPr id="5" name="ZoneTexte 4">
              <a:extLst>
                <a:ext uri="{FF2B5EF4-FFF2-40B4-BE49-F238E27FC236}">
                  <a16:creationId xmlns:a16="http://schemas.microsoft.com/office/drawing/2014/main" id="{87B77238-DCBA-20DA-AC7B-DC979B98FC5D}"/>
                </a:ext>
              </a:extLst>
            </p:cNvPr>
            <p:cNvSpPr txBox="1"/>
            <p:nvPr/>
          </p:nvSpPr>
          <p:spPr>
            <a:xfrm>
              <a:off x="6796705" y="1616642"/>
              <a:ext cx="2134586" cy="1200329"/>
            </a:xfrm>
            <a:prstGeom prst="rect">
              <a:avLst/>
            </a:prstGeom>
            <a:noFill/>
          </p:spPr>
          <p:txBody>
            <a:bodyPr wrap="square">
              <a:spAutoFit/>
            </a:bodyPr>
            <a:lstStyle/>
            <a:p>
              <a:r>
                <a:rPr lang="fr-FR" sz="1800" b="1" dirty="0"/>
                <a:t>Avant toute manipulation, </a:t>
              </a:r>
              <a:r>
                <a:rPr lang="fr-FR" b="1" dirty="0"/>
                <a:t>débranche</a:t>
              </a:r>
              <a:r>
                <a:rPr lang="fr-FR" sz="1800" b="1" dirty="0"/>
                <a:t>r la carte.</a:t>
              </a:r>
            </a:p>
          </p:txBody>
        </p:sp>
        <p:pic>
          <p:nvPicPr>
            <p:cNvPr id="9" name="Picture 2" descr="Afficher l'image d'origine">
              <a:extLst>
                <a:ext uri="{FF2B5EF4-FFF2-40B4-BE49-F238E27FC236}">
                  <a16:creationId xmlns:a16="http://schemas.microsoft.com/office/drawing/2014/main" id="{B1623150-3F4C-FF26-62CA-62CD823D76B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502"/>
            <a:stretch/>
          </p:blipFill>
          <p:spPr bwMode="auto">
            <a:xfrm>
              <a:off x="8086489" y="2683647"/>
              <a:ext cx="600311" cy="820171"/>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a:extLst>
                <a:ext uri="{FF2B5EF4-FFF2-40B4-BE49-F238E27FC236}">
                  <a16:creationId xmlns:a16="http://schemas.microsoft.com/office/drawing/2014/main" id="{E0FB7328-E741-B89D-9259-BF60D8CAC5F9}"/>
                </a:ext>
              </a:extLst>
            </p:cNvPr>
            <p:cNvSpPr txBox="1"/>
            <p:nvPr/>
          </p:nvSpPr>
          <p:spPr>
            <a:xfrm>
              <a:off x="6616779" y="3172766"/>
              <a:ext cx="720080" cy="307777"/>
            </a:xfrm>
            <a:prstGeom prst="rect">
              <a:avLst/>
            </a:prstGeom>
            <a:noFill/>
          </p:spPr>
          <p:txBody>
            <a:bodyPr wrap="square" rtlCol="0">
              <a:spAutoFit/>
            </a:bodyPr>
            <a:lstStyle/>
            <a:p>
              <a:r>
                <a:rPr lang="fr-FR" sz="1400" dirty="0"/>
                <a:t>GP16</a:t>
              </a:r>
            </a:p>
          </p:txBody>
        </p:sp>
        <p:sp>
          <p:nvSpPr>
            <p:cNvPr id="15" name="Rectangle 14">
              <a:extLst>
                <a:ext uri="{FF2B5EF4-FFF2-40B4-BE49-F238E27FC236}">
                  <a16:creationId xmlns:a16="http://schemas.microsoft.com/office/drawing/2014/main" id="{F13F8EFB-5737-061C-0341-2BF17311689A}"/>
                </a:ext>
              </a:extLst>
            </p:cNvPr>
            <p:cNvSpPr/>
            <p:nvPr/>
          </p:nvSpPr>
          <p:spPr>
            <a:xfrm>
              <a:off x="7272813" y="3359802"/>
              <a:ext cx="720080" cy="228326"/>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latin typeface="Symbol" panose="05050102010706020507" pitchFamily="18" charset="2"/>
                </a:rPr>
                <a:t> 470 W</a:t>
              </a:r>
            </a:p>
          </p:txBody>
        </p:sp>
        <p:cxnSp>
          <p:nvCxnSpPr>
            <p:cNvPr id="16" name="Connecteur droit 15">
              <a:extLst>
                <a:ext uri="{FF2B5EF4-FFF2-40B4-BE49-F238E27FC236}">
                  <a16:creationId xmlns:a16="http://schemas.microsoft.com/office/drawing/2014/main" id="{037854EA-ECE7-8D9E-9464-53FE0C020D81}"/>
                </a:ext>
              </a:extLst>
            </p:cNvPr>
            <p:cNvCxnSpPr/>
            <p:nvPr/>
          </p:nvCxnSpPr>
          <p:spPr>
            <a:xfrm>
              <a:off x="6917338" y="3477506"/>
              <a:ext cx="355475"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641F466D-BE15-D338-6606-7B6138F142A2}"/>
                </a:ext>
              </a:extLst>
            </p:cNvPr>
            <p:cNvCxnSpPr/>
            <p:nvPr/>
          </p:nvCxnSpPr>
          <p:spPr>
            <a:xfrm>
              <a:off x="7992893" y="3480543"/>
              <a:ext cx="355475"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F85A74EE-4C06-8CE8-50B4-D78083072AC4}"/>
                </a:ext>
              </a:extLst>
            </p:cNvPr>
            <p:cNvSpPr txBox="1"/>
            <p:nvPr/>
          </p:nvSpPr>
          <p:spPr>
            <a:xfrm>
              <a:off x="8359500" y="3292008"/>
              <a:ext cx="582899" cy="307777"/>
            </a:xfrm>
            <a:prstGeom prst="rect">
              <a:avLst/>
            </a:prstGeom>
            <a:noFill/>
          </p:spPr>
          <p:txBody>
            <a:bodyPr wrap="square" rtlCol="0">
              <a:spAutoFit/>
            </a:bodyPr>
            <a:lstStyle/>
            <a:p>
              <a:r>
                <a:rPr lang="fr-FR" sz="1400" dirty="0"/>
                <a:t>GND</a:t>
              </a:r>
            </a:p>
          </p:txBody>
        </p:sp>
        <p:sp>
          <p:nvSpPr>
            <p:cNvPr id="34" name="ZoneTexte 33">
              <a:extLst>
                <a:ext uri="{FF2B5EF4-FFF2-40B4-BE49-F238E27FC236}">
                  <a16:creationId xmlns:a16="http://schemas.microsoft.com/office/drawing/2014/main" id="{03AFE343-7204-9BD7-16A8-4DE3687F8B5B}"/>
                </a:ext>
              </a:extLst>
            </p:cNvPr>
            <p:cNvSpPr txBox="1"/>
            <p:nvPr/>
          </p:nvSpPr>
          <p:spPr>
            <a:xfrm>
              <a:off x="6851467" y="3751656"/>
              <a:ext cx="2181498" cy="461665"/>
            </a:xfrm>
            <a:prstGeom prst="rect">
              <a:avLst/>
            </a:prstGeom>
            <a:noFill/>
          </p:spPr>
          <p:txBody>
            <a:bodyPr wrap="square" rtlCol="0">
              <a:spAutoFit/>
            </a:bodyPr>
            <a:lstStyle/>
            <a:p>
              <a:r>
                <a:rPr lang="fr-FR" sz="1200" dirty="0"/>
                <a:t>470 </a:t>
              </a:r>
              <a:r>
                <a:rPr lang="el-GR" sz="1200" dirty="0"/>
                <a:t>Ω</a:t>
              </a:r>
              <a:r>
                <a:rPr lang="fr-FR" sz="1200" dirty="0"/>
                <a:t> : jaune, violet, marron (+ or)  </a:t>
              </a:r>
            </a:p>
          </p:txBody>
        </p:sp>
        <p:sp>
          <p:nvSpPr>
            <p:cNvPr id="37" name="ZoneTexte 36">
              <a:extLst>
                <a:ext uri="{FF2B5EF4-FFF2-40B4-BE49-F238E27FC236}">
                  <a16:creationId xmlns:a16="http://schemas.microsoft.com/office/drawing/2014/main" id="{D902A1C0-0BCE-1F71-78E2-D45FDE5B6117}"/>
                </a:ext>
              </a:extLst>
            </p:cNvPr>
            <p:cNvSpPr txBox="1"/>
            <p:nvPr/>
          </p:nvSpPr>
          <p:spPr>
            <a:xfrm>
              <a:off x="7008343" y="4428443"/>
              <a:ext cx="2090932" cy="646331"/>
            </a:xfrm>
            <a:prstGeom prst="rect">
              <a:avLst/>
            </a:prstGeom>
            <a:noFill/>
          </p:spPr>
          <p:txBody>
            <a:bodyPr wrap="square" rtlCol="0">
              <a:spAutoFit/>
            </a:bodyPr>
            <a:lstStyle/>
            <a:p>
              <a:r>
                <a:rPr lang="fr-FR" sz="1200" dirty="0"/>
                <a:t>L’anode de la diode est le fil court. A connecter sur la masse (GND)</a:t>
              </a:r>
            </a:p>
          </p:txBody>
        </p:sp>
        <p:sp>
          <p:nvSpPr>
            <p:cNvPr id="51" name="ZoneTexte 50">
              <a:extLst>
                <a:ext uri="{FF2B5EF4-FFF2-40B4-BE49-F238E27FC236}">
                  <a16:creationId xmlns:a16="http://schemas.microsoft.com/office/drawing/2014/main" id="{D44A9113-ACC9-48FB-119B-8C0B9C0B47BD}"/>
                </a:ext>
              </a:extLst>
            </p:cNvPr>
            <p:cNvSpPr txBox="1"/>
            <p:nvPr/>
          </p:nvSpPr>
          <p:spPr>
            <a:xfrm>
              <a:off x="6856572" y="4151444"/>
              <a:ext cx="2085827" cy="276999"/>
            </a:xfrm>
            <a:prstGeom prst="rect">
              <a:avLst/>
            </a:prstGeom>
            <a:noFill/>
          </p:spPr>
          <p:txBody>
            <a:bodyPr wrap="none" rtlCol="0">
              <a:spAutoFit/>
            </a:bodyPr>
            <a:lstStyle/>
            <a:p>
              <a:r>
                <a:rPr lang="fr-FR" sz="1200" dirty="0">
                  <a:hlinkClick r:id="rId4" action="ppaction://hlinksldjump"/>
                </a:rPr>
                <a:t>Référence code résistances</a:t>
              </a:r>
              <a:endParaRPr lang="fr-FR" sz="1200" dirty="0"/>
            </a:p>
          </p:txBody>
        </p:sp>
      </p:grpSp>
      <p:pic>
        <p:nvPicPr>
          <p:cNvPr id="11" name="Image 10">
            <a:extLst>
              <a:ext uri="{FF2B5EF4-FFF2-40B4-BE49-F238E27FC236}">
                <a16:creationId xmlns:a16="http://schemas.microsoft.com/office/drawing/2014/main" id="{E994AF60-C77D-B5DF-A6E1-B2216B512AB1}"/>
              </a:ext>
            </a:extLst>
          </p:cNvPr>
          <p:cNvPicPr>
            <a:picLocks noChangeAspect="1"/>
          </p:cNvPicPr>
          <p:nvPr/>
        </p:nvPicPr>
        <p:blipFill>
          <a:blip r:embed="rId5"/>
          <a:stretch>
            <a:fillRect/>
          </a:stretch>
        </p:blipFill>
        <p:spPr>
          <a:xfrm>
            <a:off x="111035" y="1434466"/>
            <a:ext cx="2491225" cy="3659717"/>
          </a:xfrm>
          <a:prstGeom prst="rect">
            <a:avLst/>
          </a:prstGeom>
        </p:spPr>
      </p:pic>
    </p:spTree>
    <p:extLst>
      <p:ext uri="{BB962C8B-B14F-4D97-AF65-F5344CB8AC3E}">
        <p14:creationId xmlns:p14="http://schemas.microsoft.com/office/powerpoint/2010/main" val="17411299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Diapositive 1 - &amp;quot;Aide&amp;quot;&quot;/&gt;&lt;property id=&quot;20307&quot; value=&quot;256&quot;/&gt;&lt;/object&gt;&lt;object type=&quot;3&quot; unique_id=&quot;10005&quot;&gt;&lt;property id=&quot;20148&quot; value=&quot;5&quot;/&gt;&lt;property id=&quot;20300&quot; value=&quot;Diapositive 2 - &amp;quot;Table des matières&amp;quot;&quot;/&gt;&lt;property id=&quot;20307&quot; value=&quot;257&quot;/&gt;&lt;/object&gt;&lt;object type=&quot;3&quot; unique_id=&quot;10407&quot;&gt;&lt;property id=&quot;20148&quot; value=&quot;5&quot;/&gt;&lt;property id=&quot;20300&quot; value=&quot;Diapositive 3 - &amp;quot;A partir d’une fonction connue&amp;quot;&quot;/&gt;&lt;property id=&quot;20307&quot; value=&quot;258&quot;/&gt;&lt;/object&gt;&lt;object type=&quot;3&quot; unique_id=&quot;10436&quot;&gt;&lt;property id=&quot;20148&quot; value=&quot;5&quot;/&gt;&lt;property id=&quot;20300&quot; value=&quot;Diapositive 4 - &amp;quot;A partir d’une fonction connue&amp;quot;&quot;/&gt;&lt;property id=&quot;20307&quot; value=&quot;259&quot;/&gt;&lt;/object&gt;&lt;object type=&quot;3&quot; unique_id=&quot;10461&quot;&gt;&lt;property id=&quot;20148&quot; value=&quot;5&quot;/&gt;&lt;property id=&quot;20300&quot; value=&quot;Diapositive 5 - &amp;quot;A partir d’une fonction connue&amp;quot;&quot;/&gt;&lt;property id=&quot;20307&quot; value=&quot;260&quot;/&gt;&lt;/object&gt;&lt;object type=&quot;3&quot; unique_id=&quot;10462&quot;&gt;&lt;property id=&quot;20148&quot; value=&quot;5&quot;/&gt;&lt;property id=&quot;20300&quot; value=&quot;Diapositive 6 - &amp;quot;A partir d’une fonction connue&amp;quot;&quot;/&gt;&lt;property id=&quot;20307&quot; value=&quot;261&quot;/&gt;&lt;/object&gt;&lt;object type=&quot;3&quot; unique_id=&quot;10471&quot;&gt;&lt;property id=&quot;20148&quot; value=&quot;5&quot;/&gt;&lt;property id=&quot;20300&quot; value=&quot;Diapositive 7 - &amp;quot;A partir d’une fonction connue&amp;quot;&quot;/&gt;&lt;property id=&quot;20307&quot; value=&quot;262&quot;/&gt;&lt;/object&gt;&lt;object type=&quot;3&quot; unique_id=&quot;10580&quot;&gt;&lt;property id=&quot;20148&quot; value=&quot;5&quot;/&gt;&lt;property id=&quot;20300&quot; value=&quot;Diapositive 8 - &amp;quot;A partir d’un fichier de points&amp;quot;&quot;/&gt;&lt;property id=&quot;20307&quot; value=&quot;263&quot;/&gt;&lt;/object&gt;&lt;object type=&quot;3&quot; unique_id=&quot;10611&quot;&gt;&lt;property id=&quot;20148&quot; value=&quot;5&quot;/&gt;&lt;property id=&quot;20300&quot; value=&quot;Diapositive 9 - &amp;quot;A partir d’un fichier de points&amp;quot;&quot;/&gt;&lt;property id=&quot;20307&quot; value=&quot;264&quot;/&gt;&lt;/object&gt;&lt;object type=&quot;3&quot; unique_id=&quot;10667&quot;&gt;&lt;property id=&quot;20148&quot; value=&quot;5&quot;/&gt;&lt;property id=&quot;20300&quot; value=&quot;Diapositive 10 - &amp;quot;A partir d’un fichier de points&amp;quot;&quot;/&gt;&lt;property id=&quot;20307&quot; value=&quot;265&quot;/&gt;&lt;/object&gt;&lt;object type=&quot;3&quot; unique_id=&quot;10728&quot;&gt;&lt;property id=&quot;20148&quot; value=&quot;5&quot;/&gt;&lt;property id=&quot;20300&quot; value=&quot;Diapositive 12 - &amp;quot;A partir d’un fichier de points&amp;quot;&quot;/&gt;&lt;property id=&quot;20307&quot; value=&quot;266&quot;/&gt;&lt;/object&gt;&lt;object type=&quot;3&quot; unique_id=&quot;10820&quot;&gt;&lt;property id=&quot;20148&quot; value=&quot;5&quot;/&gt;&lt;property id=&quot;20300&quot; value=&quot;Diapositive 11 - &amp;quot;A partir d’un fichier de points&amp;quot;&quot;/&gt;&lt;property id=&quot;20307&quot; value=&quot;267&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ossier ressources theme2014">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Classiqu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Dossier ressources theme2014</Template>
  <TotalTime>38974</TotalTime>
  <Words>6322</Words>
  <Application>Microsoft Office PowerPoint</Application>
  <PresentationFormat>Affichage à l'écran (16:9)</PresentationFormat>
  <Paragraphs>670</Paragraphs>
  <Slides>32</Slides>
  <Notes>27</Notes>
  <HiddenSlides>2</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32</vt:i4>
      </vt:variant>
    </vt:vector>
  </HeadingPairs>
  <TitlesOfParts>
    <vt:vector size="38" baseType="lpstr">
      <vt:lpstr>Arial</vt:lpstr>
      <vt:lpstr>Calibri</vt:lpstr>
      <vt:lpstr>Courier New</vt:lpstr>
      <vt:lpstr>CourierNewPSMT</vt:lpstr>
      <vt:lpstr>Symbol</vt:lpstr>
      <vt:lpstr>Dossier ressources theme2014</vt:lpstr>
      <vt:lpstr>Aide MicroPython pour RP2</vt:lpstr>
      <vt:lpstr>Table des matières</vt:lpstr>
      <vt:lpstr>Raspberry Pi  Pico Wifi</vt:lpstr>
      <vt:lpstr>1 Branchement sur une carte de prototypage (breadboard)</vt:lpstr>
      <vt:lpstr>1 Instructions Thonny IDE</vt:lpstr>
      <vt:lpstr>1 Instructions shell et lancement programme</vt:lpstr>
      <vt:lpstr>2 Acquisition binaire à partir d’un bouton extérieur*</vt:lpstr>
      <vt:lpstr>2 Acquisition binaire à partir d’un bouton extérieur (pro) 2/2</vt:lpstr>
      <vt:lpstr>3 Sortie binaire à partir d’un bouton extérieur</vt:lpstr>
      <vt:lpstr>4 Acquisition entrée analogique et affichage grapheur (1/2)</vt:lpstr>
      <vt:lpstr>4 Acquisition entrée analogique &amp; affichage grapheur (2/2)</vt:lpstr>
      <vt:lpstr>5 Sortie PWM (Pulse Width Modulation) </vt:lpstr>
      <vt:lpstr>6 Sortie PWM (Pulse Width Modulation)  ex : commande servomoteur </vt:lpstr>
      <vt:lpstr>7 Gestion des timers ex : pilotage d’un moteur pas à pas</vt:lpstr>
      <vt:lpstr>8 Enregistrement d’un fichier de mesure</vt:lpstr>
      <vt:lpstr>9 Gestion des interruptions  ex : comptage d’une action sur bouton</vt:lpstr>
      <vt:lpstr>10 Connexion d’une centrale gyroscopique par bus I²C (1/2)</vt:lpstr>
      <vt:lpstr>10 Connexion d’une centrale gyroscopique par bus I²C (2/2)</vt:lpstr>
      <vt:lpstr>Présentation PowerPoint</vt:lpstr>
      <vt:lpstr>Présentation PowerPoint</vt:lpstr>
      <vt:lpstr>Présentation PowerPoint</vt:lpstr>
      <vt:lpstr>12 Instructions shell et lancement programme en mode mobilité (pour robot autonome par ex.)</vt:lpstr>
      <vt:lpstr>13 Connexion WIFI en point d’accès (Pico W seulement) (1/2)</vt:lpstr>
      <vt:lpstr>13 Connexion WIFI en point d’accès (Pico W seulement) (2/2)</vt:lpstr>
      <vt:lpstr>14 Mise à jour de la Pico (obligatoire au premier branchement de votre propre carte) </vt:lpstr>
      <vt:lpstr>Carte E/S Pico</vt:lpstr>
      <vt:lpstr>Connexion hacheur Pololu DRV8833</vt:lpstr>
      <vt:lpstr>Connexion hacheur Pololu VNH5019</vt:lpstr>
      <vt:lpstr>Connexion driver moteur pas à pas Pololu A4988</vt:lpstr>
      <vt:lpstr>Code couleur résistances électriques</vt:lpstr>
      <vt:lpstr>13 Connexion WIFI en point d’accès (Pico W seulement) (1/2)</vt:lpstr>
      <vt:lpstr>13 Connexion WIFI en point d’accès (Pico W seulement) (2/2)</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Aide</dc:title>
  <dc:creator>S2I</dc:creator>
  <cp:lastModifiedBy>JUHEL Sylvain</cp:lastModifiedBy>
  <cp:revision>531</cp:revision>
  <dcterms:created xsi:type="dcterms:W3CDTF">2014-03-27T13:40:13Z</dcterms:created>
  <dcterms:modified xsi:type="dcterms:W3CDTF">2025-05-17T10:39:13Z</dcterms:modified>
</cp:coreProperties>
</file>