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416" r:id="rId1"/>
  </p:sldMasterIdLst>
  <p:notesMasterIdLst>
    <p:notesMasterId r:id="rId22"/>
  </p:notesMasterIdLst>
  <p:sldIdLst>
    <p:sldId id="256" r:id="rId2"/>
    <p:sldId id="258" r:id="rId3"/>
    <p:sldId id="277" r:id="rId4"/>
    <p:sldId id="291" r:id="rId5"/>
    <p:sldId id="261" r:id="rId6"/>
    <p:sldId id="270" r:id="rId7"/>
    <p:sldId id="290" r:id="rId8"/>
    <p:sldId id="284" r:id="rId9"/>
    <p:sldId id="281" r:id="rId10"/>
    <p:sldId id="283" r:id="rId11"/>
    <p:sldId id="288" r:id="rId12"/>
    <p:sldId id="263" r:id="rId13"/>
    <p:sldId id="285" r:id="rId14"/>
    <p:sldId id="289" r:id="rId15"/>
    <p:sldId id="286" r:id="rId16"/>
    <p:sldId id="273" r:id="rId17"/>
    <p:sldId id="287" r:id="rId18"/>
    <p:sldId id="265" r:id="rId19"/>
    <p:sldId id="276" r:id="rId20"/>
    <p:sldId id="278" r:id="rId21"/>
  </p:sldIdLst>
  <p:sldSz cx="9144000" cy="5143500" type="screen16x9"/>
  <p:notesSz cx="7099300" cy="10234613"/>
  <p:custDataLst>
    <p:tags r:id="rId23"/>
  </p:custData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E98E"/>
    <a:srgbClr val="F7DF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9" autoAdjust="0"/>
    <p:restoredTop sz="87409" autoAdjust="0"/>
  </p:normalViewPr>
  <p:slideViewPr>
    <p:cSldViewPr>
      <p:cViewPr varScale="1">
        <p:scale>
          <a:sx n="123" d="100"/>
          <a:sy n="123" d="100"/>
        </p:scale>
        <p:origin x="474" y="10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E1AA335F-9B6A-48E0-9550-4316132A43E8}" type="datetimeFigureOut">
              <a:rPr lang="fr-FR" smtClean="0"/>
              <a:t>02/06/2025</a:t>
            </a:fld>
            <a:endParaRPr lang="fr-FR"/>
          </a:p>
        </p:txBody>
      </p:sp>
      <p:sp>
        <p:nvSpPr>
          <p:cNvPr id="4" name="Espace réservé de l'image des diapositives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fr-FR"/>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8E319BBF-4031-4279-8906-45C3DDE29A17}" type="slidenum">
              <a:rPr lang="fr-FR" smtClean="0"/>
              <a:t>‹N°›</a:t>
            </a:fld>
            <a:endParaRPr lang="fr-FR"/>
          </a:p>
        </p:txBody>
      </p:sp>
    </p:spTree>
    <p:extLst>
      <p:ext uri="{BB962C8B-B14F-4D97-AF65-F5344CB8AC3E}">
        <p14:creationId xmlns:p14="http://schemas.microsoft.com/office/powerpoint/2010/main" val="292529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1</a:t>
            </a:fld>
            <a:endParaRPr lang="fr-FR"/>
          </a:p>
        </p:txBody>
      </p:sp>
    </p:spTree>
    <p:extLst>
      <p:ext uri="{BB962C8B-B14F-4D97-AF65-F5344CB8AC3E}">
        <p14:creationId xmlns:p14="http://schemas.microsoft.com/office/powerpoint/2010/main" val="30580701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Lorsque le rapport cyclique augmente, pour ce type de hacheur, la tension moyenne aux bornes du moteur augmente donc sa vitesse angulaire. Le changement de fréquence n’a pas ici trop d’influence , il est conseillé de rester au delà de 1000 Hz.</a:t>
            </a:r>
          </a:p>
        </p:txBody>
      </p:sp>
      <p:sp>
        <p:nvSpPr>
          <p:cNvPr id="4" name="Espace réservé du numéro de diapositive 3"/>
          <p:cNvSpPr>
            <a:spLocks noGrp="1"/>
          </p:cNvSpPr>
          <p:nvPr>
            <p:ph type="sldNum" sz="quarter" idx="5"/>
          </p:nvPr>
        </p:nvSpPr>
        <p:spPr/>
        <p:txBody>
          <a:bodyPr/>
          <a:lstStyle/>
          <a:p>
            <a:fld id="{8E319BBF-4031-4279-8906-45C3DDE29A17}" type="slidenum">
              <a:rPr lang="fr-FR" smtClean="0"/>
              <a:t>11</a:t>
            </a:fld>
            <a:endParaRPr lang="fr-FR"/>
          </a:p>
        </p:txBody>
      </p:sp>
    </p:spTree>
    <p:extLst>
      <p:ext uri="{BB962C8B-B14F-4D97-AF65-F5344CB8AC3E}">
        <p14:creationId xmlns:p14="http://schemas.microsoft.com/office/powerpoint/2010/main" val="10930125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12</a:t>
            </a:fld>
            <a:endParaRPr lang="fr-FR"/>
          </a:p>
        </p:txBody>
      </p:sp>
    </p:spTree>
    <p:extLst>
      <p:ext uri="{BB962C8B-B14F-4D97-AF65-F5344CB8AC3E}">
        <p14:creationId xmlns:p14="http://schemas.microsoft.com/office/powerpoint/2010/main" val="1466900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13</a:t>
            </a:fld>
            <a:endParaRPr lang="fr-FR"/>
          </a:p>
        </p:txBody>
      </p:sp>
    </p:spTree>
    <p:extLst>
      <p:ext uri="{BB962C8B-B14F-4D97-AF65-F5344CB8AC3E}">
        <p14:creationId xmlns:p14="http://schemas.microsoft.com/office/powerpoint/2010/main" val="3881675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La ligne </a:t>
            </a:r>
            <a:r>
              <a:rPr lang="fr-FR" dirty="0" err="1"/>
              <a:t>time.ticks_ms</a:t>
            </a:r>
            <a:r>
              <a:rPr lang="fr-FR" dirty="0"/>
              <a:t>() est une prise de date (un entier associé à l’horloge interne de la pico).</a:t>
            </a:r>
          </a:p>
          <a:p>
            <a:r>
              <a:rPr lang="fr-FR" dirty="0"/>
              <a:t>Grace à l’interruption (voir </a:t>
            </a:r>
            <a:r>
              <a:rPr lang="fr-FR" dirty="0" err="1"/>
              <a:t>tp</a:t>
            </a:r>
            <a:r>
              <a:rPr lang="fr-FR" dirty="0"/>
              <a:t> feux), lorsque l’on appuie sur le bouton, les lignes de code encadrées sont lues, et donc le délai entre la prise de date précédente et l’instant présent est mesuré (</a:t>
            </a:r>
            <a:r>
              <a:rPr lang="fr-FR" sz="1200" dirty="0" err="1">
                <a:latin typeface="Courier New" panose="02070309020205020404" pitchFamily="49" charset="0"/>
                <a:cs typeface="Courier New" panose="02070309020205020404" pitchFamily="49" charset="0"/>
              </a:rPr>
              <a:t>time.ticks_diff</a:t>
            </a:r>
            <a:r>
              <a:rPr lang="fr-FR" sz="1200" dirty="0">
                <a:latin typeface="Courier New" panose="02070309020205020404" pitchFamily="49" charset="0"/>
                <a:cs typeface="Courier New" panose="02070309020205020404" pitchFamily="49" charset="0"/>
              </a:rPr>
              <a:t>)</a:t>
            </a:r>
            <a:r>
              <a:rPr lang="fr-FR" dirty="0"/>
              <a:t>. S’il dépasse 10ms alors on reprend une date (la courante) et on effectue la suite du contenu de l’interruption (dans le if). Si l’interruption est inférieure à 10 ms alors le if est ignoré. Cela permet de ne prendre en compte que le premier front montant associé à l’entrée du bouton. (Il existe des solutions hardwares avec des condensateurs permettant de faire chuter rapidement le signal dès que l’on relâche le bouton).</a:t>
            </a: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14</a:t>
            </a:fld>
            <a:endParaRPr lang="fr-FR"/>
          </a:p>
        </p:txBody>
      </p:sp>
    </p:spTree>
    <p:extLst>
      <p:ext uri="{BB962C8B-B14F-4D97-AF65-F5344CB8AC3E}">
        <p14:creationId xmlns:p14="http://schemas.microsoft.com/office/powerpoint/2010/main" val="20796212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15</a:t>
            </a:fld>
            <a:endParaRPr lang="fr-FR"/>
          </a:p>
        </p:txBody>
      </p:sp>
    </p:spTree>
    <p:extLst>
      <p:ext uri="{BB962C8B-B14F-4D97-AF65-F5344CB8AC3E}">
        <p14:creationId xmlns:p14="http://schemas.microsoft.com/office/powerpoint/2010/main" val="3978085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Fonction acquérir : bouton poussoir</a:t>
            </a:r>
          </a:p>
          <a:p>
            <a:r>
              <a:rPr lang="fr-FR" dirty="0"/>
              <a:t>Fonction Traiter : microcontrôleur sur Pico</a:t>
            </a:r>
          </a:p>
          <a:p>
            <a:r>
              <a:rPr lang="fr-FR" dirty="0"/>
              <a:t>Fonction Communiquer : </a:t>
            </a:r>
            <a:r>
              <a:rPr lang="fr-FR" dirty="0" err="1"/>
              <a:t>leds</a:t>
            </a:r>
            <a:endParaRPr lang="fr-FR" dirty="0"/>
          </a:p>
          <a:p>
            <a:r>
              <a:rPr lang="fr-FR" dirty="0"/>
              <a:t>Fonction Alimenter : alimentation extérieure</a:t>
            </a:r>
          </a:p>
          <a:p>
            <a:r>
              <a:rPr lang="fr-FR" dirty="0"/>
              <a:t>Fonction Distribuer : hacheur</a:t>
            </a:r>
          </a:p>
          <a:p>
            <a:r>
              <a:rPr lang="fr-FR" dirty="0"/>
              <a:t>Fonction convertir : moteur CC</a:t>
            </a:r>
          </a:p>
          <a:p>
            <a:r>
              <a:rPr lang="fr-FR" dirty="0"/>
              <a:t>Fonction Agir : Pales du ventilateur</a:t>
            </a:r>
          </a:p>
          <a:p>
            <a:endParaRPr lang="fr-FR" dirty="0"/>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16</a:t>
            </a:fld>
            <a:endParaRPr lang="fr-FR"/>
          </a:p>
        </p:txBody>
      </p:sp>
    </p:spTree>
    <p:extLst>
      <p:ext uri="{BB962C8B-B14F-4D97-AF65-F5344CB8AC3E}">
        <p14:creationId xmlns:p14="http://schemas.microsoft.com/office/powerpoint/2010/main" val="16032810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17</a:t>
            </a:fld>
            <a:endParaRPr lang="fr-FR"/>
          </a:p>
        </p:txBody>
      </p:sp>
    </p:spTree>
    <p:extLst>
      <p:ext uri="{BB962C8B-B14F-4D97-AF65-F5344CB8AC3E}">
        <p14:creationId xmlns:p14="http://schemas.microsoft.com/office/powerpoint/2010/main" val="398182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18</a:t>
            </a:fld>
            <a:endParaRPr lang="fr-FR"/>
          </a:p>
        </p:txBody>
      </p:sp>
    </p:spTree>
    <p:extLst>
      <p:ext uri="{BB962C8B-B14F-4D97-AF65-F5344CB8AC3E}">
        <p14:creationId xmlns:p14="http://schemas.microsoft.com/office/powerpoint/2010/main" val="229020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19</a:t>
            </a:fld>
            <a:endParaRPr lang="fr-FR"/>
          </a:p>
        </p:txBody>
      </p:sp>
    </p:spTree>
    <p:extLst>
      <p:ext uri="{BB962C8B-B14F-4D97-AF65-F5344CB8AC3E}">
        <p14:creationId xmlns:p14="http://schemas.microsoft.com/office/powerpoint/2010/main" val="229020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20</a:t>
            </a:fld>
            <a:endParaRPr lang="fr-FR"/>
          </a:p>
        </p:txBody>
      </p:sp>
    </p:spTree>
    <p:extLst>
      <p:ext uri="{BB962C8B-B14F-4D97-AF65-F5344CB8AC3E}">
        <p14:creationId xmlns:p14="http://schemas.microsoft.com/office/powerpoint/2010/main" val="22902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2</a:t>
            </a:fld>
            <a:endParaRPr lang="fr-FR"/>
          </a:p>
        </p:txBody>
      </p:sp>
    </p:spTree>
    <p:extLst>
      <p:ext uri="{BB962C8B-B14F-4D97-AF65-F5344CB8AC3E}">
        <p14:creationId xmlns:p14="http://schemas.microsoft.com/office/powerpoint/2010/main" val="1725822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3</a:t>
            </a:fld>
            <a:endParaRPr lang="fr-FR"/>
          </a:p>
        </p:txBody>
      </p:sp>
    </p:spTree>
    <p:extLst>
      <p:ext uri="{BB962C8B-B14F-4D97-AF65-F5344CB8AC3E}">
        <p14:creationId xmlns:p14="http://schemas.microsoft.com/office/powerpoint/2010/main" val="146690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4</a:t>
            </a:fld>
            <a:endParaRPr lang="fr-FR"/>
          </a:p>
        </p:txBody>
      </p:sp>
    </p:spTree>
    <p:extLst>
      <p:ext uri="{BB962C8B-B14F-4D97-AF65-F5344CB8AC3E}">
        <p14:creationId xmlns:p14="http://schemas.microsoft.com/office/powerpoint/2010/main" val="3674640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5</a:t>
            </a:fld>
            <a:endParaRPr lang="fr-FR"/>
          </a:p>
        </p:txBody>
      </p:sp>
    </p:spTree>
    <p:extLst>
      <p:ext uri="{BB962C8B-B14F-4D97-AF65-F5344CB8AC3E}">
        <p14:creationId xmlns:p14="http://schemas.microsoft.com/office/powerpoint/2010/main" val="702801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6</a:t>
            </a:fld>
            <a:endParaRPr lang="fr-FR"/>
          </a:p>
        </p:txBody>
      </p:sp>
    </p:spTree>
    <p:extLst>
      <p:ext uri="{BB962C8B-B14F-4D97-AF65-F5344CB8AC3E}">
        <p14:creationId xmlns:p14="http://schemas.microsoft.com/office/powerpoint/2010/main" val="702801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&lt;u&gt;=</a:t>
            </a:r>
            <a:r>
              <a:rPr lang="fr-FR" dirty="0" err="1"/>
              <a:t>alpha.Umax</a:t>
            </a:r>
            <a:endParaRPr lang="fr-FR" dirty="0"/>
          </a:p>
          <a:p>
            <a:r>
              <a:rPr lang="fr-FR" dirty="0"/>
              <a:t>En faisant varier alpha de 0 à 1 la tension moyenne varie proportionnellement et donc la vitesse de rotation du moteur aussi.</a:t>
            </a: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8</a:t>
            </a:fld>
            <a:endParaRPr lang="fr-FR"/>
          </a:p>
        </p:txBody>
      </p:sp>
    </p:spTree>
    <p:extLst>
      <p:ext uri="{BB962C8B-B14F-4D97-AF65-F5344CB8AC3E}">
        <p14:creationId xmlns:p14="http://schemas.microsoft.com/office/powerpoint/2010/main" val="2735392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E319BBF-4031-4279-8906-45C3DDE29A17}" type="slidenum">
              <a:rPr lang="fr-FR" smtClean="0"/>
              <a:t>9</a:t>
            </a:fld>
            <a:endParaRPr lang="fr-FR"/>
          </a:p>
        </p:txBody>
      </p:sp>
    </p:spTree>
    <p:extLst>
      <p:ext uri="{BB962C8B-B14F-4D97-AF65-F5344CB8AC3E}">
        <p14:creationId xmlns:p14="http://schemas.microsoft.com/office/powerpoint/2010/main" val="1603281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8E319BBF-4031-4279-8906-45C3DDE29A17}" type="slidenum">
              <a:rPr lang="fr-FR" smtClean="0"/>
              <a:t>10</a:t>
            </a:fld>
            <a:endParaRPr lang="fr-FR"/>
          </a:p>
        </p:txBody>
      </p:sp>
    </p:spTree>
    <p:extLst>
      <p:ext uri="{BB962C8B-B14F-4D97-AF65-F5344CB8AC3E}">
        <p14:creationId xmlns:p14="http://schemas.microsoft.com/office/powerpoint/2010/main" val="1853160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28700"/>
            <a:ext cx="7848600" cy="1445419"/>
          </a:xfrm>
        </p:spPr>
        <p:txBody>
          <a:bodyPr anchor="b">
            <a:noAutofit/>
          </a:bodyPr>
          <a:lstStyle>
            <a:lvl1pPr>
              <a:defRPr sz="5400" cap="all" baseline="0"/>
            </a:lvl1pPr>
          </a:lstStyle>
          <a:p>
            <a:r>
              <a:rPr lang="fr-FR"/>
              <a:t>Modifiez le style du titre</a:t>
            </a:r>
            <a:endParaRPr lang="en-US" dirty="0"/>
          </a:p>
        </p:txBody>
      </p:sp>
      <p:sp>
        <p:nvSpPr>
          <p:cNvPr id="3" name="Subtitle 2"/>
          <p:cNvSpPr>
            <a:spLocks noGrp="1"/>
          </p:cNvSpPr>
          <p:nvPr>
            <p:ph type="subTitle" idx="1"/>
          </p:nvPr>
        </p:nvSpPr>
        <p:spPr>
          <a:xfrm>
            <a:off x="685800" y="2628900"/>
            <a:ext cx="6400800" cy="131445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087B4FB8-B3E0-4BFA-BCE8-E79FD94D2D3B}" type="datetime1">
              <a:rPr lang="fr-FR" smtClean="0"/>
              <a:t>02/06/2025</a:t>
            </a:fld>
            <a:endParaRPr lang="fr-FR"/>
          </a:p>
        </p:txBody>
      </p:sp>
      <p:sp>
        <p:nvSpPr>
          <p:cNvPr id="5" name="Footer Placeholder 4"/>
          <p:cNvSpPr>
            <a:spLocks noGrp="1"/>
          </p:cNvSpPr>
          <p:nvPr>
            <p:ph type="ftr" sz="quarter" idx="11"/>
          </p:nvPr>
        </p:nvSpPr>
        <p:spPr/>
        <p:txBody>
          <a:bodyPr/>
          <a:lstStyle/>
          <a:p>
            <a:r>
              <a:rPr lang="fr-FR"/>
              <a:t>SED - Ventilateur - Pico</a:t>
            </a:r>
          </a:p>
        </p:txBody>
      </p:sp>
      <p:sp>
        <p:nvSpPr>
          <p:cNvPr id="6" name="Slide Number Placeholder 5"/>
          <p:cNvSpPr>
            <a:spLocks noGrp="1"/>
          </p:cNvSpPr>
          <p:nvPr>
            <p:ph type="sldNum" sz="quarter" idx="12"/>
          </p:nvPr>
        </p:nvSpPr>
        <p:spPr/>
        <p:txBody>
          <a:bodyPr/>
          <a:lstStyle/>
          <a:p>
            <a:fld id="{93C461D2-9DE8-40C8-822B-38EC5191248D}" type="slidenum">
              <a:rPr lang="fr-FR" smtClean="0"/>
              <a:t>‹N°›</a:t>
            </a:fld>
            <a:endParaRPr lang="fr-FR"/>
          </a:p>
        </p:txBody>
      </p:sp>
      <p:cxnSp>
        <p:nvCxnSpPr>
          <p:cNvPr id="8" name="Straight Connector 7"/>
          <p:cNvCxnSpPr/>
          <p:nvPr/>
        </p:nvCxnSpPr>
        <p:spPr>
          <a:xfrm>
            <a:off x="685800" y="2548890"/>
            <a:ext cx="7848600" cy="119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9D9245AF-5777-4EE5-8633-CB03D9CB75D3}" type="datetime1">
              <a:rPr lang="fr-FR" smtClean="0"/>
              <a:t>02/06/2025</a:t>
            </a:fld>
            <a:endParaRPr lang="fr-FR"/>
          </a:p>
        </p:txBody>
      </p:sp>
      <p:sp>
        <p:nvSpPr>
          <p:cNvPr id="5" name="Footer Placeholder 4"/>
          <p:cNvSpPr>
            <a:spLocks noGrp="1"/>
          </p:cNvSpPr>
          <p:nvPr>
            <p:ph type="ftr" sz="quarter" idx="11"/>
          </p:nvPr>
        </p:nvSpPr>
        <p:spPr/>
        <p:txBody>
          <a:bodyPr/>
          <a:lstStyle/>
          <a:p>
            <a:r>
              <a:rPr lang="fr-FR"/>
              <a:t>SED - Ventilateur - Pico</a:t>
            </a:r>
          </a:p>
        </p:txBody>
      </p:sp>
      <p:sp>
        <p:nvSpPr>
          <p:cNvPr id="6" name="Slide Number Placeholder 5"/>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4400550"/>
          </a:xfrm>
        </p:spPr>
        <p:txBody>
          <a:bodyPr vert="eaVert" anchor="b">
            <a:normAutofit/>
          </a:bodyPr>
          <a:lstStyle>
            <a:lvl1pPr>
              <a:defRPr sz="3200"/>
            </a:lvl1pPr>
          </a:lstStyle>
          <a:p>
            <a:r>
              <a:rPr lang="fr-FR"/>
              <a:t>Modifiez le style du titre</a:t>
            </a:r>
            <a:endParaRPr lang="en-US" dirty="0"/>
          </a:p>
        </p:txBody>
      </p:sp>
      <p:sp>
        <p:nvSpPr>
          <p:cNvPr id="3" name="Vertical Text Placeholder 2"/>
          <p:cNvSpPr>
            <a:spLocks noGrp="1"/>
          </p:cNvSpPr>
          <p:nvPr>
            <p:ph type="body" orient="vert" idx="1"/>
          </p:nvPr>
        </p:nvSpPr>
        <p:spPr>
          <a:xfrm>
            <a:off x="457200" y="457200"/>
            <a:ext cx="6019800" cy="4400550"/>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B542393-E1E5-4450-BAC9-0583969FB8D3}" type="datetime1">
              <a:rPr lang="fr-FR" smtClean="0"/>
              <a:t>02/06/2025</a:t>
            </a:fld>
            <a:endParaRPr lang="fr-FR"/>
          </a:p>
        </p:txBody>
      </p:sp>
      <p:sp>
        <p:nvSpPr>
          <p:cNvPr id="5" name="Footer Placeholder 4"/>
          <p:cNvSpPr>
            <a:spLocks noGrp="1"/>
          </p:cNvSpPr>
          <p:nvPr>
            <p:ph type="ftr" sz="quarter" idx="11"/>
          </p:nvPr>
        </p:nvSpPr>
        <p:spPr/>
        <p:txBody>
          <a:bodyPr/>
          <a:lstStyle/>
          <a:p>
            <a:r>
              <a:rPr lang="fr-FR"/>
              <a:t>SED - Ventilateur - Pico</a:t>
            </a:r>
          </a:p>
        </p:txBody>
      </p:sp>
      <p:sp>
        <p:nvSpPr>
          <p:cNvPr id="6" name="Slide Number Placeholder 5"/>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6884BA79-CFC5-4A0A-8A9B-06EE0A4871D5}" type="datetime1">
              <a:rPr lang="fr-FR" smtClean="0"/>
              <a:t>02/06/2025</a:t>
            </a:fld>
            <a:endParaRPr lang="fr-FR"/>
          </a:p>
        </p:txBody>
      </p:sp>
      <p:sp>
        <p:nvSpPr>
          <p:cNvPr id="5" name="Footer Placeholder 4"/>
          <p:cNvSpPr>
            <a:spLocks noGrp="1"/>
          </p:cNvSpPr>
          <p:nvPr>
            <p:ph type="ftr" sz="quarter" idx="11"/>
          </p:nvPr>
        </p:nvSpPr>
        <p:spPr/>
        <p:txBody>
          <a:bodyPr/>
          <a:lstStyle/>
          <a:p>
            <a:r>
              <a:rPr lang="fr-FR"/>
              <a:t>SED - Ventilateur - Pico</a:t>
            </a:r>
            <a:endParaRPr lang="fr-FR" dirty="0"/>
          </a:p>
        </p:txBody>
      </p:sp>
      <p:sp>
        <p:nvSpPr>
          <p:cNvPr id="6" name="Slide Number Placeholder 5"/>
          <p:cNvSpPr>
            <a:spLocks noGrp="1"/>
          </p:cNvSpPr>
          <p:nvPr>
            <p:ph type="sldNum" sz="quarter" idx="12"/>
          </p:nvPr>
        </p:nvSpPr>
        <p:spPr/>
        <p:txBody>
          <a:bodyPr/>
          <a:lstStyle/>
          <a:p>
            <a:fld id="{93C461D2-9DE8-40C8-822B-38EC5191248D}" type="slidenum">
              <a:rPr lang="fr-FR" smtClean="0"/>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1771650"/>
            <a:ext cx="7772400" cy="1650206"/>
          </a:xfrm>
        </p:spPr>
        <p:txBody>
          <a:bodyPr anchor="b">
            <a:normAutofit/>
          </a:bodyPr>
          <a:lstStyle>
            <a:lvl1pPr algn="l">
              <a:defRPr sz="4800" b="0" cap="all"/>
            </a:lvl1pPr>
          </a:lstStyle>
          <a:p>
            <a:r>
              <a:rPr lang="fr-FR"/>
              <a:t>Modifiez le style du titre</a:t>
            </a:r>
            <a:endParaRPr lang="en-US" dirty="0"/>
          </a:p>
        </p:txBody>
      </p:sp>
      <p:sp>
        <p:nvSpPr>
          <p:cNvPr id="3" name="Text Placeholder 2"/>
          <p:cNvSpPr>
            <a:spLocks noGrp="1"/>
          </p:cNvSpPr>
          <p:nvPr>
            <p:ph type="body" idx="1"/>
          </p:nvPr>
        </p:nvSpPr>
        <p:spPr>
          <a:xfrm>
            <a:off x="722313" y="3470149"/>
            <a:ext cx="7772400" cy="1125140"/>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EADE5B49-B4FF-4FAC-A485-7C2337C2A30B}" type="datetime1">
              <a:rPr lang="fr-FR" smtClean="0"/>
              <a:t>02/06/2025</a:t>
            </a:fld>
            <a:endParaRPr lang="fr-FR"/>
          </a:p>
        </p:txBody>
      </p:sp>
      <p:sp>
        <p:nvSpPr>
          <p:cNvPr id="5" name="Footer Placeholder 4"/>
          <p:cNvSpPr>
            <a:spLocks noGrp="1"/>
          </p:cNvSpPr>
          <p:nvPr>
            <p:ph type="ftr" sz="quarter" idx="11"/>
          </p:nvPr>
        </p:nvSpPr>
        <p:spPr/>
        <p:txBody>
          <a:bodyPr/>
          <a:lstStyle/>
          <a:p>
            <a:r>
              <a:rPr lang="fr-FR"/>
              <a:t>SED - Ventilateur - Pico</a:t>
            </a:r>
          </a:p>
        </p:txBody>
      </p:sp>
      <p:sp>
        <p:nvSpPr>
          <p:cNvPr id="6" name="Slide Number Placeholder 5"/>
          <p:cNvSpPr>
            <a:spLocks noGrp="1"/>
          </p:cNvSpPr>
          <p:nvPr>
            <p:ph type="sldNum" sz="quarter" idx="12"/>
          </p:nvPr>
        </p:nvSpPr>
        <p:spPr/>
        <p:txBody>
          <a:bodyPr/>
          <a:lstStyle/>
          <a:p>
            <a:fld id="{93C461D2-9DE8-40C8-822B-38EC5191248D}" type="slidenum">
              <a:rPr lang="fr-FR" smtClean="0"/>
              <a:t>‹N°›</a:t>
            </a:fld>
            <a:endParaRPr lang="fr-FR"/>
          </a:p>
        </p:txBody>
      </p:sp>
      <p:cxnSp>
        <p:nvCxnSpPr>
          <p:cNvPr id="7" name="Straight Connector 6"/>
          <p:cNvCxnSpPr/>
          <p:nvPr/>
        </p:nvCxnSpPr>
        <p:spPr>
          <a:xfrm>
            <a:off x="731520" y="3449574"/>
            <a:ext cx="7848600" cy="119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r-FR"/>
              <a:t>Modifiez le style du titre</a:t>
            </a:r>
            <a:endParaRPr lang="en-US" dirty="0"/>
          </a:p>
        </p:txBody>
      </p:sp>
      <p:sp>
        <p:nvSpPr>
          <p:cNvPr id="3" name="Content Placeholder 2"/>
          <p:cNvSpPr>
            <a:spLocks noGrp="1"/>
          </p:cNvSpPr>
          <p:nvPr>
            <p:ph sz="half" idx="1"/>
          </p:nvPr>
        </p:nvSpPr>
        <p:spPr>
          <a:xfrm>
            <a:off x="457200" y="1255014"/>
            <a:ext cx="4038600" cy="35387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48200" y="1255014"/>
            <a:ext cx="4038600" cy="35387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9A4CD824-9088-4B99-85FA-4C5BBC528FF8}" type="datetime1">
              <a:rPr lang="fr-FR" smtClean="0"/>
              <a:t>02/06/2025</a:t>
            </a:fld>
            <a:endParaRPr lang="fr-FR"/>
          </a:p>
        </p:txBody>
      </p:sp>
      <p:sp>
        <p:nvSpPr>
          <p:cNvPr id="6" name="Footer Placeholder 5"/>
          <p:cNvSpPr>
            <a:spLocks noGrp="1"/>
          </p:cNvSpPr>
          <p:nvPr>
            <p:ph type="ftr" sz="quarter" idx="11"/>
          </p:nvPr>
        </p:nvSpPr>
        <p:spPr/>
        <p:txBody>
          <a:bodyPr/>
          <a:lstStyle/>
          <a:p>
            <a:r>
              <a:rPr lang="fr-FR"/>
              <a:t>SED - Ventilateur - Pico</a:t>
            </a:r>
          </a:p>
        </p:txBody>
      </p:sp>
      <p:sp>
        <p:nvSpPr>
          <p:cNvPr id="7" name="Slide Number Placeholder 6"/>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r-FR"/>
              <a:t>Modifiez le style du titre</a:t>
            </a:r>
            <a:endParaRPr lang="en-US" dirty="0"/>
          </a:p>
        </p:txBody>
      </p:sp>
      <p:sp>
        <p:nvSpPr>
          <p:cNvPr id="3" name="Text Placeholder 2"/>
          <p:cNvSpPr>
            <a:spLocks noGrp="1"/>
          </p:cNvSpPr>
          <p:nvPr>
            <p:ph type="body" idx="1"/>
          </p:nvPr>
        </p:nvSpPr>
        <p:spPr>
          <a:xfrm>
            <a:off x="457200" y="1257300"/>
            <a:ext cx="3931920" cy="47982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457200" y="1828800"/>
            <a:ext cx="393192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754880" y="1257300"/>
            <a:ext cx="3931920" cy="47982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754880" y="1828800"/>
            <a:ext cx="393192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2DDDEB91-91B0-4E71-80C1-CC1CEEA8752E}" type="datetime1">
              <a:rPr lang="fr-FR" smtClean="0"/>
              <a:t>02/06/2025</a:t>
            </a:fld>
            <a:endParaRPr lang="fr-FR"/>
          </a:p>
        </p:txBody>
      </p:sp>
      <p:sp>
        <p:nvSpPr>
          <p:cNvPr id="8" name="Footer Placeholder 7"/>
          <p:cNvSpPr>
            <a:spLocks noGrp="1"/>
          </p:cNvSpPr>
          <p:nvPr>
            <p:ph type="ftr" sz="quarter" idx="11"/>
          </p:nvPr>
        </p:nvSpPr>
        <p:spPr/>
        <p:txBody>
          <a:bodyPr/>
          <a:lstStyle/>
          <a:p>
            <a:r>
              <a:rPr lang="fr-FR"/>
              <a:t>SED - Ventilateur - Pico</a:t>
            </a:r>
          </a:p>
        </p:txBody>
      </p:sp>
      <p:sp>
        <p:nvSpPr>
          <p:cNvPr id="9" name="Slide Number Placeholder 8"/>
          <p:cNvSpPr>
            <a:spLocks noGrp="1"/>
          </p:cNvSpPr>
          <p:nvPr>
            <p:ph type="sldNum" sz="quarter" idx="12"/>
          </p:nvPr>
        </p:nvSpPr>
        <p:spPr/>
        <p:txBody>
          <a:bodyPr/>
          <a:lstStyle/>
          <a:p>
            <a:fld id="{93C461D2-9DE8-40C8-822B-38EC5191248D}" type="slidenum">
              <a:rPr lang="fr-FR" smtClean="0"/>
              <a:t>‹N°›</a:t>
            </a:fld>
            <a:endParaRPr lang="fr-FR"/>
          </a:p>
        </p:txBody>
      </p:sp>
      <p:cxnSp>
        <p:nvCxnSpPr>
          <p:cNvPr id="11" name="Straight Connector 10"/>
          <p:cNvCxnSpPr/>
          <p:nvPr/>
        </p:nvCxnSpPr>
        <p:spPr>
          <a:xfrm rot="5400000">
            <a:off x="2806462" y="3034268"/>
            <a:ext cx="353187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2054" name="Picture 6" descr="http://mrarlington.com/wp-content/uploads/2011/06/home_clip_art_173861.jpg"/>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497" y="-20538"/>
            <a:ext cx="351689" cy="2494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r-FR"/>
              <a:t>Modifiez le style du titre</a:t>
            </a:r>
            <a:endParaRPr lang="en-US" dirty="0"/>
          </a:p>
        </p:txBody>
      </p:sp>
      <p:sp>
        <p:nvSpPr>
          <p:cNvPr id="3" name="Date Placeholder 2"/>
          <p:cNvSpPr>
            <a:spLocks noGrp="1"/>
          </p:cNvSpPr>
          <p:nvPr>
            <p:ph type="dt" sz="half" idx="10"/>
          </p:nvPr>
        </p:nvSpPr>
        <p:spPr/>
        <p:txBody>
          <a:bodyPr/>
          <a:lstStyle/>
          <a:p>
            <a:fld id="{003F0D43-F19A-4B0E-BA8A-2FE59D6DB653}" type="datetime1">
              <a:rPr lang="fr-FR" smtClean="0"/>
              <a:t>02/06/2025</a:t>
            </a:fld>
            <a:endParaRPr lang="fr-FR"/>
          </a:p>
        </p:txBody>
      </p:sp>
      <p:sp>
        <p:nvSpPr>
          <p:cNvPr id="4" name="Footer Placeholder 3"/>
          <p:cNvSpPr>
            <a:spLocks noGrp="1"/>
          </p:cNvSpPr>
          <p:nvPr>
            <p:ph type="ftr" sz="quarter" idx="11"/>
          </p:nvPr>
        </p:nvSpPr>
        <p:spPr/>
        <p:txBody>
          <a:bodyPr/>
          <a:lstStyle/>
          <a:p>
            <a:r>
              <a:rPr lang="fr-FR"/>
              <a:t>SED - Ventilateur - Pico</a:t>
            </a:r>
          </a:p>
        </p:txBody>
      </p:sp>
      <p:sp>
        <p:nvSpPr>
          <p:cNvPr id="5" name="Slide Number Placeholder 4"/>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47F305-467E-4417-839F-BDE847E4934B}" type="datetime1">
              <a:rPr lang="fr-FR" smtClean="0"/>
              <a:t>02/06/2025</a:t>
            </a:fld>
            <a:endParaRPr lang="fr-FR"/>
          </a:p>
        </p:txBody>
      </p:sp>
      <p:sp>
        <p:nvSpPr>
          <p:cNvPr id="3" name="Footer Placeholder 2"/>
          <p:cNvSpPr>
            <a:spLocks noGrp="1"/>
          </p:cNvSpPr>
          <p:nvPr>
            <p:ph type="ftr" sz="quarter" idx="11"/>
          </p:nvPr>
        </p:nvSpPr>
        <p:spPr/>
        <p:txBody>
          <a:bodyPr/>
          <a:lstStyle/>
          <a:p>
            <a:r>
              <a:rPr lang="fr-FR"/>
              <a:t>SED - Ventilateur - Pico</a:t>
            </a:r>
          </a:p>
        </p:txBody>
      </p:sp>
      <p:sp>
        <p:nvSpPr>
          <p:cNvPr id="4" name="Slide Number Placeholder 3"/>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594060"/>
            <a:ext cx="2139696" cy="946404"/>
          </a:xfrm>
        </p:spPr>
        <p:txBody>
          <a:bodyPr anchor="b">
            <a:normAutofit/>
          </a:bodyPr>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2971800" y="594060"/>
            <a:ext cx="5715000" cy="418338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57201" y="1597915"/>
            <a:ext cx="2139696" cy="31827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EF848CA6-892F-43F8-BE7B-CB7B4228119F}" type="datetime1">
              <a:rPr lang="fr-FR" smtClean="0"/>
              <a:t>02/06/2025</a:t>
            </a:fld>
            <a:endParaRPr lang="fr-FR"/>
          </a:p>
        </p:txBody>
      </p:sp>
      <p:sp>
        <p:nvSpPr>
          <p:cNvPr id="6" name="Footer Placeholder 5"/>
          <p:cNvSpPr>
            <a:spLocks noGrp="1"/>
          </p:cNvSpPr>
          <p:nvPr>
            <p:ph type="ftr" sz="quarter" idx="11"/>
          </p:nvPr>
        </p:nvSpPr>
        <p:spPr/>
        <p:txBody>
          <a:bodyPr/>
          <a:lstStyle/>
          <a:p>
            <a:r>
              <a:rPr lang="fr-FR"/>
              <a:t>SED - Ventilateur - Pico</a:t>
            </a:r>
          </a:p>
        </p:txBody>
      </p:sp>
      <p:sp>
        <p:nvSpPr>
          <p:cNvPr id="7" name="Slide Number Placeholder 6"/>
          <p:cNvSpPr>
            <a:spLocks noGrp="1"/>
          </p:cNvSpPr>
          <p:nvPr>
            <p:ph type="sldNum" sz="quarter" idx="12"/>
          </p:nvPr>
        </p:nvSpPr>
        <p:spPr/>
        <p:txBody>
          <a:bodyPr/>
          <a:lstStyle/>
          <a:p>
            <a:fld id="{93C461D2-9DE8-40C8-822B-38EC5191248D}" type="slidenum">
              <a:rPr lang="fr-FR" smtClean="0"/>
              <a:t>‹N°›</a:t>
            </a:fld>
            <a:endParaRPr lang="fr-FR"/>
          </a:p>
        </p:txBody>
      </p:sp>
      <p:cxnSp>
        <p:nvCxnSpPr>
          <p:cNvPr id="9" name="Straight Connector 8"/>
          <p:cNvCxnSpPr/>
          <p:nvPr/>
        </p:nvCxnSpPr>
        <p:spPr>
          <a:xfrm rot="5400000">
            <a:off x="684114" y="2684956"/>
            <a:ext cx="418338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594360"/>
            <a:ext cx="2142680" cy="948690"/>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p:cNvSpPr>
          <p:nvPr>
            <p:ph type="pic" idx="1"/>
          </p:nvPr>
        </p:nvSpPr>
        <p:spPr>
          <a:xfrm>
            <a:off x="2858610" y="628651"/>
            <a:ext cx="5904390" cy="4125342"/>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457200" y="1600200"/>
            <a:ext cx="2139696" cy="31821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828833A4-4E91-4D76-913A-19AA6AFFA9D6}" type="datetime1">
              <a:rPr lang="fr-FR" smtClean="0"/>
              <a:t>02/06/2025</a:t>
            </a:fld>
            <a:endParaRPr lang="fr-FR"/>
          </a:p>
        </p:txBody>
      </p:sp>
      <p:sp>
        <p:nvSpPr>
          <p:cNvPr id="6" name="Footer Placeholder 5"/>
          <p:cNvSpPr>
            <a:spLocks noGrp="1"/>
          </p:cNvSpPr>
          <p:nvPr>
            <p:ph type="ftr" sz="quarter" idx="11"/>
          </p:nvPr>
        </p:nvSpPr>
        <p:spPr/>
        <p:txBody>
          <a:bodyPr/>
          <a:lstStyle/>
          <a:p>
            <a:r>
              <a:rPr lang="fr-FR"/>
              <a:t>SED - Ventilateur - Pico</a:t>
            </a:r>
          </a:p>
        </p:txBody>
      </p:sp>
      <p:sp>
        <p:nvSpPr>
          <p:cNvPr id="7" name="Slide Number Placeholder 6"/>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165590"/>
            <a:ext cx="9144000" cy="1714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400050"/>
            <a:ext cx="8229600" cy="74295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457200" y="1200150"/>
            <a:ext cx="8229600" cy="3657600"/>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Rectangle 6"/>
          <p:cNvSpPr/>
          <p:nvPr/>
        </p:nvSpPr>
        <p:spPr>
          <a:xfrm>
            <a:off x="0" y="0"/>
            <a:ext cx="9144000" cy="274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3716"/>
            <a:ext cx="2895600" cy="246888"/>
          </a:xfrm>
          <a:prstGeom prst="rect">
            <a:avLst/>
          </a:prstGeom>
        </p:spPr>
        <p:txBody>
          <a:bodyPr vert="horz" lIns="91440" tIns="45720" rIns="91440" bIns="45720" rtlCol="0" anchor="ctr"/>
          <a:lstStyle>
            <a:lvl1pPr algn="l">
              <a:defRPr sz="1200">
                <a:solidFill>
                  <a:srgbClr val="FFFFFF"/>
                </a:solidFill>
              </a:defRPr>
            </a:lvl1pPr>
          </a:lstStyle>
          <a:p>
            <a:fld id="{24D1AB0D-CD67-43A4-88F4-E6DA23598D6B}" type="datetime1">
              <a:rPr lang="fr-FR" smtClean="0"/>
              <a:t>02/06/2025</a:t>
            </a:fld>
            <a:endParaRPr lang="fr-FR"/>
          </a:p>
        </p:txBody>
      </p:sp>
      <p:sp>
        <p:nvSpPr>
          <p:cNvPr id="5" name="Footer Placeholder 4"/>
          <p:cNvSpPr>
            <a:spLocks noGrp="1"/>
          </p:cNvSpPr>
          <p:nvPr>
            <p:ph type="ftr" sz="quarter" idx="3"/>
          </p:nvPr>
        </p:nvSpPr>
        <p:spPr>
          <a:xfrm>
            <a:off x="3429000" y="13716"/>
            <a:ext cx="4114800" cy="246888"/>
          </a:xfrm>
          <a:prstGeom prst="rect">
            <a:avLst/>
          </a:prstGeom>
        </p:spPr>
        <p:txBody>
          <a:bodyPr vert="horz" lIns="91440" tIns="45720" rIns="91440" bIns="45720" rtlCol="0" anchor="ctr"/>
          <a:lstStyle>
            <a:lvl1pPr algn="ctr">
              <a:defRPr sz="1200">
                <a:solidFill>
                  <a:srgbClr val="FFFFFF"/>
                </a:solidFill>
              </a:defRPr>
            </a:lvl1pPr>
          </a:lstStyle>
          <a:p>
            <a:r>
              <a:rPr lang="fr-FR"/>
              <a:t>SED - Ventilateur - Pico</a:t>
            </a:r>
          </a:p>
        </p:txBody>
      </p:sp>
      <p:sp>
        <p:nvSpPr>
          <p:cNvPr id="6" name="Slide Number Placeholder 5"/>
          <p:cNvSpPr>
            <a:spLocks noGrp="1"/>
          </p:cNvSpPr>
          <p:nvPr>
            <p:ph type="sldNum" sz="quarter" idx="4"/>
          </p:nvPr>
        </p:nvSpPr>
        <p:spPr>
          <a:xfrm>
            <a:off x="7620000" y="13716"/>
            <a:ext cx="1066800" cy="246888"/>
          </a:xfrm>
          <a:prstGeom prst="rect">
            <a:avLst/>
          </a:prstGeom>
        </p:spPr>
        <p:txBody>
          <a:bodyPr vert="horz" lIns="91440" tIns="45720" rIns="91440" bIns="45720" rtlCol="0" anchor="ctr"/>
          <a:lstStyle>
            <a:lvl1pPr algn="r">
              <a:defRPr sz="1400" b="1">
                <a:solidFill>
                  <a:srgbClr val="FFFFFF"/>
                </a:solidFill>
              </a:defRPr>
            </a:lvl1pPr>
          </a:lstStyle>
          <a:p>
            <a:fld id="{93C461D2-9DE8-40C8-822B-38EC5191248D}" type="slidenum">
              <a:rPr lang="fr-FR" smtClean="0"/>
              <a:pPr/>
              <a:t>‹N°›</a:t>
            </a:fld>
            <a:endParaRPr lang="fr-FR" dirty="0"/>
          </a:p>
        </p:txBody>
      </p:sp>
      <p:pic>
        <p:nvPicPr>
          <p:cNvPr id="12" name="Picture 2" descr="http://us.cdn2.123rf.com/168nwm/alexwhite/alexwhite1207/alexwhite120700111/14358584-icone-noire-ronde-sur-fond-blanc-avec-une-ombre.jpg">
            <a:hlinkClick r:id="rId13" action="ppaction://hlinksldjump"/>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1"/>
            <a:ext cx="288217" cy="28821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24" r:id="rId8"/>
    <p:sldLayoutId id="2147484425" r:id="rId9"/>
    <p:sldLayoutId id="2147484426" r:id="rId10"/>
    <p:sldLayoutId id="2147484427" r:id="rId11"/>
  </p:sldLayoutIdLst>
  <p:hf hdr="0" dt="0"/>
  <p:txStyles>
    <p:titleStyle>
      <a:lvl1pPr algn="l" defTabSz="914400" rtl="0" eaLnBrk="1" latinLnBrk="0" hangingPunct="1">
        <a:spcBef>
          <a:spcPct val="0"/>
        </a:spcBef>
        <a:buNone/>
        <a:defRPr sz="32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9.png"/><Relationship Id="rId5" Type="http://schemas.openxmlformats.org/officeDocument/2006/relationships/image" Target="../media/image18.emf"/><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slide" Target="slide5.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1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FR" sz="2800" dirty="0"/>
              <a:t>Initiation à micropython 2 :</a:t>
            </a:r>
            <a:br>
              <a:rPr lang="fr-FR" sz="2800" dirty="0"/>
            </a:br>
            <a:r>
              <a:rPr lang="fr-FR" sz="2800" dirty="0"/>
              <a:t>Commande ventilateur</a:t>
            </a:r>
          </a:p>
        </p:txBody>
      </p:sp>
      <p:sp>
        <p:nvSpPr>
          <p:cNvPr id="3" name="Sous-titre 2"/>
          <p:cNvSpPr>
            <a:spLocks noGrp="1"/>
          </p:cNvSpPr>
          <p:nvPr>
            <p:ph type="subTitle" idx="1"/>
          </p:nvPr>
        </p:nvSpPr>
        <p:spPr>
          <a:xfrm>
            <a:off x="685800" y="2628900"/>
            <a:ext cx="6692263" cy="1314450"/>
          </a:xfrm>
        </p:spPr>
        <p:txBody>
          <a:bodyPr>
            <a:normAutofit fontScale="92500" lnSpcReduction="20000"/>
          </a:bodyPr>
          <a:lstStyle/>
          <a:p>
            <a:pPr marL="285750" indent="-285750">
              <a:buFontTx/>
              <a:buChar char="-"/>
            </a:pPr>
            <a:r>
              <a:rPr lang="fr-FR" sz="1800" dirty="0"/>
              <a:t>Concevoir : Générer un programme et l’implanter dans un système cible</a:t>
            </a:r>
          </a:p>
          <a:p>
            <a:pPr marL="285750" indent="-285750">
              <a:buFontTx/>
              <a:buChar char="-"/>
            </a:pPr>
            <a:r>
              <a:rPr lang="fr-FR" sz="1800" dirty="0"/>
              <a:t>Expérimenter : Etre capable d’effectuer un montage électronique contenant un hacheur et le tester</a:t>
            </a:r>
          </a:p>
          <a:p>
            <a:pPr marL="285750" indent="-285750">
              <a:buFontTx/>
              <a:buChar char="-"/>
            </a:pPr>
            <a:r>
              <a:rPr lang="fr-FR" sz="1800" i="1" dirty="0">
                <a:solidFill>
                  <a:srgbClr val="C00000"/>
                </a:solidFill>
              </a:rPr>
              <a:t>Prérequis : ce sujet fait suite au </a:t>
            </a:r>
            <a:r>
              <a:rPr lang="fr-FR" sz="1800" i="1" dirty="0" err="1">
                <a:solidFill>
                  <a:srgbClr val="C00000"/>
                </a:solidFill>
              </a:rPr>
              <a:t>tp</a:t>
            </a:r>
            <a:r>
              <a:rPr lang="fr-FR" sz="1800" i="1" dirty="0">
                <a:solidFill>
                  <a:srgbClr val="C00000"/>
                </a:solidFill>
              </a:rPr>
              <a:t> initiation Pico (feux tricolores)</a:t>
            </a:r>
          </a:p>
          <a:p>
            <a:pPr marL="285750" indent="-285750">
              <a:buFontTx/>
              <a:buChar char="-"/>
            </a:pPr>
            <a:endParaRPr lang="fr-FR" sz="1800" dirty="0"/>
          </a:p>
        </p:txBody>
      </p:sp>
      <p:pic>
        <p:nvPicPr>
          <p:cNvPr id="1026" name="Picture 2" descr="http://www.diisign.com/wp-content/uploads/2009/10/dzn_Air-Multiplier-by-Dyson-5.jpg"/>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8891" r="31375"/>
          <a:stretch/>
        </p:blipFill>
        <p:spPr bwMode="auto">
          <a:xfrm>
            <a:off x="7596336" y="2787774"/>
            <a:ext cx="1280160" cy="2143125"/>
          </a:xfrm>
          <a:prstGeom prst="rect">
            <a:avLst/>
          </a:prstGeom>
          <a:noFill/>
          <a:extLst>
            <a:ext uri="{909E8E84-426E-40DD-AFC4-6F175D3DCCD1}">
              <a14:hiddenFill xmlns:a14="http://schemas.microsoft.com/office/drawing/2010/main">
                <a:solidFill>
                  <a:srgbClr val="FFFFFF"/>
                </a:solidFill>
              </a14:hiddenFill>
            </a:ext>
          </a:extLst>
        </p:spPr>
      </p:pic>
      <p:sp>
        <p:nvSpPr>
          <p:cNvPr id="5" name="Espace réservé du pied de page 4"/>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1</a:t>
            </a:fld>
            <a:endParaRPr lang="fr-FR"/>
          </a:p>
        </p:txBody>
      </p:sp>
      <p:grpSp>
        <p:nvGrpSpPr>
          <p:cNvPr id="9" name="Groupe 8"/>
          <p:cNvGrpSpPr/>
          <p:nvPr/>
        </p:nvGrpSpPr>
        <p:grpSpPr>
          <a:xfrm>
            <a:off x="107504" y="4731990"/>
            <a:ext cx="4392488" cy="400110"/>
            <a:chOff x="107504" y="4731990"/>
            <a:chExt cx="4392488" cy="400110"/>
          </a:xfrm>
        </p:grpSpPr>
        <p:sp>
          <p:nvSpPr>
            <p:cNvPr id="10" name="ZoneTexte 9"/>
            <p:cNvSpPr txBox="1"/>
            <p:nvPr/>
          </p:nvSpPr>
          <p:spPr>
            <a:xfrm>
              <a:off x="107504" y="4731990"/>
              <a:ext cx="4392488" cy="400110"/>
            </a:xfrm>
            <a:prstGeom prst="rect">
              <a:avLst/>
            </a:prstGeom>
            <a:noFill/>
          </p:spPr>
          <p:txBody>
            <a:bodyPr wrap="square" rtlCol="0">
              <a:spAutoFit/>
            </a:bodyPr>
            <a:lstStyle/>
            <a:p>
              <a:r>
                <a:rPr lang="fr-FR" sz="1000" dirty="0"/>
                <a:t>Appuyer sur Ctrl-L pour mettre en plein écran.</a:t>
              </a:r>
            </a:p>
            <a:p>
              <a:r>
                <a:rPr lang="fr-FR" sz="1000" dirty="0"/>
                <a:t>Appuyer sur	+ tab pour basculer d’un document à un autre.  </a:t>
              </a:r>
            </a:p>
          </p:txBody>
        </p:sp>
        <p:pic>
          <p:nvPicPr>
            <p:cNvPr id="11" name="Picture 2" descr="http://arnaudcouchet.fr/images/Divers/Touche%20Window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9592" y="4911107"/>
              <a:ext cx="180000" cy="180923"/>
            </a:xfrm>
            <a:prstGeom prst="rect">
              <a:avLst/>
            </a:prstGeom>
            <a:noFill/>
            <a:extLst>
              <a:ext uri="{909E8E84-426E-40DD-AFC4-6F175D3DCCD1}">
                <a14:hiddenFill xmlns:a14="http://schemas.microsoft.com/office/drawing/2010/main">
                  <a:solidFill>
                    <a:srgbClr val="FFFFFF"/>
                  </a:solidFill>
                </a14:hiddenFill>
              </a:ext>
            </a:extLst>
          </p:spPr>
        </p:pic>
      </p:grpSp>
      <p:pic>
        <p:nvPicPr>
          <p:cNvPr id="409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00149" y="436599"/>
            <a:ext cx="2032291" cy="2063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Connecteur droit avec flèche 7"/>
          <p:cNvCxnSpPr/>
          <p:nvPr/>
        </p:nvCxnSpPr>
        <p:spPr>
          <a:xfrm flipV="1">
            <a:off x="7504375" y="843558"/>
            <a:ext cx="0" cy="36004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rot="10800000" flipV="1">
            <a:off x="7504375" y="1707654"/>
            <a:ext cx="0" cy="36004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rot="-8100000" flipV="1">
            <a:off x="7250769" y="1414387"/>
            <a:ext cx="0" cy="36004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17" name="Groupe 16"/>
          <p:cNvGrpSpPr/>
          <p:nvPr/>
        </p:nvGrpSpPr>
        <p:grpSpPr>
          <a:xfrm>
            <a:off x="6555104" y="4072508"/>
            <a:ext cx="909464" cy="792000"/>
            <a:chOff x="7620000" y="3795886"/>
            <a:chExt cx="909464" cy="785090"/>
          </a:xfrm>
        </p:grpSpPr>
        <p:sp>
          <p:nvSpPr>
            <p:cNvPr id="18" name="Rectangle 17"/>
            <p:cNvSpPr/>
            <p:nvPr/>
          </p:nvSpPr>
          <p:spPr>
            <a:xfrm>
              <a:off x="7620000" y="3795886"/>
              <a:ext cx="909464" cy="78509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pic>
          <p:nvPicPr>
            <p:cNvPr id="19" name="Image 18"/>
            <p:cNvPicPr>
              <a:picLocks noChangeAspect="1"/>
            </p:cNvPicPr>
            <p:nvPr/>
          </p:nvPicPr>
          <p:blipFill>
            <a:blip r:embed="rId6"/>
            <a:stretch>
              <a:fillRect/>
            </a:stretch>
          </p:blipFill>
          <p:spPr>
            <a:xfrm>
              <a:off x="7746120" y="3859819"/>
              <a:ext cx="657225" cy="657225"/>
            </a:xfrm>
            <a:prstGeom prst="rect">
              <a:avLst/>
            </a:prstGeom>
          </p:spPr>
        </p:pic>
      </p:grpSp>
      <p:pic>
        <p:nvPicPr>
          <p:cNvPr id="12" name="Image 11">
            <a:extLst>
              <a:ext uri="{FF2B5EF4-FFF2-40B4-BE49-F238E27FC236}">
                <a16:creationId xmlns:a16="http://schemas.microsoft.com/office/drawing/2014/main" id="{8FBABE08-C052-AC05-09A5-DA43AB7704D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52120" y="4062258"/>
            <a:ext cx="626912" cy="792000"/>
          </a:xfrm>
          <a:prstGeom prst="rect">
            <a:avLst/>
          </a:prstGeom>
        </p:spPr>
      </p:pic>
      <p:sp>
        <p:nvSpPr>
          <p:cNvPr id="4" name="ZoneTexte 3">
            <a:extLst>
              <a:ext uri="{FF2B5EF4-FFF2-40B4-BE49-F238E27FC236}">
                <a16:creationId xmlns:a16="http://schemas.microsoft.com/office/drawing/2014/main" id="{A414F20F-805E-AB2D-8320-BD09CBFE5E99}"/>
              </a:ext>
            </a:extLst>
          </p:cNvPr>
          <p:cNvSpPr txBox="1"/>
          <p:nvPr/>
        </p:nvSpPr>
        <p:spPr>
          <a:xfrm>
            <a:off x="107504" y="373754"/>
            <a:ext cx="1656184" cy="369332"/>
          </a:xfrm>
          <a:prstGeom prst="rect">
            <a:avLst/>
          </a:prstGeom>
          <a:noFill/>
        </p:spPr>
        <p:txBody>
          <a:bodyPr wrap="square" rtlCol="0">
            <a:spAutoFit/>
          </a:bodyPr>
          <a:lstStyle/>
          <a:p>
            <a:r>
              <a:rPr lang="fr-FR" i="1" dirty="0"/>
              <a:t>TP CPGE S2</a:t>
            </a:r>
          </a:p>
        </p:txBody>
      </p:sp>
    </p:spTree>
    <p:extLst>
      <p:ext uri="{BB962C8B-B14F-4D97-AF65-F5344CB8AC3E}">
        <p14:creationId xmlns:p14="http://schemas.microsoft.com/office/powerpoint/2010/main" val="1234569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200" dirty="0"/>
              <a:t>Étape 2 : Gestion moteur (2/4)</a:t>
            </a:r>
          </a:p>
        </p:txBody>
      </p:sp>
      <p:sp>
        <p:nvSpPr>
          <p:cNvPr id="4" name="Espace réservé du texte 3"/>
          <p:cNvSpPr>
            <a:spLocks noGrp="1"/>
          </p:cNvSpPr>
          <p:nvPr>
            <p:ph type="body" sz="half" idx="2"/>
          </p:nvPr>
        </p:nvSpPr>
        <p:spPr>
          <a:xfrm>
            <a:off x="124813" y="1597915"/>
            <a:ext cx="2472084" cy="3305821"/>
          </a:xfrm>
        </p:spPr>
        <p:txBody>
          <a:bodyPr>
            <a:normAutofit/>
          </a:bodyPr>
          <a:lstStyle/>
          <a:p>
            <a:pPr algn="just"/>
            <a:r>
              <a:rPr lang="fr-FR" dirty="0"/>
              <a:t>La sortie PWM branchée sur AIN1 sera fixée à 1000 Hz. (voir diapo suivante)</a:t>
            </a:r>
          </a:p>
        </p:txBody>
      </p:sp>
      <p:sp>
        <p:nvSpPr>
          <p:cNvPr id="6" name="Espace réservé du pied de page 5"/>
          <p:cNvSpPr>
            <a:spLocks noGrp="1"/>
          </p:cNvSpPr>
          <p:nvPr>
            <p:ph type="ftr" sz="quarter" idx="11"/>
          </p:nvPr>
        </p:nvSpPr>
        <p:spPr/>
        <p:txBody>
          <a:bodyPr/>
          <a:lstStyle/>
          <a:p>
            <a:r>
              <a:rPr lang="fr-FR"/>
              <a:t>SED - Ventilateur - Pico</a:t>
            </a:r>
          </a:p>
        </p:txBody>
      </p:sp>
      <p:sp>
        <p:nvSpPr>
          <p:cNvPr id="7" name="Espace réservé du numéro de diapositive 6"/>
          <p:cNvSpPr>
            <a:spLocks noGrp="1"/>
          </p:cNvSpPr>
          <p:nvPr>
            <p:ph type="sldNum" sz="quarter" idx="12"/>
          </p:nvPr>
        </p:nvSpPr>
        <p:spPr/>
        <p:txBody>
          <a:bodyPr/>
          <a:lstStyle/>
          <a:p>
            <a:fld id="{93C461D2-9DE8-40C8-822B-38EC5191248D}" type="slidenum">
              <a:rPr lang="fr-FR" smtClean="0"/>
              <a:t>10</a:t>
            </a:fld>
            <a:endParaRPr lang="fr-FR"/>
          </a:p>
        </p:txBody>
      </p:sp>
      <p:sp>
        <p:nvSpPr>
          <p:cNvPr id="10" name="ZoneTexte 9"/>
          <p:cNvSpPr txBox="1"/>
          <p:nvPr/>
        </p:nvSpPr>
        <p:spPr>
          <a:xfrm>
            <a:off x="2875112" y="455560"/>
            <a:ext cx="5256584" cy="276999"/>
          </a:xfrm>
          <a:prstGeom prst="rect">
            <a:avLst/>
          </a:prstGeom>
          <a:noFill/>
        </p:spPr>
        <p:txBody>
          <a:bodyPr wrap="square" rtlCol="0">
            <a:spAutoFit/>
          </a:bodyPr>
          <a:lstStyle/>
          <a:p>
            <a:pPr algn="ctr"/>
            <a:r>
              <a:rPr lang="fr-FR" sz="1200" dirty="0"/>
              <a:t>L’alimentation dite de « puissance » provient de l’alimentation externe (</a:t>
            </a:r>
            <a:r>
              <a:rPr lang="fr-FR" sz="1200" b="1" dirty="0"/>
              <a:t>9V</a:t>
            </a:r>
            <a:r>
              <a:rPr lang="fr-FR" sz="1200" dirty="0"/>
              <a:t>).</a:t>
            </a:r>
          </a:p>
        </p:txBody>
      </p:sp>
      <p:sp>
        <p:nvSpPr>
          <p:cNvPr id="12" name="ZoneTexte 11"/>
          <p:cNvSpPr txBox="1"/>
          <p:nvPr/>
        </p:nvSpPr>
        <p:spPr>
          <a:xfrm>
            <a:off x="1947170" y="4862634"/>
            <a:ext cx="6372200" cy="246221"/>
          </a:xfrm>
          <a:prstGeom prst="rect">
            <a:avLst/>
          </a:prstGeom>
          <a:noFill/>
        </p:spPr>
        <p:txBody>
          <a:bodyPr wrap="square" rtlCol="0">
            <a:spAutoFit/>
          </a:bodyPr>
          <a:lstStyle/>
          <a:p>
            <a:pPr algn="r"/>
            <a:r>
              <a:rPr lang="fr-FR" sz="1000" dirty="0"/>
              <a:t>Toutes les masses sont communes, y compris celle de l’alimentation de puissance.</a:t>
            </a:r>
          </a:p>
        </p:txBody>
      </p:sp>
      <p:pic>
        <p:nvPicPr>
          <p:cNvPr id="13" name="Picture 3" descr="Alimentation Reglable 2A - PE637"/>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20446" b="19963"/>
          <a:stretch/>
        </p:blipFill>
        <p:spPr bwMode="auto">
          <a:xfrm flipH="1">
            <a:off x="7773362" y="1072412"/>
            <a:ext cx="1256686" cy="936104"/>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93586" y="4892600"/>
            <a:ext cx="3241267" cy="246221"/>
          </a:xfrm>
          <a:prstGeom prst="rect">
            <a:avLst/>
          </a:prstGeom>
        </p:spPr>
        <p:txBody>
          <a:bodyPr wrap="square">
            <a:spAutoFit/>
          </a:bodyPr>
          <a:lstStyle/>
          <a:p>
            <a:pPr algn="ctr"/>
            <a:r>
              <a:rPr lang="fr-FR" sz="1000" b="1" dirty="0"/>
              <a:t>Plus de renseignements dans l’aide (sortie PWM).</a:t>
            </a:r>
          </a:p>
        </p:txBody>
      </p:sp>
      <p:sp>
        <p:nvSpPr>
          <p:cNvPr id="16" name="ZoneTexte 15"/>
          <p:cNvSpPr txBox="1"/>
          <p:nvPr/>
        </p:nvSpPr>
        <p:spPr>
          <a:xfrm>
            <a:off x="2879975" y="659410"/>
            <a:ext cx="5078311" cy="276999"/>
          </a:xfrm>
          <a:prstGeom prst="rect">
            <a:avLst/>
          </a:prstGeom>
          <a:noFill/>
        </p:spPr>
        <p:txBody>
          <a:bodyPr wrap="square" rtlCol="0">
            <a:spAutoFit/>
          </a:bodyPr>
          <a:lstStyle/>
          <a:p>
            <a:pPr algn="ctr"/>
            <a:r>
              <a:rPr lang="fr-FR" sz="1200" b="1" dirty="0">
                <a:solidFill>
                  <a:srgbClr val="C00000"/>
                </a:solidFill>
              </a:rPr>
              <a:t>Appeler l’enseignant pour vérification avant toute mise en tension</a:t>
            </a:r>
          </a:p>
        </p:txBody>
      </p:sp>
      <p:sp>
        <p:nvSpPr>
          <p:cNvPr id="3" name="ZoneTexte 2"/>
          <p:cNvSpPr txBox="1"/>
          <p:nvPr/>
        </p:nvSpPr>
        <p:spPr>
          <a:xfrm>
            <a:off x="2968661" y="4657515"/>
            <a:ext cx="6067835" cy="246221"/>
          </a:xfrm>
          <a:prstGeom prst="rect">
            <a:avLst/>
          </a:prstGeom>
          <a:noFill/>
        </p:spPr>
        <p:txBody>
          <a:bodyPr wrap="square" rtlCol="0">
            <a:spAutoFit/>
          </a:bodyPr>
          <a:lstStyle/>
          <a:p>
            <a:pPr algn="ctr"/>
            <a:r>
              <a:rPr lang="fr-FR" sz="1000" dirty="0"/>
              <a:t>Ce driver 8833 contient sa propre régulation de tension, inutile de le brancher sur le 3,3V de la carte.</a:t>
            </a:r>
          </a:p>
        </p:txBody>
      </p:sp>
      <p:pic>
        <p:nvPicPr>
          <p:cNvPr id="23" name="Image 22" descr="Danger — Wikipédia"/>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46715" y="2980054"/>
            <a:ext cx="463123" cy="407548"/>
          </a:xfrm>
          <a:prstGeom prst="rect">
            <a:avLst/>
          </a:prstGeom>
        </p:spPr>
      </p:pic>
      <p:sp>
        <p:nvSpPr>
          <p:cNvPr id="24" name="ZoneTexte 23"/>
          <p:cNvSpPr txBox="1"/>
          <p:nvPr/>
        </p:nvSpPr>
        <p:spPr>
          <a:xfrm>
            <a:off x="6740216" y="2990132"/>
            <a:ext cx="2436141" cy="400110"/>
          </a:xfrm>
          <a:prstGeom prst="rect">
            <a:avLst/>
          </a:prstGeom>
          <a:noFill/>
        </p:spPr>
        <p:txBody>
          <a:bodyPr wrap="square" rtlCol="0">
            <a:spAutoFit/>
          </a:bodyPr>
          <a:lstStyle/>
          <a:p>
            <a:r>
              <a:rPr lang="fr-FR" sz="1000" dirty="0"/>
              <a:t>Branchement de la masse de l’alimentation sur GND sur hacheur</a:t>
            </a:r>
          </a:p>
        </p:txBody>
      </p:sp>
      <p:sp>
        <p:nvSpPr>
          <p:cNvPr id="27" name="ZoneTexte 26"/>
          <p:cNvSpPr txBox="1"/>
          <p:nvPr/>
        </p:nvSpPr>
        <p:spPr>
          <a:xfrm>
            <a:off x="83692" y="2534680"/>
            <a:ext cx="2472084" cy="954107"/>
          </a:xfrm>
          <a:prstGeom prst="rect">
            <a:avLst/>
          </a:prstGeom>
          <a:noFill/>
        </p:spPr>
        <p:txBody>
          <a:bodyPr wrap="square" rtlCol="0">
            <a:spAutoFit/>
          </a:bodyPr>
          <a:lstStyle/>
          <a:p>
            <a:pPr algn="ctr"/>
            <a:r>
              <a:rPr lang="fr-FR" sz="1400" dirty="0">
                <a:solidFill>
                  <a:srgbClr val="C00000"/>
                </a:solidFill>
              </a:rPr>
              <a:t>Tout câblage s’effectue Pico débranchée !</a:t>
            </a:r>
          </a:p>
          <a:p>
            <a:pPr algn="ctr"/>
            <a:r>
              <a:rPr lang="fr-FR" sz="1400" dirty="0">
                <a:solidFill>
                  <a:srgbClr val="C00000"/>
                </a:solidFill>
              </a:rPr>
              <a:t>Appeler le professeur avant toute mise sous tension !</a:t>
            </a:r>
          </a:p>
        </p:txBody>
      </p:sp>
      <p:pic>
        <p:nvPicPr>
          <p:cNvPr id="14" name="Image 13">
            <a:extLst>
              <a:ext uri="{FF2B5EF4-FFF2-40B4-BE49-F238E27FC236}">
                <a16:creationId xmlns:a16="http://schemas.microsoft.com/office/drawing/2014/main" id="{C206BC9D-BD8A-ADDE-24F3-B7C118EC505A}"/>
              </a:ext>
            </a:extLst>
          </p:cNvPr>
          <p:cNvPicPr>
            <a:picLocks noChangeAspect="1"/>
          </p:cNvPicPr>
          <p:nvPr/>
        </p:nvPicPr>
        <p:blipFill>
          <a:blip r:embed="rId5"/>
          <a:stretch>
            <a:fillRect/>
          </a:stretch>
        </p:blipFill>
        <p:spPr>
          <a:xfrm>
            <a:off x="3628780" y="989128"/>
            <a:ext cx="4074807" cy="3603036"/>
          </a:xfrm>
          <a:prstGeom prst="rect">
            <a:avLst/>
          </a:prstGeom>
        </p:spPr>
      </p:pic>
      <p:sp>
        <p:nvSpPr>
          <p:cNvPr id="17" name="ZoneTexte 16">
            <a:extLst>
              <a:ext uri="{FF2B5EF4-FFF2-40B4-BE49-F238E27FC236}">
                <a16:creationId xmlns:a16="http://schemas.microsoft.com/office/drawing/2014/main" id="{13249948-256D-94CE-5E38-8814F4A7D78E}"/>
              </a:ext>
            </a:extLst>
          </p:cNvPr>
          <p:cNvSpPr txBox="1"/>
          <p:nvPr/>
        </p:nvSpPr>
        <p:spPr>
          <a:xfrm>
            <a:off x="5155647" y="3692707"/>
            <a:ext cx="3922806" cy="923330"/>
          </a:xfrm>
          <a:prstGeom prst="rect">
            <a:avLst/>
          </a:prstGeom>
          <a:noFill/>
        </p:spPr>
        <p:txBody>
          <a:bodyPr wrap="square" rtlCol="0">
            <a:spAutoFit/>
          </a:bodyPr>
          <a:lstStyle/>
          <a:p>
            <a:pPr algn="ctr"/>
            <a:r>
              <a:rPr lang="fr-FR" dirty="0"/>
              <a:t>Ce schéma ne contient ni le câblage des leds ni celui des boutons.</a:t>
            </a:r>
          </a:p>
          <a:p>
            <a:pPr algn="ctr"/>
            <a:r>
              <a:rPr lang="fr-FR" dirty="0"/>
              <a:t>GP20 a été choisie arbitrairement.</a:t>
            </a:r>
          </a:p>
        </p:txBody>
      </p:sp>
      <p:pic>
        <p:nvPicPr>
          <p:cNvPr id="8" name="Picture 4" descr="Afficher l'image d'origine">
            <a:extLst>
              <a:ext uri="{FF2B5EF4-FFF2-40B4-BE49-F238E27FC236}">
                <a16:creationId xmlns:a16="http://schemas.microsoft.com/office/drawing/2014/main" id="{7BA6E8E3-38E4-8078-88C0-4F221342F82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7320" t="31541" r="36118" b="7776"/>
          <a:stretch/>
        </p:blipFill>
        <p:spPr bwMode="auto">
          <a:xfrm>
            <a:off x="571722" y="3515461"/>
            <a:ext cx="1679813" cy="1319688"/>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a:extLst>
              <a:ext uri="{FF2B5EF4-FFF2-40B4-BE49-F238E27FC236}">
                <a16:creationId xmlns:a16="http://schemas.microsoft.com/office/drawing/2014/main" id="{4F073157-CAA2-1001-ED66-0FF326102323}"/>
              </a:ext>
            </a:extLst>
          </p:cNvPr>
          <p:cNvSpPr txBox="1"/>
          <p:nvPr/>
        </p:nvSpPr>
        <p:spPr>
          <a:xfrm>
            <a:off x="1007663" y="4754507"/>
            <a:ext cx="807929" cy="246221"/>
          </a:xfrm>
          <a:prstGeom prst="rect">
            <a:avLst/>
          </a:prstGeom>
          <a:noFill/>
        </p:spPr>
        <p:txBody>
          <a:bodyPr wrap="square" rtlCol="0">
            <a:spAutoFit/>
          </a:bodyPr>
          <a:lstStyle/>
          <a:p>
            <a:r>
              <a:rPr lang="fr-FR" sz="1000" dirty="0"/>
              <a:t>DRV8833</a:t>
            </a:r>
          </a:p>
        </p:txBody>
      </p:sp>
      <p:cxnSp>
        <p:nvCxnSpPr>
          <p:cNvPr id="18" name="Connecteur droit avec flèche 17">
            <a:extLst>
              <a:ext uri="{FF2B5EF4-FFF2-40B4-BE49-F238E27FC236}">
                <a16:creationId xmlns:a16="http://schemas.microsoft.com/office/drawing/2014/main" id="{CB859EC9-7645-A43F-A2C8-8AB31DE6EB73}"/>
              </a:ext>
            </a:extLst>
          </p:cNvPr>
          <p:cNvCxnSpPr/>
          <p:nvPr/>
        </p:nvCxnSpPr>
        <p:spPr>
          <a:xfrm>
            <a:off x="6809838" y="936409"/>
            <a:ext cx="210434" cy="411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F7040CA5-A611-DE01-18F2-8B07E13B73E2}"/>
              </a:ext>
            </a:extLst>
          </p:cNvPr>
          <p:cNvSpPr txBox="1"/>
          <p:nvPr/>
        </p:nvSpPr>
        <p:spPr>
          <a:xfrm>
            <a:off x="6870908" y="902976"/>
            <a:ext cx="1522725" cy="369332"/>
          </a:xfrm>
          <a:prstGeom prst="rect">
            <a:avLst/>
          </a:prstGeom>
          <a:noFill/>
        </p:spPr>
        <p:txBody>
          <a:bodyPr wrap="none" rtlCol="0">
            <a:spAutoFit/>
          </a:bodyPr>
          <a:lstStyle/>
          <a:p>
            <a:r>
              <a:rPr lang="fr-FR" dirty="0">
                <a:solidFill>
                  <a:srgbClr val="C00000"/>
                </a:solidFill>
              </a:rPr>
              <a:t>IMPORTANT</a:t>
            </a:r>
          </a:p>
        </p:txBody>
      </p:sp>
    </p:spTree>
    <p:extLst>
      <p:ext uri="{BB962C8B-B14F-4D97-AF65-F5344CB8AC3E}">
        <p14:creationId xmlns:p14="http://schemas.microsoft.com/office/powerpoint/2010/main" val="355419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200" dirty="0"/>
              <a:t>Étape 2 : Gestion moteur (3/4) ; Ecriture du code de test moteur</a:t>
            </a:r>
          </a:p>
        </p:txBody>
      </p:sp>
      <p:sp>
        <p:nvSpPr>
          <p:cNvPr id="4" name="Espace réservé du texte 3"/>
          <p:cNvSpPr>
            <a:spLocks noGrp="1"/>
          </p:cNvSpPr>
          <p:nvPr>
            <p:ph idx="1"/>
          </p:nvPr>
        </p:nvSpPr>
        <p:spPr>
          <a:xfrm>
            <a:off x="450880" y="1851671"/>
            <a:ext cx="8229600" cy="1944216"/>
          </a:xfrm>
          <a:ln>
            <a:solidFill>
              <a:schemeClr val="tx1"/>
            </a:solidFill>
          </a:ln>
        </p:spPr>
        <p:txBody>
          <a:bodyPr>
            <a:normAutofit fontScale="92500" lnSpcReduction="10000"/>
          </a:bodyPr>
          <a:lstStyle/>
          <a:p>
            <a:pPr marL="0" indent="0">
              <a:buNone/>
            </a:pPr>
            <a:r>
              <a:rPr lang="fr-FR" sz="1600" b="1" dirty="0">
                <a:latin typeface="Courier New" panose="02070309020205020404" pitchFamily="49" charset="0"/>
                <a:cs typeface="Courier New" panose="02070309020205020404" pitchFamily="49" charset="0"/>
              </a:rPr>
              <a:t>import</a:t>
            </a:r>
            <a:r>
              <a:rPr lang="fr-FR" sz="1600" dirty="0">
                <a:latin typeface="Courier New" panose="02070309020205020404" pitchFamily="49" charset="0"/>
                <a:cs typeface="Courier New" panose="02070309020205020404" pitchFamily="49" charset="0"/>
              </a:rPr>
              <a:t> machine</a:t>
            </a:r>
          </a:p>
          <a:p>
            <a:pPr marL="0" indent="0">
              <a:buNone/>
            </a:pPr>
            <a:r>
              <a:rPr lang="fr-FR" sz="1600" b="1" dirty="0" err="1">
                <a:latin typeface="Courier New" panose="02070309020205020404" pitchFamily="49" charset="0"/>
                <a:cs typeface="Courier New" panose="02070309020205020404" pitchFamily="49" charset="0"/>
              </a:rPr>
              <a:t>from</a:t>
            </a:r>
            <a:r>
              <a:rPr lang="fr-FR" sz="1600" dirty="0">
                <a:latin typeface="Courier New" panose="02070309020205020404" pitchFamily="49" charset="0"/>
                <a:cs typeface="Courier New" panose="02070309020205020404" pitchFamily="49" charset="0"/>
              </a:rPr>
              <a:t> machine </a:t>
            </a:r>
            <a:r>
              <a:rPr lang="fr-FR" sz="1600" b="1" dirty="0">
                <a:latin typeface="Courier New" panose="02070309020205020404" pitchFamily="49" charset="0"/>
                <a:cs typeface="Courier New" panose="02070309020205020404" pitchFamily="49" charset="0"/>
              </a:rPr>
              <a:t>import</a:t>
            </a:r>
            <a:r>
              <a:rPr lang="fr-FR" sz="1600" dirty="0">
                <a:latin typeface="Courier New" panose="02070309020205020404" pitchFamily="49" charset="0"/>
                <a:cs typeface="Courier New" panose="02070309020205020404" pitchFamily="49" charset="0"/>
              </a:rPr>
              <a:t> Pin</a:t>
            </a:r>
          </a:p>
          <a:p>
            <a:pPr marL="0" indent="0">
              <a:buNone/>
            </a:pPr>
            <a:endParaRPr lang="fr-FR" sz="1600" dirty="0">
              <a:latin typeface="Courier New" panose="02070309020205020404" pitchFamily="49" charset="0"/>
              <a:cs typeface="Courier New" panose="02070309020205020404" pitchFamily="49" charset="0"/>
            </a:endParaRPr>
          </a:p>
          <a:p>
            <a:pPr marL="0" indent="0">
              <a:buNone/>
            </a:pPr>
            <a:r>
              <a:rPr lang="fr-FR" sz="1600" dirty="0">
                <a:latin typeface="Courier New" panose="02070309020205020404" pitchFamily="49" charset="0"/>
                <a:cs typeface="Courier New" panose="02070309020205020404" pitchFamily="49" charset="0"/>
              </a:rPr>
              <a:t>mli=</a:t>
            </a:r>
            <a:r>
              <a:rPr lang="fr-FR" sz="1600" dirty="0" err="1">
                <a:latin typeface="Courier New" panose="02070309020205020404" pitchFamily="49" charset="0"/>
                <a:cs typeface="Courier New" panose="02070309020205020404" pitchFamily="49" charset="0"/>
              </a:rPr>
              <a:t>machine.PWM</a:t>
            </a:r>
            <a:r>
              <a:rPr lang="fr-FR" sz="1600" dirty="0">
                <a:latin typeface="Courier New" panose="02070309020205020404" pitchFamily="49" charset="0"/>
                <a:cs typeface="Courier New" panose="02070309020205020404" pitchFamily="49" charset="0"/>
              </a:rPr>
              <a:t>(Pin(20)) </a:t>
            </a:r>
            <a:r>
              <a:rPr lang="fr-FR" sz="1600" dirty="0">
                <a:solidFill>
                  <a:schemeClr val="bg1">
                    <a:lumMod val="65000"/>
                  </a:schemeClr>
                </a:solidFill>
                <a:latin typeface="Courier New" panose="02070309020205020404" pitchFamily="49" charset="0"/>
                <a:cs typeface="Courier New" panose="02070309020205020404" pitchFamily="49" charset="0"/>
              </a:rPr>
              <a:t>#commande MLI sur GP20</a:t>
            </a:r>
          </a:p>
          <a:p>
            <a:pPr marL="0" indent="0">
              <a:buNone/>
            </a:pPr>
            <a:r>
              <a:rPr lang="fr-FR" sz="1600" dirty="0" err="1">
                <a:latin typeface="Courier New" panose="02070309020205020404" pitchFamily="49" charset="0"/>
                <a:cs typeface="Courier New" panose="02070309020205020404" pitchFamily="49" charset="0"/>
              </a:rPr>
              <a:t>mli.freq</a:t>
            </a:r>
            <a:r>
              <a:rPr lang="fr-FR" sz="1600" dirty="0">
                <a:latin typeface="Courier New" panose="02070309020205020404" pitchFamily="49" charset="0"/>
                <a:cs typeface="Courier New" panose="02070309020205020404" pitchFamily="49" charset="0"/>
              </a:rPr>
              <a:t>(1000) </a:t>
            </a:r>
            <a:r>
              <a:rPr lang="fr-FR" sz="1600" dirty="0">
                <a:solidFill>
                  <a:schemeClr val="bg1">
                    <a:lumMod val="65000"/>
                  </a:schemeClr>
                </a:solidFill>
                <a:latin typeface="Courier New" panose="02070309020205020404" pitchFamily="49" charset="0"/>
                <a:cs typeface="Courier New" panose="02070309020205020404" pitchFamily="49" charset="0"/>
              </a:rPr>
              <a:t>#frequence MLI de 1000 Hz </a:t>
            </a:r>
          </a:p>
          <a:p>
            <a:pPr marL="0" indent="0">
              <a:buNone/>
            </a:pPr>
            <a:endParaRPr lang="fr-FR" sz="1600" dirty="0">
              <a:solidFill>
                <a:schemeClr val="bg1">
                  <a:lumMod val="65000"/>
                </a:schemeClr>
              </a:solidFill>
              <a:latin typeface="Courier New" panose="02070309020205020404" pitchFamily="49" charset="0"/>
              <a:cs typeface="Courier New" panose="02070309020205020404" pitchFamily="49" charset="0"/>
            </a:endParaRPr>
          </a:p>
          <a:p>
            <a:pPr marL="0" indent="0">
              <a:buNone/>
            </a:pPr>
            <a:r>
              <a:rPr lang="fr-FR" sz="1600" dirty="0">
                <a:latin typeface="Courier New" panose="02070309020205020404" pitchFamily="49" charset="0"/>
                <a:cs typeface="Courier New" panose="02070309020205020404" pitchFamily="49" charset="0"/>
              </a:rPr>
              <a:t>mli.duty_u16(</a:t>
            </a:r>
            <a:r>
              <a:rPr lang="fr-FR" sz="1600" dirty="0" err="1">
                <a:latin typeface="Courier New" panose="02070309020205020404" pitchFamily="49" charset="0"/>
                <a:cs typeface="Courier New" panose="02070309020205020404" pitchFamily="49" charset="0"/>
              </a:rPr>
              <a:t>int</a:t>
            </a:r>
            <a:r>
              <a:rPr lang="fr-FR" sz="1600" dirty="0">
                <a:latin typeface="Courier New" panose="02070309020205020404" pitchFamily="49" charset="0"/>
                <a:cs typeface="Courier New" panose="02070309020205020404" pitchFamily="49" charset="0"/>
              </a:rPr>
              <a:t>(0.5*65535)) </a:t>
            </a:r>
            <a:r>
              <a:rPr lang="fr-FR" sz="1600" dirty="0">
                <a:solidFill>
                  <a:schemeClr val="bg1">
                    <a:lumMod val="65000"/>
                  </a:schemeClr>
                </a:solidFill>
                <a:latin typeface="Courier New" panose="02070309020205020404" pitchFamily="49" charset="0"/>
                <a:cs typeface="Courier New" panose="02070309020205020404" pitchFamily="49" charset="0"/>
              </a:rPr>
              <a:t>#tension moyenne moteur à 50% de Umax</a:t>
            </a:r>
            <a:endParaRPr lang="fr-FR" sz="1600" dirty="0"/>
          </a:p>
        </p:txBody>
      </p:sp>
      <p:sp>
        <p:nvSpPr>
          <p:cNvPr id="6" name="Espace réservé du pied de page 5"/>
          <p:cNvSpPr>
            <a:spLocks noGrp="1"/>
          </p:cNvSpPr>
          <p:nvPr>
            <p:ph type="ftr" sz="quarter" idx="11"/>
          </p:nvPr>
        </p:nvSpPr>
        <p:spPr/>
        <p:txBody>
          <a:bodyPr/>
          <a:lstStyle/>
          <a:p>
            <a:r>
              <a:rPr lang="fr-FR"/>
              <a:t>SED - Ventilateur - Pico</a:t>
            </a:r>
          </a:p>
        </p:txBody>
      </p:sp>
      <p:sp>
        <p:nvSpPr>
          <p:cNvPr id="7" name="Espace réservé du numéro de diapositive 6"/>
          <p:cNvSpPr>
            <a:spLocks noGrp="1"/>
          </p:cNvSpPr>
          <p:nvPr>
            <p:ph type="sldNum" sz="quarter" idx="12"/>
          </p:nvPr>
        </p:nvSpPr>
        <p:spPr/>
        <p:txBody>
          <a:bodyPr/>
          <a:lstStyle/>
          <a:p>
            <a:fld id="{93C461D2-9DE8-40C8-822B-38EC5191248D}" type="slidenum">
              <a:rPr lang="fr-FR" smtClean="0"/>
              <a:t>11</a:t>
            </a:fld>
            <a:endParaRPr lang="fr-FR"/>
          </a:p>
        </p:txBody>
      </p:sp>
      <p:sp>
        <p:nvSpPr>
          <p:cNvPr id="15" name="Rectangle 14"/>
          <p:cNvSpPr/>
          <p:nvPr/>
        </p:nvSpPr>
        <p:spPr>
          <a:xfrm>
            <a:off x="-93586" y="4892600"/>
            <a:ext cx="3241267" cy="246221"/>
          </a:xfrm>
          <a:prstGeom prst="rect">
            <a:avLst/>
          </a:prstGeom>
        </p:spPr>
        <p:txBody>
          <a:bodyPr wrap="square">
            <a:spAutoFit/>
          </a:bodyPr>
          <a:lstStyle/>
          <a:p>
            <a:pPr algn="ctr"/>
            <a:r>
              <a:rPr lang="fr-FR" sz="1000" b="1" dirty="0"/>
              <a:t>Plus de renseignements dans l’aide (sortie PWM).</a:t>
            </a:r>
          </a:p>
        </p:txBody>
      </p:sp>
      <p:sp>
        <p:nvSpPr>
          <p:cNvPr id="9" name="ZoneTexte 8">
            <a:extLst>
              <a:ext uri="{FF2B5EF4-FFF2-40B4-BE49-F238E27FC236}">
                <a16:creationId xmlns:a16="http://schemas.microsoft.com/office/drawing/2014/main" id="{96B7CF24-0CAB-17B8-A0C7-139BDCE0CD75}"/>
              </a:ext>
            </a:extLst>
          </p:cNvPr>
          <p:cNvSpPr txBox="1"/>
          <p:nvPr/>
        </p:nvSpPr>
        <p:spPr>
          <a:xfrm>
            <a:off x="471984" y="1313618"/>
            <a:ext cx="8208496" cy="369332"/>
          </a:xfrm>
          <a:prstGeom prst="rect">
            <a:avLst/>
          </a:prstGeom>
          <a:solidFill>
            <a:schemeClr val="accent2">
              <a:lumMod val="40000"/>
              <a:lumOff val="60000"/>
            </a:schemeClr>
          </a:solidFill>
        </p:spPr>
        <p:txBody>
          <a:bodyPr wrap="square">
            <a:spAutoFit/>
          </a:bodyPr>
          <a:lstStyle/>
          <a:p>
            <a:pPr marL="285750" indent="-285750">
              <a:buFont typeface="Arial" panose="020B0604020202020204" pitchFamily="34" charset="0"/>
              <a:buChar char="•"/>
            </a:pPr>
            <a:r>
              <a:rPr lang="fr-FR" sz="1800" dirty="0"/>
              <a:t>Mettre dans </a:t>
            </a:r>
            <a:r>
              <a:rPr lang="fr-FR" sz="1800" dirty="0" err="1"/>
              <a:t>Thonny</a:t>
            </a:r>
            <a:r>
              <a:rPr lang="fr-FR" sz="1800" dirty="0"/>
              <a:t> :</a:t>
            </a:r>
          </a:p>
        </p:txBody>
      </p:sp>
      <p:sp>
        <p:nvSpPr>
          <p:cNvPr id="10" name="ZoneTexte 9">
            <a:extLst>
              <a:ext uri="{FF2B5EF4-FFF2-40B4-BE49-F238E27FC236}">
                <a16:creationId xmlns:a16="http://schemas.microsoft.com/office/drawing/2014/main" id="{8B5C5663-9121-B357-EC9F-06625841403D}"/>
              </a:ext>
            </a:extLst>
          </p:cNvPr>
          <p:cNvSpPr txBox="1"/>
          <p:nvPr/>
        </p:nvSpPr>
        <p:spPr>
          <a:xfrm>
            <a:off x="472575" y="3964608"/>
            <a:ext cx="8242240" cy="646331"/>
          </a:xfrm>
          <a:prstGeom prst="rect">
            <a:avLst/>
          </a:prstGeom>
          <a:solidFill>
            <a:schemeClr val="accent2">
              <a:lumMod val="40000"/>
              <a:lumOff val="60000"/>
            </a:schemeClr>
          </a:solidFill>
        </p:spPr>
        <p:txBody>
          <a:bodyPr wrap="square">
            <a:spAutoFit/>
          </a:bodyPr>
          <a:lstStyle/>
          <a:p>
            <a:pPr marL="285750" indent="-285750">
              <a:buFont typeface="Arial" panose="020B0604020202020204" pitchFamily="34" charset="0"/>
              <a:buChar char="•"/>
            </a:pPr>
            <a:r>
              <a:rPr lang="fr-FR" sz="1800" dirty="0"/>
              <a:t>Tester en changeant le rapport cyclique et/ou la fréquence. Qu’observez-vous ?</a:t>
            </a:r>
          </a:p>
        </p:txBody>
      </p:sp>
      <p:sp>
        <p:nvSpPr>
          <p:cNvPr id="11" name="ZoneTexte 10">
            <a:extLst>
              <a:ext uri="{FF2B5EF4-FFF2-40B4-BE49-F238E27FC236}">
                <a16:creationId xmlns:a16="http://schemas.microsoft.com/office/drawing/2014/main" id="{FE7DE2AB-91A0-2CAA-8329-FA24DDA5F015}"/>
              </a:ext>
            </a:extLst>
          </p:cNvPr>
          <p:cNvSpPr txBox="1"/>
          <p:nvPr/>
        </p:nvSpPr>
        <p:spPr>
          <a:xfrm>
            <a:off x="471984" y="4573162"/>
            <a:ext cx="6144631" cy="276999"/>
          </a:xfrm>
          <a:prstGeom prst="rect">
            <a:avLst/>
          </a:prstGeom>
          <a:noFill/>
        </p:spPr>
        <p:txBody>
          <a:bodyPr wrap="none" rtlCol="0">
            <a:spAutoFit/>
          </a:bodyPr>
          <a:lstStyle/>
          <a:p>
            <a:r>
              <a:rPr lang="fr-FR" sz="1200" dirty="0"/>
              <a:t>Remarque, les hacheurs professionnels ont des fréquences autour de 25 kHz voire plus.</a:t>
            </a:r>
          </a:p>
        </p:txBody>
      </p:sp>
    </p:spTree>
    <p:extLst>
      <p:ext uri="{BB962C8B-B14F-4D97-AF65-F5344CB8AC3E}">
        <p14:creationId xmlns:p14="http://schemas.microsoft.com/office/powerpoint/2010/main" val="3667837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328276"/>
            <a:ext cx="6222343" cy="984480"/>
          </a:xfrm>
        </p:spPr>
        <p:txBody>
          <a:bodyPr>
            <a:normAutofit fontScale="90000"/>
          </a:bodyPr>
          <a:lstStyle/>
          <a:p>
            <a:r>
              <a:rPr lang="fr-FR" dirty="0"/>
              <a:t>Etape 3 : câblage des boutons et </a:t>
            </a:r>
            <a:r>
              <a:rPr lang="fr-FR" dirty="0" err="1"/>
              <a:t>leds</a:t>
            </a:r>
            <a:r>
              <a:rPr lang="fr-FR" dirty="0"/>
              <a:t>.</a:t>
            </a:r>
          </a:p>
        </p:txBody>
      </p:sp>
      <p:sp>
        <p:nvSpPr>
          <p:cNvPr id="4" name="Espace réservé du pied de page 3"/>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12</a:t>
            </a:fld>
            <a:endParaRPr lang="fr-FR"/>
          </a:p>
        </p:txBody>
      </p:sp>
      <p:sp>
        <p:nvSpPr>
          <p:cNvPr id="7" name="ZoneTexte 6"/>
          <p:cNvSpPr txBox="1"/>
          <p:nvPr/>
        </p:nvSpPr>
        <p:spPr>
          <a:xfrm>
            <a:off x="382450" y="1194514"/>
            <a:ext cx="6045187" cy="1077218"/>
          </a:xfrm>
          <a:prstGeom prst="rect">
            <a:avLst/>
          </a:prstGeom>
          <a:solidFill>
            <a:schemeClr val="accent2">
              <a:lumMod val="40000"/>
              <a:lumOff val="60000"/>
            </a:schemeClr>
          </a:solidFill>
        </p:spPr>
        <p:txBody>
          <a:bodyPr wrap="square" rtlCol="0">
            <a:spAutoFit/>
          </a:bodyPr>
          <a:lstStyle/>
          <a:p>
            <a:pPr marL="285750" indent="-285750">
              <a:buFont typeface="Arial" panose="020B0604020202020204" pitchFamily="34" charset="0"/>
              <a:buChar char="•"/>
            </a:pPr>
            <a:r>
              <a:rPr lang="fr-FR" sz="1600" dirty="0"/>
              <a:t>Reprenez le câblage du TP feux tricolores précédent :</a:t>
            </a:r>
          </a:p>
          <a:p>
            <a:pPr marL="742950" lvl="1" indent="-285750">
              <a:buFont typeface="Arial" panose="020B0604020202020204" pitchFamily="34" charset="0"/>
              <a:buChar char="•"/>
            </a:pPr>
            <a:r>
              <a:rPr lang="fr-FR" sz="1600" dirty="0"/>
              <a:t>3 leds câblées et 2 boutons qui étaient nommés </a:t>
            </a:r>
            <a:r>
              <a:rPr lang="fr-FR" sz="1600" dirty="0" err="1"/>
              <a:t>usr</a:t>
            </a:r>
            <a:r>
              <a:rPr lang="fr-FR" sz="1600" dirty="0"/>
              <a:t> et trafic et qui deviennent marche et arrêt.</a:t>
            </a:r>
          </a:p>
          <a:p>
            <a:pPr marL="742950" lvl="1" indent="-285750">
              <a:buFont typeface="Arial" panose="020B0604020202020204" pitchFamily="34" charset="0"/>
              <a:buChar char="•"/>
            </a:pPr>
            <a:r>
              <a:rPr lang="fr-FR" sz="1600" dirty="0"/>
              <a:t>Vous pouvez aussi vous référer à l’aide micropython.</a:t>
            </a:r>
          </a:p>
        </p:txBody>
      </p:sp>
      <p:sp>
        <p:nvSpPr>
          <p:cNvPr id="8" name="ZoneTexte 7"/>
          <p:cNvSpPr txBox="1"/>
          <p:nvPr/>
        </p:nvSpPr>
        <p:spPr>
          <a:xfrm>
            <a:off x="293873" y="2271733"/>
            <a:ext cx="6222343" cy="1569660"/>
          </a:xfrm>
          <a:prstGeom prst="rect">
            <a:avLst/>
          </a:prstGeom>
          <a:noFill/>
        </p:spPr>
        <p:txBody>
          <a:bodyPr wrap="square" rtlCol="0">
            <a:spAutoFit/>
          </a:bodyPr>
          <a:lstStyle/>
          <a:p>
            <a:pPr algn="just"/>
            <a:r>
              <a:rPr lang="fr-FR" sz="1600" dirty="0"/>
              <a:t>Les boutons poussoirs sont nommés (marche et arrêt) pour la compréhension du programme. </a:t>
            </a:r>
            <a:r>
              <a:rPr lang="fr-FR" sz="1600" b="1" dirty="0"/>
              <a:t>Bien respecter le branchement des pattes B et C</a:t>
            </a:r>
            <a:r>
              <a:rPr lang="fr-FR" sz="1600" dirty="0"/>
              <a:t>.</a:t>
            </a:r>
          </a:p>
          <a:p>
            <a:pPr algn="just"/>
            <a:r>
              <a:rPr lang="fr-FR" sz="1600" dirty="0"/>
              <a:t>Utiliser les colonnes + (rouge) et – (bleue) de la plaque pour placer l’alimentation 3,3V (OUT) et la masse (GND).</a:t>
            </a:r>
          </a:p>
          <a:p>
            <a:pPr algn="just"/>
            <a:r>
              <a:rPr lang="fr-FR" sz="1600" dirty="0"/>
              <a:t>Voir aide micropython « entrées externes ».</a:t>
            </a:r>
          </a:p>
        </p:txBody>
      </p:sp>
      <p:grpSp>
        <p:nvGrpSpPr>
          <p:cNvPr id="27" name="Groupe 26">
            <a:extLst>
              <a:ext uri="{FF2B5EF4-FFF2-40B4-BE49-F238E27FC236}">
                <a16:creationId xmlns:a16="http://schemas.microsoft.com/office/drawing/2014/main" id="{7A7A1DF0-FCF3-88C0-3150-DD7D74DDD81B}"/>
              </a:ext>
            </a:extLst>
          </p:cNvPr>
          <p:cNvGrpSpPr/>
          <p:nvPr/>
        </p:nvGrpSpPr>
        <p:grpSpPr>
          <a:xfrm>
            <a:off x="-76361" y="3830743"/>
            <a:ext cx="3583068" cy="1135541"/>
            <a:chOff x="190579" y="3958090"/>
            <a:chExt cx="3583068" cy="1135541"/>
          </a:xfrm>
        </p:grpSpPr>
        <p:pic>
          <p:nvPicPr>
            <p:cNvPr id="4098" name="Picture 2" descr="http://snootlab.com/102-369-large/push-button-12mm.jpg"/>
            <p:cNvPicPr>
              <a:picLocks noChangeAspect="1" noChangeArrowheads="1"/>
            </p:cNvPicPr>
            <p:nvPr/>
          </p:nvPicPr>
          <p:blipFill rotWithShape="1">
            <a:blip r:embed="rId3">
              <a:extLst>
                <a:ext uri="{28A0092B-C50C-407E-A947-70E740481C1C}">
                  <a14:useLocalDpi xmlns:a14="http://schemas.microsoft.com/office/drawing/2010/main" val="0"/>
                </a:ext>
              </a:extLst>
            </a:blip>
            <a:srcRect t="30565" b="26569"/>
            <a:stretch/>
          </p:blipFill>
          <p:spPr bwMode="auto">
            <a:xfrm>
              <a:off x="190579" y="3958090"/>
              <a:ext cx="2641476" cy="113228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9" name="ZoneTexte 8"/>
            <p:cNvSpPr txBox="1"/>
            <p:nvPr/>
          </p:nvSpPr>
          <p:spPr>
            <a:xfrm>
              <a:off x="484744" y="4438703"/>
              <a:ext cx="576064" cy="369332"/>
            </a:xfrm>
            <a:prstGeom prst="rect">
              <a:avLst/>
            </a:prstGeom>
            <a:noFill/>
          </p:spPr>
          <p:txBody>
            <a:bodyPr wrap="square" rtlCol="0">
              <a:spAutoFit/>
            </a:bodyPr>
            <a:lstStyle/>
            <a:p>
              <a:r>
                <a:rPr lang="fr-FR" dirty="0"/>
                <a:t>B</a:t>
              </a:r>
            </a:p>
          </p:txBody>
        </p:sp>
        <p:sp>
          <p:nvSpPr>
            <p:cNvPr id="13" name="ZoneTexte 12"/>
            <p:cNvSpPr txBox="1"/>
            <p:nvPr/>
          </p:nvSpPr>
          <p:spPr>
            <a:xfrm>
              <a:off x="827584" y="4659982"/>
              <a:ext cx="576064" cy="369332"/>
            </a:xfrm>
            <a:prstGeom prst="rect">
              <a:avLst/>
            </a:prstGeom>
            <a:noFill/>
          </p:spPr>
          <p:txBody>
            <a:bodyPr wrap="square" rtlCol="0">
              <a:spAutoFit/>
            </a:bodyPr>
            <a:lstStyle/>
            <a:p>
              <a:r>
                <a:rPr lang="fr-FR" dirty="0"/>
                <a:t>C</a:t>
              </a:r>
            </a:p>
          </p:txBody>
        </p:sp>
        <p:cxnSp>
          <p:nvCxnSpPr>
            <p:cNvPr id="19" name="Connecteur droit 18"/>
            <p:cNvCxnSpPr/>
            <p:nvPr/>
          </p:nvCxnSpPr>
          <p:spPr>
            <a:xfrm flipV="1">
              <a:off x="1835696" y="4371950"/>
              <a:ext cx="288032" cy="221279"/>
            </a:xfrm>
            <a:prstGeom prst="line">
              <a:avLst/>
            </a:prstGeom>
          </p:spPr>
          <p:style>
            <a:lnRef idx="3">
              <a:schemeClr val="accent1"/>
            </a:lnRef>
            <a:fillRef idx="0">
              <a:schemeClr val="accent1"/>
            </a:fillRef>
            <a:effectRef idx="2">
              <a:schemeClr val="accent1"/>
            </a:effectRef>
            <a:fontRef idx="minor">
              <a:schemeClr val="tx1"/>
            </a:fontRef>
          </p:style>
        </p:cxnSp>
        <p:cxnSp>
          <p:nvCxnSpPr>
            <p:cNvPr id="22" name="Connecteur droit 21"/>
            <p:cNvCxnSpPr/>
            <p:nvPr/>
          </p:nvCxnSpPr>
          <p:spPr>
            <a:xfrm flipV="1">
              <a:off x="1691680" y="4294687"/>
              <a:ext cx="288032" cy="221279"/>
            </a:xfrm>
            <a:prstGeom prst="line">
              <a:avLst/>
            </a:prstGeom>
          </p:spPr>
          <p:style>
            <a:lnRef idx="3">
              <a:schemeClr val="accent1"/>
            </a:lnRef>
            <a:fillRef idx="0">
              <a:schemeClr val="accent1"/>
            </a:fillRef>
            <a:effectRef idx="2">
              <a:schemeClr val="accent1"/>
            </a:effectRef>
            <a:fontRef idx="minor">
              <a:schemeClr val="tx1"/>
            </a:fontRef>
          </p:style>
        </p:cxnSp>
        <p:cxnSp>
          <p:nvCxnSpPr>
            <p:cNvPr id="17" name="Connecteur droit avec flèche 16"/>
            <p:cNvCxnSpPr/>
            <p:nvPr/>
          </p:nvCxnSpPr>
          <p:spPr>
            <a:xfrm flipH="1" flipV="1">
              <a:off x="1835696" y="4623369"/>
              <a:ext cx="996360" cy="2212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H="1" flipV="1">
              <a:off x="2195736" y="4371950"/>
              <a:ext cx="636319" cy="4726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2816334" y="4721537"/>
              <a:ext cx="957313" cy="246221"/>
            </a:xfrm>
            <a:prstGeom prst="rect">
              <a:avLst/>
            </a:prstGeom>
            <a:noFill/>
          </p:spPr>
          <p:txBody>
            <a:bodyPr wrap="none" rtlCol="0">
              <a:spAutoFit/>
            </a:bodyPr>
            <a:lstStyle/>
            <a:p>
              <a:r>
                <a:rPr lang="fr-FR" sz="1000" dirty="0"/>
                <a:t>Pattes reliées</a:t>
              </a:r>
            </a:p>
          </p:txBody>
        </p:sp>
        <p:sp>
          <p:nvSpPr>
            <p:cNvPr id="5" name="ZoneTexte 4">
              <a:extLst>
                <a:ext uri="{FF2B5EF4-FFF2-40B4-BE49-F238E27FC236}">
                  <a16:creationId xmlns:a16="http://schemas.microsoft.com/office/drawing/2014/main" id="{E7DD0AED-ABBE-D103-1718-1033DB430F20}"/>
                </a:ext>
              </a:extLst>
            </p:cNvPr>
            <p:cNvSpPr txBox="1"/>
            <p:nvPr/>
          </p:nvSpPr>
          <p:spPr>
            <a:xfrm>
              <a:off x="1343487" y="4549343"/>
              <a:ext cx="423664" cy="369332"/>
            </a:xfrm>
            <a:prstGeom prst="rect">
              <a:avLst/>
            </a:prstGeom>
            <a:noFill/>
          </p:spPr>
          <p:txBody>
            <a:bodyPr wrap="square" rtlCol="0">
              <a:spAutoFit/>
            </a:bodyPr>
            <a:lstStyle/>
            <a:p>
              <a:r>
                <a:rPr lang="fr-FR" dirty="0"/>
                <a:t>C</a:t>
              </a:r>
            </a:p>
          </p:txBody>
        </p:sp>
        <p:sp>
          <p:nvSpPr>
            <p:cNvPr id="12" name="ZoneTexte 11">
              <a:extLst>
                <a:ext uri="{FF2B5EF4-FFF2-40B4-BE49-F238E27FC236}">
                  <a16:creationId xmlns:a16="http://schemas.microsoft.com/office/drawing/2014/main" id="{0BFB4745-F9DC-F118-B6B5-E787C1153C13}"/>
                </a:ext>
              </a:extLst>
            </p:cNvPr>
            <p:cNvSpPr txBox="1"/>
            <p:nvPr/>
          </p:nvSpPr>
          <p:spPr>
            <a:xfrm>
              <a:off x="1574786" y="4724299"/>
              <a:ext cx="378728" cy="369332"/>
            </a:xfrm>
            <a:prstGeom prst="rect">
              <a:avLst/>
            </a:prstGeom>
            <a:noFill/>
          </p:spPr>
          <p:txBody>
            <a:bodyPr wrap="square" rtlCol="0">
              <a:spAutoFit/>
            </a:bodyPr>
            <a:lstStyle/>
            <a:p>
              <a:r>
                <a:rPr lang="fr-FR" dirty="0"/>
                <a:t>B</a:t>
              </a:r>
            </a:p>
          </p:txBody>
        </p:sp>
      </p:grpSp>
      <p:grpSp>
        <p:nvGrpSpPr>
          <p:cNvPr id="28" name="Groupe 27">
            <a:extLst>
              <a:ext uri="{FF2B5EF4-FFF2-40B4-BE49-F238E27FC236}">
                <a16:creationId xmlns:a16="http://schemas.microsoft.com/office/drawing/2014/main" id="{63EF6A4F-BE47-E4C5-4FFF-4E635DB33D95}"/>
              </a:ext>
            </a:extLst>
          </p:cNvPr>
          <p:cNvGrpSpPr/>
          <p:nvPr/>
        </p:nvGrpSpPr>
        <p:grpSpPr>
          <a:xfrm>
            <a:off x="3148655" y="3830744"/>
            <a:ext cx="3168352" cy="1367677"/>
            <a:chOff x="4481521" y="3349312"/>
            <a:chExt cx="3168352" cy="1367677"/>
          </a:xfrm>
        </p:grpSpPr>
        <p:pic>
          <p:nvPicPr>
            <p:cNvPr id="25" name="Picture 2" descr="Bouton-Poussoir de Circuit Imprimé - 1NO - Vert - P420V">
              <a:extLst>
                <a:ext uri="{FF2B5EF4-FFF2-40B4-BE49-F238E27FC236}">
                  <a16:creationId xmlns:a16="http://schemas.microsoft.com/office/drawing/2014/main" id="{340F0C0B-36F6-4B81-99F1-15D35B47133C}"/>
                </a:ext>
              </a:extLst>
            </p:cNvPr>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0824" t="17853" r="23235" b="15689"/>
            <a:stretch/>
          </p:blipFill>
          <p:spPr bwMode="auto">
            <a:xfrm>
              <a:off x="5565017" y="3790371"/>
              <a:ext cx="1039960" cy="926618"/>
            </a:xfrm>
            <a:prstGeom prst="rect">
              <a:avLst/>
            </a:prstGeom>
            <a:noFill/>
            <a:extLst>
              <a:ext uri="{909E8E84-426E-40DD-AFC4-6F175D3DCCD1}">
                <a14:hiddenFill xmlns:a14="http://schemas.microsoft.com/office/drawing/2010/main">
                  <a:solidFill>
                    <a:srgbClr val="FFFFFF"/>
                  </a:solidFill>
                </a14:hiddenFill>
              </a:ext>
            </a:extLst>
          </p:spPr>
        </p:pic>
        <p:sp>
          <p:nvSpPr>
            <p:cNvPr id="16" name="ZoneTexte 15">
              <a:extLst>
                <a:ext uri="{FF2B5EF4-FFF2-40B4-BE49-F238E27FC236}">
                  <a16:creationId xmlns:a16="http://schemas.microsoft.com/office/drawing/2014/main" id="{8BB76E41-B8BC-4D56-BD38-6C4F172B6008}"/>
                </a:ext>
              </a:extLst>
            </p:cNvPr>
            <p:cNvSpPr txBox="1"/>
            <p:nvPr/>
          </p:nvSpPr>
          <p:spPr>
            <a:xfrm>
              <a:off x="4481521" y="3349312"/>
              <a:ext cx="3168352" cy="584775"/>
            </a:xfrm>
            <a:prstGeom prst="rect">
              <a:avLst/>
            </a:prstGeom>
            <a:noFill/>
          </p:spPr>
          <p:txBody>
            <a:bodyPr wrap="square" rtlCol="0">
              <a:spAutoFit/>
            </a:bodyPr>
            <a:lstStyle/>
            <a:p>
              <a:pPr algn="ctr"/>
              <a:r>
                <a:rPr lang="fr-FR" sz="1600" dirty="0"/>
                <a:t>Pour ce type de bouton, il faut placer les fils coté méplat.</a:t>
              </a:r>
            </a:p>
          </p:txBody>
        </p:sp>
      </p:grpSp>
      <p:grpSp>
        <p:nvGrpSpPr>
          <p:cNvPr id="26" name="Groupe 25">
            <a:extLst>
              <a:ext uri="{FF2B5EF4-FFF2-40B4-BE49-F238E27FC236}">
                <a16:creationId xmlns:a16="http://schemas.microsoft.com/office/drawing/2014/main" id="{8DE9C365-3729-B1C1-AA9A-0743C5DA615C}"/>
              </a:ext>
            </a:extLst>
          </p:cNvPr>
          <p:cNvGrpSpPr/>
          <p:nvPr/>
        </p:nvGrpSpPr>
        <p:grpSpPr>
          <a:xfrm>
            <a:off x="5984274" y="439394"/>
            <a:ext cx="3232242" cy="4663083"/>
            <a:chOff x="5984274" y="439394"/>
            <a:chExt cx="3232242" cy="4663083"/>
          </a:xfrm>
        </p:grpSpPr>
        <p:pic>
          <p:nvPicPr>
            <p:cNvPr id="10" name="Image 9">
              <a:extLst>
                <a:ext uri="{FF2B5EF4-FFF2-40B4-BE49-F238E27FC236}">
                  <a16:creationId xmlns:a16="http://schemas.microsoft.com/office/drawing/2014/main" id="{1F242B8D-BAF3-9760-606C-BB5D633DB4CB}"/>
                </a:ext>
              </a:extLst>
            </p:cNvPr>
            <p:cNvPicPr>
              <a:picLocks noChangeAspect="1"/>
            </p:cNvPicPr>
            <p:nvPr/>
          </p:nvPicPr>
          <p:blipFill>
            <a:blip r:embed="rId5"/>
            <a:stretch>
              <a:fillRect/>
            </a:stretch>
          </p:blipFill>
          <p:spPr>
            <a:xfrm>
              <a:off x="5984274" y="439394"/>
              <a:ext cx="3067034" cy="4663083"/>
            </a:xfrm>
            <a:prstGeom prst="rect">
              <a:avLst/>
            </a:prstGeom>
          </p:spPr>
        </p:pic>
        <p:sp>
          <p:nvSpPr>
            <p:cNvPr id="11" name="ZoneTexte 10">
              <a:extLst>
                <a:ext uri="{FF2B5EF4-FFF2-40B4-BE49-F238E27FC236}">
                  <a16:creationId xmlns:a16="http://schemas.microsoft.com/office/drawing/2014/main" id="{F610E0C9-EE3C-AC3A-78F0-C88E2AAD1CB2}"/>
                </a:ext>
              </a:extLst>
            </p:cNvPr>
            <p:cNvSpPr txBox="1"/>
            <p:nvPr/>
          </p:nvSpPr>
          <p:spPr>
            <a:xfrm>
              <a:off x="6153326" y="4544464"/>
              <a:ext cx="444502" cy="184666"/>
            </a:xfrm>
            <a:prstGeom prst="rect">
              <a:avLst/>
            </a:prstGeom>
            <a:solidFill>
              <a:schemeClr val="bg1"/>
            </a:solidFill>
          </p:spPr>
          <p:txBody>
            <a:bodyPr wrap="square" rtlCol="0">
              <a:spAutoFit/>
            </a:bodyPr>
            <a:lstStyle/>
            <a:p>
              <a:r>
                <a:rPr lang="fr-FR" sz="600" dirty="0"/>
                <a:t>marche</a:t>
              </a:r>
            </a:p>
          </p:txBody>
        </p:sp>
        <p:cxnSp>
          <p:nvCxnSpPr>
            <p:cNvPr id="15" name="Connecteur droit avec flèche 14">
              <a:extLst>
                <a:ext uri="{FF2B5EF4-FFF2-40B4-BE49-F238E27FC236}">
                  <a16:creationId xmlns:a16="http://schemas.microsoft.com/office/drawing/2014/main" id="{CF82F528-AAE1-B504-800B-B22CA3C16B6E}"/>
                </a:ext>
              </a:extLst>
            </p:cNvPr>
            <p:cNvCxnSpPr>
              <a:cxnSpLocks/>
            </p:cNvCxnSpPr>
            <p:nvPr/>
          </p:nvCxnSpPr>
          <p:spPr>
            <a:xfrm>
              <a:off x="8964488" y="3651870"/>
              <a:ext cx="0" cy="4765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ZoneTexte 20">
              <a:extLst>
                <a:ext uri="{FF2B5EF4-FFF2-40B4-BE49-F238E27FC236}">
                  <a16:creationId xmlns:a16="http://schemas.microsoft.com/office/drawing/2014/main" id="{C5E1C610-D445-DA9B-EEBC-DE3BF977CAEE}"/>
                </a:ext>
              </a:extLst>
            </p:cNvPr>
            <p:cNvSpPr txBox="1"/>
            <p:nvPr/>
          </p:nvSpPr>
          <p:spPr>
            <a:xfrm>
              <a:off x="8712460" y="3464015"/>
              <a:ext cx="504056" cy="215444"/>
            </a:xfrm>
            <a:prstGeom prst="rect">
              <a:avLst/>
            </a:prstGeom>
            <a:noFill/>
          </p:spPr>
          <p:txBody>
            <a:bodyPr wrap="square" rtlCol="0">
              <a:spAutoFit/>
            </a:bodyPr>
            <a:lstStyle/>
            <a:p>
              <a:r>
                <a:rPr lang="fr-FR" sz="800" dirty="0"/>
                <a:t>GND</a:t>
              </a:r>
            </a:p>
          </p:txBody>
        </p:sp>
        <p:sp>
          <p:nvSpPr>
            <p:cNvPr id="24" name="ZoneTexte 23">
              <a:extLst>
                <a:ext uri="{FF2B5EF4-FFF2-40B4-BE49-F238E27FC236}">
                  <a16:creationId xmlns:a16="http://schemas.microsoft.com/office/drawing/2014/main" id="{217777EE-8582-39AA-362A-D055F4AD5CB4}"/>
                </a:ext>
              </a:extLst>
            </p:cNvPr>
            <p:cNvSpPr txBox="1"/>
            <p:nvPr/>
          </p:nvSpPr>
          <p:spPr>
            <a:xfrm>
              <a:off x="8153400" y="1347614"/>
              <a:ext cx="379040" cy="215444"/>
            </a:xfrm>
            <a:prstGeom prst="rect">
              <a:avLst/>
            </a:prstGeom>
            <a:noFill/>
          </p:spPr>
          <p:txBody>
            <a:bodyPr wrap="square" rtlCol="0">
              <a:spAutoFit/>
            </a:bodyPr>
            <a:lstStyle/>
            <a:p>
              <a:r>
                <a:rPr lang="fr-FR" sz="800" dirty="0"/>
                <a:t>3V3</a:t>
              </a:r>
            </a:p>
          </p:txBody>
        </p:sp>
      </p:grpSp>
    </p:spTree>
    <p:extLst>
      <p:ext uri="{BB962C8B-B14F-4D97-AF65-F5344CB8AC3E}">
        <p14:creationId xmlns:p14="http://schemas.microsoft.com/office/powerpoint/2010/main" val="292376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0050"/>
            <a:ext cx="4330824" cy="742950"/>
          </a:xfrm>
        </p:spPr>
        <p:txBody>
          <a:bodyPr>
            <a:normAutofit fontScale="90000"/>
          </a:bodyPr>
          <a:lstStyle/>
          <a:p>
            <a:r>
              <a:rPr lang="fr-FR" dirty="0"/>
              <a:t>Etape 4 : Programmation</a:t>
            </a:r>
          </a:p>
        </p:txBody>
      </p:sp>
      <p:sp>
        <p:nvSpPr>
          <p:cNvPr id="5" name="Espace réservé du texte 4"/>
          <p:cNvSpPr>
            <a:spLocks noGrp="1"/>
          </p:cNvSpPr>
          <p:nvPr>
            <p:ph idx="1"/>
          </p:nvPr>
        </p:nvSpPr>
        <p:spPr>
          <a:xfrm>
            <a:off x="457200" y="1200150"/>
            <a:ext cx="8229600" cy="795536"/>
          </a:xfrm>
        </p:spPr>
        <p:txBody>
          <a:bodyPr>
            <a:normAutofit/>
          </a:bodyPr>
          <a:lstStyle/>
          <a:p>
            <a:pPr>
              <a:buFontTx/>
              <a:buChar char="-"/>
            </a:pPr>
            <a:endParaRPr lang="fr-FR" dirty="0"/>
          </a:p>
          <a:p>
            <a:pPr>
              <a:buFontTx/>
              <a:buChar char="-"/>
            </a:pPr>
            <a:endParaRPr lang="fr-FR" dirty="0"/>
          </a:p>
        </p:txBody>
      </p:sp>
      <p:sp>
        <p:nvSpPr>
          <p:cNvPr id="4" name="Espace réservé du pied de page 3"/>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13</a:t>
            </a:fld>
            <a:endParaRPr lang="fr-FR"/>
          </a:p>
        </p:txBody>
      </p:sp>
      <p:sp>
        <p:nvSpPr>
          <p:cNvPr id="7" name="ZoneTexte 6"/>
          <p:cNvSpPr txBox="1"/>
          <p:nvPr/>
        </p:nvSpPr>
        <p:spPr>
          <a:xfrm>
            <a:off x="457200" y="1702172"/>
            <a:ext cx="4978896" cy="2585323"/>
          </a:xfrm>
          <a:prstGeom prst="rect">
            <a:avLst/>
          </a:prstGeom>
          <a:solidFill>
            <a:schemeClr val="accent2">
              <a:lumMod val="40000"/>
              <a:lumOff val="60000"/>
            </a:schemeClr>
          </a:solidFill>
        </p:spPr>
        <p:txBody>
          <a:bodyPr wrap="square" rtlCol="0">
            <a:spAutoFit/>
          </a:bodyPr>
          <a:lstStyle/>
          <a:p>
            <a:pPr marL="285750" indent="-285750">
              <a:buFont typeface="Arial" panose="020B0604020202020204" pitchFamily="34" charset="0"/>
              <a:buChar char="•"/>
            </a:pPr>
            <a:r>
              <a:rPr lang="fr-FR" dirty="0"/>
              <a:t>Reprenez votre programme TP feux tricolores et modifier-le pour qu’il soit conforme au diagramme suivant.</a:t>
            </a:r>
          </a:p>
          <a:p>
            <a:pPr marL="285750" indent="-285750">
              <a:buFont typeface="Arial" panose="020B0604020202020204" pitchFamily="34" charset="0"/>
              <a:buChar char="•"/>
            </a:pPr>
            <a:r>
              <a:rPr lang="fr-FR" dirty="0"/>
              <a:t>Complétez votre programme avec la gestion du bouton arrêt. Testez au fur et à mesure.</a:t>
            </a:r>
          </a:p>
          <a:p>
            <a:pPr marL="285750" indent="-285750">
              <a:buFont typeface="Arial" panose="020B0604020202020204" pitchFamily="34" charset="0"/>
              <a:buChar char="•"/>
            </a:pPr>
            <a:r>
              <a:rPr lang="fr-FR" dirty="0"/>
              <a:t>Vous pouvez placer un « </a:t>
            </a:r>
            <a:r>
              <a:rPr lang="fr-FR" dirty="0" err="1"/>
              <a:t>print</a:t>
            </a:r>
            <a:r>
              <a:rPr lang="fr-FR" dirty="0"/>
              <a:t>(</a:t>
            </a:r>
            <a:r>
              <a:rPr lang="fr-FR" dirty="0" err="1"/>
              <a:t>etat</a:t>
            </a:r>
            <a:r>
              <a:rPr lang="fr-FR" dirty="0"/>
              <a:t>) » dans la boucle « </a:t>
            </a:r>
            <a:r>
              <a:rPr lang="fr-FR" dirty="0" err="1"/>
              <a:t>while</a:t>
            </a:r>
            <a:r>
              <a:rPr lang="fr-FR" dirty="0"/>
              <a:t> </a:t>
            </a:r>
            <a:r>
              <a:rPr lang="fr-FR" dirty="0" err="1"/>
              <a:t>True</a:t>
            </a:r>
            <a:r>
              <a:rPr lang="fr-FR" dirty="0"/>
              <a:t>:» pour visualiser sous le shell, l’état courant dans votre programme en fonctionnement.</a:t>
            </a:r>
          </a:p>
        </p:txBody>
      </p:sp>
      <p:pic>
        <p:nvPicPr>
          <p:cNvPr id="10" name="Image 9"/>
          <p:cNvPicPr>
            <a:picLocks noChangeAspect="1"/>
          </p:cNvPicPr>
          <p:nvPr/>
        </p:nvPicPr>
        <p:blipFill>
          <a:blip r:embed="rId3"/>
          <a:stretch>
            <a:fillRect/>
          </a:stretch>
        </p:blipFill>
        <p:spPr>
          <a:xfrm>
            <a:off x="5704984" y="339502"/>
            <a:ext cx="3427657" cy="4878846"/>
          </a:xfrm>
          <a:prstGeom prst="rect">
            <a:avLst/>
          </a:prstGeom>
        </p:spPr>
      </p:pic>
      <p:sp>
        <p:nvSpPr>
          <p:cNvPr id="8" name="ZoneTexte 7">
            <a:extLst>
              <a:ext uri="{FF2B5EF4-FFF2-40B4-BE49-F238E27FC236}">
                <a16:creationId xmlns:a16="http://schemas.microsoft.com/office/drawing/2014/main" id="{5DC6BF5B-D5F0-97F4-F8A9-98BE88522582}"/>
              </a:ext>
            </a:extLst>
          </p:cNvPr>
          <p:cNvSpPr txBox="1"/>
          <p:nvPr/>
        </p:nvSpPr>
        <p:spPr>
          <a:xfrm>
            <a:off x="457200" y="1061650"/>
            <a:ext cx="2959465" cy="276999"/>
          </a:xfrm>
          <a:prstGeom prst="rect">
            <a:avLst/>
          </a:prstGeom>
          <a:noFill/>
        </p:spPr>
        <p:txBody>
          <a:bodyPr wrap="none" rtlCol="0">
            <a:spAutoFit/>
          </a:bodyPr>
          <a:lstStyle/>
          <a:p>
            <a:r>
              <a:rPr lang="fr-FR" sz="1200" i="1" dirty="0"/>
              <a:t>Prérequis : faire le </a:t>
            </a:r>
            <a:r>
              <a:rPr lang="fr-FR" sz="1200" i="1" dirty="0" err="1"/>
              <a:t>tp</a:t>
            </a:r>
            <a:r>
              <a:rPr lang="fr-FR" sz="1200" i="1" dirty="0"/>
              <a:t> SED feux tricolores</a:t>
            </a:r>
          </a:p>
        </p:txBody>
      </p:sp>
    </p:spTree>
    <p:extLst>
      <p:ext uri="{BB962C8B-B14F-4D97-AF65-F5344CB8AC3E}">
        <p14:creationId xmlns:p14="http://schemas.microsoft.com/office/powerpoint/2010/main" val="1149045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0050"/>
            <a:ext cx="8132494" cy="742950"/>
          </a:xfrm>
        </p:spPr>
        <p:txBody>
          <a:bodyPr>
            <a:normAutofit/>
          </a:bodyPr>
          <a:lstStyle/>
          <a:p>
            <a:r>
              <a:rPr lang="fr-FR" dirty="0"/>
              <a:t>Etape 4 « le rebond » si pb avec les boutons</a:t>
            </a:r>
          </a:p>
        </p:txBody>
      </p:sp>
      <p:sp>
        <p:nvSpPr>
          <p:cNvPr id="5" name="Espace réservé du texte 4"/>
          <p:cNvSpPr>
            <a:spLocks noGrp="1"/>
          </p:cNvSpPr>
          <p:nvPr>
            <p:ph idx="1"/>
          </p:nvPr>
        </p:nvSpPr>
        <p:spPr>
          <a:xfrm>
            <a:off x="457200" y="1200150"/>
            <a:ext cx="8229600" cy="795536"/>
          </a:xfrm>
        </p:spPr>
        <p:txBody>
          <a:bodyPr>
            <a:normAutofit/>
          </a:bodyPr>
          <a:lstStyle/>
          <a:p>
            <a:pPr>
              <a:buFontTx/>
              <a:buChar char="-"/>
            </a:pPr>
            <a:endParaRPr lang="fr-FR" dirty="0"/>
          </a:p>
          <a:p>
            <a:pPr>
              <a:buFontTx/>
              <a:buChar char="-"/>
            </a:pPr>
            <a:endParaRPr lang="fr-FR" dirty="0"/>
          </a:p>
        </p:txBody>
      </p:sp>
      <p:sp>
        <p:nvSpPr>
          <p:cNvPr id="4" name="Espace réservé du pied de page 3"/>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14</a:t>
            </a:fld>
            <a:endParaRPr lang="fr-FR"/>
          </a:p>
        </p:txBody>
      </p:sp>
      <p:sp>
        <p:nvSpPr>
          <p:cNvPr id="7" name="ZoneTexte 6"/>
          <p:cNvSpPr txBox="1"/>
          <p:nvPr/>
        </p:nvSpPr>
        <p:spPr>
          <a:xfrm>
            <a:off x="280246" y="1059582"/>
            <a:ext cx="8593315" cy="1477328"/>
          </a:xfrm>
          <a:prstGeom prst="rect">
            <a:avLst/>
          </a:prstGeom>
          <a:solidFill>
            <a:schemeClr val="accent2">
              <a:lumMod val="40000"/>
              <a:lumOff val="60000"/>
            </a:schemeClr>
          </a:solidFill>
        </p:spPr>
        <p:txBody>
          <a:bodyPr wrap="square" rtlCol="0">
            <a:spAutoFit/>
          </a:bodyPr>
          <a:lstStyle/>
          <a:p>
            <a:pPr marL="285750" indent="-285750" algn="just">
              <a:buFont typeface="Arial" panose="020B0604020202020204" pitchFamily="34" charset="0"/>
              <a:buChar char="•"/>
            </a:pPr>
            <a:r>
              <a:rPr lang="fr-FR" dirty="0"/>
              <a:t>Vous pouvez constater que l’action sur le bouton marche peut engendrer un fonctionnement « aléatoire » : ceci est dû au phénomène appelé « rebond électrique » du bouton. En effet un appui sur le bouton peut être perçu comme plusieurs fronts montants par la carte (donc comme plusieurs évènements). Pour éviter ce problème, il faut ajouter les lignes suivantes :</a:t>
            </a:r>
          </a:p>
        </p:txBody>
      </p:sp>
      <p:sp>
        <p:nvSpPr>
          <p:cNvPr id="11" name="ZoneTexte 10">
            <a:extLst>
              <a:ext uri="{FF2B5EF4-FFF2-40B4-BE49-F238E27FC236}">
                <a16:creationId xmlns:a16="http://schemas.microsoft.com/office/drawing/2014/main" id="{C984685B-4851-4EDD-9B2B-27651B62023A}"/>
              </a:ext>
            </a:extLst>
          </p:cNvPr>
          <p:cNvSpPr txBox="1"/>
          <p:nvPr/>
        </p:nvSpPr>
        <p:spPr>
          <a:xfrm>
            <a:off x="245412" y="3361530"/>
            <a:ext cx="5377426" cy="830997"/>
          </a:xfrm>
          <a:prstGeom prst="rect">
            <a:avLst/>
          </a:prstGeom>
          <a:noFill/>
          <a:ln>
            <a:solidFill>
              <a:srgbClr val="C00000"/>
            </a:solidFill>
          </a:ln>
        </p:spPr>
        <p:txBody>
          <a:bodyPr wrap="square">
            <a:spAutoFit/>
          </a:bodyPr>
          <a:lstStyle/>
          <a:p>
            <a:r>
              <a:rPr lang="fr-FR" sz="1200" b="1" dirty="0">
                <a:latin typeface="Courier New" panose="02070309020205020404" pitchFamily="49" charset="0"/>
                <a:cs typeface="Courier New" panose="02070309020205020404" pitchFamily="49" charset="0"/>
              </a:rPr>
              <a:t>global</a:t>
            </a:r>
            <a:r>
              <a:rPr lang="fr-FR" sz="1200" dirty="0">
                <a:latin typeface="Courier New" panose="02070309020205020404" pitchFamily="49" charset="0"/>
                <a:cs typeface="Courier New" panose="02070309020205020404" pitchFamily="49" charset="0"/>
              </a:rPr>
              <a:t> </a:t>
            </a:r>
            <a:r>
              <a:rPr lang="fr-FR" sz="1200" dirty="0" err="1">
                <a:latin typeface="Courier New" panose="02070309020205020404" pitchFamily="49" charset="0"/>
                <a:cs typeface="Courier New" panose="02070309020205020404" pitchFamily="49" charset="0"/>
              </a:rPr>
              <a:t>irq_time</a:t>
            </a:r>
            <a:endParaRPr lang="fr-FR" sz="1200" dirty="0">
              <a:latin typeface="Courier New" panose="02070309020205020404" pitchFamily="49" charset="0"/>
              <a:cs typeface="Courier New" panose="02070309020205020404" pitchFamily="49" charset="0"/>
            </a:endParaRPr>
          </a:p>
          <a:p>
            <a:r>
              <a:rPr lang="fr-FR" sz="1200" dirty="0">
                <a:latin typeface="Courier New" panose="02070309020205020404" pitchFamily="49" charset="0"/>
                <a:cs typeface="Courier New" panose="02070309020205020404" pitchFamily="49" charset="0"/>
              </a:rPr>
              <a:t>if </a:t>
            </a:r>
            <a:r>
              <a:rPr lang="fr-FR" sz="1200" dirty="0" err="1">
                <a:latin typeface="Courier New" panose="02070309020205020404" pitchFamily="49" charset="0"/>
                <a:cs typeface="Courier New" panose="02070309020205020404" pitchFamily="49" charset="0"/>
              </a:rPr>
              <a:t>time.ticks_diff</a:t>
            </a: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time.ticks_ms</a:t>
            </a:r>
            <a:r>
              <a:rPr lang="fr-FR" sz="1200" dirty="0">
                <a:latin typeface="Courier New" panose="02070309020205020404" pitchFamily="49" charset="0"/>
                <a:cs typeface="Courier New" panose="02070309020205020404" pitchFamily="49" charset="0"/>
              </a:rPr>
              <a:t>(), </a:t>
            </a:r>
            <a:r>
              <a:rPr lang="fr-FR" sz="1200" dirty="0" err="1">
                <a:latin typeface="Courier New" panose="02070309020205020404" pitchFamily="49" charset="0"/>
                <a:cs typeface="Courier New" panose="02070309020205020404" pitchFamily="49" charset="0"/>
              </a:rPr>
              <a:t>irq_time</a:t>
            </a:r>
            <a:r>
              <a:rPr lang="fr-FR" sz="1200" dirty="0">
                <a:latin typeface="Courier New" panose="02070309020205020404" pitchFamily="49" charset="0"/>
                <a:cs typeface="Courier New" panose="02070309020205020404" pitchFamily="49" charset="0"/>
              </a:rPr>
              <a:t>)&gt;10: </a:t>
            </a:r>
          </a:p>
          <a:p>
            <a:r>
              <a:rPr lang="fr-FR" sz="1200" dirty="0">
                <a:latin typeface="Courier New" panose="02070309020205020404" pitchFamily="49" charset="0"/>
                <a:cs typeface="Courier New" panose="02070309020205020404" pitchFamily="49" charset="0"/>
              </a:rPr>
              <a:t>    </a:t>
            </a:r>
            <a:r>
              <a:rPr lang="fr-FR" sz="1200" dirty="0" err="1">
                <a:latin typeface="Courier New" panose="02070309020205020404" pitchFamily="49" charset="0"/>
                <a:cs typeface="Courier New" panose="02070309020205020404" pitchFamily="49" charset="0"/>
              </a:rPr>
              <a:t>irq_time</a:t>
            </a:r>
            <a:r>
              <a:rPr lang="fr-FR" sz="1200" dirty="0">
                <a:latin typeface="Courier New" panose="02070309020205020404" pitchFamily="49" charset="0"/>
                <a:cs typeface="Courier New" panose="02070309020205020404" pitchFamily="49" charset="0"/>
              </a:rPr>
              <a:t>= </a:t>
            </a:r>
            <a:r>
              <a:rPr lang="fr-FR" sz="1200" dirty="0" err="1">
                <a:latin typeface="Courier New" panose="02070309020205020404" pitchFamily="49" charset="0"/>
                <a:cs typeface="Courier New" panose="02070309020205020404" pitchFamily="49" charset="0"/>
              </a:rPr>
              <a:t>time.ticks_ms</a:t>
            </a:r>
            <a:r>
              <a:rPr lang="fr-FR" sz="1200" dirty="0">
                <a:latin typeface="Courier New" panose="02070309020205020404" pitchFamily="49" charset="0"/>
                <a:cs typeface="Courier New" panose="02070309020205020404" pitchFamily="49" charset="0"/>
              </a:rPr>
              <a:t>()</a:t>
            </a:r>
          </a:p>
          <a:p>
            <a:r>
              <a:rPr lang="fr-FR" sz="1200" dirty="0">
                <a:latin typeface="Courier New" panose="02070309020205020404" pitchFamily="49" charset="0"/>
                <a:cs typeface="Courier New" panose="02070309020205020404" pitchFamily="49" charset="0"/>
              </a:rPr>
              <a:t>    …</a:t>
            </a:r>
          </a:p>
        </p:txBody>
      </p:sp>
      <p:sp>
        <p:nvSpPr>
          <p:cNvPr id="12" name="ZoneTexte 11">
            <a:extLst>
              <a:ext uri="{FF2B5EF4-FFF2-40B4-BE49-F238E27FC236}">
                <a16:creationId xmlns:a16="http://schemas.microsoft.com/office/drawing/2014/main" id="{3F7AB6ED-17FD-45F0-BFB1-B90FDA8158E7}"/>
              </a:ext>
            </a:extLst>
          </p:cNvPr>
          <p:cNvSpPr txBox="1"/>
          <p:nvPr/>
        </p:nvSpPr>
        <p:spPr>
          <a:xfrm>
            <a:off x="253513" y="2626168"/>
            <a:ext cx="8593315" cy="646331"/>
          </a:xfrm>
          <a:prstGeom prst="rect">
            <a:avLst/>
          </a:prstGeom>
          <a:noFill/>
        </p:spPr>
        <p:txBody>
          <a:bodyPr wrap="square">
            <a:spAutoFit/>
          </a:bodyPr>
          <a:lstStyle/>
          <a:p>
            <a:r>
              <a:rPr lang="fr-FR" sz="1200" b="1" dirty="0">
                <a:latin typeface="Courier New" panose="02070309020205020404" pitchFamily="49" charset="0"/>
                <a:cs typeface="Courier New" panose="02070309020205020404" pitchFamily="49" charset="0"/>
              </a:rPr>
              <a:t>import</a:t>
            </a:r>
            <a:r>
              <a:rPr lang="fr-FR" sz="1200" dirty="0">
                <a:latin typeface="Courier New" panose="02070309020205020404" pitchFamily="49" charset="0"/>
                <a:cs typeface="Courier New" panose="02070309020205020404" pitchFamily="49" charset="0"/>
              </a:rPr>
              <a:t> time </a:t>
            </a:r>
            <a:r>
              <a:rPr lang="fr-FR" sz="1200" dirty="0">
                <a:solidFill>
                  <a:schemeClr val="accent5">
                    <a:lumMod val="60000"/>
                    <a:lumOff val="40000"/>
                  </a:schemeClr>
                </a:solidFill>
              </a:rPr>
              <a:t>#à ajouter en début de programme</a:t>
            </a:r>
          </a:p>
          <a:p>
            <a:r>
              <a:rPr lang="fr-FR" sz="1200" dirty="0" err="1">
                <a:latin typeface="Courier New" panose="02070309020205020404" pitchFamily="49" charset="0"/>
                <a:cs typeface="Courier New" panose="02070309020205020404" pitchFamily="49" charset="0"/>
              </a:rPr>
              <a:t>irq_time</a:t>
            </a: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time.ticks_ms</a:t>
            </a:r>
            <a:r>
              <a:rPr lang="fr-FR" sz="1200" dirty="0">
                <a:latin typeface="Courier New" panose="02070309020205020404" pitchFamily="49" charset="0"/>
                <a:cs typeface="Courier New" panose="02070309020205020404" pitchFamily="49" charset="0"/>
              </a:rPr>
              <a:t>() </a:t>
            </a:r>
            <a:r>
              <a:rPr lang="fr-FR" sz="1200" dirty="0">
                <a:solidFill>
                  <a:schemeClr val="accent5">
                    <a:lumMod val="60000"/>
                    <a:lumOff val="40000"/>
                  </a:schemeClr>
                </a:solidFill>
              </a:rPr>
              <a:t>#irq_time à déclarer en début de programme (dans l’espace déclaration) (</a:t>
            </a:r>
            <a:r>
              <a:rPr lang="fr-FR" sz="1200" dirty="0" err="1">
                <a:solidFill>
                  <a:schemeClr val="accent5">
                    <a:lumMod val="60000"/>
                    <a:lumOff val="40000"/>
                  </a:schemeClr>
                </a:solidFill>
                <a:latin typeface="Courier New" panose="02070309020205020404" pitchFamily="49" charset="0"/>
                <a:cs typeface="Courier New" panose="02070309020205020404" pitchFamily="49" charset="0"/>
              </a:rPr>
              <a:t>time.ticks_ms</a:t>
            </a:r>
            <a:r>
              <a:rPr lang="fr-FR" sz="1200" dirty="0">
                <a:solidFill>
                  <a:schemeClr val="accent5">
                    <a:lumMod val="60000"/>
                    <a:lumOff val="40000"/>
                  </a:schemeClr>
                </a:solidFill>
                <a:latin typeface="Courier New" panose="02070309020205020404" pitchFamily="49" charset="0"/>
                <a:cs typeface="Courier New" panose="02070309020205020404" pitchFamily="49" charset="0"/>
              </a:rPr>
              <a:t>() </a:t>
            </a:r>
            <a:r>
              <a:rPr lang="fr-FR" sz="1200" dirty="0">
                <a:solidFill>
                  <a:schemeClr val="accent5">
                    <a:lumMod val="60000"/>
                    <a:lumOff val="40000"/>
                  </a:schemeClr>
                </a:solidFill>
              </a:rPr>
              <a:t>est une prise de date en milliseconde)</a:t>
            </a:r>
          </a:p>
        </p:txBody>
      </p:sp>
      <p:sp>
        <p:nvSpPr>
          <p:cNvPr id="14" name="ZoneTexte 13">
            <a:extLst>
              <a:ext uri="{FF2B5EF4-FFF2-40B4-BE49-F238E27FC236}">
                <a16:creationId xmlns:a16="http://schemas.microsoft.com/office/drawing/2014/main" id="{56B36FCE-577A-4ED4-B474-AE53BA9FDA6F}"/>
              </a:ext>
            </a:extLst>
          </p:cNvPr>
          <p:cNvSpPr txBox="1"/>
          <p:nvPr/>
        </p:nvSpPr>
        <p:spPr>
          <a:xfrm>
            <a:off x="5646578" y="3407696"/>
            <a:ext cx="3497422" cy="677108"/>
          </a:xfrm>
          <a:prstGeom prst="rect">
            <a:avLst/>
          </a:prstGeom>
          <a:solidFill>
            <a:schemeClr val="bg1"/>
          </a:solidFill>
        </p:spPr>
        <p:txBody>
          <a:bodyPr wrap="square" rtlCol="0">
            <a:spAutoFit/>
          </a:bodyPr>
          <a:lstStyle/>
          <a:p>
            <a:r>
              <a:rPr lang="fr-FR" sz="1200" b="1" dirty="0"/>
              <a:t>A placer au début de chaque procédure associée à une interruption </a:t>
            </a:r>
            <a:r>
              <a:rPr lang="fr-FR" sz="1200" dirty="0"/>
              <a:t>liée à un bouton </a:t>
            </a:r>
            <a:br>
              <a:rPr lang="fr-FR" sz="1200" dirty="0"/>
            </a:br>
            <a:r>
              <a:rPr lang="fr-FR" sz="1400" dirty="0"/>
              <a:t>(ex : « </a:t>
            </a:r>
            <a:r>
              <a:rPr lang="fr-FR" sz="1200" b="1" dirty="0" err="1">
                <a:latin typeface="Courier New" panose="02070309020205020404" pitchFamily="49" charset="0"/>
                <a:cs typeface="Courier New" panose="02070309020205020404" pitchFamily="49" charset="0"/>
              </a:rPr>
              <a:t>def</a:t>
            </a:r>
            <a:r>
              <a:rPr lang="fr-FR" sz="1200" dirty="0">
                <a:latin typeface="Courier New" panose="02070309020205020404" pitchFamily="49" charset="0"/>
                <a:cs typeface="Courier New" panose="02070309020205020404" pitchFamily="49" charset="0"/>
              </a:rPr>
              <a:t>  </a:t>
            </a:r>
            <a:r>
              <a:rPr lang="fr-FR" sz="1200" dirty="0" err="1">
                <a:latin typeface="Courier New" panose="02070309020205020404" pitchFamily="49" charset="0"/>
                <a:cs typeface="Courier New" panose="02070309020205020404" pitchFamily="49" charset="0"/>
              </a:rPr>
              <a:t>detect_marche</a:t>
            </a: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ref</a:t>
            </a:r>
            <a:r>
              <a:rPr lang="fr-FR" sz="1200" dirty="0">
                <a:latin typeface="Courier New" panose="02070309020205020404" pitchFamily="49" charset="0"/>
                <a:cs typeface="Courier New" panose="02070309020205020404" pitchFamily="49" charset="0"/>
              </a:rPr>
              <a:t>) </a:t>
            </a:r>
            <a:r>
              <a:rPr lang="fr-FR" sz="1400" dirty="0"/>
              <a:t>: »)</a:t>
            </a:r>
          </a:p>
        </p:txBody>
      </p:sp>
      <p:sp>
        <p:nvSpPr>
          <p:cNvPr id="15" name="ZoneTexte 14">
            <a:extLst>
              <a:ext uri="{FF2B5EF4-FFF2-40B4-BE49-F238E27FC236}">
                <a16:creationId xmlns:a16="http://schemas.microsoft.com/office/drawing/2014/main" id="{DC495441-3BDD-4674-BA85-45F7E03CFEDC}"/>
              </a:ext>
            </a:extLst>
          </p:cNvPr>
          <p:cNvSpPr txBox="1"/>
          <p:nvPr/>
        </p:nvSpPr>
        <p:spPr>
          <a:xfrm>
            <a:off x="316867" y="4558784"/>
            <a:ext cx="8529961" cy="369332"/>
          </a:xfrm>
          <a:prstGeom prst="rect">
            <a:avLst/>
          </a:prstGeom>
          <a:solidFill>
            <a:schemeClr val="accent2">
              <a:lumMod val="40000"/>
              <a:lumOff val="60000"/>
            </a:schemeClr>
          </a:solidFill>
        </p:spPr>
        <p:txBody>
          <a:bodyPr wrap="square" rtlCol="0">
            <a:spAutoFit/>
          </a:bodyPr>
          <a:lstStyle/>
          <a:p>
            <a:pPr marL="285750" indent="-285750">
              <a:buFont typeface="Arial" panose="020B0604020202020204" pitchFamily="34" charset="0"/>
              <a:buChar char="•"/>
            </a:pPr>
            <a:r>
              <a:rPr lang="fr-FR" dirty="0"/>
              <a:t>Expliquez ce que réalisent ces lignes et implémenter–les. </a:t>
            </a:r>
          </a:p>
        </p:txBody>
      </p:sp>
    </p:spTree>
    <p:extLst>
      <p:ext uri="{BB962C8B-B14F-4D97-AF65-F5344CB8AC3E}">
        <p14:creationId xmlns:p14="http://schemas.microsoft.com/office/powerpoint/2010/main" val="14635224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64648" y="1606302"/>
            <a:ext cx="2232248" cy="209710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fr-FR" dirty="0"/>
          </a:p>
        </p:txBody>
      </p:sp>
      <p:sp>
        <p:nvSpPr>
          <p:cNvPr id="2" name="Titre 1"/>
          <p:cNvSpPr>
            <a:spLocks noGrp="1"/>
          </p:cNvSpPr>
          <p:nvPr>
            <p:ph type="title"/>
          </p:nvPr>
        </p:nvSpPr>
        <p:spPr>
          <a:xfrm>
            <a:off x="447720" y="872399"/>
            <a:ext cx="2232248" cy="480882"/>
          </a:xfrm>
        </p:spPr>
        <p:txBody>
          <a:bodyPr>
            <a:normAutofit/>
          </a:bodyPr>
          <a:lstStyle/>
          <a:p>
            <a:r>
              <a:rPr lang="fr-FR" sz="2400" dirty="0"/>
              <a:t>Etape 5  : Tests</a:t>
            </a:r>
          </a:p>
        </p:txBody>
      </p:sp>
      <p:sp>
        <p:nvSpPr>
          <p:cNvPr id="10" name="Espace réservé du texte 9"/>
          <p:cNvSpPr>
            <a:spLocks noGrp="1"/>
          </p:cNvSpPr>
          <p:nvPr>
            <p:ph type="body" sz="half" idx="2"/>
          </p:nvPr>
        </p:nvSpPr>
        <p:spPr>
          <a:xfrm>
            <a:off x="323528" y="1597915"/>
            <a:ext cx="2273369" cy="3182711"/>
          </a:xfrm>
        </p:spPr>
        <p:txBody>
          <a:bodyPr/>
          <a:lstStyle/>
          <a:p>
            <a:pPr marL="285750" indent="-285750">
              <a:buFont typeface="Arial" panose="020B0604020202020204" pitchFamily="34" charset="0"/>
              <a:buChar char="•"/>
            </a:pPr>
            <a:r>
              <a:rPr lang="fr-FR" dirty="0"/>
              <a:t>A l’exception de la gestion du potentiomètre, complétez votre programme afin d’effectuer ce diagramme d’états.</a:t>
            </a:r>
          </a:p>
          <a:p>
            <a:pPr marL="285750" indent="-285750">
              <a:buFont typeface="Arial" panose="020B0604020202020204" pitchFamily="34" charset="0"/>
              <a:buChar char="•"/>
            </a:pPr>
            <a:r>
              <a:rPr lang="fr-FR" dirty="0"/>
              <a:t>N’oubliez pas d’arrêter le moteur à l’état 4.</a:t>
            </a:r>
          </a:p>
        </p:txBody>
      </p:sp>
      <p:sp>
        <p:nvSpPr>
          <p:cNvPr id="4" name="Espace réservé du pied de page 3"/>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15</a:t>
            </a:fld>
            <a:endParaRPr lang="fr-FR"/>
          </a:p>
        </p:txBody>
      </p:sp>
      <p:pic>
        <p:nvPicPr>
          <p:cNvPr id="8" name="Image 7"/>
          <p:cNvPicPr>
            <a:picLocks noChangeAspect="1"/>
          </p:cNvPicPr>
          <p:nvPr/>
        </p:nvPicPr>
        <p:blipFill>
          <a:blip r:embed="rId3"/>
          <a:stretch>
            <a:fillRect/>
          </a:stretch>
        </p:blipFill>
        <p:spPr>
          <a:xfrm>
            <a:off x="3429000" y="335848"/>
            <a:ext cx="5464170" cy="4795593"/>
          </a:xfrm>
          <a:prstGeom prst="rect">
            <a:avLst/>
          </a:prstGeom>
        </p:spPr>
      </p:pic>
    </p:spTree>
    <p:extLst>
      <p:ext uri="{BB962C8B-B14F-4D97-AF65-F5344CB8AC3E}">
        <p14:creationId xmlns:p14="http://schemas.microsoft.com/office/powerpoint/2010/main" val="281855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Etape 6 : Synthèse</a:t>
            </a:r>
          </a:p>
        </p:txBody>
      </p:sp>
      <p:sp>
        <p:nvSpPr>
          <p:cNvPr id="9" name="Espace réservé du texte 8"/>
          <p:cNvSpPr>
            <a:spLocks noGrp="1"/>
          </p:cNvSpPr>
          <p:nvPr>
            <p:ph idx="1"/>
          </p:nvPr>
        </p:nvSpPr>
        <p:spPr>
          <a:xfrm>
            <a:off x="457200" y="1200150"/>
            <a:ext cx="8229600" cy="867544"/>
          </a:xfrm>
          <a:solidFill>
            <a:schemeClr val="accent1">
              <a:lumMod val="40000"/>
              <a:lumOff val="60000"/>
            </a:schemeClr>
          </a:solidFill>
        </p:spPr>
        <p:txBody>
          <a:bodyPr>
            <a:normAutofit/>
          </a:bodyPr>
          <a:lstStyle/>
          <a:p>
            <a:pPr marL="285750" indent="-285750">
              <a:buFont typeface="Arial" panose="020B0604020202020204" pitchFamily="34" charset="0"/>
              <a:buChar char="•"/>
            </a:pPr>
            <a:r>
              <a:rPr lang="fr-FR" dirty="0"/>
              <a:t>Tracez les chaines d’information et de puissance pour ce montage en précisant les différents constituants.</a:t>
            </a:r>
          </a:p>
        </p:txBody>
      </p:sp>
      <p:sp>
        <p:nvSpPr>
          <p:cNvPr id="4" name="Espace réservé du pied de page 3"/>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16</a:t>
            </a:fld>
            <a:endParaRPr lang="fr-FR"/>
          </a:p>
        </p:txBody>
      </p:sp>
    </p:spTree>
    <p:extLst>
      <p:ext uri="{BB962C8B-B14F-4D97-AF65-F5344CB8AC3E}">
        <p14:creationId xmlns:p14="http://schemas.microsoft.com/office/powerpoint/2010/main" val="3618922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95536" y="4142228"/>
            <a:ext cx="8095784" cy="66177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395536" y="1347614"/>
            <a:ext cx="8095784" cy="93824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p:txBody>
          <a:bodyPr>
            <a:normAutofit fontScale="90000"/>
          </a:bodyPr>
          <a:lstStyle/>
          <a:p>
            <a:r>
              <a:rPr lang="fr-FR" dirty="0"/>
              <a:t>Etape 7 : mise en place de l’entrée analogique (potentiomètre) et tests finaux.</a:t>
            </a:r>
          </a:p>
        </p:txBody>
      </p:sp>
      <p:sp>
        <p:nvSpPr>
          <p:cNvPr id="9" name="Espace réservé du texte 8"/>
          <p:cNvSpPr>
            <a:spLocks noGrp="1"/>
          </p:cNvSpPr>
          <p:nvPr>
            <p:ph idx="1"/>
          </p:nvPr>
        </p:nvSpPr>
        <p:spPr>
          <a:xfrm>
            <a:off x="457200" y="1347614"/>
            <a:ext cx="8291264" cy="3782170"/>
          </a:xfrm>
        </p:spPr>
        <p:txBody>
          <a:bodyPr>
            <a:normAutofit/>
          </a:bodyPr>
          <a:lstStyle/>
          <a:p>
            <a:pPr marL="285750" indent="-285750">
              <a:buFont typeface="Arial" panose="020B0604020202020204" pitchFamily="34" charset="0"/>
              <a:buChar char="•"/>
            </a:pPr>
            <a:r>
              <a:rPr lang="fr-FR" sz="1800" dirty="0"/>
              <a:t>Débranchez la Pico.</a:t>
            </a:r>
          </a:p>
          <a:p>
            <a:pPr marL="285750" indent="-285750">
              <a:buFont typeface="Arial" panose="020B0604020202020204" pitchFamily="34" charset="0"/>
              <a:buChar char="•"/>
            </a:pPr>
            <a:r>
              <a:rPr lang="fr-FR" sz="1800" dirty="0"/>
              <a:t>Placez un potentiomètre rotatif sur </a:t>
            </a:r>
            <a:r>
              <a:rPr lang="fr-FR" sz="1800" b="1" dirty="0"/>
              <a:t>une entrée ADC </a:t>
            </a:r>
            <a:r>
              <a:rPr lang="fr-FR" sz="1800" dirty="0"/>
              <a:t>de votre choix : GP26, 27 ou 28.</a:t>
            </a:r>
          </a:p>
          <a:p>
            <a:pPr marL="285750" indent="-285750">
              <a:buFont typeface="Arial" panose="020B0604020202020204" pitchFamily="34" charset="0"/>
              <a:buChar char="•"/>
            </a:pPr>
            <a:r>
              <a:rPr lang="fr-FR" sz="1800" b="1" dirty="0"/>
              <a:t>Voir aide Pico entrée analogique (fiche 4)</a:t>
            </a:r>
            <a:endParaRPr lang="fr-FR" sz="1800" dirty="0"/>
          </a:p>
          <a:p>
            <a:pPr marL="285750" indent="-285750">
              <a:buFont typeface="Arial" panose="020B0604020202020204" pitchFamily="34" charset="0"/>
              <a:buChar char="•"/>
            </a:pPr>
            <a:r>
              <a:rPr lang="fr-FR" sz="1800" dirty="0"/>
              <a:t>Les entrées analogiques sont numérisées sur 12 bits, mais le signal est exprimé en entier de 0 à 65535 (16 bits).</a:t>
            </a:r>
          </a:p>
          <a:p>
            <a:pPr marL="285750" indent="-285750"/>
            <a:r>
              <a:rPr lang="fr-FR" sz="1800" dirty="0"/>
              <a:t>Le potentiomètre est branché sur le 3,3V (OUT) de la carte.</a:t>
            </a:r>
          </a:p>
          <a:p>
            <a:pPr marL="285750" indent="-285750"/>
            <a:r>
              <a:rPr lang="fr-FR" sz="1800" dirty="0"/>
              <a:t>Vous pouvez afficher sur le </a:t>
            </a:r>
            <a:r>
              <a:rPr lang="fr-FR" sz="1800" dirty="0" err="1"/>
              <a:t>shell</a:t>
            </a:r>
            <a:r>
              <a:rPr lang="fr-FR" sz="1800" dirty="0"/>
              <a:t> les valeurs lues par l’entrée analogique avec la fonction </a:t>
            </a:r>
            <a:r>
              <a:rPr lang="fr-FR" sz="1800" dirty="0" err="1"/>
              <a:t>print</a:t>
            </a:r>
            <a:r>
              <a:rPr lang="fr-FR" sz="1800" dirty="0"/>
              <a:t>. (voir aide entrée analogique)</a:t>
            </a:r>
          </a:p>
          <a:p>
            <a:pPr marL="285750" indent="-285750"/>
            <a:r>
              <a:rPr lang="fr-FR" sz="1800" dirty="0"/>
              <a:t>Testez votre branchement avant de réaliser intégralement le diagramme d’états précédent.</a:t>
            </a:r>
          </a:p>
          <a:p>
            <a:pPr marL="285750" indent="-285750"/>
            <a:r>
              <a:rPr lang="fr-FR" sz="1800" dirty="0"/>
              <a:t>Tests finaux !</a:t>
            </a:r>
          </a:p>
        </p:txBody>
      </p:sp>
      <p:sp>
        <p:nvSpPr>
          <p:cNvPr id="4" name="Espace réservé du pied de page 3"/>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17</a:t>
            </a:fld>
            <a:endParaRPr lang="fr-FR"/>
          </a:p>
        </p:txBody>
      </p:sp>
    </p:spTree>
    <p:extLst>
      <p:ext uri="{BB962C8B-B14F-4D97-AF65-F5344CB8AC3E}">
        <p14:creationId xmlns:p14="http://schemas.microsoft.com/office/powerpoint/2010/main" val="3048424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normAutofit fontScale="90000"/>
          </a:bodyPr>
          <a:lstStyle/>
          <a:p>
            <a:r>
              <a:rPr lang="fr-FR" dirty="0"/>
              <a:t>Valeurs dipôle résistant (résistor)</a:t>
            </a:r>
          </a:p>
        </p:txBody>
      </p:sp>
      <p:sp>
        <p:nvSpPr>
          <p:cNvPr id="9" name="Espace réservé du texte 8"/>
          <p:cNvSpPr>
            <a:spLocks noGrp="1"/>
          </p:cNvSpPr>
          <p:nvPr>
            <p:ph type="body" sz="half" idx="2"/>
          </p:nvPr>
        </p:nvSpPr>
        <p:spPr/>
        <p:txBody>
          <a:bodyPr/>
          <a:lstStyle/>
          <a:p>
            <a:pPr algn="ctr"/>
            <a:r>
              <a:rPr lang="fr-FR" dirty="0">
                <a:hlinkClick r:id="rId3" action="ppaction://hlinksldjump"/>
              </a:rPr>
              <a:t>Retour à la page précédente</a:t>
            </a:r>
            <a:endParaRPr lang="fr-FR" dirty="0"/>
          </a:p>
        </p:txBody>
      </p:sp>
      <p:sp>
        <p:nvSpPr>
          <p:cNvPr id="5" name="Espace réservé du pied de page 4"/>
          <p:cNvSpPr>
            <a:spLocks noGrp="1"/>
          </p:cNvSpPr>
          <p:nvPr>
            <p:ph type="ftr" sz="quarter" idx="11"/>
          </p:nvPr>
        </p:nvSpPr>
        <p:spPr/>
        <p:txBody>
          <a:bodyPr/>
          <a:lstStyle/>
          <a:p>
            <a:r>
              <a:rPr lang="fr-FR"/>
              <a:t>SED - Ventilateur - Pico</a:t>
            </a:r>
            <a:endParaRPr lang="fr-FR" dirty="0"/>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18</a:t>
            </a:fld>
            <a:endParaRPr lang="fr-FR" dirty="0"/>
          </a:p>
        </p:txBody>
      </p:sp>
      <p:pic>
        <p:nvPicPr>
          <p:cNvPr id="1026" name="Picture 2" descr="http://www.positron-libre.com/cours/electronique/resistances/images/code-couleur-resistanc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555526"/>
            <a:ext cx="3930005" cy="4396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74845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179512" y="400050"/>
            <a:ext cx="2376264" cy="1523628"/>
          </a:xfrm>
        </p:spPr>
        <p:txBody>
          <a:bodyPr>
            <a:normAutofit fontScale="90000"/>
          </a:bodyPr>
          <a:lstStyle/>
          <a:p>
            <a:r>
              <a:rPr lang="fr-FR" dirty="0"/>
              <a:t>Légendes des connecteurs Pico</a:t>
            </a:r>
          </a:p>
        </p:txBody>
      </p:sp>
      <p:sp>
        <p:nvSpPr>
          <p:cNvPr id="5" name="Espace réservé du pied de page 4"/>
          <p:cNvSpPr>
            <a:spLocks noGrp="1"/>
          </p:cNvSpPr>
          <p:nvPr>
            <p:ph type="ftr" sz="quarter" idx="11"/>
          </p:nvPr>
        </p:nvSpPr>
        <p:spPr/>
        <p:txBody>
          <a:bodyPr/>
          <a:lstStyle/>
          <a:p>
            <a:r>
              <a:rPr lang="fr-FR"/>
              <a:t>SED - Ventilateur - Pico</a:t>
            </a:r>
            <a:endParaRPr lang="fr-FR" dirty="0"/>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19</a:t>
            </a:fld>
            <a:endParaRPr lang="fr-FR" dirty="0"/>
          </a:p>
        </p:txBody>
      </p:sp>
      <p:grpSp>
        <p:nvGrpSpPr>
          <p:cNvPr id="9" name="Groupe 8">
            <a:extLst>
              <a:ext uri="{FF2B5EF4-FFF2-40B4-BE49-F238E27FC236}">
                <a16:creationId xmlns:a16="http://schemas.microsoft.com/office/drawing/2014/main" id="{E6867882-CC3A-F745-4B53-1E9103D220BF}"/>
              </a:ext>
            </a:extLst>
          </p:cNvPr>
          <p:cNvGrpSpPr/>
          <p:nvPr/>
        </p:nvGrpSpPr>
        <p:grpSpPr>
          <a:xfrm>
            <a:off x="2555776" y="699542"/>
            <a:ext cx="6274618" cy="4199811"/>
            <a:chOff x="2565321" y="835167"/>
            <a:chExt cx="6274618" cy="4199811"/>
          </a:xfrm>
        </p:grpSpPr>
        <p:pic>
          <p:nvPicPr>
            <p:cNvPr id="10" name="Image 9">
              <a:extLst>
                <a:ext uri="{FF2B5EF4-FFF2-40B4-BE49-F238E27FC236}">
                  <a16:creationId xmlns:a16="http://schemas.microsoft.com/office/drawing/2014/main" id="{0F11DED5-606C-6A05-C23A-C64FBFD37E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5321" y="835167"/>
              <a:ext cx="6274618" cy="4199811"/>
            </a:xfrm>
            <a:prstGeom prst="rect">
              <a:avLst/>
            </a:prstGeom>
          </p:spPr>
        </p:pic>
        <p:sp>
          <p:nvSpPr>
            <p:cNvPr id="11" name="Rectangle 10">
              <a:extLst>
                <a:ext uri="{FF2B5EF4-FFF2-40B4-BE49-F238E27FC236}">
                  <a16:creationId xmlns:a16="http://schemas.microsoft.com/office/drawing/2014/main" id="{84624C64-8C0B-9DDF-AB7D-F516365FF534}"/>
                </a:ext>
              </a:extLst>
            </p:cNvPr>
            <p:cNvSpPr/>
            <p:nvPr/>
          </p:nvSpPr>
          <p:spPr>
            <a:xfrm>
              <a:off x="6662057" y="4669971"/>
              <a:ext cx="2177882" cy="3650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2920151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Diagramme d’états</a:t>
            </a:r>
          </a:p>
        </p:txBody>
      </p:sp>
      <p:sp>
        <p:nvSpPr>
          <p:cNvPr id="5" name="Espace réservé du texte 4"/>
          <p:cNvSpPr>
            <a:spLocks noGrp="1"/>
          </p:cNvSpPr>
          <p:nvPr>
            <p:ph type="body" sz="half" idx="2"/>
          </p:nvPr>
        </p:nvSpPr>
        <p:spPr>
          <a:xfrm>
            <a:off x="457201" y="1597915"/>
            <a:ext cx="2139696" cy="3422107"/>
          </a:xfrm>
        </p:spPr>
        <p:txBody>
          <a:bodyPr>
            <a:normAutofit lnSpcReduction="10000"/>
          </a:bodyPr>
          <a:lstStyle/>
          <a:p>
            <a:r>
              <a:rPr lang="fr-FR" dirty="0"/>
              <a:t>L’objectif final est de réaliser la commande d’un ventilateur à l’aide d’une carte associée à un microcontrôleur en respectant ce diagramme d’états.</a:t>
            </a:r>
          </a:p>
          <a:p>
            <a:r>
              <a:rPr lang="fr-FR" dirty="0"/>
              <a:t>Lorsque le système est au repos, tout est arrêté (les leds sont éteintes).</a:t>
            </a:r>
          </a:p>
          <a:p>
            <a:r>
              <a:rPr lang="fr-FR" dirty="0"/>
              <a:t>Le potentiomètre angulaire permet de passer de 70% à 100% de la vitesse maximale du ventilateur en mode vitesse 3.</a:t>
            </a:r>
          </a:p>
        </p:txBody>
      </p:sp>
      <p:sp>
        <p:nvSpPr>
          <p:cNvPr id="7" name="Espace réservé du pied de page 6"/>
          <p:cNvSpPr>
            <a:spLocks noGrp="1"/>
          </p:cNvSpPr>
          <p:nvPr>
            <p:ph type="ftr" sz="quarter" idx="11"/>
          </p:nvPr>
        </p:nvSpPr>
        <p:spPr/>
        <p:txBody>
          <a:bodyPr/>
          <a:lstStyle/>
          <a:p>
            <a:r>
              <a:rPr lang="fr-FR"/>
              <a:t>SED - Ventilateur - Pico</a:t>
            </a:r>
          </a:p>
        </p:txBody>
      </p:sp>
      <p:sp>
        <p:nvSpPr>
          <p:cNvPr id="8" name="Espace réservé du numéro de diapositive 7"/>
          <p:cNvSpPr>
            <a:spLocks noGrp="1"/>
          </p:cNvSpPr>
          <p:nvPr>
            <p:ph type="sldNum" sz="quarter" idx="12"/>
          </p:nvPr>
        </p:nvSpPr>
        <p:spPr/>
        <p:txBody>
          <a:bodyPr/>
          <a:lstStyle/>
          <a:p>
            <a:fld id="{93C461D2-9DE8-40C8-822B-38EC5191248D}" type="slidenum">
              <a:rPr lang="fr-FR" smtClean="0"/>
              <a:t>2</a:t>
            </a:fld>
            <a:endParaRPr lang="fr-FR"/>
          </a:p>
        </p:txBody>
      </p:sp>
      <p:pic>
        <p:nvPicPr>
          <p:cNvPr id="4" name="Image 3"/>
          <p:cNvPicPr>
            <a:picLocks noChangeAspect="1"/>
          </p:cNvPicPr>
          <p:nvPr/>
        </p:nvPicPr>
        <p:blipFill>
          <a:blip r:embed="rId3"/>
          <a:stretch>
            <a:fillRect/>
          </a:stretch>
        </p:blipFill>
        <p:spPr>
          <a:xfrm>
            <a:off x="3131840" y="347907"/>
            <a:ext cx="5464170" cy="4795593"/>
          </a:xfrm>
          <a:prstGeom prst="rect">
            <a:avLst/>
          </a:prstGeom>
        </p:spPr>
      </p:pic>
    </p:spTree>
    <p:extLst>
      <p:ext uri="{BB962C8B-B14F-4D97-AF65-F5344CB8AC3E}">
        <p14:creationId xmlns:p14="http://schemas.microsoft.com/office/powerpoint/2010/main" val="2084572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179512" y="400050"/>
            <a:ext cx="8280920" cy="659532"/>
          </a:xfrm>
        </p:spPr>
        <p:txBody>
          <a:bodyPr>
            <a:normAutofit/>
          </a:bodyPr>
          <a:lstStyle/>
          <a:p>
            <a:r>
              <a:rPr lang="fr-FR" dirty="0"/>
              <a:t>Connection hacheur DRV8833</a:t>
            </a:r>
          </a:p>
        </p:txBody>
      </p:sp>
      <p:sp>
        <p:nvSpPr>
          <p:cNvPr id="5" name="Espace réservé du pied de page 4"/>
          <p:cNvSpPr>
            <a:spLocks noGrp="1"/>
          </p:cNvSpPr>
          <p:nvPr>
            <p:ph type="ftr" sz="quarter" idx="11"/>
          </p:nvPr>
        </p:nvSpPr>
        <p:spPr/>
        <p:txBody>
          <a:bodyPr/>
          <a:lstStyle/>
          <a:p>
            <a:r>
              <a:rPr lang="fr-FR"/>
              <a:t>SED - Ventilateur - Pico</a:t>
            </a:r>
            <a:endParaRPr lang="fr-FR" dirty="0"/>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20</a:t>
            </a:fld>
            <a:endParaRPr lang="fr-FR" dirty="0"/>
          </a:p>
        </p:txBody>
      </p:sp>
      <p:pic>
        <p:nvPicPr>
          <p:cNvPr id="8" name="Picture 4" descr="Afficher l'image d'origi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1219200"/>
            <a:ext cx="5715000" cy="2705100"/>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p:cNvSpPr txBox="1"/>
          <p:nvPr/>
        </p:nvSpPr>
        <p:spPr>
          <a:xfrm>
            <a:off x="1475656" y="1219200"/>
            <a:ext cx="3458420" cy="707886"/>
          </a:xfrm>
          <a:prstGeom prst="rect">
            <a:avLst/>
          </a:prstGeom>
          <a:noFill/>
        </p:spPr>
        <p:txBody>
          <a:bodyPr wrap="square" rtlCol="0">
            <a:spAutoFit/>
          </a:bodyPr>
          <a:lstStyle/>
          <a:p>
            <a:pPr algn="ctr"/>
            <a:r>
              <a:rPr lang="fr-FR" sz="2000" b="1" dirty="0">
                <a:solidFill>
                  <a:schemeClr val="accent6">
                    <a:lumMod val="50000"/>
                  </a:schemeClr>
                </a:solidFill>
              </a:rPr>
              <a:t>Observer bien le sens du composant !</a:t>
            </a:r>
          </a:p>
        </p:txBody>
      </p:sp>
      <p:sp>
        <p:nvSpPr>
          <p:cNvPr id="10" name="ZoneTexte 9"/>
          <p:cNvSpPr txBox="1"/>
          <p:nvPr/>
        </p:nvSpPr>
        <p:spPr>
          <a:xfrm>
            <a:off x="-13561" y="4497169"/>
            <a:ext cx="3124781" cy="646331"/>
          </a:xfrm>
          <a:prstGeom prst="rect">
            <a:avLst/>
          </a:prstGeom>
          <a:noFill/>
        </p:spPr>
        <p:txBody>
          <a:bodyPr wrap="square" rtlCol="0">
            <a:spAutoFit/>
          </a:bodyPr>
          <a:lstStyle/>
          <a:p>
            <a:r>
              <a:rPr lang="fr-FR" sz="1200" dirty="0"/>
              <a:t>Ce hacheur possède sa propre régulation de tension. Inutile donc de le relier au 3,3V de la </a:t>
            </a:r>
            <a:r>
              <a:rPr lang="fr-FR" sz="1200"/>
              <a:t>carte Pico.</a:t>
            </a:r>
            <a:endParaRPr lang="fr-FR" sz="1200" dirty="0"/>
          </a:p>
        </p:txBody>
      </p:sp>
      <p:sp>
        <p:nvSpPr>
          <p:cNvPr id="13" name="ZoneTexte 12"/>
          <p:cNvSpPr txBox="1"/>
          <p:nvPr/>
        </p:nvSpPr>
        <p:spPr>
          <a:xfrm>
            <a:off x="305141" y="1134412"/>
            <a:ext cx="1522512" cy="646331"/>
          </a:xfrm>
          <a:prstGeom prst="rect">
            <a:avLst/>
          </a:prstGeom>
          <a:noFill/>
        </p:spPr>
        <p:txBody>
          <a:bodyPr wrap="square" rtlCol="0">
            <a:spAutoFit/>
          </a:bodyPr>
          <a:lstStyle/>
          <a:p>
            <a:r>
              <a:rPr lang="fr-FR" dirty="0"/>
              <a:t>1,2A en continu</a:t>
            </a:r>
          </a:p>
        </p:txBody>
      </p:sp>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5111" y="3771900"/>
            <a:ext cx="4276725"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ZoneTexte 14"/>
          <p:cNvSpPr txBox="1"/>
          <p:nvPr/>
        </p:nvSpPr>
        <p:spPr>
          <a:xfrm>
            <a:off x="7352370" y="3326368"/>
            <a:ext cx="382860" cy="369332"/>
          </a:xfrm>
          <a:prstGeom prst="rect">
            <a:avLst/>
          </a:prstGeom>
          <a:noFill/>
        </p:spPr>
        <p:txBody>
          <a:bodyPr wrap="square" rtlCol="0">
            <a:spAutoFit/>
          </a:bodyPr>
          <a:lstStyle/>
          <a:p>
            <a:r>
              <a:rPr lang="fr-FR" dirty="0"/>
              <a:t>A</a:t>
            </a:r>
          </a:p>
        </p:txBody>
      </p:sp>
      <p:sp>
        <p:nvSpPr>
          <p:cNvPr id="16" name="ZoneTexte 15"/>
          <p:cNvSpPr txBox="1"/>
          <p:nvPr/>
        </p:nvSpPr>
        <p:spPr>
          <a:xfrm>
            <a:off x="7352370" y="2039222"/>
            <a:ext cx="382860" cy="369332"/>
          </a:xfrm>
          <a:prstGeom prst="rect">
            <a:avLst/>
          </a:prstGeom>
          <a:noFill/>
        </p:spPr>
        <p:txBody>
          <a:bodyPr wrap="square" rtlCol="0">
            <a:spAutoFit/>
          </a:bodyPr>
          <a:lstStyle/>
          <a:p>
            <a:r>
              <a:rPr lang="fr-FR" dirty="0"/>
              <a:t>B</a:t>
            </a:r>
          </a:p>
        </p:txBody>
      </p:sp>
    </p:spTree>
    <p:extLst>
      <p:ext uri="{BB962C8B-B14F-4D97-AF65-F5344CB8AC3E}">
        <p14:creationId xmlns:p14="http://schemas.microsoft.com/office/powerpoint/2010/main" val="4029438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0050"/>
            <a:ext cx="8229600" cy="742950"/>
          </a:xfrm>
        </p:spPr>
        <p:txBody>
          <a:bodyPr vert="horz" lIns="91440" tIns="45720" rIns="91440" bIns="45720" rtlCol="0" anchor="ctr">
            <a:normAutofit/>
          </a:bodyPr>
          <a:lstStyle/>
          <a:p>
            <a:r>
              <a:rPr lang="fr-FR" dirty="0"/>
              <a:t>Etapes du TP :</a:t>
            </a:r>
          </a:p>
        </p:txBody>
      </p:sp>
      <p:sp>
        <p:nvSpPr>
          <p:cNvPr id="5" name="Espace réservé du texte 4"/>
          <p:cNvSpPr>
            <a:spLocks noGrp="1"/>
          </p:cNvSpPr>
          <p:nvPr>
            <p:ph type="body" idx="1"/>
          </p:nvPr>
        </p:nvSpPr>
        <p:spPr>
          <a:xfrm>
            <a:off x="457200" y="1257300"/>
            <a:ext cx="3931920" cy="479822"/>
          </a:xfrm>
        </p:spPr>
        <p:txBody>
          <a:bodyPr vert="horz" lIns="91440" tIns="45720" rIns="91440" bIns="45720" rtlCol="0" anchor="ctr">
            <a:normAutofit/>
          </a:bodyPr>
          <a:lstStyle/>
          <a:p>
            <a:endParaRPr lang="fr-FR" b="0" kern="1200">
              <a:latin typeface="+mn-lt"/>
              <a:ea typeface="+mn-ea"/>
              <a:cs typeface="+mn-cs"/>
            </a:endParaRPr>
          </a:p>
          <a:p>
            <a:endParaRPr lang="fr-FR" b="0" kern="1200">
              <a:latin typeface="+mn-lt"/>
              <a:ea typeface="+mn-ea"/>
              <a:cs typeface="+mn-cs"/>
            </a:endParaRPr>
          </a:p>
        </p:txBody>
      </p:sp>
      <p:sp>
        <p:nvSpPr>
          <p:cNvPr id="8" name="ZoneTexte 7">
            <a:extLst>
              <a:ext uri="{FF2B5EF4-FFF2-40B4-BE49-F238E27FC236}">
                <a16:creationId xmlns:a16="http://schemas.microsoft.com/office/drawing/2014/main" id="{A014B6C8-AC19-D330-7817-68010FE6DD56}"/>
              </a:ext>
            </a:extLst>
          </p:cNvPr>
          <p:cNvSpPr txBox="1"/>
          <p:nvPr/>
        </p:nvSpPr>
        <p:spPr>
          <a:xfrm>
            <a:off x="457200" y="1828800"/>
            <a:ext cx="3931920" cy="2963466"/>
          </a:xfrm>
          <a:prstGeom prst="rect">
            <a:avLst/>
          </a:prstGeom>
        </p:spPr>
        <p:txBody>
          <a:bodyPr vert="horz" lIns="91440" tIns="45720" rIns="91440" bIns="45720" rtlCol="0">
            <a:normAutofit/>
          </a:bodyPr>
          <a:lstStyle/>
          <a:p>
            <a:pPr marL="182880" indent="-182880">
              <a:lnSpc>
                <a:spcPct val="90000"/>
              </a:lnSpc>
              <a:spcBef>
                <a:spcPct val="20000"/>
              </a:spcBef>
              <a:buClr>
                <a:schemeClr val="accent1"/>
              </a:buClr>
              <a:buSzPct val="85000"/>
              <a:buFont typeface="Arial" pitchFamily="34" charset="0"/>
              <a:buChar char="•"/>
            </a:pPr>
            <a:r>
              <a:rPr lang="en-US" sz="1500"/>
              <a:t>Etape 1 : Inventaire</a:t>
            </a:r>
          </a:p>
          <a:p>
            <a:pPr marL="182880" indent="-182880">
              <a:lnSpc>
                <a:spcPct val="90000"/>
              </a:lnSpc>
              <a:spcBef>
                <a:spcPct val="20000"/>
              </a:spcBef>
              <a:buClr>
                <a:schemeClr val="accent1"/>
              </a:buClr>
              <a:buSzPct val="85000"/>
              <a:buFont typeface="Arial" pitchFamily="34" charset="0"/>
              <a:buChar char="•"/>
            </a:pPr>
            <a:r>
              <a:rPr lang="en-US" sz="1500"/>
              <a:t>Etape 2 : Commande MLI pour moteur à courant continu</a:t>
            </a:r>
          </a:p>
          <a:p>
            <a:pPr marL="182880" indent="-182880">
              <a:lnSpc>
                <a:spcPct val="90000"/>
              </a:lnSpc>
              <a:spcBef>
                <a:spcPct val="20000"/>
              </a:spcBef>
              <a:buClr>
                <a:schemeClr val="accent1"/>
              </a:buClr>
              <a:buSzPct val="85000"/>
              <a:buFont typeface="Arial" pitchFamily="34" charset="0"/>
              <a:buChar char="•"/>
            </a:pPr>
            <a:r>
              <a:rPr lang="en-US" sz="1500"/>
              <a:t>Etape 3 : câblage des boutons et leds. (voir TP feux tricolores)</a:t>
            </a:r>
          </a:p>
          <a:p>
            <a:pPr marL="182880" indent="-182880">
              <a:lnSpc>
                <a:spcPct val="90000"/>
              </a:lnSpc>
              <a:spcBef>
                <a:spcPct val="20000"/>
              </a:spcBef>
              <a:buClr>
                <a:schemeClr val="accent1"/>
              </a:buClr>
              <a:buSzPct val="85000"/>
              <a:buFont typeface="Arial" pitchFamily="34" charset="0"/>
              <a:buChar char="•"/>
            </a:pPr>
            <a:r>
              <a:rPr lang="en-US" sz="1500"/>
              <a:t>Etape 4 : Programmation Pico</a:t>
            </a:r>
          </a:p>
          <a:p>
            <a:pPr marL="182880" indent="-182880">
              <a:lnSpc>
                <a:spcPct val="90000"/>
              </a:lnSpc>
              <a:spcBef>
                <a:spcPct val="20000"/>
              </a:spcBef>
              <a:buClr>
                <a:schemeClr val="accent1"/>
              </a:buClr>
              <a:buSzPct val="85000"/>
              <a:buFont typeface="Arial" pitchFamily="34" charset="0"/>
              <a:buChar char="•"/>
            </a:pPr>
            <a:r>
              <a:rPr lang="en-US" sz="1500"/>
              <a:t>Etape 5 : Tests</a:t>
            </a:r>
          </a:p>
          <a:p>
            <a:pPr marL="182880" indent="-182880">
              <a:lnSpc>
                <a:spcPct val="90000"/>
              </a:lnSpc>
              <a:spcBef>
                <a:spcPct val="20000"/>
              </a:spcBef>
              <a:buClr>
                <a:schemeClr val="accent1"/>
              </a:buClr>
              <a:buSzPct val="85000"/>
              <a:buFont typeface="Arial" pitchFamily="34" charset="0"/>
              <a:buChar char="•"/>
            </a:pPr>
            <a:r>
              <a:rPr lang="en-US" sz="1500"/>
              <a:t>Etape 6 : Synthèse (description chaine fonctionnelle)</a:t>
            </a:r>
          </a:p>
          <a:p>
            <a:pPr marL="182880" indent="-182880">
              <a:lnSpc>
                <a:spcPct val="90000"/>
              </a:lnSpc>
              <a:spcBef>
                <a:spcPct val="20000"/>
              </a:spcBef>
              <a:buClr>
                <a:schemeClr val="accent1"/>
              </a:buClr>
              <a:buSzPct val="85000"/>
              <a:buFont typeface="Arial" pitchFamily="34" charset="0"/>
              <a:buChar char="•"/>
            </a:pPr>
            <a:r>
              <a:rPr lang="en-US" sz="1500"/>
              <a:t>Etape 7 : Mise en place de l’entrée analogique (potentiomètre) et tests finaux.</a:t>
            </a:r>
          </a:p>
        </p:txBody>
      </p:sp>
      <p:sp>
        <p:nvSpPr>
          <p:cNvPr id="10" name="ZoneTexte 9">
            <a:extLst>
              <a:ext uri="{FF2B5EF4-FFF2-40B4-BE49-F238E27FC236}">
                <a16:creationId xmlns:a16="http://schemas.microsoft.com/office/drawing/2014/main" id="{059B65DA-A0C4-232B-3655-F3AB8181B447}"/>
              </a:ext>
            </a:extLst>
          </p:cNvPr>
          <p:cNvSpPr txBox="1"/>
          <p:nvPr/>
        </p:nvSpPr>
        <p:spPr>
          <a:xfrm>
            <a:off x="4754880" y="1257300"/>
            <a:ext cx="3931920" cy="479822"/>
          </a:xfrm>
          <a:prstGeom prst="rect">
            <a:avLst/>
          </a:prstGeom>
          <a:noFill/>
          <a:ln w="44450" cap="flat" cmpd="sng" algn="ctr">
            <a:noFill/>
            <a:prstDash val="solid"/>
          </a:ln>
          <a:effectLst/>
        </p:spPr>
        <p:txBody>
          <a:bodyPr vert="horz" lIns="91440" tIns="45720" rIns="91440" bIns="45720" rtlCol="0" anchor="ctr">
            <a:normAutofit/>
          </a:bodyPr>
          <a:lstStyle/>
          <a:p>
            <a:pPr algn="ctr">
              <a:spcBef>
                <a:spcPct val="20000"/>
              </a:spcBef>
              <a:buClr>
                <a:schemeClr val="accent1"/>
              </a:buClr>
              <a:buSzPct val="85000"/>
            </a:pPr>
            <a:r>
              <a:rPr lang="fr-FR" sz="1900" b="0" kern="1200" dirty="0">
                <a:solidFill>
                  <a:schemeClr val="tx2"/>
                </a:solidFill>
                <a:latin typeface="+mn-lt"/>
                <a:ea typeface="+mn-ea"/>
                <a:cs typeface="+mn-cs"/>
              </a:rPr>
              <a:t>Exemple de montage en fin de TP.</a:t>
            </a:r>
          </a:p>
        </p:txBody>
      </p:sp>
      <p:pic>
        <p:nvPicPr>
          <p:cNvPr id="9" name="Image 8">
            <a:extLst>
              <a:ext uri="{FF2B5EF4-FFF2-40B4-BE49-F238E27FC236}">
                <a16:creationId xmlns:a16="http://schemas.microsoft.com/office/drawing/2014/main" id="{DEDA1CBA-29BF-0306-B49B-97324D186277}"/>
              </a:ext>
            </a:extLst>
          </p:cNvPr>
          <p:cNvPicPr>
            <a:picLocks noChangeAspect="1"/>
          </p:cNvPicPr>
          <p:nvPr/>
        </p:nvPicPr>
        <p:blipFill>
          <a:blip r:embed="rId3"/>
          <a:stretch>
            <a:fillRect/>
          </a:stretch>
        </p:blipFill>
        <p:spPr>
          <a:xfrm>
            <a:off x="4754880" y="2204680"/>
            <a:ext cx="3931920" cy="2211705"/>
          </a:xfrm>
          <a:prstGeom prst="rect">
            <a:avLst/>
          </a:prstGeom>
          <a:noFill/>
          <a:ln>
            <a:noFill/>
          </a:ln>
          <a:effectLst>
            <a:softEdge rad="112500"/>
          </a:effectLst>
        </p:spPr>
      </p:pic>
      <p:sp>
        <p:nvSpPr>
          <p:cNvPr id="4" name="Espace réservé du pied de page 3"/>
          <p:cNvSpPr>
            <a:spLocks noGrp="1"/>
          </p:cNvSpPr>
          <p:nvPr>
            <p:ph type="ftr" sz="quarter" idx="11"/>
          </p:nvPr>
        </p:nvSpPr>
        <p:spPr>
          <a:xfrm>
            <a:off x="3429000" y="13716"/>
            <a:ext cx="4114800" cy="246888"/>
          </a:xfrm>
        </p:spPr>
        <p:txBody>
          <a:bodyPr vert="horz" lIns="91440" tIns="45720" rIns="91440" bIns="45720" rtlCol="0" anchor="ctr">
            <a:normAutofit/>
          </a:bodyPr>
          <a:lstStyle/>
          <a:p>
            <a:pPr>
              <a:lnSpc>
                <a:spcPct val="90000"/>
              </a:lnSpc>
              <a:spcAft>
                <a:spcPts val="600"/>
              </a:spcAft>
            </a:pPr>
            <a:r>
              <a:rPr lang="fr-FR" sz="1100" kern="1200">
                <a:latin typeface="+mn-lt"/>
                <a:ea typeface="+mn-ea"/>
                <a:cs typeface="+mn-cs"/>
              </a:rPr>
              <a:t>SED - Ventilateur - Pico</a:t>
            </a:r>
          </a:p>
        </p:txBody>
      </p:sp>
      <p:sp>
        <p:nvSpPr>
          <p:cNvPr id="6" name="Espace réservé du numéro de diapositive 5"/>
          <p:cNvSpPr>
            <a:spLocks noGrp="1"/>
          </p:cNvSpPr>
          <p:nvPr>
            <p:ph type="sldNum" sz="quarter" idx="12"/>
          </p:nvPr>
        </p:nvSpPr>
        <p:spPr>
          <a:xfrm>
            <a:off x="7620000" y="13716"/>
            <a:ext cx="1066800" cy="246888"/>
          </a:xfrm>
        </p:spPr>
        <p:txBody>
          <a:bodyPr vert="horz" lIns="91440" tIns="45720" rIns="91440" bIns="45720" rtlCol="0" anchor="ctr">
            <a:normAutofit/>
          </a:bodyPr>
          <a:lstStyle/>
          <a:p>
            <a:pPr>
              <a:lnSpc>
                <a:spcPct val="90000"/>
              </a:lnSpc>
              <a:spcAft>
                <a:spcPts val="600"/>
              </a:spcAft>
            </a:pPr>
            <a:fld id="{93C461D2-9DE8-40C8-822B-38EC5191248D}" type="slidenum">
              <a:rPr lang="fr-FR" sz="1100" smtClean="0"/>
              <a:pPr>
                <a:lnSpc>
                  <a:spcPct val="90000"/>
                </a:lnSpc>
                <a:spcAft>
                  <a:spcPts val="600"/>
                </a:spcAft>
              </a:pPr>
              <a:t>3</a:t>
            </a:fld>
            <a:endParaRPr lang="fr-FR" sz="1100"/>
          </a:p>
        </p:txBody>
      </p:sp>
    </p:spTree>
    <p:extLst>
      <p:ext uri="{BB962C8B-B14F-4D97-AF65-F5344CB8AC3E}">
        <p14:creationId xmlns:p14="http://schemas.microsoft.com/office/powerpoint/2010/main" val="2973543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7496" y="407464"/>
            <a:ext cx="8229600" cy="742950"/>
          </a:xfrm>
        </p:spPr>
        <p:txBody>
          <a:bodyPr>
            <a:normAutofit/>
          </a:bodyPr>
          <a:lstStyle/>
          <a:p>
            <a:r>
              <a:rPr lang="fr-FR" dirty="0"/>
              <a:t>Etape 1 : Inventaire du matériel utile</a:t>
            </a:r>
          </a:p>
        </p:txBody>
      </p:sp>
      <p:sp>
        <p:nvSpPr>
          <p:cNvPr id="5" name="Espace réservé du texte 4"/>
          <p:cNvSpPr>
            <a:spLocks noGrp="1"/>
          </p:cNvSpPr>
          <p:nvPr>
            <p:ph idx="1"/>
          </p:nvPr>
        </p:nvSpPr>
        <p:spPr>
          <a:xfrm>
            <a:off x="457200" y="1200150"/>
            <a:ext cx="8229600" cy="795536"/>
          </a:xfrm>
        </p:spPr>
        <p:txBody>
          <a:bodyPr>
            <a:normAutofit/>
          </a:bodyPr>
          <a:lstStyle/>
          <a:p>
            <a:pPr>
              <a:buFontTx/>
              <a:buChar char="-"/>
            </a:pPr>
            <a:endParaRPr lang="fr-FR" dirty="0"/>
          </a:p>
          <a:p>
            <a:pPr>
              <a:buFontTx/>
              <a:buChar char="-"/>
            </a:pPr>
            <a:endParaRPr lang="fr-FR" dirty="0"/>
          </a:p>
        </p:txBody>
      </p:sp>
      <p:sp>
        <p:nvSpPr>
          <p:cNvPr id="4" name="Espace réservé du pied de page 3"/>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4</a:t>
            </a:fld>
            <a:endParaRPr lang="fr-FR"/>
          </a:p>
        </p:txBody>
      </p:sp>
      <p:sp>
        <p:nvSpPr>
          <p:cNvPr id="11" name="ZoneTexte 10">
            <a:extLst>
              <a:ext uri="{FF2B5EF4-FFF2-40B4-BE49-F238E27FC236}">
                <a16:creationId xmlns:a16="http://schemas.microsoft.com/office/drawing/2014/main" id="{1661DC54-133E-DD37-67CD-8E88AE5CF86A}"/>
              </a:ext>
            </a:extLst>
          </p:cNvPr>
          <p:cNvSpPr txBox="1"/>
          <p:nvPr/>
        </p:nvSpPr>
        <p:spPr>
          <a:xfrm>
            <a:off x="457200" y="1202777"/>
            <a:ext cx="8009896" cy="3477875"/>
          </a:xfrm>
          <a:prstGeom prst="rect">
            <a:avLst/>
          </a:prstGeom>
          <a:noFill/>
        </p:spPr>
        <p:txBody>
          <a:bodyPr wrap="square" rtlCol="0">
            <a:spAutoFit/>
          </a:bodyPr>
          <a:lstStyle/>
          <a:p>
            <a:pPr marL="285750" indent="-285750">
              <a:buFontTx/>
              <a:buChar char="-"/>
            </a:pPr>
            <a:r>
              <a:rPr lang="fr-FR" sz="2000" dirty="0"/>
              <a:t>Carte Pico et un câble micro USB</a:t>
            </a:r>
          </a:p>
          <a:p>
            <a:pPr marL="285750" indent="-285750">
              <a:buFontTx/>
              <a:buChar char="-"/>
            </a:pPr>
            <a:r>
              <a:rPr lang="fr-FR" sz="2000" dirty="0"/>
              <a:t>Plaque de prototypage rapide (</a:t>
            </a:r>
            <a:r>
              <a:rPr lang="fr-FR" sz="2000" dirty="0" err="1"/>
              <a:t>breadboard</a:t>
            </a:r>
            <a:r>
              <a:rPr lang="fr-FR" sz="2000" dirty="0"/>
              <a:t>)</a:t>
            </a:r>
          </a:p>
          <a:p>
            <a:pPr marL="285750" indent="-285750">
              <a:buFontTx/>
              <a:buChar char="-"/>
            </a:pPr>
            <a:r>
              <a:rPr lang="fr-FR" sz="2000" dirty="0"/>
              <a:t>3 leds de couleurs verte, orange (ou jaune) et rouge </a:t>
            </a:r>
          </a:p>
          <a:p>
            <a:pPr marL="285750" indent="-285750">
              <a:buFontTx/>
              <a:buChar char="-"/>
            </a:pPr>
            <a:r>
              <a:rPr lang="fr-FR" sz="2000" dirty="0"/>
              <a:t>3 résistances de 470 Ω environ</a:t>
            </a:r>
          </a:p>
          <a:p>
            <a:pPr marL="285750" indent="-285750">
              <a:buFontTx/>
              <a:buChar char="-"/>
            </a:pPr>
            <a:r>
              <a:rPr lang="fr-FR" sz="2000" dirty="0"/>
              <a:t>Des fils…</a:t>
            </a:r>
          </a:p>
          <a:p>
            <a:pPr marL="285750" indent="-285750">
              <a:buFontTx/>
              <a:buChar char="-"/>
            </a:pPr>
            <a:r>
              <a:rPr lang="fr-FR" sz="2000" dirty="0"/>
              <a:t>2 boutons poussoir</a:t>
            </a:r>
          </a:p>
          <a:p>
            <a:pPr marL="285750" indent="-285750">
              <a:buFontTx/>
              <a:buChar char="-"/>
            </a:pPr>
            <a:r>
              <a:rPr lang="fr-FR" sz="2000" dirty="0"/>
              <a:t>Un hacheur DRV 8833</a:t>
            </a:r>
          </a:p>
          <a:p>
            <a:pPr marL="285750" indent="-285750">
              <a:buFontTx/>
              <a:buChar char="-"/>
            </a:pPr>
            <a:r>
              <a:rPr lang="fr-FR" sz="2000" dirty="0"/>
              <a:t>Un ventilateur (ou petit moteur MCC)</a:t>
            </a:r>
          </a:p>
          <a:p>
            <a:pPr marL="285750" indent="-285750">
              <a:buFontTx/>
              <a:buChar char="-"/>
            </a:pPr>
            <a:r>
              <a:rPr lang="fr-FR" sz="2000" dirty="0"/>
              <a:t>Une alimentation externe 9V-12V (ou coupleur de piles compatible ventilateur)</a:t>
            </a:r>
          </a:p>
          <a:p>
            <a:pPr marL="285750" indent="-285750">
              <a:buFontTx/>
              <a:buChar char="-"/>
            </a:pPr>
            <a:r>
              <a:rPr lang="fr-FR" sz="2000" dirty="0"/>
              <a:t>Un potentiomètre 10 kΩ</a:t>
            </a:r>
          </a:p>
        </p:txBody>
      </p:sp>
    </p:spTree>
    <p:extLst>
      <p:ext uri="{BB962C8B-B14F-4D97-AF65-F5344CB8AC3E}">
        <p14:creationId xmlns:p14="http://schemas.microsoft.com/office/powerpoint/2010/main" val="1788625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idx="1"/>
          </p:nvPr>
        </p:nvSpPr>
        <p:spPr/>
        <p:txBody>
          <a:bodyPr>
            <a:normAutofit/>
          </a:bodyPr>
          <a:lstStyle/>
          <a:p>
            <a:pPr>
              <a:buFontTx/>
              <a:buChar char="-"/>
            </a:pPr>
            <a:endParaRPr lang="fr-FR" dirty="0"/>
          </a:p>
          <a:p>
            <a:pPr>
              <a:buFontTx/>
              <a:buChar char="-"/>
            </a:pPr>
            <a:endParaRPr lang="fr-FR" dirty="0"/>
          </a:p>
        </p:txBody>
      </p:sp>
      <p:sp>
        <p:nvSpPr>
          <p:cNvPr id="4" name="Espace réservé du pied de page 3"/>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5</a:t>
            </a:fld>
            <a:endParaRPr lang="fr-FR"/>
          </a:p>
        </p:txBody>
      </p:sp>
      <p:pic>
        <p:nvPicPr>
          <p:cNvPr id="6150" name="Picture 6" descr="http://www.nexuscyber.com/content/images/thumbs/0000164_half-size-solderless-breadboard.jpeg"/>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rot="5400000">
            <a:off x="5241142" y="1409879"/>
            <a:ext cx="4001635" cy="2868993"/>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5364088" y="4861515"/>
            <a:ext cx="3755742" cy="276999"/>
          </a:xfrm>
          <a:prstGeom prst="rect">
            <a:avLst/>
          </a:prstGeom>
          <a:noFill/>
        </p:spPr>
        <p:txBody>
          <a:bodyPr wrap="square" rtlCol="0">
            <a:spAutoFit/>
          </a:bodyPr>
          <a:lstStyle/>
          <a:p>
            <a:pPr algn="ctr"/>
            <a:r>
              <a:rPr lang="fr-FR" sz="1200" dirty="0"/>
              <a:t>Cliquer sur l’image pour comprendre les connections</a:t>
            </a:r>
          </a:p>
        </p:txBody>
      </p:sp>
      <p:sp>
        <p:nvSpPr>
          <p:cNvPr id="9" name="ZoneTexte 8"/>
          <p:cNvSpPr txBox="1"/>
          <p:nvPr/>
        </p:nvSpPr>
        <p:spPr>
          <a:xfrm>
            <a:off x="323528" y="4609465"/>
            <a:ext cx="5040560" cy="523220"/>
          </a:xfrm>
          <a:prstGeom prst="rect">
            <a:avLst/>
          </a:prstGeom>
          <a:noFill/>
        </p:spPr>
        <p:txBody>
          <a:bodyPr wrap="square" rtlCol="0">
            <a:spAutoFit/>
          </a:bodyPr>
          <a:lstStyle/>
          <a:p>
            <a:pPr algn="ctr"/>
            <a:r>
              <a:rPr lang="fr-FR" sz="1400" i="1" dirty="0"/>
              <a:t>En fin de séance, vous laissez le hacheur et les 2 boutons poussoirs sur la plaque, merci.</a:t>
            </a:r>
          </a:p>
        </p:txBody>
      </p:sp>
      <p:cxnSp>
        <p:nvCxnSpPr>
          <p:cNvPr id="11" name="Connecteur droit avec flèche 10"/>
          <p:cNvCxnSpPr>
            <a:endCxn id="12" idx="1"/>
          </p:cNvCxnSpPr>
          <p:nvPr/>
        </p:nvCxnSpPr>
        <p:spPr>
          <a:xfrm flipV="1">
            <a:off x="7196897" y="1406792"/>
            <a:ext cx="714417" cy="468052"/>
          </a:xfrm>
          <a:prstGeom prst="straightConnector1">
            <a:avLst/>
          </a:prstGeom>
          <a:ln w="19050">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7911314" y="1083626"/>
            <a:ext cx="1080120" cy="646331"/>
          </a:xfrm>
          <a:prstGeom prst="rect">
            <a:avLst/>
          </a:prstGeom>
          <a:solidFill>
            <a:schemeClr val="bg1"/>
          </a:solidFill>
        </p:spPr>
        <p:txBody>
          <a:bodyPr wrap="square" rtlCol="0">
            <a:spAutoFit/>
          </a:bodyPr>
          <a:lstStyle/>
          <a:p>
            <a:r>
              <a:rPr lang="fr-FR" dirty="0"/>
              <a:t>colonne médiane</a:t>
            </a:r>
          </a:p>
        </p:txBody>
      </p:sp>
      <p:sp>
        <p:nvSpPr>
          <p:cNvPr id="17" name="Titre 1"/>
          <p:cNvSpPr txBox="1">
            <a:spLocks/>
          </p:cNvSpPr>
          <p:nvPr/>
        </p:nvSpPr>
        <p:spPr>
          <a:xfrm>
            <a:off x="573810" y="388640"/>
            <a:ext cx="8229600" cy="74295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kern="1200" spc="-100" baseline="0">
                <a:solidFill>
                  <a:schemeClr val="tx2"/>
                </a:solidFill>
                <a:latin typeface="+mj-lt"/>
                <a:ea typeface="+mj-ea"/>
                <a:cs typeface="+mj-cs"/>
              </a:defRPr>
            </a:lvl1pPr>
          </a:lstStyle>
          <a:p>
            <a:r>
              <a:rPr lang="fr-FR" dirty="0"/>
              <a:t>Plaquette montage sans soudure (</a:t>
            </a:r>
            <a:r>
              <a:rPr lang="fr-FR" dirty="0" err="1"/>
              <a:t>breadboard</a:t>
            </a:r>
            <a:r>
              <a:rPr lang="fr-FR" dirty="0"/>
              <a:t>)</a:t>
            </a:r>
          </a:p>
        </p:txBody>
      </p:sp>
      <p:sp>
        <p:nvSpPr>
          <p:cNvPr id="13" name="ZoneTexte 12"/>
          <p:cNvSpPr txBox="1"/>
          <p:nvPr/>
        </p:nvSpPr>
        <p:spPr>
          <a:xfrm>
            <a:off x="467544" y="1131590"/>
            <a:ext cx="4896544" cy="2554545"/>
          </a:xfrm>
          <a:prstGeom prst="rect">
            <a:avLst/>
          </a:prstGeom>
          <a:noFill/>
        </p:spPr>
        <p:txBody>
          <a:bodyPr wrap="square" rtlCol="0">
            <a:spAutoFit/>
          </a:bodyPr>
          <a:lstStyle/>
          <a:p>
            <a:r>
              <a:rPr lang="fr-FR" sz="2000" dirty="0"/>
              <a:t>La plaquette permet de relier les composants sans soudure pour des tests.</a:t>
            </a:r>
          </a:p>
          <a:p>
            <a:r>
              <a:rPr lang="fr-FR" sz="2000" dirty="0"/>
              <a:t>La colonne + (rouge) sera branchée au 3.3V de la carte, et la colonne – (bleue ou noire) avec GND (</a:t>
            </a:r>
            <a:r>
              <a:rPr lang="fr-FR" sz="2000" dirty="0" err="1"/>
              <a:t>ground</a:t>
            </a:r>
            <a:r>
              <a:rPr lang="fr-FR" sz="2000" dirty="0"/>
              <a:t>).</a:t>
            </a:r>
          </a:p>
          <a:p>
            <a:r>
              <a:rPr lang="fr-FR" sz="2000" dirty="0"/>
              <a:t>Les composants à multiples entrées (comme le hacheur) doivent être placés à cheval sur la ligne médiane.</a:t>
            </a:r>
          </a:p>
        </p:txBody>
      </p:sp>
    </p:spTree>
    <p:extLst>
      <p:ext uri="{BB962C8B-B14F-4D97-AF65-F5344CB8AC3E}">
        <p14:creationId xmlns:p14="http://schemas.microsoft.com/office/powerpoint/2010/main" val="1932029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6" descr="http://www.nexuscyber.com/content/images/thumbs/0000164_half-size-solderless-breadboard.jpeg"/>
          <p:cNvPicPr>
            <a:picLocks noChangeAspect="1" noChangeArrowheads="1"/>
          </p:cNvPicPr>
          <p:nvPr/>
        </p:nvPicPr>
        <p:blipFill rotWithShape="1">
          <a:blip r:embed="rId3" cstate="print">
            <a:clrChange>
              <a:clrFrom>
                <a:srgbClr val="FFFFFF"/>
              </a:clrFrom>
              <a:clrTo>
                <a:srgbClr val="FFFFFF">
                  <a:alpha val="0"/>
                </a:srgbClr>
              </a:clrTo>
            </a:clrChange>
            <a:lum bright="70000" contrast="-70000"/>
            <a:extLst>
              <a:ext uri="{BEBA8EAE-BF5A-486C-A8C5-ECC9F3942E4B}">
                <a14:imgProps xmlns:a14="http://schemas.microsoft.com/office/drawing/2010/main">
                  <a14:imgLayer r:embed="rId4">
                    <a14:imgEffect>
                      <a14:sharpenSoften amount="50000"/>
                    </a14:imgEffect>
                    <a14:imgEffect>
                      <a14:brightnessContrast bright="4000"/>
                    </a14:imgEffect>
                  </a14:imgLayer>
                </a14:imgProps>
              </a:ext>
              <a:ext uri="{28A0092B-C50C-407E-A947-70E740481C1C}">
                <a14:useLocalDpi xmlns:a14="http://schemas.microsoft.com/office/drawing/2010/main" val="0"/>
              </a:ext>
            </a:extLst>
          </a:blip>
          <a:srcRect/>
          <a:stretch/>
        </p:blipFill>
        <p:spPr bwMode="auto">
          <a:xfrm rot="5400000">
            <a:off x="5241142" y="1409879"/>
            <a:ext cx="4001635" cy="2868993"/>
          </a:xfrm>
          <a:prstGeom prst="rect">
            <a:avLst/>
          </a:prstGeom>
          <a:noFill/>
          <a:extLst>
            <a:ext uri="{909E8E84-426E-40DD-AFC4-6F175D3DCCD1}">
              <a14:hiddenFill xmlns:a14="http://schemas.microsoft.com/office/drawing/2010/main">
                <a:solidFill>
                  <a:srgbClr val="FFFFFF"/>
                </a:solidFill>
              </a14:hiddenFill>
            </a:ext>
          </a:extLst>
        </p:spPr>
      </p:pic>
      <p:sp>
        <p:nvSpPr>
          <p:cNvPr id="5" name="Espace réservé du texte 4"/>
          <p:cNvSpPr>
            <a:spLocks noGrp="1"/>
          </p:cNvSpPr>
          <p:nvPr>
            <p:ph idx="1"/>
          </p:nvPr>
        </p:nvSpPr>
        <p:spPr/>
        <p:txBody>
          <a:bodyPr>
            <a:normAutofit/>
          </a:bodyPr>
          <a:lstStyle/>
          <a:p>
            <a:pPr>
              <a:buFontTx/>
              <a:buChar char="-"/>
            </a:pPr>
            <a:endParaRPr lang="fr-FR" dirty="0"/>
          </a:p>
          <a:p>
            <a:pPr>
              <a:buFontTx/>
              <a:buChar char="-"/>
            </a:pPr>
            <a:endParaRPr lang="fr-FR" dirty="0"/>
          </a:p>
        </p:txBody>
      </p:sp>
      <p:sp>
        <p:nvSpPr>
          <p:cNvPr id="4" name="Espace réservé du pied de page 3"/>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6</a:t>
            </a:fld>
            <a:endParaRPr lang="fr-FR"/>
          </a:p>
        </p:txBody>
      </p:sp>
      <p:pic>
        <p:nvPicPr>
          <p:cNvPr id="6148" name="Picture 4" descr="http://www.robotik.fr/wp-content/uploads/2013/04/breadboard_schema.png">
            <a:hlinkClick r:id="rId5" action="ppaction://hlinksldjump"/>
          </p:cNvPr>
          <p:cNvPicPr>
            <a:picLocks noChangeAspect="1"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9543"/>
          <a:stretch/>
        </p:blipFill>
        <p:spPr bwMode="auto">
          <a:xfrm rot="16200000">
            <a:off x="5485510" y="1613936"/>
            <a:ext cx="3452221" cy="2376266"/>
          </a:xfrm>
          <a:prstGeom prst="rect">
            <a:avLst/>
          </a:prstGeom>
          <a:noFill/>
          <a:extLst>
            <a:ext uri="{909E8E84-426E-40DD-AFC4-6F175D3DCCD1}">
              <a14:hiddenFill xmlns:a14="http://schemas.microsoft.com/office/drawing/2010/main">
                <a:solidFill>
                  <a:srgbClr val="FFFFFF"/>
                </a:solidFill>
              </a14:hiddenFill>
            </a:ext>
          </a:extLst>
        </p:spPr>
      </p:pic>
      <p:sp>
        <p:nvSpPr>
          <p:cNvPr id="9" name="Bouton d'action : Précédent 8">
            <a:hlinkClick r:id="" action="ppaction://hlinkshowjump?jump=previousslide" highlightClick="1"/>
          </p:cNvPr>
          <p:cNvSpPr/>
          <p:nvPr/>
        </p:nvSpPr>
        <p:spPr>
          <a:xfrm>
            <a:off x="7061959" y="4731990"/>
            <a:ext cx="360000" cy="360000"/>
          </a:xfrm>
          <a:prstGeom prst="actionButtonBackPrevious">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3" name="Titre 1"/>
          <p:cNvSpPr txBox="1">
            <a:spLocks/>
          </p:cNvSpPr>
          <p:nvPr/>
        </p:nvSpPr>
        <p:spPr>
          <a:xfrm>
            <a:off x="573810" y="388640"/>
            <a:ext cx="8229600" cy="74295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kern="1200" spc="-100" baseline="0">
                <a:solidFill>
                  <a:schemeClr val="tx2"/>
                </a:solidFill>
                <a:latin typeface="+mj-lt"/>
                <a:ea typeface="+mj-ea"/>
                <a:cs typeface="+mj-cs"/>
              </a:defRPr>
            </a:lvl1pPr>
          </a:lstStyle>
          <a:p>
            <a:r>
              <a:rPr lang="fr-FR" dirty="0"/>
              <a:t>Plaquette montage sans soudure</a:t>
            </a:r>
          </a:p>
        </p:txBody>
      </p:sp>
      <p:sp>
        <p:nvSpPr>
          <p:cNvPr id="12" name="ZoneTexte 11"/>
          <p:cNvSpPr txBox="1"/>
          <p:nvPr/>
        </p:nvSpPr>
        <p:spPr>
          <a:xfrm>
            <a:off x="467544" y="1131590"/>
            <a:ext cx="4896544" cy="2554545"/>
          </a:xfrm>
          <a:prstGeom prst="rect">
            <a:avLst/>
          </a:prstGeom>
          <a:noFill/>
        </p:spPr>
        <p:txBody>
          <a:bodyPr wrap="square" rtlCol="0">
            <a:spAutoFit/>
          </a:bodyPr>
          <a:lstStyle/>
          <a:p>
            <a:r>
              <a:rPr lang="fr-FR" sz="2000" dirty="0"/>
              <a:t>La plaquette permet de relier les composants sans soudure pour des tests.</a:t>
            </a:r>
          </a:p>
          <a:p>
            <a:r>
              <a:rPr lang="fr-FR" sz="2000" dirty="0"/>
              <a:t>La colonne + (rouge) sera branchée au 3.3V de la carte, et la colonne – (bleue ou noire) avec GND (</a:t>
            </a:r>
            <a:r>
              <a:rPr lang="fr-FR" sz="2000" dirty="0" err="1"/>
              <a:t>ground</a:t>
            </a:r>
            <a:r>
              <a:rPr lang="fr-FR" sz="2000" dirty="0"/>
              <a:t>).</a:t>
            </a:r>
          </a:p>
          <a:p>
            <a:r>
              <a:rPr lang="fr-FR" sz="2000" dirty="0"/>
              <a:t>Les composants à multiples entrées (comme le hacheur) doivent être placés à cheval sur la ligne médiane.</a:t>
            </a:r>
          </a:p>
        </p:txBody>
      </p:sp>
      <p:sp>
        <p:nvSpPr>
          <p:cNvPr id="15" name="ZoneTexte 14"/>
          <p:cNvSpPr txBox="1"/>
          <p:nvPr/>
        </p:nvSpPr>
        <p:spPr>
          <a:xfrm>
            <a:off x="323528" y="4609465"/>
            <a:ext cx="5040560" cy="523220"/>
          </a:xfrm>
          <a:prstGeom prst="rect">
            <a:avLst/>
          </a:prstGeom>
          <a:noFill/>
        </p:spPr>
        <p:txBody>
          <a:bodyPr wrap="square" rtlCol="0">
            <a:spAutoFit/>
          </a:bodyPr>
          <a:lstStyle/>
          <a:p>
            <a:pPr algn="ctr"/>
            <a:r>
              <a:rPr lang="fr-FR" sz="1400" i="1" dirty="0"/>
              <a:t>En fin de séance, vous laissez le hacheur et les 2 boutons poussoirs sur la plaque, merci.</a:t>
            </a:r>
          </a:p>
        </p:txBody>
      </p:sp>
    </p:spTree>
    <p:extLst>
      <p:ext uri="{BB962C8B-B14F-4D97-AF65-F5344CB8AC3E}">
        <p14:creationId xmlns:p14="http://schemas.microsoft.com/office/powerpoint/2010/main" val="3325032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FDE544-6CA0-CC8B-0334-DBE23FA2ED58}"/>
              </a:ext>
            </a:extLst>
          </p:cNvPr>
          <p:cNvSpPr>
            <a:spLocks noGrp="1"/>
          </p:cNvSpPr>
          <p:nvPr>
            <p:ph type="title"/>
          </p:nvPr>
        </p:nvSpPr>
        <p:spPr/>
        <p:txBody>
          <a:bodyPr>
            <a:normAutofit fontScale="90000"/>
          </a:bodyPr>
          <a:lstStyle/>
          <a:p>
            <a:r>
              <a:rPr lang="fr-FR" dirty="0"/>
              <a:t>Etape 2 : Commande MLI pour moteur à courant continu</a:t>
            </a:r>
          </a:p>
        </p:txBody>
      </p:sp>
      <p:sp>
        <p:nvSpPr>
          <p:cNvPr id="3" name="Espace réservé du contenu 2">
            <a:extLst>
              <a:ext uri="{FF2B5EF4-FFF2-40B4-BE49-F238E27FC236}">
                <a16:creationId xmlns:a16="http://schemas.microsoft.com/office/drawing/2014/main" id="{75A4FE30-0E77-39F5-2B03-D71534604666}"/>
              </a:ext>
            </a:extLst>
          </p:cNvPr>
          <p:cNvSpPr>
            <a:spLocks noGrp="1"/>
          </p:cNvSpPr>
          <p:nvPr>
            <p:ph idx="1"/>
          </p:nvPr>
        </p:nvSpPr>
        <p:spPr/>
        <p:txBody>
          <a:bodyPr>
            <a:normAutofit/>
          </a:bodyPr>
          <a:lstStyle/>
          <a:p>
            <a:pPr algn="just"/>
            <a:r>
              <a:rPr lang="fr-FR" sz="1800" dirty="0"/>
              <a:t>Avant d’aborder l’ensemble du graphe, on propose de tester le moteur du ventilateur. Dans le ventilateur, une diode a été placée et impose un sens de courant dans le moteur et par conséquence un sens de rotation. Le câblage du moteur doit donc respecter les instructions.</a:t>
            </a:r>
          </a:p>
          <a:p>
            <a:pPr algn="just"/>
            <a:r>
              <a:rPr lang="fr-FR" sz="1800" dirty="0"/>
              <a:t>Le principe de la commande MLI (Modulation à Largeur d’Impulsions – PWM en anglais) exploite le comporte d’un composant appelé hacheur à placer entre la carte Pico et le moteur (fonction moduler)…</a:t>
            </a:r>
          </a:p>
          <a:p>
            <a:pPr algn="just"/>
            <a:r>
              <a:rPr lang="fr-FR" sz="1800" dirty="0"/>
              <a:t>Veuillez noter que chaque différents hacheurs vendus se câblent et se pilotent différemment. Ici on ne parle que du DRV8833 de </a:t>
            </a:r>
            <a:r>
              <a:rPr lang="fr-FR" sz="1800" dirty="0" err="1"/>
              <a:t>Pololu</a:t>
            </a:r>
            <a:r>
              <a:rPr lang="fr-FR" sz="1800" dirty="0"/>
              <a:t>.</a:t>
            </a:r>
          </a:p>
        </p:txBody>
      </p:sp>
      <p:sp>
        <p:nvSpPr>
          <p:cNvPr id="5" name="Espace réservé du pied de page 4">
            <a:extLst>
              <a:ext uri="{FF2B5EF4-FFF2-40B4-BE49-F238E27FC236}">
                <a16:creationId xmlns:a16="http://schemas.microsoft.com/office/drawing/2014/main" id="{2A6A317A-3105-4347-6060-2E0DF3286CFF}"/>
              </a:ext>
            </a:extLst>
          </p:cNvPr>
          <p:cNvSpPr>
            <a:spLocks noGrp="1"/>
          </p:cNvSpPr>
          <p:nvPr>
            <p:ph type="ftr" sz="quarter" idx="11"/>
          </p:nvPr>
        </p:nvSpPr>
        <p:spPr/>
        <p:txBody>
          <a:bodyPr/>
          <a:lstStyle/>
          <a:p>
            <a:r>
              <a:rPr lang="fr-FR"/>
              <a:t>SED - Ventilateur - Pico</a:t>
            </a:r>
            <a:endParaRPr lang="fr-FR" dirty="0"/>
          </a:p>
        </p:txBody>
      </p:sp>
      <p:sp>
        <p:nvSpPr>
          <p:cNvPr id="6" name="Espace réservé du numéro de diapositive 5">
            <a:extLst>
              <a:ext uri="{FF2B5EF4-FFF2-40B4-BE49-F238E27FC236}">
                <a16:creationId xmlns:a16="http://schemas.microsoft.com/office/drawing/2014/main" id="{64A8FDC0-9C24-3FFC-D322-FD8A4914F371}"/>
              </a:ext>
            </a:extLst>
          </p:cNvPr>
          <p:cNvSpPr>
            <a:spLocks noGrp="1"/>
          </p:cNvSpPr>
          <p:nvPr>
            <p:ph type="sldNum" sz="quarter" idx="12"/>
          </p:nvPr>
        </p:nvSpPr>
        <p:spPr/>
        <p:txBody>
          <a:bodyPr/>
          <a:lstStyle/>
          <a:p>
            <a:fld id="{93C461D2-9DE8-40C8-822B-38EC5191248D}" type="slidenum">
              <a:rPr lang="fr-FR" smtClean="0"/>
              <a:t>7</a:t>
            </a:fld>
            <a:endParaRPr lang="fr-FR" dirty="0"/>
          </a:p>
        </p:txBody>
      </p:sp>
    </p:spTree>
    <p:extLst>
      <p:ext uri="{BB962C8B-B14F-4D97-AF65-F5344CB8AC3E}">
        <p14:creationId xmlns:p14="http://schemas.microsoft.com/office/powerpoint/2010/main" val="2675473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8</a:t>
            </a:fld>
            <a:endParaRPr lang="fr-F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67" name="Titre 1">
            <a:extLst>
              <a:ext uri="{FF2B5EF4-FFF2-40B4-BE49-F238E27FC236}">
                <a16:creationId xmlns:a16="http://schemas.microsoft.com/office/drawing/2014/main" id="{47E4DCC8-6FAD-418C-AEF1-DEC5F42D5AE6}"/>
              </a:ext>
            </a:extLst>
          </p:cNvPr>
          <p:cNvSpPr txBox="1">
            <a:spLocks/>
          </p:cNvSpPr>
          <p:nvPr/>
        </p:nvSpPr>
        <p:spPr>
          <a:xfrm>
            <a:off x="457200" y="400050"/>
            <a:ext cx="8229600" cy="74295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kern="1200" spc="-100" baseline="0">
                <a:solidFill>
                  <a:schemeClr val="tx2"/>
                </a:solidFill>
                <a:latin typeface="+mj-lt"/>
                <a:ea typeface="+mj-ea"/>
                <a:cs typeface="+mj-cs"/>
              </a:defRPr>
            </a:lvl1pPr>
          </a:lstStyle>
          <a:p>
            <a:r>
              <a:rPr lang="fr-FR" dirty="0"/>
              <a:t>Etape 2 : Signal PWM</a:t>
            </a:r>
          </a:p>
        </p:txBody>
      </p:sp>
      <p:sp>
        <p:nvSpPr>
          <p:cNvPr id="68" name="Espace réservé du texte 8">
            <a:extLst>
              <a:ext uri="{FF2B5EF4-FFF2-40B4-BE49-F238E27FC236}">
                <a16:creationId xmlns:a16="http://schemas.microsoft.com/office/drawing/2014/main" id="{D8E5316A-FB33-4ED0-A07E-2C466519C4BE}"/>
              </a:ext>
            </a:extLst>
          </p:cNvPr>
          <p:cNvSpPr txBox="1">
            <a:spLocks/>
          </p:cNvSpPr>
          <p:nvPr/>
        </p:nvSpPr>
        <p:spPr>
          <a:xfrm>
            <a:off x="457200" y="1200150"/>
            <a:ext cx="8229600" cy="888517"/>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285750" indent="-285750"/>
            <a:r>
              <a:rPr lang="fr-FR" altLang="fr-FR" sz="1600" dirty="0">
                <a:latin typeface="Arial" pitchFamily="34" charset="0"/>
                <a:ea typeface="Arial" pitchFamily="34" charset="0"/>
                <a:cs typeface="Times New Roman" pitchFamily="18" charset="0"/>
              </a:rPr>
              <a:t>La carte microcontrôleur Pico est capable de fournir un signal modulé à largeur d’impulsions (PWM, Pulse </a:t>
            </a:r>
            <a:r>
              <a:rPr lang="fr-FR" altLang="fr-FR" sz="1600" dirty="0" err="1">
                <a:latin typeface="Arial" pitchFamily="34" charset="0"/>
                <a:ea typeface="Arial" pitchFamily="34" charset="0"/>
                <a:cs typeface="Times New Roman" pitchFamily="18" charset="0"/>
              </a:rPr>
              <a:t>Width</a:t>
            </a:r>
            <a:r>
              <a:rPr lang="fr-FR" altLang="fr-FR" sz="1600" dirty="0">
                <a:latin typeface="Arial" pitchFamily="34" charset="0"/>
                <a:ea typeface="Arial" pitchFamily="34" charset="0"/>
                <a:cs typeface="Times New Roman" pitchFamily="18" charset="0"/>
              </a:rPr>
              <a:t> Modulation) pour chaque sortie.</a:t>
            </a:r>
          </a:p>
          <a:p>
            <a:pPr marL="285750" indent="-285750"/>
            <a:r>
              <a:rPr lang="fr-FR" altLang="fr-FR" sz="1600" dirty="0">
                <a:latin typeface="Arial" pitchFamily="34" charset="0"/>
                <a:ea typeface="Arial" pitchFamily="34" charset="0"/>
                <a:cs typeface="Times New Roman" pitchFamily="18" charset="0"/>
              </a:rPr>
              <a:t>Voir l’aide micropython (sortie PWM)</a:t>
            </a:r>
          </a:p>
          <a:p>
            <a:pPr marL="285750" indent="-285750"/>
            <a:endParaRPr lang="fr-FR" sz="1600" dirty="0"/>
          </a:p>
        </p:txBody>
      </p:sp>
      <p:grpSp>
        <p:nvGrpSpPr>
          <p:cNvPr id="71" name="Groupe 70">
            <a:extLst>
              <a:ext uri="{FF2B5EF4-FFF2-40B4-BE49-F238E27FC236}">
                <a16:creationId xmlns:a16="http://schemas.microsoft.com/office/drawing/2014/main" id="{D684E3A8-1F4E-4C75-A39D-96A1037A4151}"/>
              </a:ext>
            </a:extLst>
          </p:cNvPr>
          <p:cNvGrpSpPr/>
          <p:nvPr/>
        </p:nvGrpSpPr>
        <p:grpSpPr>
          <a:xfrm>
            <a:off x="323528" y="2139702"/>
            <a:ext cx="4623131" cy="2866755"/>
            <a:chOff x="4104517" y="1886025"/>
            <a:chExt cx="4623131" cy="2866755"/>
          </a:xfrm>
        </p:grpSpPr>
        <p:cxnSp>
          <p:nvCxnSpPr>
            <p:cNvPr id="73" name="Connecteur droit avec flèche 72">
              <a:extLst>
                <a:ext uri="{FF2B5EF4-FFF2-40B4-BE49-F238E27FC236}">
                  <a16:creationId xmlns:a16="http://schemas.microsoft.com/office/drawing/2014/main" id="{6FED7285-944C-40C8-BF5B-E3ABA0179E04}"/>
                </a:ext>
              </a:extLst>
            </p:cNvPr>
            <p:cNvCxnSpPr>
              <a:cxnSpLocks/>
              <a:stCxn id="132" idx="3"/>
            </p:cNvCxnSpPr>
            <p:nvPr/>
          </p:nvCxnSpPr>
          <p:spPr>
            <a:xfrm>
              <a:off x="4602275" y="3073764"/>
              <a:ext cx="4023092" cy="114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 name="ZoneTexte 73">
              <a:extLst>
                <a:ext uri="{FF2B5EF4-FFF2-40B4-BE49-F238E27FC236}">
                  <a16:creationId xmlns:a16="http://schemas.microsoft.com/office/drawing/2014/main" id="{A990D9E7-24AA-4753-980D-2E669C13B668}"/>
                </a:ext>
              </a:extLst>
            </p:cNvPr>
            <p:cNvSpPr txBox="1"/>
            <p:nvPr/>
          </p:nvSpPr>
          <p:spPr>
            <a:xfrm>
              <a:off x="8124598" y="3086291"/>
              <a:ext cx="603050" cy="276999"/>
            </a:xfrm>
            <a:prstGeom prst="rect">
              <a:avLst/>
            </a:prstGeom>
            <a:noFill/>
          </p:spPr>
          <p:txBody>
            <a:bodyPr wrap="none" rtlCol="0">
              <a:spAutoFit/>
            </a:bodyPr>
            <a:lstStyle/>
            <a:p>
              <a:r>
                <a:rPr lang="fr-FR" sz="1200" dirty="0"/>
                <a:t>temps</a:t>
              </a:r>
            </a:p>
          </p:txBody>
        </p:sp>
        <p:cxnSp>
          <p:nvCxnSpPr>
            <p:cNvPr id="75" name="Connecteur droit avec flèche 74">
              <a:extLst>
                <a:ext uri="{FF2B5EF4-FFF2-40B4-BE49-F238E27FC236}">
                  <a16:creationId xmlns:a16="http://schemas.microsoft.com/office/drawing/2014/main" id="{EF212096-ABD3-444A-8D5A-9705B26ECD17}"/>
                </a:ext>
              </a:extLst>
            </p:cNvPr>
            <p:cNvCxnSpPr/>
            <p:nvPr/>
          </p:nvCxnSpPr>
          <p:spPr>
            <a:xfrm flipV="1">
              <a:off x="4710355" y="2034283"/>
              <a:ext cx="0" cy="11240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Connecteur droit 79">
              <a:extLst>
                <a:ext uri="{FF2B5EF4-FFF2-40B4-BE49-F238E27FC236}">
                  <a16:creationId xmlns:a16="http://schemas.microsoft.com/office/drawing/2014/main" id="{A2D77E71-9218-4BCD-A1C6-A6523020F60C}"/>
                </a:ext>
              </a:extLst>
            </p:cNvPr>
            <p:cNvCxnSpPr/>
            <p:nvPr/>
          </p:nvCxnSpPr>
          <p:spPr>
            <a:xfrm flipV="1">
              <a:off x="4710355" y="2366211"/>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Connecteur droit 81">
              <a:extLst>
                <a:ext uri="{FF2B5EF4-FFF2-40B4-BE49-F238E27FC236}">
                  <a16:creationId xmlns:a16="http://schemas.microsoft.com/office/drawing/2014/main" id="{B517D016-4393-4BB4-B9E3-B16535B34652}"/>
                </a:ext>
              </a:extLst>
            </p:cNvPr>
            <p:cNvCxnSpPr/>
            <p:nvPr/>
          </p:nvCxnSpPr>
          <p:spPr>
            <a:xfrm flipV="1">
              <a:off x="5142403" y="2366211"/>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Connecteur droit 86">
              <a:extLst>
                <a:ext uri="{FF2B5EF4-FFF2-40B4-BE49-F238E27FC236}">
                  <a16:creationId xmlns:a16="http://schemas.microsoft.com/office/drawing/2014/main" id="{FD14513D-0B4D-4B4E-8257-7CB79EA5274C}"/>
                </a:ext>
              </a:extLst>
            </p:cNvPr>
            <p:cNvCxnSpPr/>
            <p:nvPr/>
          </p:nvCxnSpPr>
          <p:spPr>
            <a:xfrm>
              <a:off x="4710355" y="2366211"/>
              <a:ext cx="4320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Connecteur droit 87">
              <a:extLst>
                <a:ext uri="{FF2B5EF4-FFF2-40B4-BE49-F238E27FC236}">
                  <a16:creationId xmlns:a16="http://schemas.microsoft.com/office/drawing/2014/main" id="{D3686FA5-51BE-4706-8BCC-3110CC87ED6A}"/>
                </a:ext>
              </a:extLst>
            </p:cNvPr>
            <p:cNvCxnSpPr/>
            <p:nvPr/>
          </p:nvCxnSpPr>
          <p:spPr>
            <a:xfrm>
              <a:off x="5142403" y="3075806"/>
              <a:ext cx="72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Connecteur droit 88">
              <a:extLst>
                <a:ext uri="{FF2B5EF4-FFF2-40B4-BE49-F238E27FC236}">
                  <a16:creationId xmlns:a16="http://schemas.microsoft.com/office/drawing/2014/main" id="{FB57686D-817D-4D3F-A5AC-49AC685A8927}"/>
                </a:ext>
              </a:extLst>
            </p:cNvPr>
            <p:cNvCxnSpPr/>
            <p:nvPr/>
          </p:nvCxnSpPr>
          <p:spPr>
            <a:xfrm flipV="1">
              <a:off x="5862563" y="2366211"/>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Connecteur droit 89">
              <a:extLst>
                <a:ext uri="{FF2B5EF4-FFF2-40B4-BE49-F238E27FC236}">
                  <a16:creationId xmlns:a16="http://schemas.microsoft.com/office/drawing/2014/main" id="{5A36024A-76C8-4CCB-B8AE-817FA42E7EA3}"/>
                </a:ext>
              </a:extLst>
            </p:cNvPr>
            <p:cNvCxnSpPr/>
            <p:nvPr/>
          </p:nvCxnSpPr>
          <p:spPr>
            <a:xfrm flipV="1">
              <a:off x="6294611" y="2366211"/>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Connecteur droit 90">
              <a:extLst>
                <a:ext uri="{FF2B5EF4-FFF2-40B4-BE49-F238E27FC236}">
                  <a16:creationId xmlns:a16="http://schemas.microsoft.com/office/drawing/2014/main" id="{0073BB62-11B9-4AD8-B366-A501D39FC539}"/>
                </a:ext>
              </a:extLst>
            </p:cNvPr>
            <p:cNvCxnSpPr/>
            <p:nvPr/>
          </p:nvCxnSpPr>
          <p:spPr>
            <a:xfrm>
              <a:off x="5862563" y="2366211"/>
              <a:ext cx="4320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Connecteur droit 91">
              <a:extLst>
                <a:ext uri="{FF2B5EF4-FFF2-40B4-BE49-F238E27FC236}">
                  <a16:creationId xmlns:a16="http://schemas.microsoft.com/office/drawing/2014/main" id="{EC0A6284-1F0C-4596-885B-881DD599FF73}"/>
                </a:ext>
              </a:extLst>
            </p:cNvPr>
            <p:cNvCxnSpPr/>
            <p:nvPr/>
          </p:nvCxnSpPr>
          <p:spPr>
            <a:xfrm>
              <a:off x="6294611" y="3075806"/>
              <a:ext cx="72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Connecteur droit 92">
              <a:extLst>
                <a:ext uri="{FF2B5EF4-FFF2-40B4-BE49-F238E27FC236}">
                  <a16:creationId xmlns:a16="http://schemas.microsoft.com/office/drawing/2014/main" id="{46EB2730-943C-4224-A744-34FCA3929C9C}"/>
                </a:ext>
              </a:extLst>
            </p:cNvPr>
            <p:cNvCxnSpPr/>
            <p:nvPr/>
          </p:nvCxnSpPr>
          <p:spPr>
            <a:xfrm flipV="1">
              <a:off x="7014771" y="2366211"/>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Connecteur droit 93">
              <a:extLst>
                <a:ext uri="{FF2B5EF4-FFF2-40B4-BE49-F238E27FC236}">
                  <a16:creationId xmlns:a16="http://schemas.microsoft.com/office/drawing/2014/main" id="{6FC1BF1D-C165-4256-B4DE-9C09F37EC150}"/>
                </a:ext>
              </a:extLst>
            </p:cNvPr>
            <p:cNvCxnSpPr/>
            <p:nvPr/>
          </p:nvCxnSpPr>
          <p:spPr>
            <a:xfrm flipV="1">
              <a:off x="7446819" y="2366211"/>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Connecteur droit 94">
              <a:extLst>
                <a:ext uri="{FF2B5EF4-FFF2-40B4-BE49-F238E27FC236}">
                  <a16:creationId xmlns:a16="http://schemas.microsoft.com/office/drawing/2014/main" id="{D9BA9C74-0A39-4FAE-B6A4-FC81435A10FB}"/>
                </a:ext>
              </a:extLst>
            </p:cNvPr>
            <p:cNvCxnSpPr/>
            <p:nvPr/>
          </p:nvCxnSpPr>
          <p:spPr>
            <a:xfrm>
              <a:off x="7014771" y="2366211"/>
              <a:ext cx="4320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Connecteur droit 95">
              <a:extLst>
                <a:ext uri="{FF2B5EF4-FFF2-40B4-BE49-F238E27FC236}">
                  <a16:creationId xmlns:a16="http://schemas.microsoft.com/office/drawing/2014/main" id="{416F0B48-7578-41F8-9985-2B1DDB1D5801}"/>
                </a:ext>
              </a:extLst>
            </p:cNvPr>
            <p:cNvCxnSpPr/>
            <p:nvPr/>
          </p:nvCxnSpPr>
          <p:spPr>
            <a:xfrm>
              <a:off x="7446819" y="3075806"/>
              <a:ext cx="72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Connecteur droit avec flèche 96">
              <a:extLst>
                <a:ext uri="{FF2B5EF4-FFF2-40B4-BE49-F238E27FC236}">
                  <a16:creationId xmlns:a16="http://schemas.microsoft.com/office/drawing/2014/main" id="{68A37868-3551-49DB-91F7-E379B8775C74}"/>
                </a:ext>
              </a:extLst>
            </p:cNvPr>
            <p:cNvCxnSpPr/>
            <p:nvPr/>
          </p:nvCxnSpPr>
          <p:spPr>
            <a:xfrm>
              <a:off x="4710355" y="3291830"/>
              <a:ext cx="432048"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Connecteur droit avec flèche 97">
              <a:extLst>
                <a:ext uri="{FF2B5EF4-FFF2-40B4-BE49-F238E27FC236}">
                  <a16:creationId xmlns:a16="http://schemas.microsoft.com/office/drawing/2014/main" id="{C256705A-8DBD-458A-A491-370FEF38FC97}"/>
                </a:ext>
              </a:extLst>
            </p:cNvPr>
            <p:cNvCxnSpPr/>
            <p:nvPr/>
          </p:nvCxnSpPr>
          <p:spPr>
            <a:xfrm>
              <a:off x="4710355" y="3435846"/>
              <a:ext cx="1152048"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9" name="ZoneTexte 98">
              <a:extLst>
                <a:ext uri="{FF2B5EF4-FFF2-40B4-BE49-F238E27FC236}">
                  <a16:creationId xmlns:a16="http://schemas.microsoft.com/office/drawing/2014/main" id="{30AD2C5B-8282-410C-9AF3-1EEA9B8610DC}"/>
                </a:ext>
              </a:extLst>
            </p:cNvPr>
            <p:cNvSpPr txBox="1"/>
            <p:nvPr/>
          </p:nvSpPr>
          <p:spPr>
            <a:xfrm>
              <a:off x="4104517" y="2136226"/>
              <a:ext cx="642491" cy="369332"/>
            </a:xfrm>
            <a:prstGeom prst="rect">
              <a:avLst/>
            </a:prstGeom>
            <a:noFill/>
          </p:spPr>
          <p:txBody>
            <a:bodyPr wrap="square" rtlCol="0">
              <a:spAutoFit/>
            </a:bodyPr>
            <a:lstStyle/>
            <a:p>
              <a:r>
                <a:rPr lang="fr-FR" dirty="0" err="1"/>
                <a:t>U</a:t>
              </a:r>
              <a:r>
                <a:rPr lang="fr-FR" baseline="-25000" dirty="0" err="1"/>
                <a:t>max</a:t>
              </a:r>
              <a:endParaRPr lang="fr-FR" dirty="0"/>
            </a:p>
          </p:txBody>
        </p:sp>
        <p:sp>
          <p:nvSpPr>
            <p:cNvPr id="100" name="ZoneTexte 99">
              <a:extLst>
                <a:ext uri="{FF2B5EF4-FFF2-40B4-BE49-F238E27FC236}">
                  <a16:creationId xmlns:a16="http://schemas.microsoft.com/office/drawing/2014/main" id="{8AF2280D-50AA-406B-B8B6-C135E0620AC1}"/>
                </a:ext>
              </a:extLst>
            </p:cNvPr>
            <p:cNvSpPr txBox="1"/>
            <p:nvPr/>
          </p:nvSpPr>
          <p:spPr>
            <a:xfrm>
              <a:off x="4724176" y="3056093"/>
              <a:ext cx="378630" cy="246221"/>
            </a:xfrm>
            <a:prstGeom prst="rect">
              <a:avLst/>
            </a:prstGeom>
            <a:noFill/>
          </p:spPr>
          <p:txBody>
            <a:bodyPr wrap="none" rtlCol="0">
              <a:spAutoFit/>
            </a:bodyPr>
            <a:lstStyle/>
            <a:p>
              <a:r>
                <a:rPr lang="fr-FR" sz="1000" dirty="0" err="1">
                  <a:latin typeface="Symbol" panose="05050102010706020507" pitchFamily="18" charset="2"/>
                </a:rPr>
                <a:t>a</a:t>
              </a:r>
              <a:r>
                <a:rPr lang="fr-FR" sz="1000" dirty="0" err="1"/>
                <a:t>.T</a:t>
              </a:r>
              <a:endParaRPr lang="fr-FR" sz="1000" dirty="0"/>
            </a:p>
          </p:txBody>
        </p:sp>
        <p:sp>
          <p:nvSpPr>
            <p:cNvPr id="101" name="ZoneTexte 100">
              <a:extLst>
                <a:ext uri="{FF2B5EF4-FFF2-40B4-BE49-F238E27FC236}">
                  <a16:creationId xmlns:a16="http://schemas.microsoft.com/office/drawing/2014/main" id="{E5B7939F-850F-4881-8563-F4EEEA579CC5}"/>
                </a:ext>
              </a:extLst>
            </p:cNvPr>
            <p:cNvSpPr txBox="1"/>
            <p:nvPr/>
          </p:nvSpPr>
          <p:spPr>
            <a:xfrm>
              <a:off x="5297085" y="3224790"/>
              <a:ext cx="263214" cy="246221"/>
            </a:xfrm>
            <a:prstGeom prst="rect">
              <a:avLst/>
            </a:prstGeom>
            <a:noFill/>
          </p:spPr>
          <p:txBody>
            <a:bodyPr wrap="none" rtlCol="0">
              <a:spAutoFit/>
            </a:bodyPr>
            <a:lstStyle/>
            <a:p>
              <a:r>
                <a:rPr lang="fr-FR" sz="1000" dirty="0"/>
                <a:t>T</a:t>
              </a:r>
            </a:p>
          </p:txBody>
        </p:sp>
        <p:cxnSp>
          <p:nvCxnSpPr>
            <p:cNvPr id="102" name="Connecteur droit avec flèche 101">
              <a:extLst>
                <a:ext uri="{FF2B5EF4-FFF2-40B4-BE49-F238E27FC236}">
                  <a16:creationId xmlns:a16="http://schemas.microsoft.com/office/drawing/2014/main" id="{0CDE1E2C-A8D1-4F69-8A4C-DC47FE73734E}"/>
                </a:ext>
              </a:extLst>
            </p:cNvPr>
            <p:cNvCxnSpPr>
              <a:cxnSpLocks/>
            </p:cNvCxnSpPr>
            <p:nvPr/>
          </p:nvCxnSpPr>
          <p:spPr>
            <a:xfrm>
              <a:off x="4590886" y="4367733"/>
              <a:ext cx="397143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3" name="ZoneTexte 102">
              <a:extLst>
                <a:ext uri="{FF2B5EF4-FFF2-40B4-BE49-F238E27FC236}">
                  <a16:creationId xmlns:a16="http://schemas.microsoft.com/office/drawing/2014/main" id="{F2394775-ACB4-4052-847F-37EDDB02C097}"/>
                </a:ext>
              </a:extLst>
            </p:cNvPr>
            <p:cNvSpPr txBox="1"/>
            <p:nvPr/>
          </p:nvSpPr>
          <p:spPr>
            <a:xfrm>
              <a:off x="8124598" y="4367733"/>
              <a:ext cx="603050" cy="276999"/>
            </a:xfrm>
            <a:prstGeom prst="rect">
              <a:avLst/>
            </a:prstGeom>
            <a:noFill/>
          </p:spPr>
          <p:txBody>
            <a:bodyPr wrap="none" rtlCol="0">
              <a:spAutoFit/>
            </a:bodyPr>
            <a:lstStyle/>
            <a:p>
              <a:r>
                <a:rPr lang="fr-FR" sz="1200" dirty="0"/>
                <a:t>temps</a:t>
              </a:r>
            </a:p>
          </p:txBody>
        </p:sp>
        <p:cxnSp>
          <p:nvCxnSpPr>
            <p:cNvPr id="104" name="Connecteur droit avec flèche 103">
              <a:extLst>
                <a:ext uri="{FF2B5EF4-FFF2-40B4-BE49-F238E27FC236}">
                  <a16:creationId xmlns:a16="http://schemas.microsoft.com/office/drawing/2014/main" id="{5CA4F952-5225-4791-BB45-E981878849EA}"/>
                </a:ext>
              </a:extLst>
            </p:cNvPr>
            <p:cNvCxnSpPr/>
            <p:nvPr/>
          </p:nvCxnSpPr>
          <p:spPr>
            <a:xfrm flipV="1">
              <a:off x="4710355" y="3315725"/>
              <a:ext cx="0" cy="11240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Connecteur droit 104">
              <a:extLst>
                <a:ext uri="{FF2B5EF4-FFF2-40B4-BE49-F238E27FC236}">
                  <a16:creationId xmlns:a16="http://schemas.microsoft.com/office/drawing/2014/main" id="{DBDB4874-4F41-47E1-9A1F-A8FFA8689C86}"/>
                </a:ext>
              </a:extLst>
            </p:cNvPr>
            <p:cNvCxnSpPr/>
            <p:nvPr/>
          </p:nvCxnSpPr>
          <p:spPr>
            <a:xfrm flipV="1">
              <a:off x="4710355" y="3647653"/>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Connecteur droit 105">
              <a:extLst>
                <a:ext uri="{FF2B5EF4-FFF2-40B4-BE49-F238E27FC236}">
                  <a16:creationId xmlns:a16="http://schemas.microsoft.com/office/drawing/2014/main" id="{ACCB3680-7581-4C79-806C-3682A1A40A47}"/>
                </a:ext>
              </a:extLst>
            </p:cNvPr>
            <p:cNvCxnSpPr/>
            <p:nvPr/>
          </p:nvCxnSpPr>
          <p:spPr>
            <a:xfrm flipV="1">
              <a:off x="5560299" y="3647653"/>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Connecteur droit 106">
              <a:extLst>
                <a:ext uri="{FF2B5EF4-FFF2-40B4-BE49-F238E27FC236}">
                  <a16:creationId xmlns:a16="http://schemas.microsoft.com/office/drawing/2014/main" id="{34AC1F46-E39D-49CC-88D4-2B57A0351D8D}"/>
                </a:ext>
              </a:extLst>
            </p:cNvPr>
            <p:cNvCxnSpPr/>
            <p:nvPr/>
          </p:nvCxnSpPr>
          <p:spPr>
            <a:xfrm>
              <a:off x="4710355" y="3647653"/>
              <a:ext cx="84994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Connecteur droit 107">
              <a:extLst>
                <a:ext uri="{FF2B5EF4-FFF2-40B4-BE49-F238E27FC236}">
                  <a16:creationId xmlns:a16="http://schemas.microsoft.com/office/drawing/2014/main" id="{1C1B2DEE-AA5D-4AE7-AA62-FBBD2319E6A7}"/>
                </a:ext>
              </a:extLst>
            </p:cNvPr>
            <p:cNvCxnSpPr/>
            <p:nvPr/>
          </p:nvCxnSpPr>
          <p:spPr>
            <a:xfrm>
              <a:off x="5560299" y="4357248"/>
              <a:ext cx="28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Connecteur droit avec flèche 108">
              <a:extLst>
                <a:ext uri="{FF2B5EF4-FFF2-40B4-BE49-F238E27FC236}">
                  <a16:creationId xmlns:a16="http://schemas.microsoft.com/office/drawing/2014/main" id="{4095F531-DF61-4570-BD3B-5A8DEC18C6AB}"/>
                </a:ext>
              </a:extLst>
            </p:cNvPr>
            <p:cNvCxnSpPr/>
            <p:nvPr/>
          </p:nvCxnSpPr>
          <p:spPr>
            <a:xfrm flipV="1">
              <a:off x="4710355" y="4532460"/>
              <a:ext cx="849944"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10" name="ZoneTexte 109">
              <a:extLst>
                <a:ext uri="{FF2B5EF4-FFF2-40B4-BE49-F238E27FC236}">
                  <a16:creationId xmlns:a16="http://schemas.microsoft.com/office/drawing/2014/main" id="{BCE0D835-ADEA-4471-B8A9-C43E8B8A55AC}"/>
                </a:ext>
              </a:extLst>
            </p:cNvPr>
            <p:cNvSpPr txBox="1"/>
            <p:nvPr/>
          </p:nvSpPr>
          <p:spPr>
            <a:xfrm>
              <a:off x="4104517" y="3417668"/>
              <a:ext cx="642491" cy="369332"/>
            </a:xfrm>
            <a:prstGeom prst="rect">
              <a:avLst/>
            </a:prstGeom>
            <a:noFill/>
          </p:spPr>
          <p:txBody>
            <a:bodyPr wrap="square" rtlCol="0">
              <a:spAutoFit/>
            </a:bodyPr>
            <a:lstStyle/>
            <a:p>
              <a:r>
                <a:rPr lang="fr-FR" dirty="0" err="1"/>
                <a:t>U</a:t>
              </a:r>
              <a:r>
                <a:rPr lang="fr-FR" baseline="-25000" dirty="0" err="1"/>
                <a:t>max</a:t>
              </a:r>
              <a:endParaRPr lang="fr-FR" dirty="0"/>
            </a:p>
          </p:txBody>
        </p:sp>
        <p:cxnSp>
          <p:nvCxnSpPr>
            <p:cNvPr id="111" name="Connecteur droit 110">
              <a:extLst>
                <a:ext uri="{FF2B5EF4-FFF2-40B4-BE49-F238E27FC236}">
                  <a16:creationId xmlns:a16="http://schemas.microsoft.com/office/drawing/2014/main" id="{24FCE327-0E78-48C8-B68F-ED946B360FA7}"/>
                </a:ext>
              </a:extLst>
            </p:cNvPr>
            <p:cNvCxnSpPr/>
            <p:nvPr/>
          </p:nvCxnSpPr>
          <p:spPr>
            <a:xfrm flipV="1">
              <a:off x="5862403" y="3647653"/>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Connecteur droit 111">
              <a:extLst>
                <a:ext uri="{FF2B5EF4-FFF2-40B4-BE49-F238E27FC236}">
                  <a16:creationId xmlns:a16="http://schemas.microsoft.com/office/drawing/2014/main" id="{33E14994-1B46-4EC7-8368-EAEB2D3F0774}"/>
                </a:ext>
              </a:extLst>
            </p:cNvPr>
            <p:cNvCxnSpPr/>
            <p:nvPr/>
          </p:nvCxnSpPr>
          <p:spPr>
            <a:xfrm flipV="1">
              <a:off x="6712347" y="3647653"/>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eur droit 112">
              <a:extLst>
                <a:ext uri="{FF2B5EF4-FFF2-40B4-BE49-F238E27FC236}">
                  <a16:creationId xmlns:a16="http://schemas.microsoft.com/office/drawing/2014/main" id="{B55C86F9-9F88-47D3-9076-AEF83FCAD18B}"/>
                </a:ext>
              </a:extLst>
            </p:cNvPr>
            <p:cNvCxnSpPr/>
            <p:nvPr/>
          </p:nvCxnSpPr>
          <p:spPr>
            <a:xfrm>
              <a:off x="5862403" y="3647653"/>
              <a:ext cx="84994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eur droit 113">
              <a:extLst>
                <a:ext uri="{FF2B5EF4-FFF2-40B4-BE49-F238E27FC236}">
                  <a16:creationId xmlns:a16="http://schemas.microsoft.com/office/drawing/2014/main" id="{10DD4E5E-7668-430C-B95E-78758E831A1F}"/>
                </a:ext>
              </a:extLst>
            </p:cNvPr>
            <p:cNvCxnSpPr/>
            <p:nvPr/>
          </p:nvCxnSpPr>
          <p:spPr>
            <a:xfrm>
              <a:off x="6712347" y="4357248"/>
              <a:ext cx="28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Connecteur droit 114">
              <a:extLst>
                <a:ext uri="{FF2B5EF4-FFF2-40B4-BE49-F238E27FC236}">
                  <a16:creationId xmlns:a16="http://schemas.microsoft.com/office/drawing/2014/main" id="{3D4B1EDC-CFD8-4504-BAC9-680E41D4B6BC}"/>
                </a:ext>
              </a:extLst>
            </p:cNvPr>
            <p:cNvCxnSpPr/>
            <p:nvPr/>
          </p:nvCxnSpPr>
          <p:spPr>
            <a:xfrm flipV="1">
              <a:off x="7014451" y="3647653"/>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Connecteur droit 115">
              <a:extLst>
                <a:ext uri="{FF2B5EF4-FFF2-40B4-BE49-F238E27FC236}">
                  <a16:creationId xmlns:a16="http://schemas.microsoft.com/office/drawing/2014/main" id="{9A68472D-5BA9-45FE-92D2-F8C86EBEBCDC}"/>
                </a:ext>
              </a:extLst>
            </p:cNvPr>
            <p:cNvCxnSpPr/>
            <p:nvPr/>
          </p:nvCxnSpPr>
          <p:spPr>
            <a:xfrm flipV="1">
              <a:off x="7864395" y="3647653"/>
              <a:ext cx="0"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Connecteur droit 116">
              <a:extLst>
                <a:ext uri="{FF2B5EF4-FFF2-40B4-BE49-F238E27FC236}">
                  <a16:creationId xmlns:a16="http://schemas.microsoft.com/office/drawing/2014/main" id="{916FECBC-4443-4469-B8DF-B96282E31833}"/>
                </a:ext>
              </a:extLst>
            </p:cNvPr>
            <p:cNvCxnSpPr/>
            <p:nvPr/>
          </p:nvCxnSpPr>
          <p:spPr>
            <a:xfrm>
              <a:off x="7014451" y="3647653"/>
              <a:ext cx="84994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Connecteur droit 117">
              <a:extLst>
                <a:ext uri="{FF2B5EF4-FFF2-40B4-BE49-F238E27FC236}">
                  <a16:creationId xmlns:a16="http://schemas.microsoft.com/office/drawing/2014/main" id="{826C07A6-FDCF-4E35-8120-5D3B03F03D63}"/>
                </a:ext>
              </a:extLst>
            </p:cNvPr>
            <p:cNvCxnSpPr/>
            <p:nvPr/>
          </p:nvCxnSpPr>
          <p:spPr>
            <a:xfrm>
              <a:off x="7864395" y="4357248"/>
              <a:ext cx="28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Connecteur droit 118">
              <a:extLst>
                <a:ext uri="{FF2B5EF4-FFF2-40B4-BE49-F238E27FC236}">
                  <a16:creationId xmlns:a16="http://schemas.microsoft.com/office/drawing/2014/main" id="{51ADC94F-280D-4301-8BBC-D05EBF4DFA8F}"/>
                </a:ext>
              </a:extLst>
            </p:cNvPr>
            <p:cNvCxnSpPr/>
            <p:nvPr/>
          </p:nvCxnSpPr>
          <p:spPr>
            <a:xfrm>
              <a:off x="5862403" y="3086291"/>
              <a:ext cx="0" cy="56136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0" name="Connecteur droit 119">
              <a:extLst>
                <a:ext uri="{FF2B5EF4-FFF2-40B4-BE49-F238E27FC236}">
                  <a16:creationId xmlns:a16="http://schemas.microsoft.com/office/drawing/2014/main" id="{613D7063-1E27-49E6-B38F-AD93C6C9B7D3}"/>
                </a:ext>
              </a:extLst>
            </p:cNvPr>
            <p:cNvCxnSpPr/>
            <p:nvPr/>
          </p:nvCxnSpPr>
          <p:spPr>
            <a:xfrm>
              <a:off x="7014451" y="3097510"/>
              <a:ext cx="0" cy="56136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1" name="Connecteur droit 120">
              <a:extLst>
                <a:ext uri="{FF2B5EF4-FFF2-40B4-BE49-F238E27FC236}">
                  <a16:creationId xmlns:a16="http://schemas.microsoft.com/office/drawing/2014/main" id="{98120E57-3612-4354-A650-574DF70DAA65}"/>
                </a:ext>
              </a:extLst>
            </p:cNvPr>
            <p:cNvCxnSpPr/>
            <p:nvPr/>
          </p:nvCxnSpPr>
          <p:spPr>
            <a:xfrm>
              <a:off x="8166499" y="3108729"/>
              <a:ext cx="0" cy="56136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22" name="ZoneTexte 121">
              <a:extLst>
                <a:ext uri="{FF2B5EF4-FFF2-40B4-BE49-F238E27FC236}">
                  <a16:creationId xmlns:a16="http://schemas.microsoft.com/office/drawing/2014/main" id="{281861B3-9CF2-4578-8D96-63778D4BAAA4}"/>
                </a:ext>
              </a:extLst>
            </p:cNvPr>
            <p:cNvSpPr txBox="1"/>
            <p:nvPr/>
          </p:nvSpPr>
          <p:spPr>
            <a:xfrm>
              <a:off x="4946012" y="4506559"/>
              <a:ext cx="407484" cy="246221"/>
            </a:xfrm>
            <a:prstGeom prst="rect">
              <a:avLst/>
            </a:prstGeom>
            <a:noFill/>
          </p:spPr>
          <p:txBody>
            <a:bodyPr wrap="none" rtlCol="0">
              <a:spAutoFit/>
            </a:bodyPr>
            <a:lstStyle/>
            <a:p>
              <a:r>
                <a:rPr lang="fr-FR" sz="1000" dirty="0" err="1">
                  <a:latin typeface="Symbol" panose="05050102010706020507" pitchFamily="18" charset="2"/>
                </a:rPr>
                <a:t>a</a:t>
              </a:r>
              <a:r>
                <a:rPr lang="fr-FR" sz="1000" dirty="0" err="1"/>
                <a:t>’.T</a:t>
              </a:r>
              <a:endParaRPr lang="fr-FR" sz="1000" dirty="0"/>
            </a:p>
          </p:txBody>
        </p:sp>
        <p:cxnSp>
          <p:nvCxnSpPr>
            <p:cNvPr id="123" name="Connecteur droit avec flèche 122">
              <a:extLst>
                <a:ext uri="{FF2B5EF4-FFF2-40B4-BE49-F238E27FC236}">
                  <a16:creationId xmlns:a16="http://schemas.microsoft.com/office/drawing/2014/main" id="{CFC8A331-08CE-4026-8664-B843CD2DF64B}"/>
                </a:ext>
              </a:extLst>
            </p:cNvPr>
            <p:cNvCxnSpPr/>
            <p:nvPr/>
          </p:nvCxnSpPr>
          <p:spPr>
            <a:xfrm>
              <a:off x="5876223" y="3437819"/>
              <a:ext cx="1152048"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4" name="ZoneTexte 123">
              <a:extLst>
                <a:ext uri="{FF2B5EF4-FFF2-40B4-BE49-F238E27FC236}">
                  <a16:creationId xmlns:a16="http://schemas.microsoft.com/office/drawing/2014/main" id="{58F8CE68-CCD7-46B8-A503-E22F8571FD8D}"/>
                </a:ext>
              </a:extLst>
            </p:cNvPr>
            <p:cNvSpPr txBox="1"/>
            <p:nvPr/>
          </p:nvSpPr>
          <p:spPr>
            <a:xfrm>
              <a:off x="6462953" y="3226763"/>
              <a:ext cx="263214" cy="246221"/>
            </a:xfrm>
            <a:prstGeom prst="rect">
              <a:avLst/>
            </a:prstGeom>
            <a:noFill/>
          </p:spPr>
          <p:txBody>
            <a:bodyPr wrap="none" rtlCol="0">
              <a:spAutoFit/>
            </a:bodyPr>
            <a:lstStyle/>
            <a:p>
              <a:r>
                <a:rPr lang="fr-FR" sz="1000" dirty="0"/>
                <a:t>T</a:t>
              </a:r>
            </a:p>
          </p:txBody>
        </p:sp>
        <p:cxnSp>
          <p:nvCxnSpPr>
            <p:cNvPr id="125" name="Connecteur droit avec flèche 124">
              <a:extLst>
                <a:ext uri="{FF2B5EF4-FFF2-40B4-BE49-F238E27FC236}">
                  <a16:creationId xmlns:a16="http://schemas.microsoft.com/office/drawing/2014/main" id="{525EFAA5-7DD8-4EA5-A1B4-0E63D8534784}"/>
                </a:ext>
              </a:extLst>
            </p:cNvPr>
            <p:cNvCxnSpPr/>
            <p:nvPr/>
          </p:nvCxnSpPr>
          <p:spPr>
            <a:xfrm>
              <a:off x="7037096" y="3448654"/>
              <a:ext cx="1152048"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6" name="ZoneTexte 125">
              <a:extLst>
                <a:ext uri="{FF2B5EF4-FFF2-40B4-BE49-F238E27FC236}">
                  <a16:creationId xmlns:a16="http://schemas.microsoft.com/office/drawing/2014/main" id="{F8286006-36B8-4D6E-9832-52D426C9EFA8}"/>
                </a:ext>
              </a:extLst>
            </p:cNvPr>
            <p:cNvSpPr txBox="1"/>
            <p:nvPr/>
          </p:nvSpPr>
          <p:spPr>
            <a:xfrm>
              <a:off x="7623826" y="3237598"/>
              <a:ext cx="263214" cy="246221"/>
            </a:xfrm>
            <a:prstGeom prst="rect">
              <a:avLst/>
            </a:prstGeom>
            <a:noFill/>
          </p:spPr>
          <p:txBody>
            <a:bodyPr wrap="none" rtlCol="0">
              <a:spAutoFit/>
            </a:bodyPr>
            <a:lstStyle/>
            <a:p>
              <a:r>
                <a:rPr lang="fr-FR" sz="1000" dirty="0"/>
                <a:t>T</a:t>
              </a:r>
            </a:p>
          </p:txBody>
        </p:sp>
        <p:sp>
          <p:nvSpPr>
            <p:cNvPr id="127" name="ZoneTexte 126">
              <a:extLst>
                <a:ext uri="{FF2B5EF4-FFF2-40B4-BE49-F238E27FC236}">
                  <a16:creationId xmlns:a16="http://schemas.microsoft.com/office/drawing/2014/main" id="{F8BEC1BF-014B-43F5-9C30-852E244AEC92}"/>
                </a:ext>
              </a:extLst>
            </p:cNvPr>
            <p:cNvSpPr txBox="1"/>
            <p:nvPr/>
          </p:nvSpPr>
          <p:spPr>
            <a:xfrm>
              <a:off x="4694544" y="1886025"/>
              <a:ext cx="642491" cy="369332"/>
            </a:xfrm>
            <a:prstGeom prst="rect">
              <a:avLst/>
            </a:prstGeom>
            <a:noFill/>
          </p:spPr>
          <p:txBody>
            <a:bodyPr wrap="square" rtlCol="0">
              <a:spAutoFit/>
            </a:bodyPr>
            <a:lstStyle/>
            <a:p>
              <a:r>
                <a:rPr lang="fr-FR" dirty="0"/>
                <a:t>u(t)</a:t>
              </a:r>
            </a:p>
          </p:txBody>
        </p:sp>
        <p:cxnSp>
          <p:nvCxnSpPr>
            <p:cNvPr id="128" name="Connecteur droit avec flèche 127">
              <a:extLst>
                <a:ext uri="{FF2B5EF4-FFF2-40B4-BE49-F238E27FC236}">
                  <a16:creationId xmlns:a16="http://schemas.microsoft.com/office/drawing/2014/main" id="{D4ADDBA4-5779-4430-A70E-3A4B9ECF1F88}"/>
                </a:ext>
              </a:extLst>
            </p:cNvPr>
            <p:cNvCxnSpPr/>
            <p:nvPr/>
          </p:nvCxnSpPr>
          <p:spPr>
            <a:xfrm>
              <a:off x="5859779" y="3262609"/>
              <a:ext cx="432048"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9" name="ZoneTexte 128">
              <a:extLst>
                <a:ext uri="{FF2B5EF4-FFF2-40B4-BE49-F238E27FC236}">
                  <a16:creationId xmlns:a16="http://schemas.microsoft.com/office/drawing/2014/main" id="{F06700C5-BB12-4F45-836A-0707C4199E03}"/>
                </a:ext>
              </a:extLst>
            </p:cNvPr>
            <p:cNvSpPr txBox="1"/>
            <p:nvPr/>
          </p:nvSpPr>
          <p:spPr>
            <a:xfrm>
              <a:off x="5873600" y="3026872"/>
              <a:ext cx="378630" cy="246221"/>
            </a:xfrm>
            <a:prstGeom prst="rect">
              <a:avLst/>
            </a:prstGeom>
            <a:noFill/>
          </p:spPr>
          <p:txBody>
            <a:bodyPr wrap="none" rtlCol="0">
              <a:spAutoFit/>
            </a:bodyPr>
            <a:lstStyle/>
            <a:p>
              <a:r>
                <a:rPr lang="fr-FR" sz="1000" dirty="0" err="1">
                  <a:latin typeface="Symbol" panose="05050102010706020507" pitchFamily="18" charset="2"/>
                </a:rPr>
                <a:t>a</a:t>
              </a:r>
              <a:r>
                <a:rPr lang="fr-FR" sz="1000" dirty="0" err="1"/>
                <a:t>.T</a:t>
              </a:r>
              <a:endParaRPr lang="fr-FR" sz="1000" dirty="0"/>
            </a:p>
          </p:txBody>
        </p:sp>
        <p:cxnSp>
          <p:nvCxnSpPr>
            <p:cNvPr id="130" name="Connecteur droit avec flèche 129">
              <a:extLst>
                <a:ext uri="{FF2B5EF4-FFF2-40B4-BE49-F238E27FC236}">
                  <a16:creationId xmlns:a16="http://schemas.microsoft.com/office/drawing/2014/main" id="{B5A4617D-9640-44F4-9128-21289E3DBE29}"/>
                </a:ext>
              </a:extLst>
            </p:cNvPr>
            <p:cNvCxnSpPr/>
            <p:nvPr/>
          </p:nvCxnSpPr>
          <p:spPr>
            <a:xfrm>
              <a:off x="7056845" y="3287438"/>
              <a:ext cx="432048"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31" name="ZoneTexte 130">
              <a:extLst>
                <a:ext uri="{FF2B5EF4-FFF2-40B4-BE49-F238E27FC236}">
                  <a16:creationId xmlns:a16="http://schemas.microsoft.com/office/drawing/2014/main" id="{A04E7BD4-6E59-4FFF-8F40-C516DF053737}"/>
                </a:ext>
              </a:extLst>
            </p:cNvPr>
            <p:cNvSpPr txBox="1"/>
            <p:nvPr/>
          </p:nvSpPr>
          <p:spPr>
            <a:xfrm>
              <a:off x="7070666" y="3051701"/>
              <a:ext cx="378630" cy="246221"/>
            </a:xfrm>
            <a:prstGeom prst="rect">
              <a:avLst/>
            </a:prstGeom>
            <a:noFill/>
          </p:spPr>
          <p:txBody>
            <a:bodyPr wrap="none" rtlCol="0">
              <a:spAutoFit/>
            </a:bodyPr>
            <a:lstStyle/>
            <a:p>
              <a:r>
                <a:rPr lang="fr-FR" sz="1000" dirty="0" err="1">
                  <a:latin typeface="Symbol" panose="05050102010706020507" pitchFamily="18" charset="2"/>
                </a:rPr>
                <a:t>a</a:t>
              </a:r>
              <a:r>
                <a:rPr lang="fr-FR" sz="1000" dirty="0" err="1"/>
                <a:t>.T</a:t>
              </a:r>
              <a:endParaRPr lang="fr-FR" sz="1000" dirty="0"/>
            </a:p>
          </p:txBody>
        </p:sp>
        <p:sp>
          <p:nvSpPr>
            <p:cNvPr id="132" name="ZoneTexte 131">
              <a:extLst>
                <a:ext uri="{FF2B5EF4-FFF2-40B4-BE49-F238E27FC236}">
                  <a16:creationId xmlns:a16="http://schemas.microsoft.com/office/drawing/2014/main" id="{9BEAC797-ED31-4218-A0DE-95412574E06A}"/>
                </a:ext>
              </a:extLst>
            </p:cNvPr>
            <p:cNvSpPr txBox="1"/>
            <p:nvPr/>
          </p:nvSpPr>
          <p:spPr>
            <a:xfrm>
              <a:off x="4238189" y="2889098"/>
              <a:ext cx="364086" cy="369332"/>
            </a:xfrm>
            <a:prstGeom prst="rect">
              <a:avLst/>
            </a:prstGeom>
            <a:noFill/>
          </p:spPr>
          <p:txBody>
            <a:bodyPr wrap="square" rtlCol="0">
              <a:spAutoFit/>
            </a:bodyPr>
            <a:lstStyle/>
            <a:p>
              <a:r>
                <a:rPr lang="fr-FR" dirty="0"/>
                <a:t>0</a:t>
              </a:r>
            </a:p>
          </p:txBody>
        </p:sp>
        <p:sp>
          <p:nvSpPr>
            <p:cNvPr id="133" name="ZoneTexte 132">
              <a:extLst>
                <a:ext uri="{FF2B5EF4-FFF2-40B4-BE49-F238E27FC236}">
                  <a16:creationId xmlns:a16="http://schemas.microsoft.com/office/drawing/2014/main" id="{C91EC94A-BC5C-4D8D-B795-0CB8D32902BA}"/>
                </a:ext>
              </a:extLst>
            </p:cNvPr>
            <p:cNvSpPr txBox="1"/>
            <p:nvPr/>
          </p:nvSpPr>
          <p:spPr>
            <a:xfrm>
              <a:off x="4296469" y="4160024"/>
              <a:ext cx="642491" cy="369332"/>
            </a:xfrm>
            <a:prstGeom prst="rect">
              <a:avLst/>
            </a:prstGeom>
            <a:noFill/>
          </p:spPr>
          <p:txBody>
            <a:bodyPr wrap="square" rtlCol="0">
              <a:spAutoFit/>
            </a:bodyPr>
            <a:lstStyle/>
            <a:p>
              <a:r>
                <a:rPr lang="fr-FR" dirty="0"/>
                <a:t>0</a:t>
              </a:r>
            </a:p>
          </p:txBody>
        </p:sp>
      </p:grpSp>
      <mc:AlternateContent xmlns:mc="http://schemas.openxmlformats.org/markup-compatibility/2006" xmlns:a14="http://schemas.microsoft.com/office/drawing/2010/main">
        <mc:Choice Requires="a14">
          <p:sp>
            <p:nvSpPr>
              <p:cNvPr id="134" name="ZoneTexte 133">
                <a:extLst>
                  <a:ext uri="{FF2B5EF4-FFF2-40B4-BE49-F238E27FC236}">
                    <a16:creationId xmlns:a16="http://schemas.microsoft.com/office/drawing/2014/main" id="{52280310-F8C7-4EEA-B731-5FE7F4FCA383}"/>
                  </a:ext>
                </a:extLst>
              </p:cNvPr>
              <p:cNvSpPr txBox="1"/>
              <p:nvPr/>
            </p:nvSpPr>
            <p:spPr>
              <a:xfrm>
                <a:off x="5184209" y="1816500"/>
                <a:ext cx="3924287" cy="2123402"/>
              </a:xfrm>
              <a:prstGeom prst="rect">
                <a:avLst/>
              </a:prstGeom>
              <a:noFill/>
            </p:spPr>
            <p:txBody>
              <a:bodyPr wrap="square" rtlCol="0">
                <a:spAutoFit/>
              </a:bodyPr>
              <a:lstStyle/>
              <a:p>
                <a:pPr algn="just"/>
                <a:r>
                  <a:rPr lang="fr-FR" sz="1600" b="1" dirty="0"/>
                  <a:t>Signal PWM </a:t>
                </a:r>
                <a:r>
                  <a:rPr lang="fr-FR" sz="1600" dirty="0"/>
                  <a:t>: le signal est de type créneau de période constante T. Il prend la valeur </a:t>
                </a:r>
                <a:r>
                  <a:rPr lang="fr-FR" sz="1600" dirty="0" err="1"/>
                  <a:t>U</a:t>
                </a:r>
                <a:r>
                  <a:rPr lang="fr-FR" sz="1600" baseline="-25000" dirty="0" err="1"/>
                  <a:t>max</a:t>
                </a:r>
                <a:r>
                  <a:rPr lang="fr-FR" sz="1600" dirty="0"/>
                  <a:t> pendant </a:t>
                </a:r>
                <a:r>
                  <a:rPr lang="fr-FR" sz="1600" dirty="0" err="1">
                    <a:latin typeface="Symbol" panose="05050102010706020507" pitchFamily="18" charset="2"/>
                  </a:rPr>
                  <a:t>a</a:t>
                </a:r>
                <a:r>
                  <a:rPr lang="fr-FR" sz="1600" dirty="0" err="1"/>
                  <a:t>.T</a:t>
                </a:r>
                <a:r>
                  <a:rPr lang="fr-FR" sz="1600" dirty="0"/>
                  <a:t>, une portion de la période T. La tension </a:t>
                </a:r>
                <a:r>
                  <a:rPr lang="fr-FR" sz="1600" dirty="0" err="1"/>
                  <a:t>U</a:t>
                </a:r>
                <a:r>
                  <a:rPr lang="fr-FR" sz="1600" baseline="-25000" dirty="0" err="1"/>
                  <a:t>max</a:t>
                </a:r>
                <a:r>
                  <a:rPr lang="fr-FR" sz="1600" dirty="0"/>
                  <a:t> est fournie par l’alimentation externe (9V ici).</a:t>
                </a:r>
              </a:p>
              <a:p>
                <a:r>
                  <a:rPr lang="fr-FR" sz="1600" dirty="0">
                    <a:latin typeface="Symbol" panose="05050102010706020507" pitchFamily="18" charset="2"/>
                  </a:rPr>
                  <a:t>a</a:t>
                </a:r>
                <a:r>
                  <a:rPr lang="fr-FR" sz="1600" dirty="0"/>
                  <a:t> est appelé </a:t>
                </a:r>
                <a:r>
                  <a:rPr lang="fr-FR" sz="1600" b="1" dirty="0"/>
                  <a:t>rapport cyclique</a:t>
                </a:r>
                <a:r>
                  <a:rPr lang="fr-FR" sz="1600" dirty="0"/>
                  <a:t>.</a:t>
                </a:r>
              </a:p>
              <a:p>
                <a:pPr/>
                <a14:m>
                  <m:oMathPara xmlns:m="http://schemas.openxmlformats.org/officeDocument/2006/math">
                    <m:oMathParaPr>
                      <m:jc m:val="centerGroup"/>
                    </m:oMathParaPr>
                    <m:oMath xmlns:m="http://schemas.openxmlformats.org/officeDocument/2006/math">
                      <m:d>
                        <m:dPr>
                          <m:begChr m:val="⟨"/>
                          <m:endChr m:val="⟩"/>
                          <m:ctrlPr>
                            <a:rPr lang="fr-FR" sz="1600" b="0" i="1" smtClean="0">
                              <a:latin typeface="Cambria Math" panose="02040503050406030204" pitchFamily="18" charset="0"/>
                            </a:rPr>
                          </m:ctrlPr>
                        </m:dPr>
                        <m:e>
                          <m:r>
                            <a:rPr lang="fr-FR" sz="1600" b="0" i="1" smtClean="0">
                              <a:latin typeface="Cambria Math" panose="02040503050406030204" pitchFamily="18" charset="0"/>
                            </a:rPr>
                            <m:t>𝑢</m:t>
                          </m:r>
                        </m:e>
                      </m:d>
                      <m:r>
                        <a:rPr lang="fr-FR" sz="1600" b="0" i="1" smtClean="0">
                          <a:latin typeface="Cambria Math" panose="02040503050406030204" pitchFamily="18" charset="0"/>
                        </a:rPr>
                        <m:t>=</m:t>
                      </m:r>
                      <m:f>
                        <m:fPr>
                          <m:ctrlPr>
                            <a:rPr lang="fr-FR" sz="1600" b="0" i="1" smtClean="0">
                              <a:latin typeface="Cambria Math" panose="02040503050406030204" pitchFamily="18" charset="0"/>
                            </a:rPr>
                          </m:ctrlPr>
                        </m:fPr>
                        <m:num>
                          <m:r>
                            <a:rPr lang="fr-FR" sz="1600" b="0" i="1" smtClean="0">
                              <a:latin typeface="Cambria Math" panose="02040503050406030204" pitchFamily="18" charset="0"/>
                            </a:rPr>
                            <m:t>1</m:t>
                          </m:r>
                        </m:num>
                        <m:den>
                          <m:r>
                            <a:rPr lang="fr-FR" sz="1600" b="0" i="1" smtClean="0">
                              <a:latin typeface="Cambria Math" panose="02040503050406030204" pitchFamily="18" charset="0"/>
                            </a:rPr>
                            <m:t>𝑇</m:t>
                          </m:r>
                        </m:den>
                      </m:f>
                      <m:nary>
                        <m:naryPr>
                          <m:ctrlPr>
                            <a:rPr lang="fr-FR" sz="1600" b="0" i="1" smtClean="0">
                              <a:latin typeface="Cambria Math" panose="02040503050406030204" pitchFamily="18" charset="0"/>
                            </a:rPr>
                          </m:ctrlPr>
                        </m:naryPr>
                        <m:sub>
                          <m:r>
                            <m:rPr>
                              <m:brk m:alnAt="23"/>
                            </m:rPr>
                            <a:rPr lang="fr-FR" sz="1600" b="0" i="1" smtClean="0">
                              <a:latin typeface="Cambria Math" panose="02040503050406030204" pitchFamily="18" charset="0"/>
                            </a:rPr>
                            <m:t>0</m:t>
                          </m:r>
                        </m:sub>
                        <m:sup>
                          <m:r>
                            <a:rPr lang="fr-FR" sz="1600" b="0" i="1" smtClean="0">
                              <a:latin typeface="Cambria Math" panose="02040503050406030204" pitchFamily="18" charset="0"/>
                            </a:rPr>
                            <m:t>𝑇</m:t>
                          </m:r>
                        </m:sup>
                        <m:e>
                          <m:r>
                            <a:rPr lang="fr-FR" sz="1600" b="0" i="1" smtClean="0">
                              <a:latin typeface="Cambria Math" panose="02040503050406030204" pitchFamily="18" charset="0"/>
                            </a:rPr>
                            <m:t>𝑢</m:t>
                          </m:r>
                          <m:d>
                            <m:dPr>
                              <m:ctrlPr>
                                <a:rPr lang="fr-FR" sz="1600" b="0" i="1" smtClean="0">
                                  <a:latin typeface="Cambria Math" panose="02040503050406030204" pitchFamily="18" charset="0"/>
                                </a:rPr>
                              </m:ctrlPr>
                            </m:dPr>
                            <m:e>
                              <m:r>
                                <a:rPr lang="fr-FR" sz="1600" b="0" i="1" smtClean="0">
                                  <a:latin typeface="Cambria Math" panose="02040503050406030204" pitchFamily="18" charset="0"/>
                                </a:rPr>
                                <m:t>𝑡</m:t>
                              </m:r>
                            </m:e>
                          </m:d>
                          <m:r>
                            <a:rPr lang="fr-FR" sz="1600" b="0" i="1" smtClean="0">
                              <a:latin typeface="Cambria Math" panose="02040503050406030204" pitchFamily="18" charset="0"/>
                            </a:rPr>
                            <m:t>𝑑𝑡</m:t>
                          </m:r>
                        </m:e>
                      </m:nary>
                    </m:oMath>
                  </m:oMathPara>
                </a14:m>
                <a:endParaRPr lang="fr-FR" sz="1600" dirty="0"/>
              </a:p>
            </p:txBody>
          </p:sp>
        </mc:Choice>
        <mc:Fallback xmlns="">
          <p:sp>
            <p:nvSpPr>
              <p:cNvPr id="134" name="ZoneTexte 133">
                <a:extLst>
                  <a:ext uri="{FF2B5EF4-FFF2-40B4-BE49-F238E27FC236}">
                    <a16:creationId xmlns:a16="http://schemas.microsoft.com/office/drawing/2014/main" id="{52280310-F8C7-4EEA-B731-5FE7F4FCA383}"/>
                  </a:ext>
                </a:extLst>
              </p:cNvPr>
              <p:cNvSpPr txBox="1">
                <a:spLocks noRot="1" noChangeAspect="1" noMove="1" noResize="1" noEditPoints="1" noAdjustHandles="1" noChangeArrowheads="1" noChangeShapeType="1" noTextEdit="1"/>
              </p:cNvSpPr>
              <p:nvPr/>
            </p:nvSpPr>
            <p:spPr>
              <a:xfrm>
                <a:off x="5184209" y="1816500"/>
                <a:ext cx="3924287" cy="2123402"/>
              </a:xfrm>
              <a:prstGeom prst="rect">
                <a:avLst/>
              </a:prstGeom>
              <a:blipFill>
                <a:blip r:embed="rId3"/>
                <a:stretch>
                  <a:fillRect l="-776" t="-862" r="-932"/>
                </a:stretch>
              </a:blipFill>
            </p:spPr>
            <p:txBody>
              <a:bodyPr/>
              <a:lstStyle/>
              <a:p>
                <a:r>
                  <a:rPr lang="fr-FR">
                    <a:noFill/>
                  </a:rPr>
                  <a:t> </a:t>
                </a:r>
              </a:p>
            </p:txBody>
          </p:sp>
        </mc:Fallback>
      </mc:AlternateContent>
      <p:sp>
        <p:nvSpPr>
          <p:cNvPr id="135" name="ZoneTexte 134">
            <a:extLst>
              <a:ext uri="{FF2B5EF4-FFF2-40B4-BE49-F238E27FC236}">
                <a16:creationId xmlns:a16="http://schemas.microsoft.com/office/drawing/2014/main" id="{973C9685-57BB-4530-8F0C-C9DC2D72F39B}"/>
              </a:ext>
            </a:extLst>
          </p:cNvPr>
          <p:cNvSpPr txBox="1"/>
          <p:nvPr/>
        </p:nvSpPr>
        <p:spPr>
          <a:xfrm>
            <a:off x="5263465" y="4040677"/>
            <a:ext cx="3773031" cy="923330"/>
          </a:xfrm>
          <a:prstGeom prst="rect">
            <a:avLst/>
          </a:prstGeom>
          <a:solidFill>
            <a:schemeClr val="accent2">
              <a:lumMod val="40000"/>
              <a:lumOff val="60000"/>
            </a:schemeClr>
          </a:solidFill>
        </p:spPr>
        <p:txBody>
          <a:bodyPr wrap="square" rtlCol="0">
            <a:spAutoFit/>
          </a:bodyPr>
          <a:lstStyle/>
          <a:p>
            <a:pPr marL="285750" indent="-285750" algn="just">
              <a:buFont typeface="Arial" panose="020B0604020202020204" pitchFamily="34" charset="0"/>
              <a:buChar char="•"/>
            </a:pPr>
            <a:r>
              <a:rPr lang="fr-FR" dirty="0"/>
              <a:t>Calculer </a:t>
            </a:r>
            <a:r>
              <a:rPr lang="fr-FR" dirty="0" err="1"/>
              <a:t>Umoy</a:t>
            </a:r>
            <a:r>
              <a:rPr lang="fr-FR" dirty="0"/>
              <a:t>=&lt;u&gt; en fonction de U</a:t>
            </a:r>
            <a:r>
              <a:rPr lang="fr-FR" baseline="-25000" dirty="0"/>
              <a:t>max</a:t>
            </a:r>
            <a:r>
              <a:rPr lang="fr-FR" dirty="0"/>
              <a:t>. En déduire l’intérêt de cette commande.</a:t>
            </a:r>
          </a:p>
        </p:txBody>
      </p:sp>
    </p:spTree>
    <p:extLst>
      <p:ext uri="{BB962C8B-B14F-4D97-AF65-F5344CB8AC3E}">
        <p14:creationId xmlns:p14="http://schemas.microsoft.com/office/powerpoint/2010/main" val="3461770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normAutofit fontScale="90000"/>
          </a:bodyPr>
          <a:lstStyle/>
          <a:p>
            <a:r>
              <a:rPr lang="fr-FR" dirty="0"/>
              <a:t>Étape 2 : Gestion du moteur (1/4)</a:t>
            </a:r>
          </a:p>
        </p:txBody>
      </p:sp>
      <p:sp>
        <p:nvSpPr>
          <p:cNvPr id="9" name="Espace réservé du texte 8"/>
          <p:cNvSpPr>
            <a:spLocks noGrp="1"/>
          </p:cNvSpPr>
          <p:nvPr>
            <p:ph type="body" sz="half" idx="2"/>
          </p:nvPr>
        </p:nvSpPr>
        <p:spPr>
          <a:xfrm>
            <a:off x="0" y="1597915"/>
            <a:ext cx="2771799" cy="3494115"/>
          </a:xfrm>
        </p:spPr>
        <p:txBody>
          <a:bodyPr>
            <a:normAutofit/>
          </a:bodyPr>
          <a:lstStyle/>
          <a:p>
            <a:pPr marL="285750" lvl="0" indent="-285750" algn="just">
              <a:buFont typeface="Arial" pitchFamily="34" charset="0"/>
              <a:buChar char="•"/>
            </a:pPr>
            <a:r>
              <a:rPr lang="fr-FR" altLang="fr-FR" dirty="0">
                <a:latin typeface="Arial" pitchFamily="34" charset="0"/>
                <a:cs typeface="Arial" pitchFamily="34" charset="0"/>
              </a:rPr>
              <a:t>Le hacheur (driver en anglais) DRV8833 propose un mode de commande nommé « fast </a:t>
            </a:r>
            <a:r>
              <a:rPr lang="fr-FR" altLang="fr-FR" dirty="0" err="1">
                <a:latin typeface="Arial" pitchFamily="34" charset="0"/>
                <a:cs typeface="Arial" pitchFamily="34" charset="0"/>
              </a:rPr>
              <a:t>decay</a:t>
            </a:r>
            <a:r>
              <a:rPr lang="fr-FR" altLang="fr-FR" dirty="0">
                <a:latin typeface="Arial" pitchFamily="34" charset="0"/>
                <a:cs typeface="Arial" pitchFamily="34" charset="0"/>
              </a:rPr>
              <a:t> » : chute rapide du courant induit en cas d’arrêt du moteur. Augmente la durée de vie du hacheur.</a:t>
            </a:r>
          </a:p>
          <a:p>
            <a:pPr marL="285750" indent="-285750">
              <a:buFont typeface="Arial" panose="020B0604020202020204" pitchFamily="34" charset="0"/>
              <a:buChar char="•"/>
            </a:pPr>
            <a:r>
              <a:rPr lang="fr-FR" dirty="0"/>
              <a:t>On choisit « </a:t>
            </a:r>
            <a:r>
              <a:rPr lang="fr-FR" dirty="0" err="1"/>
              <a:t>Forward</a:t>
            </a:r>
            <a:r>
              <a:rPr lang="fr-FR" dirty="0"/>
              <a:t> PWM, fast </a:t>
            </a:r>
            <a:r>
              <a:rPr lang="fr-FR" dirty="0" err="1"/>
              <a:t>decay</a:t>
            </a:r>
            <a:r>
              <a:rPr lang="fr-FR" dirty="0"/>
              <a:t> », donc l’entrée </a:t>
            </a:r>
            <a:r>
              <a:rPr lang="fr-FR" b="1" dirty="0"/>
              <a:t>AIN2 sera branchée sur la masse et le moteur sur AOUT1 et AOUT2</a:t>
            </a:r>
            <a:r>
              <a:rPr lang="fr-FR" dirty="0"/>
              <a:t>. (voir diapo suivante)</a:t>
            </a:r>
          </a:p>
        </p:txBody>
      </p:sp>
      <p:sp>
        <p:nvSpPr>
          <p:cNvPr id="4" name="Espace réservé du pied de page 3"/>
          <p:cNvSpPr>
            <a:spLocks noGrp="1"/>
          </p:cNvSpPr>
          <p:nvPr>
            <p:ph type="ftr" sz="quarter" idx="11"/>
          </p:nvPr>
        </p:nvSpPr>
        <p:spPr/>
        <p:txBody>
          <a:bodyPr/>
          <a:lstStyle/>
          <a:p>
            <a:r>
              <a:rPr lang="fr-FR"/>
              <a:t>SED - Ventilateur - Pico</a:t>
            </a:r>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9</a:t>
            </a:fld>
            <a:endParaRPr lang="fr-F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16" name="Objet 15"/>
          <p:cNvGraphicFramePr>
            <a:graphicFrameLocks noChangeAspect="1"/>
          </p:cNvGraphicFramePr>
          <p:nvPr>
            <p:extLst>
              <p:ext uri="{D42A27DB-BD31-4B8C-83A1-F6EECF244321}">
                <p14:modId xmlns:p14="http://schemas.microsoft.com/office/powerpoint/2010/main" val="3492606035"/>
              </p:ext>
            </p:extLst>
          </p:nvPr>
        </p:nvGraphicFramePr>
        <p:xfrm>
          <a:off x="3203848" y="445205"/>
          <a:ext cx="3835400" cy="2908300"/>
        </p:xfrm>
        <a:graphic>
          <a:graphicData uri="http://schemas.openxmlformats.org/presentationml/2006/ole">
            <mc:AlternateContent xmlns:mc="http://schemas.openxmlformats.org/markup-compatibility/2006">
              <mc:Choice xmlns:v="urn:schemas-microsoft-com:vml" Requires="v">
                <p:oleObj name="Visio" r:id="rId3" imgW="3834735" imgH="2910663" progId="Visio.Drawing.11">
                  <p:embed/>
                </p:oleObj>
              </mc:Choice>
              <mc:Fallback>
                <p:oleObj name="Visio" r:id="rId3" imgW="3834735" imgH="2910663" progId="Visio.Drawing.11">
                  <p:embed/>
                  <p:pic>
                    <p:nvPicPr>
                      <p:cNvPr id="0" name="Objet 7"/>
                      <p:cNvPicPr>
                        <a:picLocks noChangeAspect="1" noChangeArrowheads="1"/>
                      </p:cNvPicPr>
                      <p:nvPr/>
                    </p:nvPicPr>
                    <p:blipFill>
                      <a:blip r:embed="rId4"/>
                      <a:srcRect/>
                      <a:stretch>
                        <a:fillRect/>
                      </a:stretch>
                    </p:blipFill>
                    <p:spPr bwMode="auto">
                      <a:xfrm>
                        <a:off x="3203848" y="445205"/>
                        <a:ext cx="3835400" cy="290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 name="ZoneTexte 16"/>
          <p:cNvSpPr txBox="1"/>
          <p:nvPr/>
        </p:nvSpPr>
        <p:spPr>
          <a:xfrm>
            <a:off x="3167843" y="3149058"/>
            <a:ext cx="4644515" cy="307777"/>
          </a:xfrm>
          <a:prstGeom prst="rect">
            <a:avLst/>
          </a:prstGeom>
          <a:noFill/>
        </p:spPr>
        <p:txBody>
          <a:bodyPr wrap="square" rtlCol="0">
            <a:spAutoFit/>
          </a:bodyPr>
          <a:lstStyle/>
          <a:p>
            <a:r>
              <a:rPr lang="fr-FR" sz="1400" dirty="0"/>
              <a:t>Schéma d’un modèle de pont en H type DRV8833</a:t>
            </a:r>
          </a:p>
        </p:txBody>
      </p:sp>
      <p:sp>
        <p:nvSpPr>
          <p:cNvPr id="18" name="ZoneTexte 17"/>
          <p:cNvSpPr txBox="1"/>
          <p:nvPr/>
        </p:nvSpPr>
        <p:spPr>
          <a:xfrm>
            <a:off x="3491880" y="339502"/>
            <a:ext cx="3096344" cy="400110"/>
          </a:xfrm>
          <a:prstGeom prst="rect">
            <a:avLst/>
          </a:prstGeom>
          <a:noFill/>
        </p:spPr>
        <p:txBody>
          <a:bodyPr wrap="square" rtlCol="0">
            <a:spAutoFit/>
          </a:bodyPr>
          <a:lstStyle/>
          <a:p>
            <a:pPr algn="ctr"/>
            <a:r>
              <a:rPr lang="fr-FR" sz="1000" dirty="0"/>
              <a:t>Les transistors A, B, C, D peuvent être modélisés par des interrupteurs.</a:t>
            </a:r>
          </a:p>
        </p:txBody>
      </p:sp>
      <p:sp>
        <p:nvSpPr>
          <p:cNvPr id="19" name="ZoneTexte 18"/>
          <p:cNvSpPr txBox="1"/>
          <p:nvPr/>
        </p:nvSpPr>
        <p:spPr>
          <a:xfrm>
            <a:off x="7164288" y="339502"/>
            <a:ext cx="1979712" cy="400110"/>
          </a:xfrm>
          <a:prstGeom prst="rect">
            <a:avLst/>
          </a:prstGeom>
          <a:noFill/>
        </p:spPr>
        <p:txBody>
          <a:bodyPr wrap="square" rtlCol="0">
            <a:spAutoFit/>
          </a:bodyPr>
          <a:lstStyle/>
          <a:p>
            <a:r>
              <a:rPr lang="fr-FR" sz="1000" dirty="0"/>
              <a:t>Vs est la tension de puissance (9V pour le ventilateur)</a:t>
            </a:r>
          </a:p>
        </p:txBody>
      </p:sp>
      <p:grpSp>
        <p:nvGrpSpPr>
          <p:cNvPr id="4105" name="Groupe 4104"/>
          <p:cNvGrpSpPr/>
          <p:nvPr/>
        </p:nvGrpSpPr>
        <p:grpSpPr>
          <a:xfrm>
            <a:off x="4283968" y="705807"/>
            <a:ext cx="1656184" cy="2362593"/>
            <a:chOff x="4283968" y="843558"/>
            <a:chExt cx="1656184" cy="2160240"/>
          </a:xfrm>
        </p:grpSpPr>
        <p:cxnSp>
          <p:nvCxnSpPr>
            <p:cNvPr id="25" name="Connecteur droit 24"/>
            <p:cNvCxnSpPr/>
            <p:nvPr/>
          </p:nvCxnSpPr>
          <p:spPr>
            <a:xfrm>
              <a:off x="5040052" y="843558"/>
              <a:ext cx="0" cy="43204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flipH="1">
              <a:off x="4283968" y="1275606"/>
              <a:ext cx="75608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a:off x="4283968" y="1275606"/>
              <a:ext cx="0" cy="56494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97" name="Connecteur droit 4096"/>
            <p:cNvCxnSpPr/>
            <p:nvPr/>
          </p:nvCxnSpPr>
          <p:spPr>
            <a:xfrm>
              <a:off x="4283968" y="1840552"/>
              <a:ext cx="165618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00" name="Connecteur droit 4099"/>
            <p:cNvCxnSpPr/>
            <p:nvPr/>
          </p:nvCxnSpPr>
          <p:spPr>
            <a:xfrm>
              <a:off x="5940152" y="1840552"/>
              <a:ext cx="0" cy="73119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02" name="Connecteur droit 4101"/>
            <p:cNvCxnSpPr/>
            <p:nvPr/>
          </p:nvCxnSpPr>
          <p:spPr>
            <a:xfrm flipH="1">
              <a:off x="5220072" y="2571750"/>
              <a:ext cx="72008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04" name="Connecteur droit 4103"/>
            <p:cNvCxnSpPr/>
            <p:nvPr/>
          </p:nvCxnSpPr>
          <p:spPr>
            <a:xfrm>
              <a:off x="5220072" y="2571750"/>
              <a:ext cx="0" cy="432048"/>
            </a:xfrm>
            <a:prstGeom prst="line">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4107" name="Connecteur droit 4106"/>
          <p:cNvCxnSpPr/>
          <p:nvPr/>
        </p:nvCxnSpPr>
        <p:spPr>
          <a:xfrm>
            <a:off x="7164288" y="915566"/>
            <a:ext cx="3600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113" name="ZoneTexte 4112"/>
          <p:cNvSpPr txBox="1"/>
          <p:nvPr/>
        </p:nvSpPr>
        <p:spPr>
          <a:xfrm>
            <a:off x="7540067" y="792455"/>
            <a:ext cx="1069524" cy="246221"/>
          </a:xfrm>
          <a:prstGeom prst="rect">
            <a:avLst/>
          </a:prstGeom>
          <a:noFill/>
        </p:spPr>
        <p:txBody>
          <a:bodyPr wrap="none" rtlCol="0">
            <a:spAutoFit/>
          </a:bodyPr>
          <a:lstStyle/>
          <a:p>
            <a:r>
              <a:rPr lang="fr-FR" sz="1000" dirty="0"/>
              <a:t>Courant Sens 1</a:t>
            </a:r>
          </a:p>
        </p:txBody>
      </p:sp>
      <p:pic>
        <p:nvPicPr>
          <p:cNvPr id="2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7075" y="3607855"/>
            <a:ext cx="4276725"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7020272" y="1240387"/>
            <a:ext cx="2033253" cy="1384995"/>
          </a:xfrm>
          <a:prstGeom prst="rect">
            <a:avLst/>
          </a:prstGeom>
        </p:spPr>
        <p:txBody>
          <a:bodyPr wrap="square">
            <a:spAutoFit/>
          </a:bodyPr>
          <a:lstStyle/>
          <a:p>
            <a:pPr algn="just"/>
            <a:r>
              <a:rPr lang="fr-FR" altLang="fr-FR" sz="1200" dirty="0">
                <a:latin typeface="Arial" pitchFamily="34" charset="0"/>
                <a:cs typeface="Arial" pitchFamily="34" charset="0"/>
              </a:rPr>
              <a:t>Attention ici, une diode est placée aux bornes du moteur du ventilateur, ce qui impose de respecter les polarités à ses bornes et donc son sens de rotation.</a:t>
            </a:r>
          </a:p>
        </p:txBody>
      </p:sp>
      <p:sp>
        <p:nvSpPr>
          <p:cNvPr id="8" name="ZoneTexte 7"/>
          <p:cNvSpPr txBox="1"/>
          <p:nvPr/>
        </p:nvSpPr>
        <p:spPr>
          <a:xfrm>
            <a:off x="7472925" y="3537492"/>
            <a:ext cx="1580600" cy="1477328"/>
          </a:xfrm>
          <a:prstGeom prst="rect">
            <a:avLst/>
          </a:prstGeom>
          <a:noFill/>
        </p:spPr>
        <p:txBody>
          <a:bodyPr wrap="square" rtlCol="0">
            <a:spAutoFit/>
          </a:bodyPr>
          <a:lstStyle/>
          <a:p>
            <a:r>
              <a:rPr lang="fr-FR" dirty="0">
                <a:solidFill>
                  <a:srgbClr val="C00000"/>
                </a:solidFill>
              </a:rPr>
              <a:t>voir aide branchement DRV8833 et page suivante</a:t>
            </a:r>
          </a:p>
        </p:txBody>
      </p:sp>
      <p:cxnSp>
        <p:nvCxnSpPr>
          <p:cNvPr id="13" name="Connecteur : en angle 12">
            <a:extLst>
              <a:ext uri="{FF2B5EF4-FFF2-40B4-BE49-F238E27FC236}">
                <a16:creationId xmlns:a16="http://schemas.microsoft.com/office/drawing/2014/main" id="{3ED11E94-6A00-992B-DA94-0E4CFC2C0294}"/>
              </a:ext>
            </a:extLst>
          </p:cNvPr>
          <p:cNvCxnSpPr/>
          <p:nvPr/>
        </p:nvCxnSpPr>
        <p:spPr>
          <a:xfrm>
            <a:off x="2596896" y="3607855"/>
            <a:ext cx="670179" cy="54807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94720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Diapositive 1 - &amp;quot;Commande ventilateur&amp;quot;&quot;/&gt;&lt;property id=&quot;20307&quot; value=&quot;256&quot;/&gt;&lt;/object&gt;&lt;object type=&quot;3&quot; unique_id=&quot;10005&quot;&gt;&lt;property id=&quot;20148&quot; value=&quot;5&quot;/&gt;&lt;property id=&quot;20300&quot; value=&quot;Diapositive 5 - &amp;quot;Arduino Uno&amp;quot;&quot;/&gt;&lt;property id=&quot;20307&quot; value=&quot;257&quot;/&gt;&lt;/object&gt;&lt;object type=&quot;3&quot; unique_id=&quot;10006&quot;&gt;&lt;property id=&quot;20148&quot; value=&quot;5&quot;/&gt;&lt;property id=&quot;20300&quot; value=&quot;Diapositive 2 - &amp;quot;Diagramme d’état&amp;quot;&quot;/&gt;&lt;property id=&quot;20307&quot; value=&quot;258&quot;/&gt;&lt;/object&gt;&lt;object type=&quot;3&quot; unique_id=&quot;10047&quot;&gt;&lt;property id=&quot;20148&quot; value=&quot;5&quot;/&gt;&lt;property id=&quot;20300&quot; value=&quot;Diapositive 4 - &amp;quot;Arduino Uno (voir aussi pages suivantes)&amp;quot;&quot;/&gt;&lt;property id=&quot;20307&quot; value=&quot;259&quot;/&gt;&lt;/object&gt;&lt;object type=&quot;3&quot; unique_id=&quot;10048&quot;&gt;&lt;property id=&quot;20148&quot; value=&quot;5&quot;/&gt;&lt;property id=&quot;20300&quot; value=&quot;Diapositive 6 - &amp;quot;Arduino Uno&amp;quot;&quot;/&gt;&lt;property id=&quot;20307&quot; value=&quot;260&quot;/&gt;&lt;/object&gt;&lt;object type=&quot;3&quot; unique_id=&quot;10070&quot;&gt;&lt;property id=&quot;20148&quot; value=&quot;5&quot;/&gt;&lt;property id=&quot;20300&quot; value=&quot;Diapositive 7 - &amp;quot;Plaquette montage&amp;quot;&quot;/&gt;&lt;property id=&quot;20307&quot; value=&quot;261&quot;/&gt;&lt;/object&gt;&lt;object type=&quot;3&quot; unique_id=&quot;10095&quot;&gt;&lt;property id=&quot;20148&quot; value=&quot;5&quot;/&gt;&lt;property id=&quot;20300&quot; value=&quot;Diapositive 9 - &amp;quot;Programme d’introduction&amp;quot;&quot;/&gt;&lt;property id=&quot;20307&quot; value=&quot;263&quot;/&gt;&lt;/object&gt;&lt;object type=&quot;3&quot; unique_id=&quot;10096&quot;&gt;&lt;property id=&quot;20148&quot; value=&quot;5&quot;/&gt;&lt;property id=&quot;20300&quot; value=&quot;Diapositive 10 - &amp;quot;Programme d’introduction&amp;quot;&quot;/&gt;&lt;property id=&quot;20307&quot; value=&quot;262&quot;/&gt;&lt;/object&gt;&lt;object type=&quot;3&quot; unique_id=&quot;10097&quot;&gt;&lt;property id=&quot;20148&quot; value=&quot;5&quot;/&gt;&lt;property id=&quot;20300&quot; value=&quot;Diapositive 11 - &amp;quot;Programme d’introduction (1)&amp;quot;&quot;/&gt;&lt;property id=&quot;20307&quot; value=&quot;264&quot;/&gt;&lt;/object&gt;&lt;object type=&quot;3&quot; unique_id=&quot;10109&quot;&gt;&lt;property id=&quot;20148&quot; value=&quot;5&quot;/&gt;&lt;property id=&quot;20300&quot; value=&quot;Diapositive 18 - &amp;quot;Valeurs dipôle résistant (résistor)&amp;quot;&quot;/&gt;&lt;property id=&quot;20307&quot; value=&quot;265&quot;/&gt;&lt;/object&gt;&lt;object type=&quot;3&quot; unique_id=&quot;10158&quot;&gt;&lt;property id=&quot;20148&quot; value=&quot;5&quot;/&gt;&lt;property id=&quot;20300&quot; value=&quot;Diapositive 17 - &amp;quot;Programme avec 3 leds&amp;quot;&quot;/&gt;&lt;property id=&quot;20307&quot; value=&quot;266&quot;/&gt;&lt;/object&gt;&lt;object type=&quot;3&quot; unique_id=&quot;10449&quot;&gt;&lt;property id=&quot;20148&quot; value=&quot;5&quot;/&gt;&lt;property id=&quot;20300&quot; value=&quot;Diapositive 14 - &amp;quot;Programme avec moteur électrique&amp;quot;&quot;/&gt;&lt;property id=&quot;20307&quot; value=&quot;268&quot;/&gt;&lt;/object&gt;&lt;object type=&quot;3&quot; unique_id=&quot;10467&quot;&gt;&lt;property id=&quot;20148&quot; value=&quot;5&quot;/&gt;&lt;property id=&quot;20300&quot; value=&quot;Diapositive 8 - &amp;quot;Plaquette montage&amp;quot;&quot;/&gt;&lt;property id=&quot;20307&quot; value=&quot;270&quot;/&gt;&lt;/object&gt;&lt;object type=&quot;3&quot; unique_id=&quot;10536&quot;&gt;&lt;property id=&quot;20148&quot; value=&quot;5&quot;/&gt;&lt;property id=&quot;20300&quot; value=&quot;Diapositive 3 - &amp;quot;Cahier des charges&amp;quot;&quot;/&gt;&lt;property id=&quot;20307&quot; value=&quot;271&quot;/&gt;&lt;/object&gt;&lt;object type=&quot;3&quot; unique_id=&quot;10627&quot;&gt;&lt;property id=&quot;20148&quot; value=&quot;5&quot;/&gt;&lt;property id=&quot;20300&quot; value=&quot;Diapositive 12 - &amp;quot;Signaux PWM&amp;quot;&quot;/&gt;&lt;property id=&quot;20307&quot; value=&quot;274&quot;/&gt;&lt;/object&gt;&lt;object type=&quot;3&quot; unique_id=&quot;10628&quot;&gt;&lt;property id=&quot;20148&quot; value=&quot;5&quot;/&gt;&lt;property id=&quot;20300&quot; value=&quot;Diapositive 13 - &amp;quot;Montage du moteur électrique&amp;quot;&quot;/&gt;&lt;property id=&quot;20307&quot; value=&quot;272&quot;/&gt;&lt;/object&gt;&lt;object type=&quot;3&quot; unique_id=&quot;10629&quot;&gt;&lt;property id=&quot;20148&quot; value=&quot;5&quot;/&gt;&lt;property id=&quot;20300&quot; value=&quot;Diapositive 15 - &amp;quot;Programme avec moteur + potentiomètre&amp;quot;&quot;/&gt;&lt;property id=&quot;20307&quot; value=&quot;273&quot;/&gt;&lt;/object&gt;&lt;object type=&quot;3&quot; unique_id=&quot;10786&quot;&gt;&lt;property id=&quot;20148&quot; value=&quot;5&quot;/&gt;&lt;property id=&quot;20300&quot; value=&quot;Diapositive 16 - &amp;quot;Programme avec moteur + potentiomètre&amp;quot;&quot;/&gt;&lt;property id=&quot;20307&quot; value=&quot;275&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ossier ressources theme2014">
  <a:themeElements>
    <a:clrScheme name="Technique">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ffice Classiqu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Dossier ressources theme2014</Template>
  <TotalTime>0</TotalTime>
  <Words>2151</Words>
  <Application>Microsoft Office PowerPoint</Application>
  <PresentationFormat>Affichage à l'écran (16:9)</PresentationFormat>
  <Paragraphs>228</Paragraphs>
  <Slides>20</Slides>
  <Notes>19</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1</vt:i4>
      </vt:variant>
      <vt:variant>
        <vt:lpstr>Titres des diapositives</vt:lpstr>
      </vt:variant>
      <vt:variant>
        <vt:i4>20</vt:i4>
      </vt:variant>
    </vt:vector>
  </HeadingPairs>
  <TitlesOfParts>
    <vt:vector size="27" baseType="lpstr">
      <vt:lpstr>Arial</vt:lpstr>
      <vt:lpstr>Calibri</vt:lpstr>
      <vt:lpstr>Cambria Math</vt:lpstr>
      <vt:lpstr>Courier New</vt:lpstr>
      <vt:lpstr>Symbol</vt:lpstr>
      <vt:lpstr>Dossier ressources theme2014</vt:lpstr>
      <vt:lpstr>Visio</vt:lpstr>
      <vt:lpstr>Initiation à micropython 2 : Commande ventilateur</vt:lpstr>
      <vt:lpstr>Diagramme d’états</vt:lpstr>
      <vt:lpstr>Etapes du TP :</vt:lpstr>
      <vt:lpstr>Etape 1 : Inventaire du matériel utile</vt:lpstr>
      <vt:lpstr>Présentation PowerPoint</vt:lpstr>
      <vt:lpstr>Présentation PowerPoint</vt:lpstr>
      <vt:lpstr>Etape 2 : Commande MLI pour moteur à courant continu</vt:lpstr>
      <vt:lpstr>Présentation PowerPoint</vt:lpstr>
      <vt:lpstr>Étape 2 : Gestion du moteur (1/4)</vt:lpstr>
      <vt:lpstr>Étape 2 : Gestion moteur (2/4)</vt:lpstr>
      <vt:lpstr>Étape 2 : Gestion moteur (3/4) ; Ecriture du code de test moteur</vt:lpstr>
      <vt:lpstr>Etape 3 : câblage des boutons et leds.</vt:lpstr>
      <vt:lpstr>Etape 4 : Programmation</vt:lpstr>
      <vt:lpstr>Etape 4 « le rebond » si pb avec les boutons</vt:lpstr>
      <vt:lpstr>Etape 5  : Tests</vt:lpstr>
      <vt:lpstr>Etape 6 : Synthèse</vt:lpstr>
      <vt:lpstr>Etape 7 : mise en place de l’entrée analogique (potentiomètre) et tests finaux.</vt:lpstr>
      <vt:lpstr>Valeurs dipôle résistant (résistor)</vt:lpstr>
      <vt:lpstr>Légendes des connecteurs Pico</vt:lpstr>
      <vt:lpstr>Connection hacheur DRV8833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2014-05-21T07:11:53Z</dcterms:created>
  <dcterms:modified xsi:type="dcterms:W3CDTF">2025-06-02T16:57:07Z</dcterms:modified>
</cp:coreProperties>
</file>