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416" r:id="rId1"/>
  </p:sldMasterIdLst>
  <p:notesMasterIdLst>
    <p:notesMasterId r:id="rId43"/>
  </p:notesMasterIdLst>
  <p:sldIdLst>
    <p:sldId id="256" r:id="rId2"/>
    <p:sldId id="258" r:id="rId3"/>
    <p:sldId id="394" r:id="rId4"/>
    <p:sldId id="368" r:id="rId5"/>
    <p:sldId id="365" r:id="rId6"/>
    <p:sldId id="366" r:id="rId7"/>
    <p:sldId id="367" r:id="rId8"/>
    <p:sldId id="364" r:id="rId9"/>
    <p:sldId id="373" r:id="rId10"/>
    <p:sldId id="374" r:id="rId11"/>
    <p:sldId id="371" r:id="rId12"/>
    <p:sldId id="372" r:id="rId13"/>
    <p:sldId id="375" r:id="rId14"/>
    <p:sldId id="370" r:id="rId15"/>
    <p:sldId id="285" r:id="rId16"/>
    <p:sldId id="376" r:id="rId17"/>
    <p:sldId id="399" r:id="rId18"/>
    <p:sldId id="377" r:id="rId19"/>
    <p:sldId id="378" r:id="rId20"/>
    <p:sldId id="369" r:id="rId21"/>
    <p:sldId id="400" r:id="rId22"/>
    <p:sldId id="379" r:id="rId23"/>
    <p:sldId id="382" r:id="rId24"/>
    <p:sldId id="381" r:id="rId25"/>
    <p:sldId id="383" r:id="rId26"/>
    <p:sldId id="401" r:id="rId27"/>
    <p:sldId id="384" r:id="rId28"/>
    <p:sldId id="385" r:id="rId29"/>
    <p:sldId id="386" r:id="rId30"/>
    <p:sldId id="387" r:id="rId31"/>
    <p:sldId id="388" r:id="rId32"/>
    <p:sldId id="389" r:id="rId33"/>
    <p:sldId id="390" r:id="rId34"/>
    <p:sldId id="391" r:id="rId35"/>
    <p:sldId id="402" r:id="rId36"/>
    <p:sldId id="393" r:id="rId37"/>
    <p:sldId id="392" r:id="rId38"/>
    <p:sldId id="396" r:id="rId39"/>
    <p:sldId id="398" r:id="rId40"/>
    <p:sldId id="395" r:id="rId41"/>
    <p:sldId id="397" r:id="rId42"/>
  </p:sldIdLst>
  <p:sldSz cx="9144000" cy="5143500" type="screen16x9"/>
  <p:notesSz cx="7099300" cy="10234613"/>
  <p:custDataLst>
    <p:tags r:id="rId44"/>
  </p:custData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B1"/>
    <a:srgbClr val="59CA22"/>
    <a:srgbClr val="C8D0BE"/>
    <a:srgbClr val="FF9966"/>
    <a:srgbClr val="FFCC99"/>
    <a:srgbClr val="8D89A4"/>
    <a:srgbClr val="3FC281"/>
    <a:srgbClr val="CCAF0A"/>
    <a:srgbClr val="6EA0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010" autoAdjust="0"/>
  </p:normalViewPr>
  <p:slideViewPr>
    <p:cSldViewPr>
      <p:cViewPr varScale="1">
        <p:scale>
          <a:sx n="129" d="100"/>
          <a:sy n="129" d="100"/>
        </p:scale>
        <p:origin x="1062" y="12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fr-FR"/>
          </a:p>
        </p:txBody>
      </p:sp>
      <p:sp>
        <p:nvSpPr>
          <p:cNvPr id="3" name="Espace réservé de la date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E1AA335F-9B6A-48E0-9550-4316132A43E8}" type="datetimeFigureOut">
              <a:rPr lang="fr-FR" smtClean="0"/>
              <a:pPr/>
              <a:t>05/06/2025</a:t>
            </a:fld>
            <a:endParaRPr lang="fr-FR"/>
          </a:p>
        </p:txBody>
      </p:sp>
      <p:sp>
        <p:nvSpPr>
          <p:cNvPr id="4" name="Espace réservé de l'image des diapositives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fr-FR"/>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8E319BBF-4031-4279-8906-45C3DDE29A17}" type="slidenum">
              <a:rPr lang="fr-FR" smtClean="0"/>
              <a:pPr/>
              <a:t>‹N°›</a:t>
            </a:fld>
            <a:endParaRPr lang="fr-FR"/>
          </a:p>
        </p:txBody>
      </p:sp>
    </p:spTree>
    <p:extLst>
      <p:ext uri="{BB962C8B-B14F-4D97-AF65-F5344CB8AC3E}">
        <p14:creationId xmlns:p14="http://schemas.microsoft.com/office/powerpoint/2010/main" val="2925292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pPr/>
              <a:t>1</a:t>
            </a:fld>
            <a:endParaRPr lang="fr-FR"/>
          </a:p>
        </p:txBody>
      </p:sp>
    </p:spTree>
    <p:extLst>
      <p:ext uri="{BB962C8B-B14F-4D97-AF65-F5344CB8AC3E}">
        <p14:creationId xmlns:p14="http://schemas.microsoft.com/office/powerpoint/2010/main" val="3058070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V1=V2+V3 la loi des nœuds est respectée. Il faudra faire attention aux branchements puisque l’on différencie le niveau 3 (petite roue) des deux autres.</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12</a:t>
            </a:fld>
            <a:endParaRPr lang="fr-FR"/>
          </a:p>
        </p:txBody>
      </p:sp>
    </p:spTree>
    <p:extLst>
      <p:ext uri="{BB962C8B-B14F-4D97-AF65-F5344CB8AC3E}">
        <p14:creationId xmlns:p14="http://schemas.microsoft.com/office/powerpoint/2010/main" val="846689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roue « résistance de 500 ohms » tourne deux fois plus vite car son courant est deux fois plus élevé que l’autre de 1000 ohms</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13</a:t>
            </a:fld>
            <a:endParaRPr lang="fr-FR"/>
          </a:p>
        </p:txBody>
      </p:sp>
    </p:spTree>
    <p:extLst>
      <p:ext uri="{BB962C8B-B14F-4D97-AF65-F5344CB8AC3E}">
        <p14:creationId xmlns:p14="http://schemas.microsoft.com/office/powerpoint/2010/main" val="2117543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mesure « 6 V » environ ce qui est la tension d’alimentation Spintronics supposée continue.</a:t>
            </a:r>
          </a:p>
          <a:p>
            <a:r>
              <a:rPr lang="fr-FR" dirty="0"/>
              <a:t>La roue du  »voltmètre » ne pivote pas. Il n’y a pas de courant qui traverse le voltmètre car sa résistance est très grande (et heureusement sinon l’appareil de mesure influerait le comportement du circuit).</a:t>
            </a:r>
          </a:p>
          <a:p>
            <a:r>
              <a:rPr lang="fr-FR" dirty="0"/>
              <a:t>Le changement de r1 ne modifie pas cette tension imposée par la source de tension.</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14</a:t>
            </a:fld>
            <a:endParaRPr lang="fr-FR"/>
          </a:p>
        </p:txBody>
      </p:sp>
    </p:spTree>
    <p:extLst>
      <p:ext uri="{BB962C8B-B14F-4D97-AF65-F5344CB8AC3E}">
        <p14:creationId xmlns:p14="http://schemas.microsoft.com/office/powerpoint/2010/main" val="1441236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pPr/>
              <a:t>15</a:t>
            </a:fld>
            <a:endParaRPr lang="fr-FR"/>
          </a:p>
        </p:txBody>
      </p:sp>
    </p:spTree>
    <p:extLst>
      <p:ext uri="{BB962C8B-B14F-4D97-AF65-F5344CB8AC3E}">
        <p14:creationId xmlns:p14="http://schemas.microsoft.com/office/powerpoint/2010/main" val="255866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16</a:t>
            </a:fld>
            <a:endParaRPr lang="fr-FR"/>
          </a:p>
        </p:txBody>
      </p:sp>
    </p:spTree>
    <p:extLst>
      <p:ext uri="{BB962C8B-B14F-4D97-AF65-F5344CB8AC3E}">
        <p14:creationId xmlns:p14="http://schemas.microsoft.com/office/powerpoint/2010/main" val="3671378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U=6V</a:t>
            </a:r>
          </a:p>
          <a:p>
            <a:r>
              <a:rPr lang="fr-FR" dirty="0"/>
              <a:t>U2=2V</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17</a:t>
            </a:fld>
            <a:endParaRPr lang="fr-FR"/>
          </a:p>
        </p:txBody>
      </p:sp>
    </p:spTree>
    <p:extLst>
      <p:ext uri="{BB962C8B-B14F-4D97-AF65-F5344CB8AC3E}">
        <p14:creationId xmlns:p14="http://schemas.microsoft.com/office/powerpoint/2010/main" val="1170863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u2(t)=(r2/(r1+r2))u(t).</a:t>
            </a:r>
          </a:p>
          <a:p>
            <a:r>
              <a:rPr lang="fr-FR" dirty="0"/>
              <a:t>AN : u2=(500/1500).6=2 V (u1=4)</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18</a:t>
            </a:fld>
            <a:endParaRPr lang="fr-FR"/>
          </a:p>
        </p:txBody>
      </p:sp>
    </p:spTree>
    <p:extLst>
      <p:ext uri="{BB962C8B-B14F-4D97-AF65-F5344CB8AC3E}">
        <p14:creationId xmlns:p14="http://schemas.microsoft.com/office/powerpoint/2010/main" val="3054722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pPr/>
              <a:t>19</a:t>
            </a:fld>
            <a:endParaRPr lang="fr-FR"/>
          </a:p>
        </p:txBody>
      </p:sp>
    </p:spTree>
    <p:extLst>
      <p:ext uri="{BB962C8B-B14F-4D97-AF65-F5344CB8AC3E}">
        <p14:creationId xmlns:p14="http://schemas.microsoft.com/office/powerpoint/2010/main" val="206263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pPr/>
              <a:t>23</a:t>
            </a:fld>
            <a:endParaRPr lang="fr-FR"/>
          </a:p>
        </p:txBody>
      </p:sp>
    </p:spTree>
    <p:extLst>
      <p:ext uri="{BB962C8B-B14F-4D97-AF65-F5344CB8AC3E}">
        <p14:creationId xmlns:p14="http://schemas.microsoft.com/office/powerpoint/2010/main" val="18799093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pense à la roue libre sur le moyeu d’une roue arrière de vélo (on reconnait aussi le bruit d’une roue à cliquets).</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25</a:t>
            </a:fld>
            <a:endParaRPr lang="fr-FR"/>
          </a:p>
        </p:txBody>
      </p:sp>
    </p:spTree>
    <p:extLst>
      <p:ext uri="{BB962C8B-B14F-4D97-AF65-F5344CB8AC3E}">
        <p14:creationId xmlns:p14="http://schemas.microsoft.com/office/powerpoint/2010/main" val="3048479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pPr/>
              <a:t>2</a:t>
            </a:fld>
            <a:endParaRPr lang="fr-FR"/>
          </a:p>
        </p:txBody>
      </p:sp>
    </p:spTree>
    <p:extLst>
      <p:ext uri="{BB962C8B-B14F-4D97-AF65-F5344CB8AC3E}">
        <p14:creationId xmlns:p14="http://schemas.microsoft.com/office/powerpoint/2010/main" val="1725822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pPr/>
              <a:t>27</a:t>
            </a:fld>
            <a:endParaRPr lang="fr-FR"/>
          </a:p>
        </p:txBody>
      </p:sp>
    </p:spTree>
    <p:extLst>
      <p:ext uri="{BB962C8B-B14F-4D97-AF65-F5344CB8AC3E}">
        <p14:creationId xmlns:p14="http://schemas.microsoft.com/office/powerpoint/2010/main" val="3538792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dv(t)/</a:t>
            </a:r>
            <a:r>
              <a:rPr lang="fr-FR" dirty="0" err="1"/>
              <a:t>dt</a:t>
            </a:r>
            <a:r>
              <a:rPr lang="fr-FR" dirty="0"/>
              <a:t> est appelée accélération.. Relation vue en terminale PFD (équation des résultantes) : F=m </a:t>
            </a:r>
            <a:r>
              <a:rPr lang="fr-FR" dirty="0" err="1"/>
              <a:t>a</a:t>
            </a:r>
            <a:r>
              <a:rPr lang="fr-FR" baseline="-25000" dirty="0" err="1"/>
              <a:t>G</a:t>
            </a:r>
            <a:r>
              <a:rPr lang="fr-FR" baseline="0" dirty="0"/>
              <a:t> (pour faire simple).</a:t>
            </a:r>
          </a:p>
          <a:p>
            <a:r>
              <a:rPr lang="fr-FR" baseline="0" dirty="0"/>
              <a:t>Donc Q serait homogène à une masse en déplacement.</a:t>
            </a:r>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28</a:t>
            </a:fld>
            <a:endParaRPr lang="fr-FR"/>
          </a:p>
        </p:txBody>
      </p:sp>
    </p:spTree>
    <p:extLst>
      <p:ext uri="{BB962C8B-B14F-4D97-AF65-F5344CB8AC3E}">
        <p14:creationId xmlns:p14="http://schemas.microsoft.com/office/powerpoint/2010/main" val="225403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Q=I/R²</a:t>
            </a:r>
          </a:p>
          <a:p>
            <a:r>
              <a:rPr lang="fr-FR" dirty="0"/>
              <a:t>Kg.m²/(m)</a:t>
            </a:r>
            <a:r>
              <a:rPr lang="fr-FR"/>
              <a:t>²=</a:t>
            </a:r>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30</a:t>
            </a:fld>
            <a:endParaRPr lang="fr-FR"/>
          </a:p>
        </p:txBody>
      </p:sp>
    </p:spTree>
    <p:extLst>
      <p:ext uri="{BB962C8B-B14F-4D97-AF65-F5344CB8AC3E}">
        <p14:creationId xmlns:p14="http://schemas.microsoft.com/office/powerpoint/2010/main" val="175249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Ve=K</a:t>
            </a:r>
            <a:r>
              <a:rPr lang="fr-FR" baseline="-25000" dirty="0"/>
              <a:t>L</a:t>
            </a:r>
            <a:r>
              <a:rPr lang="fr-FR" baseline="0" dirty="0"/>
              <a:t> (</a:t>
            </a:r>
            <a:r>
              <a:rPr lang="fr-FR" baseline="0" dirty="0" err="1"/>
              <a:t>dVf</a:t>
            </a:r>
            <a:r>
              <a:rPr lang="fr-FR" baseline="0" dirty="0"/>
              <a:t>/</a:t>
            </a:r>
            <a:r>
              <a:rPr lang="fr-FR" baseline="0" dirty="0" err="1"/>
              <a:t>dt</a:t>
            </a:r>
            <a:r>
              <a:rPr lang="fr-FR" baseline="0" dirty="0"/>
              <a:t>)</a:t>
            </a:r>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31</a:t>
            </a:fld>
            <a:endParaRPr lang="fr-FR"/>
          </a:p>
        </p:txBody>
      </p:sp>
    </p:spTree>
    <p:extLst>
      <p:ext uri="{BB962C8B-B14F-4D97-AF65-F5344CB8AC3E}">
        <p14:creationId xmlns:p14="http://schemas.microsoft.com/office/powerpoint/2010/main" val="3777459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Lorsque l’on coupe le circuit, la chaine se bloque (la vitesse v passe d’une constante à 0 brutalement) donc di(t)/</a:t>
            </a:r>
            <a:r>
              <a:rPr lang="fr-FR" dirty="0" err="1"/>
              <a:t>dt</a:t>
            </a:r>
            <a:r>
              <a:rPr lang="fr-FR" dirty="0"/>
              <a:t> devient infini donc </a:t>
            </a:r>
            <a:r>
              <a:rPr lang="fr-FR" dirty="0" err="1"/>
              <a:t>uL</a:t>
            </a:r>
            <a:r>
              <a:rPr lang="fr-FR" dirty="0"/>
              <a:t> aussi donc choc dans la chaine. (arc électrique dans un circuit)</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32</a:t>
            </a:fld>
            <a:endParaRPr lang="fr-FR"/>
          </a:p>
        </p:txBody>
      </p:sp>
    </p:spTree>
    <p:extLst>
      <p:ext uri="{BB962C8B-B14F-4D97-AF65-F5344CB8AC3E}">
        <p14:creationId xmlns:p14="http://schemas.microsoft.com/office/powerpoint/2010/main" val="486692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 diode » </a:t>
            </a:r>
            <a:r>
              <a:rPr lang="fr-FR" dirty="0" err="1"/>
              <a:t>Spintronics</a:t>
            </a:r>
            <a:r>
              <a:rPr lang="fr-FR" dirty="0"/>
              <a:t> impose un sens.</a:t>
            </a:r>
          </a:p>
          <a:p>
            <a:r>
              <a:rPr lang="fr-FR" dirty="0"/>
              <a:t>Pour régler le pb de sens de la diode on peut placer la diode à l’extérieure de la boucle chaine en // de l’inductance mais en ajoutant un pignon libre (interrupteur sur on), mais solution non conseillée.</a:t>
            </a:r>
          </a:p>
          <a:p>
            <a:r>
              <a:rPr lang="fr-FR" dirty="0"/>
              <a:t>On constate que la bobine continue un peu à tourner en entrainant la roue libre. </a:t>
            </a:r>
          </a:p>
          <a:p>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33</a:t>
            </a:fld>
            <a:endParaRPr lang="fr-FR"/>
          </a:p>
        </p:txBody>
      </p:sp>
    </p:spTree>
    <p:extLst>
      <p:ext uri="{BB962C8B-B14F-4D97-AF65-F5344CB8AC3E}">
        <p14:creationId xmlns:p14="http://schemas.microsoft.com/office/powerpoint/2010/main" val="528298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34</a:t>
            </a:fld>
            <a:endParaRPr lang="fr-FR"/>
          </a:p>
        </p:txBody>
      </p:sp>
    </p:spTree>
    <p:extLst>
      <p:ext uri="{BB962C8B-B14F-4D97-AF65-F5344CB8AC3E}">
        <p14:creationId xmlns:p14="http://schemas.microsoft.com/office/powerpoint/2010/main" val="3444348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35</a:t>
            </a:fld>
            <a:endParaRPr lang="fr-FR"/>
          </a:p>
        </p:txBody>
      </p:sp>
    </p:spTree>
    <p:extLst>
      <p:ext uri="{BB962C8B-B14F-4D97-AF65-F5344CB8AC3E}">
        <p14:creationId xmlns:p14="http://schemas.microsoft.com/office/powerpoint/2010/main" val="16082596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8E319BBF-4031-4279-8906-45C3DDE29A17}" type="slidenum">
              <a:rPr lang="fr-FR" smtClean="0"/>
              <a:pPr/>
              <a:t>36</a:t>
            </a:fld>
            <a:endParaRPr lang="fr-FR"/>
          </a:p>
        </p:txBody>
      </p:sp>
    </p:spTree>
    <p:extLst>
      <p:ext uri="{BB962C8B-B14F-4D97-AF65-F5344CB8AC3E}">
        <p14:creationId xmlns:p14="http://schemas.microsoft.com/office/powerpoint/2010/main" val="1506253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va supposer u(0)=0. pas de tension électrique à l’instant initial.</a:t>
            </a:r>
          </a:p>
          <a:p>
            <a:r>
              <a:rPr lang="fr-FR" dirty="0"/>
              <a:t>La primitive de V(t) est le déplacement. La raideur d’un ressort linéaire pourrai être K car on a delta F=</a:t>
            </a:r>
            <a:r>
              <a:rPr lang="fr-FR" dirty="0" err="1"/>
              <a:t>K.deltaX</a:t>
            </a:r>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37</a:t>
            </a:fld>
            <a:endParaRPr lang="fr-FR"/>
          </a:p>
        </p:txBody>
      </p:sp>
    </p:spTree>
    <p:extLst>
      <p:ext uri="{BB962C8B-B14F-4D97-AF65-F5344CB8AC3E}">
        <p14:creationId xmlns:p14="http://schemas.microsoft.com/office/powerpoint/2010/main" val="1370904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5</a:t>
            </a:fld>
            <a:endParaRPr lang="fr-FR"/>
          </a:p>
        </p:txBody>
      </p:sp>
    </p:spTree>
    <p:extLst>
      <p:ext uri="{BB962C8B-B14F-4D97-AF65-F5344CB8AC3E}">
        <p14:creationId xmlns:p14="http://schemas.microsoft.com/office/powerpoint/2010/main" val="22130579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K=K’/R²</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38</a:t>
            </a:fld>
            <a:endParaRPr lang="fr-FR"/>
          </a:p>
        </p:txBody>
      </p:sp>
    </p:spTree>
    <p:extLst>
      <p:ext uri="{BB962C8B-B14F-4D97-AF65-F5344CB8AC3E}">
        <p14:creationId xmlns:p14="http://schemas.microsoft.com/office/powerpoint/2010/main" val="16041766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Ressort linéaire de raideur K</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39</a:t>
            </a:fld>
            <a:endParaRPr lang="fr-FR"/>
          </a:p>
        </p:txBody>
      </p:sp>
    </p:spTree>
    <p:extLst>
      <p:ext uri="{BB962C8B-B14F-4D97-AF65-F5344CB8AC3E}">
        <p14:creationId xmlns:p14="http://schemas.microsoft.com/office/powerpoint/2010/main" val="2468035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Seules les signaux de basses fréquences sont transmis à la sortie du montage. C’est un filtre passe bande. On remarque aussi un retard de la sortie sur l’entrée.</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40</a:t>
            </a:fld>
            <a:endParaRPr lang="fr-FR"/>
          </a:p>
        </p:txBody>
      </p:sp>
    </p:spTree>
    <p:extLst>
      <p:ext uri="{BB962C8B-B14F-4D97-AF65-F5344CB8AC3E}">
        <p14:creationId xmlns:p14="http://schemas.microsoft.com/office/powerpoint/2010/main" val="25065782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 montage laisse passer un signal oscillant sur une plage de fréquences seulement. C’est un filtre pas bande.</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41</a:t>
            </a:fld>
            <a:endParaRPr lang="fr-FR"/>
          </a:p>
        </p:txBody>
      </p:sp>
    </p:spTree>
    <p:extLst>
      <p:ext uri="{BB962C8B-B14F-4D97-AF65-F5344CB8AC3E}">
        <p14:creationId xmlns:p14="http://schemas.microsoft.com/office/powerpoint/2010/main" val="4253448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u(t) correspond à la force de tension de chaine</a:t>
            </a:r>
          </a:p>
          <a:p>
            <a:r>
              <a:rPr lang="fr-FR" dirty="0"/>
              <a:t>i(t) correspond à la vitesse de la chaine (et donc des pignons)</a:t>
            </a:r>
          </a:p>
          <a:p>
            <a:r>
              <a:rPr lang="fr-FR" dirty="0"/>
              <a:t>En réduisant la résistance, la chaine va plus vite</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6</a:t>
            </a:fld>
            <a:endParaRPr lang="fr-FR"/>
          </a:p>
        </p:txBody>
      </p:sp>
    </p:spTree>
    <p:extLst>
      <p:ext uri="{BB962C8B-B14F-4D97-AF65-F5344CB8AC3E}">
        <p14:creationId xmlns:p14="http://schemas.microsoft.com/office/powerpoint/2010/main" val="2725122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F=(1/R).µ.(V/R)=(µ/R²).V</a:t>
            </a:r>
          </a:p>
          <a:p>
            <a:r>
              <a:rPr lang="fr-FR" dirty="0"/>
              <a:t>On n’entre pas dans le détail du PFS, en C(t) est négatif par ex. (effort résistant)</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7</a:t>
            </a:fld>
            <a:endParaRPr lang="fr-FR"/>
          </a:p>
        </p:txBody>
      </p:sp>
    </p:spTree>
    <p:extLst>
      <p:ext uri="{BB962C8B-B14F-4D97-AF65-F5344CB8AC3E}">
        <p14:creationId xmlns:p14="http://schemas.microsoft.com/office/powerpoint/2010/main" val="2585081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Ve=</a:t>
            </a:r>
            <a:r>
              <a:rPr lang="fr-FR" dirty="0" err="1"/>
              <a:t>k</a:t>
            </a:r>
            <a:r>
              <a:rPr lang="fr-FR" baseline="-25000" dirty="0" err="1"/>
              <a:t>r</a:t>
            </a:r>
            <a:r>
              <a:rPr lang="fr-FR" baseline="0" dirty="0" err="1"/>
              <a:t>Vf</a:t>
            </a:r>
            <a:endParaRPr lang="fr-FR" dirty="0"/>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8</a:t>
            </a:fld>
            <a:endParaRPr lang="fr-FR"/>
          </a:p>
        </p:txBody>
      </p:sp>
    </p:spTree>
    <p:extLst>
      <p:ext uri="{BB962C8B-B14F-4D97-AF65-F5344CB8AC3E}">
        <p14:creationId xmlns:p14="http://schemas.microsoft.com/office/powerpoint/2010/main" val="936786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Les vitesses sont identiques. I est constant dans le circuit.</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9</a:t>
            </a:fld>
            <a:endParaRPr lang="fr-FR"/>
          </a:p>
        </p:txBody>
      </p:sp>
    </p:spTree>
    <p:extLst>
      <p:ext uri="{BB962C8B-B14F-4D97-AF65-F5344CB8AC3E}">
        <p14:creationId xmlns:p14="http://schemas.microsoft.com/office/powerpoint/2010/main" val="3342718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Les vitesses sont identiques. I est constant dans le circuit.</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10</a:t>
            </a:fld>
            <a:endParaRPr lang="fr-FR"/>
          </a:p>
        </p:txBody>
      </p:sp>
    </p:spTree>
    <p:extLst>
      <p:ext uri="{BB962C8B-B14F-4D97-AF65-F5344CB8AC3E}">
        <p14:creationId xmlns:p14="http://schemas.microsoft.com/office/powerpoint/2010/main" val="2744299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Oui c’est cohérent. C’est l’occasion pour l’étudiant de manipuler son premier train épicycloïdal. </a:t>
            </a:r>
          </a:p>
        </p:txBody>
      </p:sp>
      <p:sp>
        <p:nvSpPr>
          <p:cNvPr id="4" name="Espace réservé du numéro de diapositive 3"/>
          <p:cNvSpPr>
            <a:spLocks noGrp="1"/>
          </p:cNvSpPr>
          <p:nvPr>
            <p:ph type="sldNum" sz="quarter" idx="5"/>
          </p:nvPr>
        </p:nvSpPr>
        <p:spPr/>
        <p:txBody>
          <a:bodyPr/>
          <a:lstStyle/>
          <a:p>
            <a:fld id="{8E319BBF-4031-4279-8906-45C3DDE29A17}" type="slidenum">
              <a:rPr lang="fr-FR" smtClean="0"/>
              <a:pPr/>
              <a:t>11</a:t>
            </a:fld>
            <a:endParaRPr lang="fr-FR"/>
          </a:p>
        </p:txBody>
      </p:sp>
    </p:spTree>
    <p:extLst>
      <p:ext uri="{BB962C8B-B14F-4D97-AF65-F5344CB8AC3E}">
        <p14:creationId xmlns:p14="http://schemas.microsoft.com/office/powerpoint/2010/main" val="2544558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28700"/>
            <a:ext cx="7848600" cy="1445419"/>
          </a:xfrm>
        </p:spPr>
        <p:txBody>
          <a:bodyPr anchor="b">
            <a:noAutofit/>
          </a:bodyPr>
          <a:lstStyle>
            <a:lvl1pPr>
              <a:defRPr sz="5400" cap="all" baseline="0"/>
            </a:lvl1pPr>
          </a:lstStyle>
          <a:p>
            <a:r>
              <a:rPr lang="fr-FR"/>
              <a:t>Modifiez le style du titre</a:t>
            </a:r>
            <a:endParaRPr lang="en-US" dirty="0"/>
          </a:p>
        </p:txBody>
      </p:sp>
      <p:sp>
        <p:nvSpPr>
          <p:cNvPr id="3" name="Subtitle 2"/>
          <p:cNvSpPr>
            <a:spLocks noGrp="1"/>
          </p:cNvSpPr>
          <p:nvPr>
            <p:ph type="subTitle" idx="1"/>
          </p:nvPr>
        </p:nvSpPr>
        <p:spPr>
          <a:xfrm>
            <a:off x="685800" y="2628900"/>
            <a:ext cx="6400800" cy="131445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4D37D9E9-204E-48BB-A075-C68AFB2BB326}" type="datetime1">
              <a:rPr lang="fr-FR" smtClean="0"/>
              <a:t>05/06/2025</a:t>
            </a:fld>
            <a:endParaRPr lang="fr-FR"/>
          </a:p>
        </p:txBody>
      </p:sp>
      <p:sp>
        <p:nvSpPr>
          <p:cNvPr id="5" name="Footer Placeholder 4"/>
          <p:cNvSpPr>
            <a:spLocks noGrp="1"/>
          </p:cNvSpPr>
          <p:nvPr>
            <p:ph type="ftr" sz="quarter" idx="11"/>
          </p:nvPr>
        </p:nvSpPr>
        <p:spPr/>
        <p:txBody>
          <a:bodyPr/>
          <a:lstStyle/>
          <a:p>
            <a:r>
              <a:rPr lang="fr-FR"/>
              <a:t>Modélisation acausale - Spintronics</a:t>
            </a:r>
            <a:endParaRPr lang="fr-FR" dirty="0"/>
          </a:p>
        </p:txBody>
      </p:sp>
      <p:sp>
        <p:nvSpPr>
          <p:cNvPr id="6" name="Slide Number Placeholder 5"/>
          <p:cNvSpPr>
            <a:spLocks noGrp="1"/>
          </p:cNvSpPr>
          <p:nvPr>
            <p:ph type="sldNum" sz="quarter" idx="12"/>
          </p:nvPr>
        </p:nvSpPr>
        <p:spPr/>
        <p:txBody>
          <a:bodyPr/>
          <a:lstStyle/>
          <a:p>
            <a:fld id="{93C461D2-9DE8-40C8-822B-38EC5191248D}" type="slidenum">
              <a:rPr lang="fr-FR" smtClean="0"/>
              <a:pPr/>
              <a:t>‹N°›</a:t>
            </a:fld>
            <a:endParaRPr lang="fr-FR"/>
          </a:p>
        </p:txBody>
      </p:sp>
      <p:cxnSp>
        <p:nvCxnSpPr>
          <p:cNvPr id="8" name="Straight Connector 7"/>
          <p:cNvCxnSpPr/>
          <p:nvPr/>
        </p:nvCxnSpPr>
        <p:spPr>
          <a:xfrm>
            <a:off x="685800" y="2548890"/>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BA0C9C2E-2AC1-400F-BF4C-B02832712069}" type="datetime1">
              <a:rPr lang="fr-FR" smtClean="0"/>
              <a:t>05/06/2025</a:t>
            </a:fld>
            <a:endParaRPr lang="fr-FR"/>
          </a:p>
        </p:txBody>
      </p:sp>
      <p:sp>
        <p:nvSpPr>
          <p:cNvPr id="5" name="Footer Placeholder 4"/>
          <p:cNvSpPr>
            <a:spLocks noGrp="1"/>
          </p:cNvSpPr>
          <p:nvPr>
            <p:ph type="ftr" sz="quarter" idx="11"/>
          </p:nvPr>
        </p:nvSpPr>
        <p:spPr/>
        <p:txBody>
          <a:bodyPr/>
          <a:lstStyle/>
          <a:p>
            <a:r>
              <a:rPr lang="fr-FR"/>
              <a:t>Modélisation acausale - Spintronics</a:t>
            </a:r>
            <a:endParaRPr lang="fr-FR" dirty="0"/>
          </a:p>
        </p:txBody>
      </p:sp>
      <p:sp>
        <p:nvSpPr>
          <p:cNvPr id="6" name="Slide Number Placeholder 5"/>
          <p:cNvSpPr>
            <a:spLocks noGrp="1"/>
          </p:cNvSpPr>
          <p:nvPr>
            <p:ph type="sldNum" sz="quarter" idx="12"/>
          </p:nvPr>
        </p:nvSpPr>
        <p:spPr/>
        <p:txBody>
          <a:bodyPr/>
          <a:lstStyle/>
          <a:p>
            <a:fld id="{93C461D2-9DE8-40C8-822B-38EC5191248D}"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4400550"/>
          </a:xfrm>
        </p:spPr>
        <p:txBody>
          <a:bodyPr vert="eaVert" anchor="b">
            <a:normAutofit/>
          </a:bodyPr>
          <a:lstStyle>
            <a:lvl1pPr>
              <a:defRPr sz="3200"/>
            </a:lvl1pPr>
          </a:lstStyle>
          <a:p>
            <a:r>
              <a:rPr lang="fr-FR"/>
              <a:t>Modifiez le style du titre</a:t>
            </a:r>
            <a:endParaRPr lang="en-US" dirty="0"/>
          </a:p>
        </p:txBody>
      </p:sp>
      <p:sp>
        <p:nvSpPr>
          <p:cNvPr id="3" name="Vertical Text Placeholder 2"/>
          <p:cNvSpPr>
            <a:spLocks noGrp="1"/>
          </p:cNvSpPr>
          <p:nvPr>
            <p:ph type="body" orient="vert" idx="1"/>
          </p:nvPr>
        </p:nvSpPr>
        <p:spPr>
          <a:xfrm>
            <a:off x="457200" y="457200"/>
            <a:ext cx="6019800" cy="4400550"/>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09EFFA5A-F066-4ACE-AD14-3458CE23A241}" type="datetime1">
              <a:rPr lang="fr-FR" smtClean="0"/>
              <a:t>05/06/2025</a:t>
            </a:fld>
            <a:endParaRPr lang="fr-FR"/>
          </a:p>
        </p:txBody>
      </p:sp>
      <p:sp>
        <p:nvSpPr>
          <p:cNvPr id="5" name="Footer Placeholder 4"/>
          <p:cNvSpPr>
            <a:spLocks noGrp="1"/>
          </p:cNvSpPr>
          <p:nvPr>
            <p:ph type="ftr" sz="quarter" idx="11"/>
          </p:nvPr>
        </p:nvSpPr>
        <p:spPr/>
        <p:txBody>
          <a:bodyPr/>
          <a:lstStyle/>
          <a:p>
            <a:r>
              <a:rPr lang="fr-FR"/>
              <a:t>Modélisation acausale - Spintronics</a:t>
            </a:r>
            <a:endParaRPr lang="fr-FR" dirty="0"/>
          </a:p>
        </p:txBody>
      </p:sp>
      <p:sp>
        <p:nvSpPr>
          <p:cNvPr id="6" name="Slide Number Placeholder 5"/>
          <p:cNvSpPr>
            <a:spLocks noGrp="1"/>
          </p:cNvSpPr>
          <p:nvPr>
            <p:ph type="sldNum" sz="quarter" idx="12"/>
          </p:nvPr>
        </p:nvSpPr>
        <p:spPr/>
        <p:txBody>
          <a:bodyPr/>
          <a:lstStyle/>
          <a:p>
            <a:fld id="{93C461D2-9DE8-40C8-822B-38EC5191248D}"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D173D88A-630D-4A8A-905E-DD7D72CB8DF7}" type="datetime1">
              <a:rPr lang="fr-FR" smtClean="0"/>
              <a:t>05/06/2025</a:t>
            </a:fld>
            <a:endParaRPr lang="fr-FR"/>
          </a:p>
        </p:txBody>
      </p:sp>
      <p:sp>
        <p:nvSpPr>
          <p:cNvPr id="5" name="Footer Placeholder 4"/>
          <p:cNvSpPr>
            <a:spLocks noGrp="1"/>
          </p:cNvSpPr>
          <p:nvPr>
            <p:ph type="ftr" sz="quarter" idx="11"/>
          </p:nvPr>
        </p:nvSpPr>
        <p:spPr/>
        <p:txBody>
          <a:bodyPr/>
          <a:lstStyle/>
          <a:p>
            <a:r>
              <a:rPr lang="fr-FR"/>
              <a:t>Modélisation acausale - Spintronics</a:t>
            </a:r>
            <a:endParaRPr lang="fr-FR" dirty="0"/>
          </a:p>
        </p:txBody>
      </p:sp>
      <p:sp>
        <p:nvSpPr>
          <p:cNvPr id="6" name="Slide Number Placeholder 5"/>
          <p:cNvSpPr>
            <a:spLocks noGrp="1"/>
          </p:cNvSpPr>
          <p:nvPr>
            <p:ph type="sldNum" sz="quarter" idx="12"/>
          </p:nvPr>
        </p:nvSpPr>
        <p:spPr/>
        <p:txBody>
          <a:bodyPr/>
          <a:lstStyle/>
          <a:p>
            <a:fld id="{93C461D2-9DE8-40C8-822B-38EC5191248D}"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1771650"/>
            <a:ext cx="7772400" cy="1650206"/>
          </a:xfrm>
        </p:spPr>
        <p:txBody>
          <a:bodyPr anchor="b">
            <a:normAutofit/>
          </a:bodyPr>
          <a:lstStyle>
            <a:lvl1pPr algn="l">
              <a:defRPr sz="4800" b="0" cap="all"/>
            </a:lvl1pPr>
          </a:lstStyle>
          <a:p>
            <a:r>
              <a:rPr lang="fr-FR"/>
              <a:t>Modifiez le style du titre</a:t>
            </a:r>
            <a:endParaRPr lang="en-US" dirty="0"/>
          </a:p>
        </p:txBody>
      </p:sp>
      <p:sp>
        <p:nvSpPr>
          <p:cNvPr id="3" name="Text Placeholder 2"/>
          <p:cNvSpPr>
            <a:spLocks noGrp="1"/>
          </p:cNvSpPr>
          <p:nvPr>
            <p:ph type="body" idx="1"/>
          </p:nvPr>
        </p:nvSpPr>
        <p:spPr>
          <a:xfrm>
            <a:off x="722313" y="3470149"/>
            <a:ext cx="7772400" cy="1125140"/>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04A448B3-169B-4635-A58E-2F552A714526}" type="datetime1">
              <a:rPr lang="fr-FR" smtClean="0"/>
              <a:t>05/06/2025</a:t>
            </a:fld>
            <a:endParaRPr lang="fr-FR"/>
          </a:p>
        </p:txBody>
      </p:sp>
      <p:sp>
        <p:nvSpPr>
          <p:cNvPr id="5" name="Footer Placeholder 4"/>
          <p:cNvSpPr>
            <a:spLocks noGrp="1"/>
          </p:cNvSpPr>
          <p:nvPr>
            <p:ph type="ftr" sz="quarter" idx="11"/>
          </p:nvPr>
        </p:nvSpPr>
        <p:spPr/>
        <p:txBody>
          <a:bodyPr/>
          <a:lstStyle/>
          <a:p>
            <a:r>
              <a:rPr lang="fr-FR"/>
              <a:t>Modélisation acausale - Spintronics</a:t>
            </a:r>
            <a:endParaRPr lang="fr-FR" dirty="0"/>
          </a:p>
        </p:txBody>
      </p:sp>
      <p:sp>
        <p:nvSpPr>
          <p:cNvPr id="6" name="Slide Number Placeholder 5"/>
          <p:cNvSpPr>
            <a:spLocks noGrp="1"/>
          </p:cNvSpPr>
          <p:nvPr>
            <p:ph type="sldNum" sz="quarter" idx="12"/>
          </p:nvPr>
        </p:nvSpPr>
        <p:spPr/>
        <p:txBody>
          <a:bodyPr/>
          <a:lstStyle/>
          <a:p>
            <a:fld id="{93C461D2-9DE8-40C8-822B-38EC5191248D}" type="slidenum">
              <a:rPr lang="fr-FR" smtClean="0"/>
              <a:pPr/>
              <a:t>‹N°›</a:t>
            </a:fld>
            <a:endParaRPr lang="fr-FR"/>
          </a:p>
        </p:txBody>
      </p:sp>
      <p:cxnSp>
        <p:nvCxnSpPr>
          <p:cNvPr id="7" name="Straight Connector 6"/>
          <p:cNvCxnSpPr/>
          <p:nvPr/>
        </p:nvCxnSpPr>
        <p:spPr>
          <a:xfrm>
            <a:off x="731520" y="3449574"/>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3" name="Content Placeholder 2"/>
          <p:cNvSpPr>
            <a:spLocks noGrp="1"/>
          </p:cNvSpPr>
          <p:nvPr>
            <p:ph sz="half" idx="1"/>
          </p:nvPr>
        </p:nvSpPr>
        <p:spPr>
          <a:xfrm>
            <a:off x="457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48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0EEEB8F4-12D3-4A4B-855B-69C7E6F3E19C}" type="datetime1">
              <a:rPr lang="fr-FR" smtClean="0"/>
              <a:t>05/06/2025</a:t>
            </a:fld>
            <a:endParaRPr lang="fr-FR"/>
          </a:p>
        </p:txBody>
      </p:sp>
      <p:sp>
        <p:nvSpPr>
          <p:cNvPr id="6" name="Footer Placeholder 5"/>
          <p:cNvSpPr>
            <a:spLocks noGrp="1"/>
          </p:cNvSpPr>
          <p:nvPr>
            <p:ph type="ftr" sz="quarter" idx="11"/>
          </p:nvPr>
        </p:nvSpPr>
        <p:spPr/>
        <p:txBody>
          <a:bodyPr/>
          <a:lstStyle/>
          <a:p>
            <a:r>
              <a:rPr lang="fr-FR"/>
              <a:t>Modélisation acausale - Spintronics</a:t>
            </a:r>
            <a:endParaRPr lang="fr-FR" dirty="0"/>
          </a:p>
        </p:txBody>
      </p:sp>
      <p:sp>
        <p:nvSpPr>
          <p:cNvPr id="7" name="Slide Number Placeholder 6"/>
          <p:cNvSpPr>
            <a:spLocks noGrp="1"/>
          </p:cNvSpPr>
          <p:nvPr>
            <p:ph type="sldNum" sz="quarter" idx="12"/>
          </p:nvPr>
        </p:nvSpPr>
        <p:spPr/>
        <p:txBody>
          <a:bodyPr/>
          <a:lstStyle/>
          <a:p>
            <a:fld id="{93C461D2-9DE8-40C8-822B-38EC5191248D}"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3" name="Text Placeholder 2"/>
          <p:cNvSpPr>
            <a:spLocks noGrp="1"/>
          </p:cNvSpPr>
          <p:nvPr>
            <p:ph type="body" idx="1"/>
          </p:nvPr>
        </p:nvSpPr>
        <p:spPr>
          <a:xfrm>
            <a:off x="45720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45720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5488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75488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4D77BC9A-26A6-4CA8-ADCE-C461FB0C9764}" type="datetime1">
              <a:rPr lang="fr-FR" smtClean="0"/>
              <a:t>05/06/2025</a:t>
            </a:fld>
            <a:endParaRPr lang="fr-FR"/>
          </a:p>
        </p:txBody>
      </p:sp>
      <p:sp>
        <p:nvSpPr>
          <p:cNvPr id="8" name="Footer Placeholder 7"/>
          <p:cNvSpPr>
            <a:spLocks noGrp="1"/>
          </p:cNvSpPr>
          <p:nvPr>
            <p:ph type="ftr" sz="quarter" idx="11"/>
          </p:nvPr>
        </p:nvSpPr>
        <p:spPr/>
        <p:txBody>
          <a:bodyPr/>
          <a:lstStyle/>
          <a:p>
            <a:r>
              <a:rPr lang="fr-FR"/>
              <a:t>Modélisation acausale - Spintronics</a:t>
            </a:r>
            <a:endParaRPr lang="fr-FR" dirty="0"/>
          </a:p>
        </p:txBody>
      </p:sp>
      <p:sp>
        <p:nvSpPr>
          <p:cNvPr id="9" name="Slide Number Placeholder 8"/>
          <p:cNvSpPr>
            <a:spLocks noGrp="1"/>
          </p:cNvSpPr>
          <p:nvPr>
            <p:ph type="sldNum" sz="quarter" idx="12"/>
          </p:nvPr>
        </p:nvSpPr>
        <p:spPr/>
        <p:txBody>
          <a:bodyPr/>
          <a:lstStyle/>
          <a:p>
            <a:fld id="{93C461D2-9DE8-40C8-822B-38EC5191248D}" type="slidenum">
              <a:rPr lang="fr-FR" smtClean="0"/>
              <a:pPr/>
              <a:t>‹N°›</a:t>
            </a:fld>
            <a:endParaRPr lang="fr-FR"/>
          </a:p>
        </p:txBody>
      </p:sp>
      <p:cxnSp>
        <p:nvCxnSpPr>
          <p:cNvPr id="11" name="Straight Connector 10"/>
          <p:cNvCxnSpPr/>
          <p:nvPr/>
        </p:nvCxnSpPr>
        <p:spPr>
          <a:xfrm rot="5400000">
            <a:off x="2806462" y="3034268"/>
            <a:ext cx="353187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2054" name="Picture 6" descr="http://mrarlington.com/wp-content/uploads/2011/06/home_clip_art_173861.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497" y="-20538"/>
            <a:ext cx="351689" cy="249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fr-FR"/>
              <a:t>Modifiez le style du titre</a:t>
            </a:r>
            <a:endParaRPr lang="en-US" dirty="0"/>
          </a:p>
        </p:txBody>
      </p:sp>
      <p:sp>
        <p:nvSpPr>
          <p:cNvPr id="3" name="Date Placeholder 2"/>
          <p:cNvSpPr>
            <a:spLocks noGrp="1"/>
          </p:cNvSpPr>
          <p:nvPr>
            <p:ph type="dt" sz="half" idx="10"/>
          </p:nvPr>
        </p:nvSpPr>
        <p:spPr/>
        <p:txBody>
          <a:bodyPr/>
          <a:lstStyle/>
          <a:p>
            <a:fld id="{EDF05CE7-67A8-42B0-88E2-7DC170F3EFE7}" type="datetime1">
              <a:rPr lang="fr-FR" smtClean="0"/>
              <a:t>05/06/2025</a:t>
            </a:fld>
            <a:endParaRPr lang="fr-FR"/>
          </a:p>
        </p:txBody>
      </p:sp>
      <p:sp>
        <p:nvSpPr>
          <p:cNvPr id="4" name="Footer Placeholder 3"/>
          <p:cNvSpPr>
            <a:spLocks noGrp="1"/>
          </p:cNvSpPr>
          <p:nvPr>
            <p:ph type="ftr" sz="quarter" idx="11"/>
          </p:nvPr>
        </p:nvSpPr>
        <p:spPr/>
        <p:txBody>
          <a:bodyPr/>
          <a:lstStyle/>
          <a:p>
            <a:r>
              <a:rPr lang="fr-FR"/>
              <a:t>Modélisation acausale - Spintronics</a:t>
            </a:r>
            <a:endParaRPr lang="fr-FR" dirty="0"/>
          </a:p>
        </p:txBody>
      </p:sp>
      <p:sp>
        <p:nvSpPr>
          <p:cNvPr id="5" name="Slide Number Placeholder 4"/>
          <p:cNvSpPr>
            <a:spLocks noGrp="1"/>
          </p:cNvSpPr>
          <p:nvPr>
            <p:ph type="sldNum" sz="quarter" idx="12"/>
          </p:nvPr>
        </p:nvSpPr>
        <p:spPr/>
        <p:txBody>
          <a:bodyPr/>
          <a:lstStyle/>
          <a:p>
            <a:fld id="{93C461D2-9DE8-40C8-822B-38EC5191248D}"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8229DE-F1D0-45D9-B516-A86108A888C2}" type="datetime1">
              <a:rPr lang="fr-FR" smtClean="0"/>
              <a:t>05/06/2025</a:t>
            </a:fld>
            <a:endParaRPr lang="fr-FR"/>
          </a:p>
        </p:txBody>
      </p:sp>
      <p:sp>
        <p:nvSpPr>
          <p:cNvPr id="3" name="Footer Placeholder 2"/>
          <p:cNvSpPr>
            <a:spLocks noGrp="1"/>
          </p:cNvSpPr>
          <p:nvPr>
            <p:ph type="ftr" sz="quarter" idx="11"/>
          </p:nvPr>
        </p:nvSpPr>
        <p:spPr/>
        <p:txBody>
          <a:bodyPr/>
          <a:lstStyle/>
          <a:p>
            <a:r>
              <a:rPr lang="fr-FR"/>
              <a:t>Modélisation acausale - Spintronics</a:t>
            </a:r>
            <a:endParaRPr lang="fr-FR" dirty="0"/>
          </a:p>
        </p:txBody>
      </p:sp>
      <p:sp>
        <p:nvSpPr>
          <p:cNvPr id="4" name="Slide Number Placeholder 3"/>
          <p:cNvSpPr>
            <a:spLocks noGrp="1"/>
          </p:cNvSpPr>
          <p:nvPr>
            <p:ph type="sldNum" sz="quarter" idx="12"/>
          </p:nvPr>
        </p:nvSpPr>
        <p:spPr/>
        <p:txBody>
          <a:bodyPr/>
          <a:lstStyle/>
          <a:p>
            <a:fld id="{93C461D2-9DE8-40C8-822B-38EC5191248D}"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594060"/>
            <a:ext cx="2139696" cy="946404"/>
          </a:xfrm>
        </p:spPr>
        <p:txBody>
          <a:bodyPr anchor="b">
            <a:normAutofit/>
          </a:bodyPr>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2971800" y="594060"/>
            <a:ext cx="5715000" cy="418338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57201" y="1597915"/>
            <a:ext cx="2139696" cy="31827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648D790C-9B40-4A0D-B09B-EDA25D7F1B32}" type="datetime1">
              <a:rPr lang="fr-FR" smtClean="0"/>
              <a:t>05/06/2025</a:t>
            </a:fld>
            <a:endParaRPr lang="fr-FR"/>
          </a:p>
        </p:txBody>
      </p:sp>
      <p:sp>
        <p:nvSpPr>
          <p:cNvPr id="6" name="Footer Placeholder 5"/>
          <p:cNvSpPr>
            <a:spLocks noGrp="1"/>
          </p:cNvSpPr>
          <p:nvPr>
            <p:ph type="ftr" sz="quarter" idx="11"/>
          </p:nvPr>
        </p:nvSpPr>
        <p:spPr/>
        <p:txBody>
          <a:bodyPr/>
          <a:lstStyle/>
          <a:p>
            <a:r>
              <a:rPr lang="fr-FR"/>
              <a:t>Modélisation acausale - Spintronics</a:t>
            </a:r>
            <a:endParaRPr lang="fr-FR" dirty="0"/>
          </a:p>
        </p:txBody>
      </p:sp>
      <p:sp>
        <p:nvSpPr>
          <p:cNvPr id="7" name="Slide Number Placeholder 6"/>
          <p:cNvSpPr>
            <a:spLocks noGrp="1"/>
          </p:cNvSpPr>
          <p:nvPr>
            <p:ph type="sldNum" sz="quarter" idx="12"/>
          </p:nvPr>
        </p:nvSpPr>
        <p:spPr/>
        <p:txBody>
          <a:bodyPr/>
          <a:lstStyle/>
          <a:p>
            <a:fld id="{93C461D2-9DE8-40C8-822B-38EC5191248D}" type="slidenum">
              <a:rPr lang="fr-FR" smtClean="0"/>
              <a:pPr/>
              <a:t>‹N°›</a:t>
            </a:fld>
            <a:endParaRPr lang="fr-FR"/>
          </a:p>
        </p:txBody>
      </p:sp>
      <p:cxnSp>
        <p:nvCxnSpPr>
          <p:cNvPr id="9" name="Straight Connector 8"/>
          <p:cNvCxnSpPr/>
          <p:nvPr/>
        </p:nvCxnSpPr>
        <p:spPr>
          <a:xfrm rot="5400000">
            <a:off x="684114" y="2684956"/>
            <a:ext cx="418338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594360"/>
            <a:ext cx="2142680" cy="948690"/>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p:cNvSpPr>
          <p:nvPr>
            <p:ph type="pic" idx="1"/>
          </p:nvPr>
        </p:nvSpPr>
        <p:spPr>
          <a:xfrm>
            <a:off x="2858610" y="628651"/>
            <a:ext cx="5904390" cy="4125342"/>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457200" y="1600200"/>
            <a:ext cx="2139696" cy="31821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A6E58E1F-8B4C-41DB-A65F-B17CEAD32DEB}" type="datetime1">
              <a:rPr lang="fr-FR" smtClean="0"/>
              <a:t>05/06/2025</a:t>
            </a:fld>
            <a:endParaRPr lang="fr-FR"/>
          </a:p>
        </p:txBody>
      </p:sp>
      <p:sp>
        <p:nvSpPr>
          <p:cNvPr id="6" name="Footer Placeholder 5"/>
          <p:cNvSpPr>
            <a:spLocks noGrp="1"/>
          </p:cNvSpPr>
          <p:nvPr>
            <p:ph type="ftr" sz="quarter" idx="11"/>
          </p:nvPr>
        </p:nvSpPr>
        <p:spPr/>
        <p:txBody>
          <a:bodyPr/>
          <a:lstStyle/>
          <a:p>
            <a:r>
              <a:rPr lang="fr-FR"/>
              <a:t>Modélisation acausale - Spintronics</a:t>
            </a:r>
            <a:endParaRPr lang="fr-FR" dirty="0"/>
          </a:p>
        </p:txBody>
      </p:sp>
      <p:sp>
        <p:nvSpPr>
          <p:cNvPr id="7" name="Slide Number Placeholder 6"/>
          <p:cNvSpPr>
            <a:spLocks noGrp="1"/>
          </p:cNvSpPr>
          <p:nvPr>
            <p:ph type="sldNum" sz="quarter" idx="12"/>
          </p:nvPr>
        </p:nvSpPr>
        <p:spPr/>
        <p:txBody>
          <a:bodyPr/>
          <a:lstStyle/>
          <a:p>
            <a:fld id="{93C461D2-9DE8-40C8-822B-38EC5191248D}"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165590"/>
            <a:ext cx="9144000" cy="1714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400050"/>
            <a:ext cx="8229600" cy="742950"/>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457200" y="1200150"/>
            <a:ext cx="8229600" cy="3657600"/>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Rectangle 6"/>
          <p:cNvSpPr/>
          <p:nvPr/>
        </p:nvSpPr>
        <p:spPr>
          <a:xfrm>
            <a:off x="0" y="0"/>
            <a:ext cx="9144000" cy="274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3716"/>
            <a:ext cx="2895600" cy="246888"/>
          </a:xfrm>
          <a:prstGeom prst="rect">
            <a:avLst/>
          </a:prstGeom>
        </p:spPr>
        <p:txBody>
          <a:bodyPr vert="horz" lIns="91440" tIns="45720" rIns="91440" bIns="45720" rtlCol="0" anchor="ctr"/>
          <a:lstStyle>
            <a:lvl1pPr algn="l">
              <a:defRPr sz="1200">
                <a:solidFill>
                  <a:srgbClr val="FFFFFF"/>
                </a:solidFill>
              </a:defRPr>
            </a:lvl1pPr>
          </a:lstStyle>
          <a:p>
            <a:fld id="{6F49FDE8-3F41-4CE0-AE47-74EE157953DA}" type="datetime1">
              <a:rPr lang="fr-FR" smtClean="0"/>
              <a:t>05/06/2025</a:t>
            </a:fld>
            <a:endParaRPr lang="fr-FR"/>
          </a:p>
        </p:txBody>
      </p:sp>
      <p:sp>
        <p:nvSpPr>
          <p:cNvPr id="5" name="Footer Placeholder 4"/>
          <p:cNvSpPr>
            <a:spLocks noGrp="1"/>
          </p:cNvSpPr>
          <p:nvPr>
            <p:ph type="ftr" sz="quarter" idx="3"/>
          </p:nvPr>
        </p:nvSpPr>
        <p:spPr>
          <a:xfrm>
            <a:off x="3429000" y="13716"/>
            <a:ext cx="4114800" cy="246888"/>
          </a:xfrm>
          <a:prstGeom prst="rect">
            <a:avLst/>
          </a:prstGeom>
        </p:spPr>
        <p:txBody>
          <a:bodyPr vert="horz" lIns="91440" tIns="45720" rIns="91440" bIns="45720" rtlCol="0" anchor="ctr"/>
          <a:lstStyle>
            <a:lvl1pPr algn="ctr">
              <a:defRPr sz="1200">
                <a:solidFill>
                  <a:srgbClr val="FFFFFF"/>
                </a:solidFill>
              </a:defRPr>
            </a:lvl1pPr>
          </a:lstStyle>
          <a:p>
            <a:r>
              <a:rPr lang="fr-FR"/>
              <a:t>Modélisation acausale - Spintronics</a:t>
            </a:r>
            <a:endParaRPr lang="fr-FR" dirty="0"/>
          </a:p>
        </p:txBody>
      </p:sp>
      <p:sp>
        <p:nvSpPr>
          <p:cNvPr id="6" name="Slide Number Placeholder 5"/>
          <p:cNvSpPr>
            <a:spLocks noGrp="1"/>
          </p:cNvSpPr>
          <p:nvPr>
            <p:ph type="sldNum" sz="quarter" idx="4"/>
          </p:nvPr>
        </p:nvSpPr>
        <p:spPr>
          <a:xfrm>
            <a:off x="7620000" y="13716"/>
            <a:ext cx="1066800" cy="246888"/>
          </a:xfrm>
          <a:prstGeom prst="rect">
            <a:avLst/>
          </a:prstGeom>
        </p:spPr>
        <p:txBody>
          <a:bodyPr vert="horz" lIns="91440" tIns="45720" rIns="91440" bIns="45720" rtlCol="0" anchor="ctr"/>
          <a:lstStyle>
            <a:lvl1pPr algn="r">
              <a:defRPr sz="1400" b="1">
                <a:solidFill>
                  <a:srgbClr val="FFFFFF"/>
                </a:solidFill>
              </a:defRPr>
            </a:lvl1pPr>
          </a:lstStyle>
          <a:p>
            <a:fld id="{93C461D2-9DE8-40C8-822B-38EC5191248D}" type="slidenum">
              <a:rPr lang="fr-FR" smtClean="0"/>
              <a:pPr/>
              <a:t>‹N°›</a:t>
            </a:fld>
            <a:endParaRPr lang="fr-FR" dirty="0"/>
          </a:p>
        </p:txBody>
      </p:sp>
      <p:pic>
        <p:nvPicPr>
          <p:cNvPr id="12" name="Picture 2" descr="http://us.cdn2.123rf.com/168nwm/alexwhite/alexwhite1207/alexwhite120700111/14358584-icone-noire-ronde-sur-fond-blanc-avec-une-ombre.jpg">
            <a:hlinkClick r:id="rId13"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1"/>
            <a:ext cx="288217" cy="28821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hf hdr="0" dt="0"/>
  <p:txStyles>
    <p:titleStyle>
      <a:lvl1pPr algn="l" defTabSz="914400" rtl="0" eaLnBrk="1" latinLnBrk="0" hangingPunct="1">
        <a:spcBef>
          <a:spcPct val="0"/>
        </a:spcBef>
        <a:buNone/>
        <a:defRPr sz="32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simulator.spintronics.com/"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30.png"/><Relationship Id="rId5" Type="http://schemas.openxmlformats.org/officeDocument/2006/relationships/image" Target="../media/image220.png"/><Relationship Id="rId4" Type="http://schemas.openxmlformats.org/officeDocument/2006/relationships/image" Target="../media/image210.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70.png"/><Relationship Id="rId4" Type="http://schemas.openxmlformats.org/officeDocument/2006/relationships/image" Target="../media/image26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0.png"/><Relationship Id="rId7"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0.png"/></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Connecteur droit 7"/>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ctrTitle"/>
          </p:nvPr>
        </p:nvSpPr>
        <p:spPr>
          <a:xfrm>
            <a:off x="539552" y="1028700"/>
            <a:ext cx="6262464" cy="1445419"/>
          </a:xfrm>
        </p:spPr>
        <p:txBody>
          <a:bodyPr>
            <a:normAutofit fontScale="90000"/>
          </a:bodyPr>
          <a:lstStyle/>
          <a:p>
            <a:r>
              <a:rPr lang="fr-FR" sz="4000" dirty="0"/>
              <a:t>Modélisation acausale  Spintronics</a:t>
            </a:r>
          </a:p>
        </p:txBody>
      </p:sp>
      <p:sp>
        <p:nvSpPr>
          <p:cNvPr id="3" name="Sous-titre 2"/>
          <p:cNvSpPr>
            <a:spLocks noGrp="1"/>
          </p:cNvSpPr>
          <p:nvPr>
            <p:ph type="subTitle" idx="1"/>
          </p:nvPr>
        </p:nvSpPr>
        <p:spPr>
          <a:xfrm>
            <a:off x="685800" y="2628900"/>
            <a:ext cx="6934200" cy="1383010"/>
          </a:xfrm>
        </p:spPr>
        <p:txBody>
          <a:bodyPr>
            <a:normAutofit/>
          </a:bodyPr>
          <a:lstStyle/>
          <a:p>
            <a:pPr marL="285750" indent="-285750">
              <a:buFontTx/>
              <a:buChar char="-"/>
            </a:pPr>
            <a:r>
              <a:rPr lang="fr-FR" sz="1800" dirty="0"/>
              <a:t>Analyser : Comprendre la dualité électricité/mécanique</a:t>
            </a:r>
          </a:p>
          <a:p>
            <a:pPr marL="285750" indent="-285750">
              <a:buFontTx/>
              <a:buChar char="-"/>
            </a:pPr>
            <a:r>
              <a:rPr lang="fr-FR" sz="1800" dirty="0"/>
              <a:t>Expérimenter : Effectuer des montages élémentaires électroniques avec des éléments Spintronics.</a:t>
            </a:r>
          </a:p>
          <a:p>
            <a:pPr marL="285750" indent="-285750">
              <a:buFontTx/>
              <a:buChar char="-"/>
            </a:pPr>
            <a:endParaRPr lang="fr-FR" sz="1800" dirty="0"/>
          </a:p>
        </p:txBody>
      </p:sp>
      <p:sp>
        <p:nvSpPr>
          <p:cNvPr id="5" name="Espace réservé du pied de page 4"/>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pPr/>
              <a:t>1</a:t>
            </a:fld>
            <a:endParaRPr lang="fr-FR"/>
          </a:p>
        </p:txBody>
      </p:sp>
      <p:grpSp>
        <p:nvGrpSpPr>
          <p:cNvPr id="9" name="Groupe 8"/>
          <p:cNvGrpSpPr/>
          <p:nvPr/>
        </p:nvGrpSpPr>
        <p:grpSpPr>
          <a:xfrm>
            <a:off x="107504" y="4731990"/>
            <a:ext cx="4392488" cy="400110"/>
            <a:chOff x="107504" y="4731990"/>
            <a:chExt cx="4392488" cy="400110"/>
          </a:xfrm>
        </p:grpSpPr>
        <p:sp>
          <p:nvSpPr>
            <p:cNvPr id="10" name="ZoneTexte 9"/>
            <p:cNvSpPr txBox="1"/>
            <p:nvPr/>
          </p:nvSpPr>
          <p:spPr>
            <a:xfrm>
              <a:off x="107504" y="4731990"/>
              <a:ext cx="4392488" cy="400110"/>
            </a:xfrm>
            <a:prstGeom prst="rect">
              <a:avLst/>
            </a:prstGeom>
            <a:noFill/>
          </p:spPr>
          <p:txBody>
            <a:bodyPr wrap="square" rtlCol="0">
              <a:spAutoFit/>
            </a:bodyPr>
            <a:lstStyle/>
            <a:p>
              <a:r>
                <a:rPr lang="fr-FR" sz="1000" dirty="0"/>
                <a:t>Appuyer sur Ctrl-L pour mettre en plein écran.</a:t>
              </a:r>
            </a:p>
            <a:p>
              <a:r>
                <a:rPr lang="fr-FR" sz="1000" dirty="0"/>
                <a:t>Appuyer sur	+ tab pour basculer d’un document à un autre.  </a:t>
              </a:r>
            </a:p>
          </p:txBody>
        </p:sp>
        <p:pic>
          <p:nvPicPr>
            <p:cNvPr id="11" name="Picture 2" descr="http://arnaudcouchet.fr/images/Divers/Touche%20Window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4911107"/>
              <a:ext cx="180000" cy="180923"/>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Image 6"/>
          <p:cNvPicPr>
            <a:picLocks noChangeAspect="1"/>
          </p:cNvPicPr>
          <p:nvPr/>
        </p:nvPicPr>
        <p:blipFill>
          <a:blip r:embed="rId4"/>
          <a:stretch>
            <a:fillRect/>
          </a:stretch>
        </p:blipFill>
        <p:spPr>
          <a:xfrm>
            <a:off x="6456174" y="377721"/>
            <a:ext cx="2096402" cy="2134062"/>
          </a:xfrm>
          <a:prstGeom prst="rect">
            <a:avLst/>
          </a:prstGeom>
        </p:spPr>
      </p:pic>
      <p:cxnSp>
        <p:nvCxnSpPr>
          <p:cNvPr id="12" name="Connecteur droit avec flèche 11"/>
          <p:cNvCxnSpPr/>
          <p:nvPr/>
        </p:nvCxnSpPr>
        <p:spPr>
          <a:xfrm flipH="1" flipV="1">
            <a:off x="7532449" y="825043"/>
            <a:ext cx="0" cy="594579"/>
          </a:xfrm>
          <a:prstGeom prst="straightConnector1">
            <a:avLst/>
          </a:prstGeom>
          <a:ln w="12700">
            <a:tailEnd type="triangle"/>
          </a:ln>
        </p:spPr>
        <p:style>
          <a:lnRef idx="2">
            <a:schemeClr val="accent1"/>
          </a:lnRef>
          <a:fillRef idx="0">
            <a:schemeClr val="accent1"/>
          </a:fillRef>
          <a:effectRef idx="1">
            <a:schemeClr val="accent1"/>
          </a:effectRef>
          <a:fontRef idx="minor">
            <a:schemeClr val="tx1"/>
          </a:fontRef>
        </p:style>
      </p:cxnSp>
      <p:cxnSp>
        <p:nvCxnSpPr>
          <p:cNvPr id="29" name="Connecteur droit avec flèche 28"/>
          <p:cNvCxnSpPr>
            <a:cxnSpLocks/>
          </p:cNvCxnSpPr>
          <p:nvPr/>
        </p:nvCxnSpPr>
        <p:spPr>
          <a:xfrm>
            <a:off x="7532449" y="1131590"/>
            <a:ext cx="0" cy="936104"/>
          </a:xfrm>
          <a:prstGeom prst="straightConnector1">
            <a:avLst/>
          </a:prstGeom>
          <a:ln w="12700">
            <a:headEnd type="none" w="med" len="med"/>
            <a:tailEnd type="triangle" w="med" len="med"/>
          </a:ln>
        </p:spPr>
        <p:style>
          <a:lnRef idx="2">
            <a:schemeClr val="accent1"/>
          </a:lnRef>
          <a:fillRef idx="0">
            <a:schemeClr val="accent1"/>
          </a:fillRef>
          <a:effectRef idx="1">
            <a:schemeClr val="accent1"/>
          </a:effectRef>
          <a:fontRef idx="minor">
            <a:schemeClr val="tx1"/>
          </a:fontRef>
        </p:style>
      </p:cxnSp>
      <p:pic>
        <p:nvPicPr>
          <p:cNvPr id="15" name="Image 14">
            <a:extLst>
              <a:ext uri="{FF2B5EF4-FFF2-40B4-BE49-F238E27FC236}">
                <a16:creationId xmlns:a16="http://schemas.microsoft.com/office/drawing/2014/main" id="{6B05EA01-4E50-2E87-43D8-AD2D6A09B22A}"/>
              </a:ext>
            </a:extLst>
          </p:cNvPr>
          <p:cNvPicPr>
            <a:picLocks noChangeAspect="1"/>
          </p:cNvPicPr>
          <p:nvPr/>
        </p:nvPicPr>
        <p:blipFill>
          <a:blip r:embed="rId5"/>
          <a:stretch>
            <a:fillRect/>
          </a:stretch>
        </p:blipFill>
        <p:spPr>
          <a:xfrm>
            <a:off x="3347864" y="3829826"/>
            <a:ext cx="2915816" cy="673730"/>
          </a:xfrm>
          <a:prstGeom prst="rect">
            <a:avLst/>
          </a:prstGeom>
        </p:spPr>
      </p:pic>
      <p:pic>
        <p:nvPicPr>
          <p:cNvPr id="4" name="Image 3">
            <a:extLst>
              <a:ext uri="{FF2B5EF4-FFF2-40B4-BE49-F238E27FC236}">
                <a16:creationId xmlns:a16="http://schemas.microsoft.com/office/drawing/2014/main" id="{62F6588C-5DDB-B52D-3D23-497447876337}"/>
              </a:ext>
            </a:extLst>
          </p:cNvPr>
          <p:cNvPicPr>
            <a:picLocks noChangeAspect="1"/>
          </p:cNvPicPr>
          <p:nvPr/>
        </p:nvPicPr>
        <p:blipFill rotWithShape="1">
          <a:blip r:embed="rId6"/>
          <a:srcRect l="25077" r="21646"/>
          <a:stretch/>
        </p:blipFill>
        <p:spPr>
          <a:xfrm>
            <a:off x="6574116" y="2603408"/>
            <a:ext cx="2353722" cy="2488622"/>
          </a:xfrm>
          <a:prstGeom prst="rect">
            <a:avLst/>
          </a:prstGeom>
          <a:ln>
            <a:noFill/>
          </a:ln>
          <a:effectLst>
            <a:softEdge rad="112500"/>
          </a:effectLst>
        </p:spPr>
      </p:pic>
      <p:sp>
        <p:nvSpPr>
          <p:cNvPr id="13" name="ZoneTexte 12">
            <a:extLst>
              <a:ext uri="{FF2B5EF4-FFF2-40B4-BE49-F238E27FC236}">
                <a16:creationId xmlns:a16="http://schemas.microsoft.com/office/drawing/2014/main" id="{DF89BE12-749B-4792-8F92-77C289E7225C}"/>
              </a:ext>
            </a:extLst>
          </p:cNvPr>
          <p:cNvSpPr txBox="1"/>
          <p:nvPr/>
        </p:nvSpPr>
        <p:spPr>
          <a:xfrm>
            <a:off x="129669" y="411776"/>
            <a:ext cx="1539845" cy="369332"/>
          </a:xfrm>
          <a:prstGeom prst="rect">
            <a:avLst/>
          </a:prstGeom>
          <a:noFill/>
        </p:spPr>
        <p:txBody>
          <a:bodyPr wrap="none" rtlCol="0">
            <a:spAutoFit/>
          </a:bodyPr>
          <a:lstStyle/>
          <a:p>
            <a:r>
              <a:rPr lang="fr-FR" i="1" dirty="0"/>
              <a:t>TP CPGE S1</a:t>
            </a:r>
          </a:p>
        </p:txBody>
      </p:sp>
      <p:sp>
        <p:nvSpPr>
          <p:cNvPr id="14" name="ZoneTexte 13">
            <a:extLst>
              <a:ext uri="{FF2B5EF4-FFF2-40B4-BE49-F238E27FC236}">
                <a16:creationId xmlns:a16="http://schemas.microsoft.com/office/drawing/2014/main" id="{BE923F6F-2757-3930-68CF-E6126091056B}"/>
              </a:ext>
            </a:extLst>
          </p:cNvPr>
          <p:cNvSpPr txBox="1"/>
          <p:nvPr/>
        </p:nvSpPr>
        <p:spPr>
          <a:xfrm>
            <a:off x="216162" y="3849624"/>
            <a:ext cx="2699654" cy="646331"/>
          </a:xfrm>
          <a:prstGeom prst="rect">
            <a:avLst/>
          </a:prstGeom>
          <a:noFill/>
        </p:spPr>
        <p:txBody>
          <a:bodyPr wrap="square" rtlCol="0">
            <a:spAutoFit/>
          </a:bodyPr>
          <a:lstStyle/>
          <a:p>
            <a:r>
              <a:rPr lang="fr-FR" sz="1200" i="1" dirty="0">
                <a:solidFill>
                  <a:srgbClr val="C00000"/>
                </a:solidFill>
              </a:rPr>
              <a:t>Attention : Il n’y a aucun câblage électrique dans ce </a:t>
            </a:r>
            <a:r>
              <a:rPr lang="fr-FR" sz="1200" i="1" dirty="0" err="1">
                <a:solidFill>
                  <a:srgbClr val="C00000"/>
                </a:solidFill>
              </a:rPr>
              <a:t>tp</a:t>
            </a:r>
            <a:r>
              <a:rPr lang="fr-FR" sz="1200" i="1" dirty="0">
                <a:solidFill>
                  <a:srgbClr val="C00000"/>
                </a:solidFill>
              </a:rPr>
              <a:t>.</a:t>
            </a:r>
          </a:p>
          <a:p>
            <a:r>
              <a:rPr lang="fr-FR" sz="1200" i="1" dirty="0">
                <a:solidFill>
                  <a:srgbClr val="C00000"/>
                </a:solidFill>
              </a:rPr>
              <a:t>Nécessite du matériel spécifique.</a:t>
            </a:r>
          </a:p>
        </p:txBody>
      </p:sp>
    </p:spTree>
    <p:extLst>
      <p:ext uri="{BB962C8B-B14F-4D97-AF65-F5344CB8AC3E}">
        <p14:creationId xmlns:p14="http://schemas.microsoft.com/office/powerpoint/2010/main" val="1234569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3E95BB-1F40-951E-ABA6-03A7ECE4CEF2}"/>
              </a:ext>
            </a:extLst>
          </p:cNvPr>
          <p:cNvSpPr>
            <a:spLocks noGrp="1"/>
          </p:cNvSpPr>
          <p:nvPr>
            <p:ph type="title"/>
          </p:nvPr>
        </p:nvSpPr>
        <p:spPr/>
        <p:txBody>
          <a:bodyPr/>
          <a:lstStyle/>
          <a:p>
            <a:r>
              <a:rPr lang="fr-FR" dirty="0"/>
              <a:t>Les résistances en série</a:t>
            </a:r>
          </a:p>
        </p:txBody>
      </p:sp>
      <p:sp>
        <p:nvSpPr>
          <p:cNvPr id="5" name="Espace réservé du pied de page 4">
            <a:extLst>
              <a:ext uri="{FF2B5EF4-FFF2-40B4-BE49-F238E27FC236}">
                <a16:creationId xmlns:a16="http://schemas.microsoft.com/office/drawing/2014/main" id="{3786AB7C-264E-4DC3-72B3-8231F6E29DFC}"/>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5E0D1F41-CFE7-3E92-99CF-06DBF514D730}"/>
              </a:ext>
            </a:extLst>
          </p:cNvPr>
          <p:cNvSpPr>
            <a:spLocks noGrp="1"/>
          </p:cNvSpPr>
          <p:nvPr>
            <p:ph type="sldNum" sz="quarter" idx="12"/>
          </p:nvPr>
        </p:nvSpPr>
        <p:spPr/>
        <p:txBody>
          <a:bodyPr/>
          <a:lstStyle/>
          <a:p>
            <a:fld id="{93C461D2-9DE8-40C8-822B-38EC5191248D}" type="slidenum">
              <a:rPr lang="fr-FR" smtClean="0"/>
              <a:pPr/>
              <a:t>10</a:t>
            </a:fld>
            <a:endParaRPr lang="fr-FR" dirty="0"/>
          </a:p>
        </p:txBody>
      </p:sp>
      <p:pic>
        <p:nvPicPr>
          <p:cNvPr id="10" name="Image 9">
            <a:extLst>
              <a:ext uri="{FF2B5EF4-FFF2-40B4-BE49-F238E27FC236}">
                <a16:creationId xmlns:a16="http://schemas.microsoft.com/office/drawing/2014/main" id="{99FC1C68-41AB-961E-67B2-B04038463AAB}"/>
              </a:ext>
            </a:extLst>
          </p:cNvPr>
          <p:cNvPicPr>
            <a:picLocks noChangeAspect="1"/>
          </p:cNvPicPr>
          <p:nvPr/>
        </p:nvPicPr>
        <p:blipFill rotWithShape="1">
          <a:blip r:embed="rId3"/>
          <a:srcRect l="20863" t="10442" r="51575" b="3117"/>
          <a:stretch/>
        </p:blipFill>
        <p:spPr>
          <a:xfrm>
            <a:off x="6623720" y="627534"/>
            <a:ext cx="2520280" cy="4248472"/>
          </a:xfrm>
          <a:prstGeom prst="rect">
            <a:avLst/>
          </a:prstGeom>
        </p:spPr>
      </p:pic>
      <p:grpSp>
        <p:nvGrpSpPr>
          <p:cNvPr id="30" name="Groupe 29">
            <a:extLst>
              <a:ext uri="{FF2B5EF4-FFF2-40B4-BE49-F238E27FC236}">
                <a16:creationId xmlns:a16="http://schemas.microsoft.com/office/drawing/2014/main" id="{9C5E8B17-A000-D26F-64B8-CC52B5924F43}"/>
              </a:ext>
            </a:extLst>
          </p:cNvPr>
          <p:cNvGrpSpPr/>
          <p:nvPr/>
        </p:nvGrpSpPr>
        <p:grpSpPr>
          <a:xfrm>
            <a:off x="387941" y="2633087"/>
            <a:ext cx="2128798" cy="1872208"/>
            <a:chOff x="710908" y="3075806"/>
            <a:chExt cx="2128798" cy="1872208"/>
          </a:xfrm>
        </p:grpSpPr>
        <p:sp>
          <p:nvSpPr>
            <p:cNvPr id="14" name="Ellipse 13">
              <a:extLst>
                <a:ext uri="{FF2B5EF4-FFF2-40B4-BE49-F238E27FC236}">
                  <a16:creationId xmlns:a16="http://schemas.microsoft.com/office/drawing/2014/main" id="{3534D13E-54A7-BB91-431F-F27235FCA6DF}"/>
                </a:ext>
              </a:extLst>
            </p:cNvPr>
            <p:cNvSpPr/>
            <p:nvPr/>
          </p:nvSpPr>
          <p:spPr>
            <a:xfrm>
              <a:off x="1355693" y="3795886"/>
              <a:ext cx="432048" cy="4320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a:extLst>
                <a:ext uri="{FF2B5EF4-FFF2-40B4-BE49-F238E27FC236}">
                  <a16:creationId xmlns:a16="http://schemas.microsoft.com/office/drawing/2014/main" id="{456D8829-AB10-AFC9-C839-2EA5F4ECABF0}"/>
                </a:ext>
              </a:extLst>
            </p:cNvPr>
            <p:cNvCxnSpPr>
              <a:cxnSpLocks/>
            </p:cNvCxnSpPr>
            <p:nvPr/>
          </p:nvCxnSpPr>
          <p:spPr>
            <a:xfrm flipV="1">
              <a:off x="1571717" y="3075806"/>
              <a:ext cx="0" cy="18722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EB20A53A-257C-DCF1-5098-C16E2D64A78A}"/>
                </a:ext>
              </a:extLst>
            </p:cNvPr>
            <p:cNvCxnSpPr/>
            <p:nvPr/>
          </p:nvCxnSpPr>
          <p:spPr>
            <a:xfrm flipV="1">
              <a:off x="1211677" y="3687874"/>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0939F1FB-73F9-68A0-737C-901EF285CBF1}"/>
                </a:ext>
              </a:extLst>
            </p:cNvPr>
            <p:cNvSpPr txBox="1"/>
            <p:nvPr/>
          </p:nvSpPr>
          <p:spPr>
            <a:xfrm>
              <a:off x="710908" y="3795886"/>
              <a:ext cx="597022" cy="369332"/>
            </a:xfrm>
            <a:prstGeom prst="rect">
              <a:avLst/>
            </a:prstGeom>
            <a:noFill/>
          </p:spPr>
          <p:txBody>
            <a:bodyPr wrap="square" rtlCol="0">
              <a:spAutoFit/>
            </a:bodyPr>
            <a:lstStyle/>
            <a:p>
              <a:r>
                <a:rPr lang="fr-FR" i="1" dirty="0">
                  <a:solidFill>
                    <a:srgbClr val="0070C0"/>
                  </a:solidFill>
                </a:rPr>
                <a:t>u(t)</a:t>
              </a:r>
            </a:p>
          </p:txBody>
        </p:sp>
        <p:cxnSp>
          <p:nvCxnSpPr>
            <p:cNvPr id="18" name="Connecteur droit 17">
              <a:extLst>
                <a:ext uri="{FF2B5EF4-FFF2-40B4-BE49-F238E27FC236}">
                  <a16:creationId xmlns:a16="http://schemas.microsoft.com/office/drawing/2014/main" id="{7057ED4C-8A2A-CC8B-CEAA-4A778DCD479B}"/>
                </a:ext>
              </a:extLst>
            </p:cNvPr>
            <p:cNvCxnSpPr/>
            <p:nvPr/>
          </p:nvCxnSpPr>
          <p:spPr>
            <a:xfrm>
              <a:off x="1571717" y="3075806"/>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0B86A26C-DD15-871C-BBD7-860A223EF6D6}"/>
                </a:ext>
              </a:extLst>
            </p:cNvPr>
            <p:cNvCxnSpPr>
              <a:cxnSpLocks/>
              <a:stCxn id="20" idx="0"/>
            </p:cNvCxnSpPr>
            <p:nvPr/>
          </p:nvCxnSpPr>
          <p:spPr>
            <a:xfrm flipH="1" flipV="1">
              <a:off x="2690544" y="3075806"/>
              <a:ext cx="5148" cy="180892"/>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646427B-9CD0-F57A-6F9A-14B2B5C24C03}"/>
                </a:ext>
              </a:extLst>
            </p:cNvPr>
            <p:cNvSpPr/>
            <p:nvPr/>
          </p:nvSpPr>
          <p:spPr>
            <a:xfrm>
              <a:off x="2551678" y="3256698"/>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r1</a:t>
              </a:r>
            </a:p>
          </p:txBody>
        </p:sp>
        <p:cxnSp>
          <p:nvCxnSpPr>
            <p:cNvPr id="21" name="Connecteur droit 20">
              <a:extLst>
                <a:ext uri="{FF2B5EF4-FFF2-40B4-BE49-F238E27FC236}">
                  <a16:creationId xmlns:a16="http://schemas.microsoft.com/office/drawing/2014/main" id="{E414B4E0-5D58-917C-29F7-4245741B58F2}"/>
                </a:ext>
              </a:extLst>
            </p:cNvPr>
            <p:cNvCxnSpPr/>
            <p:nvPr/>
          </p:nvCxnSpPr>
          <p:spPr>
            <a:xfrm>
              <a:off x="1571717" y="4948014"/>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1B8C4EA1-7DBD-BF0E-0BDE-4C625A4B2BA5}"/>
                </a:ext>
              </a:extLst>
            </p:cNvPr>
            <p:cNvSpPr/>
            <p:nvPr/>
          </p:nvSpPr>
          <p:spPr>
            <a:xfrm>
              <a:off x="2551678" y="4083917"/>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r2</a:t>
              </a:r>
            </a:p>
          </p:txBody>
        </p:sp>
        <p:cxnSp>
          <p:nvCxnSpPr>
            <p:cNvPr id="27" name="Connecteur droit 26">
              <a:extLst>
                <a:ext uri="{FF2B5EF4-FFF2-40B4-BE49-F238E27FC236}">
                  <a16:creationId xmlns:a16="http://schemas.microsoft.com/office/drawing/2014/main" id="{4DBC6151-DF60-52F1-3352-CB27E09FFEDD}"/>
                </a:ext>
              </a:extLst>
            </p:cNvPr>
            <p:cNvCxnSpPr>
              <a:cxnSpLocks/>
            </p:cNvCxnSpPr>
            <p:nvPr/>
          </p:nvCxnSpPr>
          <p:spPr>
            <a:xfrm flipH="1" flipV="1">
              <a:off x="2694308" y="3897709"/>
              <a:ext cx="5148" cy="180892"/>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FDA893B0-596B-BC85-C94B-E4C4B5FC0092}"/>
                </a:ext>
              </a:extLst>
            </p:cNvPr>
            <p:cNvCxnSpPr>
              <a:cxnSpLocks/>
            </p:cNvCxnSpPr>
            <p:nvPr/>
          </p:nvCxnSpPr>
          <p:spPr>
            <a:xfrm flipV="1">
              <a:off x="2682823" y="4743450"/>
              <a:ext cx="0" cy="204564"/>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4" name="ZoneTexte 33">
            <a:extLst>
              <a:ext uri="{FF2B5EF4-FFF2-40B4-BE49-F238E27FC236}">
                <a16:creationId xmlns:a16="http://schemas.microsoft.com/office/drawing/2014/main" id="{76135556-DC65-FD90-FDA5-9DF697A0CD2D}"/>
              </a:ext>
            </a:extLst>
          </p:cNvPr>
          <p:cNvSpPr txBox="1"/>
          <p:nvPr/>
        </p:nvSpPr>
        <p:spPr>
          <a:xfrm>
            <a:off x="542422" y="1131963"/>
            <a:ext cx="6081298" cy="1200329"/>
          </a:xfrm>
          <a:prstGeom prst="rect">
            <a:avLst/>
          </a:prstGeom>
          <a:noFill/>
        </p:spPr>
        <p:txBody>
          <a:bodyPr wrap="square" rtlCol="0">
            <a:spAutoFit/>
          </a:bodyPr>
          <a:lstStyle/>
          <a:p>
            <a:pPr algn="just"/>
            <a:r>
              <a:rPr lang="fr-FR" dirty="0"/>
              <a:t>La chaine par principe est reliée au pignon moteur (alimentation) par le brin « dur », celui qui tire, et le brin « mou ».  On peut représenter le schéma électrique plutôt de la manière suivante :</a:t>
            </a:r>
          </a:p>
        </p:txBody>
      </p:sp>
      <p:grpSp>
        <p:nvGrpSpPr>
          <p:cNvPr id="43" name="Groupe 42">
            <a:extLst>
              <a:ext uri="{FF2B5EF4-FFF2-40B4-BE49-F238E27FC236}">
                <a16:creationId xmlns:a16="http://schemas.microsoft.com/office/drawing/2014/main" id="{C0770D17-4514-EE0C-5685-28C4A499CB66}"/>
              </a:ext>
            </a:extLst>
          </p:cNvPr>
          <p:cNvGrpSpPr/>
          <p:nvPr/>
        </p:nvGrpSpPr>
        <p:grpSpPr>
          <a:xfrm>
            <a:off x="4850152" y="2378361"/>
            <a:ext cx="1218187" cy="2381661"/>
            <a:chOff x="4073893" y="2435337"/>
            <a:chExt cx="1218187" cy="2381661"/>
          </a:xfrm>
        </p:grpSpPr>
        <p:sp>
          <p:nvSpPr>
            <p:cNvPr id="13" name="ZoneTexte 12">
              <a:extLst>
                <a:ext uri="{FF2B5EF4-FFF2-40B4-BE49-F238E27FC236}">
                  <a16:creationId xmlns:a16="http://schemas.microsoft.com/office/drawing/2014/main" id="{A54B5FB3-5ADE-BD94-BDB9-1C2D49AC2298}"/>
                </a:ext>
              </a:extLst>
            </p:cNvPr>
            <p:cNvSpPr txBox="1"/>
            <p:nvPr/>
          </p:nvSpPr>
          <p:spPr>
            <a:xfrm>
              <a:off x="4331866" y="2435337"/>
              <a:ext cx="597022" cy="369332"/>
            </a:xfrm>
            <a:prstGeom prst="rect">
              <a:avLst/>
            </a:prstGeom>
            <a:noFill/>
          </p:spPr>
          <p:txBody>
            <a:bodyPr wrap="square" rtlCol="0">
              <a:spAutoFit/>
            </a:bodyPr>
            <a:lstStyle/>
            <a:p>
              <a:r>
                <a:rPr lang="fr-FR" i="1" dirty="0">
                  <a:solidFill>
                    <a:srgbClr val="0070C0"/>
                  </a:solidFill>
                </a:rPr>
                <a:t>u(t)</a:t>
              </a:r>
            </a:p>
          </p:txBody>
        </p:sp>
        <p:cxnSp>
          <p:nvCxnSpPr>
            <p:cNvPr id="23" name="Connecteur droit 22">
              <a:extLst>
                <a:ext uri="{FF2B5EF4-FFF2-40B4-BE49-F238E27FC236}">
                  <a16:creationId xmlns:a16="http://schemas.microsoft.com/office/drawing/2014/main" id="{314BDF6A-06C6-2AD1-D164-0AB046DBF85B}"/>
                </a:ext>
              </a:extLst>
            </p:cNvPr>
            <p:cNvCxnSpPr>
              <a:cxnSpLocks/>
              <a:stCxn id="24" idx="0"/>
            </p:cNvCxnSpPr>
            <p:nvPr/>
          </p:nvCxnSpPr>
          <p:spPr>
            <a:xfrm flipH="1" flipV="1">
              <a:off x="4917403" y="2643758"/>
              <a:ext cx="0" cy="253607"/>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952049C3-B692-526B-FC78-2408FDF99C57}"/>
                </a:ext>
              </a:extLst>
            </p:cNvPr>
            <p:cNvSpPr/>
            <p:nvPr/>
          </p:nvSpPr>
          <p:spPr>
            <a:xfrm>
              <a:off x="4786258" y="2897365"/>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r1</a:t>
              </a:r>
            </a:p>
          </p:txBody>
        </p:sp>
        <p:sp>
          <p:nvSpPr>
            <p:cNvPr id="29" name="Rectangle 28">
              <a:extLst>
                <a:ext uri="{FF2B5EF4-FFF2-40B4-BE49-F238E27FC236}">
                  <a16:creationId xmlns:a16="http://schemas.microsoft.com/office/drawing/2014/main" id="{B4133A86-DE95-98C0-6B16-A1A0B922446D}"/>
                </a:ext>
              </a:extLst>
            </p:cNvPr>
            <p:cNvSpPr/>
            <p:nvPr/>
          </p:nvSpPr>
          <p:spPr>
            <a:xfrm>
              <a:off x="4786258" y="3724584"/>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r2</a:t>
              </a:r>
            </a:p>
          </p:txBody>
        </p:sp>
        <p:cxnSp>
          <p:nvCxnSpPr>
            <p:cNvPr id="35" name="Connecteur droit 34">
              <a:extLst>
                <a:ext uri="{FF2B5EF4-FFF2-40B4-BE49-F238E27FC236}">
                  <a16:creationId xmlns:a16="http://schemas.microsoft.com/office/drawing/2014/main" id="{71ACAA3B-89A2-2C28-BD42-294D48B3B033}"/>
                </a:ext>
              </a:extLst>
            </p:cNvPr>
            <p:cNvCxnSpPr>
              <a:cxnSpLocks/>
            </p:cNvCxnSpPr>
            <p:nvPr/>
          </p:nvCxnSpPr>
          <p:spPr>
            <a:xfrm flipH="1" flipV="1">
              <a:off x="4928888" y="3538376"/>
              <a:ext cx="5148" cy="180892"/>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2A672A25-E206-C80B-661C-A1556351E928}"/>
                </a:ext>
              </a:extLst>
            </p:cNvPr>
            <p:cNvCxnSpPr>
              <a:cxnSpLocks/>
            </p:cNvCxnSpPr>
            <p:nvPr/>
          </p:nvCxnSpPr>
          <p:spPr>
            <a:xfrm flipV="1">
              <a:off x="4917403" y="4384117"/>
              <a:ext cx="0" cy="204564"/>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5DF776F9-FF62-8447-3FA8-89FD485CAE62}"/>
                </a:ext>
              </a:extLst>
            </p:cNvPr>
            <p:cNvSpPr/>
            <p:nvPr/>
          </p:nvSpPr>
          <p:spPr>
            <a:xfrm>
              <a:off x="4073893" y="4612436"/>
              <a:ext cx="1218187" cy="204562"/>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2" name="Connecteur droit avec flèche 41">
              <a:extLst>
                <a:ext uri="{FF2B5EF4-FFF2-40B4-BE49-F238E27FC236}">
                  <a16:creationId xmlns:a16="http://schemas.microsoft.com/office/drawing/2014/main" id="{86B9F637-1D10-EE49-97ED-F1D0EF429F2D}"/>
                </a:ext>
              </a:extLst>
            </p:cNvPr>
            <p:cNvCxnSpPr/>
            <p:nvPr/>
          </p:nvCxnSpPr>
          <p:spPr>
            <a:xfrm flipV="1">
              <a:off x="4271719" y="2592809"/>
              <a:ext cx="0" cy="19958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44" name="ZoneTexte 43">
            <a:extLst>
              <a:ext uri="{FF2B5EF4-FFF2-40B4-BE49-F238E27FC236}">
                <a16:creationId xmlns:a16="http://schemas.microsoft.com/office/drawing/2014/main" id="{8828C6F1-17F9-47AB-27E1-3CC46D093E72}"/>
              </a:ext>
            </a:extLst>
          </p:cNvPr>
          <p:cNvSpPr txBox="1"/>
          <p:nvPr/>
        </p:nvSpPr>
        <p:spPr>
          <a:xfrm>
            <a:off x="3142706" y="2725300"/>
            <a:ext cx="1450174" cy="923330"/>
          </a:xfrm>
          <a:prstGeom prst="rect">
            <a:avLst/>
          </a:prstGeom>
          <a:noFill/>
        </p:spPr>
        <p:txBody>
          <a:bodyPr wrap="square" rtlCol="0">
            <a:spAutoFit/>
          </a:bodyPr>
          <a:lstStyle/>
          <a:p>
            <a:pPr algn="ctr"/>
            <a:r>
              <a:rPr lang="fr-FR" dirty="0"/>
              <a:t>2 schémas électriques équivalents</a:t>
            </a:r>
          </a:p>
        </p:txBody>
      </p:sp>
      <p:sp>
        <p:nvSpPr>
          <p:cNvPr id="45" name="Arc 44">
            <a:extLst>
              <a:ext uri="{FF2B5EF4-FFF2-40B4-BE49-F238E27FC236}">
                <a16:creationId xmlns:a16="http://schemas.microsoft.com/office/drawing/2014/main" id="{9F446267-5628-9911-FEDA-DCF6BCEECA6C}"/>
              </a:ext>
            </a:extLst>
          </p:cNvPr>
          <p:cNvSpPr/>
          <p:nvPr/>
        </p:nvSpPr>
        <p:spPr>
          <a:xfrm rot="13340338">
            <a:off x="7426329" y="2636804"/>
            <a:ext cx="797013" cy="871018"/>
          </a:xfrm>
          <a:prstGeom prst="arc">
            <a:avLst>
              <a:gd name="adj1" fmla="val 16200000"/>
              <a:gd name="adj2" fmla="val 20282957"/>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fr-FR"/>
          </a:p>
        </p:txBody>
      </p:sp>
      <p:sp>
        <p:nvSpPr>
          <p:cNvPr id="46" name="ZoneTexte 45">
            <a:extLst>
              <a:ext uri="{FF2B5EF4-FFF2-40B4-BE49-F238E27FC236}">
                <a16:creationId xmlns:a16="http://schemas.microsoft.com/office/drawing/2014/main" id="{64D380FA-372C-CF80-590F-48807D8FDF65}"/>
              </a:ext>
            </a:extLst>
          </p:cNvPr>
          <p:cNvSpPr txBox="1"/>
          <p:nvPr/>
        </p:nvSpPr>
        <p:spPr>
          <a:xfrm>
            <a:off x="8406406" y="2194058"/>
            <a:ext cx="602798" cy="646331"/>
          </a:xfrm>
          <a:prstGeom prst="rect">
            <a:avLst/>
          </a:prstGeom>
          <a:noFill/>
        </p:spPr>
        <p:txBody>
          <a:bodyPr wrap="square" rtlCol="0">
            <a:spAutoFit/>
          </a:bodyPr>
          <a:lstStyle/>
          <a:p>
            <a:r>
              <a:rPr lang="fr-FR" dirty="0"/>
              <a:t>Brin dur</a:t>
            </a:r>
          </a:p>
        </p:txBody>
      </p:sp>
      <p:cxnSp>
        <p:nvCxnSpPr>
          <p:cNvPr id="48" name="Connecteur droit avec flèche 47">
            <a:extLst>
              <a:ext uri="{FF2B5EF4-FFF2-40B4-BE49-F238E27FC236}">
                <a16:creationId xmlns:a16="http://schemas.microsoft.com/office/drawing/2014/main" id="{057B3F28-6B0A-672A-8AB7-7ECEC08460F0}"/>
              </a:ext>
            </a:extLst>
          </p:cNvPr>
          <p:cNvCxnSpPr>
            <a:cxnSpLocks/>
            <a:stCxn id="46" idx="1"/>
          </p:cNvCxnSpPr>
          <p:nvPr/>
        </p:nvCxnSpPr>
        <p:spPr>
          <a:xfrm flipH="1" flipV="1">
            <a:off x="8028384" y="2481996"/>
            <a:ext cx="378022" cy="352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ZoneTexte 51">
            <a:extLst>
              <a:ext uri="{FF2B5EF4-FFF2-40B4-BE49-F238E27FC236}">
                <a16:creationId xmlns:a16="http://schemas.microsoft.com/office/drawing/2014/main" id="{2C2820CC-B76C-7FD4-FC00-A27D05CCADE0}"/>
              </a:ext>
            </a:extLst>
          </p:cNvPr>
          <p:cNvSpPr txBox="1"/>
          <p:nvPr/>
        </p:nvSpPr>
        <p:spPr>
          <a:xfrm>
            <a:off x="6683866" y="2031765"/>
            <a:ext cx="646183" cy="646331"/>
          </a:xfrm>
          <a:prstGeom prst="rect">
            <a:avLst/>
          </a:prstGeom>
          <a:noFill/>
        </p:spPr>
        <p:txBody>
          <a:bodyPr wrap="square" rtlCol="0">
            <a:spAutoFit/>
          </a:bodyPr>
          <a:lstStyle/>
          <a:p>
            <a:r>
              <a:rPr lang="fr-FR" dirty="0"/>
              <a:t>Brin mou</a:t>
            </a:r>
          </a:p>
        </p:txBody>
      </p:sp>
      <p:cxnSp>
        <p:nvCxnSpPr>
          <p:cNvPr id="53" name="Connecteur droit avec flèche 52">
            <a:extLst>
              <a:ext uri="{FF2B5EF4-FFF2-40B4-BE49-F238E27FC236}">
                <a16:creationId xmlns:a16="http://schemas.microsoft.com/office/drawing/2014/main" id="{E2FED494-F549-B522-F74C-90B3B7AFD7E3}"/>
              </a:ext>
            </a:extLst>
          </p:cNvPr>
          <p:cNvCxnSpPr>
            <a:cxnSpLocks/>
            <a:stCxn id="52" idx="3"/>
          </p:cNvCxnSpPr>
          <p:nvPr/>
        </p:nvCxnSpPr>
        <p:spPr>
          <a:xfrm flipV="1">
            <a:off x="7330049" y="2320413"/>
            <a:ext cx="182373" cy="345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2859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2403E3-D9BC-DA35-E544-328561A5B6A1}"/>
              </a:ext>
            </a:extLst>
          </p:cNvPr>
          <p:cNvSpPr>
            <a:spLocks noGrp="1"/>
          </p:cNvSpPr>
          <p:nvPr>
            <p:ph type="title"/>
          </p:nvPr>
        </p:nvSpPr>
        <p:spPr/>
        <p:txBody>
          <a:bodyPr/>
          <a:lstStyle/>
          <a:p>
            <a:r>
              <a:rPr lang="fr-FR" dirty="0"/>
              <a:t>La jonction : loi des nœuds</a:t>
            </a:r>
          </a:p>
        </p:txBody>
      </p:sp>
      <p:sp>
        <p:nvSpPr>
          <p:cNvPr id="5" name="Espace réservé du pied de page 4">
            <a:extLst>
              <a:ext uri="{FF2B5EF4-FFF2-40B4-BE49-F238E27FC236}">
                <a16:creationId xmlns:a16="http://schemas.microsoft.com/office/drawing/2014/main" id="{2C072D94-C7A6-E0AA-50AB-E0C098AC433B}"/>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DA3C8AE1-835A-1B8E-E9B7-25F08F81762B}"/>
              </a:ext>
            </a:extLst>
          </p:cNvPr>
          <p:cNvSpPr>
            <a:spLocks noGrp="1"/>
          </p:cNvSpPr>
          <p:nvPr>
            <p:ph type="sldNum" sz="quarter" idx="12"/>
          </p:nvPr>
        </p:nvSpPr>
        <p:spPr/>
        <p:txBody>
          <a:bodyPr/>
          <a:lstStyle/>
          <a:p>
            <a:fld id="{93C461D2-9DE8-40C8-822B-38EC5191248D}" type="slidenum">
              <a:rPr lang="fr-FR" smtClean="0"/>
              <a:pPr/>
              <a:t>11</a:t>
            </a:fld>
            <a:endParaRPr lang="fr-FR" dirty="0"/>
          </a:p>
        </p:txBody>
      </p:sp>
      <p:sp>
        <p:nvSpPr>
          <p:cNvPr id="7" name="ZoneTexte 6">
            <a:extLst>
              <a:ext uri="{FF2B5EF4-FFF2-40B4-BE49-F238E27FC236}">
                <a16:creationId xmlns:a16="http://schemas.microsoft.com/office/drawing/2014/main" id="{2AE48E9F-1714-C5A8-AFB5-A9D966AAB811}"/>
              </a:ext>
            </a:extLst>
          </p:cNvPr>
          <p:cNvSpPr txBox="1"/>
          <p:nvPr/>
        </p:nvSpPr>
        <p:spPr>
          <a:xfrm>
            <a:off x="670932" y="1123547"/>
            <a:ext cx="7802136" cy="646331"/>
          </a:xfrm>
          <a:prstGeom prst="rect">
            <a:avLst/>
          </a:prstGeom>
          <a:noFill/>
        </p:spPr>
        <p:txBody>
          <a:bodyPr wrap="none" rtlCol="0">
            <a:spAutoFit/>
          </a:bodyPr>
          <a:lstStyle/>
          <a:p>
            <a:r>
              <a:rPr lang="fr-FR" dirty="0"/>
              <a:t>Le loi des nœuds en électricité s’exprime comme suis (pour 3 branches) :</a:t>
            </a:r>
          </a:p>
          <a:p>
            <a:r>
              <a:rPr lang="fr-FR" i="1" dirty="0">
                <a:solidFill>
                  <a:srgbClr val="0070C0"/>
                </a:solidFill>
              </a:rPr>
              <a:t>i</a:t>
            </a:r>
            <a:r>
              <a:rPr lang="fr-FR" i="1" baseline="-25000" dirty="0">
                <a:solidFill>
                  <a:srgbClr val="0070C0"/>
                </a:solidFill>
              </a:rPr>
              <a:t>1</a:t>
            </a:r>
            <a:r>
              <a:rPr lang="fr-FR" i="1" dirty="0">
                <a:solidFill>
                  <a:srgbClr val="0070C0"/>
                </a:solidFill>
              </a:rPr>
              <a:t>(t)=i</a:t>
            </a:r>
            <a:r>
              <a:rPr lang="fr-FR" i="1" baseline="-25000" dirty="0">
                <a:solidFill>
                  <a:srgbClr val="0070C0"/>
                </a:solidFill>
              </a:rPr>
              <a:t>2</a:t>
            </a:r>
            <a:r>
              <a:rPr lang="fr-FR" i="1" dirty="0">
                <a:solidFill>
                  <a:srgbClr val="0070C0"/>
                </a:solidFill>
              </a:rPr>
              <a:t>(t)+i</a:t>
            </a:r>
            <a:r>
              <a:rPr lang="fr-FR" i="1" baseline="-25000" dirty="0">
                <a:solidFill>
                  <a:srgbClr val="0070C0"/>
                </a:solidFill>
              </a:rPr>
              <a:t>3</a:t>
            </a:r>
            <a:r>
              <a:rPr lang="fr-FR" i="1" dirty="0">
                <a:solidFill>
                  <a:srgbClr val="0070C0"/>
                </a:solidFill>
              </a:rPr>
              <a:t>(t)</a:t>
            </a:r>
            <a:r>
              <a:rPr lang="fr-FR" i="1" dirty="0"/>
              <a:t>	</a:t>
            </a:r>
            <a:r>
              <a:rPr lang="fr-FR" i="1" dirty="0" err="1">
                <a:solidFill>
                  <a:srgbClr val="0070C0"/>
                </a:solidFill>
              </a:rPr>
              <a:t>i</a:t>
            </a:r>
            <a:r>
              <a:rPr lang="fr-FR" i="1" baseline="-25000" dirty="0" err="1">
                <a:solidFill>
                  <a:srgbClr val="0070C0"/>
                </a:solidFill>
              </a:rPr>
              <a:t>j</a:t>
            </a:r>
            <a:r>
              <a:rPr lang="fr-FR" i="1" baseline="-25000" dirty="0"/>
              <a:t> </a:t>
            </a:r>
            <a:r>
              <a:rPr lang="fr-FR" i="1" dirty="0"/>
              <a:t>l’intensité dans la branche j (fil j)</a:t>
            </a:r>
          </a:p>
        </p:txBody>
      </p:sp>
      <p:grpSp>
        <p:nvGrpSpPr>
          <p:cNvPr id="20" name="Groupe 19">
            <a:extLst>
              <a:ext uri="{FF2B5EF4-FFF2-40B4-BE49-F238E27FC236}">
                <a16:creationId xmlns:a16="http://schemas.microsoft.com/office/drawing/2014/main" id="{EB8EE908-F37A-89E6-1808-6D26FD5FB7C2}"/>
              </a:ext>
            </a:extLst>
          </p:cNvPr>
          <p:cNvGrpSpPr/>
          <p:nvPr/>
        </p:nvGrpSpPr>
        <p:grpSpPr>
          <a:xfrm>
            <a:off x="396642" y="1823382"/>
            <a:ext cx="863209" cy="900681"/>
            <a:chOff x="1025048" y="2160485"/>
            <a:chExt cx="863209" cy="900681"/>
          </a:xfrm>
        </p:grpSpPr>
        <p:cxnSp>
          <p:nvCxnSpPr>
            <p:cNvPr id="9" name="Connecteur droit avec flèche 8">
              <a:extLst>
                <a:ext uri="{FF2B5EF4-FFF2-40B4-BE49-F238E27FC236}">
                  <a16:creationId xmlns:a16="http://schemas.microsoft.com/office/drawing/2014/main" id="{4517A5DC-A73D-0F92-CA06-0482C80B6E68}"/>
                </a:ext>
              </a:extLst>
            </p:cNvPr>
            <p:cNvCxnSpPr>
              <a:cxnSpLocks/>
            </p:cNvCxnSpPr>
            <p:nvPr/>
          </p:nvCxnSpPr>
          <p:spPr>
            <a:xfrm>
              <a:off x="1415249" y="2240553"/>
              <a:ext cx="0" cy="4725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29EF6C68-C15A-598E-0217-467414A342B9}"/>
                </a:ext>
              </a:extLst>
            </p:cNvPr>
            <p:cNvCxnSpPr>
              <a:cxnSpLocks/>
            </p:cNvCxnSpPr>
            <p:nvPr/>
          </p:nvCxnSpPr>
          <p:spPr>
            <a:xfrm flipH="1">
              <a:off x="1168177" y="2715899"/>
              <a:ext cx="252141" cy="3452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786A42E2-8017-0CA6-0DCD-460BFAF0B8B2}"/>
                </a:ext>
              </a:extLst>
            </p:cNvPr>
            <p:cNvCxnSpPr>
              <a:cxnSpLocks/>
            </p:cNvCxnSpPr>
            <p:nvPr/>
          </p:nvCxnSpPr>
          <p:spPr>
            <a:xfrm flipH="1" flipV="1">
              <a:off x="1422432" y="2731143"/>
              <a:ext cx="285805" cy="330023"/>
            </a:xfrm>
            <a:prstGeom prst="straightConnector1">
              <a:avLst/>
            </a:prstGeom>
            <a:ln>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15FD489C-9C7A-24A2-B82B-0DC262BD9EEC}"/>
                </a:ext>
              </a:extLst>
            </p:cNvPr>
            <p:cNvSpPr txBox="1"/>
            <p:nvPr/>
          </p:nvSpPr>
          <p:spPr>
            <a:xfrm>
              <a:off x="1170782" y="2160485"/>
              <a:ext cx="360040" cy="369332"/>
            </a:xfrm>
            <a:prstGeom prst="rect">
              <a:avLst/>
            </a:prstGeom>
            <a:noFill/>
          </p:spPr>
          <p:txBody>
            <a:bodyPr wrap="square" rtlCol="0">
              <a:spAutoFit/>
            </a:bodyPr>
            <a:lstStyle/>
            <a:p>
              <a:r>
                <a:rPr lang="fr-FR" dirty="0">
                  <a:solidFill>
                    <a:srgbClr val="0070C0"/>
                  </a:solidFill>
                </a:rPr>
                <a:t>i</a:t>
              </a:r>
              <a:r>
                <a:rPr lang="fr-FR" baseline="-25000" dirty="0">
                  <a:solidFill>
                    <a:srgbClr val="0070C0"/>
                  </a:solidFill>
                </a:rPr>
                <a:t>1</a:t>
              </a:r>
              <a:endParaRPr lang="fr-FR" dirty="0">
                <a:solidFill>
                  <a:srgbClr val="0070C0"/>
                </a:solidFill>
              </a:endParaRPr>
            </a:p>
          </p:txBody>
        </p:sp>
        <p:sp>
          <p:nvSpPr>
            <p:cNvPr id="18" name="ZoneTexte 17">
              <a:extLst>
                <a:ext uri="{FF2B5EF4-FFF2-40B4-BE49-F238E27FC236}">
                  <a16:creationId xmlns:a16="http://schemas.microsoft.com/office/drawing/2014/main" id="{E9B89BAE-D3B5-0B29-E6D6-A092716BE0BB}"/>
                </a:ext>
              </a:extLst>
            </p:cNvPr>
            <p:cNvSpPr txBox="1"/>
            <p:nvPr/>
          </p:nvSpPr>
          <p:spPr>
            <a:xfrm>
              <a:off x="1025048" y="2575279"/>
              <a:ext cx="360040" cy="369332"/>
            </a:xfrm>
            <a:prstGeom prst="rect">
              <a:avLst/>
            </a:prstGeom>
            <a:noFill/>
          </p:spPr>
          <p:txBody>
            <a:bodyPr wrap="square" rtlCol="0">
              <a:spAutoFit/>
            </a:bodyPr>
            <a:lstStyle/>
            <a:p>
              <a:r>
                <a:rPr lang="fr-FR" dirty="0">
                  <a:solidFill>
                    <a:srgbClr val="0070C0"/>
                  </a:solidFill>
                </a:rPr>
                <a:t>i</a:t>
              </a:r>
              <a:r>
                <a:rPr lang="fr-FR" baseline="-25000" dirty="0">
                  <a:solidFill>
                    <a:srgbClr val="0070C0"/>
                  </a:solidFill>
                </a:rPr>
                <a:t>2</a:t>
              </a:r>
              <a:endParaRPr lang="fr-FR" dirty="0">
                <a:solidFill>
                  <a:srgbClr val="0070C0"/>
                </a:solidFill>
              </a:endParaRPr>
            </a:p>
          </p:txBody>
        </p:sp>
        <p:sp>
          <p:nvSpPr>
            <p:cNvPr id="19" name="ZoneTexte 18">
              <a:extLst>
                <a:ext uri="{FF2B5EF4-FFF2-40B4-BE49-F238E27FC236}">
                  <a16:creationId xmlns:a16="http://schemas.microsoft.com/office/drawing/2014/main" id="{63D7AC6E-A551-FA2A-FC75-66A552C31278}"/>
                </a:ext>
              </a:extLst>
            </p:cNvPr>
            <p:cNvSpPr txBox="1"/>
            <p:nvPr/>
          </p:nvSpPr>
          <p:spPr>
            <a:xfrm>
              <a:off x="1528217" y="2622157"/>
              <a:ext cx="360040" cy="369332"/>
            </a:xfrm>
            <a:prstGeom prst="rect">
              <a:avLst/>
            </a:prstGeom>
            <a:noFill/>
          </p:spPr>
          <p:txBody>
            <a:bodyPr wrap="square" rtlCol="0">
              <a:spAutoFit/>
            </a:bodyPr>
            <a:lstStyle/>
            <a:p>
              <a:r>
                <a:rPr lang="fr-FR" dirty="0">
                  <a:solidFill>
                    <a:srgbClr val="0070C0"/>
                  </a:solidFill>
                </a:rPr>
                <a:t>i</a:t>
              </a:r>
              <a:r>
                <a:rPr lang="fr-FR" baseline="-25000" dirty="0">
                  <a:solidFill>
                    <a:srgbClr val="0070C0"/>
                  </a:solidFill>
                </a:rPr>
                <a:t>3</a:t>
              </a:r>
              <a:endParaRPr lang="fr-FR" dirty="0">
                <a:solidFill>
                  <a:srgbClr val="0070C0"/>
                </a:solidFill>
              </a:endParaRPr>
            </a:p>
          </p:txBody>
        </p:sp>
      </p:grpSp>
      <p:sp>
        <p:nvSpPr>
          <p:cNvPr id="21" name="ZoneTexte 20">
            <a:extLst>
              <a:ext uri="{FF2B5EF4-FFF2-40B4-BE49-F238E27FC236}">
                <a16:creationId xmlns:a16="http://schemas.microsoft.com/office/drawing/2014/main" id="{0A0C53AD-FAC2-3B93-7002-C7AB9ACF4CD3}"/>
              </a:ext>
            </a:extLst>
          </p:cNvPr>
          <p:cNvSpPr txBox="1"/>
          <p:nvPr/>
        </p:nvSpPr>
        <p:spPr>
          <a:xfrm>
            <a:off x="1742329" y="1752463"/>
            <a:ext cx="7238057" cy="1200329"/>
          </a:xfrm>
          <a:prstGeom prst="rect">
            <a:avLst/>
          </a:prstGeom>
          <a:noFill/>
        </p:spPr>
        <p:txBody>
          <a:bodyPr wrap="square" rtlCol="0">
            <a:spAutoFit/>
          </a:bodyPr>
          <a:lstStyle/>
          <a:p>
            <a:r>
              <a:rPr lang="fr-FR" dirty="0"/>
              <a:t>Il faut donc trouver un système mécanique qui donnerait :</a:t>
            </a:r>
          </a:p>
          <a:p>
            <a:r>
              <a:rPr lang="fr-FR" i="1" dirty="0">
                <a:solidFill>
                  <a:srgbClr val="00B050"/>
                </a:solidFill>
              </a:rPr>
              <a:t>V</a:t>
            </a:r>
            <a:r>
              <a:rPr lang="fr-FR" i="1" baseline="-25000" dirty="0">
                <a:solidFill>
                  <a:srgbClr val="00B050"/>
                </a:solidFill>
              </a:rPr>
              <a:t>1</a:t>
            </a:r>
            <a:r>
              <a:rPr lang="fr-FR" i="1" dirty="0">
                <a:solidFill>
                  <a:srgbClr val="00B050"/>
                </a:solidFill>
              </a:rPr>
              <a:t>=V</a:t>
            </a:r>
            <a:r>
              <a:rPr lang="fr-FR" sz="1600" i="1" baseline="-25000" dirty="0">
                <a:solidFill>
                  <a:srgbClr val="00B050"/>
                </a:solidFill>
              </a:rPr>
              <a:t>2</a:t>
            </a:r>
            <a:r>
              <a:rPr lang="fr-FR" sz="1600" i="1" dirty="0">
                <a:solidFill>
                  <a:srgbClr val="00B050"/>
                </a:solidFill>
              </a:rPr>
              <a:t>+</a:t>
            </a:r>
            <a:r>
              <a:rPr lang="fr-FR" i="1" dirty="0">
                <a:solidFill>
                  <a:srgbClr val="00B050"/>
                </a:solidFill>
                <a:latin typeface="Arial" panose="020B0604020202020204" pitchFamily="34" charset="0"/>
              </a:rPr>
              <a:t>V</a:t>
            </a:r>
            <a:r>
              <a:rPr lang="fr-FR" i="1" baseline="-25000" dirty="0">
                <a:solidFill>
                  <a:srgbClr val="00B050"/>
                </a:solidFill>
                <a:latin typeface="Arial" panose="020B0604020202020204" pitchFamily="34" charset="0"/>
              </a:rPr>
              <a:t>3</a:t>
            </a:r>
            <a:r>
              <a:rPr lang="fr-FR" i="1" dirty="0">
                <a:solidFill>
                  <a:srgbClr val="00B050"/>
                </a:solidFill>
                <a:latin typeface="Arial" panose="020B0604020202020204" pitchFamily="34" charset="0"/>
              </a:rPr>
              <a:t> </a:t>
            </a:r>
            <a:r>
              <a:rPr lang="fr-FR" dirty="0">
                <a:latin typeface="Arial" panose="020B0604020202020204" pitchFamily="34" charset="0"/>
              </a:rPr>
              <a:t>avec </a:t>
            </a:r>
            <a:r>
              <a:rPr lang="fr-FR" i="1" dirty="0" err="1">
                <a:solidFill>
                  <a:srgbClr val="00B050"/>
                </a:solidFill>
                <a:latin typeface="Arial" panose="020B0604020202020204" pitchFamily="34" charset="0"/>
              </a:rPr>
              <a:t>V</a:t>
            </a:r>
            <a:r>
              <a:rPr lang="fr-FR" i="1" baseline="-25000" dirty="0" err="1">
                <a:solidFill>
                  <a:srgbClr val="00B050"/>
                </a:solidFill>
                <a:latin typeface="Arial" panose="020B0604020202020204" pitchFamily="34" charset="0"/>
              </a:rPr>
              <a:t>j</a:t>
            </a:r>
            <a:r>
              <a:rPr lang="fr-FR" dirty="0">
                <a:latin typeface="Arial" panose="020B0604020202020204" pitchFamily="34" charset="0"/>
              </a:rPr>
              <a:t> la vitesse de la chaine </a:t>
            </a:r>
            <a:r>
              <a:rPr lang="fr-FR" i="1" dirty="0">
                <a:latin typeface="Arial" panose="020B0604020202020204" pitchFamily="34" charset="0"/>
              </a:rPr>
              <a:t>j</a:t>
            </a:r>
            <a:r>
              <a:rPr lang="fr-FR" dirty="0">
                <a:latin typeface="Arial" panose="020B0604020202020204" pitchFamily="34" charset="0"/>
              </a:rPr>
              <a:t>.</a:t>
            </a:r>
          </a:p>
          <a:p>
            <a:r>
              <a:rPr lang="fr-FR" dirty="0">
                <a:latin typeface="Arial" panose="020B0604020202020204" pitchFamily="34" charset="0"/>
              </a:rPr>
              <a:t>Ceci est réalisé à l’aide d’un montage à roues dentées appelé train épicycloïdal nommé ici jonction.</a:t>
            </a:r>
            <a:endParaRPr lang="fr-FR" dirty="0"/>
          </a:p>
        </p:txBody>
      </p:sp>
      <p:pic>
        <p:nvPicPr>
          <p:cNvPr id="24" name="Image 23">
            <a:extLst>
              <a:ext uri="{FF2B5EF4-FFF2-40B4-BE49-F238E27FC236}">
                <a16:creationId xmlns:a16="http://schemas.microsoft.com/office/drawing/2014/main" id="{1B2F9A87-95BE-A6F8-C698-E7E04095F4F5}"/>
              </a:ext>
            </a:extLst>
          </p:cNvPr>
          <p:cNvPicPr>
            <a:picLocks noChangeAspect="1"/>
          </p:cNvPicPr>
          <p:nvPr/>
        </p:nvPicPr>
        <p:blipFill rotWithShape="1">
          <a:blip r:embed="rId3"/>
          <a:srcRect l="29671" t="23768" r="58662" b="54395"/>
          <a:stretch/>
        </p:blipFill>
        <p:spPr>
          <a:xfrm>
            <a:off x="199178" y="3075806"/>
            <a:ext cx="1527252" cy="1536529"/>
          </a:xfrm>
          <a:prstGeom prst="rect">
            <a:avLst/>
          </a:prstGeom>
        </p:spPr>
      </p:pic>
      <p:sp>
        <p:nvSpPr>
          <p:cNvPr id="25" name="ZoneTexte 24">
            <a:extLst>
              <a:ext uri="{FF2B5EF4-FFF2-40B4-BE49-F238E27FC236}">
                <a16:creationId xmlns:a16="http://schemas.microsoft.com/office/drawing/2014/main" id="{5C87A973-CC4E-074B-42B9-96ABD75DD3F2}"/>
              </a:ext>
            </a:extLst>
          </p:cNvPr>
          <p:cNvSpPr txBox="1"/>
          <p:nvPr/>
        </p:nvSpPr>
        <p:spPr>
          <a:xfrm>
            <a:off x="1822286" y="3982986"/>
            <a:ext cx="7238057" cy="923330"/>
          </a:xfrm>
          <a:prstGeom prst="rect">
            <a:avLst/>
          </a:prstGeom>
          <a:solidFill>
            <a:schemeClr val="accent4">
              <a:lumMod val="20000"/>
              <a:lumOff val="80000"/>
            </a:schemeClr>
          </a:solidFill>
        </p:spPr>
        <p:txBody>
          <a:bodyPr wrap="square" rtlCol="0">
            <a:spAutoFit/>
          </a:bodyPr>
          <a:lstStyle/>
          <a:p>
            <a:pPr marL="285750" indent="-285750">
              <a:buFont typeface="Arial" panose="020B0604020202020204" pitchFamily="34" charset="0"/>
              <a:buChar char="•"/>
            </a:pPr>
            <a:r>
              <a:rPr lang="fr-FR" dirty="0"/>
              <a:t>Bloquez la grande roue (niveau 1) et faites tourner une des autres.</a:t>
            </a:r>
          </a:p>
          <a:p>
            <a:pPr algn="just"/>
            <a:r>
              <a:rPr lang="fr-FR" b="1" dirty="0"/>
              <a:t>Question 5 :  </a:t>
            </a:r>
            <a:r>
              <a:rPr lang="fr-FR" dirty="0"/>
              <a:t>Est-ce cohérent avec la relation des vitesses précédentes ? Même question en bloquant le niveau 2 puis le 3.</a:t>
            </a:r>
          </a:p>
        </p:txBody>
      </p:sp>
      <p:sp>
        <p:nvSpPr>
          <p:cNvPr id="26" name="ZoneTexte 25">
            <a:extLst>
              <a:ext uri="{FF2B5EF4-FFF2-40B4-BE49-F238E27FC236}">
                <a16:creationId xmlns:a16="http://schemas.microsoft.com/office/drawing/2014/main" id="{39675569-01F7-397D-5849-F6FE11FB4638}"/>
              </a:ext>
            </a:extLst>
          </p:cNvPr>
          <p:cNvSpPr txBox="1"/>
          <p:nvPr/>
        </p:nvSpPr>
        <p:spPr>
          <a:xfrm>
            <a:off x="1749238" y="2911958"/>
            <a:ext cx="7078141" cy="923330"/>
          </a:xfrm>
          <a:prstGeom prst="rect">
            <a:avLst/>
          </a:prstGeom>
          <a:noFill/>
        </p:spPr>
        <p:txBody>
          <a:bodyPr wrap="square" rtlCol="0">
            <a:spAutoFit/>
          </a:bodyPr>
          <a:lstStyle/>
          <a:p>
            <a:r>
              <a:rPr lang="fr-FR" dirty="0"/>
              <a:t>Une étude cinématique permet de démontrer que :</a:t>
            </a:r>
          </a:p>
          <a:p>
            <a:r>
              <a:rPr lang="fr-FR" i="1" dirty="0">
                <a:solidFill>
                  <a:srgbClr val="00B050"/>
                </a:solidFill>
              </a:rPr>
              <a:t>W</a:t>
            </a:r>
            <a:r>
              <a:rPr lang="fr-FR" i="1" baseline="-25000" dirty="0">
                <a:solidFill>
                  <a:srgbClr val="00B050"/>
                </a:solidFill>
              </a:rPr>
              <a:t>3</a:t>
            </a:r>
            <a:r>
              <a:rPr lang="fr-FR" i="1" dirty="0">
                <a:solidFill>
                  <a:srgbClr val="00B050"/>
                </a:solidFill>
              </a:rPr>
              <a:t>+2.W</a:t>
            </a:r>
            <a:r>
              <a:rPr lang="fr-FR" i="1" baseline="-25000" dirty="0">
                <a:solidFill>
                  <a:srgbClr val="00B050"/>
                </a:solidFill>
              </a:rPr>
              <a:t>2</a:t>
            </a:r>
            <a:r>
              <a:rPr lang="fr-FR" i="1" dirty="0">
                <a:solidFill>
                  <a:srgbClr val="00B050"/>
                </a:solidFill>
              </a:rPr>
              <a:t>=3.W</a:t>
            </a:r>
            <a:r>
              <a:rPr lang="fr-FR" i="1" baseline="-25000" dirty="0">
                <a:solidFill>
                  <a:srgbClr val="00B050"/>
                </a:solidFill>
              </a:rPr>
              <a:t>1</a:t>
            </a:r>
            <a:r>
              <a:rPr lang="fr-FR" i="1" dirty="0">
                <a:solidFill>
                  <a:srgbClr val="00B050"/>
                </a:solidFill>
                <a:latin typeface="Arial" panose="020B0604020202020204" pitchFamily="34" charset="0"/>
              </a:rPr>
              <a:t> </a:t>
            </a:r>
            <a:r>
              <a:rPr lang="fr-FR" dirty="0"/>
              <a:t>avec </a:t>
            </a:r>
            <a:r>
              <a:rPr lang="fr-FR" i="1" dirty="0" err="1">
                <a:solidFill>
                  <a:srgbClr val="00B050"/>
                </a:solidFill>
              </a:rPr>
              <a:t>W</a:t>
            </a:r>
            <a:r>
              <a:rPr lang="fr-FR" i="1" baseline="-25000" dirty="0" err="1">
                <a:solidFill>
                  <a:srgbClr val="00B050"/>
                </a:solidFill>
              </a:rPr>
              <a:t>n</a:t>
            </a:r>
            <a:r>
              <a:rPr lang="fr-FR" dirty="0"/>
              <a:t> la vitesse angulaire du niveau n / socle.</a:t>
            </a:r>
          </a:p>
          <a:p>
            <a:r>
              <a:rPr lang="fr-FR" dirty="0"/>
              <a:t>Le niveau 3 est celui du haut (petit roue).</a:t>
            </a:r>
          </a:p>
        </p:txBody>
      </p:sp>
    </p:spTree>
    <p:extLst>
      <p:ext uri="{BB962C8B-B14F-4D97-AF65-F5344CB8AC3E}">
        <p14:creationId xmlns:p14="http://schemas.microsoft.com/office/powerpoint/2010/main" val="4282888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2403E3-D9BC-DA35-E544-328561A5B6A1}"/>
              </a:ext>
            </a:extLst>
          </p:cNvPr>
          <p:cNvSpPr>
            <a:spLocks noGrp="1"/>
          </p:cNvSpPr>
          <p:nvPr>
            <p:ph type="title"/>
          </p:nvPr>
        </p:nvSpPr>
        <p:spPr/>
        <p:txBody>
          <a:bodyPr/>
          <a:lstStyle/>
          <a:p>
            <a:r>
              <a:rPr lang="fr-FR" dirty="0"/>
              <a:t>La jonction : loi des nœuds</a:t>
            </a:r>
          </a:p>
        </p:txBody>
      </p:sp>
      <p:sp>
        <p:nvSpPr>
          <p:cNvPr id="5" name="Espace réservé du pied de page 4">
            <a:extLst>
              <a:ext uri="{FF2B5EF4-FFF2-40B4-BE49-F238E27FC236}">
                <a16:creationId xmlns:a16="http://schemas.microsoft.com/office/drawing/2014/main" id="{2C072D94-C7A6-E0AA-50AB-E0C098AC433B}"/>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DA3C8AE1-835A-1B8E-E9B7-25F08F81762B}"/>
              </a:ext>
            </a:extLst>
          </p:cNvPr>
          <p:cNvSpPr>
            <a:spLocks noGrp="1"/>
          </p:cNvSpPr>
          <p:nvPr>
            <p:ph type="sldNum" sz="quarter" idx="12"/>
          </p:nvPr>
        </p:nvSpPr>
        <p:spPr/>
        <p:txBody>
          <a:bodyPr/>
          <a:lstStyle/>
          <a:p>
            <a:fld id="{93C461D2-9DE8-40C8-822B-38EC5191248D}" type="slidenum">
              <a:rPr lang="fr-FR" smtClean="0"/>
              <a:pPr/>
              <a:t>12</a:t>
            </a:fld>
            <a:endParaRPr lang="fr-FR" dirty="0"/>
          </a:p>
        </p:txBody>
      </p:sp>
      <p:pic>
        <p:nvPicPr>
          <p:cNvPr id="24" name="Image 23">
            <a:extLst>
              <a:ext uri="{FF2B5EF4-FFF2-40B4-BE49-F238E27FC236}">
                <a16:creationId xmlns:a16="http://schemas.microsoft.com/office/drawing/2014/main" id="{1B2F9A87-95BE-A6F8-C698-E7E04095F4F5}"/>
              </a:ext>
            </a:extLst>
          </p:cNvPr>
          <p:cNvPicPr>
            <a:picLocks noChangeAspect="1"/>
          </p:cNvPicPr>
          <p:nvPr/>
        </p:nvPicPr>
        <p:blipFill rotWithShape="1">
          <a:blip r:embed="rId3"/>
          <a:srcRect l="29671" t="23768" r="58662" b="54395"/>
          <a:stretch/>
        </p:blipFill>
        <p:spPr>
          <a:xfrm>
            <a:off x="457200" y="2388540"/>
            <a:ext cx="1527252" cy="1536529"/>
          </a:xfrm>
          <a:prstGeom prst="rect">
            <a:avLst/>
          </a:prstGeom>
        </p:spPr>
      </p:pic>
      <mc:AlternateContent xmlns:mc="http://schemas.openxmlformats.org/markup-compatibility/2006" xmlns:a14="http://schemas.microsoft.com/office/drawing/2010/main">
        <mc:Choice Requires="a14">
          <p:sp>
            <p:nvSpPr>
              <p:cNvPr id="25" name="ZoneTexte 24">
                <a:extLst>
                  <a:ext uri="{FF2B5EF4-FFF2-40B4-BE49-F238E27FC236}">
                    <a16:creationId xmlns:a16="http://schemas.microsoft.com/office/drawing/2014/main" id="{5C87A973-CC4E-074B-42B9-96ABD75DD3F2}"/>
                  </a:ext>
                </a:extLst>
              </p:cNvPr>
              <p:cNvSpPr txBox="1"/>
              <p:nvPr/>
            </p:nvSpPr>
            <p:spPr>
              <a:xfrm>
                <a:off x="2483768" y="2787774"/>
                <a:ext cx="6048672" cy="646331"/>
              </a:xfrm>
              <a:prstGeom prst="rect">
                <a:avLst/>
              </a:prstGeom>
              <a:solidFill>
                <a:schemeClr val="accent4">
                  <a:lumMod val="20000"/>
                  <a:lumOff val="80000"/>
                </a:schemeClr>
              </a:solidFill>
            </p:spPr>
            <p:txBody>
              <a:bodyPr wrap="square" rtlCol="0">
                <a:spAutoFit/>
              </a:bodyPr>
              <a:lstStyle/>
              <a:p>
                <a:r>
                  <a:rPr lang="fr-FR" b="1" dirty="0"/>
                  <a:t>Question 6 :  </a:t>
                </a:r>
                <a:r>
                  <a:rPr lang="fr-FR" dirty="0"/>
                  <a:t>Ecrivez la relation entre les </a:t>
                </a:r>
                <a:r>
                  <a:rPr lang="fr-FR" dirty="0" err="1">
                    <a:solidFill>
                      <a:srgbClr val="00B050"/>
                    </a:solidFill>
                  </a:rPr>
                  <a:t>V</a:t>
                </a:r>
                <a:r>
                  <a:rPr lang="fr-FR" baseline="-25000" dirty="0" err="1">
                    <a:solidFill>
                      <a:srgbClr val="00B050"/>
                    </a:solidFill>
                  </a:rPr>
                  <a:t>n</a:t>
                </a:r>
                <a:r>
                  <a:rPr lang="fr-FR" dirty="0"/>
                  <a:t>, </a:t>
                </a:r>
                <a14:m>
                  <m:oMath xmlns:m="http://schemas.openxmlformats.org/officeDocument/2006/math">
                    <m:r>
                      <a:rPr lang="fr-FR" b="0" i="1" smtClean="0">
                        <a:latin typeface="Cambria Math" panose="02040503050406030204" pitchFamily="18" charset="0"/>
                      </a:rPr>
                      <m:t>𝑛</m:t>
                    </m:r>
                    <m:r>
                      <a:rPr lang="fr-FR" b="0" i="1" smtClean="0">
                        <a:latin typeface="Cambria Math" panose="02040503050406030204" pitchFamily="18" charset="0"/>
                        <a:ea typeface="Cambria Math" panose="02040503050406030204" pitchFamily="18" charset="0"/>
                      </a:rPr>
                      <m:t>∈</m:t>
                    </m:r>
                    <m:d>
                      <m:dPr>
                        <m:begChr m:val="{"/>
                        <m:endChr m:val="}"/>
                        <m:ctrlPr>
                          <a:rPr lang="fr-FR" b="0" i="1" smtClean="0">
                            <a:latin typeface="Cambria Math" panose="02040503050406030204" pitchFamily="18" charset="0"/>
                            <a:ea typeface="Cambria Math" panose="02040503050406030204" pitchFamily="18" charset="0"/>
                          </a:rPr>
                        </m:ctrlPr>
                      </m:dPr>
                      <m:e>
                        <m:r>
                          <a:rPr lang="fr-FR" b="0" i="1" smtClean="0">
                            <a:latin typeface="Cambria Math" panose="02040503050406030204" pitchFamily="18" charset="0"/>
                            <a:ea typeface="Cambria Math" panose="02040503050406030204" pitchFamily="18" charset="0"/>
                          </a:rPr>
                          <m:t>1,2,3</m:t>
                        </m:r>
                      </m:e>
                    </m:d>
                  </m:oMath>
                </a14:m>
                <a:r>
                  <a:rPr lang="fr-FR" dirty="0"/>
                  <a:t>. Concluez par rapport à la loi des nœuds.</a:t>
                </a:r>
              </a:p>
            </p:txBody>
          </p:sp>
        </mc:Choice>
        <mc:Fallback xmlns="">
          <p:sp>
            <p:nvSpPr>
              <p:cNvPr id="25" name="ZoneTexte 24">
                <a:extLst>
                  <a:ext uri="{FF2B5EF4-FFF2-40B4-BE49-F238E27FC236}">
                    <a16:creationId xmlns:a16="http://schemas.microsoft.com/office/drawing/2014/main" id="{5C87A973-CC4E-074B-42B9-96ABD75DD3F2}"/>
                  </a:ext>
                </a:extLst>
              </p:cNvPr>
              <p:cNvSpPr txBox="1">
                <a:spLocks noRot="1" noChangeAspect="1" noMove="1" noResize="1" noEditPoints="1" noAdjustHandles="1" noChangeArrowheads="1" noChangeShapeType="1" noTextEdit="1"/>
              </p:cNvSpPr>
              <p:nvPr/>
            </p:nvSpPr>
            <p:spPr>
              <a:xfrm>
                <a:off x="2483768" y="2787774"/>
                <a:ext cx="6048672" cy="646331"/>
              </a:xfrm>
              <a:prstGeom prst="rect">
                <a:avLst/>
              </a:prstGeom>
              <a:blipFill>
                <a:blip r:embed="rId4"/>
                <a:stretch>
                  <a:fillRect l="-806" t="-4717" b="-14151"/>
                </a:stretch>
              </a:blipFill>
            </p:spPr>
            <p:txBody>
              <a:bodyPr/>
              <a:lstStyle/>
              <a:p>
                <a:r>
                  <a:rPr lang="fr-FR">
                    <a:noFill/>
                  </a:rPr>
                  <a:t> </a:t>
                </a:r>
              </a:p>
            </p:txBody>
          </p:sp>
        </mc:Fallback>
      </mc:AlternateContent>
      <p:sp>
        <p:nvSpPr>
          <p:cNvPr id="26" name="ZoneTexte 25">
            <a:extLst>
              <a:ext uri="{FF2B5EF4-FFF2-40B4-BE49-F238E27FC236}">
                <a16:creationId xmlns:a16="http://schemas.microsoft.com/office/drawing/2014/main" id="{39675569-01F7-397D-5849-F6FE11FB4638}"/>
              </a:ext>
            </a:extLst>
          </p:cNvPr>
          <p:cNvSpPr txBox="1"/>
          <p:nvPr/>
        </p:nvSpPr>
        <p:spPr>
          <a:xfrm>
            <a:off x="457200" y="1143000"/>
            <a:ext cx="8820472" cy="1200329"/>
          </a:xfrm>
          <a:prstGeom prst="rect">
            <a:avLst/>
          </a:prstGeom>
          <a:noFill/>
        </p:spPr>
        <p:txBody>
          <a:bodyPr wrap="square" rtlCol="0">
            <a:spAutoFit/>
          </a:bodyPr>
          <a:lstStyle/>
          <a:p>
            <a:r>
              <a:rPr lang="fr-FR" dirty="0"/>
              <a:t>Une étude cinématique permet de démontrer que :</a:t>
            </a:r>
          </a:p>
          <a:p>
            <a:r>
              <a:rPr lang="fr-FR" i="1" dirty="0">
                <a:solidFill>
                  <a:srgbClr val="00B050"/>
                </a:solidFill>
              </a:rPr>
              <a:t>W</a:t>
            </a:r>
            <a:r>
              <a:rPr lang="fr-FR" i="1" baseline="-25000" dirty="0">
                <a:solidFill>
                  <a:srgbClr val="00B050"/>
                </a:solidFill>
              </a:rPr>
              <a:t>3</a:t>
            </a:r>
            <a:r>
              <a:rPr lang="fr-FR" i="1" dirty="0">
                <a:solidFill>
                  <a:srgbClr val="00B050"/>
                </a:solidFill>
              </a:rPr>
              <a:t>+2.W</a:t>
            </a:r>
            <a:r>
              <a:rPr lang="fr-FR" i="1" baseline="-25000" dirty="0">
                <a:solidFill>
                  <a:srgbClr val="00B050"/>
                </a:solidFill>
              </a:rPr>
              <a:t>2</a:t>
            </a:r>
            <a:r>
              <a:rPr lang="fr-FR" i="1" dirty="0">
                <a:solidFill>
                  <a:srgbClr val="00B050"/>
                </a:solidFill>
              </a:rPr>
              <a:t>=3.W</a:t>
            </a:r>
            <a:r>
              <a:rPr lang="fr-FR" i="1" baseline="-25000" dirty="0">
                <a:solidFill>
                  <a:srgbClr val="00B050"/>
                </a:solidFill>
              </a:rPr>
              <a:t>1</a:t>
            </a:r>
            <a:r>
              <a:rPr lang="fr-FR" i="1" dirty="0">
                <a:solidFill>
                  <a:srgbClr val="00B050"/>
                </a:solidFill>
                <a:latin typeface="Arial" panose="020B0604020202020204" pitchFamily="34" charset="0"/>
              </a:rPr>
              <a:t> </a:t>
            </a:r>
            <a:r>
              <a:rPr lang="fr-FR" dirty="0"/>
              <a:t>avec </a:t>
            </a:r>
            <a:r>
              <a:rPr lang="fr-FR" i="1" dirty="0" err="1">
                <a:solidFill>
                  <a:srgbClr val="00B050"/>
                </a:solidFill>
              </a:rPr>
              <a:t>W</a:t>
            </a:r>
            <a:r>
              <a:rPr lang="fr-FR" i="1" baseline="-25000" dirty="0" err="1">
                <a:solidFill>
                  <a:srgbClr val="00B050"/>
                </a:solidFill>
              </a:rPr>
              <a:t>n</a:t>
            </a:r>
            <a:r>
              <a:rPr lang="fr-FR" dirty="0"/>
              <a:t> la vitesse angulaire du niveau n / socle.</a:t>
            </a:r>
          </a:p>
          <a:p>
            <a:r>
              <a:rPr lang="fr-FR" dirty="0"/>
              <a:t>On rappelle que </a:t>
            </a:r>
            <a:r>
              <a:rPr lang="fr-FR" dirty="0" err="1">
                <a:solidFill>
                  <a:srgbClr val="00B050"/>
                </a:solidFill>
              </a:rPr>
              <a:t>V</a:t>
            </a:r>
            <a:r>
              <a:rPr lang="fr-FR" baseline="-25000" dirty="0" err="1">
                <a:solidFill>
                  <a:srgbClr val="00B050"/>
                </a:solidFill>
              </a:rPr>
              <a:t>n</a:t>
            </a:r>
            <a:r>
              <a:rPr lang="fr-FR" dirty="0">
                <a:solidFill>
                  <a:srgbClr val="00B050"/>
                </a:solidFill>
              </a:rPr>
              <a:t>=</a:t>
            </a:r>
            <a:r>
              <a:rPr lang="fr-FR" dirty="0" err="1">
                <a:solidFill>
                  <a:srgbClr val="00B050"/>
                </a:solidFill>
              </a:rPr>
              <a:t>R</a:t>
            </a:r>
            <a:r>
              <a:rPr lang="fr-FR" baseline="-25000" dirty="0" err="1">
                <a:solidFill>
                  <a:srgbClr val="00B050"/>
                </a:solidFill>
              </a:rPr>
              <a:t>n</a:t>
            </a:r>
            <a:r>
              <a:rPr lang="fr-FR" dirty="0" err="1">
                <a:solidFill>
                  <a:srgbClr val="00B050"/>
                </a:solidFill>
              </a:rPr>
              <a:t>.W</a:t>
            </a:r>
            <a:r>
              <a:rPr lang="fr-FR" baseline="-25000" dirty="0" err="1">
                <a:solidFill>
                  <a:srgbClr val="00B050"/>
                </a:solidFill>
              </a:rPr>
              <a:t>n</a:t>
            </a:r>
            <a:r>
              <a:rPr lang="fr-FR" baseline="30000" dirty="0">
                <a:solidFill>
                  <a:srgbClr val="00B050"/>
                </a:solidFill>
              </a:rPr>
              <a:t> </a:t>
            </a:r>
            <a:r>
              <a:rPr lang="fr-FR" dirty="0"/>
              <a:t>avec </a:t>
            </a:r>
            <a:r>
              <a:rPr lang="fr-FR" dirty="0">
                <a:solidFill>
                  <a:srgbClr val="00B050"/>
                </a:solidFill>
              </a:rPr>
              <a:t>R</a:t>
            </a:r>
            <a:r>
              <a:rPr lang="fr-FR" baseline="-25000" dirty="0">
                <a:solidFill>
                  <a:srgbClr val="00B050"/>
                </a:solidFill>
              </a:rPr>
              <a:t>n</a:t>
            </a:r>
            <a:r>
              <a:rPr lang="fr-FR" dirty="0"/>
              <a:t> le rayon de la roue de niveau n.</a:t>
            </a:r>
          </a:p>
          <a:p>
            <a:r>
              <a:rPr lang="fr-FR" dirty="0"/>
              <a:t>On remarque que </a:t>
            </a:r>
            <a:r>
              <a:rPr lang="fr-FR" dirty="0">
                <a:solidFill>
                  <a:srgbClr val="00B050"/>
                </a:solidFill>
              </a:rPr>
              <a:t>R</a:t>
            </a:r>
            <a:r>
              <a:rPr lang="fr-FR" baseline="-25000" dirty="0">
                <a:solidFill>
                  <a:srgbClr val="00B050"/>
                </a:solidFill>
              </a:rPr>
              <a:t>2</a:t>
            </a:r>
            <a:r>
              <a:rPr lang="fr-FR" dirty="0">
                <a:solidFill>
                  <a:srgbClr val="00B050"/>
                </a:solidFill>
              </a:rPr>
              <a:t>=2.R</a:t>
            </a:r>
            <a:r>
              <a:rPr lang="fr-FR" baseline="-25000" dirty="0">
                <a:solidFill>
                  <a:srgbClr val="00B050"/>
                </a:solidFill>
              </a:rPr>
              <a:t>3</a:t>
            </a:r>
            <a:r>
              <a:rPr lang="fr-FR" dirty="0">
                <a:solidFill>
                  <a:srgbClr val="00B050"/>
                </a:solidFill>
              </a:rPr>
              <a:t> </a:t>
            </a:r>
            <a:r>
              <a:rPr lang="fr-FR" dirty="0"/>
              <a:t>et </a:t>
            </a:r>
            <a:r>
              <a:rPr lang="fr-FR" dirty="0">
                <a:solidFill>
                  <a:srgbClr val="00B050"/>
                </a:solidFill>
              </a:rPr>
              <a:t>R</a:t>
            </a:r>
            <a:r>
              <a:rPr lang="fr-FR" baseline="-25000" dirty="0">
                <a:solidFill>
                  <a:srgbClr val="00B050"/>
                </a:solidFill>
              </a:rPr>
              <a:t>1</a:t>
            </a:r>
            <a:r>
              <a:rPr lang="fr-FR" dirty="0">
                <a:solidFill>
                  <a:srgbClr val="00B050"/>
                </a:solidFill>
              </a:rPr>
              <a:t>=3.R</a:t>
            </a:r>
            <a:r>
              <a:rPr lang="fr-FR" baseline="-25000" dirty="0">
                <a:solidFill>
                  <a:srgbClr val="00B050"/>
                </a:solidFill>
              </a:rPr>
              <a:t>3</a:t>
            </a:r>
            <a:r>
              <a:rPr lang="fr-FR" dirty="0"/>
              <a:t>. (R</a:t>
            </a:r>
            <a:r>
              <a:rPr lang="fr-FR" baseline="-25000" dirty="0"/>
              <a:t>3</a:t>
            </a:r>
            <a:r>
              <a:rPr lang="fr-FR" dirty="0"/>
              <a:t> rayon petite roue du haut)</a:t>
            </a:r>
          </a:p>
        </p:txBody>
      </p:sp>
    </p:spTree>
    <p:extLst>
      <p:ext uri="{BB962C8B-B14F-4D97-AF65-F5344CB8AC3E}">
        <p14:creationId xmlns:p14="http://schemas.microsoft.com/office/powerpoint/2010/main" val="4071805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2403E3-D9BC-DA35-E544-328561A5B6A1}"/>
              </a:ext>
            </a:extLst>
          </p:cNvPr>
          <p:cNvSpPr>
            <a:spLocks noGrp="1"/>
          </p:cNvSpPr>
          <p:nvPr>
            <p:ph type="title"/>
          </p:nvPr>
        </p:nvSpPr>
        <p:spPr/>
        <p:txBody>
          <a:bodyPr/>
          <a:lstStyle/>
          <a:p>
            <a:r>
              <a:rPr lang="fr-FR" dirty="0"/>
              <a:t>Les résistances en parallèle</a:t>
            </a:r>
          </a:p>
        </p:txBody>
      </p:sp>
      <p:sp>
        <p:nvSpPr>
          <p:cNvPr id="5" name="Espace réservé du pied de page 4">
            <a:extLst>
              <a:ext uri="{FF2B5EF4-FFF2-40B4-BE49-F238E27FC236}">
                <a16:creationId xmlns:a16="http://schemas.microsoft.com/office/drawing/2014/main" id="{2C072D94-C7A6-E0AA-50AB-E0C098AC433B}"/>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DA3C8AE1-835A-1B8E-E9B7-25F08F81762B}"/>
              </a:ext>
            </a:extLst>
          </p:cNvPr>
          <p:cNvSpPr>
            <a:spLocks noGrp="1"/>
          </p:cNvSpPr>
          <p:nvPr>
            <p:ph type="sldNum" sz="quarter" idx="12"/>
          </p:nvPr>
        </p:nvSpPr>
        <p:spPr/>
        <p:txBody>
          <a:bodyPr/>
          <a:lstStyle/>
          <a:p>
            <a:fld id="{93C461D2-9DE8-40C8-822B-38EC5191248D}" type="slidenum">
              <a:rPr lang="fr-FR" smtClean="0"/>
              <a:pPr/>
              <a:t>13</a:t>
            </a:fld>
            <a:endParaRPr lang="fr-FR" dirty="0"/>
          </a:p>
        </p:txBody>
      </p:sp>
      <p:sp>
        <p:nvSpPr>
          <p:cNvPr id="26" name="ZoneTexte 25">
            <a:extLst>
              <a:ext uri="{FF2B5EF4-FFF2-40B4-BE49-F238E27FC236}">
                <a16:creationId xmlns:a16="http://schemas.microsoft.com/office/drawing/2014/main" id="{39675569-01F7-397D-5849-F6FE11FB4638}"/>
              </a:ext>
            </a:extLst>
          </p:cNvPr>
          <p:cNvSpPr txBox="1"/>
          <p:nvPr/>
        </p:nvSpPr>
        <p:spPr>
          <a:xfrm>
            <a:off x="488519" y="1108540"/>
            <a:ext cx="5955689" cy="923330"/>
          </a:xfrm>
          <a:prstGeom prst="rect">
            <a:avLst/>
          </a:prstGeom>
          <a:noFill/>
        </p:spPr>
        <p:txBody>
          <a:bodyPr wrap="square" rtlCol="0">
            <a:spAutoFit/>
          </a:bodyPr>
          <a:lstStyle/>
          <a:p>
            <a:r>
              <a:rPr lang="fr-FR" dirty="0"/>
              <a:t>Compte tenu du concept de transmission par chaines, la jonction doit être vue comme une création de divergence mécanique ou parallélisme électrique.</a:t>
            </a:r>
          </a:p>
        </p:txBody>
      </p:sp>
      <p:pic>
        <p:nvPicPr>
          <p:cNvPr id="7" name="Image 6">
            <a:extLst>
              <a:ext uri="{FF2B5EF4-FFF2-40B4-BE49-F238E27FC236}">
                <a16:creationId xmlns:a16="http://schemas.microsoft.com/office/drawing/2014/main" id="{3EDB94A2-0D23-931C-0850-A44BABE5F415}"/>
              </a:ext>
            </a:extLst>
          </p:cNvPr>
          <p:cNvPicPr>
            <a:picLocks noChangeAspect="1"/>
          </p:cNvPicPr>
          <p:nvPr/>
        </p:nvPicPr>
        <p:blipFill rotWithShape="1">
          <a:blip r:embed="rId3"/>
          <a:srcRect l="31888" t="11888" r="40550" b="1651"/>
          <a:stretch/>
        </p:blipFill>
        <p:spPr>
          <a:xfrm>
            <a:off x="6475527" y="283792"/>
            <a:ext cx="2520280" cy="4249426"/>
          </a:xfrm>
          <a:prstGeom prst="rect">
            <a:avLst/>
          </a:prstGeom>
        </p:spPr>
      </p:pic>
      <p:grpSp>
        <p:nvGrpSpPr>
          <p:cNvPr id="36" name="Groupe 35">
            <a:extLst>
              <a:ext uri="{FF2B5EF4-FFF2-40B4-BE49-F238E27FC236}">
                <a16:creationId xmlns:a16="http://schemas.microsoft.com/office/drawing/2014/main" id="{77BB8D40-76DB-D7E3-10E3-024143E5273F}"/>
              </a:ext>
            </a:extLst>
          </p:cNvPr>
          <p:cNvGrpSpPr/>
          <p:nvPr/>
        </p:nvGrpSpPr>
        <p:grpSpPr>
          <a:xfrm>
            <a:off x="899592" y="2251858"/>
            <a:ext cx="1386998" cy="1913568"/>
            <a:chOff x="4812130" y="2246476"/>
            <a:chExt cx="1386998" cy="1913568"/>
          </a:xfrm>
        </p:grpSpPr>
        <p:sp>
          <p:nvSpPr>
            <p:cNvPr id="9" name="ZoneTexte 8">
              <a:extLst>
                <a:ext uri="{FF2B5EF4-FFF2-40B4-BE49-F238E27FC236}">
                  <a16:creationId xmlns:a16="http://schemas.microsoft.com/office/drawing/2014/main" id="{00E44271-3D30-68B1-6DF2-CCB8E6BD2D6E}"/>
                </a:ext>
              </a:extLst>
            </p:cNvPr>
            <p:cNvSpPr txBox="1"/>
            <p:nvPr/>
          </p:nvSpPr>
          <p:spPr>
            <a:xfrm>
              <a:off x="4858471" y="2246476"/>
              <a:ext cx="597022" cy="369332"/>
            </a:xfrm>
            <a:prstGeom prst="rect">
              <a:avLst/>
            </a:prstGeom>
            <a:noFill/>
          </p:spPr>
          <p:txBody>
            <a:bodyPr wrap="square" rtlCol="0">
              <a:spAutoFit/>
            </a:bodyPr>
            <a:lstStyle/>
            <a:p>
              <a:r>
                <a:rPr lang="fr-FR" i="1" dirty="0">
                  <a:solidFill>
                    <a:srgbClr val="0070C0"/>
                  </a:solidFill>
                </a:rPr>
                <a:t>u(t)</a:t>
              </a:r>
            </a:p>
          </p:txBody>
        </p:sp>
        <p:cxnSp>
          <p:nvCxnSpPr>
            <p:cNvPr id="10" name="Connecteur droit 9">
              <a:extLst>
                <a:ext uri="{FF2B5EF4-FFF2-40B4-BE49-F238E27FC236}">
                  <a16:creationId xmlns:a16="http://schemas.microsoft.com/office/drawing/2014/main" id="{3D962011-CEAB-7029-5276-265F2B30F157}"/>
                </a:ext>
              </a:extLst>
            </p:cNvPr>
            <p:cNvCxnSpPr>
              <a:cxnSpLocks/>
            </p:cNvCxnSpPr>
            <p:nvPr/>
          </p:nvCxnSpPr>
          <p:spPr>
            <a:xfrm flipV="1">
              <a:off x="5631534" y="2463002"/>
              <a:ext cx="0" cy="396780"/>
            </a:xfrm>
            <a:prstGeom prst="line">
              <a:avLst/>
            </a:prstGeom>
            <a:ln w="28575">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E9FD132E-0291-AB65-DB5B-1EB82D2E6C86}"/>
                </a:ext>
              </a:extLst>
            </p:cNvPr>
            <p:cNvSpPr/>
            <p:nvPr/>
          </p:nvSpPr>
          <p:spPr>
            <a:xfrm>
              <a:off x="5162352" y="3111631"/>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r1</a:t>
              </a:r>
            </a:p>
          </p:txBody>
        </p:sp>
        <p:sp>
          <p:nvSpPr>
            <p:cNvPr id="12" name="Rectangle 11">
              <a:extLst>
                <a:ext uri="{FF2B5EF4-FFF2-40B4-BE49-F238E27FC236}">
                  <a16:creationId xmlns:a16="http://schemas.microsoft.com/office/drawing/2014/main" id="{6610D63E-FF3A-9AEA-F1F6-905351CED666}"/>
                </a:ext>
              </a:extLst>
            </p:cNvPr>
            <p:cNvSpPr/>
            <p:nvPr/>
          </p:nvSpPr>
          <p:spPr>
            <a:xfrm>
              <a:off x="5782552" y="3111631"/>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r2</a:t>
              </a:r>
            </a:p>
          </p:txBody>
        </p:sp>
        <p:cxnSp>
          <p:nvCxnSpPr>
            <p:cNvPr id="13" name="Connecteur droit 12">
              <a:extLst>
                <a:ext uri="{FF2B5EF4-FFF2-40B4-BE49-F238E27FC236}">
                  <a16:creationId xmlns:a16="http://schemas.microsoft.com/office/drawing/2014/main" id="{3F83488F-B63D-1959-02AD-1769361E9791}"/>
                </a:ext>
              </a:extLst>
            </p:cNvPr>
            <p:cNvCxnSpPr>
              <a:cxnSpLocks/>
              <a:stCxn id="11" idx="0"/>
            </p:cNvCxnSpPr>
            <p:nvPr/>
          </p:nvCxnSpPr>
          <p:spPr>
            <a:xfrm flipV="1">
              <a:off x="5306366" y="2859782"/>
              <a:ext cx="325167" cy="251849"/>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BA59C3A8-9FAF-7004-1883-6BB3E8C441E6}"/>
                </a:ext>
              </a:extLst>
            </p:cNvPr>
            <p:cNvCxnSpPr>
              <a:cxnSpLocks/>
            </p:cNvCxnSpPr>
            <p:nvPr/>
          </p:nvCxnSpPr>
          <p:spPr>
            <a:xfrm flipV="1">
              <a:off x="5306366" y="3759703"/>
              <a:ext cx="0" cy="204564"/>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56E9DB3-4510-3706-7AE0-EC91807A5D2C}"/>
                </a:ext>
              </a:extLst>
            </p:cNvPr>
            <p:cNvSpPr/>
            <p:nvPr/>
          </p:nvSpPr>
          <p:spPr>
            <a:xfrm>
              <a:off x="4980941" y="3955482"/>
              <a:ext cx="1218187" cy="204562"/>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6" name="Connecteur droit avec flèche 15">
              <a:extLst>
                <a:ext uri="{FF2B5EF4-FFF2-40B4-BE49-F238E27FC236}">
                  <a16:creationId xmlns:a16="http://schemas.microsoft.com/office/drawing/2014/main" id="{1A9E4779-C3E3-67BF-3895-0C47E2B60C2C}"/>
                </a:ext>
              </a:extLst>
            </p:cNvPr>
            <p:cNvCxnSpPr>
              <a:cxnSpLocks/>
            </p:cNvCxnSpPr>
            <p:nvPr/>
          </p:nvCxnSpPr>
          <p:spPr>
            <a:xfrm flipV="1">
              <a:off x="4812130" y="2463002"/>
              <a:ext cx="0" cy="1405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AB5CAEE1-0902-AFF6-C2BB-B4222FF0DF4D}"/>
                </a:ext>
              </a:extLst>
            </p:cNvPr>
            <p:cNvCxnSpPr>
              <a:cxnSpLocks/>
              <a:stCxn id="12" idx="0"/>
            </p:cNvCxnSpPr>
            <p:nvPr/>
          </p:nvCxnSpPr>
          <p:spPr>
            <a:xfrm flipH="1" flipV="1">
              <a:off x="5650400" y="2859782"/>
              <a:ext cx="276166" cy="251849"/>
            </a:xfrm>
            <a:prstGeom prst="line">
              <a:avLst/>
            </a:prstGeom>
            <a:ln w="2857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C4883EE-4ABD-D005-DBFE-AA7170AF80AC}"/>
                </a:ext>
              </a:extLst>
            </p:cNvPr>
            <p:cNvCxnSpPr>
              <a:cxnSpLocks/>
            </p:cNvCxnSpPr>
            <p:nvPr/>
          </p:nvCxnSpPr>
          <p:spPr>
            <a:xfrm flipV="1">
              <a:off x="5926566" y="3759703"/>
              <a:ext cx="0" cy="204564"/>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7" name="Groupe 36">
            <a:extLst>
              <a:ext uri="{FF2B5EF4-FFF2-40B4-BE49-F238E27FC236}">
                <a16:creationId xmlns:a16="http://schemas.microsoft.com/office/drawing/2014/main" id="{CC6C9B35-0D2A-BB6F-A180-7F5CBCC36D78}"/>
              </a:ext>
            </a:extLst>
          </p:cNvPr>
          <p:cNvGrpSpPr/>
          <p:nvPr/>
        </p:nvGrpSpPr>
        <p:grpSpPr>
          <a:xfrm>
            <a:off x="3965488" y="2139702"/>
            <a:ext cx="1364285" cy="2241012"/>
            <a:chOff x="4832089" y="2269044"/>
            <a:chExt cx="1364285" cy="2241012"/>
          </a:xfrm>
        </p:grpSpPr>
        <p:sp>
          <p:nvSpPr>
            <p:cNvPr id="38" name="ZoneTexte 37">
              <a:extLst>
                <a:ext uri="{FF2B5EF4-FFF2-40B4-BE49-F238E27FC236}">
                  <a16:creationId xmlns:a16="http://schemas.microsoft.com/office/drawing/2014/main" id="{88187B91-D154-63A0-943E-4CA244E6F6E5}"/>
                </a:ext>
              </a:extLst>
            </p:cNvPr>
            <p:cNvSpPr txBox="1"/>
            <p:nvPr/>
          </p:nvSpPr>
          <p:spPr>
            <a:xfrm>
              <a:off x="4871928" y="2269044"/>
              <a:ext cx="597022" cy="369332"/>
            </a:xfrm>
            <a:prstGeom prst="rect">
              <a:avLst/>
            </a:prstGeom>
            <a:noFill/>
          </p:spPr>
          <p:txBody>
            <a:bodyPr wrap="square" rtlCol="0">
              <a:spAutoFit/>
            </a:bodyPr>
            <a:lstStyle/>
            <a:p>
              <a:r>
                <a:rPr lang="fr-FR" i="1" dirty="0">
                  <a:solidFill>
                    <a:srgbClr val="0070C0"/>
                  </a:solidFill>
                </a:rPr>
                <a:t>u(t)</a:t>
              </a:r>
            </a:p>
          </p:txBody>
        </p:sp>
        <p:cxnSp>
          <p:nvCxnSpPr>
            <p:cNvPr id="39" name="Connecteur droit 38">
              <a:extLst>
                <a:ext uri="{FF2B5EF4-FFF2-40B4-BE49-F238E27FC236}">
                  <a16:creationId xmlns:a16="http://schemas.microsoft.com/office/drawing/2014/main" id="{538B0929-B1E3-6CFA-4413-F240844E8EB5}"/>
                </a:ext>
              </a:extLst>
            </p:cNvPr>
            <p:cNvCxnSpPr>
              <a:cxnSpLocks/>
            </p:cNvCxnSpPr>
            <p:nvPr/>
          </p:nvCxnSpPr>
          <p:spPr>
            <a:xfrm flipV="1">
              <a:off x="5631534" y="2463002"/>
              <a:ext cx="0" cy="396780"/>
            </a:xfrm>
            <a:prstGeom prst="line">
              <a:avLst/>
            </a:prstGeom>
            <a:ln w="28575">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D4F9BB2C-5251-C5F0-4B4C-F971E0BD501F}"/>
                </a:ext>
              </a:extLst>
            </p:cNvPr>
            <p:cNvSpPr/>
            <p:nvPr/>
          </p:nvSpPr>
          <p:spPr>
            <a:xfrm>
              <a:off x="5162352" y="3111631"/>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r1</a:t>
              </a:r>
            </a:p>
          </p:txBody>
        </p:sp>
        <p:sp>
          <p:nvSpPr>
            <p:cNvPr id="41" name="Rectangle 40">
              <a:extLst>
                <a:ext uri="{FF2B5EF4-FFF2-40B4-BE49-F238E27FC236}">
                  <a16:creationId xmlns:a16="http://schemas.microsoft.com/office/drawing/2014/main" id="{6F84D574-8F65-D7C0-F37D-174B5B879617}"/>
                </a:ext>
              </a:extLst>
            </p:cNvPr>
            <p:cNvSpPr/>
            <p:nvPr/>
          </p:nvSpPr>
          <p:spPr>
            <a:xfrm>
              <a:off x="5791502" y="3111631"/>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r2</a:t>
              </a:r>
            </a:p>
          </p:txBody>
        </p:sp>
        <p:cxnSp>
          <p:nvCxnSpPr>
            <p:cNvPr id="42" name="Connecteur droit 41">
              <a:extLst>
                <a:ext uri="{FF2B5EF4-FFF2-40B4-BE49-F238E27FC236}">
                  <a16:creationId xmlns:a16="http://schemas.microsoft.com/office/drawing/2014/main" id="{9925C2A8-2E41-5EFE-3302-E0950D64A908}"/>
                </a:ext>
              </a:extLst>
            </p:cNvPr>
            <p:cNvCxnSpPr>
              <a:cxnSpLocks/>
              <a:stCxn id="40" idx="0"/>
            </p:cNvCxnSpPr>
            <p:nvPr/>
          </p:nvCxnSpPr>
          <p:spPr>
            <a:xfrm flipV="1">
              <a:off x="5306366" y="2859782"/>
              <a:ext cx="325168" cy="251849"/>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Connecteur droit 42">
              <a:extLst>
                <a:ext uri="{FF2B5EF4-FFF2-40B4-BE49-F238E27FC236}">
                  <a16:creationId xmlns:a16="http://schemas.microsoft.com/office/drawing/2014/main" id="{561B88EE-6DC1-C042-F506-BE6DA4F73141}"/>
                </a:ext>
              </a:extLst>
            </p:cNvPr>
            <p:cNvCxnSpPr>
              <a:cxnSpLocks/>
            </p:cNvCxnSpPr>
            <p:nvPr/>
          </p:nvCxnSpPr>
          <p:spPr>
            <a:xfrm flipH="1" flipV="1">
              <a:off x="5306366" y="3759703"/>
              <a:ext cx="280914" cy="29806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25995C82-944E-FE08-81D7-D0ED364EF96E}"/>
                </a:ext>
              </a:extLst>
            </p:cNvPr>
            <p:cNvSpPr/>
            <p:nvPr/>
          </p:nvSpPr>
          <p:spPr>
            <a:xfrm>
              <a:off x="4978187" y="4305494"/>
              <a:ext cx="1218187" cy="204562"/>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5" name="Connecteur droit avec flèche 44">
              <a:extLst>
                <a:ext uri="{FF2B5EF4-FFF2-40B4-BE49-F238E27FC236}">
                  <a16:creationId xmlns:a16="http://schemas.microsoft.com/office/drawing/2014/main" id="{F8C0A951-FFCA-84A8-3C8C-4DDC8FB0CA97}"/>
                </a:ext>
              </a:extLst>
            </p:cNvPr>
            <p:cNvCxnSpPr>
              <a:cxnSpLocks/>
            </p:cNvCxnSpPr>
            <p:nvPr/>
          </p:nvCxnSpPr>
          <p:spPr>
            <a:xfrm flipV="1">
              <a:off x="4832089" y="2463002"/>
              <a:ext cx="0" cy="18489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Connecteur droit 45">
              <a:extLst>
                <a:ext uri="{FF2B5EF4-FFF2-40B4-BE49-F238E27FC236}">
                  <a16:creationId xmlns:a16="http://schemas.microsoft.com/office/drawing/2014/main" id="{5146A78B-D406-979F-8FA8-28B789A36614}"/>
                </a:ext>
              </a:extLst>
            </p:cNvPr>
            <p:cNvCxnSpPr>
              <a:cxnSpLocks/>
              <a:stCxn id="41" idx="0"/>
            </p:cNvCxnSpPr>
            <p:nvPr/>
          </p:nvCxnSpPr>
          <p:spPr>
            <a:xfrm flipH="1" flipV="1">
              <a:off x="5662853" y="2892806"/>
              <a:ext cx="272663" cy="218825"/>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Connecteur droit 46">
              <a:extLst>
                <a:ext uri="{FF2B5EF4-FFF2-40B4-BE49-F238E27FC236}">
                  <a16:creationId xmlns:a16="http://schemas.microsoft.com/office/drawing/2014/main" id="{6D4CAF9E-2B4E-DD0A-E3E8-5DEEDE70BA55}"/>
                </a:ext>
              </a:extLst>
            </p:cNvPr>
            <p:cNvCxnSpPr>
              <a:cxnSpLocks/>
            </p:cNvCxnSpPr>
            <p:nvPr/>
          </p:nvCxnSpPr>
          <p:spPr>
            <a:xfrm flipV="1">
              <a:off x="5587280" y="3759703"/>
              <a:ext cx="339286" cy="29806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Connecteur droit 47">
              <a:extLst>
                <a:ext uri="{FF2B5EF4-FFF2-40B4-BE49-F238E27FC236}">
                  <a16:creationId xmlns:a16="http://schemas.microsoft.com/office/drawing/2014/main" id="{D92760DA-999A-F2D2-F494-18F5594B8883}"/>
                </a:ext>
              </a:extLst>
            </p:cNvPr>
            <p:cNvCxnSpPr>
              <a:cxnSpLocks/>
            </p:cNvCxnSpPr>
            <p:nvPr/>
          </p:nvCxnSpPr>
          <p:spPr>
            <a:xfrm flipV="1">
              <a:off x="5596229" y="4057763"/>
              <a:ext cx="0" cy="247731"/>
            </a:xfrm>
            <a:prstGeom prst="line">
              <a:avLst/>
            </a:prstGeom>
            <a:ln w="28575">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53" name="ZoneTexte 52">
            <a:extLst>
              <a:ext uri="{FF2B5EF4-FFF2-40B4-BE49-F238E27FC236}">
                <a16:creationId xmlns:a16="http://schemas.microsoft.com/office/drawing/2014/main" id="{68AC31FD-5D29-E23E-C5D6-915E09464DC8}"/>
              </a:ext>
            </a:extLst>
          </p:cNvPr>
          <p:cNvSpPr txBox="1"/>
          <p:nvPr/>
        </p:nvSpPr>
        <p:spPr>
          <a:xfrm>
            <a:off x="2562904" y="2773611"/>
            <a:ext cx="1369873" cy="646331"/>
          </a:xfrm>
          <a:prstGeom prst="rect">
            <a:avLst/>
          </a:prstGeom>
          <a:noFill/>
        </p:spPr>
        <p:txBody>
          <a:bodyPr wrap="square" rtlCol="0">
            <a:spAutoFit/>
          </a:bodyPr>
          <a:lstStyle/>
          <a:p>
            <a:pPr algn="ctr"/>
            <a:r>
              <a:rPr lang="fr-FR" dirty="0"/>
              <a:t>Schémas équivalents</a:t>
            </a:r>
          </a:p>
        </p:txBody>
      </p:sp>
      <p:sp>
        <p:nvSpPr>
          <p:cNvPr id="54" name="ZoneTexte 53">
            <a:extLst>
              <a:ext uri="{FF2B5EF4-FFF2-40B4-BE49-F238E27FC236}">
                <a16:creationId xmlns:a16="http://schemas.microsoft.com/office/drawing/2014/main" id="{07C2A244-9877-722E-BE9D-B9F82C81C9F0}"/>
              </a:ext>
            </a:extLst>
          </p:cNvPr>
          <p:cNvSpPr txBox="1"/>
          <p:nvPr/>
        </p:nvSpPr>
        <p:spPr>
          <a:xfrm>
            <a:off x="251517" y="4449106"/>
            <a:ext cx="8775601" cy="646331"/>
          </a:xfrm>
          <a:prstGeom prst="rect">
            <a:avLst/>
          </a:prstGeom>
          <a:solidFill>
            <a:schemeClr val="accent4">
              <a:lumMod val="20000"/>
              <a:lumOff val="80000"/>
            </a:schemeClr>
          </a:solidFill>
        </p:spPr>
        <p:txBody>
          <a:bodyPr wrap="square" rtlCol="0">
            <a:spAutoFit/>
          </a:bodyPr>
          <a:lstStyle/>
          <a:p>
            <a:pPr marL="285750" indent="-285750">
              <a:buFont typeface="Arial" panose="020B0604020202020204" pitchFamily="34" charset="0"/>
              <a:buChar char="•"/>
            </a:pPr>
            <a:r>
              <a:rPr lang="fr-FR" dirty="0"/>
              <a:t>Effectuez le montage et observez les vitesses des chaines. </a:t>
            </a:r>
          </a:p>
          <a:p>
            <a:r>
              <a:rPr lang="fr-FR" b="1" dirty="0"/>
              <a:t>Question 7 </a:t>
            </a:r>
            <a:r>
              <a:rPr lang="fr-FR" dirty="0"/>
              <a:t>: La roue « résistance la plus faible » tourne t-elle plus vite que l’autre ?</a:t>
            </a:r>
          </a:p>
        </p:txBody>
      </p:sp>
      <p:sp>
        <p:nvSpPr>
          <p:cNvPr id="55" name="ZoneTexte 54">
            <a:extLst>
              <a:ext uri="{FF2B5EF4-FFF2-40B4-BE49-F238E27FC236}">
                <a16:creationId xmlns:a16="http://schemas.microsoft.com/office/drawing/2014/main" id="{0C3679FE-2C9F-5DEF-A84E-47777173A725}"/>
              </a:ext>
            </a:extLst>
          </p:cNvPr>
          <p:cNvSpPr txBox="1"/>
          <p:nvPr/>
        </p:nvSpPr>
        <p:spPr>
          <a:xfrm>
            <a:off x="5508104" y="3507854"/>
            <a:ext cx="1008110" cy="553998"/>
          </a:xfrm>
          <a:prstGeom prst="rect">
            <a:avLst/>
          </a:prstGeom>
          <a:noFill/>
        </p:spPr>
        <p:txBody>
          <a:bodyPr wrap="square" rtlCol="0">
            <a:spAutoFit/>
          </a:bodyPr>
          <a:lstStyle/>
          <a:p>
            <a:pPr algn="ctr"/>
            <a:r>
              <a:rPr lang="fr-FR" sz="1000" dirty="0"/>
              <a:t>Cette jonction n’est pas à monter.</a:t>
            </a:r>
          </a:p>
        </p:txBody>
      </p:sp>
      <p:cxnSp>
        <p:nvCxnSpPr>
          <p:cNvPr id="57" name="Connecteur droit avec flèche 56">
            <a:extLst>
              <a:ext uri="{FF2B5EF4-FFF2-40B4-BE49-F238E27FC236}">
                <a16:creationId xmlns:a16="http://schemas.microsoft.com/office/drawing/2014/main" id="{D99CFC67-D840-A31E-B322-2058DE155536}"/>
              </a:ext>
            </a:extLst>
          </p:cNvPr>
          <p:cNvCxnSpPr>
            <a:cxnSpLocks/>
            <a:stCxn id="55" idx="1"/>
          </p:cNvCxnSpPr>
          <p:nvPr/>
        </p:nvCxnSpPr>
        <p:spPr>
          <a:xfrm flipH="1">
            <a:off x="4924901" y="3784853"/>
            <a:ext cx="583203" cy="1435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E4BE1607-90FD-613B-DEF9-5455DEFCE8D0}"/>
              </a:ext>
            </a:extLst>
          </p:cNvPr>
          <p:cNvSpPr txBox="1"/>
          <p:nvPr/>
        </p:nvSpPr>
        <p:spPr>
          <a:xfrm>
            <a:off x="2649505" y="2297474"/>
            <a:ext cx="1008110" cy="400110"/>
          </a:xfrm>
          <a:prstGeom prst="rect">
            <a:avLst/>
          </a:prstGeom>
          <a:noFill/>
        </p:spPr>
        <p:txBody>
          <a:bodyPr wrap="square" rtlCol="0">
            <a:spAutoFit/>
          </a:bodyPr>
          <a:lstStyle/>
          <a:p>
            <a:pPr algn="ctr"/>
            <a:r>
              <a:rPr lang="fr-FR" sz="1000" dirty="0"/>
              <a:t>Jonction  à monter.</a:t>
            </a:r>
          </a:p>
        </p:txBody>
      </p:sp>
      <p:cxnSp>
        <p:nvCxnSpPr>
          <p:cNvPr id="17" name="Connecteur droit avec flèche 16">
            <a:extLst>
              <a:ext uri="{FF2B5EF4-FFF2-40B4-BE49-F238E27FC236}">
                <a16:creationId xmlns:a16="http://schemas.microsoft.com/office/drawing/2014/main" id="{6D10E1DA-70E4-442E-2E3F-C619470B0729}"/>
              </a:ext>
            </a:extLst>
          </p:cNvPr>
          <p:cNvCxnSpPr>
            <a:cxnSpLocks/>
            <a:stCxn id="3" idx="1"/>
          </p:cNvCxnSpPr>
          <p:nvPr/>
        </p:nvCxnSpPr>
        <p:spPr>
          <a:xfrm flipH="1">
            <a:off x="1870014" y="2497529"/>
            <a:ext cx="779491" cy="35883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8" name="Connecteur droit avec flèche 17">
            <a:extLst>
              <a:ext uri="{FF2B5EF4-FFF2-40B4-BE49-F238E27FC236}">
                <a16:creationId xmlns:a16="http://schemas.microsoft.com/office/drawing/2014/main" id="{EAA9585C-F510-3AEA-70A6-03433B48A3A6}"/>
              </a:ext>
            </a:extLst>
          </p:cNvPr>
          <p:cNvCxnSpPr>
            <a:cxnSpLocks/>
            <a:stCxn id="3" idx="3"/>
          </p:cNvCxnSpPr>
          <p:nvPr/>
        </p:nvCxnSpPr>
        <p:spPr>
          <a:xfrm>
            <a:off x="3657615" y="2497529"/>
            <a:ext cx="991120" cy="19667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8" name="ZoneTexte 7">
            <a:extLst>
              <a:ext uri="{FF2B5EF4-FFF2-40B4-BE49-F238E27FC236}">
                <a16:creationId xmlns:a16="http://schemas.microsoft.com/office/drawing/2014/main" id="{33D8CFA6-F3FE-1121-4426-9D136453C58E}"/>
              </a:ext>
            </a:extLst>
          </p:cNvPr>
          <p:cNvSpPr txBox="1"/>
          <p:nvPr/>
        </p:nvSpPr>
        <p:spPr>
          <a:xfrm>
            <a:off x="5292258" y="2272702"/>
            <a:ext cx="1343638" cy="646331"/>
          </a:xfrm>
          <a:prstGeom prst="rect">
            <a:avLst/>
          </a:prstGeom>
          <a:noFill/>
        </p:spPr>
        <p:txBody>
          <a:bodyPr wrap="none" rtlCol="0">
            <a:spAutoFit/>
          </a:bodyPr>
          <a:lstStyle/>
          <a:p>
            <a:r>
              <a:rPr lang="fr-FR" dirty="0">
                <a:solidFill>
                  <a:srgbClr val="0070C0"/>
                </a:solidFill>
              </a:rPr>
              <a:t>r1= 500 </a:t>
            </a:r>
            <a:r>
              <a:rPr lang="el-GR" dirty="0">
                <a:solidFill>
                  <a:srgbClr val="0070C0"/>
                </a:solidFill>
              </a:rPr>
              <a:t>Ω</a:t>
            </a:r>
            <a:endParaRPr lang="fr-FR" dirty="0">
              <a:solidFill>
                <a:srgbClr val="0070C0"/>
              </a:solidFill>
            </a:endParaRPr>
          </a:p>
          <a:p>
            <a:r>
              <a:rPr lang="fr-FR" dirty="0">
                <a:solidFill>
                  <a:srgbClr val="0070C0"/>
                </a:solidFill>
              </a:rPr>
              <a:t>r2 =1000 </a:t>
            </a:r>
            <a:r>
              <a:rPr lang="el-GR" dirty="0">
                <a:solidFill>
                  <a:srgbClr val="0070C0"/>
                </a:solidFill>
              </a:rPr>
              <a:t>Ω</a:t>
            </a:r>
            <a:endParaRPr lang="fr-FR" dirty="0">
              <a:solidFill>
                <a:srgbClr val="0070C0"/>
              </a:solidFill>
            </a:endParaRPr>
          </a:p>
        </p:txBody>
      </p:sp>
    </p:spTree>
    <p:extLst>
      <p:ext uri="{BB962C8B-B14F-4D97-AF65-F5344CB8AC3E}">
        <p14:creationId xmlns:p14="http://schemas.microsoft.com/office/powerpoint/2010/main" val="1133829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947391-9CEA-8A6D-B7AD-95D1D5DBDEC7}"/>
              </a:ext>
            </a:extLst>
          </p:cNvPr>
          <p:cNvSpPr>
            <a:spLocks noGrp="1"/>
          </p:cNvSpPr>
          <p:nvPr>
            <p:ph type="title"/>
          </p:nvPr>
        </p:nvSpPr>
        <p:spPr/>
        <p:txBody>
          <a:bodyPr/>
          <a:lstStyle/>
          <a:p>
            <a:r>
              <a:rPr lang="fr-FR" dirty="0"/>
              <a:t>Le voltmètre</a:t>
            </a:r>
          </a:p>
        </p:txBody>
      </p:sp>
      <p:sp>
        <p:nvSpPr>
          <p:cNvPr id="3" name="Espace réservé du contenu 2">
            <a:extLst>
              <a:ext uri="{FF2B5EF4-FFF2-40B4-BE49-F238E27FC236}">
                <a16:creationId xmlns:a16="http://schemas.microsoft.com/office/drawing/2014/main" id="{25F89D97-0742-65C0-9E4A-61FA83EFB165}"/>
              </a:ext>
            </a:extLst>
          </p:cNvPr>
          <p:cNvSpPr>
            <a:spLocks noGrp="1"/>
          </p:cNvSpPr>
          <p:nvPr>
            <p:ph idx="1"/>
          </p:nvPr>
        </p:nvSpPr>
        <p:spPr>
          <a:xfrm>
            <a:off x="457200" y="1200150"/>
            <a:ext cx="8229600" cy="1587624"/>
          </a:xfrm>
        </p:spPr>
        <p:txBody>
          <a:bodyPr>
            <a:normAutofit fontScale="92500"/>
          </a:bodyPr>
          <a:lstStyle/>
          <a:p>
            <a:pPr algn="just"/>
            <a:r>
              <a:rPr lang="fr-FR" dirty="0"/>
              <a:t>Le « voltmètre » Spintronics est le module avec une aiguille (on verra plus loin de quoi il est composé). Pour mesurer la tension aux bornes d’un récepteur (une résistance par exemple), il faut placer le voltmètre en parallèle.</a:t>
            </a:r>
          </a:p>
        </p:txBody>
      </p:sp>
      <p:sp>
        <p:nvSpPr>
          <p:cNvPr id="5" name="Espace réservé du pied de page 4">
            <a:extLst>
              <a:ext uri="{FF2B5EF4-FFF2-40B4-BE49-F238E27FC236}">
                <a16:creationId xmlns:a16="http://schemas.microsoft.com/office/drawing/2014/main" id="{43B3496F-9DF3-7DD7-7E2D-450AF9B0F5D6}"/>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F4EA666A-4F99-12E3-BDC7-C71C9C5B7EB5}"/>
              </a:ext>
            </a:extLst>
          </p:cNvPr>
          <p:cNvSpPr>
            <a:spLocks noGrp="1"/>
          </p:cNvSpPr>
          <p:nvPr>
            <p:ph type="sldNum" sz="quarter" idx="12"/>
          </p:nvPr>
        </p:nvSpPr>
        <p:spPr/>
        <p:txBody>
          <a:bodyPr/>
          <a:lstStyle/>
          <a:p>
            <a:fld id="{93C461D2-9DE8-40C8-822B-38EC5191248D}" type="slidenum">
              <a:rPr lang="fr-FR" smtClean="0"/>
              <a:pPr/>
              <a:t>14</a:t>
            </a:fld>
            <a:endParaRPr lang="fr-FR" dirty="0"/>
          </a:p>
        </p:txBody>
      </p:sp>
      <p:grpSp>
        <p:nvGrpSpPr>
          <p:cNvPr id="21" name="Groupe 20">
            <a:extLst>
              <a:ext uri="{FF2B5EF4-FFF2-40B4-BE49-F238E27FC236}">
                <a16:creationId xmlns:a16="http://schemas.microsoft.com/office/drawing/2014/main" id="{612657EA-5E24-C21C-AE6E-A7D5FDAB53F6}"/>
              </a:ext>
            </a:extLst>
          </p:cNvPr>
          <p:cNvGrpSpPr/>
          <p:nvPr/>
        </p:nvGrpSpPr>
        <p:grpSpPr>
          <a:xfrm>
            <a:off x="558119" y="2611336"/>
            <a:ext cx="1346909" cy="2366677"/>
            <a:chOff x="558119" y="2611336"/>
            <a:chExt cx="1346909" cy="2366677"/>
          </a:xfrm>
        </p:grpSpPr>
        <p:sp>
          <p:nvSpPr>
            <p:cNvPr id="8" name="ZoneTexte 7">
              <a:extLst>
                <a:ext uri="{FF2B5EF4-FFF2-40B4-BE49-F238E27FC236}">
                  <a16:creationId xmlns:a16="http://schemas.microsoft.com/office/drawing/2014/main" id="{002F6D2B-1F5E-2110-2A11-60079E8D74E7}"/>
                </a:ext>
              </a:extLst>
            </p:cNvPr>
            <p:cNvSpPr txBox="1"/>
            <p:nvPr/>
          </p:nvSpPr>
          <p:spPr>
            <a:xfrm>
              <a:off x="558120" y="2611336"/>
              <a:ext cx="597022" cy="369332"/>
            </a:xfrm>
            <a:prstGeom prst="rect">
              <a:avLst/>
            </a:prstGeom>
            <a:noFill/>
          </p:spPr>
          <p:txBody>
            <a:bodyPr wrap="square" rtlCol="0">
              <a:spAutoFit/>
            </a:bodyPr>
            <a:lstStyle/>
            <a:p>
              <a:r>
                <a:rPr lang="fr-FR" i="1" dirty="0"/>
                <a:t>u(t)</a:t>
              </a:r>
            </a:p>
          </p:txBody>
        </p:sp>
        <p:cxnSp>
          <p:nvCxnSpPr>
            <p:cNvPr id="9" name="Connecteur droit 8">
              <a:extLst>
                <a:ext uri="{FF2B5EF4-FFF2-40B4-BE49-F238E27FC236}">
                  <a16:creationId xmlns:a16="http://schemas.microsoft.com/office/drawing/2014/main" id="{C411CC1F-A69E-062E-D1F1-A236FC9B0BD0}"/>
                </a:ext>
              </a:extLst>
            </p:cNvPr>
            <p:cNvCxnSpPr>
              <a:cxnSpLocks/>
            </p:cNvCxnSpPr>
            <p:nvPr/>
          </p:nvCxnSpPr>
          <p:spPr>
            <a:xfrm flipV="1">
              <a:off x="1317727" y="2805294"/>
              <a:ext cx="0" cy="396780"/>
            </a:xfrm>
            <a:prstGeom prst="line">
              <a:avLst/>
            </a:prstGeom>
            <a:ln w="28575">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D2A435AF-124A-7D81-94AD-26EA72C8407C}"/>
                </a:ext>
              </a:extLst>
            </p:cNvPr>
            <p:cNvSpPr/>
            <p:nvPr/>
          </p:nvSpPr>
          <p:spPr>
            <a:xfrm>
              <a:off x="848545" y="3453923"/>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r1</a:t>
              </a:r>
            </a:p>
          </p:txBody>
        </p:sp>
        <p:cxnSp>
          <p:nvCxnSpPr>
            <p:cNvPr id="12" name="Connecteur droit 11">
              <a:extLst>
                <a:ext uri="{FF2B5EF4-FFF2-40B4-BE49-F238E27FC236}">
                  <a16:creationId xmlns:a16="http://schemas.microsoft.com/office/drawing/2014/main" id="{4BD35596-6308-2408-5D4C-73DC5E1927F0}"/>
                </a:ext>
              </a:extLst>
            </p:cNvPr>
            <p:cNvCxnSpPr>
              <a:cxnSpLocks/>
              <a:stCxn id="10" idx="0"/>
            </p:cNvCxnSpPr>
            <p:nvPr/>
          </p:nvCxnSpPr>
          <p:spPr>
            <a:xfrm flipV="1">
              <a:off x="992558" y="3202073"/>
              <a:ext cx="325168" cy="251849"/>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35C22246-00D2-71C1-BD6C-D84552B70FE9}"/>
                </a:ext>
              </a:extLst>
            </p:cNvPr>
            <p:cNvCxnSpPr>
              <a:cxnSpLocks/>
            </p:cNvCxnSpPr>
            <p:nvPr/>
          </p:nvCxnSpPr>
          <p:spPr>
            <a:xfrm rot="5400000" flipH="1">
              <a:off x="656831" y="4437723"/>
              <a:ext cx="671456"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9FB152A6-3091-2A6F-128F-86296C45230C}"/>
                </a:ext>
              </a:extLst>
            </p:cNvPr>
            <p:cNvCxnSpPr>
              <a:cxnSpLocks/>
            </p:cNvCxnSpPr>
            <p:nvPr/>
          </p:nvCxnSpPr>
          <p:spPr>
            <a:xfrm rot="5400000" flipH="1">
              <a:off x="-425960" y="3789372"/>
              <a:ext cx="196815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E764311B-8E5E-0790-4D1C-A0E33F730542}"/>
                </a:ext>
              </a:extLst>
            </p:cNvPr>
            <p:cNvCxnSpPr>
              <a:cxnSpLocks/>
              <a:stCxn id="33" idx="0"/>
            </p:cNvCxnSpPr>
            <p:nvPr/>
          </p:nvCxnSpPr>
          <p:spPr>
            <a:xfrm flipH="1" flipV="1">
              <a:off x="1336593" y="3202075"/>
              <a:ext cx="316407" cy="323886"/>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946EF959-E128-238C-6D2F-1FDADBCD90BD}"/>
                </a:ext>
              </a:extLst>
            </p:cNvPr>
            <p:cNvCxnSpPr>
              <a:cxnSpLocks/>
              <a:endCxn id="33" idx="4"/>
            </p:cNvCxnSpPr>
            <p:nvPr/>
          </p:nvCxnSpPr>
          <p:spPr>
            <a:xfrm flipV="1">
              <a:off x="1653000" y="4029961"/>
              <a:ext cx="0" cy="74349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74860EA6-1969-A886-E52F-2EC257676202}"/>
                </a:ext>
              </a:extLst>
            </p:cNvPr>
            <p:cNvSpPr/>
            <p:nvPr/>
          </p:nvSpPr>
          <p:spPr>
            <a:xfrm>
              <a:off x="582974" y="4773451"/>
              <a:ext cx="1218187" cy="204562"/>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Ellipse 32">
              <a:extLst>
                <a:ext uri="{FF2B5EF4-FFF2-40B4-BE49-F238E27FC236}">
                  <a16:creationId xmlns:a16="http://schemas.microsoft.com/office/drawing/2014/main" id="{CB10DACF-0F30-C059-FC60-267342E88418}"/>
                </a:ext>
              </a:extLst>
            </p:cNvPr>
            <p:cNvSpPr/>
            <p:nvPr/>
          </p:nvSpPr>
          <p:spPr>
            <a:xfrm>
              <a:off x="1400972" y="3525961"/>
              <a:ext cx="504056"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V</a:t>
              </a:r>
            </a:p>
          </p:txBody>
        </p:sp>
      </p:grpSp>
      <p:sp>
        <p:nvSpPr>
          <p:cNvPr id="37" name="ZoneTexte 36">
            <a:extLst>
              <a:ext uri="{FF2B5EF4-FFF2-40B4-BE49-F238E27FC236}">
                <a16:creationId xmlns:a16="http://schemas.microsoft.com/office/drawing/2014/main" id="{22688DEE-3715-1807-8388-7C6D68A78E5C}"/>
              </a:ext>
            </a:extLst>
          </p:cNvPr>
          <p:cNvSpPr txBox="1"/>
          <p:nvPr/>
        </p:nvSpPr>
        <p:spPr>
          <a:xfrm>
            <a:off x="2347008" y="2701067"/>
            <a:ext cx="6663647" cy="2308324"/>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Effectuez le montage en choisissant </a:t>
            </a:r>
            <a:r>
              <a:rPr lang="fr-FR" dirty="0">
                <a:solidFill>
                  <a:srgbClr val="0070C0"/>
                </a:solidFill>
              </a:rPr>
              <a:t>r1</a:t>
            </a:r>
            <a:r>
              <a:rPr lang="fr-FR" dirty="0"/>
              <a:t> à « 500 ou 1000 </a:t>
            </a:r>
            <a:r>
              <a:rPr lang="el-GR" dirty="0"/>
              <a:t>Ω</a:t>
            </a:r>
            <a:r>
              <a:rPr lang="fr-FR" dirty="0"/>
              <a:t> » ; pivotez l’élément voltmètre et mettez les aiguilles à 0 ; alimentez votre montage et mesurez la « tension » aux bornes du dipôle.</a:t>
            </a:r>
          </a:p>
          <a:p>
            <a:pPr algn="just"/>
            <a:r>
              <a:rPr lang="fr-FR" b="1" dirty="0"/>
              <a:t>Question 8</a:t>
            </a:r>
            <a:r>
              <a:rPr lang="fr-FR" dirty="0"/>
              <a:t> : Ce résultat est-il dépendant de </a:t>
            </a:r>
            <a:r>
              <a:rPr lang="fr-FR" dirty="0">
                <a:solidFill>
                  <a:srgbClr val="0070C0"/>
                </a:solidFill>
              </a:rPr>
              <a:t>r1</a:t>
            </a:r>
            <a:r>
              <a:rPr lang="fr-FR" dirty="0"/>
              <a:t> ? Ce résultat est-il constant au cours du temps ? Est-ce que la chaine liée au « voltmètre » tourne ? Quel courant le traverse alors ? Concluez sur la valeur de la résistance d’un voltmètre.</a:t>
            </a:r>
          </a:p>
        </p:txBody>
      </p:sp>
      <p:pic>
        <p:nvPicPr>
          <p:cNvPr id="39" name="Image 38">
            <a:extLst>
              <a:ext uri="{FF2B5EF4-FFF2-40B4-BE49-F238E27FC236}">
                <a16:creationId xmlns:a16="http://schemas.microsoft.com/office/drawing/2014/main" id="{6C9818BE-3FB4-8585-E9F7-3F84F50BF9DF}"/>
              </a:ext>
            </a:extLst>
          </p:cNvPr>
          <p:cNvPicPr>
            <a:picLocks noChangeAspect="1"/>
          </p:cNvPicPr>
          <p:nvPr/>
        </p:nvPicPr>
        <p:blipFill rotWithShape="1">
          <a:blip r:embed="rId3"/>
          <a:srcRect l="70475" t="30954" r="18581" b="48991"/>
          <a:stretch/>
        </p:blipFill>
        <p:spPr>
          <a:xfrm>
            <a:off x="2852449" y="334202"/>
            <a:ext cx="1000702" cy="985678"/>
          </a:xfrm>
          <a:prstGeom prst="rect">
            <a:avLst/>
          </a:prstGeom>
        </p:spPr>
      </p:pic>
    </p:spTree>
    <p:extLst>
      <p:ext uri="{BB962C8B-B14F-4D97-AF65-F5344CB8AC3E}">
        <p14:creationId xmlns:p14="http://schemas.microsoft.com/office/powerpoint/2010/main" val="1387282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necteur droit 1"/>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7" name="Titre 6"/>
          <p:cNvSpPr>
            <a:spLocks noGrp="1"/>
          </p:cNvSpPr>
          <p:nvPr>
            <p:ph type="title"/>
          </p:nvPr>
        </p:nvSpPr>
        <p:spPr/>
        <p:txBody>
          <a:bodyPr>
            <a:noAutofit/>
          </a:bodyPr>
          <a:lstStyle/>
          <a:p>
            <a:br>
              <a:rPr lang="fr-FR" sz="4300" dirty="0"/>
            </a:br>
            <a:r>
              <a:rPr lang="fr-FR" sz="4300" dirty="0"/>
              <a:t>Expérimenter 1</a:t>
            </a:r>
          </a:p>
        </p:txBody>
      </p:sp>
      <p:sp>
        <p:nvSpPr>
          <p:cNvPr id="8" name="Espace réservé du texte 7"/>
          <p:cNvSpPr>
            <a:spLocks noGrp="1"/>
          </p:cNvSpPr>
          <p:nvPr>
            <p:ph type="body" idx="1"/>
          </p:nvPr>
        </p:nvSpPr>
        <p:spPr/>
        <p:txBody>
          <a:bodyPr>
            <a:normAutofit lnSpcReduction="10000"/>
          </a:bodyPr>
          <a:lstStyle/>
          <a:p>
            <a:pPr marL="285750" indent="-285750">
              <a:buFontTx/>
              <a:buChar char="-"/>
            </a:pPr>
            <a:r>
              <a:rPr lang="fr-FR" sz="2400" dirty="0"/>
              <a:t>Effectuer des montages élémentaires électroniques avec des éléments Spintronics : le montage diviseur de tension</a:t>
            </a:r>
          </a:p>
        </p:txBody>
      </p:sp>
      <p:sp>
        <p:nvSpPr>
          <p:cNvPr id="5" name="Espace réservé du pied de page 4"/>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pPr/>
              <a:t>15</a:t>
            </a:fld>
            <a:endParaRPr lang="fr-FR" dirty="0"/>
          </a:p>
        </p:txBody>
      </p:sp>
    </p:spTree>
    <p:extLst>
      <p:ext uri="{BB962C8B-B14F-4D97-AF65-F5344CB8AC3E}">
        <p14:creationId xmlns:p14="http://schemas.microsoft.com/office/powerpoint/2010/main" val="3740296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947391-9CEA-8A6D-B7AD-95D1D5DBDEC7}"/>
              </a:ext>
            </a:extLst>
          </p:cNvPr>
          <p:cNvSpPr>
            <a:spLocks noGrp="1"/>
          </p:cNvSpPr>
          <p:nvPr>
            <p:ph type="title"/>
          </p:nvPr>
        </p:nvSpPr>
        <p:spPr/>
        <p:txBody>
          <a:bodyPr/>
          <a:lstStyle/>
          <a:p>
            <a:r>
              <a:rPr lang="fr-FR" dirty="0"/>
              <a:t>Le montage diviseur de tension</a:t>
            </a:r>
          </a:p>
        </p:txBody>
      </p:sp>
      <p:sp>
        <p:nvSpPr>
          <p:cNvPr id="3" name="Espace réservé du contenu 2">
            <a:extLst>
              <a:ext uri="{FF2B5EF4-FFF2-40B4-BE49-F238E27FC236}">
                <a16:creationId xmlns:a16="http://schemas.microsoft.com/office/drawing/2014/main" id="{25F89D97-0742-65C0-9E4A-61FA83EFB165}"/>
              </a:ext>
            </a:extLst>
          </p:cNvPr>
          <p:cNvSpPr>
            <a:spLocks noGrp="1"/>
          </p:cNvSpPr>
          <p:nvPr>
            <p:ph idx="1"/>
          </p:nvPr>
        </p:nvSpPr>
        <p:spPr>
          <a:xfrm>
            <a:off x="457200" y="1052056"/>
            <a:ext cx="8574324" cy="1866041"/>
          </a:xfrm>
        </p:spPr>
        <p:txBody>
          <a:bodyPr>
            <a:normAutofit/>
          </a:bodyPr>
          <a:lstStyle/>
          <a:p>
            <a:pPr algn="just"/>
            <a:r>
              <a:rPr lang="fr-FR" sz="1800" dirty="0"/>
              <a:t>Ce montage est utilisé en fonction acquérir en plaçant une résistance variable en série d’une autre, avec une alimentation en tension stabilisée. La mesure de la tension aux bornes de la résistance variable est proportionnelle à la valeur de la résistance et donc fournit une information.</a:t>
            </a:r>
          </a:p>
          <a:p>
            <a:pPr algn="just"/>
            <a:r>
              <a:rPr lang="fr-FR" sz="1800" dirty="0"/>
              <a:t>Ex : potentiomètre linéaire ou angulaire : la résistance dépend de la position d’un curseur.</a:t>
            </a:r>
          </a:p>
        </p:txBody>
      </p:sp>
      <p:sp>
        <p:nvSpPr>
          <p:cNvPr id="5" name="Espace réservé du pied de page 4">
            <a:extLst>
              <a:ext uri="{FF2B5EF4-FFF2-40B4-BE49-F238E27FC236}">
                <a16:creationId xmlns:a16="http://schemas.microsoft.com/office/drawing/2014/main" id="{43B3496F-9DF3-7DD7-7E2D-450AF9B0F5D6}"/>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F4EA666A-4F99-12E3-BDC7-C71C9C5B7EB5}"/>
              </a:ext>
            </a:extLst>
          </p:cNvPr>
          <p:cNvSpPr>
            <a:spLocks noGrp="1"/>
          </p:cNvSpPr>
          <p:nvPr>
            <p:ph type="sldNum" sz="quarter" idx="12"/>
          </p:nvPr>
        </p:nvSpPr>
        <p:spPr/>
        <p:txBody>
          <a:bodyPr/>
          <a:lstStyle/>
          <a:p>
            <a:fld id="{93C461D2-9DE8-40C8-822B-38EC5191248D}" type="slidenum">
              <a:rPr lang="fr-FR" smtClean="0"/>
              <a:pPr/>
              <a:t>16</a:t>
            </a:fld>
            <a:endParaRPr lang="fr-FR" dirty="0"/>
          </a:p>
        </p:txBody>
      </p:sp>
      <p:pic>
        <p:nvPicPr>
          <p:cNvPr id="4" name="Image 3">
            <a:extLst>
              <a:ext uri="{FF2B5EF4-FFF2-40B4-BE49-F238E27FC236}">
                <a16:creationId xmlns:a16="http://schemas.microsoft.com/office/drawing/2014/main" id="{9162A24E-A5D2-CF87-074D-0376341AB6EF}"/>
              </a:ext>
            </a:extLst>
          </p:cNvPr>
          <p:cNvPicPr>
            <a:picLocks noChangeAspect="1"/>
          </p:cNvPicPr>
          <p:nvPr/>
        </p:nvPicPr>
        <p:blipFill>
          <a:blip r:embed="rId3"/>
          <a:stretch>
            <a:fillRect/>
          </a:stretch>
        </p:blipFill>
        <p:spPr>
          <a:xfrm>
            <a:off x="1892491" y="2933261"/>
            <a:ext cx="2333625" cy="1552575"/>
          </a:xfrm>
          <a:prstGeom prst="rect">
            <a:avLst/>
          </a:prstGeom>
        </p:spPr>
      </p:pic>
      <p:pic>
        <p:nvPicPr>
          <p:cNvPr id="13" name="Image 12">
            <a:extLst>
              <a:ext uri="{FF2B5EF4-FFF2-40B4-BE49-F238E27FC236}">
                <a16:creationId xmlns:a16="http://schemas.microsoft.com/office/drawing/2014/main" id="{38286737-11F2-0930-CB6B-F11E8D93768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436096" y="2787774"/>
            <a:ext cx="2415289" cy="2112838"/>
          </a:xfrm>
          <a:prstGeom prst="rect">
            <a:avLst/>
          </a:prstGeom>
        </p:spPr>
      </p:pic>
      <p:cxnSp>
        <p:nvCxnSpPr>
          <p:cNvPr id="18" name="Connecteur droit avec flèche 17">
            <a:extLst>
              <a:ext uri="{FF2B5EF4-FFF2-40B4-BE49-F238E27FC236}">
                <a16:creationId xmlns:a16="http://schemas.microsoft.com/office/drawing/2014/main" id="{1ACD11F3-1CB0-1819-E6EB-D705001DE89B}"/>
              </a:ext>
            </a:extLst>
          </p:cNvPr>
          <p:cNvCxnSpPr/>
          <p:nvPr/>
        </p:nvCxnSpPr>
        <p:spPr>
          <a:xfrm flipH="1">
            <a:off x="3131840" y="3291830"/>
            <a:ext cx="2016224" cy="21602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31083141-8CB8-E15F-9931-9DA912AAF7CB}"/>
              </a:ext>
            </a:extLst>
          </p:cNvPr>
          <p:cNvSpPr txBox="1"/>
          <p:nvPr/>
        </p:nvSpPr>
        <p:spPr>
          <a:xfrm>
            <a:off x="6084168" y="4623677"/>
            <a:ext cx="2500095" cy="307777"/>
          </a:xfrm>
          <a:prstGeom prst="rect">
            <a:avLst/>
          </a:prstGeom>
          <a:noFill/>
        </p:spPr>
        <p:txBody>
          <a:bodyPr wrap="square" rtlCol="0">
            <a:spAutoFit/>
          </a:bodyPr>
          <a:lstStyle/>
          <a:p>
            <a:pPr algn="ctr"/>
            <a:r>
              <a:rPr lang="fr-FR" sz="1400" i="1" dirty="0"/>
              <a:t>Potentiomètre angulaire</a:t>
            </a:r>
          </a:p>
        </p:txBody>
      </p:sp>
      <p:sp>
        <p:nvSpPr>
          <p:cNvPr id="20" name="ZoneTexte 19">
            <a:extLst>
              <a:ext uri="{FF2B5EF4-FFF2-40B4-BE49-F238E27FC236}">
                <a16:creationId xmlns:a16="http://schemas.microsoft.com/office/drawing/2014/main" id="{3A6D2A64-5088-3642-17FF-DB9F07CDBDAD}"/>
              </a:ext>
            </a:extLst>
          </p:cNvPr>
          <p:cNvSpPr txBox="1"/>
          <p:nvPr/>
        </p:nvSpPr>
        <p:spPr>
          <a:xfrm>
            <a:off x="6601519" y="3937236"/>
            <a:ext cx="288032" cy="276999"/>
          </a:xfrm>
          <a:prstGeom prst="rect">
            <a:avLst/>
          </a:prstGeom>
          <a:noFill/>
        </p:spPr>
        <p:txBody>
          <a:bodyPr wrap="square" rtlCol="0">
            <a:spAutoFit/>
          </a:bodyPr>
          <a:lstStyle/>
          <a:p>
            <a:r>
              <a:rPr lang="fr-FR" sz="1200" dirty="0"/>
              <a:t>b</a:t>
            </a:r>
          </a:p>
        </p:txBody>
      </p:sp>
      <p:sp>
        <p:nvSpPr>
          <p:cNvPr id="29" name="ZoneTexte 28">
            <a:extLst>
              <a:ext uri="{FF2B5EF4-FFF2-40B4-BE49-F238E27FC236}">
                <a16:creationId xmlns:a16="http://schemas.microsoft.com/office/drawing/2014/main" id="{FF069350-D2F1-C57A-11D9-8EC75CF2E70A}"/>
              </a:ext>
            </a:extLst>
          </p:cNvPr>
          <p:cNvSpPr txBox="1"/>
          <p:nvPr/>
        </p:nvSpPr>
        <p:spPr>
          <a:xfrm>
            <a:off x="5551186" y="3937236"/>
            <a:ext cx="288032" cy="276999"/>
          </a:xfrm>
          <a:prstGeom prst="rect">
            <a:avLst/>
          </a:prstGeom>
          <a:noFill/>
        </p:spPr>
        <p:txBody>
          <a:bodyPr wrap="square" rtlCol="0">
            <a:spAutoFit/>
          </a:bodyPr>
          <a:lstStyle/>
          <a:p>
            <a:r>
              <a:rPr lang="fr-FR" sz="1200" dirty="0"/>
              <a:t>a</a:t>
            </a:r>
          </a:p>
        </p:txBody>
      </p:sp>
      <p:sp>
        <p:nvSpPr>
          <p:cNvPr id="30" name="ZoneTexte 29">
            <a:extLst>
              <a:ext uri="{FF2B5EF4-FFF2-40B4-BE49-F238E27FC236}">
                <a16:creationId xmlns:a16="http://schemas.microsoft.com/office/drawing/2014/main" id="{9EED37BA-3445-C69E-9741-589D83A64A54}"/>
              </a:ext>
            </a:extLst>
          </p:cNvPr>
          <p:cNvSpPr txBox="1"/>
          <p:nvPr/>
        </p:nvSpPr>
        <p:spPr>
          <a:xfrm>
            <a:off x="6084168" y="3937236"/>
            <a:ext cx="288032" cy="276999"/>
          </a:xfrm>
          <a:prstGeom prst="rect">
            <a:avLst/>
          </a:prstGeom>
          <a:noFill/>
        </p:spPr>
        <p:txBody>
          <a:bodyPr wrap="square" rtlCol="0">
            <a:spAutoFit/>
          </a:bodyPr>
          <a:lstStyle/>
          <a:p>
            <a:r>
              <a:rPr lang="fr-FR" sz="1200" dirty="0"/>
              <a:t>c</a:t>
            </a:r>
          </a:p>
        </p:txBody>
      </p:sp>
    </p:spTree>
    <p:extLst>
      <p:ext uri="{BB962C8B-B14F-4D97-AF65-F5344CB8AC3E}">
        <p14:creationId xmlns:p14="http://schemas.microsoft.com/office/powerpoint/2010/main" val="838811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947391-9CEA-8A6D-B7AD-95D1D5DBDEC7}"/>
              </a:ext>
            </a:extLst>
          </p:cNvPr>
          <p:cNvSpPr>
            <a:spLocks noGrp="1"/>
          </p:cNvSpPr>
          <p:nvPr>
            <p:ph type="title"/>
          </p:nvPr>
        </p:nvSpPr>
        <p:spPr/>
        <p:txBody>
          <a:bodyPr/>
          <a:lstStyle/>
          <a:p>
            <a:r>
              <a:rPr lang="fr-FR" dirty="0"/>
              <a:t>Le montage diviseur de tension</a:t>
            </a:r>
          </a:p>
        </p:txBody>
      </p:sp>
      <p:sp>
        <p:nvSpPr>
          <p:cNvPr id="3" name="Espace réservé du contenu 2">
            <a:extLst>
              <a:ext uri="{FF2B5EF4-FFF2-40B4-BE49-F238E27FC236}">
                <a16:creationId xmlns:a16="http://schemas.microsoft.com/office/drawing/2014/main" id="{25F89D97-0742-65C0-9E4A-61FA83EFB165}"/>
              </a:ext>
            </a:extLst>
          </p:cNvPr>
          <p:cNvSpPr>
            <a:spLocks noGrp="1"/>
          </p:cNvSpPr>
          <p:nvPr>
            <p:ph idx="1"/>
          </p:nvPr>
        </p:nvSpPr>
        <p:spPr>
          <a:xfrm>
            <a:off x="457200" y="1052056"/>
            <a:ext cx="8574324" cy="1866041"/>
          </a:xfrm>
        </p:spPr>
        <p:txBody>
          <a:bodyPr>
            <a:normAutofit/>
          </a:bodyPr>
          <a:lstStyle/>
          <a:p>
            <a:pPr algn="just"/>
            <a:r>
              <a:rPr lang="fr-FR" sz="1800" dirty="0"/>
              <a:t>Ce montage est utilisé en fonction acquérir en plaçant une résistance variable en série d’une autre, avec une alimentation en tension stabilisée. La mesure de la tension aux bornes de la résistance variable est proportionnelle à la valeur de la résistance et donc fournit une information.</a:t>
            </a:r>
          </a:p>
          <a:p>
            <a:pPr algn="just"/>
            <a:r>
              <a:rPr lang="fr-FR" sz="1800" dirty="0"/>
              <a:t>Ex : potentiomètre linéaire ou angulaire : la résistance dépend de la position d’un curseur.</a:t>
            </a:r>
          </a:p>
        </p:txBody>
      </p:sp>
      <p:sp>
        <p:nvSpPr>
          <p:cNvPr id="5" name="Espace réservé du pied de page 4">
            <a:extLst>
              <a:ext uri="{FF2B5EF4-FFF2-40B4-BE49-F238E27FC236}">
                <a16:creationId xmlns:a16="http://schemas.microsoft.com/office/drawing/2014/main" id="{43B3496F-9DF3-7DD7-7E2D-450AF9B0F5D6}"/>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F4EA666A-4F99-12E3-BDC7-C71C9C5B7EB5}"/>
              </a:ext>
            </a:extLst>
          </p:cNvPr>
          <p:cNvSpPr>
            <a:spLocks noGrp="1"/>
          </p:cNvSpPr>
          <p:nvPr>
            <p:ph type="sldNum" sz="quarter" idx="12"/>
          </p:nvPr>
        </p:nvSpPr>
        <p:spPr/>
        <p:txBody>
          <a:bodyPr/>
          <a:lstStyle/>
          <a:p>
            <a:fld id="{93C461D2-9DE8-40C8-822B-38EC5191248D}" type="slidenum">
              <a:rPr lang="fr-FR" smtClean="0"/>
              <a:pPr/>
              <a:t>17</a:t>
            </a:fld>
            <a:endParaRPr lang="fr-FR" dirty="0"/>
          </a:p>
        </p:txBody>
      </p:sp>
      <p:sp>
        <p:nvSpPr>
          <p:cNvPr id="8" name="ZoneTexte 7">
            <a:extLst>
              <a:ext uri="{FF2B5EF4-FFF2-40B4-BE49-F238E27FC236}">
                <a16:creationId xmlns:a16="http://schemas.microsoft.com/office/drawing/2014/main" id="{002F6D2B-1F5E-2110-2A11-60079E8D74E7}"/>
              </a:ext>
            </a:extLst>
          </p:cNvPr>
          <p:cNvSpPr txBox="1"/>
          <p:nvPr/>
        </p:nvSpPr>
        <p:spPr>
          <a:xfrm>
            <a:off x="2406458" y="3126627"/>
            <a:ext cx="597022" cy="369332"/>
          </a:xfrm>
          <a:prstGeom prst="rect">
            <a:avLst/>
          </a:prstGeom>
          <a:noFill/>
        </p:spPr>
        <p:txBody>
          <a:bodyPr wrap="square" rtlCol="0">
            <a:spAutoFit/>
          </a:bodyPr>
          <a:lstStyle/>
          <a:p>
            <a:r>
              <a:rPr lang="fr-FR" i="1" dirty="0">
                <a:solidFill>
                  <a:srgbClr val="0070C0"/>
                </a:solidFill>
              </a:rPr>
              <a:t>u(t)</a:t>
            </a:r>
          </a:p>
        </p:txBody>
      </p:sp>
      <p:cxnSp>
        <p:nvCxnSpPr>
          <p:cNvPr id="9" name="Connecteur droit 8">
            <a:extLst>
              <a:ext uri="{FF2B5EF4-FFF2-40B4-BE49-F238E27FC236}">
                <a16:creationId xmlns:a16="http://schemas.microsoft.com/office/drawing/2014/main" id="{C411CC1F-A69E-062E-D1F1-A236FC9B0BD0}"/>
              </a:ext>
            </a:extLst>
          </p:cNvPr>
          <p:cNvCxnSpPr>
            <a:cxnSpLocks/>
          </p:cNvCxnSpPr>
          <p:nvPr/>
        </p:nvCxnSpPr>
        <p:spPr>
          <a:xfrm rot="16200000" flipV="1">
            <a:off x="978304" y="3152558"/>
            <a:ext cx="0" cy="396780"/>
          </a:xfrm>
          <a:prstGeom prst="line">
            <a:avLst/>
          </a:prstGeom>
          <a:ln w="28575">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D2A435AF-124A-7D81-94AD-26EA72C8407C}"/>
              </a:ext>
            </a:extLst>
          </p:cNvPr>
          <p:cNvSpPr/>
          <p:nvPr/>
        </p:nvSpPr>
        <p:spPr>
          <a:xfrm rot="16200000">
            <a:off x="1607936" y="3380793"/>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lIns="0" rIns="0" rtlCol="0" anchor="ctr"/>
          <a:lstStyle/>
          <a:p>
            <a:pPr algn="ctr"/>
            <a:r>
              <a:rPr lang="fr-FR" sz="1000" dirty="0">
                <a:solidFill>
                  <a:srgbClr val="0070C0"/>
                </a:solidFill>
              </a:rPr>
              <a:t>1000</a:t>
            </a:r>
          </a:p>
        </p:txBody>
      </p:sp>
      <p:cxnSp>
        <p:nvCxnSpPr>
          <p:cNvPr id="12" name="Connecteur droit 11">
            <a:extLst>
              <a:ext uri="{FF2B5EF4-FFF2-40B4-BE49-F238E27FC236}">
                <a16:creationId xmlns:a16="http://schemas.microsoft.com/office/drawing/2014/main" id="{4BD35596-6308-2408-5D4C-73DC5E1927F0}"/>
              </a:ext>
            </a:extLst>
          </p:cNvPr>
          <p:cNvCxnSpPr>
            <a:cxnSpLocks/>
            <a:stCxn id="10" idx="0"/>
          </p:cNvCxnSpPr>
          <p:nvPr/>
        </p:nvCxnSpPr>
        <p:spPr>
          <a:xfrm rot="16200000" flipV="1">
            <a:off x="1139405" y="3416321"/>
            <a:ext cx="325168" cy="251849"/>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9FB152A6-3091-2A6F-128F-86296C45230C}"/>
              </a:ext>
            </a:extLst>
          </p:cNvPr>
          <p:cNvCxnSpPr>
            <a:cxnSpLocks/>
          </p:cNvCxnSpPr>
          <p:nvPr/>
        </p:nvCxnSpPr>
        <p:spPr>
          <a:xfrm flipH="1">
            <a:off x="765420" y="3435846"/>
            <a:ext cx="34366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E764311B-8E5E-0790-4D1C-A0E33F730542}"/>
              </a:ext>
            </a:extLst>
          </p:cNvPr>
          <p:cNvCxnSpPr>
            <a:cxnSpLocks/>
          </p:cNvCxnSpPr>
          <p:nvPr/>
        </p:nvCxnSpPr>
        <p:spPr>
          <a:xfrm flipH="1">
            <a:off x="1176694" y="3067006"/>
            <a:ext cx="304495" cy="265076"/>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946EF959-E128-238C-6D2F-1FDADBCD90BD}"/>
              </a:ext>
            </a:extLst>
          </p:cNvPr>
          <p:cNvCxnSpPr>
            <a:cxnSpLocks/>
          </p:cNvCxnSpPr>
          <p:nvPr/>
        </p:nvCxnSpPr>
        <p:spPr>
          <a:xfrm flipH="1" flipV="1">
            <a:off x="1996839" y="3022752"/>
            <a:ext cx="2247355"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A7FF5C99-C577-7A8F-BD94-B28394F2984D}"/>
              </a:ext>
            </a:extLst>
          </p:cNvPr>
          <p:cNvSpPr/>
          <p:nvPr/>
        </p:nvSpPr>
        <p:spPr>
          <a:xfrm rot="16200000">
            <a:off x="3194649" y="3380793"/>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lIns="0" rIns="0" rtlCol="0" anchor="ctr"/>
          <a:lstStyle/>
          <a:p>
            <a:pPr algn="ctr"/>
            <a:r>
              <a:rPr lang="fr-FR" sz="1000" dirty="0">
                <a:solidFill>
                  <a:srgbClr val="0070C0"/>
                </a:solidFill>
              </a:rPr>
              <a:t>500</a:t>
            </a:r>
          </a:p>
        </p:txBody>
      </p:sp>
      <p:cxnSp>
        <p:nvCxnSpPr>
          <p:cNvPr id="23" name="Connecteur droit 22">
            <a:extLst>
              <a:ext uri="{FF2B5EF4-FFF2-40B4-BE49-F238E27FC236}">
                <a16:creationId xmlns:a16="http://schemas.microsoft.com/office/drawing/2014/main" id="{9B1FA7B5-326A-66F2-797D-F4FEB8D9824E}"/>
              </a:ext>
            </a:extLst>
          </p:cNvPr>
          <p:cNvCxnSpPr>
            <a:cxnSpLocks/>
            <a:stCxn id="21" idx="0"/>
            <a:endCxn id="10" idx="2"/>
          </p:cNvCxnSpPr>
          <p:nvPr/>
        </p:nvCxnSpPr>
        <p:spPr>
          <a:xfrm flipH="1">
            <a:off x="2075986" y="3704829"/>
            <a:ext cx="938641"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Connecteur droit 23">
            <a:extLst>
              <a:ext uri="{FF2B5EF4-FFF2-40B4-BE49-F238E27FC236}">
                <a16:creationId xmlns:a16="http://schemas.microsoft.com/office/drawing/2014/main" id="{CED3396E-EC25-7D62-0CE2-E7307B643818}"/>
              </a:ext>
            </a:extLst>
          </p:cNvPr>
          <p:cNvCxnSpPr>
            <a:cxnSpLocks/>
          </p:cNvCxnSpPr>
          <p:nvPr/>
        </p:nvCxnSpPr>
        <p:spPr>
          <a:xfrm flipH="1">
            <a:off x="3670819" y="3708649"/>
            <a:ext cx="573375"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74860EA6-1969-A886-E52F-2EC257676202}"/>
              </a:ext>
            </a:extLst>
          </p:cNvPr>
          <p:cNvSpPr/>
          <p:nvPr/>
        </p:nvSpPr>
        <p:spPr>
          <a:xfrm rot="16200000">
            <a:off x="3614245" y="3421006"/>
            <a:ext cx="1409291" cy="204562"/>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7" name="Connecteur droit 26">
            <a:extLst>
              <a:ext uri="{FF2B5EF4-FFF2-40B4-BE49-F238E27FC236}">
                <a16:creationId xmlns:a16="http://schemas.microsoft.com/office/drawing/2014/main" id="{806FDDF4-A5D5-A8B7-0241-DE6B315276C7}"/>
              </a:ext>
            </a:extLst>
          </p:cNvPr>
          <p:cNvCxnSpPr>
            <a:cxnSpLocks/>
            <a:stCxn id="26" idx="2"/>
            <a:endCxn id="11" idx="0"/>
          </p:cNvCxnSpPr>
          <p:nvPr/>
        </p:nvCxnSpPr>
        <p:spPr>
          <a:xfrm flipH="1" flipV="1">
            <a:off x="2487464" y="3662564"/>
            <a:ext cx="562758" cy="509151"/>
          </a:xfrm>
          <a:prstGeom prst="line">
            <a:avLst/>
          </a:prstGeom>
          <a:ln w="28575">
            <a:solidFill>
              <a:schemeClr val="accent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C09886AF-7002-D47B-0108-DA5005B65F3F}"/>
              </a:ext>
            </a:extLst>
          </p:cNvPr>
          <p:cNvCxnSpPr>
            <a:cxnSpLocks/>
            <a:endCxn id="26" idx="6"/>
          </p:cNvCxnSpPr>
          <p:nvPr/>
        </p:nvCxnSpPr>
        <p:spPr>
          <a:xfrm flipH="1">
            <a:off x="3554278" y="4171715"/>
            <a:ext cx="647837"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Ellipse 21">
            <a:extLst>
              <a:ext uri="{FF2B5EF4-FFF2-40B4-BE49-F238E27FC236}">
                <a16:creationId xmlns:a16="http://schemas.microsoft.com/office/drawing/2014/main" id="{55622852-C2AB-067B-E4FF-86C0F52DFADB}"/>
              </a:ext>
            </a:extLst>
          </p:cNvPr>
          <p:cNvSpPr/>
          <p:nvPr/>
        </p:nvSpPr>
        <p:spPr>
          <a:xfrm>
            <a:off x="1488085" y="2803060"/>
            <a:ext cx="504056"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rgbClr val="0070C0"/>
                </a:solidFill>
              </a:rPr>
              <a:t>u</a:t>
            </a:r>
          </a:p>
        </p:txBody>
      </p:sp>
      <p:sp>
        <p:nvSpPr>
          <p:cNvPr id="26" name="Ellipse 25">
            <a:extLst>
              <a:ext uri="{FF2B5EF4-FFF2-40B4-BE49-F238E27FC236}">
                <a16:creationId xmlns:a16="http://schemas.microsoft.com/office/drawing/2014/main" id="{80E86E8A-A617-BBEB-91F7-56D221E05E00}"/>
              </a:ext>
            </a:extLst>
          </p:cNvPr>
          <p:cNvSpPr/>
          <p:nvPr/>
        </p:nvSpPr>
        <p:spPr>
          <a:xfrm>
            <a:off x="3050222" y="3919715"/>
            <a:ext cx="504056"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rgbClr val="0070C0"/>
                </a:solidFill>
              </a:rPr>
              <a:t>u2</a:t>
            </a:r>
          </a:p>
        </p:txBody>
      </p:sp>
      <p:sp>
        <p:nvSpPr>
          <p:cNvPr id="32" name="ZoneTexte 31">
            <a:extLst>
              <a:ext uri="{FF2B5EF4-FFF2-40B4-BE49-F238E27FC236}">
                <a16:creationId xmlns:a16="http://schemas.microsoft.com/office/drawing/2014/main" id="{D0C789D1-8B65-5407-4286-59D470C7A531}"/>
              </a:ext>
            </a:extLst>
          </p:cNvPr>
          <p:cNvSpPr txBox="1"/>
          <p:nvPr/>
        </p:nvSpPr>
        <p:spPr>
          <a:xfrm>
            <a:off x="4825111" y="2571750"/>
            <a:ext cx="4206413" cy="1200329"/>
          </a:xfrm>
          <a:prstGeom prst="rect">
            <a:avLst/>
          </a:prstGeom>
          <a:solidFill>
            <a:schemeClr val="accent4">
              <a:lumMod val="20000"/>
              <a:lumOff val="80000"/>
            </a:schemeClr>
          </a:solidFill>
        </p:spPr>
        <p:txBody>
          <a:bodyPr wrap="square" rtlCol="0">
            <a:spAutoFit/>
          </a:bodyPr>
          <a:lstStyle/>
          <a:p>
            <a:pPr marL="285750" indent="-285750">
              <a:buFont typeface="Arial" panose="020B0604020202020204" pitchFamily="34" charset="0"/>
              <a:buChar char="•"/>
            </a:pPr>
            <a:r>
              <a:rPr lang="fr-FR" dirty="0"/>
              <a:t>Effectuez le montage correspondant. </a:t>
            </a:r>
          </a:p>
          <a:p>
            <a:pPr marL="285750" indent="-285750" algn="just">
              <a:buFont typeface="Arial" panose="020B0604020202020204" pitchFamily="34" charset="0"/>
              <a:buChar char="•"/>
            </a:pPr>
            <a:r>
              <a:rPr lang="fr-FR" dirty="0"/>
              <a:t>Testez et relevez les valeurs des tensions. (quitte à tapoter un peu dessus).</a:t>
            </a:r>
          </a:p>
        </p:txBody>
      </p:sp>
      <p:sp>
        <p:nvSpPr>
          <p:cNvPr id="33" name="ZoneTexte 32">
            <a:extLst>
              <a:ext uri="{FF2B5EF4-FFF2-40B4-BE49-F238E27FC236}">
                <a16:creationId xmlns:a16="http://schemas.microsoft.com/office/drawing/2014/main" id="{C738B5A9-0025-C145-A1DD-9E9D57C9804F}"/>
              </a:ext>
            </a:extLst>
          </p:cNvPr>
          <p:cNvSpPr txBox="1"/>
          <p:nvPr/>
        </p:nvSpPr>
        <p:spPr>
          <a:xfrm>
            <a:off x="4825111" y="3910559"/>
            <a:ext cx="4186508" cy="369332"/>
          </a:xfrm>
          <a:prstGeom prst="rect">
            <a:avLst/>
          </a:prstGeom>
          <a:solidFill>
            <a:schemeClr val="accent4">
              <a:lumMod val="20000"/>
              <a:lumOff val="80000"/>
            </a:schemeClr>
          </a:solidFill>
        </p:spPr>
        <p:txBody>
          <a:bodyPr wrap="square" rtlCol="0">
            <a:spAutoFit/>
          </a:bodyPr>
          <a:lstStyle/>
          <a:p>
            <a:r>
              <a:rPr lang="fr-FR" b="1" dirty="0"/>
              <a:t>Question 9 </a:t>
            </a:r>
            <a:r>
              <a:rPr lang="fr-FR" dirty="0"/>
              <a:t>: Relevez </a:t>
            </a:r>
            <a:r>
              <a:rPr lang="fr-FR" dirty="0">
                <a:solidFill>
                  <a:srgbClr val="0070C0"/>
                </a:solidFill>
              </a:rPr>
              <a:t>u</a:t>
            </a:r>
            <a:r>
              <a:rPr lang="fr-FR" dirty="0"/>
              <a:t> et </a:t>
            </a:r>
            <a:r>
              <a:rPr lang="fr-FR" dirty="0">
                <a:solidFill>
                  <a:srgbClr val="0070C0"/>
                </a:solidFill>
              </a:rPr>
              <a:t>u2</a:t>
            </a:r>
            <a:r>
              <a:rPr lang="fr-FR" dirty="0"/>
              <a:t>. </a:t>
            </a:r>
          </a:p>
        </p:txBody>
      </p:sp>
      <p:sp>
        <p:nvSpPr>
          <p:cNvPr id="34" name="ZoneTexte 33">
            <a:extLst>
              <a:ext uri="{FF2B5EF4-FFF2-40B4-BE49-F238E27FC236}">
                <a16:creationId xmlns:a16="http://schemas.microsoft.com/office/drawing/2014/main" id="{50569897-18B4-EDBD-BD3D-F893C4B32B9F}"/>
              </a:ext>
            </a:extLst>
          </p:cNvPr>
          <p:cNvSpPr txBox="1"/>
          <p:nvPr/>
        </p:nvSpPr>
        <p:spPr>
          <a:xfrm>
            <a:off x="97552" y="4462171"/>
            <a:ext cx="8914067" cy="646331"/>
          </a:xfrm>
          <a:prstGeom prst="rect">
            <a:avLst/>
          </a:prstGeom>
          <a:solidFill>
            <a:schemeClr val="accent4">
              <a:lumMod val="20000"/>
              <a:lumOff val="80000"/>
            </a:schemeClr>
          </a:solidFill>
        </p:spPr>
        <p:txBody>
          <a:bodyPr wrap="square" rtlCol="0">
            <a:spAutoFit/>
          </a:bodyPr>
          <a:lstStyle/>
          <a:p>
            <a:pPr marL="285750" indent="-285750">
              <a:buFont typeface="Arial" panose="020B0604020202020204" pitchFamily="34" charset="0"/>
              <a:buChar char="•"/>
            </a:pPr>
            <a:r>
              <a:rPr lang="fr-FR" dirty="0"/>
              <a:t>Freinez légèrement avec vos doigts la résistance 500 et observez la tension à ces bornes.</a:t>
            </a:r>
          </a:p>
        </p:txBody>
      </p:sp>
      <p:sp>
        <p:nvSpPr>
          <p:cNvPr id="4" name="ZoneTexte 3">
            <a:extLst>
              <a:ext uri="{FF2B5EF4-FFF2-40B4-BE49-F238E27FC236}">
                <a16:creationId xmlns:a16="http://schemas.microsoft.com/office/drawing/2014/main" id="{B42591E7-519C-9429-8C4D-AC9A29C2DC5E}"/>
              </a:ext>
            </a:extLst>
          </p:cNvPr>
          <p:cNvSpPr txBox="1"/>
          <p:nvPr/>
        </p:nvSpPr>
        <p:spPr>
          <a:xfrm>
            <a:off x="3700831" y="3662564"/>
            <a:ext cx="288032" cy="276999"/>
          </a:xfrm>
          <a:prstGeom prst="rect">
            <a:avLst/>
          </a:prstGeom>
          <a:noFill/>
        </p:spPr>
        <p:txBody>
          <a:bodyPr wrap="square" rtlCol="0">
            <a:spAutoFit/>
          </a:bodyPr>
          <a:lstStyle/>
          <a:p>
            <a:r>
              <a:rPr lang="fr-FR" sz="1200" dirty="0"/>
              <a:t>b</a:t>
            </a:r>
          </a:p>
        </p:txBody>
      </p:sp>
      <p:sp>
        <p:nvSpPr>
          <p:cNvPr id="7" name="ZoneTexte 6">
            <a:extLst>
              <a:ext uri="{FF2B5EF4-FFF2-40B4-BE49-F238E27FC236}">
                <a16:creationId xmlns:a16="http://schemas.microsoft.com/office/drawing/2014/main" id="{E20E385E-283D-BC61-DCA8-9CEF37746764}"/>
              </a:ext>
            </a:extLst>
          </p:cNvPr>
          <p:cNvSpPr txBox="1"/>
          <p:nvPr/>
        </p:nvSpPr>
        <p:spPr>
          <a:xfrm>
            <a:off x="1078576" y="3662564"/>
            <a:ext cx="288032" cy="276999"/>
          </a:xfrm>
          <a:prstGeom prst="rect">
            <a:avLst/>
          </a:prstGeom>
          <a:noFill/>
        </p:spPr>
        <p:txBody>
          <a:bodyPr wrap="square" rtlCol="0">
            <a:spAutoFit/>
          </a:bodyPr>
          <a:lstStyle/>
          <a:p>
            <a:r>
              <a:rPr lang="fr-FR" sz="1200" dirty="0"/>
              <a:t>a</a:t>
            </a:r>
          </a:p>
        </p:txBody>
      </p:sp>
      <p:sp>
        <p:nvSpPr>
          <p:cNvPr id="11" name="ZoneTexte 10">
            <a:extLst>
              <a:ext uri="{FF2B5EF4-FFF2-40B4-BE49-F238E27FC236}">
                <a16:creationId xmlns:a16="http://schemas.microsoft.com/office/drawing/2014/main" id="{7A7C93A7-9998-A67D-1208-3C4521F145F7}"/>
              </a:ext>
            </a:extLst>
          </p:cNvPr>
          <p:cNvSpPr txBox="1"/>
          <p:nvPr/>
        </p:nvSpPr>
        <p:spPr>
          <a:xfrm>
            <a:off x="2343448" y="3662564"/>
            <a:ext cx="288032" cy="276999"/>
          </a:xfrm>
          <a:prstGeom prst="rect">
            <a:avLst/>
          </a:prstGeom>
          <a:noFill/>
        </p:spPr>
        <p:txBody>
          <a:bodyPr wrap="square" rtlCol="0">
            <a:spAutoFit/>
          </a:bodyPr>
          <a:lstStyle/>
          <a:p>
            <a:r>
              <a:rPr lang="fr-FR" sz="1200" dirty="0"/>
              <a:t>c</a:t>
            </a:r>
          </a:p>
        </p:txBody>
      </p:sp>
    </p:spTree>
    <p:extLst>
      <p:ext uri="{BB962C8B-B14F-4D97-AF65-F5344CB8AC3E}">
        <p14:creationId xmlns:p14="http://schemas.microsoft.com/office/powerpoint/2010/main" val="4207337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947391-9CEA-8A6D-B7AD-95D1D5DBDEC7}"/>
              </a:ext>
            </a:extLst>
          </p:cNvPr>
          <p:cNvSpPr>
            <a:spLocks noGrp="1"/>
          </p:cNvSpPr>
          <p:nvPr>
            <p:ph type="title"/>
          </p:nvPr>
        </p:nvSpPr>
        <p:spPr/>
        <p:txBody>
          <a:bodyPr>
            <a:normAutofit/>
          </a:bodyPr>
          <a:lstStyle/>
          <a:p>
            <a:r>
              <a:rPr lang="fr-FR" dirty="0"/>
              <a:t>Le montage diviseur de tension : loi des mailles</a:t>
            </a:r>
          </a:p>
        </p:txBody>
      </p:sp>
      <p:sp>
        <p:nvSpPr>
          <p:cNvPr id="3" name="Espace réservé du contenu 2">
            <a:extLst>
              <a:ext uri="{FF2B5EF4-FFF2-40B4-BE49-F238E27FC236}">
                <a16:creationId xmlns:a16="http://schemas.microsoft.com/office/drawing/2014/main" id="{25F89D97-0742-65C0-9E4A-61FA83EFB165}"/>
              </a:ext>
            </a:extLst>
          </p:cNvPr>
          <p:cNvSpPr>
            <a:spLocks noGrp="1"/>
          </p:cNvSpPr>
          <p:nvPr>
            <p:ph idx="1"/>
          </p:nvPr>
        </p:nvSpPr>
        <p:spPr>
          <a:xfrm>
            <a:off x="457200" y="1105779"/>
            <a:ext cx="8229600" cy="427655"/>
          </a:xfrm>
        </p:spPr>
        <p:txBody>
          <a:bodyPr>
            <a:normAutofit/>
          </a:bodyPr>
          <a:lstStyle/>
          <a:p>
            <a:pPr algn="just"/>
            <a:r>
              <a:rPr lang="fr-FR" sz="1800" dirty="0"/>
              <a:t>Nous allons vérifier la loi des mailles : </a:t>
            </a:r>
          </a:p>
        </p:txBody>
      </p:sp>
      <p:sp>
        <p:nvSpPr>
          <p:cNvPr id="5" name="Espace réservé du pied de page 4">
            <a:extLst>
              <a:ext uri="{FF2B5EF4-FFF2-40B4-BE49-F238E27FC236}">
                <a16:creationId xmlns:a16="http://schemas.microsoft.com/office/drawing/2014/main" id="{43B3496F-9DF3-7DD7-7E2D-450AF9B0F5D6}"/>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F4EA666A-4F99-12E3-BDC7-C71C9C5B7EB5}"/>
              </a:ext>
            </a:extLst>
          </p:cNvPr>
          <p:cNvSpPr>
            <a:spLocks noGrp="1"/>
          </p:cNvSpPr>
          <p:nvPr>
            <p:ph type="sldNum" sz="quarter" idx="12"/>
          </p:nvPr>
        </p:nvSpPr>
        <p:spPr/>
        <p:txBody>
          <a:bodyPr/>
          <a:lstStyle/>
          <a:p>
            <a:fld id="{93C461D2-9DE8-40C8-822B-38EC5191248D}" type="slidenum">
              <a:rPr lang="fr-FR" smtClean="0"/>
              <a:pPr/>
              <a:t>18</a:t>
            </a:fld>
            <a:endParaRPr lang="fr-FR" dirty="0"/>
          </a:p>
        </p:txBody>
      </p:sp>
      <p:sp>
        <p:nvSpPr>
          <p:cNvPr id="32" name="ZoneTexte 31">
            <a:extLst>
              <a:ext uri="{FF2B5EF4-FFF2-40B4-BE49-F238E27FC236}">
                <a16:creationId xmlns:a16="http://schemas.microsoft.com/office/drawing/2014/main" id="{D0C789D1-8B65-5407-4286-59D470C7A531}"/>
              </a:ext>
            </a:extLst>
          </p:cNvPr>
          <p:cNvSpPr txBox="1"/>
          <p:nvPr/>
        </p:nvSpPr>
        <p:spPr>
          <a:xfrm>
            <a:off x="3870519" y="1769977"/>
            <a:ext cx="5035259" cy="1477328"/>
          </a:xfrm>
          <a:prstGeom prst="rect">
            <a:avLst/>
          </a:prstGeom>
          <a:solidFill>
            <a:schemeClr val="accent4">
              <a:lumMod val="20000"/>
              <a:lumOff val="80000"/>
            </a:schemeClr>
          </a:solidFill>
        </p:spPr>
        <p:txBody>
          <a:bodyPr wrap="square" rtlCol="0">
            <a:spAutoFit/>
          </a:bodyPr>
          <a:lstStyle/>
          <a:p>
            <a:pPr algn="just"/>
            <a:r>
              <a:rPr lang="fr-FR" b="1" dirty="0"/>
              <a:t>Question 10 </a:t>
            </a:r>
            <a:r>
              <a:rPr lang="fr-FR" dirty="0"/>
              <a:t>: Sachant que le courant est constant (et non perturbé par la présence des voltmètres), en utilisant la loi d’Ohm aux bornes de chaque dipôle, exprimez </a:t>
            </a:r>
            <a:r>
              <a:rPr lang="fr-FR" i="1" dirty="0">
                <a:solidFill>
                  <a:srgbClr val="0070C0"/>
                </a:solidFill>
              </a:rPr>
              <a:t>u2(t)</a:t>
            </a:r>
            <a:r>
              <a:rPr lang="fr-FR" dirty="0"/>
              <a:t> en fonction de </a:t>
            </a:r>
            <a:r>
              <a:rPr lang="fr-FR" i="1" dirty="0">
                <a:solidFill>
                  <a:srgbClr val="0070C0"/>
                </a:solidFill>
              </a:rPr>
              <a:t>r1</a:t>
            </a:r>
            <a:r>
              <a:rPr lang="fr-FR" dirty="0"/>
              <a:t>, </a:t>
            </a:r>
            <a:r>
              <a:rPr lang="fr-FR" i="1" dirty="0">
                <a:solidFill>
                  <a:srgbClr val="0070C0"/>
                </a:solidFill>
              </a:rPr>
              <a:t>r2</a:t>
            </a:r>
            <a:r>
              <a:rPr lang="fr-FR" dirty="0"/>
              <a:t> et </a:t>
            </a:r>
            <a:r>
              <a:rPr lang="fr-FR" i="1" dirty="0">
                <a:solidFill>
                  <a:srgbClr val="0070C0"/>
                </a:solidFill>
              </a:rPr>
              <a:t>u(t)</a:t>
            </a:r>
            <a:r>
              <a:rPr lang="fr-FR" dirty="0"/>
              <a:t>.</a:t>
            </a:r>
          </a:p>
        </p:txBody>
      </p:sp>
      <p:sp>
        <p:nvSpPr>
          <p:cNvPr id="33" name="ZoneTexte 32">
            <a:extLst>
              <a:ext uri="{FF2B5EF4-FFF2-40B4-BE49-F238E27FC236}">
                <a16:creationId xmlns:a16="http://schemas.microsoft.com/office/drawing/2014/main" id="{C738B5A9-0025-C145-A1DD-9E9D57C9804F}"/>
              </a:ext>
            </a:extLst>
          </p:cNvPr>
          <p:cNvSpPr txBox="1"/>
          <p:nvPr/>
        </p:nvSpPr>
        <p:spPr>
          <a:xfrm>
            <a:off x="441101" y="3628621"/>
            <a:ext cx="8451377" cy="646331"/>
          </a:xfrm>
          <a:prstGeom prst="rect">
            <a:avLst/>
          </a:prstGeom>
          <a:solidFill>
            <a:schemeClr val="accent4">
              <a:lumMod val="20000"/>
              <a:lumOff val="80000"/>
            </a:schemeClr>
          </a:solidFill>
        </p:spPr>
        <p:txBody>
          <a:bodyPr wrap="square" rtlCol="0">
            <a:spAutoFit/>
          </a:bodyPr>
          <a:lstStyle/>
          <a:p>
            <a:r>
              <a:rPr lang="fr-FR" b="1" dirty="0"/>
              <a:t>Question 11 </a:t>
            </a:r>
            <a:r>
              <a:rPr lang="fr-FR" dirty="0"/>
              <a:t>: Faites l’application numérique avec </a:t>
            </a:r>
            <a:r>
              <a:rPr lang="fr-FR" dirty="0">
                <a:solidFill>
                  <a:srgbClr val="0070C0"/>
                </a:solidFill>
              </a:rPr>
              <a:t>r1=1000 </a:t>
            </a:r>
            <a:r>
              <a:rPr lang="el-GR" dirty="0">
                <a:solidFill>
                  <a:srgbClr val="0070C0"/>
                </a:solidFill>
              </a:rPr>
              <a:t>Ω</a:t>
            </a:r>
            <a:r>
              <a:rPr lang="fr-FR" dirty="0"/>
              <a:t> et </a:t>
            </a:r>
            <a:r>
              <a:rPr lang="fr-FR" dirty="0">
                <a:solidFill>
                  <a:srgbClr val="0070C0"/>
                </a:solidFill>
              </a:rPr>
              <a:t>r2=500 </a:t>
            </a:r>
            <a:r>
              <a:rPr lang="el-GR" dirty="0">
                <a:solidFill>
                  <a:srgbClr val="0070C0"/>
                </a:solidFill>
              </a:rPr>
              <a:t>Ω</a:t>
            </a:r>
            <a:r>
              <a:rPr lang="fr-FR" dirty="0"/>
              <a:t> et vérifiez la conformité avec les mesures précédentes.</a:t>
            </a:r>
          </a:p>
        </p:txBody>
      </p:sp>
      <p:grpSp>
        <p:nvGrpSpPr>
          <p:cNvPr id="48" name="Groupe 47">
            <a:extLst>
              <a:ext uri="{FF2B5EF4-FFF2-40B4-BE49-F238E27FC236}">
                <a16:creationId xmlns:a16="http://schemas.microsoft.com/office/drawing/2014/main" id="{594AA9C8-1B44-D6A1-3386-AB7C42BFB900}"/>
              </a:ext>
            </a:extLst>
          </p:cNvPr>
          <p:cNvGrpSpPr/>
          <p:nvPr/>
        </p:nvGrpSpPr>
        <p:grpSpPr>
          <a:xfrm>
            <a:off x="885249" y="1563638"/>
            <a:ext cx="2551475" cy="1859533"/>
            <a:chOff x="877525" y="2048080"/>
            <a:chExt cx="2551475" cy="1859533"/>
          </a:xfrm>
        </p:grpSpPr>
        <p:sp>
          <p:nvSpPr>
            <p:cNvPr id="8" name="ZoneTexte 7">
              <a:extLst>
                <a:ext uri="{FF2B5EF4-FFF2-40B4-BE49-F238E27FC236}">
                  <a16:creationId xmlns:a16="http://schemas.microsoft.com/office/drawing/2014/main" id="{002F6D2B-1F5E-2110-2A11-60079E8D74E7}"/>
                </a:ext>
              </a:extLst>
            </p:cNvPr>
            <p:cNvSpPr txBox="1"/>
            <p:nvPr/>
          </p:nvSpPr>
          <p:spPr>
            <a:xfrm>
              <a:off x="1881757" y="3538281"/>
              <a:ext cx="597022" cy="369332"/>
            </a:xfrm>
            <a:prstGeom prst="rect">
              <a:avLst/>
            </a:prstGeom>
            <a:noFill/>
          </p:spPr>
          <p:txBody>
            <a:bodyPr wrap="square" rtlCol="0">
              <a:spAutoFit/>
            </a:bodyPr>
            <a:lstStyle/>
            <a:p>
              <a:r>
                <a:rPr lang="fr-FR" i="1" dirty="0">
                  <a:solidFill>
                    <a:srgbClr val="0070C0"/>
                  </a:solidFill>
                </a:rPr>
                <a:t>u(t)</a:t>
              </a:r>
            </a:p>
          </p:txBody>
        </p:sp>
        <p:cxnSp>
          <p:nvCxnSpPr>
            <p:cNvPr id="9" name="Connecteur droit 8">
              <a:extLst>
                <a:ext uri="{FF2B5EF4-FFF2-40B4-BE49-F238E27FC236}">
                  <a16:creationId xmlns:a16="http://schemas.microsoft.com/office/drawing/2014/main" id="{C411CC1F-A69E-062E-D1F1-A236FC9B0BD0}"/>
                </a:ext>
              </a:extLst>
            </p:cNvPr>
            <p:cNvCxnSpPr>
              <a:cxnSpLocks/>
            </p:cNvCxnSpPr>
            <p:nvPr/>
          </p:nvCxnSpPr>
          <p:spPr>
            <a:xfrm rot="16200000" flipV="1">
              <a:off x="1075916" y="1993704"/>
              <a:ext cx="0" cy="39678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D2A435AF-124A-7D81-94AD-26EA72C8407C}"/>
                </a:ext>
              </a:extLst>
            </p:cNvPr>
            <p:cNvSpPr/>
            <p:nvPr/>
          </p:nvSpPr>
          <p:spPr>
            <a:xfrm rot="16200000">
              <a:off x="1471643" y="1868058"/>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lIns="0" rIns="0" rtlCol="0" anchor="ctr"/>
            <a:lstStyle/>
            <a:p>
              <a:pPr algn="ctr"/>
              <a:r>
                <a:rPr lang="fr-FR" sz="1000" dirty="0">
                  <a:solidFill>
                    <a:srgbClr val="0070C0"/>
                  </a:solidFill>
                </a:rPr>
                <a:t>r1</a:t>
              </a:r>
            </a:p>
          </p:txBody>
        </p:sp>
        <p:cxnSp>
          <p:nvCxnSpPr>
            <p:cNvPr id="15" name="Connecteur droit avec flèche 14">
              <a:extLst>
                <a:ext uri="{FF2B5EF4-FFF2-40B4-BE49-F238E27FC236}">
                  <a16:creationId xmlns:a16="http://schemas.microsoft.com/office/drawing/2014/main" id="{9FB152A6-3091-2A6F-128F-86296C45230C}"/>
                </a:ext>
              </a:extLst>
            </p:cNvPr>
            <p:cNvCxnSpPr>
              <a:cxnSpLocks/>
            </p:cNvCxnSpPr>
            <p:nvPr/>
          </p:nvCxnSpPr>
          <p:spPr>
            <a:xfrm flipH="1">
              <a:off x="877527" y="3291830"/>
              <a:ext cx="2551473" cy="0"/>
            </a:xfrm>
            <a:prstGeom prst="straightConnector1">
              <a:avLst/>
            </a:prstGeom>
            <a:ln w="28575">
              <a:tailEnd type="none"/>
            </a:ln>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841BE6BB-A5E9-4CAF-EDD4-F9A3ED52D8B8}"/>
                </a:ext>
              </a:extLst>
            </p:cNvPr>
            <p:cNvCxnSpPr>
              <a:cxnSpLocks/>
            </p:cNvCxnSpPr>
            <p:nvPr/>
          </p:nvCxnSpPr>
          <p:spPr>
            <a:xfrm flipH="1">
              <a:off x="1939693" y="2192094"/>
              <a:ext cx="589524"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A7FF5C99-C577-7A8F-BD94-B28394F2984D}"/>
                </a:ext>
              </a:extLst>
            </p:cNvPr>
            <p:cNvSpPr/>
            <p:nvPr/>
          </p:nvSpPr>
          <p:spPr>
            <a:xfrm rot="16200000">
              <a:off x="2706654" y="1868155"/>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lIns="0" rIns="0" rtlCol="0" anchor="ctr"/>
            <a:lstStyle/>
            <a:p>
              <a:pPr algn="ctr"/>
              <a:r>
                <a:rPr lang="fr-FR" sz="1000" dirty="0">
                  <a:solidFill>
                    <a:srgbClr val="0070C0"/>
                  </a:solidFill>
                </a:rPr>
                <a:t>r2</a:t>
              </a:r>
            </a:p>
          </p:txBody>
        </p:sp>
        <p:cxnSp>
          <p:nvCxnSpPr>
            <p:cNvPr id="29" name="Connecteur droit 28">
              <a:extLst>
                <a:ext uri="{FF2B5EF4-FFF2-40B4-BE49-F238E27FC236}">
                  <a16:creationId xmlns:a16="http://schemas.microsoft.com/office/drawing/2014/main" id="{18CD0C85-E149-55AD-E633-817BE82FD6E6}"/>
                </a:ext>
              </a:extLst>
            </p:cNvPr>
            <p:cNvCxnSpPr>
              <a:cxnSpLocks/>
            </p:cNvCxnSpPr>
            <p:nvPr/>
          </p:nvCxnSpPr>
          <p:spPr>
            <a:xfrm rot="16200000" flipV="1">
              <a:off x="3298569" y="2068228"/>
              <a:ext cx="0" cy="247731"/>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Ellipse 10">
              <a:extLst>
                <a:ext uri="{FF2B5EF4-FFF2-40B4-BE49-F238E27FC236}">
                  <a16:creationId xmlns:a16="http://schemas.microsoft.com/office/drawing/2014/main" id="{EA089537-D253-E96F-2060-FB49D4356BA2}"/>
                </a:ext>
              </a:extLst>
            </p:cNvPr>
            <p:cNvSpPr/>
            <p:nvPr/>
          </p:nvSpPr>
          <p:spPr>
            <a:xfrm>
              <a:off x="2000268" y="3111829"/>
              <a:ext cx="360000" cy="360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8" name="Connecteur droit 17">
              <a:extLst>
                <a:ext uri="{FF2B5EF4-FFF2-40B4-BE49-F238E27FC236}">
                  <a16:creationId xmlns:a16="http://schemas.microsoft.com/office/drawing/2014/main" id="{45DC91A0-A14C-77A6-7A5D-FD9E05DB3595}"/>
                </a:ext>
              </a:extLst>
            </p:cNvPr>
            <p:cNvCxnSpPr>
              <a:cxnSpLocks/>
            </p:cNvCxnSpPr>
            <p:nvPr/>
          </p:nvCxnSpPr>
          <p:spPr>
            <a:xfrm>
              <a:off x="877525" y="2192093"/>
              <a:ext cx="0" cy="1099736"/>
            </a:xfrm>
            <a:prstGeom prst="line">
              <a:avLst/>
            </a:prstGeom>
            <a:ln w="28575">
              <a:headEnd type="oval"/>
              <a:tailEnd type="none"/>
            </a:ln>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BBB08243-E408-CB02-8F54-57B960B1868F}"/>
                </a:ext>
              </a:extLst>
            </p:cNvPr>
            <p:cNvCxnSpPr>
              <a:cxnSpLocks/>
            </p:cNvCxnSpPr>
            <p:nvPr/>
          </p:nvCxnSpPr>
          <p:spPr>
            <a:xfrm>
              <a:off x="3422435" y="2192093"/>
              <a:ext cx="0" cy="1099736"/>
            </a:xfrm>
            <a:prstGeom prst="line">
              <a:avLst/>
            </a:prstGeom>
            <a:ln w="28575">
              <a:headEnd type="oval"/>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7DBDF24D-5337-0986-07A9-057CBD56F097}"/>
                </a:ext>
              </a:extLst>
            </p:cNvPr>
            <p:cNvCxnSpPr/>
            <p:nvPr/>
          </p:nvCxnSpPr>
          <p:spPr>
            <a:xfrm flipH="1">
              <a:off x="994313" y="3538281"/>
              <a:ext cx="23042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a16="http://schemas.microsoft.com/office/drawing/2014/main" id="{EED9F474-D6E5-5750-AADD-E7E010BF5B89}"/>
                </a:ext>
              </a:extLst>
            </p:cNvPr>
            <p:cNvCxnSpPr>
              <a:cxnSpLocks/>
            </p:cNvCxnSpPr>
            <p:nvPr/>
          </p:nvCxnSpPr>
          <p:spPr>
            <a:xfrm flipH="1">
              <a:off x="1115616" y="2427734"/>
              <a:ext cx="9361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EE8A827B-6491-1B23-F5DB-BA9F39C0C971}"/>
                </a:ext>
              </a:extLst>
            </p:cNvPr>
            <p:cNvCxnSpPr>
              <a:cxnSpLocks/>
            </p:cNvCxnSpPr>
            <p:nvPr/>
          </p:nvCxnSpPr>
          <p:spPr>
            <a:xfrm flipH="1">
              <a:off x="2339752" y="2437055"/>
              <a:ext cx="9361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ZoneTexte 44">
              <a:extLst>
                <a:ext uri="{FF2B5EF4-FFF2-40B4-BE49-F238E27FC236}">
                  <a16:creationId xmlns:a16="http://schemas.microsoft.com/office/drawing/2014/main" id="{2B1CB095-B1EF-3E84-1128-591EA25BA8D3}"/>
                </a:ext>
              </a:extLst>
            </p:cNvPr>
            <p:cNvSpPr txBox="1"/>
            <p:nvPr/>
          </p:nvSpPr>
          <p:spPr>
            <a:xfrm>
              <a:off x="1370929" y="2359017"/>
              <a:ext cx="680789" cy="369332"/>
            </a:xfrm>
            <a:prstGeom prst="rect">
              <a:avLst/>
            </a:prstGeom>
            <a:noFill/>
          </p:spPr>
          <p:txBody>
            <a:bodyPr wrap="square" rtlCol="0">
              <a:spAutoFit/>
            </a:bodyPr>
            <a:lstStyle/>
            <a:p>
              <a:r>
                <a:rPr lang="fr-FR" i="1" dirty="0">
                  <a:solidFill>
                    <a:srgbClr val="0070C0"/>
                  </a:solidFill>
                </a:rPr>
                <a:t>u1(t)</a:t>
              </a:r>
            </a:p>
          </p:txBody>
        </p:sp>
        <p:sp>
          <p:nvSpPr>
            <p:cNvPr id="46" name="ZoneTexte 45">
              <a:extLst>
                <a:ext uri="{FF2B5EF4-FFF2-40B4-BE49-F238E27FC236}">
                  <a16:creationId xmlns:a16="http://schemas.microsoft.com/office/drawing/2014/main" id="{5EA7C260-3301-FAD7-0E66-59B630F1719A}"/>
                </a:ext>
              </a:extLst>
            </p:cNvPr>
            <p:cNvSpPr txBox="1"/>
            <p:nvPr/>
          </p:nvSpPr>
          <p:spPr>
            <a:xfrm>
              <a:off x="2459258" y="2384398"/>
              <a:ext cx="680789" cy="369332"/>
            </a:xfrm>
            <a:prstGeom prst="rect">
              <a:avLst/>
            </a:prstGeom>
            <a:noFill/>
          </p:spPr>
          <p:txBody>
            <a:bodyPr wrap="square" rtlCol="0">
              <a:spAutoFit/>
            </a:bodyPr>
            <a:lstStyle/>
            <a:p>
              <a:r>
                <a:rPr lang="fr-FR" i="1" dirty="0">
                  <a:solidFill>
                    <a:srgbClr val="0070C0"/>
                  </a:solidFill>
                </a:rPr>
                <a:t>u2(t)</a:t>
              </a:r>
            </a:p>
          </p:txBody>
        </p:sp>
      </p:grpSp>
      <mc:AlternateContent xmlns:mc="http://schemas.openxmlformats.org/markup-compatibility/2006" xmlns:a14="http://schemas.microsoft.com/office/drawing/2010/main">
        <mc:Choice Requires="a14">
          <p:sp>
            <p:nvSpPr>
              <p:cNvPr id="47" name="ZoneTexte 46">
                <a:extLst>
                  <a:ext uri="{FF2B5EF4-FFF2-40B4-BE49-F238E27FC236}">
                    <a16:creationId xmlns:a16="http://schemas.microsoft.com/office/drawing/2014/main" id="{3CF2C659-BCC8-B099-BB9A-D8EB3D93DBE9}"/>
                  </a:ext>
                </a:extLst>
              </p:cNvPr>
              <p:cNvSpPr txBox="1"/>
              <p:nvPr/>
            </p:nvSpPr>
            <p:spPr>
              <a:xfrm>
                <a:off x="5076056" y="1166072"/>
                <a:ext cx="216924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70C0"/>
                          </a:solidFill>
                          <a:latin typeface="Cambria Math" panose="02040503050406030204" pitchFamily="18" charset="0"/>
                        </a:rPr>
                        <m:t>𝑢</m:t>
                      </m:r>
                      <m:d>
                        <m:dPr>
                          <m:ctrlPr>
                            <a:rPr lang="fr-FR" b="0" i="1" smtClean="0">
                              <a:solidFill>
                                <a:srgbClr val="0070C0"/>
                              </a:solidFill>
                              <a:latin typeface="Cambria Math" panose="02040503050406030204" pitchFamily="18" charset="0"/>
                            </a:rPr>
                          </m:ctrlPr>
                        </m:dPr>
                        <m:e>
                          <m:r>
                            <a:rPr lang="fr-FR" b="0" i="1" smtClean="0">
                              <a:solidFill>
                                <a:srgbClr val="0070C0"/>
                              </a:solidFill>
                              <a:latin typeface="Cambria Math" panose="02040503050406030204" pitchFamily="18" charset="0"/>
                            </a:rPr>
                            <m:t>𝑡</m:t>
                          </m:r>
                        </m:e>
                      </m:d>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𝑢</m:t>
                      </m:r>
                      <m:r>
                        <a:rPr lang="fr-FR" b="0" i="1" smtClean="0">
                          <a:solidFill>
                            <a:srgbClr val="0070C0"/>
                          </a:solidFill>
                          <a:latin typeface="Cambria Math" panose="02040503050406030204" pitchFamily="18" charset="0"/>
                        </a:rPr>
                        <m:t>1</m:t>
                      </m:r>
                      <m:d>
                        <m:dPr>
                          <m:ctrlPr>
                            <a:rPr lang="fr-FR" b="0" i="1" smtClean="0">
                              <a:solidFill>
                                <a:srgbClr val="0070C0"/>
                              </a:solidFill>
                              <a:latin typeface="Cambria Math" panose="02040503050406030204" pitchFamily="18" charset="0"/>
                            </a:rPr>
                          </m:ctrlPr>
                        </m:dPr>
                        <m:e>
                          <m:r>
                            <a:rPr lang="fr-FR" b="0" i="1" smtClean="0">
                              <a:solidFill>
                                <a:srgbClr val="0070C0"/>
                              </a:solidFill>
                              <a:latin typeface="Cambria Math" panose="02040503050406030204" pitchFamily="18" charset="0"/>
                            </a:rPr>
                            <m:t>𝑡</m:t>
                          </m:r>
                        </m:e>
                      </m:d>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𝑢</m:t>
                      </m:r>
                      <m:r>
                        <a:rPr lang="fr-FR" b="0" i="1" smtClean="0">
                          <a:solidFill>
                            <a:srgbClr val="0070C0"/>
                          </a:solidFill>
                          <a:latin typeface="Cambria Math" panose="02040503050406030204" pitchFamily="18" charset="0"/>
                        </a:rPr>
                        <m:t>2(</m:t>
                      </m:r>
                      <m:r>
                        <a:rPr lang="fr-FR" b="0" i="1" smtClean="0">
                          <a:solidFill>
                            <a:srgbClr val="0070C0"/>
                          </a:solidFill>
                          <a:latin typeface="Cambria Math" panose="02040503050406030204" pitchFamily="18" charset="0"/>
                        </a:rPr>
                        <m:t>𝑡</m:t>
                      </m:r>
                      <m:r>
                        <a:rPr lang="fr-FR" b="0" i="1" smtClean="0">
                          <a:solidFill>
                            <a:srgbClr val="0070C0"/>
                          </a:solidFill>
                          <a:latin typeface="Cambria Math" panose="02040503050406030204" pitchFamily="18" charset="0"/>
                        </a:rPr>
                        <m:t>)</m:t>
                      </m:r>
                    </m:oMath>
                  </m:oMathPara>
                </a14:m>
                <a:endParaRPr lang="fr-FR" dirty="0">
                  <a:solidFill>
                    <a:srgbClr val="0070C0"/>
                  </a:solidFill>
                </a:endParaRPr>
              </a:p>
            </p:txBody>
          </p:sp>
        </mc:Choice>
        <mc:Fallback xmlns="">
          <p:sp>
            <p:nvSpPr>
              <p:cNvPr id="47" name="ZoneTexte 46">
                <a:extLst>
                  <a:ext uri="{FF2B5EF4-FFF2-40B4-BE49-F238E27FC236}">
                    <a16:creationId xmlns:a16="http://schemas.microsoft.com/office/drawing/2014/main" id="{3CF2C659-BCC8-B099-BB9A-D8EB3D93DBE9}"/>
                  </a:ext>
                </a:extLst>
              </p:cNvPr>
              <p:cNvSpPr txBox="1">
                <a:spLocks noRot="1" noChangeAspect="1" noMove="1" noResize="1" noEditPoints="1" noAdjustHandles="1" noChangeArrowheads="1" noChangeShapeType="1" noTextEdit="1"/>
              </p:cNvSpPr>
              <p:nvPr/>
            </p:nvSpPr>
            <p:spPr>
              <a:xfrm>
                <a:off x="5076056" y="1166072"/>
                <a:ext cx="2169248" cy="276999"/>
              </a:xfrm>
              <a:prstGeom prst="rect">
                <a:avLst/>
              </a:prstGeom>
              <a:blipFill>
                <a:blip r:embed="rId3"/>
                <a:stretch>
                  <a:fillRect l="-843" r="-3090" b="-34783"/>
                </a:stretch>
              </a:blipFill>
            </p:spPr>
            <p:txBody>
              <a:bodyPr/>
              <a:lstStyle/>
              <a:p>
                <a:r>
                  <a:rPr lang="fr-FR">
                    <a:noFill/>
                  </a:rPr>
                  <a:t> </a:t>
                </a:r>
              </a:p>
            </p:txBody>
          </p:sp>
        </mc:Fallback>
      </mc:AlternateContent>
    </p:spTree>
    <p:extLst>
      <p:ext uri="{BB962C8B-B14F-4D97-AF65-F5344CB8AC3E}">
        <p14:creationId xmlns:p14="http://schemas.microsoft.com/office/powerpoint/2010/main" val="41590905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necteur droit 1"/>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7" name="Titre 6"/>
          <p:cNvSpPr>
            <a:spLocks noGrp="1"/>
          </p:cNvSpPr>
          <p:nvPr>
            <p:ph type="title"/>
          </p:nvPr>
        </p:nvSpPr>
        <p:spPr/>
        <p:txBody>
          <a:bodyPr>
            <a:noAutofit/>
          </a:bodyPr>
          <a:lstStyle/>
          <a:p>
            <a:br>
              <a:rPr lang="fr-FR" sz="4300" dirty="0"/>
            </a:br>
            <a:r>
              <a:rPr lang="fr-FR" sz="4300" dirty="0"/>
              <a:t>Expérimenter 2</a:t>
            </a:r>
          </a:p>
        </p:txBody>
      </p:sp>
      <p:sp>
        <p:nvSpPr>
          <p:cNvPr id="8" name="Espace réservé du texte 7"/>
          <p:cNvSpPr>
            <a:spLocks noGrp="1"/>
          </p:cNvSpPr>
          <p:nvPr>
            <p:ph type="body" idx="1"/>
          </p:nvPr>
        </p:nvSpPr>
        <p:spPr/>
        <p:txBody>
          <a:bodyPr>
            <a:normAutofit lnSpcReduction="10000"/>
          </a:bodyPr>
          <a:lstStyle/>
          <a:p>
            <a:pPr marL="285750" indent="-285750">
              <a:buFontTx/>
              <a:buChar char="-"/>
            </a:pPr>
            <a:r>
              <a:rPr lang="fr-FR" sz="2400" dirty="0"/>
              <a:t>Effectuer des montages élémentaires électroniques avec des éléments Spintronics : le pont de Wheatstone</a:t>
            </a:r>
          </a:p>
        </p:txBody>
      </p:sp>
      <p:sp>
        <p:nvSpPr>
          <p:cNvPr id="5" name="Espace réservé du pied de page 4"/>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pPr/>
              <a:t>19</a:t>
            </a:fld>
            <a:endParaRPr lang="fr-FR" dirty="0"/>
          </a:p>
        </p:txBody>
      </p:sp>
    </p:spTree>
    <p:extLst>
      <p:ext uri="{BB962C8B-B14F-4D97-AF65-F5344CB8AC3E}">
        <p14:creationId xmlns:p14="http://schemas.microsoft.com/office/powerpoint/2010/main" val="2836002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a:t>Objectifs</a:t>
            </a:r>
          </a:p>
        </p:txBody>
      </p:sp>
      <p:sp>
        <p:nvSpPr>
          <p:cNvPr id="5" name="Espace réservé du texte 4"/>
          <p:cNvSpPr>
            <a:spLocks noGrp="1"/>
          </p:cNvSpPr>
          <p:nvPr>
            <p:ph type="body" sz="half" idx="2"/>
          </p:nvPr>
        </p:nvSpPr>
        <p:spPr>
          <a:xfrm>
            <a:off x="179513" y="1597916"/>
            <a:ext cx="2417383" cy="1617936"/>
          </a:xfrm>
        </p:spPr>
        <p:txBody>
          <a:bodyPr>
            <a:normAutofit/>
          </a:bodyPr>
          <a:lstStyle/>
          <a:p>
            <a:r>
              <a:rPr lang="fr-FR" dirty="0"/>
              <a:t>L’objectif est de comprendre le fonctionnement, à l’aide de montages mécaniques, des montages électroniques élémentaires </a:t>
            </a:r>
            <a:r>
              <a:rPr lang="fr-FR" b="1" dirty="0"/>
              <a:t>qui seront étudiés en détail</a:t>
            </a:r>
            <a:r>
              <a:rPr lang="fr-FR" dirty="0"/>
              <a:t> en 1</a:t>
            </a:r>
            <a:r>
              <a:rPr lang="fr-FR" baseline="30000" dirty="0"/>
              <a:t>ère</a:t>
            </a:r>
            <a:r>
              <a:rPr lang="fr-FR" dirty="0"/>
              <a:t> et 2</a:t>
            </a:r>
            <a:r>
              <a:rPr lang="fr-FR" baseline="30000" dirty="0"/>
              <a:t>ème</a:t>
            </a:r>
            <a:r>
              <a:rPr lang="fr-FR" dirty="0"/>
              <a:t> année.</a:t>
            </a:r>
          </a:p>
        </p:txBody>
      </p:sp>
      <p:sp>
        <p:nvSpPr>
          <p:cNvPr id="7" name="Espace réservé du pied de page 6"/>
          <p:cNvSpPr>
            <a:spLocks noGrp="1"/>
          </p:cNvSpPr>
          <p:nvPr>
            <p:ph type="ftr" sz="quarter" idx="11"/>
          </p:nvPr>
        </p:nvSpPr>
        <p:spPr/>
        <p:txBody>
          <a:bodyPr/>
          <a:lstStyle/>
          <a:p>
            <a:r>
              <a:rPr lang="fr-FR"/>
              <a:t>Modélisation acausale - Spintronics</a:t>
            </a:r>
            <a:endParaRPr lang="fr-FR" dirty="0"/>
          </a:p>
        </p:txBody>
      </p:sp>
      <p:sp>
        <p:nvSpPr>
          <p:cNvPr id="8" name="Espace réservé du numéro de diapositive 7"/>
          <p:cNvSpPr>
            <a:spLocks noGrp="1"/>
          </p:cNvSpPr>
          <p:nvPr>
            <p:ph type="sldNum" sz="quarter" idx="12"/>
          </p:nvPr>
        </p:nvSpPr>
        <p:spPr/>
        <p:txBody>
          <a:bodyPr/>
          <a:lstStyle/>
          <a:p>
            <a:fld id="{93C461D2-9DE8-40C8-822B-38EC5191248D}" type="slidenum">
              <a:rPr lang="fr-FR" smtClean="0"/>
              <a:pPr/>
              <a:t>2</a:t>
            </a:fld>
            <a:endParaRPr lang="fr-FR"/>
          </a:p>
        </p:txBody>
      </p:sp>
      <p:sp>
        <p:nvSpPr>
          <p:cNvPr id="9" name="Espace réservé du texte 4"/>
          <p:cNvSpPr txBox="1">
            <a:spLocks/>
          </p:cNvSpPr>
          <p:nvPr/>
        </p:nvSpPr>
        <p:spPr>
          <a:xfrm>
            <a:off x="3131840" y="1131590"/>
            <a:ext cx="5688632" cy="396044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endParaRPr lang="fr-FR" dirty="0"/>
          </a:p>
        </p:txBody>
      </p:sp>
      <mc:AlternateContent xmlns:mc="http://schemas.openxmlformats.org/markup-compatibility/2006" xmlns:a14="http://schemas.microsoft.com/office/drawing/2010/main">
        <mc:Choice Requires="a14">
          <p:sp>
            <p:nvSpPr>
              <p:cNvPr id="4" name="ZoneTexte 3">
                <a:extLst>
                  <a:ext uri="{FF2B5EF4-FFF2-40B4-BE49-F238E27FC236}">
                    <a16:creationId xmlns:a16="http://schemas.microsoft.com/office/drawing/2014/main" id="{E4AC4A09-C1F7-743F-F6F0-F31A5E1FF071}"/>
                  </a:ext>
                </a:extLst>
              </p:cNvPr>
              <p:cNvSpPr txBox="1"/>
              <p:nvPr/>
            </p:nvSpPr>
            <p:spPr>
              <a:xfrm>
                <a:off x="2915817" y="495503"/>
                <a:ext cx="6120679" cy="4354397"/>
              </a:xfrm>
              <a:prstGeom prst="rect">
                <a:avLst/>
              </a:prstGeom>
              <a:noFill/>
            </p:spPr>
            <p:txBody>
              <a:bodyPr wrap="square" rtlCol="0">
                <a:spAutoFit/>
              </a:bodyPr>
              <a:lstStyle/>
              <a:p>
                <a:pPr algn="just"/>
                <a:r>
                  <a:rPr lang="fr-FR" sz="1500" dirty="0"/>
                  <a:t>Les systèmes qui évoluent au cours du temps sont, de manière simpliste, modélisés par des équations faisant intervenir des variables temporelles et leurs dérivées par rapport au temps (on parle d’équations différentielles / temps).</a:t>
                </a:r>
              </a:p>
              <a:p>
                <a:pPr algn="just"/>
                <a:r>
                  <a:rPr lang="fr-FR" sz="1500" dirty="0"/>
                  <a:t>On rappelle qu’une vitesse linéaire </a:t>
                </a:r>
                <a:r>
                  <a:rPr lang="fr-FR" sz="1500" i="1" dirty="0"/>
                  <a:t>v(t)</a:t>
                </a:r>
                <a:r>
                  <a:rPr lang="fr-FR" sz="1500" dirty="0"/>
                  <a:t> (en m/s) est la dérivée / temps de la position </a:t>
                </a:r>
                <a:r>
                  <a:rPr lang="fr-FR" sz="1500" i="1" dirty="0"/>
                  <a:t>x(t),</a:t>
                </a:r>
                <a:r>
                  <a:rPr lang="fr-FR" sz="1500" dirty="0"/>
                  <a:t> ce qui se note :</a:t>
                </a:r>
              </a:p>
              <a:p>
                <a:pPr algn="ctr"/>
                <a:r>
                  <a:rPr lang="fr-FR" sz="1500" dirty="0"/>
                  <a:t> </a:t>
                </a:r>
                <a14:m>
                  <m:oMath xmlns:m="http://schemas.openxmlformats.org/officeDocument/2006/math">
                    <m:r>
                      <a:rPr lang="fr-FR" sz="1500" b="0" i="1" smtClean="0">
                        <a:latin typeface="Cambria Math" panose="02040503050406030204" pitchFamily="18" charset="0"/>
                      </a:rPr>
                      <m:t>𝑣</m:t>
                    </m:r>
                    <m:d>
                      <m:dPr>
                        <m:ctrlPr>
                          <a:rPr lang="fr-FR" sz="1500" b="0" i="1" smtClean="0">
                            <a:latin typeface="Cambria Math" panose="02040503050406030204" pitchFamily="18" charset="0"/>
                          </a:rPr>
                        </m:ctrlPr>
                      </m:dPr>
                      <m:e>
                        <m:r>
                          <a:rPr lang="fr-FR" sz="1500" b="0" i="1" smtClean="0">
                            <a:latin typeface="Cambria Math" panose="02040503050406030204" pitchFamily="18" charset="0"/>
                          </a:rPr>
                          <m:t>𝑡</m:t>
                        </m:r>
                      </m:e>
                    </m:d>
                    <m:r>
                      <a:rPr lang="fr-FR" sz="1500" b="0" i="1" smtClean="0">
                        <a:latin typeface="Cambria Math" panose="02040503050406030204" pitchFamily="18" charset="0"/>
                      </a:rPr>
                      <m:t>=</m:t>
                    </m:r>
                    <m:f>
                      <m:fPr>
                        <m:ctrlPr>
                          <a:rPr lang="fr-FR" sz="1500" b="0" i="1" smtClean="0">
                            <a:latin typeface="Cambria Math" panose="02040503050406030204" pitchFamily="18" charset="0"/>
                          </a:rPr>
                        </m:ctrlPr>
                      </m:fPr>
                      <m:num>
                        <m:r>
                          <a:rPr lang="fr-FR" sz="1500" b="0" i="1" smtClean="0">
                            <a:latin typeface="Cambria Math" panose="02040503050406030204" pitchFamily="18" charset="0"/>
                          </a:rPr>
                          <m:t>𝑑𝑥</m:t>
                        </m:r>
                        <m:r>
                          <a:rPr lang="fr-FR" sz="1500" b="0" i="1" smtClean="0">
                            <a:latin typeface="Cambria Math" panose="02040503050406030204" pitchFamily="18" charset="0"/>
                          </a:rPr>
                          <m:t>(</m:t>
                        </m:r>
                        <m:r>
                          <a:rPr lang="fr-FR" sz="1500" b="0" i="1" smtClean="0">
                            <a:latin typeface="Cambria Math" panose="02040503050406030204" pitchFamily="18" charset="0"/>
                          </a:rPr>
                          <m:t>𝑡</m:t>
                        </m:r>
                        <m:r>
                          <a:rPr lang="fr-FR" sz="1500" b="0" i="1" smtClean="0">
                            <a:latin typeface="Cambria Math" panose="02040503050406030204" pitchFamily="18" charset="0"/>
                          </a:rPr>
                          <m:t>)</m:t>
                        </m:r>
                      </m:num>
                      <m:den>
                        <m:r>
                          <a:rPr lang="fr-FR" sz="1500" b="0" i="1" smtClean="0">
                            <a:latin typeface="Cambria Math" panose="02040503050406030204" pitchFamily="18" charset="0"/>
                          </a:rPr>
                          <m:t>𝑑𝑡</m:t>
                        </m:r>
                      </m:den>
                    </m:f>
                    <m:r>
                      <a:rPr lang="fr-FR" sz="1500" b="0" i="0" smtClean="0">
                        <a:latin typeface="Cambria Math" panose="02040503050406030204" pitchFamily="18" charset="0"/>
                      </a:rPr>
                      <m:t>=</m:t>
                    </m:r>
                    <m:acc>
                      <m:accPr>
                        <m:chr m:val="̇"/>
                        <m:ctrlPr>
                          <a:rPr lang="fr-FR" sz="1500" b="0" i="1" smtClean="0">
                            <a:latin typeface="Cambria Math" panose="02040503050406030204" pitchFamily="18" charset="0"/>
                          </a:rPr>
                        </m:ctrlPr>
                      </m:accPr>
                      <m:e>
                        <m:r>
                          <a:rPr lang="fr-FR" sz="1500" b="0" i="1" smtClean="0">
                            <a:latin typeface="Cambria Math" panose="02040503050406030204" pitchFamily="18" charset="0"/>
                          </a:rPr>
                          <m:t>𝑥</m:t>
                        </m:r>
                      </m:e>
                    </m:acc>
                    <m:d>
                      <m:dPr>
                        <m:ctrlPr>
                          <a:rPr lang="fr-FR" sz="1500" b="0" i="1" smtClean="0">
                            <a:latin typeface="Cambria Math" panose="02040503050406030204" pitchFamily="18" charset="0"/>
                          </a:rPr>
                        </m:ctrlPr>
                      </m:dPr>
                      <m:e>
                        <m:r>
                          <a:rPr lang="fr-FR" sz="1500" b="0" i="1" smtClean="0">
                            <a:latin typeface="Cambria Math" panose="02040503050406030204" pitchFamily="18" charset="0"/>
                          </a:rPr>
                          <m:t>𝑡</m:t>
                        </m:r>
                      </m:e>
                    </m:d>
                  </m:oMath>
                </a14:m>
                <a:endParaRPr lang="fr-FR" sz="1500" b="0" dirty="0"/>
              </a:p>
              <a:p>
                <a:pPr algn="just"/>
                <a:r>
                  <a:rPr lang="fr-FR" sz="1500" dirty="0"/>
                  <a:t>En conséquence modéliser un montage électronique revient à écrire une ou des équations différentielles.</a:t>
                </a:r>
              </a:p>
              <a:p>
                <a:pPr algn="just"/>
                <a:r>
                  <a:rPr lang="fr-FR" sz="1500" dirty="0"/>
                  <a:t>Equations que l’on peut obtenir aussi en mécanique ou en hydraulique.</a:t>
                </a:r>
              </a:p>
              <a:p>
                <a:pPr algn="just"/>
                <a:r>
                  <a:rPr lang="fr-FR" sz="1500" dirty="0"/>
                  <a:t>L’électronique n’étant pas facile à appréhender (qui a déjà vu un électron se déplacer ?), Spintronics permet donc d’écrire les équations de l’électronique à l’aide de la mécanique et ainsi d’appréhender les lois élémentaires de l’électricité et de l’électronique.</a:t>
                </a:r>
              </a:p>
              <a:p>
                <a:pPr algn="just"/>
                <a:r>
                  <a:rPr lang="fr-FR" sz="1500" dirty="0"/>
                  <a:t>Bien entendu les bases de temps électricité vs mécanique ne sont pas comparables, mais néanmoins cela permet de comprendre quels rôles jouent les différents composants dans un circuit.</a:t>
                </a:r>
              </a:p>
            </p:txBody>
          </p:sp>
        </mc:Choice>
        <mc:Fallback xmlns="">
          <p:sp>
            <p:nvSpPr>
              <p:cNvPr id="4" name="ZoneTexte 3">
                <a:extLst>
                  <a:ext uri="{FF2B5EF4-FFF2-40B4-BE49-F238E27FC236}">
                    <a16:creationId xmlns:a16="http://schemas.microsoft.com/office/drawing/2014/main" id="{E4AC4A09-C1F7-743F-F6F0-F31A5E1FF071}"/>
                  </a:ext>
                </a:extLst>
              </p:cNvPr>
              <p:cNvSpPr txBox="1">
                <a:spLocks noRot="1" noChangeAspect="1" noMove="1" noResize="1" noEditPoints="1" noAdjustHandles="1" noChangeArrowheads="1" noChangeShapeType="1" noTextEdit="1"/>
              </p:cNvSpPr>
              <p:nvPr/>
            </p:nvSpPr>
            <p:spPr>
              <a:xfrm>
                <a:off x="2915817" y="495503"/>
                <a:ext cx="6120679" cy="4354397"/>
              </a:xfrm>
              <a:prstGeom prst="rect">
                <a:avLst/>
              </a:prstGeom>
              <a:blipFill>
                <a:blip r:embed="rId3"/>
                <a:stretch>
                  <a:fillRect l="-398" t="-280" r="-398" b="-559"/>
                </a:stretch>
              </a:blipFill>
            </p:spPr>
            <p:txBody>
              <a:bodyPr/>
              <a:lstStyle/>
              <a:p>
                <a:r>
                  <a:rPr lang="fr-FR">
                    <a:noFill/>
                  </a:rPr>
                  <a:t> </a:t>
                </a:r>
              </a:p>
            </p:txBody>
          </p:sp>
        </mc:Fallback>
      </mc:AlternateContent>
      <p:sp>
        <p:nvSpPr>
          <p:cNvPr id="13" name="ZoneTexte 12">
            <a:extLst>
              <a:ext uri="{FF2B5EF4-FFF2-40B4-BE49-F238E27FC236}">
                <a16:creationId xmlns:a16="http://schemas.microsoft.com/office/drawing/2014/main" id="{283494DC-BFEF-338E-B984-11A07D86FBE3}"/>
              </a:ext>
            </a:extLst>
          </p:cNvPr>
          <p:cNvSpPr txBox="1"/>
          <p:nvPr/>
        </p:nvSpPr>
        <p:spPr>
          <a:xfrm>
            <a:off x="107504" y="3476454"/>
            <a:ext cx="2592289" cy="1384995"/>
          </a:xfrm>
          <a:prstGeom prst="rect">
            <a:avLst/>
          </a:prstGeom>
          <a:noFill/>
        </p:spPr>
        <p:txBody>
          <a:bodyPr wrap="square" rtlCol="0">
            <a:spAutoFit/>
          </a:bodyPr>
          <a:lstStyle/>
          <a:p>
            <a:pPr algn="just"/>
            <a:r>
              <a:rPr lang="fr-FR" sz="1400" i="1" dirty="0">
                <a:solidFill>
                  <a:srgbClr val="FF0000"/>
                </a:solidFill>
              </a:rPr>
              <a:t>Remarque générale : le matériel proposé est fragile. Merci de le respecter. Toute utilisation non conforme sera sanctionnée par une exclusion immédiate de la salle.</a:t>
            </a:r>
          </a:p>
        </p:txBody>
      </p:sp>
    </p:spTree>
    <p:extLst>
      <p:ext uri="{BB962C8B-B14F-4D97-AF65-F5344CB8AC3E}">
        <p14:creationId xmlns:p14="http://schemas.microsoft.com/office/powerpoint/2010/main" val="2084572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5537A02D-45D4-CE2C-2CE2-220A8D258051}"/>
              </a:ext>
            </a:extLst>
          </p:cNvPr>
          <p:cNvSpPr>
            <a:spLocks noGrp="1"/>
          </p:cNvSpPr>
          <p:nvPr>
            <p:ph type="title"/>
          </p:nvPr>
        </p:nvSpPr>
        <p:spPr/>
        <p:txBody>
          <a:bodyPr/>
          <a:lstStyle/>
          <a:p>
            <a:r>
              <a:rPr lang="fr-FR" dirty="0"/>
              <a:t>Le pont de Wheatstone (pont de résistances)</a:t>
            </a:r>
          </a:p>
        </p:txBody>
      </p:sp>
      <p:sp>
        <p:nvSpPr>
          <p:cNvPr id="5" name="Espace réservé du pied de page 4">
            <a:extLst>
              <a:ext uri="{FF2B5EF4-FFF2-40B4-BE49-F238E27FC236}">
                <a16:creationId xmlns:a16="http://schemas.microsoft.com/office/drawing/2014/main" id="{BDEC774B-83C8-0D68-B202-C536DDA00FA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F82E35A7-FF25-D561-506F-78054BFEF3DC}"/>
              </a:ext>
            </a:extLst>
          </p:cNvPr>
          <p:cNvSpPr>
            <a:spLocks noGrp="1"/>
          </p:cNvSpPr>
          <p:nvPr>
            <p:ph type="sldNum" sz="quarter" idx="12"/>
          </p:nvPr>
        </p:nvSpPr>
        <p:spPr/>
        <p:txBody>
          <a:bodyPr/>
          <a:lstStyle/>
          <a:p>
            <a:fld id="{93C461D2-9DE8-40C8-822B-38EC5191248D}" type="slidenum">
              <a:rPr lang="fr-FR" smtClean="0"/>
              <a:pPr/>
              <a:t>20</a:t>
            </a:fld>
            <a:endParaRPr lang="fr-FR"/>
          </a:p>
        </p:txBody>
      </p:sp>
      <p:sp>
        <p:nvSpPr>
          <p:cNvPr id="14" name="ZoneTexte 13">
            <a:extLst>
              <a:ext uri="{FF2B5EF4-FFF2-40B4-BE49-F238E27FC236}">
                <a16:creationId xmlns:a16="http://schemas.microsoft.com/office/drawing/2014/main" id="{988F2CD3-5BAC-008A-9390-2D11BFDFDC83}"/>
              </a:ext>
            </a:extLst>
          </p:cNvPr>
          <p:cNvSpPr txBox="1"/>
          <p:nvPr/>
        </p:nvSpPr>
        <p:spPr>
          <a:xfrm>
            <a:off x="304938" y="975055"/>
            <a:ext cx="8596219" cy="1477328"/>
          </a:xfrm>
          <a:prstGeom prst="rect">
            <a:avLst/>
          </a:prstGeom>
          <a:noFill/>
        </p:spPr>
        <p:txBody>
          <a:bodyPr wrap="square" rtlCol="0">
            <a:spAutoFit/>
          </a:bodyPr>
          <a:lstStyle/>
          <a:p>
            <a:pPr algn="just"/>
            <a:r>
              <a:rPr lang="fr-FR" dirty="0"/>
              <a:t>Ce montage est l’association de 4 résistances en série deux par deux sur deux branches parallèles. Un pont simple contient 3 résistances identiques et une 4</a:t>
            </a:r>
            <a:r>
              <a:rPr lang="fr-FR" baseline="30000" dirty="0"/>
              <a:t>ème</a:t>
            </a:r>
            <a:r>
              <a:rPr lang="fr-FR" dirty="0"/>
              <a:t> modifiable.  Un pont complet contient les 4 résistances variables. Il s’agit en général d’un élément dont la ou les résistance(s) varie(nt) en fonction d’un paramètre. (un effort ou une pression).</a:t>
            </a:r>
          </a:p>
        </p:txBody>
      </p:sp>
      <p:pic>
        <p:nvPicPr>
          <p:cNvPr id="16" name="Image 15" descr="Une image contenant diagramme, ligne, capture d’écran, conception&#10;&#10;Description générée automatiquement">
            <a:extLst>
              <a:ext uri="{FF2B5EF4-FFF2-40B4-BE49-F238E27FC236}">
                <a16:creationId xmlns:a16="http://schemas.microsoft.com/office/drawing/2014/main" id="{1F662C9F-26C5-B3D9-0608-B139005E43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3307" y="2496941"/>
            <a:ext cx="3450621" cy="2545341"/>
          </a:xfrm>
          <a:prstGeom prst="rect">
            <a:avLst/>
          </a:prstGeom>
        </p:spPr>
      </p:pic>
      <p:sp>
        <p:nvSpPr>
          <p:cNvPr id="17" name="ZoneTexte 16">
            <a:extLst>
              <a:ext uri="{FF2B5EF4-FFF2-40B4-BE49-F238E27FC236}">
                <a16:creationId xmlns:a16="http://schemas.microsoft.com/office/drawing/2014/main" id="{96F5F6FE-DDA0-9FA7-AA42-35210C447FF8}"/>
              </a:ext>
            </a:extLst>
          </p:cNvPr>
          <p:cNvSpPr txBox="1"/>
          <p:nvPr/>
        </p:nvSpPr>
        <p:spPr>
          <a:xfrm>
            <a:off x="3939542" y="4765284"/>
            <a:ext cx="4961615" cy="276999"/>
          </a:xfrm>
          <a:prstGeom prst="rect">
            <a:avLst/>
          </a:prstGeom>
          <a:noFill/>
        </p:spPr>
        <p:txBody>
          <a:bodyPr wrap="none" rtlCol="0">
            <a:spAutoFit/>
          </a:bodyPr>
          <a:lstStyle/>
          <a:p>
            <a:r>
              <a:rPr lang="fr-FR" sz="1200" dirty="0"/>
              <a:t>Exemple de montage en pont complet (les résistances sont variables) </a:t>
            </a:r>
          </a:p>
        </p:txBody>
      </p:sp>
      <p:cxnSp>
        <p:nvCxnSpPr>
          <p:cNvPr id="21" name="Connecteur droit avec flèche 20">
            <a:extLst>
              <a:ext uri="{FF2B5EF4-FFF2-40B4-BE49-F238E27FC236}">
                <a16:creationId xmlns:a16="http://schemas.microsoft.com/office/drawing/2014/main" id="{77961350-5192-626E-B8C6-A3633A857825}"/>
              </a:ext>
            </a:extLst>
          </p:cNvPr>
          <p:cNvCxnSpPr/>
          <p:nvPr/>
        </p:nvCxnSpPr>
        <p:spPr>
          <a:xfrm flipH="1">
            <a:off x="3707904" y="4371950"/>
            <a:ext cx="720080" cy="21602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646A0E1D-39A5-6A4D-B59F-901654A34CEE}"/>
              </a:ext>
            </a:extLst>
          </p:cNvPr>
          <p:cNvSpPr txBox="1"/>
          <p:nvPr/>
        </p:nvSpPr>
        <p:spPr>
          <a:xfrm>
            <a:off x="3707904" y="3917641"/>
            <a:ext cx="1440160" cy="430887"/>
          </a:xfrm>
          <a:prstGeom prst="rect">
            <a:avLst/>
          </a:prstGeom>
          <a:noFill/>
        </p:spPr>
        <p:txBody>
          <a:bodyPr wrap="square" rtlCol="0">
            <a:spAutoFit/>
          </a:bodyPr>
          <a:lstStyle/>
          <a:p>
            <a:r>
              <a:rPr lang="fr-FR" sz="1100" dirty="0"/>
              <a:t>Jauge d’extensométrie</a:t>
            </a:r>
          </a:p>
        </p:txBody>
      </p:sp>
      <p:pic>
        <p:nvPicPr>
          <p:cNvPr id="23" name="Image 22">
            <a:extLst>
              <a:ext uri="{FF2B5EF4-FFF2-40B4-BE49-F238E27FC236}">
                <a16:creationId xmlns:a16="http://schemas.microsoft.com/office/drawing/2014/main" id="{A8CCB6BB-E09E-8456-BCE3-F4987D6470E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879955" y="2195914"/>
            <a:ext cx="3970289" cy="2427734"/>
          </a:xfrm>
          <a:prstGeom prst="rect">
            <a:avLst/>
          </a:prstGeom>
        </p:spPr>
      </p:pic>
      <p:cxnSp>
        <p:nvCxnSpPr>
          <p:cNvPr id="25" name="Connecteur droit avec flèche 24">
            <a:extLst>
              <a:ext uri="{FF2B5EF4-FFF2-40B4-BE49-F238E27FC236}">
                <a16:creationId xmlns:a16="http://schemas.microsoft.com/office/drawing/2014/main" id="{26D5E6F8-C76B-C86C-C75E-43619239E225}"/>
              </a:ext>
            </a:extLst>
          </p:cNvPr>
          <p:cNvCxnSpPr>
            <a:cxnSpLocks/>
          </p:cNvCxnSpPr>
          <p:nvPr/>
        </p:nvCxnSpPr>
        <p:spPr>
          <a:xfrm flipV="1">
            <a:off x="4860090" y="3894219"/>
            <a:ext cx="523920" cy="23886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1" name="ZoneTexte 30">
            <a:extLst>
              <a:ext uri="{FF2B5EF4-FFF2-40B4-BE49-F238E27FC236}">
                <a16:creationId xmlns:a16="http://schemas.microsoft.com/office/drawing/2014/main" id="{E5B2095A-A823-106D-9E3A-FB978C586428}"/>
              </a:ext>
            </a:extLst>
          </p:cNvPr>
          <p:cNvSpPr txBox="1"/>
          <p:nvPr/>
        </p:nvSpPr>
        <p:spPr>
          <a:xfrm rot="16200000">
            <a:off x="8324898" y="3716920"/>
            <a:ext cx="1315616" cy="215444"/>
          </a:xfrm>
          <a:prstGeom prst="rect">
            <a:avLst/>
          </a:prstGeom>
          <a:noFill/>
        </p:spPr>
        <p:txBody>
          <a:bodyPr wrap="square" rtlCol="0">
            <a:spAutoFit/>
          </a:bodyPr>
          <a:lstStyle/>
          <a:p>
            <a:r>
              <a:rPr lang="fr-FR" sz="800" dirty="0"/>
              <a:t>Source : flintec.com</a:t>
            </a:r>
          </a:p>
        </p:txBody>
      </p:sp>
    </p:spTree>
    <p:extLst>
      <p:ext uri="{BB962C8B-B14F-4D97-AF65-F5344CB8AC3E}">
        <p14:creationId xmlns:p14="http://schemas.microsoft.com/office/powerpoint/2010/main" val="465357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 29">
            <a:extLst>
              <a:ext uri="{FF2B5EF4-FFF2-40B4-BE49-F238E27FC236}">
                <a16:creationId xmlns:a16="http://schemas.microsoft.com/office/drawing/2014/main" id="{EA231900-FFCB-0453-92F8-71C886558D87}"/>
              </a:ext>
            </a:extLst>
          </p:cNvPr>
          <p:cNvPicPr>
            <a:picLocks noChangeAspect="1"/>
          </p:cNvPicPr>
          <p:nvPr/>
        </p:nvPicPr>
        <p:blipFill rotWithShape="1">
          <a:blip r:embed="rId2"/>
          <a:srcRect t="3897"/>
          <a:stretch/>
        </p:blipFill>
        <p:spPr>
          <a:xfrm>
            <a:off x="2954697" y="1692312"/>
            <a:ext cx="6098722" cy="3150316"/>
          </a:xfrm>
          <a:prstGeom prst="rect">
            <a:avLst/>
          </a:prstGeom>
        </p:spPr>
      </p:pic>
      <p:sp>
        <p:nvSpPr>
          <p:cNvPr id="7" name="Titre 6">
            <a:extLst>
              <a:ext uri="{FF2B5EF4-FFF2-40B4-BE49-F238E27FC236}">
                <a16:creationId xmlns:a16="http://schemas.microsoft.com/office/drawing/2014/main" id="{5537A02D-45D4-CE2C-2CE2-220A8D258051}"/>
              </a:ext>
            </a:extLst>
          </p:cNvPr>
          <p:cNvSpPr>
            <a:spLocks noGrp="1"/>
          </p:cNvSpPr>
          <p:nvPr>
            <p:ph type="title"/>
          </p:nvPr>
        </p:nvSpPr>
        <p:spPr/>
        <p:txBody>
          <a:bodyPr/>
          <a:lstStyle/>
          <a:p>
            <a:r>
              <a:rPr lang="fr-FR" dirty="0"/>
              <a:t>Le pont de Wheatstone (pont de résistances)</a:t>
            </a:r>
          </a:p>
        </p:txBody>
      </p:sp>
      <p:sp>
        <p:nvSpPr>
          <p:cNvPr id="5" name="Espace réservé du pied de page 4">
            <a:extLst>
              <a:ext uri="{FF2B5EF4-FFF2-40B4-BE49-F238E27FC236}">
                <a16:creationId xmlns:a16="http://schemas.microsoft.com/office/drawing/2014/main" id="{BDEC774B-83C8-0D68-B202-C536DDA00FA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F82E35A7-FF25-D561-506F-78054BFEF3DC}"/>
              </a:ext>
            </a:extLst>
          </p:cNvPr>
          <p:cNvSpPr>
            <a:spLocks noGrp="1"/>
          </p:cNvSpPr>
          <p:nvPr>
            <p:ph type="sldNum" sz="quarter" idx="12"/>
          </p:nvPr>
        </p:nvSpPr>
        <p:spPr/>
        <p:txBody>
          <a:bodyPr/>
          <a:lstStyle/>
          <a:p>
            <a:fld id="{93C461D2-9DE8-40C8-822B-38EC5191248D}" type="slidenum">
              <a:rPr lang="fr-FR" smtClean="0"/>
              <a:pPr/>
              <a:t>21</a:t>
            </a:fld>
            <a:endParaRPr lang="fr-FR"/>
          </a:p>
        </p:txBody>
      </p:sp>
      <p:sp>
        <p:nvSpPr>
          <p:cNvPr id="9" name="ZoneTexte 8">
            <a:extLst>
              <a:ext uri="{FF2B5EF4-FFF2-40B4-BE49-F238E27FC236}">
                <a16:creationId xmlns:a16="http://schemas.microsoft.com/office/drawing/2014/main" id="{F120A601-FEDE-4AB7-86EA-4F56DB373A96}"/>
              </a:ext>
            </a:extLst>
          </p:cNvPr>
          <p:cNvSpPr txBox="1"/>
          <p:nvPr/>
        </p:nvSpPr>
        <p:spPr>
          <a:xfrm>
            <a:off x="457199" y="1008517"/>
            <a:ext cx="8596219" cy="646331"/>
          </a:xfrm>
          <a:prstGeom prst="rect">
            <a:avLst/>
          </a:prstGeom>
          <a:noFill/>
        </p:spPr>
        <p:txBody>
          <a:bodyPr wrap="square" rtlCol="0">
            <a:spAutoFit/>
          </a:bodyPr>
          <a:lstStyle/>
          <a:p>
            <a:pPr algn="just"/>
            <a:r>
              <a:rPr lang="fr-FR" dirty="0"/>
              <a:t>Pour ce montage qui utilise plus de ressources, on utilisera avec profit le simulateur en ligne.</a:t>
            </a:r>
          </a:p>
        </p:txBody>
      </p:sp>
      <p:sp>
        <p:nvSpPr>
          <p:cNvPr id="11" name="ZoneTexte 10">
            <a:extLst>
              <a:ext uri="{FF2B5EF4-FFF2-40B4-BE49-F238E27FC236}">
                <a16:creationId xmlns:a16="http://schemas.microsoft.com/office/drawing/2014/main" id="{2FC53587-2308-F10C-6029-A7015B3EA842}"/>
              </a:ext>
            </a:extLst>
          </p:cNvPr>
          <p:cNvSpPr txBox="1"/>
          <p:nvPr/>
        </p:nvSpPr>
        <p:spPr>
          <a:xfrm>
            <a:off x="2559224" y="1282446"/>
            <a:ext cx="3524944" cy="369332"/>
          </a:xfrm>
          <a:prstGeom prst="rect">
            <a:avLst/>
          </a:prstGeom>
          <a:noFill/>
        </p:spPr>
        <p:txBody>
          <a:bodyPr wrap="square">
            <a:spAutoFit/>
          </a:bodyPr>
          <a:lstStyle/>
          <a:p>
            <a:r>
              <a:rPr lang="fr-FR" dirty="0">
                <a:hlinkClick r:id="rId3"/>
              </a:rPr>
              <a:t>https://simulator.spintronics.com/</a:t>
            </a:r>
            <a:endParaRPr lang="fr-FR" dirty="0"/>
          </a:p>
        </p:txBody>
      </p:sp>
      <p:sp>
        <p:nvSpPr>
          <p:cNvPr id="12" name="ZoneTexte 11">
            <a:extLst>
              <a:ext uri="{FF2B5EF4-FFF2-40B4-BE49-F238E27FC236}">
                <a16:creationId xmlns:a16="http://schemas.microsoft.com/office/drawing/2014/main" id="{7E3D12B8-45BD-2933-80DA-629B45B27065}"/>
              </a:ext>
            </a:extLst>
          </p:cNvPr>
          <p:cNvSpPr txBox="1"/>
          <p:nvPr/>
        </p:nvSpPr>
        <p:spPr>
          <a:xfrm>
            <a:off x="143507" y="1796368"/>
            <a:ext cx="3132349" cy="1200329"/>
          </a:xfrm>
          <a:prstGeom prst="rect">
            <a:avLst/>
          </a:prstGeom>
          <a:solidFill>
            <a:schemeClr val="accent4">
              <a:lumMod val="20000"/>
              <a:lumOff val="80000"/>
            </a:schemeClr>
          </a:solidFill>
        </p:spPr>
        <p:txBody>
          <a:bodyPr wrap="square" rtlCol="0">
            <a:spAutoFit/>
          </a:bodyPr>
          <a:lstStyle/>
          <a:p>
            <a:pPr marL="285750" indent="-285750">
              <a:buFont typeface="Arial" panose="020B0604020202020204" pitchFamily="34" charset="0"/>
              <a:buChar char="•"/>
            </a:pPr>
            <a:r>
              <a:rPr lang="fr-FR" dirty="0"/>
              <a:t>Ouvrez le fichier « Pont de </a:t>
            </a:r>
            <a:r>
              <a:rPr lang="fr-FR" dirty="0" err="1"/>
              <a:t>Wheatstone.spin</a:t>
            </a:r>
            <a:r>
              <a:rPr lang="fr-FR" dirty="0"/>
              <a:t> » préalablement copié sur votre espace disque.</a:t>
            </a:r>
          </a:p>
        </p:txBody>
      </p:sp>
      <p:cxnSp>
        <p:nvCxnSpPr>
          <p:cNvPr id="18" name="Connecteur droit avec flèche 17">
            <a:extLst>
              <a:ext uri="{FF2B5EF4-FFF2-40B4-BE49-F238E27FC236}">
                <a16:creationId xmlns:a16="http://schemas.microsoft.com/office/drawing/2014/main" id="{D329D424-5EE2-649F-B07E-3F976322ABEB}"/>
              </a:ext>
            </a:extLst>
          </p:cNvPr>
          <p:cNvCxnSpPr/>
          <p:nvPr/>
        </p:nvCxnSpPr>
        <p:spPr>
          <a:xfrm flipV="1">
            <a:off x="8244408" y="4011910"/>
            <a:ext cx="493712" cy="2880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5C5CFE4D-736F-3C15-DAA4-8A651222F2CF}"/>
              </a:ext>
            </a:extLst>
          </p:cNvPr>
          <p:cNvSpPr txBox="1"/>
          <p:nvPr/>
        </p:nvSpPr>
        <p:spPr>
          <a:xfrm>
            <a:off x="7635477" y="4170397"/>
            <a:ext cx="692818" cy="307777"/>
          </a:xfrm>
          <a:prstGeom prst="rect">
            <a:avLst/>
          </a:prstGeom>
          <a:noFill/>
        </p:spPr>
        <p:txBody>
          <a:bodyPr wrap="none" rtlCol="0">
            <a:spAutoFit/>
          </a:bodyPr>
          <a:lstStyle/>
          <a:p>
            <a:r>
              <a:rPr lang="fr-FR" sz="1400" b="1" dirty="0"/>
              <a:t>ouvrir</a:t>
            </a:r>
          </a:p>
        </p:txBody>
      </p:sp>
      <p:sp>
        <p:nvSpPr>
          <p:cNvPr id="28" name="Rectangle 27">
            <a:extLst>
              <a:ext uri="{FF2B5EF4-FFF2-40B4-BE49-F238E27FC236}">
                <a16:creationId xmlns:a16="http://schemas.microsoft.com/office/drawing/2014/main" id="{28F6E768-BC68-4F44-B216-12E5E31E6503}"/>
              </a:ext>
            </a:extLst>
          </p:cNvPr>
          <p:cNvSpPr/>
          <p:nvPr/>
        </p:nvSpPr>
        <p:spPr>
          <a:xfrm>
            <a:off x="611561" y="4927328"/>
            <a:ext cx="1368152" cy="92693"/>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4" name="Connecteur droit 33">
            <a:extLst>
              <a:ext uri="{FF2B5EF4-FFF2-40B4-BE49-F238E27FC236}">
                <a16:creationId xmlns:a16="http://schemas.microsoft.com/office/drawing/2014/main" id="{68946285-48E6-2A86-49A5-011414318C21}"/>
              </a:ext>
            </a:extLst>
          </p:cNvPr>
          <p:cNvCxnSpPr>
            <a:cxnSpLocks/>
          </p:cNvCxnSpPr>
          <p:nvPr/>
        </p:nvCxnSpPr>
        <p:spPr>
          <a:xfrm>
            <a:off x="1151620" y="3363838"/>
            <a:ext cx="0" cy="154638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9F506FD2-3F85-1C76-F169-A25022C65E8D}"/>
              </a:ext>
            </a:extLst>
          </p:cNvPr>
          <p:cNvSpPr/>
          <p:nvPr/>
        </p:nvSpPr>
        <p:spPr>
          <a:xfrm>
            <a:off x="1043608" y="3507854"/>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1000</a:t>
            </a:r>
            <a:r>
              <a:rPr lang="el-GR" sz="1000" dirty="0">
                <a:solidFill>
                  <a:srgbClr val="0070C0"/>
                </a:solidFill>
              </a:rPr>
              <a:t>Ω</a:t>
            </a:r>
            <a:endParaRPr lang="fr-FR" sz="1000" dirty="0">
              <a:solidFill>
                <a:srgbClr val="0070C0"/>
              </a:solidFill>
            </a:endParaRPr>
          </a:p>
        </p:txBody>
      </p:sp>
      <p:sp>
        <p:nvSpPr>
          <p:cNvPr id="26" name="Rectangle 25">
            <a:extLst>
              <a:ext uri="{FF2B5EF4-FFF2-40B4-BE49-F238E27FC236}">
                <a16:creationId xmlns:a16="http://schemas.microsoft.com/office/drawing/2014/main" id="{B0AFC267-BBBC-7100-1E79-8717E5E35752}"/>
              </a:ext>
            </a:extLst>
          </p:cNvPr>
          <p:cNvSpPr/>
          <p:nvPr/>
        </p:nvSpPr>
        <p:spPr>
          <a:xfrm>
            <a:off x="1043608" y="4218972"/>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1000</a:t>
            </a:r>
            <a:r>
              <a:rPr lang="el-GR" sz="1000" dirty="0">
                <a:solidFill>
                  <a:srgbClr val="0070C0"/>
                </a:solidFill>
              </a:rPr>
              <a:t>Ω</a:t>
            </a:r>
            <a:endParaRPr lang="fr-FR" sz="1000" dirty="0">
              <a:solidFill>
                <a:srgbClr val="0070C0"/>
              </a:solidFill>
            </a:endParaRPr>
          </a:p>
        </p:txBody>
      </p:sp>
      <p:cxnSp>
        <p:nvCxnSpPr>
          <p:cNvPr id="36" name="Connecteur droit 35">
            <a:extLst>
              <a:ext uri="{FF2B5EF4-FFF2-40B4-BE49-F238E27FC236}">
                <a16:creationId xmlns:a16="http://schemas.microsoft.com/office/drawing/2014/main" id="{84BFB088-67D5-1D35-F9C6-5E27E5D73284}"/>
              </a:ext>
            </a:extLst>
          </p:cNvPr>
          <p:cNvCxnSpPr>
            <a:cxnSpLocks/>
          </p:cNvCxnSpPr>
          <p:nvPr/>
        </p:nvCxnSpPr>
        <p:spPr>
          <a:xfrm>
            <a:off x="1828863" y="3363838"/>
            <a:ext cx="0" cy="15463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952F8AA8-8BAD-7B59-5598-D7C94F1470E4}"/>
              </a:ext>
            </a:extLst>
          </p:cNvPr>
          <p:cNvCxnSpPr/>
          <p:nvPr/>
        </p:nvCxnSpPr>
        <p:spPr>
          <a:xfrm>
            <a:off x="1151620" y="3363838"/>
            <a:ext cx="67724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a16="http://schemas.microsoft.com/office/drawing/2014/main" id="{76B2B0F6-3365-6E1B-276B-56337F961F66}"/>
              </a:ext>
            </a:extLst>
          </p:cNvPr>
          <p:cNvCxnSpPr>
            <a:cxnSpLocks/>
          </p:cNvCxnSpPr>
          <p:nvPr/>
        </p:nvCxnSpPr>
        <p:spPr>
          <a:xfrm flipV="1">
            <a:off x="1475656" y="3137250"/>
            <a:ext cx="0" cy="207062"/>
          </a:xfrm>
          <a:prstGeom prst="line">
            <a:avLst/>
          </a:prstGeom>
          <a:ln w="28575">
            <a:headEnd type="oval"/>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11E45BF3-86E9-298A-4795-1D118E48BD76}"/>
              </a:ext>
            </a:extLst>
          </p:cNvPr>
          <p:cNvCxnSpPr/>
          <p:nvPr/>
        </p:nvCxnSpPr>
        <p:spPr>
          <a:xfrm flipV="1">
            <a:off x="755576" y="3219822"/>
            <a:ext cx="0" cy="169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a16="http://schemas.microsoft.com/office/drawing/2014/main" id="{CED42B93-1763-43EC-DC63-1729A4CFB8D1}"/>
              </a:ext>
            </a:extLst>
          </p:cNvPr>
          <p:cNvSpPr txBox="1"/>
          <p:nvPr/>
        </p:nvSpPr>
        <p:spPr>
          <a:xfrm>
            <a:off x="54442" y="3827244"/>
            <a:ext cx="774571" cy="369332"/>
          </a:xfrm>
          <a:prstGeom prst="rect">
            <a:avLst/>
          </a:prstGeom>
          <a:noFill/>
        </p:spPr>
        <p:txBody>
          <a:bodyPr wrap="none" rtlCol="0">
            <a:spAutoFit/>
          </a:bodyPr>
          <a:lstStyle/>
          <a:p>
            <a:r>
              <a:rPr lang="fr-FR" dirty="0" err="1">
                <a:solidFill>
                  <a:srgbClr val="0070C0"/>
                </a:solidFill>
              </a:rPr>
              <a:t>Ualim</a:t>
            </a:r>
            <a:endParaRPr lang="fr-FR" dirty="0">
              <a:solidFill>
                <a:srgbClr val="0070C0"/>
              </a:solidFill>
            </a:endParaRPr>
          </a:p>
        </p:txBody>
      </p:sp>
      <p:cxnSp>
        <p:nvCxnSpPr>
          <p:cNvPr id="48" name="Connecteur droit avec flèche 47">
            <a:extLst>
              <a:ext uri="{FF2B5EF4-FFF2-40B4-BE49-F238E27FC236}">
                <a16:creationId xmlns:a16="http://schemas.microsoft.com/office/drawing/2014/main" id="{3E29F483-B984-9180-786D-BEDD3ED1785E}"/>
              </a:ext>
            </a:extLst>
          </p:cNvPr>
          <p:cNvCxnSpPr>
            <a:cxnSpLocks/>
          </p:cNvCxnSpPr>
          <p:nvPr/>
        </p:nvCxnSpPr>
        <p:spPr>
          <a:xfrm flipH="1" flipV="1">
            <a:off x="2073873" y="4531401"/>
            <a:ext cx="294865" cy="2937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290ACE64-64E2-64DE-F77E-01F62AB38C12}"/>
              </a:ext>
            </a:extLst>
          </p:cNvPr>
          <p:cNvSpPr txBox="1"/>
          <p:nvPr/>
        </p:nvSpPr>
        <p:spPr>
          <a:xfrm>
            <a:off x="2300927" y="4788828"/>
            <a:ext cx="4204997" cy="276999"/>
          </a:xfrm>
          <a:prstGeom prst="rect">
            <a:avLst/>
          </a:prstGeom>
          <a:noFill/>
        </p:spPr>
        <p:txBody>
          <a:bodyPr wrap="none" rtlCol="0">
            <a:spAutoFit/>
          </a:bodyPr>
          <a:lstStyle/>
          <a:p>
            <a:r>
              <a:rPr lang="fr-FR" sz="1200" dirty="0"/>
              <a:t>La flèche oblique signifie que cela est réglable (modifiable).</a:t>
            </a:r>
          </a:p>
        </p:txBody>
      </p:sp>
      <p:sp>
        <p:nvSpPr>
          <p:cNvPr id="50" name="Rectangle 49">
            <a:extLst>
              <a:ext uri="{FF2B5EF4-FFF2-40B4-BE49-F238E27FC236}">
                <a16:creationId xmlns:a16="http://schemas.microsoft.com/office/drawing/2014/main" id="{9AAE916D-8366-8613-F123-9E52D4C28B68}"/>
              </a:ext>
            </a:extLst>
          </p:cNvPr>
          <p:cNvSpPr/>
          <p:nvPr/>
        </p:nvSpPr>
        <p:spPr>
          <a:xfrm>
            <a:off x="1712501" y="3507854"/>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1000</a:t>
            </a:r>
            <a:r>
              <a:rPr lang="el-GR" sz="1000" dirty="0">
                <a:solidFill>
                  <a:srgbClr val="0070C0"/>
                </a:solidFill>
              </a:rPr>
              <a:t>Ω</a:t>
            </a:r>
            <a:endParaRPr lang="fr-FR" sz="1000" dirty="0">
              <a:solidFill>
                <a:srgbClr val="0070C0"/>
              </a:solidFill>
            </a:endParaRPr>
          </a:p>
        </p:txBody>
      </p:sp>
      <p:sp>
        <p:nvSpPr>
          <p:cNvPr id="51" name="Rectangle 50">
            <a:extLst>
              <a:ext uri="{FF2B5EF4-FFF2-40B4-BE49-F238E27FC236}">
                <a16:creationId xmlns:a16="http://schemas.microsoft.com/office/drawing/2014/main" id="{09D062CF-88A4-82E5-36F5-055D87F8D96A}"/>
              </a:ext>
            </a:extLst>
          </p:cNvPr>
          <p:cNvSpPr/>
          <p:nvPr/>
        </p:nvSpPr>
        <p:spPr>
          <a:xfrm>
            <a:off x="1707686" y="4226146"/>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r</a:t>
            </a:r>
          </a:p>
        </p:txBody>
      </p:sp>
      <p:cxnSp>
        <p:nvCxnSpPr>
          <p:cNvPr id="46" name="Connecteur droit avec flèche 45">
            <a:extLst>
              <a:ext uri="{FF2B5EF4-FFF2-40B4-BE49-F238E27FC236}">
                <a16:creationId xmlns:a16="http://schemas.microsoft.com/office/drawing/2014/main" id="{860C2B08-F346-7CEF-381A-79946C5A1ACD}"/>
              </a:ext>
            </a:extLst>
          </p:cNvPr>
          <p:cNvCxnSpPr>
            <a:cxnSpLocks/>
          </p:cNvCxnSpPr>
          <p:nvPr/>
        </p:nvCxnSpPr>
        <p:spPr>
          <a:xfrm flipV="1">
            <a:off x="1619672" y="4299942"/>
            <a:ext cx="360041" cy="4230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 name="Connecteur droit avec flèche 1">
            <a:extLst>
              <a:ext uri="{FF2B5EF4-FFF2-40B4-BE49-F238E27FC236}">
                <a16:creationId xmlns:a16="http://schemas.microsoft.com/office/drawing/2014/main" id="{E9499169-52EB-A317-03EB-199C28AF7762}"/>
              </a:ext>
            </a:extLst>
          </p:cNvPr>
          <p:cNvCxnSpPr>
            <a:cxnSpLocks/>
          </p:cNvCxnSpPr>
          <p:nvPr/>
        </p:nvCxnSpPr>
        <p:spPr>
          <a:xfrm flipV="1">
            <a:off x="1923710" y="4011910"/>
            <a:ext cx="2576282" cy="46626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2229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 29">
            <a:extLst>
              <a:ext uri="{FF2B5EF4-FFF2-40B4-BE49-F238E27FC236}">
                <a16:creationId xmlns:a16="http://schemas.microsoft.com/office/drawing/2014/main" id="{EA231900-FFCB-0453-92F8-71C886558D87}"/>
              </a:ext>
            </a:extLst>
          </p:cNvPr>
          <p:cNvPicPr>
            <a:picLocks noChangeAspect="1"/>
          </p:cNvPicPr>
          <p:nvPr/>
        </p:nvPicPr>
        <p:blipFill rotWithShape="1">
          <a:blip r:embed="rId2"/>
          <a:srcRect l="22961" t="3897"/>
          <a:stretch/>
        </p:blipFill>
        <p:spPr>
          <a:xfrm>
            <a:off x="4368557" y="1927282"/>
            <a:ext cx="4698444" cy="3150316"/>
          </a:xfrm>
          <a:prstGeom prst="rect">
            <a:avLst/>
          </a:prstGeom>
        </p:spPr>
      </p:pic>
      <p:sp>
        <p:nvSpPr>
          <p:cNvPr id="7" name="Titre 6">
            <a:extLst>
              <a:ext uri="{FF2B5EF4-FFF2-40B4-BE49-F238E27FC236}">
                <a16:creationId xmlns:a16="http://schemas.microsoft.com/office/drawing/2014/main" id="{5537A02D-45D4-CE2C-2CE2-220A8D258051}"/>
              </a:ext>
            </a:extLst>
          </p:cNvPr>
          <p:cNvSpPr>
            <a:spLocks noGrp="1"/>
          </p:cNvSpPr>
          <p:nvPr>
            <p:ph type="title"/>
          </p:nvPr>
        </p:nvSpPr>
        <p:spPr/>
        <p:txBody>
          <a:bodyPr/>
          <a:lstStyle/>
          <a:p>
            <a:r>
              <a:rPr lang="fr-FR" dirty="0"/>
              <a:t>Le pont de Wheatstone (pont de résistances)</a:t>
            </a:r>
          </a:p>
        </p:txBody>
      </p:sp>
      <p:sp>
        <p:nvSpPr>
          <p:cNvPr id="5" name="Espace réservé du pied de page 4">
            <a:extLst>
              <a:ext uri="{FF2B5EF4-FFF2-40B4-BE49-F238E27FC236}">
                <a16:creationId xmlns:a16="http://schemas.microsoft.com/office/drawing/2014/main" id="{BDEC774B-83C8-0D68-B202-C536DDA00FA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F82E35A7-FF25-D561-506F-78054BFEF3DC}"/>
              </a:ext>
            </a:extLst>
          </p:cNvPr>
          <p:cNvSpPr>
            <a:spLocks noGrp="1"/>
          </p:cNvSpPr>
          <p:nvPr>
            <p:ph type="sldNum" sz="quarter" idx="12"/>
          </p:nvPr>
        </p:nvSpPr>
        <p:spPr/>
        <p:txBody>
          <a:bodyPr/>
          <a:lstStyle/>
          <a:p>
            <a:fld id="{93C461D2-9DE8-40C8-822B-38EC5191248D}" type="slidenum">
              <a:rPr lang="fr-FR" smtClean="0"/>
              <a:pPr/>
              <a:t>22</a:t>
            </a:fld>
            <a:endParaRPr lang="fr-FR"/>
          </a:p>
        </p:txBody>
      </p:sp>
      <p:sp>
        <p:nvSpPr>
          <p:cNvPr id="12" name="ZoneTexte 11">
            <a:extLst>
              <a:ext uri="{FF2B5EF4-FFF2-40B4-BE49-F238E27FC236}">
                <a16:creationId xmlns:a16="http://schemas.microsoft.com/office/drawing/2014/main" id="{7E3D12B8-45BD-2933-80DA-629B45B27065}"/>
              </a:ext>
            </a:extLst>
          </p:cNvPr>
          <p:cNvSpPr txBox="1"/>
          <p:nvPr/>
        </p:nvSpPr>
        <p:spPr>
          <a:xfrm>
            <a:off x="179516" y="1491630"/>
            <a:ext cx="8661645" cy="369332"/>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Observez la tension </a:t>
            </a:r>
            <a:r>
              <a:rPr lang="fr-FR" dirty="0">
                <a:solidFill>
                  <a:srgbClr val="0070C0"/>
                </a:solidFill>
              </a:rPr>
              <a:t>U</a:t>
            </a:r>
            <a:r>
              <a:rPr lang="fr-FR" baseline="-25000" dirty="0">
                <a:solidFill>
                  <a:srgbClr val="0070C0"/>
                </a:solidFill>
              </a:rPr>
              <a:t>AB</a:t>
            </a:r>
            <a:r>
              <a:rPr lang="fr-FR" baseline="-25000" dirty="0"/>
              <a:t> </a:t>
            </a:r>
            <a:r>
              <a:rPr lang="fr-FR" dirty="0"/>
              <a:t>lorsque les 4 résistances sont identiques.</a:t>
            </a:r>
          </a:p>
        </p:txBody>
      </p:sp>
      <p:cxnSp>
        <p:nvCxnSpPr>
          <p:cNvPr id="18" name="Connecteur droit avec flèche 17">
            <a:extLst>
              <a:ext uri="{FF2B5EF4-FFF2-40B4-BE49-F238E27FC236}">
                <a16:creationId xmlns:a16="http://schemas.microsoft.com/office/drawing/2014/main" id="{D329D424-5EE2-649F-B07E-3F976322ABEB}"/>
              </a:ext>
            </a:extLst>
          </p:cNvPr>
          <p:cNvCxnSpPr/>
          <p:nvPr/>
        </p:nvCxnSpPr>
        <p:spPr>
          <a:xfrm flipV="1">
            <a:off x="8244408" y="4011910"/>
            <a:ext cx="493712" cy="2880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5C5CFE4D-736F-3C15-DAA4-8A651222F2CF}"/>
              </a:ext>
            </a:extLst>
          </p:cNvPr>
          <p:cNvSpPr txBox="1"/>
          <p:nvPr/>
        </p:nvSpPr>
        <p:spPr>
          <a:xfrm>
            <a:off x="7729517" y="4235750"/>
            <a:ext cx="567784" cy="276999"/>
          </a:xfrm>
          <a:prstGeom prst="rect">
            <a:avLst/>
          </a:prstGeom>
          <a:noFill/>
        </p:spPr>
        <p:txBody>
          <a:bodyPr wrap="none" rtlCol="0">
            <a:spAutoFit/>
          </a:bodyPr>
          <a:lstStyle/>
          <a:p>
            <a:r>
              <a:rPr lang="fr-FR" sz="1200" dirty="0"/>
              <a:t>ouvrir</a:t>
            </a:r>
          </a:p>
        </p:txBody>
      </p:sp>
      <p:grpSp>
        <p:nvGrpSpPr>
          <p:cNvPr id="3" name="Groupe 2">
            <a:extLst>
              <a:ext uri="{FF2B5EF4-FFF2-40B4-BE49-F238E27FC236}">
                <a16:creationId xmlns:a16="http://schemas.microsoft.com/office/drawing/2014/main" id="{058D30D6-B6D0-F26F-7B56-281DF135C7D5}"/>
              </a:ext>
            </a:extLst>
          </p:cNvPr>
          <p:cNvGrpSpPr/>
          <p:nvPr/>
        </p:nvGrpSpPr>
        <p:grpSpPr>
          <a:xfrm>
            <a:off x="611561" y="3168687"/>
            <a:ext cx="2126559" cy="1882771"/>
            <a:chOff x="54442" y="3137250"/>
            <a:chExt cx="2126559" cy="1882771"/>
          </a:xfrm>
        </p:grpSpPr>
        <p:sp>
          <p:nvSpPr>
            <p:cNvPr id="28" name="Rectangle 27">
              <a:extLst>
                <a:ext uri="{FF2B5EF4-FFF2-40B4-BE49-F238E27FC236}">
                  <a16:creationId xmlns:a16="http://schemas.microsoft.com/office/drawing/2014/main" id="{28F6E768-BC68-4F44-B216-12E5E31E6503}"/>
                </a:ext>
              </a:extLst>
            </p:cNvPr>
            <p:cNvSpPr/>
            <p:nvPr/>
          </p:nvSpPr>
          <p:spPr>
            <a:xfrm>
              <a:off x="611561" y="4927328"/>
              <a:ext cx="1368152" cy="92693"/>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4" name="Connecteur droit 33">
              <a:extLst>
                <a:ext uri="{FF2B5EF4-FFF2-40B4-BE49-F238E27FC236}">
                  <a16:creationId xmlns:a16="http://schemas.microsoft.com/office/drawing/2014/main" id="{68946285-48E6-2A86-49A5-011414318C21}"/>
                </a:ext>
              </a:extLst>
            </p:cNvPr>
            <p:cNvCxnSpPr>
              <a:cxnSpLocks/>
            </p:cNvCxnSpPr>
            <p:nvPr/>
          </p:nvCxnSpPr>
          <p:spPr>
            <a:xfrm>
              <a:off x="1151620" y="3363838"/>
              <a:ext cx="0" cy="154638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9F506FD2-3F85-1C76-F169-A25022C65E8D}"/>
                </a:ext>
              </a:extLst>
            </p:cNvPr>
            <p:cNvSpPr/>
            <p:nvPr/>
          </p:nvSpPr>
          <p:spPr>
            <a:xfrm>
              <a:off x="1043608" y="3507854"/>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1000</a:t>
              </a:r>
              <a:r>
                <a:rPr lang="el-GR" sz="1000" dirty="0">
                  <a:solidFill>
                    <a:srgbClr val="0070C0"/>
                  </a:solidFill>
                </a:rPr>
                <a:t>Ω</a:t>
              </a:r>
              <a:endParaRPr lang="fr-FR" sz="1000" dirty="0">
                <a:solidFill>
                  <a:srgbClr val="0070C0"/>
                </a:solidFill>
              </a:endParaRPr>
            </a:p>
          </p:txBody>
        </p:sp>
        <p:sp>
          <p:nvSpPr>
            <p:cNvPr id="26" name="Rectangle 25">
              <a:extLst>
                <a:ext uri="{FF2B5EF4-FFF2-40B4-BE49-F238E27FC236}">
                  <a16:creationId xmlns:a16="http://schemas.microsoft.com/office/drawing/2014/main" id="{B0AFC267-BBBC-7100-1E79-8717E5E35752}"/>
                </a:ext>
              </a:extLst>
            </p:cNvPr>
            <p:cNvSpPr/>
            <p:nvPr/>
          </p:nvSpPr>
          <p:spPr>
            <a:xfrm>
              <a:off x="1043608" y="4218972"/>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1000</a:t>
              </a:r>
              <a:r>
                <a:rPr lang="el-GR" sz="1000" dirty="0">
                  <a:solidFill>
                    <a:srgbClr val="0070C0"/>
                  </a:solidFill>
                </a:rPr>
                <a:t>Ω</a:t>
              </a:r>
              <a:endParaRPr lang="fr-FR" sz="1000" dirty="0">
                <a:solidFill>
                  <a:srgbClr val="0070C0"/>
                </a:solidFill>
              </a:endParaRPr>
            </a:p>
          </p:txBody>
        </p:sp>
        <p:cxnSp>
          <p:nvCxnSpPr>
            <p:cNvPr id="36" name="Connecteur droit 35">
              <a:extLst>
                <a:ext uri="{FF2B5EF4-FFF2-40B4-BE49-F238E27FC236}">
                  <a16:creationId xmlns:a16="http://schemas.microsoft.com/office/drawing/2014/main" id="{84BFB088-67D5-1D35-F9C6-5E27E5D73284}"/>
                </a:ext>
              </a:extLst>
            </p:cNvPr>
            <p:cNvCxnSpPr>
              <a:cxnSpLocks/>
            </p:cNvCxnSpPr>
            <p:nvPr/>
          </p:nvCxnSpPr>
          <p:spPr>
            <a:xfrm>
              <a:off x="1828863" y="3363838"/>
              <a:ext cx="0" cy="15463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952F8AA8-8BAD-7B59-5598-D7C94F1470E4}"/>
                </a:ext>
              </a:extLst>
            </p:cNvPr>
            <p:cNvCxnSpPr/>
            <p:nvPr/>
          </p:nvCxnSpPr>
          <p:spPr>
            <a:xfrm>
              <a:off x="1151620" y="3363838"/>
              <a:ext cx="67724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Connecteur droit 39">
              <a:extLst>
                <a:ext uri="{FF2B5EF4-FFF2-40B4-BE49-F238E27FC236}">
                  <a16:creationId xmlns:a16="http://schemas.microsoft.com/office/drawing/2014/main" id="{76B2B0F6-3365-6E1B-276B-56337F961F66}"/>
                </a:ext>
              </a:extLst>
            </p:cNvPr>
            <p:cNvCxnSpPr>
              <a:cxnSpLocks/>
            </p:cNvCxnSpPr>
            <p:nvPr/>
          </p:nvCxnSpPr>
          <p:spPr>
            <a:xfrm flipV="1">
              <a:off x="1475656" y="3137250"/>
              <a:ext cx="0" cy="207062"/>
            </a:xfrm>
            <a:prstGeom prst="line">
              <a:avLst/>
            </a:prstGeom>
            <a:ln w="28575">
              <a:headEnd type="oval"/>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11E45BF3-86E9-298A-4795-1D118E48BD76}"/>
                </a:ext>
              </a:extLst>
            </p:cNvPr>
            <p:cNvCxnSpPr/>
            <p:nvPr/>
          </p:nvCxnSpPr>
          <p:spPr>
            <a:xfrm flipV="1">
              <a:off x="755576" y="3219822"/>
              <a:ext cx="0" cy="1690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a16="http://schemas.microsoft.com/office/drawing/2014/main" id="{CED42B93-1763-43EC-DC63-1729A4CFB8D1}"/>
                </a:ext>
              </a:extLst>
            </p:cNvPr>
            <p:cNvSpPr txBox="1"/>
            <p:nvPr/>
          </p:nvSpPr>
          <p:spPr>
            <a:xfrm>
              <a:off x="54442" y="3827244"/>
              <a:ext cx="774571" cy="369332"/>
            </a:xfrm>
            <a:prstGeom prst="rect">
              <a:avLst/>
            </a:prstGeom>
            <a:noFill/>
          </p:spPr>
          <p:txBody>
            <a:bodyPr wrap="none" rtlCol="0">
              <a:spAutoFit/>
            </a:bodyPr>
            <a:lstStyle/>
            <a:p>
              <a:r>
                <a:rPr lang="fr-FR" dirty="0" err="1">
                  <a:solidFill>
                    <a:srgbClr val="0070C0"/>
                  </a:solidFill>
                </a:rPr>
                <a:t>Ualim</a:t>
              </a:r>
              <a:endParaRPr lang="fr-FR" dirty="0">
                <a:solidFill>
                  <a:srgbClr val="0070C0"/>
                </a:solidFill>
              </a:endParaRPr>
            </a:p>
          </p:txBody>
        </p:sp>
        <p:sp>
          <p:nvSpPr>
            <p:cNvPr id="50" name="Rectangle 49">
              <a:extLst>
                <a:ext uri="{FF2B5EF4-FFF2-40B4-BE49-F238E27FC236}">
                  <a16:creationId xmlns:a16="http://schemas.microsoft.com/office/drawing/2014/main" id="{9AAE916D-8366-8613-F123-9E52D4C28B68}"/>
                </a:ext>
              </a:extLst>
            </p:cNvPr>
            <p:cNvSpPr/>
            <p:nvPr/>
          </p:nvSpPr>
          <p:spPr>
            <a:xfrm>
              <a:off x="1712501" y="3507854"/>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1000</a:t>
              </a:r>
              <a:r>
                <a:rPr lang="el-GR" sz="1000" dirty="0">
                  <a:solidFill>
                    <a:srgbClr val="0070C0"/>
                  </a:solidFill>
                </a:rPr>
                <a:t>Ω</a:t>
              </a:r>
              <a:endParaRPr lang="fr-FR" sz="1000" dirty="0">
                <a:solidFill>
                  <a:srgbClr val="0070C0"/>
                </a:solidFill>
              </a:endParaRPr>
            </a:p>
          </p:txBody>
        </p:sp>
        <p:sp>
          <p:nvSpPr>
            <p:cNvPr id="51" name="Rectangle 50">
              <a:extLst>
                <a:ext uri="{FF2B5EF4-FFF2-40B4-BE49-F238E27FC236}">
                  <a16:creationId xmlns:a16="http://schemas.microsoft.com/office/drawing/2014/main" id="{09D062CF-88A4-82E5-36F5-055D87F8D96A}"/>
                </a:ext>
              </a:extLst>
            </p:cNvPr>
            <p:cNvSpPr/>
            <p:nvPr/>
          </p:nvSpPr>
          <p:spPr>
            <a:xfrm>
              <a:off x="1707686" y="4226146"/>
              <a:ext cx="216024" cy="5040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sz="1000" dirty="0">
                  <a:solidFill>
                    <a:srgbClr val="0070C0"/>
                  </a:solidFill>
                </a:rPr>
                <a:t>r</a:t>
              </a:r>
            </a:p>
          </p:txBody>
        </p:sp>
        <p:cxnSp>
          <p:nvCxnSpPr>
            <p:cNvPr id="46" name="Connecteur droit avec flèche 45">
              <a:extLst>
                <a:ext uri="{FF2B5EF4-FFF2-40B4-BE49-F238E27FC236}">
                  <a16:creationId xmlns:a16="http://schemas.microsoft.com/office/drawing/2014/main" id="{860C2B08-F346-7CEF-381A-79946C5A1ACD}"/>
                </a:ext>
              </a:extLst>
            </p:cNvPr>
            <p:cNvCxnSpPr>
              <a:cxnSpLocks/>
            </p:cNvCxnSpPr>
            <p:nvPr/>
          </p:nvCxnSpPr>
          <p:spPr>
            <a:xfrm flipV="1">
              <a:off x="1619672" y="4299942"/>
              <a:ext cx="360041" cy="4230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C54AEE-6BDF-0FAD-2B31-DF652DDF2E87}"/>
                </a:ext>
              </a:extLst>
            </p:cNvPr>
            <p:cNvSpPr txBox="1"/>
            <p:nvPr/>
          </p:nvSpPr>
          <p:spPr>
            <a:xfrm>
              <a:off x="782291" y="3929394"/>
              <a:ext cx="338554" cy="369332"/>
            </a:xfrm>
            <a:prstGeom prst="rect">
              <a:avLst/>
            </a:prstGeom>
            <a:noFill/>
          </p:spPr>
          <p:txBody>
            <a:bodyPr wrap="none" rtlCol="0">
              <a:spAutoFit/>
            </a:bodyPr>
            <a:lstStyle/>
            <a:p>
              <a:r>
                <a:rPr lang="fr-FR" dirty="0"/>
                <a:t>A</a:t>
              </a:r>
            </a:p>
          </p:txBody>
        </p:sp>
        <p:sp>
          <p:nvSpPr>
            <p:cNvPr id="13" name="ZoneTexte 12">
              <a:extLst>
                <a:ext uri="{FF2B5EF4-FFF2-40B4-BE49-F238E27FC236}">
                  <a16:creationId xmlns:a16="http://schemas.microsoft.com/office/drawing/2014/main" id="{55FDFC9A-9DCD-85C0-0681-7E8099784A66}"/>
                </a:ext>
              </a:extLst>
            </p:cNvPr>
            <p:cNvSpPr txBox="1"/>
            <p:nvPr/>
          </p:nvSpPr>
          <p:spPr>
            <a:xfrm>
              <a:off x="1842447" y="3923436"/>
              <a:ext cx="338554" cy="369332"/>
            </a:xfrm>
            <a:prstGeom prst="rect">
              <a:avLst/>
            </a:prstGeom>
            <a:noFill/>
          </p:spPr>
          <p:txBody>
            <a:bodyPr wrap="none" rtlCol="0">
              <a:spAutoFit/>
            </a:bodyPr>
            <a:lstStyle/>
            <a:p>
              <a:r>
                <a:rPr lang="fr-FR" dirty="0"/>
                <a:t>B</a:t>
              </a:r>
            </a:p>
          </p:txBody>
        </p:sp>
        <p:cxnSp>
          <p:nvCxnSpPr>
            <p:cNvPr id="16" name="Connecteur droit avec flèche 15">
              <a:extLst>
                <a:ext uri="{FF2B5EF4-FFF2-40B4-BE49-F238E27FC236}">
                  <a16:creationId xmlns:a16="http://schemas.microsoft.com/office/drawing/2014/main" id="{18F2C89C-9ECD-266A-D582-77AC300872AC}"/>
                </a:ext>
              </a:extLst>
            </p:cNvPr>
            <p:cNvCxnSpPr/>
            <p:nvPr/>
          </p:nvCxnSpPr>
          <p:spPr>
            <a:xfrm>
              <a:off x="1259632" y="4083918"/>
              <a:ext cx="44805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C960AB5E-77B6-873F-DC22-B25BA8E5CA8B}"/>
                </a:ext>
              </a:extLst>
            </p:cNvPr>
            <p:cNvSpPr txBox="1"/>
            <p:nvPr/>
          </p:nvSpPr>
          <p:spPr>
            <a:xfrm>
              <a:off x="1236618" y="3974604"/>
              <a:ext cx="518091" cy="369332"/>
            </a:xfrm>
            <a:prstGeom prst="rect">
              <a:avLst/>
            </a:prstGeom>
            <a:noFill/>
          </p:spPr>
          <p:txBody>
            <a:bodyPr wrap="none" rtlCol="0">
              <a:spAutoFit/>
            </a:bodyPr>
            <a:lstStyle/>
            <a:p>
              <a:r>
                <a:rPr lang="fr-FR" dirty="0" err="1"/>
                <a:t>u</a:t>
              </a:r>
              <a:r>
                <a:rPr lang="fr-FR" baseline="-25000" dirty="0" err="1"/>
                <a:t>AB</a:t>
              </a:r>
              <a:endParaRPr lang="fr-FR" dirty="0"/>
            </a:p>
          </p:txBody>
        </p:sp>
      </p:grpSp>
      <p:sp>
        <p:nvSpPr>
          <p:cNvPr id="20" name="ZoneTexte 19">
            <a:extLst>
              <a:ext uri="{FF2B5EF4-FFF2-40B4-BE49-F238E27FC236}">
                <a16:creationId xmlns:a16="http://schemas.microsoft.com/office/drawing/2014/main" id="{6E13292C-14BE-35DD-87D3-C4688DD05989}"/>
              </a:ext>
            </a:extLst>
          </p:cNvPr>
          <p:cNvSpPr txBox="1"/>
          <p:nvPr/>
        </p:nvSpPr>
        <p:spPr>
          <a:xfrm>
            <a:off x="179516" y="1875477"/>
            <a:ext cx="4163989" cy="1200329"/>
          </a:xfrm>
          <a:prstGeom prst="rect">
            <a:avLst/>
          </a:prstGeom>
          <a:solidFill>
            <a:schemeClr val="accent4">
              <a:lumMod val="20000"/>
              <a:lumOff val="80000"/>
            </a:schemeClr>
          </a:solidFill>
        </p:spPr>
        <p:txBody>
          <a:bodyPr wrap="square" rtlCol="0">
            <a:spAutoFit/>
          </a:bodyPr>
          <a:lstStyle/>
          <a:p>
            <a:pPr marL="285750" indent="-285750">
              <a:buFont typeface="Arial" panose="020B0604020202020204" pitchFamily="34" charset="0"/>
              <a:buChar char="•"/>
            </a:pPr>
            <a:r>
              <a:rPr lang="fr-FR" dirty="0"/>
              <a:t>Cliquez sur le bouton « Change part </a:t>
            </a:r>
            <a:r>
              <a:rPr lang="fr-FR" dirty="0" err="1"/>
              <a:t>properties</a:t>
            </a:r>
            <a:r>
              <a:rPr lang="fr-FR" dirty="0"/>
              <a:t> » puis sur la résistance </a:t>
            </a:r>
            <a:r>
              <a:rPr lang="fr-FR" dirty="0">
                <a:solidFill>
                  <a:srgbClr val="0070C0"/>
                </a:solidFill>
              </a:rPr>
              <a:t>r</a:t>
            </a:r>
            <a:r>
              <a:rPr lang="fr-FR" dirty="0"/>
              <a:t>, et modifiez-là . Observez la variation de </a:t>
            </a:r>
            <a:r>
              <a:rPr lang="fr-FR" dirty="0">
                <a:solidFill>
                  <a:srgbClr val="0070C0"/>
                </a:solidFill>
              </a:rPr>
              <a:t>U</a:t>
            </a:r>
            <a:r>
              <a:rPr lang="fr-FR" baseline="-25000" dirty="0">
                <a:solidFill>
                  <a:srgbClr val="0070C0"/>
                </a:solidFill>
              </a:rPr>
              <a:t>AB</a:t>
            </a:r>
            <a:r>
              <a:rPr lang="fr-FR" dirty="0"/>
              <a:t>.</a:t>
            </a:r>
          </a:p>
        </p:txBody>
      </p:sp>
      <p:sp>
        <p:nvSpPr>
          <p:cNvPr id="21" name="ZoneTexte 20">
            <a:extLst>
              <a:ext uri="{FF2B5EF4-FFF2-40B4-BE49-F238E27FC236}">
                <a16:creationId xmlns:a16="http://schemas.microsoft.com/office/drawing/2014/main" id="{36E513A1-3053-2E0E-67B6-FE2D6D66E176}"/>
              </a:ext>
            </a:extLst>
          </p:cNvPr>
          <p:cNvSpPr txBox="1"/>
          <p:nvPr/>
        </p:nvSpPr>
        <p:spPr>
          <a:xfrm>
            <a:off x="6125266" y="4573258"/>
            <a:ext cx="2622231" cy="523220"/>
          </a:xfrm>
          <a:prstGeom prst="rect">
            <a:avLst/>
          </a:prstGeom>
          <a:noFill/>
        </p:spPr>
        <p:txBody>
          <a:bodyPr wrap="square" rtlCol="0">
            <a:spAutoFit/>
          </a:bodyPr>
          <a:lstStyle/>
          <a:p>
            <a:r>
              <a:rPr lang="fr-FR" sz="1400" i="1" dirty="0">
                <a:solidFill>
                  <a:srgbClr val="FF0000"/>
                </a:solidFill>
              </a:rPr>
              <a:t>A retenir : lorsque </a:t>
            </a:r>
            <a:r>
              <a:rPr lang="fr-FR" sz="1400" i="1" dirty="0">
                <a:solidFill>
                  <a:srgbClr val="0070C0"/>
                </a:solidFill>
              </a:rPr>
              <a:t>U</a:t>
            </a:r>
            <a:r>
              <a:rPr lang="fr-FR" sz="1400" i="1" baseline="-25000" dirty="0">
                <a:solidFill>
                  <a:srgbClr val="0070C0"/>
                </a:solidFill>
              </a:rPr>
              <a:t>AB</a:t>
            </a:r>
            <a:r>
              <a:rPr lang="fr-FR" sz="1400" i="1" dirty="0">
                <a:solidFill>
                  <a:srgbClr val="0070C0"/>
                </a:solidFill>
              </a:rPr>
              <a:t> = 0 </a:t>
            </a:r>
            <a:r>
              <a:rPr lang="fr-FR" sz="1400" i="1" dirty="0">
                <a:solidFill>
                  <a:srgbClr val="FF0000"/>
                </a:solidFill>
              </a:rPr>
              <a:t>alors le pont est dit équilibré.</a:t>
            </a:r>
          </a:p>
        </p:txBody>
      </p:sp>
      <p:sp>
        <p:nvSpPr>
          <p:cNvPr id="2" name="ZoneTexte 1">
            <a:extLst>
              <a:ext uri="{FF2B5EF4-FFF2-40B4-BE49-F238E27FC236}">
                <a16:creationId xmlns:a16="http://schemas.microsoft.com/office/drawing/2014/main" id="{5DB99FC5-DFC1-3715-41E0-E6802D2A549F}"/>
              </a:ext>
            </a:extLst>
          </p:cNvPr>
          <p:cNvSpPr txBox="1"/>
          <p:nvPr/>
        </p:nvSpPr>
        <p:spPr>
          <a:xfrm>
            <a:off x="611561" y="1097780"/>
            <a:ext cx="4390946" cy="369332"/>
          </a:xfrm>
          <a:prstGeom prst="rect">
            <a:avLst/>
          </a:prstGeom>
          <a:noFill/>
        </p:spPr>
        <p:txBody>
          <a:bodyPr wrap="none" rtlCol="0">
            <a:spAutoFit/>
          </a:bodyPr>
          <a:lstStyle/>
          <a:p>
            <a:r>
              <a:rPr lang="fr-FR" dirty="0"/>
              <a:t>Exemple à une seule résistance variable.</a:t>
            </a:r>
          </a:p>
        </p:txBody>
      </p:sp>
      <p:cxnSp>
        <p:nvCxnSpPr>
          <p:cNvPr id="8" name="Connecteur droit avec flèche 7">
            <a:extLst>
              <a:ext uri="{FF2B5EF4-FFF2-40B4-BE49-F238E27FC236}">
                <a16:creationId xmlns:a16="http://schemas.microsoft.com/office/drawing/2014/main" id="{31BA6447-023B-CA95-0284-4A2561933CA7}"/>
              </a:ext>
            </a:extLst>
          </p:cNvPr>
          <p:cNvCxnSpPr/>
          <p:nvPr/>
        </p:nvCxnSpPr>
        <p:spPr>
          <a:xfrm flipV="1">
            <a:off x="2627784" y="4257583"/>
            <a:ext cx="1882554" cy="28235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63FC993B-1ADF-BB9B-49C5-A39FE8261AFC}"/>
              </a:ext>
            </a:extLst>
          </p:cNvPr>
          <p:cNvCxnSpPr/>
          <p:nvPr/>
        </p:nvCxnSpPr>
        <p:spPr>
          <a:xfrm>
            <a:off x="2176791" y="2859782"/>
            <a:ext cx="3187297" cy="18002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092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necteur droit 1"/>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7" name="Titre 6"/>
          <p:cNvSpPr>
            <a:spLocks noGrp="1"/>
          </p:cNvSpPr>
          <p:nvPr>
            <p:ph type="title"/>
          </p:nvPr>
        </p:nvSpPr>
        <p:spPr/>
        <p:txBody>
          <a:bodyPr>
            <a:noAutofit/>
          </a:bodyPr>
          <a:lstStyle/>
          <a:p>
            <a:br>
              <a:rPr lang="fr-FR" sz="4300" dirty="0"/>
            </a:br>
            <a:r>
              <a:rPr lang="fr-FR" sz="4300" dirty="0"/>
              <a:t>Expérimenter 3</a:t>
            </a:r>
          </a:p>
        </p:txBody>
      </p:sp>
      <p:sp>
        <p:nvSpPr>
          <p:cNvPr id="8" name="Espace réservé du texte 7"/>
          <p:cNvSpPr>
            <a:spLocks noGrp="1"/>
          </p:cNvSpPr>
          <p:nvPr>
            <p:ph type="body" idx="1"/>
          </p:nvPr>
        </p:nvSpPr>
        <p:spPr/>
        <p:txBody>
          <a:bodyPr>
            <a:normAutofit/>
          </a:bodyPr>
          <a:lstStyle/>
          <a:p>
            <a:pPr marL="285750" indent="-285750">
              <a:buFontTx/>
              <a:buChar char="-"/>
            </a:pPr>
            <a:r>
              <a:rPr lang="fr-FR" sz="2400" dirty="0"/>
              <a:t>Effectuer des montages élémentaires électroniques avec des éléments Spintronics : le pont de Graetz</a:t>
            </a:r>
          </a:p>
        </p:txBody>
      </p:sp>
      <p:sp>
        <p:nvSpPr>
          <p:cNvPr id="5" name="Espace réservé du pied de page 4"/>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pPr/>
              <a:t>23</a:t>
            </a:fld>
            <a:endParaRPr lang="fr-FR" dirty="0"/>
          </a:p>
        </p:txBody>
      </p:sp>
    </p:spTree>
    <p:extLst>
      <p:ext uri="{BB962C8B-B14F-4D97-AF65-F5344CB8AC3E}">
        <p14:creationId xmlns:p14="http://schemas.microsoft.com/office/powerpoint/2010/main" val="39398562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A7C865-ECE1-9B0A-F5A3-D397FB42F2C4}"/>
              </a:ext>
            </a:extLst>
          </p:cNvPr>
          <p:cNvSpPr>
            <a:spLocks noGrp="1"/>
          </p:cNvSpPr>
          <p:nvPr>
            <p:ph type="title"/>
          </p:nvPr>
        </p:nvSpPr>
        <p:spPr/>
        <p:txBody>
          <a:bodyPr/>
          <a:lstStyle/>
          <a:p>
            <a:r>
              <a:rPr lang="fr-FR" dirty="0"/>
              <a:t>Le pont de Graetz (pont de diodes)</a:t>
            </a:r>
          </a:p>
        </p:txBody>
      </p:sp>
      <p:sp>
        <p:nvSpPr>
          <p:cNvPr id="5" name="Espace réservé du pied de page 4">
            <a:extLst>
              <a:ext uri="{FF2B5EF4-FFF2-40B4-BE49-F238E27FC236}">
                <a16:creationId xmlns:a16="http://schemas.microsoft.com/office/drawing/2014/main" id="{3ECA08C0-DCBF-76A1-6E6B-0B2C8BC263FB}"/>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5A6E0D7E-59B5-DEF0-39FE-129F4FF303AC}"/>
              </a:ext>
            </a:extLst>
          </p:cNvPr>
          <p:cNvSpPr>
            <a:spLocks noGrp="1"/>
          </p:cNvSpPr>
          <p:nvPr>
            <p:ph type="sldNum" sz="quarter" idx="12"/>
          </p:nvPr>
        </p:nvSpPr>
        <p:spPr/>
        <p:txBody>
          <a:bodyPr/>
          <a:lstStyle/>
          <a:p>
            <a:fld id="{93C461D2-9DE8-40C8-822B-38EC5191248D}" type="slidenum">
              <a:rPr lang="fr-FR" smtClean="0"/>
              <a:pPr/>
              <a:t>24</a:t>
            </a:fld>
            <a:endParaRPr lang="fr-FR" dirty="0"/>
          </a:p>
        </p:txBody>
      </p:sp>
      <p:sp>
        <p:nvSpPr>
          <p:cNvPr id="4" name="Rectangle 3">
            <a:extLst>
              <a:ext uri="{FF2B5EF4-FFF2-40B4-BE49-F238E27FC236}">
                <a16:creationId xmlns:a16="http://schemas.microsoft.com/office/drawing/2014/main" id="{DB0C9ADD-97A5-8BC4-FA34-9CFE8B001192}"/>
              </a:ext>
            </a:extLst>
          </p:cNvPr>
          <p:cNvSpPr/>
          <p:nvPr/>
        </p:nvSpPr>
        <p:spPr>
          <a:xfrm>
            <a:off x="3626016" y="2351560"/>
            <a:ext cx="1656184"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Pont de diodes*</a:t>
            </a:r>
          </a:p>
        </p:txBody>
      </p:sp>
      <p:sp>
        <p:nvSpPr>
          <p:cNvPr id="7" name="ZoneTexte 6">
            <a:extLst>
              <a:ext uri="{FF2B5EF4-FFF2-40B4-BE49-F238E27FC236}">
                <a16:creationId xmlns:a16="http://schemas.microsoft.com/office/drawing/2014/main" id="{5E747463-B429-E5C5-3C69-3314774C29A8}"/>
              </a:ext>
            </a:extLst>
          </p:cNvPr>
          <p:cNvSpPr txBox="1"/>
          <p:nvPr/>
        </p:nvSpPr>
        <p:spPr>
          <a:xfrm>
            <a:off x="179512" y="4886201"/>
            <a:ext cx="2398413" cy="246221"/>
          </a:xfrm>
          <a:prstGeom prst="rect">
            <a:avLst/>
          </a:prstGeom>
          <a:noFill/>
        </p:spPr>
        <p:txBody>
          <a:bodyPr wrap="none" rtlCol="0">
            <a:spAutoFit/>
          </a:bodyPr>
          <a:lstStyle/>
          <a:p>
            <a:r>
              <a:rPr lang="fr-FR" sz="1000" dirty="0"/>
              <a:t>* Nommé aussi parfois pont redresseur</a:t>
            </a:r>
          </a:p>
        </p:txBody>
      </p:sp>
      <p:sp>
        <p:nvSpPr>
          <p:cNvPr id="8" name="ZoneTexte 7">
            <a:extLst>
              <a:ext uri="{FF2B5EF4-FFF2-40B4-BE49-F238E27FC236}">
                <a16:creationId xmlns:a16="http://schemas.microsoft.com/office/drawing/2014/main" id="{9E22F832-E9F9-251C-EAA4-184257FA861D}"/>
              </a:ext>
            </a:extLst>
          </p:cNvPr>
          <p:cNvSpPr txBox="1"/>
          <p:nvPr/>
        </p:nvSpPr>
        <p:spPr>
          <a:xfrm>
            <a:off x="260818" y="1059582"/>
            <a:ext cx="8496944" cy="1200329"/>
          </a:xfrm>
          <a:prstGeom prst="rect">
            <a:avLst/>
          </a:prstGeom>
          <a:noFill/>
        </p:spPr>
        <p:txBody>
          <a:bodyPr wrap="square" rtlCol="0">
            <a:spAutoFit/>
          </a:bodyPr>
          <a:lstStyle/>
          <a:p>
            <a:pPr algn="just"/>
            <a:r>
              <a:rPr lang="fr-FR" dirty="0"/>
              <a:t>Le signal électrique transporté sur de longues distances est alternatif. Le signal sur vos prises de courant est de 230 V oscillant à 50 Hz. Il est parfois utile d’obtenir un signal quasi continu. Il faut donc redresser le signal d’origine. Un pont de diodes permet cela.</a:t>
            </a:r>
          </a:p>
        </p:txBody>
      </p:sp>
      <p:cxnSp>
        <p:nvCxnSpPr>
          <p:cNvPr id="14" name="Connecteur droit avec flèche 13">
            <a:extLst>
              <a:ext uri="{FF2B5EF4-FFF2-40B4-BE49-F238E27FC236}">
                <a16:creationId xmlns:a16="http://schemas.microsoft.com/office/drawing/2014/main" id="{E8FD2215-694C-F4C2-5C09-15B672FD6BAD}"/>
              </a:ext>
            </a:extLst>
          </p:cNvPr>
          <p:cNvCxnSpPr>
            <a:cxnSpLocks/>
            <a:endCxn id="4" idx="1"/>
          </p:cNvCxnSpPr>
          <p:nvPr/>
        </p:nvCxnSpPr>
        <p:spPr>
          <a:xfrm>
            <a:off x="2430098" y="2855616"/>
            <a:ext cx="119591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5D003AB2-91B5-3556-FA19-C85DB96F41E4}"/>
              </a:ext>
            </a:extLst>
          </p:cNvPr>
          <p:cNvCxnSpPr>
            <a:cxnSpLocks/>
            <a:stCxn id="4" idx="3"/>
          </p:cNvCxnSpPr>
          <p:nvPr/>
        </p:nvCxnSpPr>
        <p:spPr>
          <a:xfrm>
            <a:off x="5282200" y="2855616"/>
            <a:ext cx="1211158" cy="155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B6FA6468-9DBB-2CC6-0BDA-20C2C16A3982}"/>
              </a:ext>
            </a:extLst>
          </p:cNvPr>
          <p:cNvSpPr txBox="1"/>
          <p:nvPr/>
        </p:nvSpPr>
        <p:spPr>
          <a:xfrm>
            <a:off x="1026614" y="2496508"/>
            <a:ext cx="2487732" cy="307777"/>
          </a:xfrm>
          <a:prstGeom prst="rect">
            <a:avLst/>
          </a:prstGeom>
          <a:noFill/>
        </p:spPr>
        <p:txBody>
          <a:bodyPr wrap="none" rtlCol="0">
            <a:spAutoFit/>
          </a:bodyPr>
          <a:lstStyle/>
          <a:p>
            <a:r>
              <a:rPr lang="fr-FR" sz="1400" dirty="0"/>
              <a:t>Signal alternatif 230 V, 50 Hz</a:t>
            </a:r>
          </a:p>
        </p:txBody>
      </p:sp>
      <p:sp>
        <p:nvSpPr>
          <p:cNvPr id="20" name="ZoneTexte 19">
            <a:extLst>
              <a:ext uri="{FF2B5EF4-FFF2-40B4-BE49-F238E27FC236}">
                <a16:creationId xmlns:a16="http://schemas.microsoft.com/office/drawing/2014/main" id="{302843EE-BD70-0F13-55E5-AC6C55D1DF31}"/>
              </a:ext>
            </a:extLst>
          </p:cNvPr>
          <p:cNvSpPr txBox="1"/>
          <p:nvPr/>
        </p:nvSpPr>
        <p:spPr>
          <a:xfrm>
            <a:off x="5598678" y="2514222"/>
            <a:ext cx="3233129" cy="307777"/>
          </a:xfrm>
          <a:prstGeom prst="rect">
            <a:avLst/>
          </a:prstGeom>
          <a:noFill/>
        </p:spPr>
        <p:txBody>
          <a:bodyPr wrap="none" rtlCol="0">
            <a:spAutoFit/>
          </a:bodyPr>
          <a:lstStyle/>
          <a:p>
            <a:r>
              <a:rPr lang="fr-FR" sz="1400" dirty="0"/>
              <a:t>Signal alternatif 230 V, 50 Hz redressé</a:t>
            </a:r>
          </a:p>
        </p:txBody>
      </p:sp>
      <p:pic>
        <p:nvPicPr>
          <p:cNvPr id="9" name="Image 8">
            <a:extLst>
              <a:ext uri="{FF2B5EF4-FFF2-40B4-BE49-F238E27FC236}">
                <a16:creationId xmlns:a16="http://schemas.microsoft.com/office/drawing/2014/main" id="{A10E1AF0-5F98-3736-5FEC-CE0BA893C72C}"/>
              </a:ext>
            </a:extLst>
          </p:cNvPr>
          <p:cNvPicPr>
            <a:picLocks noChangeAspect="1"/>
          </p:cNvPicPr>
          <p:nvPr/>
        </p:nvPicPr>
        <p:blipFill>
          <a:blip r:embed="rId2"/>
          <a:stretch>
            <a:fillRect/>
          </a:stretch>
        </p:blipFill>
        <p:spPr>
          <a:xfrm>
            <a:off x="5486400" y="2976404"/>
            <a:ext cx="2880000" cy="1900666"/>
          </a:xfrm>
          <a:prstGeom prst="rect">
            <a:avLst/>
          </a:prstGeom>
        </p:spPr>
      </p:pic>
      <p:pic>
        <p:nvPicPr>
          <p:cNvPr id="13" name="Image 12">
            <a:extLst>
              <a:ext uri="{FF2B5EF4-FFF2-40B4-BE49-F238E27FC236}">
                <a16:creationId xmlns:a16="http://schemas.microsoft.com/office/drawing/2014/main" id="{DA237BF6-A962-27BA-1D29-F35B5E7BB856}"/>
              </a:ext>
            </a:extLst>
          </p:cNvPr>
          <p:cNvPicPr>
            <a:picLocks noChangeAspect="1"/>
          </p:cNvPicPr>
          <p:nvPr/>
        </p:nvPicPr>
        <p:blipFill>
          <a:blip r:embed="rId3"/>
          <a:stretch>
            <a:fillRect/>
          </a:stretch>
        </p:blipFill>
        <p:spPr>
          <a:xfrm>
            <a:off x="395536" y="2976404"/>
            <a:ext cx="2880000" cy="1900666"/>
          </a:xfrm>
          <a:prstGeom prst="rect">
            <a:avLst/>
          </a:prstGeom>
        </p:spPr>
      </p:pic>
    </p:spTree>
    <p:extLst>
      <p:ext uri="{BB962C8B-B14F-4D97-AF65-F5344CB8AC3E}">
        <p14:creationId xmlns:p14="http://schemas.microsoft.com/office/powerpoint/2010/main" val="1287452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A7C865-ECE1-9B0A-F5A3-D397FB42F2C4}"/>
              </a:ext>
            </a:extLst>
          </p:cNvPr>
          <p:cNvSpPr>
            <a:spLocks noGrp="1"/>
          </p:cNvSpPr>
          <p:nvPr>
            <p:ph type="title"/>
          </p:nvPr>
        </p:nvSpPr>
        <p:spPr/>
        <p:txBody>
          <a:bodyPr/>
          <a:lstStyle/>
          <a:p>
            <a:r>
              <a:rPr lang="fr-FR" dirty="0"/>
              <a:t>Le pont de Graetz (pont de diodes)</a:t>
            </a:r>
          </a:p>
        </p:txBody>
      </p:sp>
      <p:sp>
        <p:nvSpPr>
          <p:cNvPr id="5" name="Espace réservé du pied de page 4">
            <a:extLst>
              <a:ext uri="{FF2B5EF4-FFF2-40B4-BE49-F238E27FC236}">
                <a16:creationId xmlns:a16="http://schemas.microsoft.com/office/drawing/2014/main" id="{3ECA08C0-DCBF-76A1-6E6B-0B2C8BC263FB}"/>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5A6E0D7E-59B5-DEF0-39FE-129F4FF303AC}"/>
              </a:ext>
            </a:extLst>
          </p:cNvPr>
          <p:cNvSpPr>
            <a:spLocks noGrp="1"/>
          </p:cNvSpPr>
          <p:nvPr>
            <p:ph type="sldNum" sz="quarter" idx="12"/>
          </p:nvPr>
        </p:nvSpPr>
        <p:spPr/>
        <p:txBody>
          <a:bodyPr/>
          <a:lstStyle/>
          <a:p>
            <a:fld id="{93C461D2-9DE8-40C8-822B-38EC5191248D}" type="slidenum">
              <a:rPr lang="fr-FR" smtClean="0"/>
              <a:pPr/>
              <a:t>25</a:t>
            </a:fld>
            <a:endParaRPr lang="fr-FR" dirty="0"/>
          </a:p>
        </p:txBody>
      </p:sp>
      <p:sp>
        <p:nvSpPr>
          <p:cNvPr id="7" name="ZoneTexte 6">
            <a:extLst>
              <a:ext uri="{FF2B5EF4-FFF2-40B4-BE49-F238E27FC236}">
                <a16:creationId xmlns:a16="http://schemas.microsoft.com/office/drawing/2014/main" id="{08D12406-FEE0-8A0C-8484-5098FC30BFCF}"/>
              </a:ext>
            </a:extLst>
          </p:cNvPr>
          <p:cNvSpPr txBox="1"/>
          <p:nvPr/>
        </p:nvSpPr>
        <p:spPr>
          <a:xfrm>
            <a:off x="471761" y="1143000"/>
            <a:ext cx="8276703" cy="646331"/>
          </a:xfrm>
          <a:prstGeom prst="rect">
            <a:avLst/>
          </a:prstGeom>
          <a:noFill/>
        </p:spPr>
        <p:txBody>
          <a:bodyPr wrap="square" rtlCol="0">
            <a:spAutoFit/>
          </a:bodyPr>
          <a:lstStyle/>
          <a:p>
            <a:r>
              <a:rPr lang="fr-FR" dirty="0"/>
              <a:t>L’élément diode permet dans Spintronics d’imposer un sens de vitesse chaine (donc un sens de courant). En mécanique cela se nomme « roue libre ». </a:t>
            </a:r>
          </a:p>
        </p:txBody>
      </p:sp>
      <p:sp>
        <p:nvSpPr>
          <p:cNvPr id="8" name="ZoneTexte 7">
            <a:extLst>
              <a:ext uri="{FF2B5EF4-FFF2-40B4-BE49-F238E27FC236}">
                <a16:creationId xmlns:a16="http://schemas.microsoft.com/office/drawing/2014/main" id="{39DB8FC4-E70A-4B7F-BED4-E5DE3C4E0CB5}"/>
              </a:ext>
            </a:extLst>
          </p:cNvPr>
          <p:cNvSpPr txBox="1"/>
          <p:nvPr/>
        </p:nvSpPr>
        <p:spPr>
          <a:xfrm>
            <a:off x="480866" y="1823437"/>
            <a:ext cx="6884776" cy="923330"/>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Saisissez l’élément « diode » fourni. (attention fragile)</a:t>
            </a:r>
          </a:p>
          <a:p>
            <a:pPr algn="just"/>
            <a:r>
              <a:rPr lang="fr-FR" b="1" dirty="0"/>
              <a:t>Question 12 </a:t>
            </a:r>
            <a:r>
              <a:rPr lang="fr-FR" dirty="0"/>
              <a:t>: Quel système mécanique avec transmission par chaine connaissez-vous, possède cet élément ?</a:t>
            </a:r>
          </a:p>
        </p:txBody>
      </p:sp>
      <p:pic>
        <p:nvPicPr>
          <p:cNvPr id="9" name="Image 8">
            <a:extLst>
              <a:ext uri="{FF2B5EF4-FFF2-40B4-BE49-F238E27FC236}">
                <a16:creationId xmlns:a16="http://schemas.microsoft.com/office/drawing/2014/main" id="{96DA425B-6D7A-ED7A-F53D-353E339BAC51}"/>
              </a:ext>
            </a:extLst>
          </p:cNvPr>
          <p:cNvPicPr>
            <a:picLocks noChangeAspect="1"/>
          </p:cNvPicPr>
          <p:nvPr/>
        </p:nvPicPr>
        <p:blipFill rotWithShape="1">
          <a:blip r:embed="rId3"/>
          <a:srcRect l="11413" t="10443" r="78350" b="69046"/>
          <a:stretch/>
        </p:blipFill>
        <p:spPr>
          <a:xfrm>
            <a:off x="7614561" y="1704814"/>
            <a:ext cx="1077677" cy="1160575"/>
          </a:xfrm>
          <a:prstGeom prst="rect">
            <a:avLst/>
          </a:prstGeom>
        </p:spPr>
      </p:pic>
      <p:sp>
        <p:nvSpPr>
          <p:cNvPr id="11" name="ZoneTexte 10">
            <a:extLst>
              <a:ext uri="{FF2B5EF4-FFF2-40B4-BE49-F238E27FC236}">
                <a16:creationId xmlns:a16="http://schemas.microsoft.com/office/drawing/2014/main" id="{22739CD5-C386-22C6-9731-DBF274D3B3AB}"/>
              </a:ext>
            </a:extLst>
          </p:cNvPr>
          <p:cNvSpPr txBox="1"/>
          <p:nvPr/>
        </p:nvSpPr>
        <p:spPr>
          <a:xfrm>
            <a:off x="477467" y="2770848"/>
            <a:ext cx="3967753" cy="369332"/>
          </a:xfrm>
          <a:prstGeom prst="rect">
            <a:avLst/>
          </a:prstGeom>
          <a:noFill/>
        </p:spPr>
        <p:txBody>
          <a:bodyPr wrap="none" rtlCol="0">
            <a:spAutoFit/>
          </a:bodyPr>
          <a:lstStyle/>
          <a:p>
            <a:r>
              <a:rPr lang="fr-FR" dirty="0"/>
              <a:t>Le symbole électrique est le suivant :</a:t>
            </a:r>
          </a:p>
        </p:txBody>
      </p:sp>
      <p:grpSp>
        <p:nvGrpSpPr>
          <p:cNvPr id="22" name="Groupe 21">
            <a:extLst>
              <a:ext uri="{FF2B5EF4-FFF2-40B4-BE49-F238E27FC236}">
                <a16:creationId xmlns:a16="http://schemas.microsoft.com/office/drawing/2014/main" id="{7DB368B6-6159-91E8-BF85-74E47568FAF4}"/>
              </a:ext>
            </a:extLst>
          </p:cNvPr>
          <p:cNvGrpSpPr/>
          <p:nvPr/>
        </p:nvGrpSpPr>
        <p:grpSpPr>
          <a:xfrm rot="5400000">
            <a:off x="4849221" y="2626945"/>
            <a:ext cx="288032" cy="725469"/>
            <a:chOff x="4860032" y="2926401"/>
            <a:chExt cx="288032" cy="725469"/>
          </a:xfrm>
        </p:grpSpPr>
        <p:sp>
          <p:nvSpPr>
            <p:cNvPr id="13" name="Triangle isocèle 12">
              <a:extLst>
                <a:ext uri="{FF2B5EF4-FFF2-40B4-BE49-F238E27FC236}">
                  <a16:creationId xmlns:a16="http://schemas.microsoft.com/office/drawing/2014/main" id="{D2E6EB0C-BAE7-83BA-CB91-A668D88A2D3F}"/>
                </a:ext>
              </a:extLst>
            </p:cNvPr>
            <p:cNvSpPr/>
            <p:nvPr/>
          </p:nvSpPr>
          <p:spPr>
            <a:xfrm>
              <a:off x="4860032" y="3111067"/>
              <a:ext cx="288032" cy="338972"/>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7" name="Connecteur droit 16">
              <a:extLst>
                <a:ext uri="{FF2B5EF4-FFF2-40B4-BE49-F238E27FC236}">
                  <a16:creationId xmlns:a16="http://schemas.microsoft.com/office/drawing/2014/main" id="{A522FC76-9DAF-7497-3CFC-54783749B329}"/>
                </a:ext>
              </a:extLst>
            </p:cNvPr>
            <p:cNvCxnSpPr/>
            <p:nvPr/>
          </p:nvCxnSpPr>
          <p:spPr>
            <a:xfrm>
              <a:off x="4860032" y="3111067"/>
              <a:ext cx="28803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A616B633-088A-61C5-672E-05AABD19806E}"/>
                </a:ext>
              </a:extLst>
            </p:cNvPr>
            <p:cNvCxnSpPr>
              <a:stCxn id="13" idx="0"/>
            </p:cNvCxnSpPr>
            <p:nvPr/>
          </p:nvCxnSpPr>
          <p:spPr>
            <a:xfrm flipV="1">
              <a:off x="5004048" y="2926401"/>
              <a:ext cx="0" cy="184666"/>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D103B7A9-0E10-EB3B-A87F-6B900E99014E}"/>
                </a:ext>
              </a:extLst>
            </p:cNvPr>
            <p:cNvCxnSpPr>
              <a:endCxn id="13" idx="3"/>
            </p:cNvCxnSpPr>
            <p:nvPr/>
          </p:nvCxnSpPr>
          <p:spPr>
            <a:xfrm flipV="1">
              <a:off x="5004048" y="3450039"/>
              <a:ext cx="0" cy="201831"/>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3" name="ZoneTexte 22">
            <a:extLst>
              <a:ext uri="{FF2B5EF4-FFF2-40B4-BE49-F238E27FC236}">
                <a16:creationId xmlns:a16="http://schemas.microsoft.com/office/drawing/2014/main" id="{88B9C5EA-FF54-BF41-7301-1CB60689C70D}"/>
              </a:ext>
            </a:extLst>
          </p:cNvPr>
          <p:cNvSpPr txBox="1"/>
          <p:nvPr/>
        </p:nvSpPr>
        <p:spPr>
          <a:xfrm>
            <a:off x="460699" y="3206635"/>
            <a:ext cx="4111302" cy="1200329"/>
          </a:xfrm>
          <a:prstGeom prst="rect">
            <a:avLst/>
          </a:prstGeom>
          <a:noFill/>
        </p:spPr>
        <p:txBody>
          <a:bodyPr wrap="square" rtlCol="0">
            <a:spAutoFit/>
          </a:bodyPr>
          <a:lstStyle/>
          <a:p>
            <a:pPr algn="just"/>
            <a:r>
              <a:rPr lang="fr-FR" dirty="0"/>
              <a:t>Le courant </a:t>
            </a:r>
            <a:r>
              <a:rPr lang="fr-FR" i="1" dirty="0">
                <a:solidFill>
                  <a:srgbClr val="0070C0"/>
                </a:solidFill>
              </a:rPr>
              <a:t>i</a:t>
            </a:r>
            <a:r>
              <a:rPr lang="fr-FR" dirty="0"/>
              <a:t> ne peut circuler que dans le sens de la flèche. En réalité il y a plus de subtilités qui seront étudiées plus tard en cours.</a:t>
            </a:r>
          </a:p>
        </p:txBody>
      </p:sp>
      <p:grpSp>
        <p:nvGrpSpPr>
          <p:cNvPr id="105" name="Groupe 104">
            <a:extLst>
              <a:ext uri="{FF2B5EF4-FFF2-40B4-BE49-F238E27FC236}">
                <a16:creationId xmlns:a16="http://schemas.microsoft.com/office/drawing/2014/main" id="{304520AC-FC59-D768-7424-6C890D68EEC6}"/>
              </a:ext>
            </a:extLst>
          </p:cNvPr>
          <p:cNvGrpSpPr/>
          <p:nvPr/>
        </p:nvGrpSpPr>
        <p:grpSpPr>
          <a:xfrm>
            <a:off x="5099642" y="2908527"/>
            <a:ext cx="3819771" cy="2271560"/>
            <a:chOff x="5099642" y="2908527"/>
            <a:chExt cx="3819771" cy="2271560"/>
          </a:xfrm>
        </p:grpSpPr>
        <p:grpSp>
          <p:nvGrpSpPr>
            <p:cNvPr id="67" name="Groupe 66">
              <a:extLst>
                <a:ext uri="{FF2B5EF4-FFF2-40B4-BE49-F238E27FC236}">
                  <a16:creationId xmlns:a16="http://schemas.microsoft.com/office/drawing/2014/main" id="{7D5F65EA-0EE8-FC19-C58E-6D23AEDA86C7}"/>
                </a:ext>
              </a:extLst>
            </p:cNvPr>
            <p:cNvGrpSpPr/>
            <p:nvPr/>
          </p:nvGrpSpPr>
          <p:grpSpPr>
            <a:xfrm rot="2700000">
              <a:off x="6571583" y="3280572"/>
              <a:ext cx="1363461" cy="1353807"/>
              <a:chOff x="6571583" y="3280572"/>
              <a:chExt cx="1363461" cy="1353807"/>
            </a:xfrm>
          </p:grpSpPr>
          <p:cxnSp>
            <p:nvCxnSpPr>
              <p:cNvPr id="61" name="Connecteur droit 60">
                <a:extLst>
                  <a:ext uri="{FF2B5EF4-FFF2-40B4-BE49-F238E27FC236}">
                    <a16:creationId xmlns:a16="http://schemas.microsoft.com/office/drawing/2014/main" id="{1F3D0829-595E-0424-3F49-E2FE782E62E3}"/>
                  </a:ext>
                </a:extLst>
              </p:cNvPr>
              <p:cNvCxnSpPr>
                <a:cxnSpLocks/>
              </p:cNvCxnSpPr>
              <p:nvPr/>
            </p:nvCxnSpPr>
            <p:spPr>
              <a:xfrm>
                <a:off x="6711027" y="4491934"/>
                <a:ext cx="1080000" cy="0"/>
              </a:xfrm>
              <a:prstGeom prst="line">
                <a:avLst/>
              </a:prstGeom>
              <a:ln w="28575">
                <a:headEnd type="oval"/>
                <a:tailEnd type="oval"/>
              </a:ln>
            </p:spPr>
            <p:style>
              <a:lnRef idx="1">
                <a:schemeClr val="accent1"/>
              </a:lnRef>
              <a:fillRef idx="0">
                <a:schemeClr val="accent1"/>
              </a:fillRef>
              <a:effectRef idx="0">
                <a:schemeClr val="accent1"/>
              </a:effectRef>
              <a:fontRef idx="minor">
                <a:schemeClr val="tx1"/>
              </a:fontRef>
            </p:style>
          </p:cxnSp>
          <p:cxnSp>
            <p:nvCxnSpPr>
              <p:cNvPr id="60" name="Connecteur droit 59">
                <a:extLst>
                  <a:ext uri="{FF2B5EF4-FFF2-40B4-BE49-F238E27FC236}">
                    <a16:creationId xmlns:a16="http://schemas.microsoft.com/office/drawing/2014/main" id="{DA933DD3-A3BF-3193-7036-38EFCF1092F8}"/>
                  </a:ext>
                </a:extLst>
              </p:cNvPr>
              <p:cNvCxnSpPr/>
              <p:nvPr/>
            </p:nvCxnSpPr>
            <p:spPr>
              <a:xfrm>
                <a:off x="7791027" y="3408235"/>
                <a:ext cx="0" cy="1080000"/>
              </a:xfrm>
              <a:prstGeom prst="line">
                <a:avLst/>
              </a:prstGeom>
              <a:ln w="28575">
                <a:headEnd type="oval"/>
                <a:tailEnd type="oval"/>
              </a:ln>
            </p:spPr>
            <p:style>
              <a:lnRef idx="1">
                <a:schemeClr val="accent1"/>
              </a:lnRef>
              <a:fillRef idx="0">
                <a:schemeClr val="accent1"/>
              </a:fillRef>
              <a:effectRef idx="0">
                <a:schemeClr val="accent1"/>
              </a:effectRef>
              <a:fontRef idx="minor">
                <a:schemeClr val="tx1"/>
              </a:fontRef>
            </p:style>
          </p:cxnSp>
          <p:grpSp>
            <p:nvGrpSpPr>
              <p:cNvPr id="43" name="Groupe 42">
                <a:extLst>
                  <a:ext uri="{FF2B5EF4-FFF2-40B4-BE49-F238E27FC236}">
                    <a16:creationId xmlns:a16="http://schemas.microsoft.com/office/drawing/2014/main" id="{9B40F693-7652-8D28-5494-AE1F3D050439}"/>
                  </a:ext>
                </a:extLst>
              </p:cNvPr>
              <p:cNvGrpSpPr/>
              <p:nvPr/>
            </p:nvGrpSpPr>
            <p:grpSpPr>
              <a:xfrm>
                <a:off x="7647012" y="3644597"/>
                <a:ext cx="288032" cy="725469"/>
                <a:chOff x="4860032" y="2926401"/>
                <a:chExt cx="288032" cy="725469"/>
              </a:xfrm>
            </p:grpSpPr>
            <p:sp>
              <p:nvSpPr>
                <p:cNvPr id="44" name="Triangle isocèle 43">
                  <a:extLst>
                    <a:ext uri="{FF2B5EF4-FFF2-40B4-BE49-F238E27FC236}">
                      <a16:creationId xmlns:a16="http://schemas.microsoft.com/office/drawing/2014/main" id="{A75E74E5-F222-BE7E-BDEC-8CAB2652BA92}"/>
                    </a:ext>
                  </a:extLst>
                </p:cNvPr>
                <p:cNvSpPr/>
                <p:nvPr/>
              </p:nvSpPr>
              <p:spPr>
                <a:xfrm>
                  <a:off x="4860032" y="3111067"/>
                  <a:ext cx="288032" cy="338972"/>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5" name="Connecteur droit 44">
                  <a:extLst>
                    <a:ext uri="{FF2B5EF4-FFF2-40B4-BE49-F238E27FC236}">
                      <a16:creationId xmlns:a16="http://schemas.microsoft.com/office/drawing/2014/main" id="{855C113E-0D90-5657-C016-908820363B9E}"/>
                    </a:ext>
                  </a:extLst>
                </p:cNvPr>
                <p:cNvCxnSpPr/>
                <p:nvPr/>
              </p:nvCxnSpPr>
              <p:spPr>
                <a:xfrm>
                  <a:off x="4860032" y="3111067"/>
                  <a:ext cx="28803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Connecteur droit avec flèche 45">
                  <a:extLst>
                    <a:ext uri="{FF2B5EF4-FFF2-40B4-BE49-F238E27FC236}">
                      <a16:creationId xmlns:a16="http://schemas.microsoft.com/office/drawing/2014/main" id="{EA0C0CAC-9376-89C5-7AF6-EAA2B41B9D93}"/>
                    </a:ext>
                  </a:extLst>
                </p:cNvPr>
                <p:cNvCxnSpPr>
                  <a:stCxn id="44" idx="0"/>
                </p:cNvCxnSpPr>
                <p:nvPr/>
              </p:nvCxnSpPr>
              <p:spPr>
                <a:xfrm flipV="1">
                  <a:off x="5004048" y="2926401"/>
                  <a:ext cx="0" cy="184666"/>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D5E99722-E163-136B-4A78-A50477B7FC3A}"/>
                    </a:ext>
                  </a:extLst>
                </p:cNvPr>
                <p:cNvCxnSpPr>
                  <a:endCxn id="44" idx="3"/>
                </p:cNvCxnSpPr>
                <p:nvPr/>
              </p:nvCxnSpPr>
              <p:spPr>
                <a:xfrm flipV="1">
                  <a:off x="5004048" y="3450039"/>
                  <a:ext cx="0" cy="201831"/>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8" name="Groupe 47">
                <a:extLst>
                  <a:ext uri="{FF2B5EF4-FFF2-40B4-BE49-F238E27FC236}">
                    <a16:creationId xmlns:a16="http://schemas.microsoft.com/office/drawing/2014/main" id="{BE4DD7B9-6BB6-ACEC-78B0-088C3631273F}"/>
                  </a:ext>
                </a:extLst>
              </p:cNvPr>
              <p:cNvGrpSpPr/>
              <p:nvPr/>
            </p:nvGrpSpPr>
            <p:grpSpPr>
              <a:xfrm rot="16200000">
                <a:off x="7089243" y="4127628"/>
                <a:ext cx="288032" cy="725469"/>
                <a:chOff x="4860032" y="2926401"/>
                <a:chExt cx="288032" cy="725469"/>
              </a:xfrm>
            </p:grpSpPr>
            <p:sp>
              <p:nvSpPr>
                <p:cNvPr id="49" name="Triangle isocèle 48">
                  <a:extLst>
                    <a:ext uri="{FF2B5EF4-FFF2-40B4-BE49-F238E27FC236}">
                      <a16:creationId xmlns:a16="http://schemas.microsoft.com/office/drawing/2014/main" id="{7E3AC913-7901-67CB-7594-1416BCD2B15D}"/>
                    </a:ext>
                  </a:extLst>
                </p:cNvPr>
                <p:cNvSpPr/>
                <p:nvPr/>
              </p:nvSpPr>
              <p:spPr>
                <a:xfrm>
                  <a:off x="4860032" y="3111067"/>
                  <a:ext cx="288032" cy="338972"/>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0" name="Connecteur droit 49">
                  <a:extLst>
                    <a:ext uri="{FF2B5EF4-FFF2-40B4-BE49-F238E27FC236}">
                      <a16:creationId xmlns:a16="http://schemas.microsoft.com/office/drawing/2014/main" id="{FD5E8AF1-FABF-A006-9E24-306ED7D45490}"/>
                    </a:ext>
                  </a:extLst>
                </p:cNvPr>
                <p:cNvCxnSpPr/>
                <p:nvPr/>
              </p:nvCxnSpPr>
              <p:spPr>
                <a:xfrm>
                  <a:off x="4860032" y="3111067"/>
                  <a:ext cx="28803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1" name="Connecteur droit avec flèche 50">
                  <a:extLst>
                    <a:ext uri="{FF2B5EF4-FFF2-40B4-BE49-F238E27FC236}">
                      <a16:creationId xmlns:a16="http://schemas.microsoft.com/office/drawing/2014/main" id="{C6CF0F0C-ECC7-A155-BA11-FD0A4A7521B9}"/>
                    </a:ext>
                  </a:extLst>
                </p:cNvPr>
                <p:cNvCxnSpPr>
                  <a:stCxn id="49" idx="0"/>
                </p:cNvCxnSpPr>
                <p:nvPr/>
              </p:nvCxnSpPr>
              <p:spPr>
                <a:xfrm flipV="1">
                  <a:off x="5004048" y="2926401"/>
                  <a:ext cx="0" cy="184666"/>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Connecteur droit avec flèche 51">
                  <a:extLst>
                    <a:ext uri="{FF2B5EF4-FFF2-40B4-BE49-F238E27FC236}">
                      <a16:creationId xmlns:a16="http://schemas.microsoft.com/office/drawing/2014/main" id="{5619B194-C542-B8AE-101F-B26B9AFD2B05}"/>
                    </a:ext>
                  </a:extLst>
                </p:cNvPr>
                <p:cNvCxnSpPr>
                  <a:endCxn id="49" idx="3"/>
                </p:cNvCxnSpPr>
                <p:nvPr/>
              </p:nvCxnSpPr>
              <p:spPr>
                <a:xfrm flipV="1">
                  <a:off x="5004048" y="3450039"/>
                  <a:ext cx="0" cy="201831"/>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5" name="Connecteur droit 64">
                <a:extLst>
                  <a:ext uri="{FF2B5EF4-FFF2-40B4-BE49-F238E27FC236}">
                    <a16:creationId xmlns:a16="http://schemas.microsoft.com/office/drawing/2014/main" id="{FB8EFD3C-2ED6-2881-75AA-D7023090389A}"/>
                  </a:ext>
                </a:extLst>
              </p:cNvPr>
              <p:cNvCxnSpPr/>
              <p:nvPr/>
            </p:nvCxnSpPr>
            <p:spPr>
              <a:xfrm>
                <a:off x="6711027" y="3408235"/>
                <a:ext cx="0" cy="1080000"/>
              </a:xfrm>
              <a:prstGeom prst="line">
                <a:avLst/>
              </a:prstGeom>
              <a:ln w="28575">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Connecteur droit 65">
                <a:extLst>
                  <a:ext uri="{FF2B5EF4-FFF2-40B4-BE49-F238E27FC236}">
                    <a16:creationId xmlns:a16="http://schemas.microsoft.com/office/drawing/2014/main" id="{7203910A-61D0-15AC-97B1-30FFE3480EA7}"/>
                  </a:ext>
                </a:extLst>
              </p:cNvPr>
              <p:cNvCxnSpPr>
                <a:cxnSpLocks/>
              </p:cNvCxnSpPr>
              <p:nvPr/>
            </p:nvCxnSpPr>
            <p:spPr>
              <a:xfrm>
                <a:off x="6710209" y="3416959"/>
                <a:ext cx="1080000" cy="0"/>
              </a:xfrm>
              <a:prstGeom prst="line">
                <a:avLst/>
              </a:prstGeom>
              <a:ln w="28575">
                <a:headEnd type="oval"/>
                <a:tailEnd type="oval"/>
              </a:ln>
            </p:spPr>
            <p:style>
              <a:lnRef idx="1">
                <a:schemeClr val="accent1"/>
              </a:lnRef>
              <a:fillRef idx="0">
                <a:schemeClr val="accent1"/>
              </a:fillRef>
              <a:effectRef idx="0">
                <a:schemeClr val="accent1"/>
              </a:effectRef>
              <a:fontRef idx="minor">
                <a:schemeClr val="tx1"/>
              </a:fontRef>
            </p:style>
          </p:cxnSp>
          <p:grpSp>
            <p:nvGrpSpPr>
              <p:cNvPr id="53" name="Groupe 52">
                <a:extLst>
                  <a:ext uri="{FF2B5EF4-FFF2-40B4-BE49-F238E27FC236}">
                    <a16:creationId xmlns:a16="http://schemas.microsoft.com/office/drawing/2014/main" id="{70CBC1B0-09C6-7096-BA16-4A075D5835E3}"/>
                  </a:ext>
                </a:extLst>
              </p:cNvPr>
              <p:cNvGrpSpPr/>
              <p:nvPr/>
            </p:nvGrpSpPr>
            <p:grpSpPr>
              <a:xfrm>
                <a:off x="6571583" y="3629446"/>
                <a:ext cx="288032" cy="725469"/>
                <a:chOff x="4860032" y="2926401"/>
                <a:chExt cx="288032" cy="725469"/>
              </a:xfrm>
            </p:grpSpPr>
            <p:sp>
              <p:nvSpPr>
                <p:cNvPr id="54" name="Triangle isocèle 53">
                  <a:extLst>
                    <a:ext uri="{FF2B5EF4-FFF2-40B4-BE49-F238E27FC236}">
                      <a16:creationId xmlns:a16="http://schemas.microsoft.com/office/drawing/2014/main" id="{91B0E233-A422-D0C7-7561-3D207B5136D3}"/>
                    </a:ext>
                  </a:extLst>
                </p:cNvPr>
                <p:cNvSpPr/>
                <p:nvPr/>
              </p:nvSpPr>
              <p:spPr>
                <a:xfrm>
                  <a:off x="4860032" y="3111067"/>
                  <a:ext cx="288032" cy="338972"/>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5" name="Connecteur droit 54">
                  <a:extLst>
                    <a:ext uri="{FF2B5EF4-FFF2-40B4-BE49-F238E27FC236}">
                      <a16:creationId xmlns:a16="http://schemas.microsoft.com/office/drawing/2014/main" id="{DBE63315-0D27-A907-BA0B-74114B813B39}"/>
                    </a:ext>
                  </a:extLst>
                </p:cNvPr>
                <p:cNvCxnSpPr/>
                <p:nvPr/>
              </p:nvCxnSpPr>
              <p:spPr>
                <a:xfrm>
                  <a:off x="4860032" y="3111067"/>
                  <a:ext cx="28803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Connecteur droit avec flèche 55">
                  <a:extLst>
                    <a:ext uri="{FF2B5EF4-FFF2-40B4-BE49-F238E27FC236}">
                      <a16:creationId xmlns:a16="http://schemas.microsoft.com/office/drawing/2014/main" id="{81E9F5C1-3F91-CBA6-B6D8-620D80E4D298}"/>
                    </a:ext>
                  </a:extLst>
                </p:cNvPr>
                <p:cNvCxnSpPr>
                  <a:stCxn id="54" idx="0"/>
                </p:cNvCxnSpPr>
                <p:nvPr/>
              </p:nvCxnSpPr>
              <p:spPr>
                <a:xfrm flipV="1">
                  <a:off x="5004048" y="2926401"/>
                  <a:ext cx="0" cy="184666"/>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Connecteur droit avec flèche 56">
                  <a:extLst>
                    <a:ext uri="{FF2B5EF4-FFF2-40B4-BE49-F238E27FC236}">
                      <a16:creationId xmlns:a16="http://schemas.microsoft.com/office/drawing/2014/main" id="{141ACDAC-35B4-9A92-F0A9-B2BB85431C51}"/>
                    </a:ext>
                  </a:extLst>
                </p:cNvPr>
                <p:cNvCxnSpPr>
                  <a:endCxn id="54" idx="3"/>
                </p:cNvCxnSpPr>
                <p:nvPr/>
              </p:nvCxnSpPr>
              <p:spPr>
                <a:xfrm flipV="1">
                  <a:off x="5004048" y="3450039"/>
                  <a:ext cx="0" cy="201831"/>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8" name="Groupe 37">
                <a:extLst>
                  <a:ext uri="{FF2B5EF4-FFF2-40B4-BE49-F238E27FC236}">
                    <a16:creationId xmlns:a16="http://schemas.microsoft.com/office/drawing/2014/main" id="{1ED30D6E-784B-4F28-6BFD-5A8B6795425B}"/>
                  </a:ext>
                </a:extLst>
              </p:cNvPr>
              <p:cNvGrpSpPr/>
              <p:nvPr/>
            </p:nvGrpSpPr>
            <p:grpSpPr>
              <a:xfrm rot="16200000">
                <a:off x="7112126" y="3061853"/>
                <a:ext cx="288032" cy="725469"/>
                <a:chOff x="4860032" y="2926401"/>
                <a:chExt cx="288032" cy="725469"/>
              </a:xfrm>
            </p:grpSpPr>
            <p:sp>
              <p:nvSpPr>
                <p:cNvPr id="39" name="Triangle isocèle 38">
                  <a:extLst>
                    <a:ext uri="{FF2B5EF4-FFF2-40B4-BE49-F238E27FC236}">
                      <a16:creationId xmlns:a16="http://schemas.microsoft.com/office/drawing/2014/main" id="{B11A23CC-1DA5-8DBF-B793-8954A7E2688C}"/>
                    </a:ext>
                  </a:extLst>
                </p:cNvPr>
                <p:cNvSpPr/>
                <p:nvPr/>
              </p:nvSpPr>
              <p:spPr>
                <a:xfrm>
                  <a:off x="4860032" y="3111067"/>
                  <a:ext cx="288032" cy="338972"/>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40" name="Connecteur droit 39">
                  <a:extLst>
                    <a:ext uri="{FF2B5EF4-FFF2-40B4-BE49-F238E27FC236}">
                      <a16:creationId xmlns:a16="http://schemas.microsoft.com/office/drawing/2014/main" id="{2A7DC7F7-E588-766A-C20B-7E717FC255EB}"/>
                    </a:ext>
                  </a:extLst>
                </p:cNvPr>
                <p:cNvCxnSpPr/>
                <p:nvPr/>
              </p:nvCxnSpPr>
              <p:spPr>
                <a:xfrm>
                  <a:off x="4860032" y="3111067"/>
                  <a:ext cx="28803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Connecteur droit avec flèche 40">
                  <a:extLst>
                    <a:ext uri="{FF2B5EF4-FFF2-40B4-BE49-F238E27FC236}">
                      <a16:creationId xmlns:a16="http://schemas.microsoft.com/office/drawing/2014/main" id="{57396A9D-A883-7EBA-1A1D-ADCBE8D7EDBB}"/>
                    </a:ext>
                  </a:extLst>
                </p:cNvPr>
                <p:cNvCxnSpPr>
                  <a:stCxn id="39" idx="0"/>
                </p:cNvCxnSpPr>
                <p:nvPr/>
              </p:nvCxnSpPr>
              <p:spPr>
                <a:xfrm flipV="1">
                  <a:off x="5004048" y="2926401"/>
                  <a:ext cx="0" cy="184666"/>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a16="http://schemas.microsoft.com/office/drawing/2014/main" id="{B41A46F5-860D-DFD6-1D93-02FA73CEBE22}"/>
                    </a:ext>
                  </a:extLst>
                </p:cNvPr>
                <p:cNvCxnSpPr>
                  <a:endCxn id="39" idx="3"/>
                </p:cNvCxnSpPr>
                <p:nvPr/>
              </p:nvCxnSpPr>
              <p:spPr>
                <a:xfrm flipV="1">
                  <a:off x="5004048" y="3450039"/>
                  <a:ext cx="0" cy="201831"/>
                </a:xfrm>
                <a:prstGeom prst="straightConnector1">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cxnSp>
          <p:nvCxnSpPr>
            <p:cNvPr id="69" name="Connecteur droit 68">
              <a:extLst>
                <a:ext uri="{FF2B5EF4-FFF2-40B4-BE49-F238E27FC236}">
                  <a16:creationId xmlns:a16="http://schemas.microsoft.com/office/drawing/2014/main" id="{292FECF4-442E-E86D-C19C-193278533ABF}"/>
                </a:ext>
              </a:extLst>
            </p:cNvPr>
            <p:cNvCxnSpPr/>
            <p:nvPr/>
          </p:nvCxnSpPr>
          <p:spPr>
            <a:xfrm flipH="1">
              <a:off x="5580112" y="3949324"/>
              <a:ext cx="91182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Connecteur droit 70">
              <a:extLst>
                <a:ext uri="{FF2B5EF4-FFF2-40B4-BE49-F238E27FC236}">
                  <a16:creationId xmlns:a16="http://schemas.microsoft.com/office/drawing/2014/main" id="{28E44091-17D4-DD2C-6691-55A93252B0AF}"/>
                </a:ext>
              </a:extLst>
            </p:cNvPr>
            <p:cNvCxnSpPr/>
            <p:nvPr/>
          </p:nvCxnSpPr>
          <p:spPr>
            <a:xfrm>
              <a:off x="8015159" y="3949324"/>
              <a:ext cx="6747" cy="99869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3" name="Connecteur droit 72">
              <a:extLst>
                <a:ext uri="{FF2B5EF4-FFF2-40B4-BE49-F238E27FC236}">
                  <a16:creationId xmlns:a16="http://schemas.microsoft.com/office/drawing/2014/main" id="{4284CF63-BA61-A18E-B0E6-4E86E06B76C6}"/>
                </a:ext>
              </a:extLst>
            </p:cNvPr>
            <p:cNvCxnSpPr/>
            <p:nvPr/>
          </p:nvCxnSpPr>
          <p:spPr>
            <a:xfrm flipH="1">
              <a:off x="5580111" y="4948014"/>
              <a:ext cx="243167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5" name="Connecteur droit 74">
              <a:extLst>
                <a:ext uri="{FF2B5EF4-FFF2-40B4-BE49-F238E27FC236}">
                  <a16:creationId xmlns:a16="http://schemas.microsoft.com/office/drawing/2014/main" id="{F6791675-2E6C-8BB8-1385-A4A758697A5D}"/>
                </a:ext>
              </a:extLst>
            </p:cNvPr>
            <p:cNvCxnSpPr>
              <a:cxnSpLocks/>
            </p:cNvCxnSpPr>
            <p:nvPr/>
          </p:nvCxnSpPr>
          <p:spPr>
            <a:xfrm flipV="1">
              <a:off x="5590300" y="4588562"/>
              <a:ext cx="0" cy="353862"/>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1" name="Image 80" descr="Une image contenant noir, obscurité">
              <a:extLst>
                <a:ext uri="{FF2B5EF4-FFF2-40B4-BE49-F238E27FC236}">
                  <a16:creationId xmlns:a16="http://schemas.microsoft.com/office/drawing/2014/main" id="{BCE7EE08-EA62-D67D-9C0F-6C25AA559505}"/>
                </a:ext>
              </a:extLst>
            </p:cNvPr>
            <p:cNvPicPr>
              <a:picLocks noChangeAspect="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5253228" y="4063610"/>
              <a:ext cx="670486" cy="670486"/>
            </a:xfrm>
            <a:prstGeom prst="rect">
              <a:avLst/>
            </a:prstGeom>
          </p:spPr>
        </p:pic>
        <p:cxnSp>
          <p:nvCxnSpPr>
            <p:cNvPr id="83" name="Connecteur droit 82">
              <a:extLst>
                <a:ext uri="{FF2B5EF4-FFF2-40B4-BE49-F238E27FC236}">
                  <a16:creationId xmlns:a16="http://schemas.microsoft.com/office/drawing/2014/main" id="{615D3915-0A29-D4FA-5BE6-83B4410CB382}"/>
                </a:ext>
              </a:extLst>
            </p:cNvPr>
            <p:cNvCxnSpPr>
              <a:cxnSpLocks/>
            </p:cNvCxnSpPr>
            <p:nvPr/>
          </p:nvCxnSpPr>
          <p:spPr>
            <a:xfrm flipH="1" flipV="1">
              <a:off x="5590300" y="3952212"/>
              <a:ext cx="1" cy="18517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3" name="ZoneTexte 92">
              <a:extLst>
                <a:ext uri="{FF2B5EF4-FFF2-40B4-BE49-F238E27FC236}">
                  <a16:creationId xmlns:a16="http://schemas.microsoft.com/office/drawing/2014/main" id="{09060454-6EB7-7110-F71B-970E8A99AF45}"/>
                </a:ext>
              </a:extLst>
            </p:cNvPr>
            <p:cNvSpPr txBox="1"/>
            <p:nvPr/>
          </p:nvSpPr>
          <p:spPr>
            <a:xfrm>
              <a:off x="8600095" y="2908527"/>
              <a:ext cx="319318" cy="369332"/>
            </a:xfrm>
            <a:prstGeom prst="rect">
              <a:avLst/>
            </a:prstGeom>
            <a:noFill/>
          </p:spPr>
          <p:txBody>
            <a:bodyPr wrap="none" rtlCol="0">
              <a:spAutoFit/>
            </a:bodyPr>
            <a:lstStyle/>
            <a:p>
              <a:r>
                <a:rPr lang="fr-FR" dirty="0"/>
                <a:t>+</a:t>
              </a:r>
            </a:p>
          </p:txBody>
        </p:sp>
        <p:sp>
          <p:nvSpPr>
            <p:cNvPr id="94" name="ZoneTexte 93">
              <a:extLst>
                <a:ext uri="{FF2B5EF4-FFF2-40B4-BE49-F238E27FC236}">
                  <a16:creationId xmlns:a16="http://schemas.microsoft.com/office/drawing/2014/main" id="{336EB86D-2AA1-7E25-5EB1-7D3EDB78D1CE}"/>
                </a:ext>
              </a:extLst>
            </p:cNvPr>
            <p:cNvSpPr txBox="1"/>
            <p:nvPr/>
          </p:nvSpPr>
          <p:spPr>
            <a:xfrm>
              <a:off x="8603837" y="4643230"/>
              <a:ext cx="261610" cy="369332"/>
            </a:xfrm>
            <a:prstGeom prst="rect">
              <a:avLst/>
            </a:prstGeom>
            <a:noFill/>
          </p:spPr>
          <p:txBody>
            <a:bodyPr wrap="none" rtlCol="0">
              <a:spAutoFit/>
            </a:bodyPr>
            <a:lstStyle/>
            <a:p>
              <a:r>
                <a:rPr lang="fr-FR" dirty="0"/>
                <a:t>-</a:t>
              </a:r>
            </a:p>
          </p:txBody>
        </p:sp>
        <p:cxnSp>
          <p:nvCxnSpPr>
            <p:cNvPr id="96" name="Connecteur droit 95">
              <a:extLst>
                <a:ext uri="{FF2B5EF4-FFF2-40B4-BE49-F238E27FC236}">
                  <a16:creationId xmlns:a16="http://schemas.microsoft.com/office/drawing/2014/main" id="{3AB10674-ADD7-34B7-7AC6-D11F06D30F7A}"/>
                </a:ext>
              </a:extLst>
            </p:cNvPr>
            <p:cNvCxnSpPr>
              <a:cxnSpLocks/>
            </p:cNvCxnSpPr>
            <p:nvPr/>
          </p:nvCxnSpPr>
          <p:spPr>
            <a:xfrm>
              <a:off x="7251483" y="3206635"/>
              <a:ext cx="156898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8" name="Connecteur droit 97">
              <a:extLst>
                <a:ext uri="{FF2B5EF4-FFF2-40B4-BE49-F238E27FC236}">
                  <a16:creationId xmlns:a16="http://schemas.microsoft.com/office/drawing/2014/main" id="{438E2845-E233-85F0-6492-B071F69CE8C4}"/>
                </a:ext>
              </a:extLst>
            </p:cNvPr>
            <p:cNvCxnSpPr>
              <a:cxnSpLocks/>
            </p:cNvCxnSpPr>
            <p:nvPr/>
          </p:nvCxnSpPr>
          <p:spPr>
            <a:xfrm>
              <a:off x="7258230" y="4713000"/>
              <a:ext cx="156224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0" name="Connecteur droit avec flèche 99">
              <a:extLst>
                <a:ext uri="{FF2B5EF4-FFF2-40B4-BE49-F238E27FC236}">
                  <a16:creationId xmlns:a16="http://schemas.microsoft.com/office/drawing/2014/main" id="{1E4EF9E1-8984-0150-1EED-F8F6E88486B3}"/>
                </a:ext>
              </a:extLst>
            </p:cNvPr>
            <p:cNvCxnSpPr/>
            <p:nvPr/>
          </p:nvCxnSpPr>
          <p:spPr>
            <a:xfrm flipV="1">
              <a:off x="8820472" y="3326174"/>
              <a:ext cx="0" cy="13032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1" name="ZoneTexte 100">
              <a:extLst>
                <a:ext uri="{FF2B5EF4-FFF2-40B4-BE49-F238E27FC236}">
                  <a16:creationId xmlns:a16="http://schemas.microsoft.com/office/drawing/2014/main" id="{EBA0AAB9-25FC-6DF5-FC26-E16F4926F63C}"/>
                </a:ext>
              </a:extLst>
            </p:cNvPr>
            <p:cNvSpPr txBox="1"/>
            <p:nvPr/>
          </p:nvSpPr>
          <p:spPr>
            <a:xfrm rot="16200000">
              <a:off x="7966290" y="3818991"/>
              <a:ext cx="1334596" cy="276999"/>
            </a:xfrm>
            <a:prstGeom prst="rect">
              <a:avLst/>
            </a:prstGeom>
            <a:noFill/>
          </p:spPr>
          <p:txBody>
            <a:bodyPr wrap="none" rtlCol="0">
              <a:spAutoFit/>
            </a:bodyPr>
            <a:lstStyle/>
            <a:p>
              <a:r>
                <a:rPr lang="fr-FR" sz="1200" dirty="0"/>
                <a:t>Tension continue</a:t>
              </a:r>
            </a:p>
          </p:txBody>
        </p:sp>
        <p:sp>
          <p:nvSpPr>
            <p:cNvPr id="104" name="ZoneTexte 103">
              <a:extLst>
                <a:ext uri="{FF2B5EF4-FFF2-40B4-BE49-F238E27FC236}">
                  <a16:creationId xmlns:a16="http://schemas.microsoft.com/office/drawing/2014/main" id="{6C2CEA61-912E-5847-D09F-62731CF48E98}"/>
                </a:ext>
              </a:extLst>
            </p:cNvPr>
            <p:cNvSpPr txBox="1"/>
            <p:nvPr/>
          </p:nvSpPr>
          <p:spPr>
            <a:xfrm rot="16200000">
              <a:off x="4506724" y="4310169"/>
              <a:ext cx="1462836" cy="276999"/>
            </a:xfrm>
            <a:prstGeom prst="rect">
              <a:avLst/>
            </a:prstGeom>
            <a:noFill/>
          </p:spPr>
          <p:txBody>
            <a:bodyPr wrap="none" rtlCol="0">
              <a:spAutoFit/>
            </a:bodyPr>
            <a:lstStyle/>
            <a:p>
              <a:r>
                <a:rPr lang="fr-FR" sz="1200" dirty="0"/>
                <a:t>Tension alternative</a:t>
              </a:r>
            </a:p>
          </p:txBody>
        </p:sp>
      </p:grpSp>
      <p:sp>
        <p:nvSpPr>
          <p:cNvPr id="106" name="ZoneTexte 105">
            <a:extLst>
              <a:ext uri="{FF2B5EF4-FFF2-40B4-BE49-F238E27FC236}">
                <a16:creationId xmlns:a16="http://schemas.microsoft.com/office/drawing/2014/main" id="{736E30AF-EAFB-0E4E-3D5E-685B2F79163E}"/>
              </a:ext>
            </a:extLst>
          </p:cNvPr>
          <p:cNvSpPr txBox="1"/>
          <p:nvPr/>
        </p:nvSpPr>
        <p:spPr>
          <a:xfrm>
            <a:off x="5887731" y="2815275"/>
            <a:ext cx="2452916" cy="307777"/>
          </a:xfrm>
          <a:prstGeom prst="rect">
            <a:avLst/>
          </a:prstGeom>
          <a:noFill/>
        </p:spPr>
        <p:txBody>
          <a:bodyPr wrap="none" rtlCol="0">
            <a:spAutoFit/>
          </a:bodyPr>
          <a:lstStyle/>
          <a:p>
            <a:r>
              <a:rPr lang="fr-FR" sz="1400" dirty="0"/>
              <a:t>Schéma d’un pont de diodes</a:t>
            </a:r>
          </a:p>
        </p:txBody>
      </p:sp>
    </p:spTree>
    <p:extLst>
      <p:ext uri="{BB962C8B-B14F-4D97-AF65-F5344CB8AC3E}">
        <p14:creationId xmlns:p14="http://schemas.microsoft.com/office/powerpoint/2010/main" val="38479741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A7C865-ECE1-9B0A-F5A3-D397FB42F2C4}"/>
              </a:ext>
            </a:extLst>
          </p:cNvPr>
          <p:cNvSpPr>
            <a:spLocks noGrp="1"/>
          </p:cNvSpPr>
          <p:nvPr>
            <p:ph type="title"/>
          </p:nvPr>
        </p:nvSpPr>
        <p:spPr/>
        <p:txBody>
          <a:bodyPr/>
          <a:lstStyle/>
          <a:p>
            <a:r>
              <a:rPr lang="fr-FR" dirty="0"/>
              <a:t>Le pont de Graetz (pont de diodes)</a:t>
            </a:r>
          </a:p>
        </p:txBody>
      </p:sp>
      <p:sp>
        <p:nvSpPr>
          <p:cNvPr id="5" name="Espace réservé du pied de page 4">
            <a:extLst>
              <a:ext uri="{FF2B5EF4-FFF2-40B4-BE49-F238E27FC236}">
                <a16:creationId xmlns:a16="http://schemas.microsoft.com/office/drawing/2014/main" id="{3ECA08C0-DCBF-76A1-6E6B-0B2C8BC263FB}"/>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5A6E0D7E-59B5-DEF0-39FE-129F4FF303AC}"/>
              </a:ext>
            </a:extLst>
          </p:cNvPr>
          <p:cNvSpPr>
            <a:spLocks noGrp="1"/>
          </p:cNvSpPr>
          <p:nvPr>
            <p:ph type="sldNum" sz="quarter" idx="12"/>
          </p:nvPr>
        </p:nvSpPr>
        <p:spPr/>
        <p:txBody>
          <a:bodyPr/>
          <a:lstStyle/>
          <a:p>
            <a:fld id="{93C461D2-9DE8-40C8-822B-38EC5191248D}" type="slidenum">
              <a:rPr lang="fr-FR" smtClean="0"/>
              <a:pPr/>
              <a:t>26</a:t>
            </a:fld>
            <a:endParaRPr lang="fr-FR" dirty="0"/>
          </a:p>
        </p:txBody>
      </p:sp>
      <p:sp>
        <p:nvSpPr>
          <p:cNvPr id="7" name="ZoneTexte 6">
            <a:extLst>
              <a:ext uri="{FF2B5EF4-FFF2-40B4-BE49-F238E27FC236}">
                <a16:creationId xmlns:a16="http://schemas.microsoft.com/office/drawing/2014/main" id="{08D12406-FEE0-8A0C-8484-5098FC30BFCF}"/>
              </a:ext>
            </a:extLst>
          </p:cNvPr>
          <p:cNvSpPr txBox="1"/>
          <p:nvPr/>
        </p:nvSpPr>
        <p:spPr>
          <a:xfrm>
            <a:off x="457200" y="1080431"/>
            <a:ext cx="7135415" cy="369332"/>
          </a:xfrm>
          <a:prstGeom prst="rect">
            <a:avLst/>
          </a:prstGeom>
          <a:noFill/>
        </p:spPr>
        <p:txBody>
          <a:bodyPr wrap="none" rtlCol="0">
            <a:spAutoFit/>
          </a:bodyPr>
          <a:lstStyle/>
          <a:p>
            <a:r>
              <a:rPr lang="fr-FR" dirty="0"/>
              <a:t>Toujours avec le simulateur, ouvrir le fichier « Pont de </a:t>
            </a:r>
            <a:r>
              <a:rPr lang="fr-FR" dirty="0" err="1"/>
              <a:t>diodes.spin</a:t>
            </a:r>
            <a:r>
              <a:rPr lang="fr-FR" dirty="0"/>
              <a:t> ».</a:t>
            </a:r>
          </a:p>
        </p:txBody>
      </p:sp>
      <p:sp>
        <p:nvSpPr>
          <p:cNvPr id="8" name="ZoneTexte 7">
            <a:extLst>
              <a:ext uri="{FF2B5EF4-FFF2-40B4-BE49-F238E27FC236}">
                <a16:creationId xmlns:a16="http://schemas.microsoft.com/office/drawing/2014/main" id="{39DB8FC4-E70A-4B7F-BED4-E5DE3C4E0CB5}"/>
              </a:ext>
            </a:extLst>
          </p:cNvPr>
          <p:cNvSpPr txBox="1"/>
          <p:nvPr/>
        </p:nvSpPr>
        <p:spPr>
          <a:xfrm>
            <a:off x="185799" y="1512332"/>
            <a:ext cx="2629946" cy="2862322"/>
          </a:xfrm>
          <a:prstGeom prst="rect">
            <a:avLst/>
          </a:prstGeom>
          <a:solidFill>
            <a:schemeClr val="accent4">
              <a:lumMod val="20000"/>
              <a:lumOff val="80000"/>
            </a:schemeClr>
          </a:solidFill>
        </p:spPr>
        <p:txBody>
          <a:bodyPr wrap="square" rtlCol="0">
            <a:spAutoFit/>
          </a:bodyPr>
          <a:lstStyle/>
          <a:p>
            <a:pPr marL="285750" indent="-285750">
              <a:buFont typeface="Arial" panose="020B0604020202020204" pitchFamily="34" charset="0"/>
              <a:buChar char="•"/>
            </a:pPr>
            <a:r>
              <a:rPr lang="fr-FR" dirty="0"/>
              <a:t>Avec l’outil main, effectuez des petits mouvements de va-et-vient sur l’élément rouge simulant une tension alternative et observez le mouvement de la roue de sortie (résistance).</a:t>
            </a:r>
          </a:p>
        </p:txBody>
      </p:sp>
      <p:pic>
        <p:nvPicPr>
          <p:cNvPr id="10" name="Image 9">
            <a:extLst>
              <a:ext uri="{FF2B5EF4-FFF2-40B4-BE49-F238E27FC236}">
                <a16:creationId xmlns:a16="http://schemas.microsoft.com/office/drawing/2014/main" id="{925ADC54-3121-6F2A-4E0F-69C0E414207C}"/>
              </a:ext>
            </a:extLst>
          </p:cNvPr>
          <p:cNvPicPr>
            <a:picLocks noChangeAspect="1"/>
          </p:cNvPicPr>
          <p:nvPr/>
        </p:nvPicPr>
        <p:blipFill rotWithShape="1">
          <a:blip r:embed="rId2"/>
          <a:srcRect t="7512" b="3117"/>
          <a:stretch/>
        </p:blipFill>
        <p:spPr>
          <a:xfrm>
            <a:off x="2915816" y="1482797"/>
            <a:ext cx="6150376" cy="2954446"/>
          </a:xfrm>
          <a:prstGeom prst="rect">
            <a:avLst/>
          </a:prstGeom>
        </p:spPr>
      </p:pic>
      <p:cxnSp>
        <p:nvCxnSpPr>
          <p:cNvPr id="12" name="Connecteur droit avec flèche 11">
            <a:extLst>
              <a:ext uri="{FF2B5EF4-FFF2-40B4-BE49-F238E27FC236}">
                <a16:creationId xmlns:a16="http://schemas.microsoft.com/office/drawing/2014/main" id="{445F1CEC-D4B3-D24F-DC8E-AB7DCEB934AD}"/>
              </a:ext>
            </a:extLst>
          </p:cNvPr>
          <p:cNvCxnSpPr/>
          <p:nvPr/>
        </p:nvCxnSpPr>
        <p:spPr>
          <a:xfrm flipH="1">
            <a:off x="4045880" y="1707654"/>
            <a:ext cx="4702584" cy="1152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219EF681-B5E7-4B4C-2D36-DD92BAB4CC13}"/>
              </a:ext>
            </a:extLst>
          </p:cNvPr>
          <p:cNvCxnSpPr/>
          <p:nvPr/>
        </p:nvCxnSpPr>
        <p:spPr>
          <a:xfrm flipV="1">
            <a:off x="2771800" y="3086923"/>
            <a:ext cx="5112568" cy="8529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7BE8C002-EF71-BC46-2326-0C0E3A6F77AF}"/>
              </a:ext>
            </a:extLst>
          </p:cNvPr>
          <p:cNvSpPr txBox="1"/>
          <p:nvPr/>
        </p:nvSpPr>
        <p:spPr>
          <a:xfrm>
            <a:off x="185799" y="4434373"/>
            <a:ext cx="8869325" cy="646331"/>
          </a:xfrm>
          <a:prstGeom prst="rect">
            <a:avLst/>
          </a:prstGeom>
          <a:noFill/>
        </p:spPr>
        <p:txBody>
          <a:bodyPr wrap="square" rtlCol="0">
            <a:spAutoFit/>
          </a:bodyPr>
          <a:lstStyle/>
          <a:p>
            <a:pPr algn="just"/>
            <a:r>
              <a:rPr lang="fr-FR" dirty="0"/>
              <a:t>La roue de sortie tourne toujours dans le même sens. D’un point de vue électrique le courant de sortie reste positif quel que soit le signe du courant d’entrée.</a:t>
            </a:r>
          </a:p>
        </p:txBody>
      </p:sp>
    </p:spTree>
    <p:extLst>
      <p:ext uri="{BB962C8B-B14F-4D97-AF65-F5344CB8AC3E}">
        <p14:creationId xmlns:p14="http://schemas.microsoft.com/office/powerpoint/2010/main" val="2378677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necteur droit 1"/>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7" name="Titre 6"/>
          <p:cNvSpPr>
            <a:spLocks noGrp="1"/>
          </p:cNvSpPr>
          <p:nvPr>
            <p:ph type="title"/>
          </p:nvPr>
        </p:nvSpPr>
        <p:spPr/>
        <p:txBody>
          <a:bodyPr>
            <a:noAutofit/>
          </a:bodyPr>
          <a:lstStyle/>
          <a:p>
            <a:br>
              <a:rPr lang="fr-FR" sz="4300" dirty="0"/>
            </a:br>
            <a:r>
              <a:rPr lang="fr-FR" sz="4300" dirty="0"/>
              <a:t>Expérimenter 4</a:t>
            </a:r>
          </a:p>
        </p:txBody>
      </p:sp>
      <p:sp>
        <p:nvSpPr>
          <p:cNvPr id="8" name="Espace réservé du texte 7"/>
          <p:cNvSpPr>
            <a:spLocks noGrp="1"/>
          </p:cNvSpPr>
          <p:nvPr>
            <p:ph type="body" idx="1"/>
          </p:nvPr>
        </p:nvSpPr>
        <p:spPr/>
        <p:txBody>
          <a:bodyPr>
            <a:normAutofit/>
          </a:bodyPr>
          <a:lstStyle/>
          <a:p>
            <a:pPr marL="285750" indent="-285750">
              <a:buFontTx/>
              <a:buChar char="-"/>
            </a:pPr>
            <a:r>
              <a:rPr lang="fr-FR" sz="2400" dirty="0"/>
              <a:t>Effectuer des montages élémentaires électroniques avec des éléments Spintronics : le </a:t>
            </a:r>
            <a:r>
              <a:rPr lang="fr-FR" dirty="0"/>
              <a:t>hacheur série</a:t>
            </a:r>
            <a:endParaRPr lang="fr-FR" sz="2400" dirty="0"/>
          </a:p>
        </p:txBody>
      </p:sp>
      <p:sp>
        <p:nvSpPr>
          <p:cNvPr id="5" name="Espace réservé du pied de page 4"/>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pPr/>
              <a:t>27</a:t>
            </a:fld>
            <a:endParaRPr lang="fr-FR" dirty="0"/>
          </a:p>
        </p:txBody>
      </p:sp>
    </p:spTree>
    <p:extLst>
      <p:ext uri="{BB962C8B-B14F-4D97-AF65-F5344CB8AC3E}">
        <p14:creationId xmlns:p14="http://schemas.microsoft.com/office/powerpoint/2010/main" val="4219627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45E5282C-7016-9889-BDAE-97A0F5A305F2}"/>
              </a:ext>
            </a:extLst>
          </p:cNvPr>
          <p:cNvSpPr>
            <a:spLocks noGrp="1"/>
          </p:cNvSpPr>
          <p:nvPr>
            <p:ph type="title"/>
          </p:nvPr>
        </p:nvSpPr>
        <p:spPr/>
        <p:txBody>
          <a:bodyPr/>
          <a:lstStyle/>
          <a:p>
            <a:r>
              <a:rPr lang="fr-FR" dirty="0"/>
              <a:t>La bobine</a:t>
            </a:r>
          </a:p>
        </p:txBody>
      </p:sp>
      <p:sp>
        <p:nvSpPr>
          <p:cNvPr id="5" name="Espace réservé du pied de page 4">
            <a:extLst>
              <a:ext uri="{FF2B5EF4-FFF2-40B4-BE49-F238E27FC236}">
                <a16:creationId xmlns:a16="http://schemas.microsoft.com/office/drawing/2014/main" id="{B27083CE-DA7F-F16F-7879-D29986D2028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60E373C5-39E2-D1E6-716F-B5F770BA47C2}"/>
              </a:ext>
            </a:extLst>
          </p:cNvPr>
          <p:cNvSpPr>
            <a:spLocks noGrp="1"/>
          </p:cNvSpPr>
          <p:nvPr>
            <p:ph type="sldNum" sz="quarter" idx="12"/>
          </p:nvPr>
        </p:nvSpPr>
        <p:spPr/>
        <p:txBody>
          <a:bodyPr/>
          <a:lstStyle/>
          <a:p>
            <a:fld id="{93C461D2-9DE8-40C8-822B-38EC5191248D}" type="slidenum">
              <a:rPr lang="fr-FR" smtClean="0"/>
              <a:pPr/>
              <a:t>28</a:t>
            </a:fld>
            <a:endParaRPr lang="fr-FR"/>
          </a:p>
        </p:txBody>
      </p:sp>
      <p:sp>
        <p:nvSpPr>
          <p:cNvPr id="9" name="ZoneTexte 8">
            <a:extLst>
              <a:ext uri="{FF2B5EF4-FFF2-40B4-BE49-F238E27FC236}">
                <a16:creationId xmlns:a16="http://schemas.microsoft.com/office/drawing/2014/main" id="{2928BEEB-23FD-E9E3-0592-DA4F9DE6345D}"/>
              </a:ext>
            </a:extLst>
          </p:cNvPr>
          <p:cNvSpPr txBox="1"/>
          <p:nvPr/>
        </p:nvSpPr>
        <p:spPr>
          <a:xfrm>
            <a:off x="424096" y="1226304"/>
            <a:ext cx="8396376" cy="923330"/>
          </a:xfrm>
          <a:prstGeom prst="rect">
            <a:avLst/>
          </a:prstGeom>
          <a:noFill/>
        </p:spPr>
        <p:txBody>
          <a:bodyPr wrap="square" rtlCol="0">
            <a:spAutoFit/>
          </a:bodyPr>
          <a:lstStyle/>
          <a:p>
            <a:pPr algn="just"/>
            <a:r>
              <a:rPr lang="fr-FR" dirty="0"/>
              <a:t>Les électro-aimants, en particuliers ceux situés dans les moteurs à courant continu, sont constitués de bobines de fils ayant un comportement spécifique électriquement.</a:t>
            </a:r>
          </a:p>
        </p:txBody>
      </p:sp>
      <p:pic>
        <p:nvPicPr>
          <p:cNvPr id="13" name="Image 12" descr="Une image contenant noir, obscurité&#10;&#10;Description générée automatiquement">
            <a:extLst>
              <a:ext uri="{FF2B5EF4-FFF2-40B4-BE49-F238E27FC236}">
                <a16:creationId xmlns:a16="http://schemas.microsoft.com/office/drawing/2014/main" id="{3979FF66-E741-EEB5-B15F-54D465243F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0385" y="2041184"/>
            <a:ext cx="1115616" cy="608053"/>
          </a:xfrm>
          <a:prstGeom prst="rect">
            <a:avLst/>
          </a:prstGeom>
        </p:spPr>
      </p:pic>
      <p:sp>
        <p:nvSpPr>
          <p:cNvPr id="14" name="ZoneTexte 13">
            <a:extLst>
              <a:ext uri="{FF2B5EF4-FFF2-40B4-BE49-F238E27FC236}">
                <a16:creationId xmlns:a16="http://schemas.microsoft.com/office/drawing/2014/main" id="{BA7E3E09-A454-7296-3184-1914854E8338}"/>
              </a:ext>
            </a:extLst>
          </p:cNvPr>
          <p:cNvSpPr txBox="1"/>
          <p:nvPr/>
        </p:nvSpPr>
        <p:spPr>
          <a:xfrm>
            <a:off x="508495" y="3008025"/>
            <a:ext cx="2954655" cy="369332"/>
          </a:xfrm>
          <a:prstGeom prst="rect">
            <a:avLst/>
          </a:prstGeom>
          <a:noFill/>
        </p:spPr>
        <p:txBody>
          <a:bodyPr wrap="none" rtlCol="0">
            <a:spAutoFit/>
          </a:bodyPr>
          <a:lstStyle/>
          <a:p>
            <a:r>
              <a:rPr lang="fr-FR" dirty="0"/>
              <a:t>Le modèle électrique est  : </a:t>
            </a:r>
          </a:p>
        </p:txBody>
      </p:sp>
      <mc:AlternateContent xmlns:mc="http://schemas.openxmlformats.org/markup-compatibility/2006" xmlns:a14="http://schemas.microsoft.com/office/drawing/2010/main">
        <mc:Choice Requires="a14">
          <p:sp>
            <p:nvSpPr>
              <p:cNvPr id="15" name="ZoneTexte 14">
                <a:extLst>
                  <a:ext uri="{FF2B5EF4-FFF2-40B4-BE49-F238E27FC236}">
                    <a16:creationId xmlns:a16="http://schemas.microsoft.com/office/drawing/2014/main" id="{FBF2A8BE-D897-FFA7-A2E6-0984DA7A8785}"/>
                  </a:ext>
                </a:extLst>
              </p:cNvPr>
              <p:cNvSpPr txBox="1"/>
              <p:nvPr/>
            </p:nvSpPr>
            <p:spPr>
              <a:xfrm>
                <a:off x="3594917" y="2928901"/>
                <a:ext cx="1511183" cy="5275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70C0"/>
                          </a:solidFill>
                          <a:latin typeface="Cambria Math" panose="02040503050406030204" pitchFamily="18" charset="0"/>
                        </a:rPr>
                        <m:t>𝑢</m:t>
                      </m:r>
                      <m:d>
                        <m:dPr>
                          <m:ctrlPr>
                            <a:rPr lang="fr-FR" b="0" i="1" smtClean="0">
                              <a:solidFill>
                                <a:srgbClr val="0070C0"/>
                              </a:solidFill>
                              <a:latin typeface="Cambria Math" panose="02040503050406030204" pitchFamily="18" charset="0"/>
                            </a:rPr>
                          </m:ctrlPr>
                        </m:dPr>
                        <m:e>
                          <m:r>
                            <a:rPr lang="fr-FR" b="0" i="1" smtClean="0">
                              <a:solidFill>
                                <a:srgbClr val="0070C0"/>
                              </a:solidFill>
                              <a:latin typeface="Cambria Math" panose="02040503050406030204" pitchFamily="18" charset="0"/>
                            </a:rPr>
                            <m:t>𝑡</m:t>
                          </m:r>
                        </m:e>
                      </m:d>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𝐿</m:t>
                      </m:r>
                      <m:r>
                        <a:rPr lang="fr-FR" b="0" i="1" smtClean="0">
                          <a:solidFill>
                            <a:srgbClr val="0070C0"/>
                          </a:solidFill>
                          <a:latin typeface="Cambria Math" panose="02040503050406030204" pitchFamily="18" charset="0"/>
                        </a:rPr>
                        <m:t>.</m:t>
                      </m:r>
                      <m:f>
                        <m:fPr>
                          <m:ctrlPr>
                            <a:rPr lang="fr-FR" b="0" i="1" smtClean="0">
                              <a:solidFill>
                                <a:srgbClr val="0070C0"/>
                              </a:solidFill>
                              <a:latin typeface="Cambria Math" panose="02040503050406030204" pitchFamily="18" charset="0"/>
                            </a:rPr>
                          </m:ctrlPr>
                        </m:fPr>
                        <m:num>
                          <m:r>
                            <a:rPr lang="fr-FR" b="0" i="1" smtClean="0">
                              <a:solidFill>
                                <a:srgbClr val="0070C0"/>
                              </a:solidFill>
                              <a:latin typeface="Cambria Math" panose="02040503050406030204" pitchFamily="18" charset="0"/>
                            </a:rPr>
                            <m:t>𝑑𝑖</m:t>
                          </m:r>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𝑡</m:t>
                          </m:r>
                          <m:r>
                            <a:rPr lang="fr-FR" b="0" i="1" smtClean="0">
                              <a:solidFill>
                                <a:srgbClr val="0070C0"/>
                              </a:solidFill>
                              <a:latin typeface="Cambria Math" panose="02040503050406030204" pitchFamily="18" charset="0"/>
                            </a:rPr>
                            <m:t>)</m:t>
                          </m:r>
                        </m:num>
                        <m:den>
                          <m:r>
                            <a:rPr lang="fr-FR" b="0" i="1" smtClean="0">
                              <a:solidFill>
                                <a:srgbClr val="0070C0"/>
                              </a:solidFill>
                              <a:latin typeface="Cambria Math" panose="02040503050406030204" pitchFamily="18" charset="0"/>
                            </a:rPr>
                            <m:t>𝑑𝑡</m:t>
                          </m:r>
                        </m:den>
                      </m:f>
                    </m:oMath>
                  </m:oMathPara>
                </a14:m>
                <a:endParaRPr lang="fr-FR" dirty="0">
                  <a:solidFill>
                    <a:srgbClr val="0070C0"/>
                  </a:solidFill>
                </a:endParaRPr>
              </a:p>
            </p:txBody>
          </p:sp>
        </mc:Choice>
        <mc:Fallback xmlns="">
          <p:sp>
            <p:nvSpPr>
              <p:cNvPr id="15" name="ZoneTexte 14">
                <a:extLst>
                  <a:ext uri="{FF2B5EF4-FFF2-40B4-BE49-F238E27FC236}">
                    <a16:creationId xmlns:a16="http://schemas.microsoft.com/office/drawing/2014/main" id="{FBF2A8BE-D897-FFA7-A2E6-0984DA7A8785}"/>
                  </a:ext>
                </a:extLst>
              </p:cNvPr>
              <p:cNvSpPr txBox="1">
                <a:spLocks noRot="1" noChangeAspect="1" noMove="1" noResize="1" noEditPoints="1" noAdjustHandles="1" noChangeArrowheads="1" noChangeShapeType="1" noTextEdit="1"/>
              </p:cNvSpPr>
              <p:nvPr/>
            </p:nvSpPr>
            <p:spPr>
              <a:xfrm>
                <a:off x="3594917" y="2928901"/>
                <a:ext cx="1511183" cy="527580"/>
              </a:xfrm>
              <a:prstGeom prst="rect">
                <a:avLst/>
              </a:prstGeom>
              <a:blipFill>
                <a:blip r:embed="rId4"/>
                <a:stretch>
                  <a:fillRect/>
                </a:stretch>
              </a:blipFill>
            </p:spPr>
            <p:txBody>
              <a:bodyPr/>
              <a:lstStyle/>
              <a:p>
                <a:r>
                  <a:rPr lang="fr-FR">
                    <a:noFill/>
                  </a:rPr>
                  <a:t> </a:t>
                </a:r>
              </a:p>
            </p:txBody>
          </p:sp>
        </mc:Fallback>
      </mc:AlternateContent>
      <p:sp>
        <p:nvSpPr>
          <p:cNvPr id="16" name="ZoneTexte 15">
            <a:extLst>
              <a:ext uri="{FF2B5EF4-FFF2-40B4-BE49-F238E27FC236}">
                <a16:creationId xmlns:a16="http://schemas.microsoft.com/office/drawing/2014/main" id="{DAF9671E-9BBD-4759-0AA0-AFC24484E31F}"/>
              </a:ext>
            </a:extLst>
          </p:cNvPr>
          <p:cNvSpPr txBox="1"/>
          <p:nvPr/>
        </p:nvSpPr>
        <p:spPr>
          <a:xfrm>
            <a:off x="457200" y="2190657"/>
            <a:ext cx="3057247" cy="369332"/>
          </a:xfrm>
          <a:prstGeom prst="rect">
            <a:avLst/>
          </a:prstGeom>
          <a:noFill/>
        </p:spPr>
        <p:txBody>
          <a:bodyPr wrap="none" rtlCol="0">
            <a:spAutoFit/>
          </a:bodyPr>
          <a:lstStyle/>
          <a:p>
            <a:r>
              <a:rPr lang="fr-FR" dirty="0"/>
              <a:t>Le symbole électrique est  : </a:t>
            </a:r>
          </a:p>
        </p:txBody>
      </p:sp>
      <p:cxnSp>
        <p:nvCxnSpPr>
          <p:cNvPr id="18" name="Connecteur droit avec flèche 17">
            <a:extLst>
              <a:ext uri="{FF2B5EF4-FFF2-40B4-BE49-F238E27FC236}">
                <a16:creationId xmlns:a16="http://schemas.microsoft.com/office/drawing/2014/main" id="{E9BCF785-3B9F-83F9-B914-FB00E35A289D}"/>
              </a:ext>
            </a:extLst>
          </p:cNvPr>
          <p:cNvCxnSpPr>
            <a:cxnSpLocks/>
          </p:cNvCxnSpPr>
          <p:nvPr/>
        </p:nvCxnSpPr>
        <p:spPr>
          <a:xfrm>
            <a:off x="4747264" y="2375322"/>
            <a:ext cx="337473"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9" name="ZoneTexte 18">
            <a:extLst>
              <a:ext uri="{FF2B5EF4-FFF2-40B4-BE49-F238E27FC236}">
                <a16:creationId xmlns:a16="http://schemas.microsoft.com/office/drawing/2014/main" id="{E6064BDA-CCB6-3897-924C-9E005CA2CB43}"/>
              </a:ext>
            </a:extLst>
          </p:cNvPr>
          <p:cNvSpPr txBox="1"/>
          <p:nvPr/>
        </p:nvSpPr>
        <p:spPr>
          <a:xfrm>
            <a:off x="4788716" y="2005991"/>
            <a:ext cx="504056" cy="369332"/>
          </a:xfrm>
          <a:prstGeom prst="rect">
            <a:avLst/>
          </a:prstGeom>
          <a:noFill/>
        </p:spPr>
        <p:txBody>
          <a:bodyPr wrap="square" rtlCol="0">
            <a:spAutoFit/>
          </a:bodyPr>
          <a:lstStyle/>
          <a:p>
            <a:r>
              <a:rPr lang="fr-FR" i="1" dirty="0">
                <a:solidFill>
                  <a:srgbClr val="0070C0"/>
                </a:solidFill>
              </a:rPr>
              <a:t>i(t)</a:t>
            </a:r>
          </a:p>
        </p:txBody>
      </p:sp>
      <p:cxnSp>
        <p:nvCxnSpPr>
          <p:cNvPr id="21" name="Connecteur droit avec flèche 20">
            <a:extLst>
              <a:ext uri="{FF2B5EF4-FFF2-40B4-BE49-F238E27FC236}">
                <a16:creationId xmlns:a16="http://schemas.microsoft.com/office/drawing/2014/main" id="{4549B160-976D-73C5-9649-21753CB27DFF}"/>
              </a:ext>
            </a:extLst>
          </p:cNvPr>
          <p:cNvCxnSpPr/>
          <p:nvPr/>
        </p:nvCxnSpPr>
        <p:spPr>
          <a:xfrm flipH="1">
            <a:off x="3800385" y="2571750"/>
            <a:ext cx="12949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828763EC-DA8E-60CC-1C65-F9B05A5F580E}"/>
              </a:ext>
            </a:extLst>
          </p:cNvPr>
          <p:cNvSpPr txBox="1"/>
          <p:nvPr/>
        </p:nvSpPr>
        <p:spPr>
          <a:xfrm>
            <a:off x="4182400" y="2504298"/>
            <a:ext cx="530915" cy="369332"/>
          </a:xfrm>
          <a:prstGeom prst="rect">
            <a:avLst/>
          </a:prstGeom>
          <a:noFill/>
        </p:spPr>
        <p:txBody>
          <a:bodyPr wrap="none" rtlCol="0">
            <a:spAutoFit/>
          </a:bodyPr>
          <a:lstStyle/>
          <a:p>
            <a:r>
              <a:rPr lang="fr-FR" i="1" dirty="0">
                <a:solidFill>
                  <a:srgbClr val="0070C0"/>
                </a:solidFill>
              </a:rPr>
              <a:t>u(t)</a:t>
            </a:r>
          </a:p>
        </p:txBody>
      </p:sp>
      <p:sp>
        <p:nvSpPr>
          <p:cNvPr id="23" name="ZoneTexte 22">
            <a:extLst>
              <a:ext uri="{FF2B5EF4-FFF2-40B4-BE49-F238E27FC236}">
                <a16:creationId xmlns:a16="http://schemas.microsoft.com/office/drawing/2014/main" id="{9AC82BBF-B88C-2081-9431-94E8F426F0A3}"/>
              </a:ext>
            </a:extLst>
          </p:cNvPr>
          <p:cNvSpPr txBox="1"/>
          <p:nvPr/>
        </p:nvSpPr>
        <p:spPr>
          <a:xfrm>
            <a:off x="508495" y="3730994"/>
            <a:ext cx="5429692" cy="369332"/>
          </a:xfrm>
          <a:prstGeom prst="rect">
            <a:avLst/>
          </a:prstGeom>
          <a:noFill/>
        </p:spPr>
        <p:txBody>
          <a:bodyPr wrap="none" rtlCol="0">
            <a:spAutoFit/>
          </a:bodyPr>
          <a:lstStyle/>
          <a:p>
            <a:r>
              <a:rPr lang="fr-FR" dirty="0"/>
              <a:t>Il faut trouver une relation mécanique équivalente : </a:t>
            </a:r>
          </a:p>
        </p:txBody>
      </p:sp>
      <mc:AlternateContent xmlns:mc="http://schemas.openxmlformats.org/markup-compatibility/2006" xmlns:a14="http://schemas.microsoft.com/office/drawing/2010/main">
        <mc:Choice Requires="a14">
          <p:sp>
            <p:nvSpPr>
              <p:cNvPr id="24" name="ZoneTexte 23">
                <a:extLst>
                  <a:ext uri="{FF2B5EF4-FFF2-40B4-BE49-F238E27FC236}">
                    <a16:creationId xmlns:a16="http://schemas.microsoft.com/office/drawing/2014/main" id="{0B1749DF-9C92-ABC3-5601-E8FDC681C7A9}"/>
                  </a:ext>
                </a:extLst>
              </p:cNvPr>
              <p:cNvSpPr txBox="1"/>
              <p:nvPr/>
            </p:nvSpPr>
            <p:spPr>
              <a:xfrm>
                <a:off x="5868144" y="3651870"/>
                <a:ext cx="1626984" cy="5275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𝐹</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𝑄</m:t>
                      </m:r>
                      <m:r>
                        <a:rPr lang="fr-FR" b="0" i="1" smtClean="0">
                          <a:solidFill>
                            <a:srgbClr val="00B050"/>
                          </a:solidFill>
                          <a:latin typeface="Cambria Math" panose="02040503050406030204" pitchFamily="18" charset="0"/>
                        </a:rPr>
                        <m:t>.</m:t>
                      </m:r>
                      <m:f>
                        <m:fPr>
                          <m:ctrlPr>
                            <a:rPr lang="fr-FR" b="0" i="1" smtClean="0">
                              <a:solidFill>
                                <a:srgbClr val="00B050"/>
                              </a:solidFill>
                              <a:latin typeface="Cambria Math" panose="02040503050406030204" pitchFamily="18" charset="0"/>
                            </a:rPr>
                          </m:ctrlPr>
                        </m:fPr>
                        <m:num>
                          <m:r>
                            <a:rPr lang="fr-FR" b="0" i="1" smtClean="0">
                              <a:solidFill>
                                <a:srgbClr val="00B050"/>
                              </a:solidFill>
                              <a:latin typeface="Cambria Math" panose="02040503050406030204" pitchFamily="18" charset="0"/>
                            </a:rPr>
                            <m:t>𝑑𝑉</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𝑡</m:t>
                          </m:r>
                          <m:r>
                            <a:rPr lang="fr-FR" b="0" i="1" smtClean="0">
                              <a:solidFill>
                                <a:srgbClr val="00B050"/>
                              </a:solidFill>
                              <a:latin typeface="Cambria Math" panose="02040503050406030204" pitchFamily="18" charset="0"/>
                            </a:rPr>
                            <m:t>)</m:t>
                          </m:r>
                        </m:num>
                        <m:den>
                          <m:r>
                            <a:rPr lang="fr-FR" b="0" i="1" smtClean="0">
                              <a:solidFill>
                                <a:srgbClr val="00B050"/>
                              </a:solidFill>
                              <a:latin typeface="Cambria Math" panose="02040503050406030204" pitchFamily="18" charset="0"/>
                            </a:rPr>
                            <m:t>𝑑𝑡</m:t>
                          </m:r>
                        </m:den>
                      </m:f>
                    </m:oMath>
                  </m:oMathPara>
                </a14:m>
                <a:endParaRPr lang="fr-FR" dirty="0">
                  <a:solidFill>
                    <a:srgbClr val="00B050"/>
                  </a:solidFill>
                </a:endParaRPr>
              </a:p>
            </p:txBody>
          </p:sp>
        </mc:Choice>
        <mc:Fallback xmlns="">
          <p:sp>
            <p:nvSpPr>
              <p:cNvPr id="24" name="ZoneTexte 23">
                <a:extLst>
                  <a:ext uri="{FF2B5EF4-FFF2-40B4-BE49-F238E27FC236}">
                    <a16:creationId xmlns:a16="http://schemas.microsoft.com/office/drawing/2014/main" id="{0B1749DF-9C92-ABC3-5601-E8FDC681C7A9}"/>
                  </a:ext>
                </a:extLst>
              </p:cNvPr>
              <p:cNvSpPr txBox="1">
                <a:spLocks noRot="1" noChangeAspect="1" noMove="1" noResize="1" noEditPoints="1" noAdjustHandles="1" noChangeArrowheads="1" noChangeShapeType="1" noTextEdit="1"/>
              </p:cNvSpPr>
              <p:nvPr/>
            </p:nvSpPr>
            <p:spPr>
              <a:xfrm>
                <a:off x="5868144" y="3651870"/>
                <a:ext cx="1626984" cy="527580"/>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5" name="ZoneTexte 24">
                <a:extLst>
                  <a:ext uri="{FF2B5EF4-FFF2-40B4-BE49-F238E27FC236}">
                    <a16:creationId xmlns:a16="http://schemas.microsoft.com/office/drawing/2014/main" id="{D2821A1F-E62B-B5EF-511C-0A5766C06AEF}"/>
                  </a:ext>
                </a:extLst>
              </p:cNvPr>
              <p:cNvSpPr txBox="1"/>
              <p:nvPr/>
            </p:nvSpPr>
            <p:spPr>
              <a:xfrm>
                <a:off x="457200" y="4248782"/>
                <a:ext cx="8396376" cy="774827"/>
              </a:xfrm>
              <a:prstGeom prst="rect">
                <a:avLst/>
              </a:prstGeom>
              <a:solidFill>
                <a:schemeClr val="accent4">
                  <a:lumMod val="20000"/>
                  <a:lumOff val="80000"/>
                </a:schemeClr>
              </a:solidFill>
            </p:spPr>
            <p:txBody>
              <a:bodyPr wrap="square" rtlCol="0">
                <a:spAutoFit/>
              </a:bodyPr>
              <a:lstStyle/>
              <a:p>
                <a:pPr algn="just"/>
                <a:r>
                  <a:rPr lang="fr-FR" b="1" dirty="0"/>
                  <a:t>Question 13 </a:t>
                </a:r>
                <a:r>
                  <a:rPr lang="fr-FR" dirty="0"/>
                  <a:t>: Que représente la variable </a:t>
                </a:r>
                <a14:m>
                  <m:oMath xmlns:m="http://schemas.openxmlformats.org/officeDocument/2006/math">
                    <m:f>
                      <m:fPr>
                        <m:ctrlPr>
                          <a:rPr lang="fr-FR" b="0" i="1" smtClean="0">
                            <a:solidFill>
                              <a:srgbClr val="00B050"/>
                            </a:solidFill>
                            <a:latin typeface="Cambria Math" panose="02040503050406030204" pitchFamily="18" charset="0"/>
                          </a:rPr>
                        </m:ctrlPr>
                      </m:fPr>
                      <m:num>
                        <m:r>
                          <a:rPr lang="fr-FR" b="0" i="1" smtClean="0">
                            <a:solidFill>
                              <a:srgbClr val="00B050"/>
                            </a:solidFill>
                            <a:latin typeface="Cambria Math" panose="02040503050406030204" pitchFamily="18" charset="0"/>
                          </a:rPr>
                          <m:t>𝑑𝑉</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𝑡</m:t>
                        </m:r>
                        <m:r>
                          <a:rPr lang="fr-FR" b="0" i="1" smtClean="0">
                            <a:solidFill>
                              <a:srgbClr val="00B050"/>
                            </a:solidFill>
                            <a:latin typeface="Cambria Math" panose="02040503050406030204" pitchFamily="18" charset="0"/>
                          </a:rPr>
                          <m:t>)</m:t>
                        </m:r>
                      </m:num>
                      <m:den>
                        <m:r>
                          <a:rPr lang="fr-FR" b="0" i="1" smtClean="0">
                            <a:solidFill>
                              <a:srgbClr val="00B050"/>
                            </a:solidFill>
                            <a:latin typeface="Cambria Math" panose="02040503050406030204" pitchFamily="18" charset="0"/>
                          </a:rPr>
                          <m:t>𝑑𝑡</m:t>
                        </m:r>
                      </m:den>
                    </m:f>
                  </m:oMath>
                </a14:m>
                <a:r>
                  <a:rPr lang="fr-FR" dirty="0">
                    <a:solidFill>
                      <a:srgbClr val="00B050"/>
                    </a:solidFill>
                  </a:rPr>
                  <a:t> </a:t>
                </a:r>
                <a:r>
                  <a:rPr lang="fr-FR" dirty="0"/>
                  <a:t>? Connaissez-vous une relation de la mécanique du solide qui conviendrait ? Que serait </a:t>
                </a:r>
                <a:r>
                  <a:rPr lang="fr-FR" dirty="0">
                    <a:solidFill>
                      <a:srgbClr val="00B050"/>
                    </a:solidFill>
                  </a:rPr>
                  <a:t>Q</a:t>
                </a:r>
                <a:r>
                  <a:rPr lang="fr-FR" dirty="0"/>
                  <a:t> ?</a:t>
                </a:r>
              </a:p>
            </p:txBody>
          </p:sp>
        </mc:Choice>
        <mc:Fallback xmlns="">
          <p:sp>
            <p:nvSpPr>
              <p:cNvPr id="25" name="ZoneTexte 24">
                <a:extLst>
                  <a:ext uri="{FF2B5EF4-FFF2-40B4-BE49-F238E27FC236}">
                    <a16:creationId xmlns:a16="http://schemas.microsoft.com/office/drawing/2014/main" id="{D2821A1F-E62B-B5EF-511C-0A5766C06AEF}"/>
                  </a:ext>
                </a:extLst>
              </p:cNvPr>
              <p:cNvSpPr txBox="1">
                <a:spLocks noRot="1" noChangeAspect="1" noMove="1" noResize="1" noEditPoints="1" noAdjustHandles="1" noChangeArrowheads="1" noChangeShapeType="1" noTextEdit="1"/>
              </p:cNvSpPr>
              <p:nvPr/>
            </p:nvSpPr>
            <p:spPr>
              <a:xfrm>
                <a:off x="457200" y="4248782"/>
                <a:ext cx="8396376" cy="774827"/>
              </a:xfrm>
              <a:prstGeom prst="rect">
                <a:avLst/>
              </a:prstGeom>
              <a:blipFill>
                <a:blip r:embed="rId6"/>
                <a:stretch>
                  <a:fillRect l="-581" r="-581" b="-11811"/>
                </a:stretch>
              </a:blipFill>
            </p:spPr>
            <p:txBody>
              <a:bodyPr/>
              <a:lstStyle/>
              <a:p>
                <a:r>
                  <a:rPr lang="fr-FR">
                    <a:noFill/>
                  </a:rPr>
                  <a:t> </a:t>
                </a:r>
              </a:p>
            </p:txBody>
          </p:sp>
        </mc:Fallback>
      </mc:AlternateContent>
      <p:sp>
        <p:nvSpPr>
          <p:cNvPr id="26" name="ZoneTexte 25">
            <a:extLst>
              <a:ext uri="{FF2B5EF4-FFF2-40B4-BE49-F238E27FC236}">
                <a16:creationId xmlns:a16="http://schemas.microsoft.com/office/drawing/2014/main" id="{4C09AD0A-780A-5514-12CC-BADB5CA0E0A5}"/>
              </a:ext>
            </a:extLst>
          </p:cNvPr>
          <p:cNvSpPr txBox="1"/>
          <p:nvPr/>
        </p:nvSpPr>
        <p:spPr>
          <a:xfrm>
            <a:off x="5574088" y="2937394"/>
            <a:ext cx="3352200" cy="369332"/>
          </a:xfrm>
          <a:prstGeom prst="rect">
            <a:avLst/>
          </a:prstGeom>
          <a:noFill/>
        </p:spPr>
        <p:txBody>
          <a:bodyPr wrap="none" rtlCol="0">
            <a:spAutoFit/>
          </a:bodyPr>
          <a:lstStyle/>
          <a:p>
            <a:r>
              <a:rPr lang="fr-FR" i="1" dirty="0">
                <a:solidFill>
                  <a:srgbClr val="0070C0"/>
                </a:solidFill>
              </a:rPr>
              <a:t>L</a:t>
            </a:r>
            <a:r>
              <a:rPr lang="fr-FR" dirty="0"/>
              <a:t> est l’inductance en henry [H].</a:t>
            </a:r>
          </a:p>
        </p:txBody>
      </p:sp>
    </p:spTree>
    <p:extLst>
      <p:ext uri="{BB962C8B-B14F-4D97-AF65-F5344CB8AC3E}">
        <p14:creationId xmlns:p14="http://schemas.microsoft.com/office/powerpoint/2010/main" val="6237658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45E5282C-7016-9889-BDAE-97A0F5A305F2}"/>
              </a:ext>
            </a:extLst>
          </p:cNvPr>
          <p:cNvSpPr>
            <a:spLocks noGrp="1"/>
          </p:cNvSpPr>
          <p:nvPr>
            <p:ph type="title"/>
          </p:nvPr>
        </p:nvSpPr>
        <p:spPr/>
        <p:txBody>
          <a:bodyPr/>
          <a:lstStyle/>
          <a:p>
            <a:r>
              <a:rPr lang="fr-FR" dirty="0"/>
              <a:t>La bobine</a:t>
            </a:r>
          </a:p>
        </p:txBody>
      </p:sp>
      <p:sp>
        <p:nvSpPr>
          <p:cNvPr id="5" name="Espace réservé du pied de page 4">
            <a:extLst>
              <a:ext uri="{FF2B5EF4-FFF2-40B4-BE49-F238E27FC236}">
                <a16:creationId xmlns:a16="http://schemas.microsoft.com/office/drawing/2014/main" id="{B27083CE-DA7F-F16F-7879-D29986D2028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60E373C5-39E2-D1E6-716F-B5F770BA47C2}"/>
              </a:ext>
            </a:extLst>
          </p:cNvPr>
          <p:cNvSpPr>
            <a:spLocks noGrp="1"/>
          </p:cNvSpPr>
          <p:nvPr>
            <p:ph type="sldNum" sz="quarter" idx="12"/>
          </p:nvPr>
        </p:nvSpPr>
        <p:spPr/>
        <p:txBody>
          <a:bodyPr/>
          <a:lstStyle/>
          <a:p>
            <a:fld id="{93C461D2-9DE8-40C8-822B-38EC5191248D}" type="slidenum">
              <a:rPr lang="fr-FR" smtClean="0"/>
              <a:pPr/>
              <a:t>29</a:t>
            </a:fld>
            <a:endParaRPr lang="fr-FR"/>
          </a:p>
        </p:txBody>
      </p:sp>
      <p:sp>
        <p:nvSpPr>
          <p:cNvPr id="9" name="ZoneTexte 8">
            <a:extLst>
              <a:ext uri="{FF2B5EF4-FFF2-40B4-BE49-F238E27FC236}">
                <a16:creationId xmlns:a16="http://schemas.microsoft.com/office/drawing/2014/main" id="{2928BEEB-23FD-E9E3-0592-DA4F9DE6345D}"/>
              </a:ext>
            </a:extLst>
          </p:cNvPr>
          <p:cNvSpPr txBox="1"/>
          <p:nvPr/>
        </p:nvSpPr>
        <p:spPr>
          <a:xfrm>
            <a:off x="464372" y="1115008"/>
            <a:ext cx="8396376" cy="1477328"/>
          </a:xfrm>
          <a:prstGeom prst="rect">
            <a:avLst/>
          </a:prstGeom>
          <a:noFill/>
        </p:spPr>
        <p:txBody>
          <a:bodyPr wrap="square" rtlCol="0">
            <a:spAutoFit/>
          </a:bodyPr>
          <a:lstStyle/>
          <a:p>
            <a:pPr algn="just"/>
            <a:r>
              <a:rPr lang="fr-FR" dirty="0"/>
              <a:t>Bien que ce soit le mouvement des chaines qui nous intéresse, les différents éléments Spintronics utilisés ont des mouvements de rotation.</a:t>
            </a:r>
          </a:p>
          <a:p>
            <a:pPr algn="just"/>
            <a:r>
              <a:rPr lang="fr-FR" dirty="0"/>
              <a:t>Il existe une relation de la mécanique des solides issus du principe fondamental de la dynamique (voir cours de spé) qui relie le couple </a:t>
            </a:r>
            <a:r>
              <a:rPr lang="fr-FR" i="1" dirty="0">
                <a:solidFill>
                  <a:srgbClr val="00B050"/>
                </a:solidFill>
              </a:rPr>
              <a:t>C(t)</a:t>
            </a:r>
            <a:r>
              <a:rPr lang="fr-FR" dirty="0"/>
              <a:t> avec l’accélération angulaire.</a:t>
            </a:r>
          </a:p>
        </p:txBody>
      </p:sp>
      <mc:AlternateContent xmlns:mc="http://schemas.openxmlformats.org/markup-compatibility/2006" xmlns:a14="http://schemas.microsoft.com/office/drawing/2010/main">
        <mc:Choice Requires="a14">
          <p:sp>
            <p:nvSpPr>
              <p:cNvPr id="24" name="ZoneTexte 23">
                <a:extLst>
                  <a:ext uri="{FF2B5EF4-FFF2-40B4-BE49-F238E27FC236}">
                    <a16:creationId xmlns:a16="http://schemas.microsoft.com/office/drawing/2014/main" id="{0B1749DF-9C92-ABC3-5601-E8FDC681C7A9}"/>
                  </a:ext>
                </a:extLst>
              </p:cNvPr>
              <p:cNvSpPr txBox="1"/>
              <p:nvPr/>
            </p:nvSpPr>
            <p:spPr>
              <a:xfrm>
                <a:off x="3322314" y="2592336"/>
                <a:ext cx="1635961" cy="5275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𝐶</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𝑡</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𝐼</m:t>
                      </m:r>
                      <m:r>
                        <a:rPr lang="fr-FR" b="0" i="1" smtClean="0">
                          <a:solidFill>
                            <a:srgbClr val="00B050"/>
                          </a:solidFill>
                          <a:latin typeface="Cambria Math" panose="02040503050406030204" pitchFamily="18" charset="0"/>
                        </a:rPr>
                        <m:t>.</m:t>
                      </m:r>
                      <m:f>
                        <m:fPr>
                          <m:ctrlPr>
                            <a:rPr lang="fr-FR" b="0" i="1" smtClean="0">
                              <a:solidFill>
                                <a:srgbClr val="00B050"/>
                              </a:solidFill>
                              <a:latin typeface="Cambria Math" panose="02040503050406030204" pitchFamily="18" charset="0"/>
                            </a:rPr>
                          </m:ctrlPr>
                        </m:fPr>
                        <m:num>
                          <m:r>
                            <a:rPr lang="fr-FR" b="0" i="1" smtClean="0">
                              <a:solidFill>
                                <a:srgbClr val="00B050"/>
                              </a:solidFill>
                              <a:latin typeface="Cambria Math" panose="02040503050406030204" pitchFamily="18" charset="0"/>
                            </a:rPr>
                            <m:t>𝑑𝑊</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𝑡</m:t>
                          </m:r>
                          <m:r>
                            <a:rPr lang="fr-FR" b="0" i="1" smtClean="0">
                              <a:solidFill>
                                <a:srgbClr val="00B050"/>
                              </a:solidFill>
                              <a:latin typeface="Cambria Math" panose="02040503050406030204" pitchFamily="18" charset="0"/>
                            </a:rPr>
                            <m:t>)</m:t>
                          </m:r>
                        </m:num>
                        <m:den>
                          <m:r>
                            <a:rPr lang="fr-FR" b="0" i="1" smtClean="0">
                              <a:solidFill>
                                <a:srgbClr val="00B050"/>
                              </a:solidFill>
                              <a:latin typeface="Cambria Math" panose="02040503050406030204" pitchFamily="18" charset="0"/>
                            </a:rPr>
                            <m:t>𝑑𝑡</m:t>
                          </m:r>
                        </m:den>
                      </m:f>
                    </m:oMath>
                  </m:oMathPara>
                </a14:m>
                <a:endParaRPr lang="fr-FR" dirty="0">
                  <a:solidFill>
                    <a:srgbClr val="00B050"/>
                  </a:solidFill>
                </a:endParaRPr>
              </a:p>
            </p:txBody>
          </p:sp>
        </mc:Choice>
        <mc:Fallback xmlns="">
          <p:sp>
            <p:nvSpPr>
              <p:cNvPr id="24" name="ZoneTexte 23">
                <a:extLst>
                  <a:ext uri="{FF2B5EF4-FFF2-40B4-BE49-F238E27FC236}">
                    <a16:creationId xmlns:a16="http://schemas.microsoft.com/office/drawing/2014/main" id="{0B1749DF-9C92-ABC3-5601-E8FDC681C7A9}"/>
                  </a:ext>
                </a:extLst>
              </p:cNvPr>
              <p:cNvSpPr txBox="1">
                <a:spLocks noRot="1" noChangeAspect="1" noMove="1" noResize="1" noEditPoints="1" noAdjustHandles="1" noChangeArrowheads="1" noChangeShapeType="1" noTextEdit="1"/>
              </p:cNvSpPr>
              <p:nvPr/>
            </p:nvSpPr>
            <p:spPr>
              <a:xfrm>
                <a:off x="3322314" y="2592336"/>
                <a:ext cx="1635961" cy="527580"/>
              </a:xfrm>
              <a:prstGeom prst="rect">
                <a:avLst/>
              </a:prstGeom>
              <a:blipFill>
                <a:blip r:embed="rId2"/>
                <a:stretch>
                  <a:fillRect/>
                </a:stretch>
              </a:blipFill>
            </p:spPr>
            <p:txBody>
              <a:bodyPr/>
              <a:lstStyle/>
              <a:p>
                <a:r>
                  <a:rPr lang="fr-FR">
                    <a:noFill/>
                  </a:rPr>
                  <a:t> </a:t>
                </a:r>
              </a:p>
            </p:txBody>
          </p:sp>
        </mc:Fallback>
      </mc:AlternateContent>
      <p:sp>
        <p:nvSpPr>
          <p:cNvPr id="25" name="ZoneTexte 24">
            <a:extLst>
              <a:ext uri="{FF2B5EF4-FFF2-40B4-BE49-F238E27FC236}">
                <a16:creationId xmlns:a16="http://schemas.microsoft.com/office/drawing/2014/main" id="{D2821A1F-E62B-B5EF-511C-0A5766C06AEF}"/>
              </a:ext>
            </a:extLst>
          </p:cNvPr>
          <p:cNvSpPr txBox="1"/>
          <p:nvPr/>
        </p:nvSpPr>
        <p:spPr>
          <a:xfrm>
            <a:off x="457200" y="4224869"/>
            <a:ext cx="8396376" cy="646331"/>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Saisissez l’élément Spintronics qui modélise une bobine, faites-la tourner et observez son comportement temporel.</a:t>
            </a:r>
          </a:p>
        </p:txBody>
      </p:sp>
      <p:pic>
        <p:nvPicPr>
          <p:cNvPr id="3" name="Image 2">
            <a:extLst>
              <a:ext uri="{FF2B5EF4-FFF2-40B4-BE49-F238E27FC236}">
                <a16:creationId xmlns:a16="http://schemas.microsoft.com/office/drawing/2014/main" id="{CC2DE274-657D-9F27-DD24-B11A003CAF44}"/>
              </a:ext>
            </a:extLst>
          </p:cNvPr>
          <p:cNvPicPr>
            <a:picLocks noChangeAspect="1"/>
          </p:cNvPicPr>
          <p:nvPr/>
        </p:nvPicPr>
        <p:blipFill rotWithShape="1">
          <a:blip r:embed="rId3"/>
          <a:srcRect l="24013" t="19233" r="59450" b="50000"/>
          <a:stretch/>
        </p:blipFill>
        <p:spPr>
          <a:xfrm>
            <a:off x="7203831" y="2593564"/>
            <a:ext cx="1512168" cy="1512168"/>
          </a:xfrm>
          <a:prstGeom prst="rect">
            <a:avLst/>
          </a:prstGeom>
        </p:spPr>
      </p:pic>
      <p:sp>
        <p:nvSpPr>
          <p:cNvPr id="8" name="ZoneTexte 7">
            <a:extLst>
              <a:ext uri="{FF2B5EF4-FFF2-40B4-BE49-F238E27FC236}">
                <a16:creationId xmlns:a16="http://schemas.microsoft.com/office/drawing/2014/main" id="{19955B8F-29E1-3A52-8063-322ED71F1453}"/>
              </a:ext>
            </a:extLst>
          </p:cNvPr>
          <p:cNvSpPr txBox="1"/>
          <p:nvPr/>
        </p:nvSpPr>
        <p:spPr>
          <a:xfrm>
            <a:off x="633587" y="3222359"/>
            <a:ext cx="6314677" cy="646331"/>
          </a:xfrm>
          <a:prstGeom prst="rect">
            <a:avLst/>
          </a:prstGeom>
          <a:noFill/>
        </p:spPr>
        <p:txBody>
          <a:bodyPr wrap="square" rtlCol="0">
            <a:spAutoFit/>
          </a:bodyPr>
          <a:lstStyle/>
          <a:p>
            <a:r>
              <a:rPr lang="fr-FR" dirty="0"/>
              <a:t>Avec </a:t>
            </a:r>
            <a:r>
              <a:rPr lang="fr-FR" i="1" dirty="0">
                <a:solidFill>
                  <a:srgbClr val="00B050"/>
                </a:solidFill>
              </a:rPr>
              <a:t>C(t)</a:t>
            </a:r>
            <a:r>
              <a:rPr lang="fr-FR" dirty="0"/>
              <a:t> le couple [N.m], </a:t>
            </a:r>
            <a:r>
              <a:rPr lang="fr-FR" i="1" dirty="0">
                <a:solidFill>
                  <a:srgbClr val="00B050"/>
                </a:solidFill>
              </a:rPr>
              <a:t>W(t)</a:t>
            </a:r>
            <a:r>
              <a:rPr lang="fr-FR" dirty="0"/>
              <a:t> la vitesse de rotation [rad/s], </a:t>
            </a:r>
            <a:r>
              <a:rPr lang="fr-FR" i="1" dirty="0">
                <a:solidFill>
                  <a:srgbClr val="00B050"/>
                </a:solidFill>
              </a:rPr>
              <a:t>I</a:t>
            </a:r>
            <a:r>
              <a:rPr lang="fr-FR" dirty="0"/>
              <a:t> le moment d’inertie / axe de rotation [kg.m²].</a:t>
            </a:r>
          </a:p>
        </p:txBody>
      </p:sp>
    </p:spTree>
    <p:extLst>
      <p:ext uri="{BB962C8B-B14F-4D97-AF65-F5344CB8AC3E}">
        <p14:creationId xmlns:p14="http://schemas.microsoft.com/office/powerpoint/2010/main" val="3177864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2544FFEE-DB63-915B-D236-8358EF61FC54}"/>
              </a:ext>
            </a:extLst>
          </p:cNvPr>
          <p:cNvSpPr>
            <a:spLocks noGrp="1"/>
          </p:cNvSpPr>
          <p:nvPr>
            <p:ph type="title"/>
          </p:nvPr>
        </p:nvSpPr>
        <p:spPr/>
        <p:txBody>
          <a:bodyPr/>
          <a:lstStyle/>
          <a:p>
            <a:r>
              <a:rPr lang="fr-FR" dirty="0"/>
              <a:t>Sommaire</a:t>
            </a:r>
          </a:p>
        </p:txBody>
      </p:sp>
      <p:sp>
        <p:nvSpPr>
          <p:cNvPr id="5" name="Espace réservé du pied de page 4">
            <a:extLst>
              <a:ext uri="{FF2B5EF4-FFF2-40B4-BE49-F238E27FC236}">
                <a16:creationId xmlns:a16="http://schemas.microsoft.com/office/drawing/2014/main" id="{88F4568C-35DA-4B1F-4785-67DCAA360E8C}"/>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206123A5-B20B-7643-3195-6770598199F6}"/>
              </a:ext>
            </a:extLst>
          </p:cNvPr>
          <p:cNvSpPr>
            <a:spLocks noGrp="1"/>
          </p:cNvSpPr>
          <p:nvPr>
            <p:ph type="sldNum" sz="quarter" idx="12"/>
          </p:nvPr>
        </p:nvSpPr>
        <p:spPr/>
        <p:txBody>
          <a:bodyPr/>
          <a:lstStyle/>
          <a:p>
            <a:fld id="{93C461D2-9DE8-40C8-822B-38EC5191248D}" type="slidenum">
              <a:rPr lang="fr-FR" smtClean="0"/>
              <a:pPr/>
              <a:t>3</a:t>
            </a:fld>
            <a:endParaRPr lang="fr-FR"/>
          </a:p>
        </p:txBody>
      </p:sp>
      <p:graphicFrame>
        <p:nvGraphicFramePr>
          <p:cNvPr id="11" name="Tableau 11">
            <a:extLst>
              <a:ext uri="{FF2B5EF4-FFF2-40B4-BE49-F238E27FC236}">
                <a16:creationId xmlns:a16="http://schemas.microsoft.com/office/drawing/2014/main" id="{7DBAB141-6BD8-9B6F-8D65-BD45BC58B7D4}"/>
              </a:ext>
            </a:extLst>
          </p:cNvPr>
          <p:cNvGraphicFramePr>
            <a:graphicFrameLocks noGrp="1"/>
          </p:cNvGraphicFramePr>
          <p:nvPr>
            <p:ph idx="1"/>
            <p:extLst>
              <p:ext uri="{D42A27DB-BD31-4B8C-83A1-F6EECF244321}">
                <p14:modId xmlns:p14="http://schemas.microsoft.com/office/powerpoint/2010/main" val="981557477"/>
              </p:ext>
            </p:extLst>
          </p:nvPr>
        </p:nvGraphicFramePr>
        <p:xfrm>
          <a:off x="467544" y="1137730"/>
          <a:ext cx="8219256" cy="2966720"/>
        </p:xfrm>
        <a:graphic>
          <a:graphicData uri="http://schemas.openxmlformats.org/drawingml/2006/table">
            <a:tbl>
              <a:tblPr firstRow="1" bandRow="1">
                <a:tableStyleId>{5C22544A-7EE6-4342-B048-85BDC9FD1C3A}</a:tableStyleId>
              </a:tblPr>
              <a:tblGrid>
                <a:gridCol w="4104456">
                  <a:extLst>
                    <a:ext uri="{9D8B030D-6E8A-4147-A177-3AD203B41FA5}">
                      <a16:colId xmlns:a16="http://schemas.microsoft.com/office/drawing/2014/main" val="1230696005"/>
                    </a:ext>
                  </a:extLst>
                </a:gridCol>
                <a:gridCol w="4114800">
                  <a:extLst>
                    <a:ext uri="{9D8B030D-6E8A-4147-A177-3AD203B41FA5}">
                      <a16:colId xmlns:a16="http://schemas.microsoft.com/office/drawing/2014/main" val="187065043"/>
                    </a:ext>
                  </a:extLst>
                </a:gridCol>
              </a:tblGrid>
              <a:tr h="370840">
                <a:tc>
                  <a:txBody>
                    <a:bodyPr/>
                    <a:lstStyle/>
                    <a:p>
                      <a:r>
                        <a:rPr lang="fr-FR" dirty="0"/>
                        <a:t>Sujets</a:t>
                      </a:r>
                    </a:p>
                  </a:txBody>
                  <a:tcPr/>
                </a:tc>
                <a:tc>
                  <a:txBody>
                    <a:bodyPr/>
                    <a:lstStyle/>
                    <a:p>
                      <a:r>
                        <a:rPr lang="fr-FR" dirty="0"/>
                        <a:t>Eléments étudiés</a:t>
                      </a:r>
                    </a:p>
                  </a:txBody>
                  <a:tcPr/>
                </a:tc>
                <a:extLst>
                  <a:ext uri="{0D108BD9-81ED-4DB2-BD59-A6C34878D82A}">
                    <a16:rowId xmlns:a16="http://schemas.microsoft.com/office/drawing/2014/main" val="41580928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Dualité électricité/mécanique</a:t>
                      </a:r>
                    </a:p>
                  </a:txBody>
                  <a:tcPr/>
                </a:tc>
                <a:tc>
                  <a:txBody>
                    <a:bodyPr/>
                    <a:lstStyle/>
                    <a:p>
                      <a:r>
                        <a:rPr lang="fr-FR" dirty="0"/>
                        <a:t>Résistance</a:t>
                      </a:r>
                    </a:p>
                  </a:txBody>
                  <a:tcPr/>
                </a:tc>
                <a:extLst>
                  <a:ext uri="{0D108BD9-81ED-4DB2-BD59-A6C34878D82A}">
                    <a16:rowId xmlns:a16="http://schemas.microsoft.com/office/drawing/2014/main" val="3258490282"/>
                  </a:ext>
                </a:extLst>
              </a:tr>
              <a:tr h="370840">
                <a:tc>
                  <a:txBody>
                    <a:bodyPr/>
                    <a:lstStyle/>
                    <a:p>
                      <a:r>
                        <a:rPr lang="fr-FR" dirty="0"/>
                        <a:t>Le pont diviseur de tension</a:t>
                      </a:r>
                    </a:p>
                  </a:txBody>
                  <a:tcPr/>
                </a:tc>
                <a:tc>
                  <a:txBody>
                    <a:bodyPr/>
                    <a:lstStyle/>
                    <a:p>
                      <a:r>
                        <a:rPr lang="fr-FR" dirty="0"/>
                        <a:t>Voltmètre (+ jonction Spintronics)</a:t>
                      </a:r>
                    </a:p>
                  </a:txBody>
                  <a:tcPr/>
                </a:tc>
                <a:extLst>
                  <a:ext uri="{0D108BD9-81ED-4DB2-BD59-A6C34878D82A}">
                    <a16:rowId xmlns:a16="http://schemas.microsoft.com/office/drawing/2014/main" val="1149967525"/>
                  </a:ext>
                </a:extLst>
              </a:tr>
              <a:tr h="370840">
                <a:tc>
                  <a:txBody>
                    <a:bodyPr/>
                    <a:lstStyle/>
                    <a:p>
                      <a:r>
                        <a:rPr lang="fr-FR" dirty="0"/>
                        <a:t>Le pont de Wheatstone</a:t>
                      </a:r>
                    </a:p>
                  </a:txBody>
                  <a:tcPr/>
                </a:tc>
                <a:tc>
                  <a:txBody>
                    <a:bodyPr/>
                    <a:lstStyle/>
                    <a:p>
                      <a:r>
                        <a:rPr lang="fr-FR" dirty="0"/>
                        <a:t>Simulateur </a:t>
                      </a:r>
                      <a:r>
                        <a:rPr lang="fr-FR" dirty="0" err="1"/>
                        <a:t>Spintronics</a:t>
                      </a:r>
                      <a:endParaRPr lang="fr-FR" dirty="0"/>
                    </a:p>
                  </a:txBody>
                  <a:tcPr/>
                </a:tc>
                <a:extLst>
                  <a:ext uri="{0D108BD9-81ED-4DB2-BD59-A6C34878D82A}">
                    <a16:rowId xmlns:a16="http://schemas.microsoft.com/office/drawing/2014/main" val="3695221798"/>
                  </a:ext>
                </a:extLst>
              </a:tr>
              <a:tr h="370840">
                <a:tc>
                  <a:txBody>
                    <a:bodyPr/>
                    <a:lstStyle/>
                    <a:p>
                      <a:r>
                        <a:rPr lang="fr-FR" dirty="0"/>
                        <a:t>Le pont de Graetz</a:t>
                      </a:r>
                    </a:p>
                  </a:txBody>
                  <a:tcPr/>
                </a:tc>
                <a:tc>
                  <a:txBody>
                    <a:bodyPr/>
                    <a:lstStyle/>
                    <a:p>
                      <a:r>
                        <a:rPr lang="fr-FR" dirty="0"/>
                        <a:t>Diode</a:t>
                      </a:r>
                    </a:p>
                  </a:txBody>
                  <a:tcPr/>
                </a:tc>
                <a:extLst>
                  <a:ext uri="{0D108BD9-81ED-4DB2-BD59-A6C34878D82A}">
                    <a16:rowId xmlns:a16="http://schemas.microsoft.com/office/drawing/2014/main" val="2436598683"/>
                  </a:ext>
                </a:extLst>
              </a:tr>
              <a:tr h="370840">
                <a:tc>
                  <a:txBody>
                    <a:bodyPr/>
                    <a:lstStyle/>
                    <a:p>
                      <a:r>
                        <a:rPr lang="fr-FR" dirty="0"/>
                        <a:t>La commande d’une bobine</a:t>
                      </a:r>
                    </a:p>
                  </a:txBody>
                  <a:tcPr/>
                </a:tc>
                <a:tc>
                  <a:txBody>
                    <a:bodyPr/>
                    <a:lstStyle/>
                    <a:p>
                      <a:r>
                        <a:rPr lang="fr-FR" dirty="0"/>
                        <a:t>Bobine</a:t>
                      </a:r>
                    </a:p>
                  </a:txBody>
                  <a:tcPr/>
                </a:tc>
                <a:extLst>
                  <a:ext uri="{0D108BD9-81ED-4DB2-BD59-A6C34878D82A}">
                    <a16:rowId xmlns:a16="http://schemas.microsoft.com/office/drawing/2014/main" val="446247616"/>
                  </a:ext>
                </a:extLst>
              </a:tr>
              <a:tr h="370840">
                <a:tc>
                  <a:txBody>
                    <a:bodyPr/>
                    <a:lstStyle/>
                    <a:p>
                      <a:r>
                        <a:rPr lang="fr-FR" dirty="0"/>
                        <a:t>Le hacheur série</a:t>
                      </a:r>
                    </a:p>
                  </a:txBody>
                  <a:tcPr/>
                </a:tc>
                <a:tc>
                  <a:txBody>
                    <a:bodyPr/>
                    <a:lstStyle/>
                    <a:p>
                      <a:r>
                        <a:rPr lang="fr-FR" dirty="0"/>
                        <a:t>Transistor</a:t>
                      </a:r>
                    </a:p>
                  </a:txBody>
                  <a:tcPr/>
                </a:tc>
                <a:extLst>
                  <a:ext uri="{0D108BD9-81ED-4DB2-BD59-A6C34878D82A}">
                    <a16:rowId xmlns:a16="http://schemas.microsoft.com/office/drawing/2014/main" val="3857869752"/>
                  </a:ext>
                </a:extLst>
              </a:tr>
              <a:tr h="370840">
                <a:tc>
                  <a:txBody>
                    <a:bodyPr/>
                    <a:lstStyle/>
                    <a:p>
                      <a:r>
                        <a:rPr lang="fr-FR" dirty="0"/>
                        <a:t>Le filtrage</a:t>
                      </a:r>
                    </a:p>
                  </a:txBody>
                  <a:tcPr/>
                </a:tc>
                <a:tc>
                  <a:txBody>
                    <a:bodyPr/>
                    <a:lstStyle/>
                    <a:p>
                      <a:r>
                        <a:rPr lang="fr-FR" dirty="0"/>
                        <a:t>Condensateur</a:t>
                      </a:r>
                    </a:p>
                  </a:txBody>
                  <a:tcPr/>
                </a:tc>
                <a:extLst>
                  <a:ext uri="{0D108BD9-81ED-4DB2-BD59-A6C34878D82A}">
                    <a16:rowId xmlns:a16="http://schemas.microsoft.com/office/drawing/2014/main" val="1744966469"/>
                  </a:ext>
                </a:extLst>
              </a:tr>
            </a:tbl>
          </a:graphicData>
        </a:graphic>
      </p:graphicFrame>
      <p:sp>
        <p:nvSpPr>
          <p:cNvPr id="2" name="ZoneTexte 1">
            <a:extLst>
              <a:ext uri="{FF2B5EF4-FFF2-40B4-BE49-F238E27FC236}">
                <a16:creationId xmlns:a16="http://schemas.microsoft.com/office/drawing/2014/main" id="{82BAA066-AA9C-1AE6-8058-B0C43591B9EB}"/>
              </a:ext>
            </a:extLst>
          </p:cNvPr>
          <p:cNvSpPr txBox="1"/>
          <p:nvPr/>
        </p:nvSpPr>
        <p:spPr>
          <a:xfrm>
            <a:off x="457200" y="4202201"/>
            <a:ext cx="8640960" cy="923330"/>
          </a:xfrm>
          <a:prstGeom prst="rect">
            <a:avLst/>
          </a:prstGeom>
          <a:noFill/>
        </p:spPr>
        <p:txBody>
          <a:bodyPr wrap="square" rtlCol="0">
            <a:spAutoFit/>
          </a:bodyPr>
          <a:lstStyle/>
          <a:p>
            <a:r>
              <a:rPr lang="fr-FR" i="1" dirty="0"/>
              <a:t>De manière arbitraire, </a:t>
            </a:r>
            <a:r>
              <a:rPr lang="fr-FR" i="1" u="sng" dirty="0"/>
              <a:t>dans ce sujet</a:t>
            </a:r>
            <a:r>
              <a:rPr lang="fr-FR" i="1" dirty="0"/>
              <a:t>, les variables associées à l’électricité sont choisies en minuscules et </a:t>
            </a:r>
            <a:r>
              <a:rPr lang="fr-FR" i="1" dirty="0">
                <a:solidFill>
                  <a:srgbClr val="0070C0"/>
                </a:solidFill>
              </a:rPr>
              <a:t>bleues</a:t>
            </a:r>
            <a:r>
              <a:rPr lang="fr-FR" i="1" dirty="0"/>
              <a:t> et celles associées à la mécanique du solide en MAJUSCULES et </a:t>
            </a:r>
            <a:r>
              <a:rPr lang="fr-FR" i="1" dirty="0">
                <a:solidFill>
                  <a:srgbClr val="00B050"/>
                </a:solidFill>
              </a:rPr>
              <a:t>VERTES</a:t>
            </a:r>
            <a:r>
              <a:rPr lang="fr-FR" i="1" dirty="0"/>
              <a:t>.</a:t>
            </a:r>
          </a:p>
        </p:txBody>
      </p:sp>
    </p:spTree>
    <p:extLst>
      <p:ext uri="{BB962C8B-B14F-4D97-AF65-F5344CB8AC3E}">
        <p14:creationId xmlns:p14="http://schemas.microsoft.com/office/powerpoint/2010/main" val="2786120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45E5282C-7016-9889-BDAE-97A0F5A305F2}"/>
              </a:ext>
            </a:extLst>
          </p:cNvPr>
          <p:cNvSpPr>
            <a:spLocks noGrp="1"/>
          </p:cNvSpPr>
          <p:nvPr>
            <p:ph type="title"/>
          </p:nvPr>
        </p:nvSpPr>
        <p:spPr/>
        <p:txBody>
          <a:bodyPr/>
          <a:lstStyle/>
          <a:p>
            <a:r>
              <a:rPr lang="fr-FR" dirty="0"/>
              <a:t>La bobine</a:t>
            </a:r>
          </a:p>
        </p:txBody>
      </p:sp>
      <p:sp>
        <p:nvSpPr>
          <p:cNvPr id="5" name="Espace réservé du pied de page 4">
            <a:extLst>
              <a:ext uri="{FF2B5EF4-FFF2-40B4-BE49-F238E27FC236}">
                <a16:creationId xmlns:a16="http://schemas.microsoft.com/office/drawing/2014/main" id="{B27083CE-DA7F-F16F-7879-D29986D2028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60E373C5-39E2-D1E6-716F-B5F770BA47C2}"/>
              </a:ext>
            </a:extLst>
          </p:cNvPr>
          <p:cNvSpPr>
            <a:spLocks noGrp="1"/>
          </p:cNvSpPr>
          <p:nvPr>
            <p:ph type="sldNum" sz="quarter" idx="12"/>
          </p:nvPr>
        </p:nvSpPr>
        <p:spPr/>
        <p:txBody>
          <a:bodyPr/>
          <a:lstStyle/>
          <a:p>
            <a:fld id="{93C461D2-9DE8-40C8-822B-38EC5191248D}" type="slidenum">
              <a:rPr lang="fr-FR" smtClean="0"/>
              <a:pPr/>
              <a:t>30</a:t>
            </a:fld>
            <a:endParaRPr lang="fr-FR"/>
          </a:p>
        </p:txBody>
      </p:sp>
      <p:sp>
        <p:nvSpPr>
          <p:cNvPr id="9" name="ZoneTexte 8">
            <a:extLst>
              <a:ext uri="{FF2B5EF4-FFF2-40B4-BE49-F238E27FC236}">
                <a16:creationId xmlns:a16="http://schemas.microsoft.com/office/drawing/2014/main" id="{2928BEEB-23FD-E9E3-0592-DA4F9DE6345D}"/>
              </a:ext>
            </a:extLst>
          </p:cNvPr>
          <p:cNvSpPr txBox="1"/>
          <p:nvPr/>
        </p:nvSpPr>
        <p:spPr>
          <a:xfrm>
            <a:off x="373812" y="1952555"/>
            <a:ext cx="8396376" cy="923330"/>
          </a:xfrm>
          <a:prstGeom prst="rect">
            <a:avLst/>
          </a:prstGeom>
          <a:solidFill>
            <a:schemeClr val="accent4">
              <a:lumMod val="20000"/>
              <a:lumOff val="80000"/>
            </a:schemeClr>
          </a:solidFill>
        </p:spPr>
        <p:txBody>
          <a:bodyPr wrap="square" rtlCol="0">
            <a:spAutoFit/>
          </a:bodyPr>
          <a:lstStyle/>
          <a:p>
            <a:pPr algn="just"/>
            <a:r>
              <a:rPr lang="fr-FR" b="1" dirty="0"/>
              <a:t>Question 14 : </a:t>
            </a:r>
            <a:r>
              <a:rPr lang="fr-FR" dirty="0"/>
              <a:t>En exploitant les relations de la mécanique ci-dessus, exprimez </a:t>
            </a:r>
            <a:r>
              <a:rPr lang="fr-FR" i="1" dirty="0">
                <a:solidFill>
                  <a:srgbClr val="00B050"/>
                </a:solidFill>
              </a:rPr>
              <a:t>Q</a:t>
            </a:r>
            <a:r>
              <a:rPr lang="fr-FR" dirty="0"/>
              <a:t> en fonction de </a:t>
            </a:r>
            <a:r>
              <a:rPr lang="fr-FR" i="1" dirty="0">
                <a:solidFill>
                  <a:srgbClr val="00B050"/>
                </a:solidFill>
              </a:rPr>
              <a:t>I</a:t>
            </a:r>
            <a:r>
              <a:rPr lang="fr-FR" i="1" dirty="0"/>
              <a:t> et </a:t>
            </a:r>
            <a:r>
              <a:rPr lang="fr-FR" i="1" dirty="0">
                <a:solidFill>
                  <a:srgbClr val="00B050"/>
                </a:solidFill>
              </a:rPr>
              <a:t>R</a:t>
            </a:r>
            <a:r>
              <a:rPr lang="fr-FR" dirty="0"/>
              <a:t>. </a:t>
            </a:r>
            <a:r>
              <a:rPr lang="fr-FR" i="1" dirty="0">
                <a:solidFill>
                  <a:srgbClr val="00B050"/>
                </a:solidFill>
              </a:rPr>
              <a:t>Q</a:t>
            </a:r>
            <a:r>
              <a:rPr lang="fr-FR" dirty="0"/>
              <a:t> s’appelle une masse équivalente. Vérifiez la cohérence de vos unités.</a:t>
            </a:r>
          </a:p>
        </p:txBody>
      </p:sp>
      <p:pic>
        <p:nvPicPr>
          <p:cNvPr id="3" name="Image 2">
            <a:extLst>
              <a:ext uri="{FF2B5EF4-FFF2-40B4-BE49-F238E27FC236}">
                <a16:creationId xmlns:a16="http://schemas.microsoft.com/office/drawing/2014/main" id="{CC2DE274-657D-9F27-DD24-B11A003CAF44}"/>
              </a:ext>
            </a:extLst>
          </p:cNvPr>
          <p:cNvPicPr>
            <a:picLocks noChangeAspect="1"/>
          </p:cNvPicPr>
          <p:nvPr/>
        </p:nvPicPr>
        <p:blipFill rotWithShape="1">
          <a:blip r:embed="rId3"/>
          <a:srcRect l="24013" t="19233" r="59450" b="50000"/>
          <a:stretch/>
        </p:blipFill>
        <p:spPr>
          <a:xfrm>
            <a:off x="6660232" y="315640"/>
            <a:ext cx="1512168" cy="1512168"/>
          </a:xfrm>
          <a:prstGeom prst="rect">
            <a:avLst/>
          </a:prstGeom>
        </p:spPr>
      </p:pic>
      <mc:AlternateContent xmlns:mc="http://schemas.openxmlformats.org/markup-compatibility/2006" xmlns:a14="http://schemas.microsoft.com/office/drawing/2010/main">
        <mc:Choice Requires="a14">
          <p:sp>
            <p:nvSpPr>
              <p:cNvPr id="2" name="ZoneTexte 1">
                <a:extLst>
                  <a:ext uri="{FF2B5EF4-FFF2-40B4-BE49-F238E27FC236}">
                    <a16:creationId xmlns:a16="http://schemas.microsoft.com/office/drawing/2014/main" id="{1F2877E2-C73D-FCCF-C390-E1AF0C35BDD2}"/>
                  </a:ext>
                </a:extLst>
              </p:cNvPr>
              <p:cNvSpPr txBox="1"/>
              <p:nvPr/>
            </p:nvSpPr>
            <p:spPr>
              <a:xfrm>
                <a:off x="4067944" y="1143000"/>
                <a:ext cx="1563697"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𝑉</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𝑅</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𝑊</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oMath>
                  </m:oMathPara>
                </a14:m>
                <a:endParaRPr lang="fr-FR" b="0" dirty="0">
                  <a:solidFill>
                    <a:srgbClr val="00B050"/>
                  </a:solidFill>
                </a:endParaRPr>
              </a:p>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𝐶</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𝑅</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𝐹</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oMath>
                  </m:oMathPara>
                </a14:m>
                <a:endParaRPr lang="fr-FR" b="0" dirty="0">
                  <a:solidFill>
                    <a:srgbClr val="00B050"/>
                  </a:solidFill>
                </a:endParaRPr>
              </a:p>
            </p:txBody>
          </p:sp>
        </mc:Choice>
        <mc:Fallback xmlns="">
          <p:sp>
            <p:nvSpPr>
              <p:cNvPr id="2" name="ZoneTexte 1">
                <a:extLst>
                  <a:ext uri="{FF2B5EF4-FFF2-40B4-BE49-F238E27FC236}">
                    <a16:creationId xmlns:a16="http://schemas.microsoft.com/office/drawing/2014/main" id="{1F2877E2-C73D-FCCF-C390-E1AF0C35BDD2}"/>
                  </a:ext>
                </a:extLst>
              </p:cNvPr>
              <p:cNvSpPr txBox="1">
                <a:spLocks noRot="1" noChangeAspect="1" noMove="1" noResize="1" noEditPoints="1" noAdjustHandles="1" noChangeArrowheads="1" noChangeShapeType="1" noTextEdit="1"/>
              </p:cNvSpPr>
              <p:nvPr/>
            </p:nvSpPr>
            <p:spPr>
              <a:xfrm>
                <a:off x="4067944" y="1143000"/>
                <a:ext cx="1563697" cy="553998"/>
              </a:xfrm>
              <a:prstGeom prst="rect">
                <a:avLst/>
              </a:prstGeom>
              <a:blipFill>
                <a:blip r:embed="rId4"/>
                <a:stretch>
                  <a:fillRect l="-2724" b="-4444"/>
                </a:stretch>
              </a:blipFill>
            </p:spPr>
            <p:txBody>
              <a:bodyPr/>
              <a:lstStyle/>
              <a:p>
                <a:r>
                  <a:rPr lang="fr-FR">
                    <a:noFill/>
                  </a:rPr>
                  <a:t> </a:t>
                </a:r>
              </a:p>
            </p:txBody>
          </p:sp>
        </mc:Fallback>
      </mc:AlternateContent>
      <p:sp>
        <p:nvSpPr>
          <p:cNvPr id="10" name="ZoneTexte 9">
            <a:extLst>
              <a:ext uri="{FF2B5EF4-FFF2-40B4-BE49-F238E27FC236}">
                <a16:creationId xmlns:a16="http://schemas.microsoft.com/office/drawing/2014/main" id="{21D84E58-D6A3-876F-5256-18535C261DBE}"/>
              </a:ext>
            </a:extLst>
          </p:cNvPr>
          <p:cNvSpPr txBox="1"/>
          <p:nvPr/>
        </p:nvSpPr>
        <p:spPr>
          <a:xfrm>
            <a:off x="407689" y="1245079"/>
            <a:ext cx="1505540" cy="369332"/>
          </a:xfrm>
          <a:prstGeom prst="rect">
            <a:avLst/>
          </a:prstGeom>
          <a:noFill/>
        </p:spPr>
        <p:txBody>
          <a:bodyPr wrap="none" rtlCol="0">
            <a:spAutoFit/>
          </a:bodyPr>
          <a:lstStyle/>
          <a:p>
            <a:r>
              <a:rPr lang="fr-FR" dirty="0"/>
              <a:t>Pour rappel :</a:t>
            </a:r>
          </a:p>
        </p:txBody>
      </p:sp>
      <mc:AlternateContent xmlns:mc="http://schemas.openxmlformats.org/markup-compatibility/2006" xmlns:a14="http://schemas.microsoft.com/office/drawing/2010/main">
        <mc:Choice Requires="a14">
          <p:sp>
            <p:nvSpPr>
              <p:cNvPr id="14" name="ZoneTexte 13">
                <a:extLst>
                  <a:ext uri="{FF2B5EF4-FFF2-40B4-BE49-F238E27FC236}">
                    <a16:creationId xmlns:a16="http://schemas.microsoft.com/office/drawing/2014/main" id="{B2D0E643-5B35-4AED-1BEC-F3B41793338B}"/>
                  </a:ext>
                </a:extLst>
              </p:cNvPr>
              <p:cNvSpPr txBox="1"/>
              <p:nvPr/>
            </p:nvSpPr>
            <p:spPr>
              <a:xfrm>
                <a:off x="1979712" y="1152407"/>
                <a:ext cx="1635961" cy="5275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𝐶</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𝑡</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𝐼</m:t>
                      </m:r>
                      <m:r>
                        <a:rPr lang="fr-FR" b="0" i="1" smtClean="0">
                          <a:solidFill>
                            <a:srgbClr val="00B050"/>
                          </a:solidFill>
                          <a:latin typeface="Cambria Math" panose="02040503050406030204" pitchFamily="18" charset="0"/>
                        </a:rPr>
                        <m:t>.</m:t>
                      </m:r>
                      <m:f>
                        <m:fPr>
                          <m:ctrlPr>
                            <a:rPr lang="fr-FR" b="0" i="1" smtClean="0">
                              <a:solidFill>
                                <a:srgbClr val="00B050"/>
                              </a:solidFill>
                              <a:latin typeface="Cambria Math" panose="02040503050406030204" pitchFamily="18" charset="0"/>
                            </a:rPr>
                          </m:ctrlPr>
                        </m:fPr>
                        <m:num>
                          <m:r>
                            <a:rPr lang="fr-FR" b="0" i="1" smtClean="0">
                              <a:solidFill>
                                <a:srgbClr val="00B050"/>
                              </a:solidFill>
                              <a:latin typeface="Cambria Math" panose="02040503050406030204" pitchFamily="18" charset="0"/>
                            </a:rPr>
                            <m:t>𝑑𝑊</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𝑡</m:t>
                          </m:r>
                          <m:r>
                            <a:rPr lang="fr-FR" b="0" i="1" smtClean="0">
                              <a:solidFill>
                                <a:srgbClr val="00B050"/>
                              </a:solidFill>
                              <a:latin typeface="Cambria Math" panose="02040503050406030204" pitchFamily="18" charset="0"/>
                            </a:rPr>
                            <m:t>)</m:t>
                          </m:r>
                        </m:num>
                        <m:den>
                          <m:r>
                            <a:rPr lang="fr-FR" b="0" i="1" smtClean="0">
                              <a:solidFill>
                                <a:srgbClr val="00B050"/>
                              </a:solidFill>
                              <a:latin typeface="Cambria Math" panose="02040503050406030204" pitchFamily="18" charset="0"/>
                            </a:rPr>
                            <m:t>𝑑𝑡</m:t>
                          </m:r>
                        </m:den>
                      </m:f>
                    </m:oMath>
                  </m:oMathPara>
                </a14:m>
                <a:endParaRPr lang="fr-FR" dirty="0">
                  <a:solidFill>
                    <a:srgbClr val="00B050"/>
                  </a:solidFill>
                </a:endParaRPr>
              </a:p>
            </p:txBody>
          </p:sp>
        </mc:Choice>
        <mc:Fallback xmlns="">
          <p:sp>
            <p:nvSpPr>
              <p:cNvPr id="14" name="ZoneTexte 13">
                <a:extLst>
                  <a:ext uri="{FF2B5EF4-FFF2-40B4-BE49-F238E27FC236}">
                    <a16:creationId xmlns:a16="http://schemas.microsoft.com/office/drawing/2014/main" id="{B2D0E643-5B35-4AED-1BEC-F3B41793338B}"/>
                  </a:ext>
                </a:extLst>
              </p:cNvPr>
              <p:cNvSpPr txBox="1">
                <a:spLocks noRot="1" noChangeAspect="1" noMove="1" noResize="1" noEditPoints="1" noAdjustHandles="1" noChangeArrowheads="1" noChangeShapeType="1" noTextEdit="1"/>
              </p:cNvSpPr>
              <p:nvPr/>
            </p:nvSpPr>
            <p:spPr>
              <a:xfrm>
                <a:off x="1979712" y="1152407"/>
                <a:ext cx="1635961" cy="527580"/>
              </a:xfrm>
              <a:prstGeom prst="rect">
                <a:avLst/>
              </a:prstGeom>
              <a:blipFill>
                <a:blip r:embed="rId5"/>
                <a:stretch>
                  <a:fillRect/>
                </a:stretch>
              </a:blipFill>
            </p:spPr>
            <p:txBody>
              <a:bodyPr/>
              <a:lstStyle/>
              <a:p>
                <a:r>
                  <a:rPr lang="fr-FR">
                    <a:noFill/>
                  </a:rPr>
                  <a:t> </a:t>
                </a:r>
              </a:p>
            </p:txBody>
          </p:sp>
        </mc:Fallback>
      </mc:AlternateContent>
    </p:spTree>
    <p:extLst>
      <p:ext uri="{BB962C8B-B14F-4D97-AF65-F5344CB8AC3E}">
        <p14:creationId xmlns:p14="http://schemas.microsoft.com/office/powerpoint/2010/main" val="3554919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45E5282C-7016-9889-BDAE-97A0F5A305F2}"/>
              </a:ext>
            </a:extLst>
          </p:cNvPr>
          <p:cNvSpPr>
            <a:spLocks noGrp="1"/>
          </p:cNvSpPr>
          <p:nvPr>
            <p:ph type="title"/>
          </p:nvPr>
        </p:nvSpPr>
        <p:spPr/>
        <p:txBody>
          <a:bodyPr/>
          <a:lstStyle/>
          <a:p>
            <a:r>
              <a:rPr lang="fr-FR" dirty="0"/>
              <a:t>Correspondance Electronique/Mécanique 2</a:t>
            </a:r>
          </a:p>
        </p:txBody>
      </p:sp>
      <p:sp>
        <p:nvSpPr>
          <p:cNvPr id="5" name="Espace réservé du pied de page 4">
            <a:extLst>
              <a:ext uri="{FF2B5EF4-FFF2-40B4-BE49-F238E27FC236}">
                <a16:creationId xmlns:a16="http://schemas.microsoft.com/office/drawing/2014/main" id="{B27083CE-DA7F-F16F-7879-D29986D2028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60E373C5-39E2-D1E6-716F-B5F770BA47C2}"/>
              </a:ext>
            </a:extLst>
          </p:cNvPr>
          <p:cNvSpPr>
            <a:spLocks noGrp="1"/>
          </p:cNvSpPr>
          <p:nvPr>
            <p:ph type="sldNum" sz="quarter" idx="12"/>
          </p:nvPr>
        </p:nvSpPr>
        <p:spPr/>
        <p:txBody>
          <a:bodyPr/>
          <a:lstStyle/>
          <a:p>
            <a:fld id="{93C461D2-9DE8-40C8-822B-38EC5191248D}" type="slidenum">
              <a:rPr lang="fr-FR" smtClean="0"/>
              <a:pPr/>
              <a:t>31</a:t>
            </a:fld>
            <a:endParaRPr lang="fr-FR"/>
          </a:p>
        </p:txBody>
      </p:sp>
      <p:graphicFrame>
        <p:nvGraphicFramePr>
          <p:cNvPr id="11" name="Espace réservé du contenu 10">
            <a:extLst>
              <a:ext uri="{FF2B5EF4-FFF2-40B4-BE49-F238E27FC236}">
                <a16:creationId xmlns:a16="http://schemas.microsoft.com/office/drawing/2014/main" id="{DD5E6557-6D39-FC7E-F0EB-D2D56F973DB8}"/>
              </a:ext>
            </a:extLst>
          </p:cNvPr>
          <p:cNvGraphicFramePr>
            <a:graphicFrameLocks noGrp="1"/>
          </p:cNvGraphicFramePr>
          <p:nvPr>
            <p:ph idx="1"/>
            <p:extLst>
              <p:ext uri="{D42A27DB-BD31-4B8C-83A1-F6EECF244321}">
                <p14:modId xmlns:p14="http://schemas.microsoft.com/office/powerpoint/2010/main" val="2722329128"/>
              </p:ext>
            </p:extLst>
          </p:nvPr>
        </p:nvGraphicFramePr>
        <p:xfrm>
          <a:off x="179510" y="1282446"/>
          <a:ext cx="8784980" cy="2663379"/>
        </p:xfrm>
        <a:graphic>
          <a:graphicData uri="http://schemas.openxmlformats.org/drawingml/2006/table">
            <a:tbl>
              <a:tblPr firstRow="1" bandRow="1">
                <a:tableStyleId>{5C22544A-7EE6-4342-B048-85BDC9FD1C3A}</a:tableStyleId>
              </a:tblPr>
              <a:tblGrid>
                <a:gridCol w="2196245">
                  <a:extLst>
                    <a:ext uri="{9D8B030D-6E8A-4147-A177-3AD203B41FA5}">
                      <a16:colId xmlns:a16="http://schemas.microsoft.com/office/drawing/2014/main" val="3261667519"/>
                    </a:ext>
                  </a:extLst>
                </a:gridCol>
                <a:gridCol w="2556285">
                  <a:extLst>
                    <a:ext uri="{9D8B030D-6E8A-4147-A177-3AD203B41FA5}">
                      <a16:colId xmlns:a16="http://schemas.microsoft.com/office/drawing/2014/main" val="3586815045"/>
                    </a:ext>
                  </a:extLst>
                </a:gridCol>
                <a:gridCol w="2232248">
                  <a:extLst>
                    <a:ext uri="{9D8B030D-6E8A-4147-A177-3AD203B41FA5}">
                      <a16:colId xmlns:a16="http://schemas.microsoft.com/office/drawing/2014/main" val="661893705"/>
                    </a:ext>
                  </a:extLst>
                </a:gridCol>
                <a:gridCol w="1800202">
                  <a:extLst>
                    <a:ext uri="{9D8B030D-6E8A-4147-A177-3AD203B41FA5}">
                      <a16:colId xmlns:a16="http://schemas.microsoft.com/office/drawing/2014/main" val="4250943035"/>
                    </a:ext>
                  </a:extLst>
                </a:gridCol>
              </a:tblGrid>
              <a:tr h="616319">
                <a:tc>
                  <a:txBody>
                    <a:bodyPr/>
                    <a:lstStyle/>
                    <a:p>
                      <a:endParaRPr lang="fr-FR" sz="1600" dirty="0"/>
                    </a:p>
                  </a:txBody>
                  <a:tcPr/>
                </a:tc>
                <a:tc>
                  <a:txBody>
                    <a:bodyPr/>
                    <a:lstStyle/>
                    <a:p>
                      <a:r>
                        <a:rPr lang="fr-FR" sz="1600" dirty="0"/>
                        <a:t>Elément électrique</a:t>
                      </a:r>
                    </a:p>
                  </a:txBody>
                  <a:tcPr/>
                </a:tc>
                <a:tc>
                  <a:txBody>
                    <a:bodyPr/>
                    <a:lstStyle/>
                    <a:p>
                      <a:r>
                        <a:rPr lang="fr-FR" sz="1600" dirty="0"/>
                        <a:t>Elément mécanique de translation</a:t>
                      </a:r>
                    </a:p>
                  </a:txBody>
                  <a:tcPr/>
                </a:tc>
                <a:tc>
                  <a:txBody>
                    <a:bodyPr/>
                    <a:lstStyle/>
                    <a:p>
                      <a:r>
                        <a:rPr lang="fr-FR" sz="1600" dirty="0"/>
                        <a:t>Relation mathématique</a:t>
                      </a:r>
                    </a:p>
                  </a:txBody>
                  <a:tcPr/>
                </a:tc>
                <a:extLst>
                  <a:ext uri="{0D108BD9-81ED-4DB2-BD59-A6C34878D82A}">
                    <a16:rowId xmlns:a16="http://schemas.microsoft.com/office/drawing/2014/main" val="1757633966"/>
                  </a:ext>
                </a:extLst>
              </a:tr>
              <a:tr h="456961">
                <a:tc>
                  <a:txBody>
                    <a:bodyPr/>
                    <a:lstStyle/>
                    <a:p>
                      <a:r>
                        <a:rPr lang="fr-FR" sz="1600" dirty="0"/>
                        <a:t>Variable de flux Vf</a:t>
                      </a:r>
                    </a:p>
                  </a:txBody>
                  <a:tcPr/>
                </a:tc>
                <a:tc>
                  <a:txBody>
                    <a:bodyPr/>
                    <a:lstStyle/>
                    <a:p>
                      <a:r>
                        <a:rPr lang="fr-FR" sz="1600" dirty="0"/>
                        <a:t>Intensité en ampère [A]</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4228215759"/>
                  </a:ext>
                </a:extLst>
              </a:tr>
              <a:tr h="394660">
                <a:tc>
                  <a:txBody>
                    <a:bodyPr/>
                    <a:lstStyle/>
                    <a:p>
                      <a:r>
                        <a:rPr lang="fr-FR" sz="1600" dirty="0"/>
                        <a:t>Variable d’effort Ve</a:t>
                      </a:r>
                    </a:p>
                  </a:txBody>
                  <a:tcPr/>
                </a:tc>
                <a:tc>
                  <a:txBody>
                    <a:bodyPr/>
                    <a:lstStyle/>
                    <a:p>
                      <a:r>
                        <a:rPr lang="fr-FR" sz="1600" dirty="0"/>
                        <a:t>Tension en volt [V]</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2085257688"/>
                  </a:ext>
                </a:extLst>
              </a:tr>
              <a:tr h="616319">
                <a:tc>
                  <a:txBody>
                    <a:bodyPr/>
                    <a:lstStyle/>
                    <a:p>
                      <a:endParaRPr lang="fr-FR" sz="1600" dirty="0"/>
                    </a:p>
                  </a:txBody>
                  <a:tcPr>
                    <a:solidFill>
                      <a:schemeClr val="tx1">
                        <a:lumMod val="65000"/>
                        <a:lumOff val="35000"/>
                      </a:schemeClr>
                    </a:solidFill>
                  </a:tcPr>
                </a:tc>
                <a:tc>
                  <a:txBody>
                    <a:bodyPr/>
                    <a:lstStyle/>
                    <a:p>
                      <a:r>
                        <a:rPr lang="fr-FR" sz="1600" dirty="0"/>
                        <a:t>r résistance en ohm [</a:t>
                      </a:r>
                      <a:r>
                        <a:rPr lang="el-GR" sz="1600" dirty="0"/>
                        <a:t>Ω</a:t>
                      </a:r>
                      <a:r>
                        <a:rPr lang="fr-FR" sz="1600" dirty="0"/>
                        <a:t>]</a:t>
                      </a:r>
                    </a:p>
                  </a:txBody>
                  <a:tcPr/>
                </a:tc>
                <a:tc>
                  <a:txBody>
                    <a:bodyPr/>
                    <a:lstStyle/>
                    <a:p>
                      <a:r>
                        <a:rPr lang="fr-FR" sz="1600" dirty="0" err="1"/>
                        <a:t>f</a:t>
                      </a:r>
                      <a:r>
                        <a:rPr lang="fr-FR" sz="1600" baseline="-25000" dirty="0" err="1"/>
                        <a:t>eq</a:t>
                      </a:r>
                      <a:r>
                        <a:rPr lang="fr-FR" sz="1600" baseline="0" dirty="0"/>
                        <a:t> frottement visqueux linéaire [</a:t>
                      </a:r>
                      <a:r>
                        <a:rPr lang="fr-FR" sz="1600" baseline="0" dirty="0" err="1"/>
                        <a:t>N.s</a:t>
                      </a:r>
                      <a:r>
                        <a:rPr lang="fr-FR" sz="1600" baseline="0" dirty="0"/>
                        <a:t>]</a:t>
                      </a:r>
                      <a:endParaRPr lang="fr-FR" sz="1600" dirty="0"/>
                    </a:p>
                  </a:txBody>
                  <a:tcPr/>
                </a:tc>
                <a:tc>
                  <a:txBody>
                    <a:bodyPr/>
                    <a:lstStyle/>
                    <a:p>
                      <a:endParaRPr lang="fr-FR" sz="1600" dirty="0"/>
                    </a:p>
                  </a:txBody>
                  <a:tcPr/>
                </a:tc>
                <a:extLst>
                  <a:ext uri="{0D108BD9-81ED-4DB2-BD59-A6C34878D82A}">
                    <a16:rowId xmlns:a16="http://schemas.microsoft.com/office/drawing/2014/main" val="4239750763"/>
                  </a:ext>
                </a:extLst>
              </a:tr>
              <a:tr h="394660">
                <a:tc>
                  <a:txBody>
                    <a:bodyPr/>
                    <a:lstStyle/>
                    <a:p>
                      <a:endParaRPr lang="fr-FR" sz="1600" dirty="0"/>
                    </a:p>
                  </a:txBody>
                  <a:tcPr>
                    <a:solidFill>
                      <a:schemeClr val="tx1">
                        <a:lumMod val="65000"/>
                        <a:lumOff val="35000"/>
                      </a:schemeClr>
                    </a:solidFill>
                  </a:tcPr>
                </a:tc>
                <a:tc>
                  <a:txBody>
                    <a:bodyPr/>
                    <a:lstStyle/>
                    <a:p>
                      <a:r>
                        <a:rPr lang="fr-FR" sz="1600" dirty="0"/>
                        <a:t>Bobine d’inductance L en henry [H]</a:t>
                      </a:r>
                    </a:p>
                  </a:txBody>
                  <a:tcPr/>
                </a:tc>
                <a:tc>
                  <a:txBody>
                    <a:bodyPr/>
                    <a:lstStyle/>
                    <a:p>
                      <a:endParaRPr lang="fr-FR" sz="1600" dirty="0"/>
                    </a:p>
                  </a:txBody>
                  <a:tcPr/>
                </a:tc>
                <a:tc>
                  <a:txBody>
                    <a:bodyPr/>
                    <a:lstStyle/>
                    <a:p>
                      <a:endParaRPr lang="fr-FR" sz="1600" dirty="0"/>
                    </a:p>
                  </a:txBody>
                  <a:tcPr/>
                </a:tc>
                <a:extLst>
                  <a:ext uri="{0D108BD9-81ED-4DB2-BD59-A6C34878D82A}">
                    <a16:rowId xmlns:a16="http://schemas.microsoft.com/office/drawing/2014/main" val="3574365510"/>
                  </a:ext>
                </a:extLst>
              </a:tr>
            </a:tbl>
          </a:graphicData>
        </a:graphic>
      </p:graphicFrame>
      <p:sp>
        <p:nvSpPr>
          <p:cNvPr id="8" name="ZoneTexte 7">
            <a:extLst>
              <a:ext uri="{FF2B5EF4-FFF2-40B4-BE49-F238E27FC236}">
                <a16:creationId xmlns:a16="http://schemas.microsoft.com/office/drawing/2014/main" id="{75F95144-10CB-A443-DCE0-391699C8FB3D}"/>
              </a:ext>
            </a:extLst>
          </p:cNvPr>
          <p:cNvSpPr txBox="1"/>
          <p:nvPr/>
        </p:nvSpPr>
        <p:spPr>
          <a:xfrm>
            <a:off x="290424" y="4155926"/>
            <a:ext cx="8396376" cy="646331"/>
          </a:xfrm>
          <a:prstGeom prst="rect">
            <a:avLst/>
          </a:prstGeom>
          <a:solidFill>
            <a:schemeClr val="accent4">
              <a:lumMod val="20000"/>
              <a:lumOff val="80000"/>
            </a:schemeClr>
          </a:solidFill>
        </p:spPr>
        <p:txBody>
          <a:bodyPr wrap="square" rtlCol="0">
            <a:spAutoFit/>
          </a:bodyPr>
          <a:lstStyle/>
          <a:p>
            <a:pPr algn="just"/>
            <a:r>
              <a:rPr lang="fr-FR" b="1" dirty="0"/>
              <a:t>Question 15 : </a:t>
            </a:r>
            <a:r>
              <a:rPr lang="fr-FR" dirty="0"/>
              <a:t>Complétez le tableau. La deuxième relation mathématique demandée relie Vf avec Ve à l’aide d’une constante arbitrairement notée </a:t>
            </a:r>
            <a:r>
              <a:rPr lang="fr-FR" dirty="0" err="1"/>
              <a:t>k</a:t>
            </a:r>
            <a:r>
              <a:rPr lang="fr-FR" baseline="-25000" dirty="0" err="1"/>
              <a:t>L</a:t>
            </a:r>
            <a:r>
              <a:rPr lang="fr-FR" baseline="-25000" dirty="0"/>
              <a:t> </a:t>
            </a:r>
            <a:r>
              <a:rPr lang="fr-FR" dirty="0"/>
              <a:t>et </a:t>
            </a:r>
            <a:r>
              <a:rPr lang="fr-FR" i="1" dirty="0"/>
              <a:t>t.</a:t>
            </a:r>
          </a:p>
        </p:txBody>
      </p:sp>
    </p:spTree>
    <p:extLst>
      <p:ext uri="{BB962C8B-B14F-4D97-AF65-F5344CB8AC3E}">
        <p14:creationId xmlns:p14="http://schemas.microsoft.com/office/powerpoint/2010/main" val="5485484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8211D1-D131-4469-C072-82FEC36E1619}"/>
              </a:ext>
            </a:extLst>
          </p:cNvPr>
          <p:cNvSpPr>
            <a:spLocks noGrp="1"/>
          </p:cNvSpPr>
          <p:nvPr>
            <p:ph type="title"/>
          </p:nvPr>
        </p:nvSpPr>
        <p:spPr/>
        <p:txBody>
          <a:bodyPr/>
          <a:lstStyle/>
          <a:p>
            <a:r>
              <a:rPr lang="fr-FR" dirty="0"/>
              <a:t>Branchement d’un équivalent moteur CC</a:t>
            </a:r>
          </a:p>
        </p:txBody>
      </p:sp>
      <p:sp>
        <p:nvSpPr>
          <p:cNvPr id="5" name="Espace réservé du pied de page 4">
            <a:extLst>
              <a:ext uri="{FF2B5EF4-FFF2-40B4-BE49-F238E27FC236}">
                <a16:creationId xmlns:a16="http://schemas.microsoft.com/office/drawing/2014/main" id="{E125A717-E6BF-E485-8E2C-B2509EF5F3D3}"/>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74B5D06B-0A8C-393F-6ED3-9D38F05BD87E}"/>
              </a:ext>
            </a:extLst>
          </p:cNvPr>
          <p:cNvSpPr>
            <a:spLocks noGrp="1"/>
          </p:cNvSpPr>
          <p:nvPr>
            <p:ph type="sldNum" sz="quarter" idx="12"/>
          </p:nvPr>
        </p:nvSpPr>
        <p:spPr/>
        <p:txBody>
          <a:bodyPr/>
          <a:lstStyle/>
          <a:p>
            <a:fld id="{93C461D2-9DE8-40C8-822B-38EC5191248D}" type="slidenum">
              <a:rPr lang="fr-FR" smtClean="0"/>
              <a:pPr/>
              <a:t>32</a:t>
            </a:fld>
            <a:endParaRPr lang="fr-FR" dirty="0"/>
          </a:p>
        </p:txBody>
      </p:sp>
      <p:sp>
        <p:nvSpPr>
          <p:cNvPr id="9" name="ZoneTexte 8">
            <a:extLst>
              <a:ext uri="{FF2B5EF4-FFF2-40B4-BE49-F238E27FC236}">
                <a16:creationId xmlns:a16="http://schemas.microsoft.com/office/drawing/2014/main" id="{5CC43DEC-446F-B37F-086F-519C9C85ED70}"/>
              </a:ext>
            </a:extLst>
          </p:cNvPr>
          <p:cNvSpPr txBox="1"/>
          <p:nvPr/>
        </p:nvSpPr>
        <p:spPr>
          <a:xfrm>
            <a:off x="225901" y="1118816"/>
            <a:ext cx="8711787" cy="646331"/>
          </a:xfrm>
          <a:prstGeom prst="rect">
            <a:avLst/>
          </a:prstGeom>
          <a:noFill/>
        </p:spPr>
        <p:txBody>
          <a:bodyPr wrap="square" rtlCol="0">
            <a:spAutoFit/>
          </a:bodyPr>
          <a:lstStyle/>
          <a:p>
            <a:r>
              <a:rPr lang="fr-FR" dirty="0"/>
              <a:t>Un moteur électrique à courant continu a un schéma électrique équivalent à celui-ci (schéma électrique de l’induit).</a:t>
            </a:r>
          </a:p>
        </p:txBody>
      </p:sp>
      <p:grpSp>
        <p:nvGrpSpPr>
          <p:cNvPr id="20" name="Groupe 19">
            <a:extLst>
              <a:ext uri="{FF2B5EF4-FFF2-40B4-BE49-F238E27FC236}">
                <a16:creationId xmlns:a16="http://schemas.microsoft.com/office/drawing/2014/main" id="{D118132A-560C-709D-4225-21A91FB0630C}"/>
              </a:ext>
            </a:extLst>
          </p:cNvPr>
          <p:cNvGrpSpPr/>
          <p:nvPr/>
        </p:nvGrpSpPr>
        <p:grpSpPr>
          <a:xfrm>
            <a:off x="683568" y="2590503"/>
            <a:ext cx="482887" cy="1894081"/>
            <a:chOff x="2946112" y="2333853"/>
            <a:chExt cx="482887" cy="1894081"/>
          </a:xfrm>
        </p:grpSpPr>
        <p:pic>
          <p:nvPicPr>
            <p:cNvPr id="10" name="Image 9" descr="Une image contenant noir, obscurité&#10;&#10;Description générée automatiquement">
              <a:extLst>
                <a:ext uri="{FF2B5EF4-FFF2-40B4-BE49-F238E27FC236}">
                  <a16:creationId xmlns:a16="http://schemas.microsoft.com/office/drawing/2014/main" id="{7866ACA1-1E79-875F-204D-BD384550DF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744571" y="2535394"/>
              <a:ext cx="885970" cy="482887"/>
            </a:xfrm>
            <a:prstGeom prst="rect">
              <a:avLst/>
            </a:prstGeom>
          </p:spPr>
        </p:pic>
        <p:sp>
          <p:nvSpPr>
            <p:cNvPr id="11" name="ZoneTexte 10">
              <a:extLst>
                <a:ext uri="{FF2B5EF4-FFF2-40B4-BE49-F238E27FC236}">
                  <a16:creationId xmlns:a16="http://schemas.microsoft.com/office/drawing/2014/main" id="{0468AAFD-D03F-CAF4-B2BC-88EA62A5A2C7}"/>
                </a:ext>
              </a:extLst>
            </p:cNvPr>
            <p:cNvSpPr txBox="1"/>
            <p:nvPr/>
          </p:nvSpPr>
          <p:spPr>
            <a:xfrm>
              <a:off x="2983468" y="3219822"/>
              <a:ext cx="369332" cy="707886"/>
            </a:xfrm>
            <a:prstGeom prst="rect">
              <a:avLst/>
            </a:prstGeom>
            <a:noFill/>
            <a:ln w="28575">
              <a:solidFill>
                <a:schemeClr val="tx1"/>
              </a:solidFill>
            </a:ln>
          </p:spPr>
          <p:txBody>
            <a:bodyPr vert="vert" wrap="square" rtlCol="0">
              <a:spAutoFit/>
            </a:bodyPr>
            <a:lstStyle/>
            <a:p>
              <a:pPr algn="ctr"/>
              <a:r>
                <a:rPr lang="fr-FR" sz="1200" dirty="0">
                  <a:solidFill>
                    <a:srgbClr val="0070C0"/>
                  </a:solidFill>
                </a:rPr>
                <a:t>200</a:t>
              </a:r>
              <a:r>
                <a:rPr lang="el-GR" sz="1200" dirty="0">
                  <a:solidFill>
                    <a:srgbClr val="0070C0"/>
                  </a:solidFill>
                </a:rPr>
                <a:t>Ω</a:t>
              </a:r>
              <a:endParaRPr lang="fr-FR" sz="1200" dirty="0">
                <a:solidFill>
                  <a:srgbClr val="0070C0"/>
                </a:solidFill>
              </a:endParaRPr>
            </a:p>
          </p:txBody>
        </p:sp>
        <p:cxnSp>
          <p:nvCxnSpPr>
            <p:cNvPr id="17" name="Connecteur droit 16">
              <a:extLst>
                <a:ext uri="{FF2B5EF4-FFF2-40B4-BE49-F238E27FC236}">
                  <a16:creationId xmlns:a16="http://schemas.microsoft.com/office/drawing/2014/main" id="{F55214B8-EA6F-EDAC-2858-0077628CC727}"/>
                </a:ext>
              </a:extLst>
            </p:cNvPr>
            <p:cNvCxnSpPr>
              <a:endCxn id="11" idx="2"/>
            </p:cNvCxnSpPr>
            <p:nvPr/>
          </p:nvCxnSpPr>
          <p:spPr>
            <a:xfrm flipV="1">
              <a:off x="3154972" y="3927708"/>
              <a:ext cx="0" cy="300226"/>
            </a:xfrm>
            <a:prstGeom prst="line">
              <a:avLst/>
            </a:prstGeom>
            <a:ln w="28575"/>
          </p:spPr>
          <p:style>
            <a:lnRef idx="1">
              <a:schemeClr val="dk1"/>
            </a:lnRef>
            <a:fillRef idx="0">
              <a:schemeClr val="dk1"/>
            </a:fillRef>
            <a:effectRef idx="0">
              <a:schemeClr val="dk1"/>
            </a:effectRef>
            <a:fontRef idx="minor">
              <a:schemeClr val="tx1"/>
            </a:fontRef>
          </p:style>
        </p:cxnSp>
      </p:grpSp>
      <p:sp>
        <p:nvSpPr>
          <p:cNvPr id="21" name="Rectangle 20">
            <a:extLst>
              <a:ext uri="{FF2B5EF4-FFF2-40B4-BE49-F238E27FC236}">
                <a16:creationId xmlns:a16="http://schemas.microsoft.com/office/drawing/2014/main" id="{1F684775-9199-B650-0127-C909F941835F}"/>
              </a:ext>
            </a:extLst>
          </p:cNvPr>
          <p:cNvSpPr/>
          <p:nvPr/>
        </p:nvSpPr>
        <p:spPr>
          <a:xfrm>
            <a:off x="424376" y="4484584"/>
            <a:ext cx="936104" cy="369332"/>
          </a:xfrm>
          <a:prstGeom prst="rect">
            <a:avLst/>
          </a:prstGeom>
          <a:pattFill prst="wdDn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22">
            <a:extLst>
              <a:ext uri="{FF2B5EF4-FFF2-40B4-BE49-F238E27FC236}">
                <a16:creationId xmlns:a16="http://schemas.microsoft.com/office/drawing/2014/main" id="{57ACFAC7-B999-A1DF-FC5E-C61CEFAC50F4}"/>
              </a:ext>
            </a:extLst>
          </p:cNvPr>
          <p:cNvCxnSpPr>
            <a:cxnSpLocks/>
          </p:cNvCxnSpPr>
          <p:nvPr/>
        </p:nvCxnSpPr>
        <p:spPr>
          <a:xfrm>
            <a:off x="893076" y="2214243"/>
            <a:ext cx="197180" cy="333225"/>
          </a:xfrm>
          <a:prstGeom prst="line">
            <a:avLst/>
          </a:prstGeom>
          <a:ln w="28575"/>
        </p:spPr>
        <p:style>
          <a:lnRef idx="1">
            <a:schemeClr val="dk1"/>
          </a:lnRef>
          <a:fillRef idx="0">
            <a:schemeClr val="dk1"/>
          </a:fillRef>
          <a:effectRef idx="0">
            <a:schemeClr val="dk1"/>
          </a:effectRef>
          <a:fontRef idx="minor">
            <a:schemeClr val="tx1"/>
          </a:fontRef>
        </p:style>
      </p:cxnSp>
      <p:cxnSp>
        <p:nvCxnSpPr>
          <p:cNvPr id="26" name="Connecteur droit 25">
            <a:extLst>
              <a:ext uri="{FF2B5EF4-FFF2-40B4-BE49-F238E27FC236}">
                <a16:creationId xmlns:a16="http://schemas.microsoft.com/office/drawing/2014/main" id="{8479BAB9-CB2C-37AF-EC5F-09CA1B77E190}"/>
              </a:ext>
            </a:extLst>
          </p:cNvPr>
          <p:cNvCxnSpPr/>
          <p:nvPr/>
        </p:nvCxnSpPr>
        <p:spPr>
          <a:xfrm flipV="1">
            <a:off x="892428" y="1938200"/>
            <a:ext cx="0" cy="276043"/>
          </a:xfrm>
          <a:prstGeom prst="line">
            <a:avLst/>
          </a:prstGeom>
          <a:ln w="28575">
            <a:solidFill>
              <a:schemeClr val="tx1"/>
            </a:solidFill>
            <a:tailEnd type="oval"/>
          </a:ln>
        </p:spPr>
        <p:style>
          <a:lnRef idx="1">
            <a:schemeClr val="dk1"/>
          </a:lnRef>
          <a:fillRef idx="0">
            <a:schemeClr val="dk1"/>
          </a:fillRef>
          <a:effectRef idx="0">
            <a:schemeClr val="dk1"/>
          </a:effectRef>
          <a:fontRef idx="minor">
            <a:schemeClr val="tx1"/>
          </a:fontRef>
        </p:style>
      </p:cxnSp>
      <p:cxnSp>
        <p:nvCxnSpPr>
          <p:cNvPr id="28" name="Connecteur droit avec flèche 27">
            <a:extLst>
              <a:ext uri="{FF2B5EF4-FFF2-40B4-BE49-F238E27FC236}">
                <a16:creationId xmlns:a16="http://schemas.microsoft.com/office/drawing/2014/main" id="{BBF39A25-E0C8-7E25-D0E1-92D5F3E657A6}"/>
              </a:ext>
            </a:extLst>
          </p:cNvPr>
          <p:cNvCxnSpPr>
            <a:cxnSpLocks/>
          </p:cNvCxnSpPr>
          <p:nvPr/>
        </p:nvCxnSpPr>
        <p:spPr>
          <a:xfrm flipV="1">
            <a:off x="424376" y="1938200"/>
            <a:ext cx="0" cy="25463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a16="http://schemas.microsoft.com/office/drawing/2014/main" id="{05C45100-9D6A-2D93-EDC8-93C6C939F862}"/>
              </a:ext>
            </a:extLst>
          </p:cNvPr>
          <p:cNvSpPr txBox="1"/>
          <p:nvPr/>
        </p:nvSpPr>
        <p:spPr>
          <a:xfrm rot="16200000">
            <a:off x="-18662" y="2705202"/>
            <a:ext cx="530915" cy="369332"/>
          </a:xfrm>
          <a:prstGeom prst="rect">
            <a:avLst/>
          </a:prstGeom>
          <a:noFill/>
        </p:spPr>
        <p:txBody>
          <a:bodyPr wrap="none" rtlCol="0">
            <a:spAutoFit/>
          </a:bodyPr>
          <a:lstStyle/>
          <a:p>
            <a:r>
              <a:rPr lang="fr-FR" i="1" dirty="0">
                <a:solidFill>
                  <a:srgbClr val="0070C0"/>
                </a:solidFill>
              </a:rPr>
              <a:t>u(t)</a:t>
            </a:r>
          </a:p>
        </p:txBody>
      </p:sp>
      <p:cxnSp>
        <p:nvCxnSpPr>
          <p:cNvPr id="33" name="Connecteur droit avec flèche 32">
            <a:extLst>
              <a:ext uri="{FF2B5EF4-FFF2-40B4-BE49-F238E27FC236}">
                <a16:creationId xmlns:a16="http://schemas.microsoft.com/office/drawing/2014/main" id="{5F43997B-6E3F-E26C-C062-1BA3A8E15B72}"/>
              </a:ext>
            </a:extLst>
          </p:cNvPr>
          <p:cNvCxnSpPr/>
          <p:nvPr/>
        </p:nvCxnSpPr>
        <p:spPr>
          <a:xfrm flipH="1">
            <a:off x="1166456" y="2214243"/>
            <a:ext cx="669240" cy="1666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a16="http://schemas.microsoft.com/office/drawing/2014/main" id="{402165E0-EF44-49DB-1CFB-869C96991A7E}"/>
              </a:ext>
            </a:extLst>
          </p:cNvPr>
          <p:cNvSpPr txBox="1"/>
          <p:nvPr/>
        </p:nvSpPr>
        <p:spPr>
          <a:xfrm>
            <a:off x="1835696" y="2029577"/>
            <a:ext cx="1364476" cy="369332"/>
          </a:xfrm>
          <a:prstGeom prst="rect">
            <a:avLst/>
          </a:prstGeom>
          <a:noFill/>
        </p:spPr>
        <p:txBody>
          <a:bodyPr wrap="none" rtlCol="0">
            <a:spAutoFit/>
          </a:bodyPr>
          <a:lstStyle/>
          <a:p>
            <a:r>
              <a:rPr lang="fr-FR" dirty="0"/>
              <a:t>interrupteur</a:t>
            </a:r>
          </a:p>
        </p:txBody>
      </p:sp>
      <p:pic>
        <p:nvPicPr>
          <p:cNvPr id="36" name="Image 35">
            <a:extLst>
              <a:ext uri="{FF2B5EF4-FFF2-40B4-BE49-F238E27FC236}">
                <a16:creationId xmlns:a16="http://schemas.microsoft.com/office/drawing/2014/main" id="{BDE29F37-8101-63EF-78E0-8F5F5423C0CC}"/>
              </a:ext>
            </a:extLst>
          </p:cNvPr>
          <p:cNvPicPr>
            <a:picLocks noChangeAspect="1"/>
          </p:cNvPicPr>
          <p:nvPr/>
        </p:nvPicPr>
        <p:blipFill rotWithShape="1">
          <a:blip r:embed="rId4"/>
          <a:srcRect l="20909" t="27962" r="65750" b="46475"/>
          <a:stretch/>
        </p:blipFill>
        <p:spPr>
          <a:xfrm>
            <a:off x="3529632" y="1568297"/>
            <a:ext cx="1219944" cy="1252963"/>
          </a:xfrm>
          <a:prstGeom prst="rect">
            <a:avLst/>
          </a:prstGeom>
        </p:spPr>
      </p:pic>
      <p:sp>
        <p:nvSpPr>
          <p:cNvPr id="37" name="ZoneTexte 36">
            <a:extLst>
              <a:ext uri="{FF2B5EF4-FFF2-40B4-BE49-F238E27FC236}">
                <a16:creationId xmlns:a16="http://schemas.microsoft.com/office/drawing/2014/main" id="{E6A4CF9D-0F6E-F419-BB28-09D8992C877E}"/>
              </a:ext>
            </a:extLst>
          </p:cNvPr>
          <p:cNvSpPr txBox="1"/>
          <p:nvPr/>
        </p:nvSpPr>
        <p:spPr>
          <a:xfrm>
            <a:off x="1067465" y="2836878"/>
            <a:ext cx="482888" cy="369332"/>
          </a:xfrm>
          <a:prstGeom prst="rect">
            <a:avLst/>
          </a:prstGeom>
          <a:noFill/>
        </p:spPr>
        <p:txBody>
          <a:bodyPr wrap="square" rtlCol="0">
            <a:spAutoFit/>
          </a:bodyPr>
          <a:lstStyle/>
          <a:p>
            <a:r>
              <a:rPr lang="fr-FR" dirty="0">
                <a:solidFill>
                  <a:srgbClr val="0070C0"/>
                </a:solidFill>
              </a:rPr>
              <a:t>L</a:t>
            </a:r>
          </a:p>
        </p:txBody>
      </p:sp>
      <mc:AlternateContent xmlns:mc="http://schemas.openxmlformats.org/markup-compatibility/2006" xmlns:a14="http://schemas.microsoft.com/office/drawing/2010/main">
        <mc:Choice Requires="a14">
          <p:sp>
            <p:nvSpPr>
              <p:cNvPr id="38" name="ZoneTexte 37">
                <a:extLst>
                  <a:ext uri="{FF2B5EF4-FFF2-40B4-BE49-F238E27FC236}">
                    <a16:creationId xmlns:a16="http://schemas.microsoft.com/office/drawing/2014/main" id="{48FF4524-7FF4-AAD1-F9EF-473C32AB77E1}"/>
                  </a:ext>
                </a:extLst>
              </p:cNvPr>
              <p:cNvSpPr txBox="1"/>
              <p:nvPr/>
            </p:nvSpPr>
            <p:spPr>
              <a:xfrm>
                <a:off x="1565157" y="2848005"/>
                <a:ext cx="7516714" cy="2159822"/>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Effectuez le montage en laissant off l’interrupteur. (bouton sorti)</a:t>
                </a:r>
              </a:p>
              <a:p>
                <a:pPr marL="285750" indent="-285750" algn="just">
                  <a:buFont typeface="Arial" panose="020B0604020202020204" pitchFamily="34" charset="0"/>
                  <a:buChar char="•"/>
                </a:pPr>
                <a:r>
                  <a:rPr lang="fr-FR" dirty="0"/>
                  <a:t>Activez la tension </a:t>
                </a:r>
                <a:r>
                  <a:rPr lang="fr-FR" i="1" dirty="0">
                    <a:solidFill>
                      <a:srgbClr val="0070C0"/>
                    </a:solidFill>
                  </a:rPr>
                  <a:t>u(t)</a:t>
                </a:r>
                <a:r>
                  <a:rPr lang="fr-FR" dirty="0"/>
                  <a:t> en tirant la ficelle.</a:t>
                </a:r>
              </a:p>
              <a:p>
                <a:pPr marL="285750" indent="-285750" algn="just">
                  <a:buFont typeface="Arial" panose="020B0604020202020204" pitchFamily="34" charset="0"/>
                  <a:buChar char="•"/>
                </a:pPr>
                <a:r>
                  <a:rPr lang="fr-FR" dirty="0"/>
                  <a:t>Appuyez sur le bouton (on) puis mettez sur off à nouveau.</a:t>
                </a:r>
              </a:p>
              <a:p>
                <a:pPr algn="just"/>
                <a:r>
                  <a:rPr lang="fr-FR" b="1" dirty="0"/>
                  <a:t>Question 16 </a:t>
                </a:r>
                <a:r>
                  <a:rPr lang="fr-FR" dirty="0"/>
                  <a:t>: Que constatez-vous ?</a:t>
                </a:r>
              </a:p>
              <a:p>
                <a:pPr algn="just"/>
                <a:r>
                  <a:rPr lang="fr-FR" b="1" dirty="0"/>
                  <a:t>Question 17 </a:t>
                </a:r>
                <a:r>
                  <a:rPr lang="fr-FR" dirty="0"/>
                  <a:t>: On rappelle que la tension aux bornes de la bobine s’écrit </a:t>
                </a:r>
                <a14:m>
                  <m:oMath xmlns:m="http://schemas.openxmlformats.org/officeDocument/2006/math">
                    <m:sSub>
                      <m:sSubPr>
                        <m:ctrlPr>
                          <a:rPr lang="fr-FR" b="0" i="1" smtClean="0">
                            <a:solidFill>
                              <a:srgbClr val="0070C0"/>
                            </a:solidFill>
                            <a:latin typeface="Cambria Math" panose="02040503050406030204" pitchFamily="18" charset="0"/>
                          </a:rPr>
                        </m:ctrlPr>
                      </m:sSubPr>
                      <m:e>
                        <m:r>
                          <a:rPr lang="fr-FR" b="0" i="1" smtClean="0">
                            <a:solidFill>
                              <a:srgbClr val="0070C0"/>
                            </a:solidFill>
                            <a:latin typeface="Cambria Math" panose="02040503050406030204" pitchFamily="18" charset="0"/>
                          </a:rPr>
                          <m:t>𝑢</m:t>
                        </m:r>
                      </m:e>
                      <m:sub>
                        <m:r>
                          <a:rPr lang="fr-FR" b="0" i="1" smtClean="0">
                            <a:solidFill>
                              <a:srgbClr val="0070C0"/>
                            </a:solidFill>
                            <a:latin typeface="Cambria Math" panose="02040503050406030204" pitchFamily="18" charset="0"/>
                          </a:rPr>
                          <m:t>𝐿</m:t>
                        </m:r>
                      </m:sub>
                    </m:sSub>
                    <m:d>
                      <m:dPr>
                        <m:ctrlPr>
                          <a:rPr lang="fr-FR" b="0" i="1" smtClean="0">
                            <a:solidFill>
                              <a:srgbClr val="0070C0"/>
                            </a:solidFill>
                            <a:latin typeface="Cambria Math" panose="02040503050406030204" pitchFamily="18" charset="0"/>
                          </a:rPr>
                        </m:ctrlPr>
                      </m:dPr>
                      <m:e>
                        <m:r>
                          <a:rPr lang="fr-FR" b="0" i="1" smtClean="0">
                            <a:solidFill>
                              <a:srgbClr val="0070C0"/>
                            </a:solidFill>
                            <a:latin typeface="Cambria Math" panose="02040503050406030204" pitchFamily="18" charset="0"/>
                          </a:rPr>
                          <m:t>𝑡</m:t>
                        </m:r>
                      </m:e>
                    </m:d>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𝐿</m:t>
                    </m:r>
                    <m:r>
                      <a:rPr lang="fr-FR" b="0" i="1" smtClean="0">
                        <a:solidFill>
                          <a:srgbClr val="0070C0"/>
                        </a:solidFill>
                        <a:latin typeface="Cambria Math" panose="02040503050406030204" pitchFamily="18" charset="0"/>
                      </a:rPr>
                      <m:t>.</m:t>
                    </m:r>
                    <m:f>
                      <m:fPr>
                        <m:ctrlPr>
                          <a:rPr lang="fr-FR" b="0" i="1" smtClean="0">
                            <a:solidFill>
                              <a:srgbClr val="0070C0"/>
                            </a:solidFill>
                            <a:latin typeface="Cambria Math" panose="02040503050406030204" pitchFamily="18" charset="0"/>
                          </a:rPr>
                        </m:ctrlPr>
                      </m:fPr>
                      <m:num>
                        <m:r>
                          <a:rPr lang="fr-FR" b="0" i="1" smtClean="0">
                            <a:solidFill>
                              <a:srgbClr val="0070C0"/>
                            </a:solidFill>
                            <a:latin typeface="Cambria Math" panose="02040503050406030204" pitchFamily="18" charset="0"/>
                          </a:rPr>
                          <m:t>𝑑𝑖</m:t>
                        </m:r>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𝑡</m:t>
                        </m:r>
                        <m:r>
                          <a:rPr lang="fr-FR" b="0" i="1" smtClean="0">
                            <a:solidFill>
                              <a:srgbClr val="0070C0"/>
                            </a:solidFill>
                            <a:latin typeface="Cambria Math" panose="02040503050406030204" pitchFamily="18" charset="0"/>
                          </a:rPr>
                          <m:t>)</m:t>
                        </m:r>
                      </m:num>
                      <m:den>
                        <m:r>
                          <a:rPr lang="fr-FR" b="0" i="1" smtClean="0">
                            <a:solidFill>
                              <a:srgbClr val="0070C0"/>
                            </a:solidFill>
                            <a:latin typeface="Cambria Math" panose="02040503050406030204" pitchFamily="18" charset="0"/>
                          </a:rPr>
                          <m:t>𝑑𝑡</m:t>
                        </m:r>
                      </m:den>
                    </m:f>
                  </m:oMath>
                </a14:m>
                <a:r>
                  <a:rPr lang="fr-FR" dirty="0"/>
                  <a:t>. Comment évolue </a:t>
                </a:r>
                <a:r>
                  <a:rPr lang="fr-FR" i="1" dirty="0">
                    <a:solidFill>
                      <a:srgbClr val="0070C0"/>
                    </a:solidFill>
                  </a:rPr>
                  <a:t>i(t)</a:t>
                </a:r>
                <a:r>
                  <a:rPr lang="fr-FR" dirty="0"/>
                  <a:t> lorsque l’on coupe le circuit ? Justifiez le comportement observé précédemment.</a:t>
                </a:r>
              </a:p>
            </p:txBody>
          </p:sp>
        </mc:Choice>
        <mc:Fallback xmlns="">
          <p:sp>
            <p:nvSpPr>
              <p:cNvPr id="38" name="ZoneTexte 37">
                <a:extLst>
                  <a:ext uri="{FF2B5EF4-FFF2-40B4-BE49-F238E27FC236}">
                    <a16:creationId xmlns:a16="http://schemas.microsoft.com/office/drawing/2014/main" id="{48FF4524-7FF4-AAD1-F9EF-473C32AB77E1}"/>
                  </a:ext>
                </a:extLst>
              </p:cNvPr>
              <p:cNvSpPr txBox="1">
                <a:spLocks noRot="1" noChangeAspect="1" noMove="1" noResize="1" noEditPoints="1" noAdjustHandles="1" noChangeArrowheads="1" noChangeShapeType="1" noTextEdit="1"/>
              </p:cNvSpPr>
              <p:nvPr/>
            </p:nvSpPr>
            <p:spPr>
              <a:xfrm>
                <a:off x="1565157" y="2848005"/>
                <a:ext cx="7516714" cy="2159822"/>
              </a:xfrm>
              <a:prstGeom prst="rect">
                <a:avLst/>
              </a:prstGeom>
              <a:blipFill>
                <a:blip r:embed="rId5"/>
                <a:stretch>
                  <a:fillRect l="-730" t="-1412" r="-649" b="-3672"/>
                </a:stretch>
              </a:blipFill>
            </p:spPr>
            <p:txBody>
              <a:bodyPr/>
              <a:lstStyle/>
              <a:p>
                <a:r>
                  <a:rPr lang="fr-FR">
                    <a:noFill/>
                  </a:rPr>
                  <a:t> </a:t>
                </a:r>
              </a:p>
            </p:txBody>
          </p:sp>
        </mc:Fallback>
      </mc:AlternateContent>
      <p:sp>
        <p:nvSpPr>
          <p:cNvPr id="39" name="ZoneTexte 38">
            <a:extLst>
              <a:ext uri="{FF2B5EF4-FFF2-40B4-BE49-F238E27FC236}">
                <a16:creationId xmlns:a16="http://schemas.microsoft.com/office/drawing/2014/main" id="{415117E2-A68D-D066-3A61-C819E0A92FAF}"/>
              </a:ext>
            </a:extLst>
          </p:cNvPr>
          <p:cNvSpPr txBox="1"/>
          <p:nvPr/>
        </p:nvSpPr>
        <p:spPr>
          <a:xfrm>
            <a:off x="4764238" y="1706411"/>
            <a:ext cx="4310464" cy="1015663"/>
          </a:xfrm>
          <a:prstGeom prst="rect">
            <a:avLst/>
          </a:prstGeom>
          <a:noFill/>
        </p:spPr>
        <p:txBody>
          <a:bodyPr wrap="square" rtlCol="0">
            <a:spAutoFit/>
          </a:bodyPr>
          <a:lstStyle/>
          <a:p>
            <a:pPr algn="just"/>
            <a:r>
              <a:rPr lang="fr-FR" sz="1200" i="1" dirty="0"/>
              <a:t>Remarque : le mouvement de rotation des boules modélisent le comportement d’une bobine.</a:t>
            </a:r>
          </a:p>
          <a:p>
            <a:pPr algn="just"/>
            <a:r>
              <a:rPr lang="fr-FR" sz="1200" i="1" dirty="0"/>
              <a:t>La valeur de la vitesse de rotation observée n’a rien à voir avec la valeur de la vitesse de rotation du rotor d’un moteur, mais les deux sont proportionnelles à la tension.</a:t>
            </a:r>
          </a:p>
        </p:txBody>
      </p:sp>
      <p:cxnSp>
        <p:nvCxnSpPr>
          <p:cNvPr id="42" name="Connecteur droit avec flèche 41">
            <a:extLst>
              <a:ext uri="{FF2B5EF4-FFF2-40B4-BE49-F238E27FC236}">
                <a16:creationId xmlns:a16="http://schemas.microsoft.com/office/drawing/2014/main" id="{14A9CE5F-F0B2-C7D0-C8DF-78DAD1563A82}"/>
              </a:ext>
            </a:extLst>
          </p:cNvPr>
          <p:cNvCxnSpPr>
            <a:stCxn id="34" idx="3"/>
            <a:endCxn id="36" idx="1"/>
          </p:cNvCxnSpPr>
          <p:nvPr/>
        </p:nvCxnSpPr>
        <p:spPr>
          <a:xfrm flipV="1">
            <a:off x="3200172" y="2194779"/>
            <a:ext cx="329460" cy="19464"/>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8475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8211D1-D131-4469-C072-82FEC36E1619}"/>
              </a:ext>
            </a:extLst>
          </p:cNvPr>
          <p:cNvSpPr>
            <a:spLocks noGrp="1"/>
          </p:cNvSpPr>
          <p:nvPr>
            <p:ph type="title"/>
          </p:nvPr>
        </p:nvSpPr>
        <p:spPr/>
        <p:txBody>
          <a:bodyPr/>
          <a:lstStyle/>
          <a:p>
            <a:r>
              <a:rPr lang="fr-FR" dirty="0"/>
              <a:t>Branchement d’un équivalent moteur CC</a:t>
            </a:r>
          </a:p>
        </p:txBody>
      </p:sp>
      <p:sp>
        <p:nvSpPr>
          <p:cNvPr id="5" name="Espace réservé du pied de page 4">
            <a:extLst>
              <a:ext uri="{FF2B5EF4-FFF2-40B4-BE49-F238E27FC236}">
                <a16:creationId xmlns:a16="http://schemas.microsoft.com/office/drawing/2014/main" id="{E125A717-E6BF-E485-8E2C-B2509EF5F3D3}"/>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74B5D06B-0A8C-393F-6ED3-9D38F05BD87E}"/>
              </a:ext>
            </a:extLst>
          </p:cNvPr>
          <p:cNvSpPr>
            <a:spLocks noGrp="1"/>
          </p:cNvSpPr>
          <p:nvPr>
            <p:ph type="sldNum" sz="quarter" idx="12"/>
          </p:nvPr>
        </p:nvSpPr>
        <p:spPr/>
        <p:txBody>
          <a:bodyPr/>
          <a:lstStyle/>
          <a:p>
            <a:fld id="{93C461D2-9DE8-40C8-822B-38EC5191248D}" type="slidenum">
              <a:rPr lang="fr-FR" smtClean="0"/>
              <a:pPr/>
              <a:t>33</a:t>
            </a:fld>
            <a:endParaRPr lang="fr-FR" dirty="0"/>
          </a:p>
        </p:txBody>
      </p:sp>
      <p:sp>
        <p:nvSpPr>
          <p:cNvPr id="9" name="ZoneTexte 8">
            <a:extLst>
              <a:ext uri="{FF2B5EF4-FFF2-40B4-BE49-F238E27FC236}">
                <a16:creationId xmlns:a16="http://schemas.microsoft.com/office/drawing/2014/main" id="{5CC43DEC-446F-B37F-086F-519C9C85ED70}"/>
              </a:ext>
            </a:extLst>
          </p:cNvPr>
          <p:cNvSpPr txBox="1"/>
          <p:nvPr/>
        </p:nvSpPr>
        <p:spPr>
          <a:xfrm>
            <a:off x="1497438" y="1018852"/>
            <a:ext cx="7534040" cy="923330"/>
          </a:xfrm>
          <a:prstGeom prst="rect">
            <a:avLst/>
          </a:prstGeom>
          <a:noFill/>
        </p:spPr>
        <p:txBody>
          <a:bodyPr wrap="square" rtlCol="0">
            <a:spAutoFit/>
          </a:bodyPr>
          <a:lstStyle/>
          <a:p>
            <a:pPr algn="just"/>
            <a:r>
              <a:rPr lang="fr-FR" dirty="0"/>
              <a:t>Pour éviter la coupure brutale du circuit (</a:t>
            </a:r>
            <a:r>
              <a:rPr lang="fr-FR" i="1" dirty="0">
                <a:solidFill>
                  <a:srgbClr val="0070C0"/>
                </a:solidFill>
              </a:rPr>
              <a:t>i</a:t>
            </a:r>
            <a:r>
              <a:rPr lang="fr-FR" dirty="0"/>
              <a:t> qui devient nul soit vitesse chaine pour nous), on va placer une diode en parallèle du moteur dite « diode de roue libre ».</a:t>
            </a:r>
          </a:p>
        </p:txBody>
      </p:sp>
      <p:grpSp>
        <p:nvGrpSpPr>
          <p:cNvPr id="20" name="Groupe 19">
            <a:extLst>
              <a:ext uri="{FF2B5EF4-FFF2-40B4-BE49-F238E27FC236}">
                <a16:creationId xmlns:a16="http://schemas.microsoft.com/office/drawing/2014/main" id="{D118132A-560C-709D-4225-21A91FB0630C}"/>
              </a:ext>
            </a:extLst>
          </p:cNvPr>
          <p:cNvGrpSpPr/>
          <p:nvPr/>
        </p:nvGrpSpPr>
        <p:grpSpPr>
          <a:xfrm>
            <a:off x="683568" y="2590503"/>
            <a:ext cx="482887" cy="1894081"/>
            <a:chOff x="2946112" y="2333853"/>
            <a:chExt cx="482887" cy="1894081"/>
          </a:xfrm>
        </p:grpSpPr>
        <p:pic>
          <p:nvPicPr>
            <p:cNvPr id="10" name="Image 9" descr="Une image contenant noir, obscurité&#10;&#10;Description générée automatiquement">
              <a:extLst>
                <a:ext uri="{FF2B5EF4-FFF2-40B4-BE49-F238E27FC236}">
                  <a16:creationId xmlns:a16="http://schemas.microsoft.com/office/drawing/2014/main" id="{7866ACA1-1E79-875F-204D-BD384550DF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744571" y="2535394"/>
              <a:ext cx="885970" cy="482887"/>
            </a:xfrm>
            <a:prstGeom prst="rect">
              <a:avLst/>
            </a:prstGeom>
          </p:spPr>
        </p:pic>
        <p:sp>
          <p:nvSpPr>
            <p:cNvPr id="11" name="ZoneTexte 10">
              <a:extLst>
                <a:ext uri="{FF2B5EF4-FFF2-40B4-BE49-F238E27FC236}">
                  <a16:creationId xmlns:a16="http://schemas.microsoft.com/office/drawing/2014/main" id="{0468AAFD-D03F-CAF4-B2BC-88EA62A5A2C7}"/>
                </a:ext>
              </a:extLst>
            </p:cNvPr>
            <p:cNvSpPr txBox="1"/>
            <p:nvPr/>
          </p:nvSpPr>
          <p:spPr>
            <a:xfrm>
              <a:off x="2983468" y="3219822"/>
              <a:ext cx="369332" cy="707886"/>
            </a:xfrm>
            <a:prstGeom prst="rect">
              <a:avLst/>
            </a:prstGeom>
            <a:noFill/>
            <a:ln w="28575">
              <a:solidFill>
                <a:schemeClr val="tx1"/>
              </a:solidFill>
            </a:ln>
          </p:spPr>
          <p:txBody>
            <a:bodyPr vert="vert" wrap="square" rtlCol="0">
              <a:spAutoFit/>
            </a:bodyPr>
            <a:lstStyle/>
            <a:p>
              <a:pPr algn="ctr"/>
              <a:r>
                <a:rPr lang="fr-FR" sz="1200" dirty="0">
                  <a:solidFill>
                    <a:srgbClr val="0070C0"/>
                  </a:solidFill>
                </a:rPr>
                <a:t>200</a:t>
              </a:r>
              <a:r>
                <a:rPr lang="el-GR" sz="1200" dirty="0">
                  <a:solidFill>
                    <a:srgbClr val="0070C0"/>
                  </a:solidFill>
                </a:rPr>
                <a:t>Ω</a:t>
              </a:r>
              <a:endParaRPr lang="fr-FR" sz="1200" dirty="0">
                <a:solidFill>
                  <a:srgbClr val="0070C0"/>
                </a:solidFill>
              </a:endParaRPr>
            </a:p>
          </p:txBody>
        </p:sp>
        <p:cxnSp>
          <p:nvCxnSpPr>
            <p:cNvPr id="17" name="Connecteur droit 16">
              <a:extLst>
                <a:ext uri="{FF2B5EF4-FFF2-40B4-BE49-F238E27FC236}">
                  <a16:creationId xmlns:a16="http://schemas.microsoft.com/office/drawing/2014/main" id="{F55214B8-EA6F-EDAC-2858-0077628CC727}"/>
                </a:ext>
              </a:extLst>
            </p:cNvPr>
            <p:cNvCxnSpPr>
              <a:endCxn id="11" idx="2"/>
            </p:cNvCxnSpPr>
            <p:nvPr/>
          </p:nvCxnSpPr>
          <p:spPr>
            <a:xfrm flipV="1">
              <a:off x="3154972" y="3927708"/>
              <a:ext cx="0" cy="300226"/>
            </a:xfrm>
            <a:prstGeom prst="line">
              <a:avLst/>
            </a:prstGeom>
            <a:ln w="28575"/>
          </p:spPr>
          <p:style>
            <a:lnRef idx="1">
              <a:schemeClr val="dk1"/>
            </a:lnRef>
            <a:fillRef idx="0">
              <a:schemeClr val="dk1"/>
            </a:fillRef>
            <a:effectRef idx="0">
              <a:schemeClr val="dk1"/>
            </a:effectRef>
            <a:fontRef idx="minor">
              <a:schemeClr val="tx1"/>
            </a:fontRef>
          </p:style>
        </p:cxnSp>
      </p:grpSp>
      <p:sp>
        <p:nvSpPr>
          <p:cNvPr id="21" name="Rectangle 20">
            <a:extLst>
              <a:ext uri="{FF2B5EF4-FFF2-40B4-BE49-F238E27FC236}">
                <a16:creationId xmlns:a16="http://schemas.microsoft.com/office/drawing/2014/main" id="{1F684775-9199-B650-0127-C909F941835F}"/>
              </a:ext>
            </a:extLst>
          </p:cNvPr>
          <p:cNvSpPr/>
          <p:nvPr/>
        </p:nvSpPr>
        <p:spPr>
          <a:xfrm>
            <a:off x="424376" y="4484584"/>
            <a:ext cx="1480624" cy="369332"/>
          </a:xfrm>
          <a:prstGeom prst="rect">
            <a:avLst/>
          </a:prstGeom>
          <a:pattFill prst="wdDn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22">
            <a:extLst>
              <a:ext uri="{FF2B5EF4-FFF2-40B4-BE49-F238E27FC236}">
                <a16:creationId xmlns:a16="http://schemas.microsoft.com/office/drawing/2014/main" id="{57ACFAC7-B999-A1DF-FC5E-C61CEFAC50F4}"/>
              </a:ext>
            </a:extLst>
          </p:cNvPr>
          <p:cNvCxnSpPr>
            <a:cxnSpLocks/>
          </p:cNvCxnSpPr>
          <p:nvPr/>
        </p:nvCxnSpPr>
        <p:spPr>
          <a:xfrm>
            <a:off x="893076" y="1843202"/>
            <a:ext cx="197180" cy="333225"/>
          </a:xfrm>
          <a:prstGeom prst="line">
            <a:avLst/>
          </a:prstGeom>
          <a:ln w="28575"/>
        </p:spPr>
        <p:style>
          <a:lnRef idx="1">
            <a:schemeClr val="dk1"/>
          </a:lnRef>
          <a:fillRef idx="0">
            <a:schemeClr val="dk1"/>
          </a:fillRef>
          <a:effectRef idx="0">
            <a:schemeClr val="dk1"/>
          </a:effectRef>
          <a:fontRef idx="minor">
            <a:schemeClr val="tx1"/>
          </a:fontRef>
        </p:style>
      </p:cxnSp>
      <p:cxnSp>
        <p:nvCxnSpPr>
          <p:cNvPr id="26" name="Connecteur droit 25">
            <a:extLst>
              <a:ext uri="{FF2B5EF4-FFF2-40B4-BE49-F238E27FC236}">
                <a16:creationId xmlns:a16="http://schemas.microsoft.com/office/drawing/2014/main" id="{8479BAB9-CB2C-37AF-EC5F-09CA1B77E190}"/>
              </a:ext>
            </a:extLst>
          </p:cNvPr>
          <p:cNvCxnSpPr/>
          <p:nvPr/>
        </p:nvCxnSpPr>
        <p:spPr>
          <a:xfrm flipV="1">
            <a:off x="892428" y="1563638"/>
            <a:ext cx="0" cy="276043"/>
          </a:xfrm>
          <a:prstGeom prst="line">
            <a:avLst/>
          </a:prstGeom>
          <a:ln w="28575">
            <a:solidFill>
              <a:schemeClr val="tx1"/>
            </a:solidFill>
            <a:tailEnd type="oval"/>
          </a:ln>
        </p:spPr>
        <p:style>
          <a:lnRef idx="1">
            <a:schemeClr val="dk1"/>
          </a:lnRef>
          <a:fillRef idx="0">
            <a:schemeClr val="dk1"/>
          </a:fillRef>
          <a:effectRef idx="0">
            <a:schemeClr val="dk1"/>
          </a:effectRef>
          <a:fontRef idx="minor">
            <a:schemeClr val="tx1"/>
          </a:fontRef>
        </p:style>
      </p:cxnSp>
      <p:cxnSp>
        <p:nvCxnSpPr>
          <p:cNvPr id="28" name="Connecteur droit avec flèche 27">
            <a:extLst>
              <a:ext uri="{FF2B5EF4-FFF2-40B4-BE49-F238E27FC236}">
                <a16:creationId xmlns:a16="http://schemas.microsoft.com/office/drawing/2014/main" id="{BBF39A25-E0C8-7E25-D0E1-92D5F3E657A6}"/>
              </a:ext>
            </a:extLst>
          </p:cNvPr>
          <p:cNvCxnSpPr>
            <a:cxnSpLocks/>
          </p:cNvCxnSpPr>
          <p:nvPr/>
        </p:nvCxnSpPr>
        <p:spPr>
          <a:xfrm flipV="1">
            <a:off x="424376" y="1563638"/>
            <a:ext cx="32824" cy="29209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a16="http://schemas.microsoft.com/office/drawing/2014/main" id="{05C45100-9D6A-2D93-EDC8-93C6C939F862}"/>
              </a:ext>
            </a:extLst>
          </p:cNvPr>
          <p:cNvSpPr txBox="1"/>
          <p:nvPr/>
        </p:nvSpPr>
        <p:spPr>
          <a:xfrm rot="16200000">
            <a:off x="-18662" y="2705202"/>
            <a:ext cx="530915" cy="369332"/>
          </a:xfrm>
          <a:prstGeom prst="rect">
            <a:avLst/>
          </a:prstGeom>
          <a:noFill/>
        </p:spPr>
        <p:txBody>
          <a:bodyPr wrap="none" rtlCol="0">
            <a:spAutoFit/>
          </a:bodyPr>
          <a:lstStyle/>
          <a:p>
            <a:r>
              <a:rPr lang="fr-FR" i="1" dirty="0">
                <a:solidFill>
                  <a:srgbClr val="0070C0"/>
                </a:solidFill>
              </a:rPr>
              <a:t>u(t)</a:t>
            </a:r>
          </a:p>
        </p:txBody>
      </p:sp>
      <p:sp>
        <p:nvSpPr>
          <p:cNvPr id="37" name="ZoneTexte 36">
            <a:extLst>
              <a:ext uri="{FF2B5EF4-FFF2-40B4-BE49-F238E27FC236}">
                <a16:creationId xmlns:a16="http://schemas.microsoft.com/office/drawing/2014/main" id="{E6A4CF9D-0F6E-F419-BB28-09D8992C877E}"/>
              </a:ext>
            </a:extLst>
          </p:cNvPr>
          <p:cNvSpPr txBox="1"/>
          <p:nvPr/>
        </p:nvSpPr>
        <p:spPr>
          <a:xfrm>
            <a:off x="1067465" y="2836878"/>
            <a:ext cx="482888" cy="369332"/>
          </a:xfrm>
          <a:prstGeom prst="rect">
            <a:avLst/>
          </a:prstGeom>
          <a:noFill/>
        </p:spPr>
        <p:txBody>
          <a:bodyPr wrap="square" rtlCol="0">
            <a:spAutoFit/>
          </a:bodyPr>
          <a:lstStyle/>
          <a:p>
            <a:r>
              <a:rPr lang="fr-FR" dirty="0">
                <a:solidFill>
                  <a:srgbClr val="0070C0"/>
                </a:solidFill>
              </a:rPr>
              <a:t>L</a:t>
            </a:r>
          </a:p>
        </p:txBody>
      </p:sp>
      <p:sp>
        <p:nvSpPr>
          <p:cNvPr id="38" name="ZoneTexte 37">
            <a:extLst>
              <a:ext uri="{FF2B5EF4-FFF2-40B4-BE49-F238E27FC236}">
                <a16:creationId xmlns:a16="http://schemas.microsoft.com/office/drawing/2014/main" id="{48FF4524-7FF4-AAD1-F9EF-473C32AB77E1}"/>
              </a:ext>
            </a:extLst>
          </p:cNvPr>
          <p:cNvSpPr txBox="1"/>
          <p:nvPr/>
        </p:nvSpPr>
        <p:spPr>
          <a:xfrm>
            <a:off x="3146393" y="1955379"/>
            <a:ext cx="5904164" cy="2031325"/>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Effectuez le montage en laissant off l’interrupteur. (bouton sorti). </a:t>
            </a:r>
            <a:r>
              <a:rPr lang="fr-FR" b="1" i="1" dirty="0">
                <a:solidFill>
                  <a:srgbClr val="FF0000"/>
                </a:solidFill>
              </a:rPr>
              <a:t>La bobine L » doit être liée avec le gros pignon (niveau 1) de la jonction, « la diode » sur le pignon 2.</a:t>
            </a:r>
          </a:p>
          <a:p>
            <a:pPr marL="285750" indent="-285750" algn="just">
              <a:buFont typeface="Arial" panose="020B0604020202020204" pitchFamily="34" charset="0"/>
              <a:buChar char="•"/>
            </a:pPr>
            <a:r>
              <a:rPr lang="fr-FR" dirty="0"/>
              <a:t>Activez la tension </a:t>
            </a:r>
            <a:r>
              <a:rPr lang="fr-FR" i="1" dirty="0">
                <a:solidFill>
                  <a:srgbClr val="0070C0"/>
                </a:solidFill>
              </a:rPr>
              <a:t>u(t)</a:t>
            </a:r>
            <a:r>
              <a:rPr lang="fr-FR" dirty="0"/>
              <a:t> en tirant la ficelle.</a:t>
            </a:r>
          </a:p>
          <a:p>
            <a:pPr marL="285750" indent="-285750" algn="just">
              <a:buFont typeface="Arial" panose="020B0604020202020204" pitchFamily="34" charset="0"/>
              <a:buChar char="•"/>
            </a:pPr>
            <a:r>
              <a:rPr lang="fr-FR" dirty="0"/>
              <a:t>Appuyez sur le bouton puis mettez sur off à nouveau.</a:t>
            </a:r>
          </a:p>
          <a:p>
            <a:pPr algn="just"/>
            <a:r>
              <a:rPr lang="fr-FR" b="1" dirty="0"/>
              <a:t>Question 18 </a:t>
            </a:r>
            <a:r>
              <a:rPr lang="fr-FR" dirty="0"/>
              <a:t>: Que constatez-vous ?</a:t>
            </a:r>
          </a:p>
        </p:txBody>
      </p:sp>
      <p:cxnSp>
        <p:nvCxnSpPr>
          <p:cNvPr id="7" name="Connecteur droit 6">
            <a:extLst>
              <a:ext uri="{FF2B5EF4-FFF2-40B4-BE49-F238E27FC236}">
                <a16:creationId xmlns:a16="http://schemas.microsoft.com/office/drawing/2014/main" id="{0E14BC2C-41A5-ED60-4598-2009CDEAD134}"/>
              </a:ext>
            </a:extLst>
          </p:cNvPr>
          <p:cNvCxnSpPr>
            <a:cxnSpLocks/>
          </p:cNvCxnSpPr>
          <p:nvPr/>
        </p:nvCxnSpPr>
        <p:spPr>
          <a:xfrm flipH="1" flipV="1">
            <a:off x="892428" y="2260318"/>
            <a:ext cx="0" cy="330184"/>
          </a:xfrm>
          <a:prstGeom prst="line">
            <a:avLst/>
          </a:prstGeom>
          <a:ln w="28575">
            <a:headEnd type="oval"/>
            <a:tailEnd type="none"/>
          </a:ln>
        </p:spPr>
        <p:style>
          <a:lnRef idx="1">
            <a:schemeClr val="dk1"/>
          </a:lnRef>
          <a:fillRef idx="0">
            <a:schemeClr val="dk1"/>
          </a:fillRef>
          <a:effectRef idx="0">
            <a:schemeClr val="dk1"/>
          </a:effectRef>
          <a:fontRef idx="minor">
            <a:schemeClr val="tx1"/>
          </a:fontRef>
        </p:style>
      </p:cxnSp>
      <p:cxnSp>
        <p:nvCxnSpPr>
          <p:cNvPr id="18" name="Connecteur droit 17">
            <a:extLst>
              <a:ext uri="{FF2B5EF4-FFF2-40B4-BE49-F238E27FC236}">
                <a16:creationId xmlns:a16="http://schemas.microsoft.com/office/drawing/2014/main" id="{3A57811B-17EF-3BE3-72C0-367980F92219}"/>
              </a:ext>
            </a:extLst>
          </p:cNvPr>
          <p:cNvCxnSpPr>
            <a:stCxn id="10" idx="1"/>
          </p:cNvCxnSpPr>
          <p:nvPr/>
        </p:nvCxnSpPr>
        <p:spPr>
          <a:xfrm flipV="1">
            <a:off x="925012" y="2590502"/>
            <a:ext cx="769357" cy="1"/>
          </a:xfrm>
          <a:prstGeom prst="line">
            <a:avLst/>
          </a:prstGeom>
          <a:ln w="28575"/>
        </p:spPr>
        <p:style>
          <a:lnRef idx="1">
            <a:schemeClr val="dk1"/>
          </a:lnRef>
          <a:fillRef idx="0">
            <a:schemeClr val="dk1"/>
          </a:fillRef>
          <a:effectRef idx="0">
            <a:schemeClr val="dk1"/>
          </a:effectRef>
          <a:fontRef idx="minor">
            <a:schemeClr val="tx1"/>
          </a:fontRef>
        </p:style>
      </p:cxnSp>
      <p:cxnSp>
        <p:nvCxnSpPr>
          <p:cNvPr id="24" name="Connecteur droit 23">
            <a:extLst>
              <a:ext uri="{FF2B5EF4-FFF2-40B4-BE49-F238E27FC236}">
                <a16:creationId xmlns:a16="http://schemas.microsoft.com/office/drawing/2014/main" id="{7713988A-DDC3-C476-FC7F-001E62DD123E}"/>
              </a:ext>
            </a:extLst>
          </p:cNvPr>
          <p:cNvCxnSpPr>
            <a:cxnSpLocks/>
          </p:cNvCxnSpPr>
          <p:nvPr/>
        </p:nvCxnSpPr>
        <p:spPr>
          <a:xfrm>
            <a:off x="1694369" y="2590502"/>
            <a:ext cx="0" cy="1894082"/>
          </a:xfrm>
          <a:prstGeom prst="line">
            <a:avLst/>
          </a:prstGeom>
          <a:ln w="28575"/>
        </p:spPr>
        <p:style>
          <a:lnRef idx="1">
            <a:schemeClr val="dk1"/>
          </a:lnRef>
          <a:fillRef idx="0">
            <a:schemeClr val="dk1"/>
          </a:fillRef>
          <a:effectRef idx="0">
            <a:schemeClr val="dk1"/>
          </a:effectRef>
          <a:fontRef idx="minor">
            <a:schemeClr val="tx1"/>
          </a:fontRef>
        </p:style>
      </p:cxnSp>
      <p:grpSp>
        <p:nvGrpSpPr>
          <p:cNvPr id="8" name="Groupe 7">
            <a:extLst>
              <a:ext uri="{FF2B5EF4-FFF2-40B4-BE49-F238E27FC236}">
                <a16:creationId xmlns:a16="http://schemas.microsoft.com/office/drawing/2014/main" id="{97ABF523-7DC4-419F-F231-D7E73824308B}"/>
              </a:ext>
            </a:extLst>
          </p:cNvPr>
          <p:cNvGrpSpPr/>
          <p:nvPr/>
        </p:nvGrpSpPr>
        <p:grpSpPr>
          <a:xfrm>
            <a:off x="1550353" y="3005101"/>
            <a:ext cx="288032" cy="725469"/>
            <a:chOff x="4860032" y="2926401"/>
            <a:chExt cx="288032" cy="725469"/>
          </a:xfrm>
        </p:grpSpPr>
        <p:sp>
          <p:nvSpPr>
            <p:cNvPr id="12" name="Triangle isocèle 11">
              <a:extLst>
                <a:ext uri="{FF2B5EF4-FFF2-40B4-BE49-F238E27FC236}">
                  <a16:creationId xmlns:a16="http://schemas.microsoft.com/office/drawing/2014/main" id="{625AE134-0F1F-9D80-AEF6-FD35B98194A9}"/>
                </a:ext>
              </a:extLst>
            </p:cNvPr>
            <p:cNvSpPr/>
            <p:nvPr/>
          </p:nvSpPr>
          <p:spPr>
            <a:xfrm>
              <a:off x="4860032" y="3111067"/>
              <a:ext cx="288032" cy="338972"/>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12">
              <a:extLst>
                <a:ext uri="{FF2B5EF4-FFF2-40B4-BE49-F238E27FC236}">
                  <a16:creationId xmlns:a16="http://schemas.microsoft.com/office/drawing/2014/main" id="{3227898B-B3C7-E49F-93BD-AEE46CE8F23E}"/>
                </a:ext>
              </a:extLst>
            </p:cNvPr>
            <p:cNvCxnSpPr/>
            <p:nvPr/>
          </p:nvCxnSpPr>
          <p:spPr>
            <a:xfrm>
              <a:off x="4860032" y="3111067"/>
              <a:ext cx="288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EF447F5-431B-EB77-A732-75BE71123F8D}"/>
                </a:ext>
              </a:extLst>
            </p:cNvPr>
            <p:cNvCxnSpPr>
              <a:stCxn id="12" idx="0"/>
            </p:cNvCxnSpPr>
            <p:nvPr/>
          </p:nvCxnSpPr>
          <p:spPr>
            <a:xfrm flipV="1">
              <a:off x="5004048" y="2926401"/>
              <a:ext cx="0" cy="184666"/>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EB4C8E3-0FF7-4D17-4B25-5EFD7A40102F}"/>
                </a:ext>
              </a:extLst>
            </p:cNvPr>
            <p:cNvCxnSpPr>
              <a:endCxn id="12" idx="3"/>
            </p:cNvCxnSpPr>
            <p:nvPr/>
          </p:nvCxnSpPr>
          <p:spPr>
            <a:xfrm flipV="1">
              <a:off x="5004048" y="3450039"/>
              <a:ext cx="0" cy="201831"/>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5" name="ZoneTexte 24">
            <a:extLst>
              <a:ext uri="{FF2B5EF4-FFF2-40B4-BE49-F238E27FC236}">
                <a16:creationId xmlns:a16="http://schemas.microsoft.com/office/drawing/2014/main" id="{656333D7-2044-7289-7F0F-35FA3D01F274}"/>
              </a:ext>
            </a:extLst>
          </p:cNvPr>
          <p:cNvSpPr txBox="1"/>
          <p:nvPr/>
        </p:nvSpPr>
        <p:spPr>
          <a:xfrm>
            <a:off x="1905000" y="2866601"/>
            <a:ext cx="1241393" cy="646331"/>
          </a:xfrm>
          <a:prstGeom prst="rect">
            <a:avLst/>
          </a:prstGeom>
          <a:noFill/>
        </p:spPr>
        <p:txBody>
          <a:bodyPr wrap="square" rtlCol="0">
            <a:spAutoFit/>
          </a:bodyPr>
          <a:lstStyle/>
          <a:p>
            <a:r>
              <a:rPr lang="fr-FR" dirty="0"/>
              <a:t>Diode de roue libre</a:t>
            </a:r>
          </a:p>
        </p:txBody>
      </p:sp>
      <p:cxnSp>
        <p:nvCxnSpPr>
          <p:cNvPr id="30" name="Connecteur droit avec flèche 29">
            <a:extLst>
              <a:ext uri="{FF2B5EF4-FFF2-40B4-BE49-F238E27FC236}">
                <a16:creationId xmlns:a16="http://schemas.microsoft.com/office/drawing/2014/main" id="{C7D5A7DF-4416-48D8-7CA3-D27426AC32AE}"/>
              </a:ext>
            </a:extLst>
          </p:cNvPr>
          <p:cNvCxnSpPr>
            <a:cxnSpLocks/>
          </p:cNvCxnSpPr>
          <p:nvPr/>
        </p:nvCxnSpPr>
        <p:spPr>
          <a:xfrm flipH="1">
            <a:off x="991666" y="2299757"/>
            <a:ext cx="368814" cy="184666"/>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a16="http://schemas.microsoft.com/office/drawing/2014/main" id="{E8B9B63C-5072-0C81-60FD-2B0FDA891F5D}"/>
              </a:ext>
            </a:extLst>
          </p:cNvPr>
          <p:cNvSpPr txBox="1"/>
          <p:nvPr/>
        </p:nvSpPr>
        <p:spPr>
          <a:xfrm>
            <a:off x="1365392" y="1954378"/>
            <a:ext cx="1717190" cy="646331"/>
          </a:xfrm>
          <a:prstGeom prst="rect">
            <a:avLst/>
          </a:prstGeom>
          <a:noFill/>
        </p:spPr>
        <p:txBody>
          <a:bodyPr wrap="square" rtlCol="0">
            <a:spAutoFit/>
          </a:bodyPr>
          <a:lstStyle/>
          <a:p>
            <a:r>
              <a:rPr lang="fr-FR" dirty="0"/>
              <a:t>Jonction à placer ici</a:t>
            </a:r>
          </a:p>
        </p:txBody>
      </p:sp>
      <p:sp>
        <p:nvSpPr>
          <p:cNvPr id="40" name="ZoneTexte 39">
            <a:extLst>
              <a:ext uri="{FF2B5EF4-FFF2-40B4-BE49-F238E27FC236}">
                <a16:creationId xmlns:a16="http://schemas.microsoft.com/office/drawing/2014/main" id="{9B09802A-A7E5-CC96-06C5-45DB006EB528}"/>
              </a:ext>
            </a:extLst>
          </p:cNvPr>
          <p:cNvSpPr txBox="1"/>
          <p:nvPr/>
        </p:nvSpPr>
        <p:spPr>
          <a:xfrm>
            <a:off x="2200137" y="4095346"/>
            <a:ext cx="6869058" cy="923330"/>
          </a:xfrm>
          <a:prstGeom prst="rect">
            <a:avLst/>
          </a:prstGeom>
          <a:noFill/>
        </p:spPr>
        <p:txBody>
          <a:bodyPr wrap="square" rtlCol="0">
            <a:spAutoFit/>
          </a:bodyPr>
          <a:lstStyle/>
          <a:p>
            <a:pPr algn="just"/>
            <a:r>
              <a:rPr lang="fr-FR" i="1" dirty="0">
                <a:solidFill>
                  <a:srgbClr val="FF0000"/>
                </a:solidFill>
              </a:rPr>
              <a:t>Attention : Lorsque vous tournez à la main l’élément bobine dans le sens horaire, en tenant le petit pignon de la jonction, la roue libre doit tourner.</a:t>
            </a:r>
          </a:p>
        </p:txBody>
      </p:sp>
    </p:spTree>
    <p:extLst>
      <p:ext uri="{BB962C8B-B14F-4D97-AF65-F5344CB8AC3E}">
        <p14:creationId xmlns:p14="http://schemas.microsoft.com/office/powerpoint/2010/main" val="31377655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8211D1-D131-4469-C072-82FEC36E1619}"/>
              </a:ext>
            </a:extLst>
          </p:cNvPr>
          <p:cNvSpPr>
            <a:spLocks noGrp="1"/>
          </p:cNvSpPr>
          <p:nvPr>
            <p:ph type="title"/>
          </p:nvPr>
        </p:nvSpPr>
        <p:spPr/>
        <p:txBody>
          <a:bodyPr/>
          <a:lstStyle/>
          <a:p>
            <a:r>
              <a:rPr lang="fr-FR" dirty="0"/>
              <a:t>Montage d’un hacheur série</a:t>
            </a:r>
          </a:p>
        </p:txBody>
      </p:sp>
      <p:sp>
        <p:nvSpPr>
          <p:cNvPr id="5" name="Espace réservé du pied de page 4">
            <a:extLst>
              <a:ext uri="{FF2B5EF4-FFF2-40B4-BE49-F238E27FC236}">
                <a16:creationId xmlns:a16="http://schemas.microsoft.com/office/drawing/2014/main" id="{E125A717-E6BF-E485-8E2C-B2509EF5F3D3}"/>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74B5D06B-0A8C-393F-6ED3-9D38F05BD87E}"/>
              </a:ext>
            </a:extLst>
          </p:cNvPr>
          <p:cNvSpPr>
            <a:spLocks noGrp="1"/>
          </p:cNvSpPr>
          <p:nvPr>
            <p:ph type="sldNum" sz="quarter" idx="12"/>
          </p:nvPr>
        </p:nvSpPr>
        <p:spPr/>
        <p:txBody>
          <a:bodyPr/>
          <a:lstStyle/>
          <a:p>
            <a:fld id="{93C461D2-9DE8-40C8-822B-38EC5191248D}" type="slidenum">
              <a:rPr lang="fr-FR" smtClean="0"/>
              <a:pPr/>
              <a:t>34</a:t>
            </a:fld>
            <a:endParaRPr lang="fr-FR" dirty="0"/>
          </a:p>
        </p:txBody>
      </p:sp>
      <p:sp>
        <p:nvSpPr>
          <p:cNvPr id="9" name="ZoneTexte 8">
            <a:extLst>
              <a:ext uri="{FF2B5EF4-FFF2-40B4-BE49-F238E27FC236}">
                <a16:creationId xmlns:a16="http://schemas.microsoft.com/office/drawing/2014/main" id="{5CC43DEC-446F-B37F-086F-519C9C85ED70}"/>
              </a:ext>
            </a:extLst>
          </p:cNvPr>
          <p:cNvSpPr txBox="1"/>
          <p:nvPr/>
        </p:nvSpPr>
        <p:spPr>
          <a:xfrm>
            <a:off x="1828619" y="993533"/>
            <a:ext cx="5288846" cy="923330"/>
          </a:xfrm>
          <a:prstGeom prst="rect">
            <a:avLst/>
          </a:prstGeom>
          <a:noFill/>
        </p:spPr>
        <p:txBody>
          <a:bodyPr wrap="square" rtlCol="0">
            <a:spAutoFit/>
          </a:bodyPr>
          <a:lstStyle/>
          <a:p>
            <a:pPr algn="just"/>
            <a:r>
              <a:rPr lang="fr-FR" dirty="0"/>
              <a:t>Les moteurs électriques sont souvent commandés par des « interrupteurs » eux-mêmes commandés électriquement appelés transistors.</a:t>
            </a:r>
          </a:p>
        </p:txBody>
      </p:sp>
      <p:pic>
        <p:nvPicPr>
          <p:cNvPr id="16" name="Image 15">
            <a:extLst>
              <a:ext uri="{FF2B5EF4-FFF2-40B4-BE49-F238E27FC236}">
                <a16:creationId xmlns:a16="http://schemas.microsoft.com/office/drawing/2014/main" id="{BCD6975F-F249-02CE-9FA6-83F954D992C5}"/>
              </a:ext>
            </a:extLst>
          </p:cNvPr>
          <p:cNvPicPr>
            <a:picLocks noChangeAspect="1"/>
          </p:cNvPicPr>
          <p:nvPr/>
        </p:nvPicPr>
        <p:blipFill rotWithShape="1">
          <a:blip r:embed="rId3"/>
          <a:srcRect l="19077" t="23694" r="62144" b="40724"/>
          <a:stretch/>
        </p:blipFill>
        <p:spPr>
          <a:xfrm>
            <a:off x="7236841" y="277149"/>
            <a:ext cx="1717191" cy="1743968"/>
          </a:xfrm>
          <a:prstGeom prst="rect">
            <a:avLst/>
          </a:prstGeom>
        </p:spPr>
      </p:pic>
      <p:grpSp>
        <p:nvGrpSpPr>
          <p:cNvPr id="25" name="Groupe 24">
            <a:extLst>
              <a:ext uri="{FF2B5EF4-FFF2-40B4-BE49-F238E27FC236}">
                <a16:creationId xmlns:a16="http://schemas.microsoft.com/office/drawing/2014/main" id="{D2159CD6-9DE5-F8D4-0F1A-2897C46D8193}"/>
              </a:ext>
            </a:extLst>
          </p:cNvPr>
          <p:cNvGrpSpPr/>
          <p:nvPr/>
        </p:nvGrpSpPr>
        <p:grpSpPr>
          <a:xfrm>
            <a:off x="349620" y="1116544"/>
            <a:ext cx="2540285" cy="3783538"/>
            <a:chOff x="189969" y="1070378"/>
            <a:chExt cx="2540285" cy="3783538"/>
          </a:xfrm>
        </p:grpSpPr>
        <p:grpSp>
          <p:nvGrpSpPr>
            <p:cNvPr id="20" name="Groupe 19">
              <a:extLst>
                <a:ext uri="{FF2B5EF4-FFF2-40B4-BE49-F238E27FC236}">
                  <a16:creationId xmlns:a16="http://schemas.microsoft.com/office/drawing/2014/main" id="{D118132A-560C-709D-4225-21A91FB0630C}"/>
                </a:ext>
              </a:extLst>
            </p:cNvPr>
            <p:cNvGrpSpPr/>
            <p:nvPr/>
          </p:nvGrpSpPr>
          <p:grpSpPr>
            <a:xfrm>
              <a:off x="683568" y="2590503"/>
              <a:ext cx="482887" cy="1894081"/>
              <a:chOff x="2946112" y="2333853"/>
              <a:chExt cx="482887" cy="1894081"/>
            </a:xfrm>
          </p:grpSpPr>
          <p:pic>
            <p:nvPicPr>
              <p:cNvPr id="10" name="Image 9" descr="Une image contenant noir, obscurité&#10;&#10;Description générée automatiquement">
                <a:extLst>
                  <a:ext uri="{FF2B5EF4-FFF2-40B4-BE49-F238E27FC236}">
                    <a16:creationId xmlns:a16="http://schemas.microsoft.com/office/drawing/2014/main" id="{7866ACA1-1E79-875F-204D-BD384550DF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744571" y="2535394"/>
                <a:ext cx="885970" cy="482887"/>
              </a:xfrm>
              <a:prstGeom prst="rect">
                <a:avLst/>
              </a:prstGeom>
            </p:spPr>
          </p:pic>
          <p:sp>
            <p:nvSpPr>
              <p:cNvPr id="11" name="ZoneTexte 10">
                <a:extLst>
                  <a:ext uri="{FF2B5EF4-FFF2-40B4-BE49-F238E27FC236}">
                    <a16:creationId xmlns:a16="http://schemas.microsoft.com/office/drawing/2014/main" id="{0468AAFD-D03F-CAF4-B2BC-88EA62A5A2C7}"/>
                  </a:ext>
                </a:extLst>
              </p:cNvPr>
              <p:cNvSpPr txBox="1"/>
              <p:nvPr/>
            </p:nvSpPr>
            <p:spPr>
              <a:xfrm>
                <a:off x="2983468" y="3219822"/>
                <a:ext cx="369332" cy="707886"/>
              </a:xfrm>
              <a:prstGeom prst="rect">
                <a:avLst/>
              </a:prstGeom>
              <a:noFill/>
              <a:ln w="28575">
                <a:solidFill>
                  <a:schemeClr val="tx1"/>
                </a:solidFill>
              </a:ln>
            </p:spPr>
            <p:txBody>
              <a:bodyPr vert="vert" wrap="square" rtlCol="0">
                <a:spAutoFit/>
              </a:bodyPr>
              <a:lstStyle/>
              <a:p>
                <a:pPr algn="ctr"/>
                <a:r>
                  <a:rPr lang="fr-FR" sz="1200" dirty="0">
                    <a:solidFill>
                      <a:srgbClr val="0070C0"/>
                    </a:solidFill>
                  </a:rPr>
                  <a:t>200</a:t>
                </a:r>
                <a:r>
                  <a:rPr lang="el-GR" sz="1200" dirty="0">
                    <a:solidFill>
                      <a:srgbClr val="0070C0"/>
                    </a:solidFill>
                  </a:rPr>
                  <a:t>Ω</a:t>
                </a:r>
                <a:endParaRPr lang="fr-FR" sz="1200" dirty="0">
                  <a:solidFill>
                    <a:srgbClr val="0070C0"/>
                  </a:solidFill>
                </a:endParaRPr>
              </a:p>
            </p:txBody>
          </p:sp>
          <p:cxnSp>
            <p:nvCxnSpPr>
              <p:cNvPr id="17" name="Connecteur droit 16">
                <a:extLst>
                  <a:ext uri="{FF2B5EF4-FFF2-40B4-BE49-F238E27FC236}">
                    <a16:creationId xmlns:a16="http://schemas.microsoft.com/office/drawing/2014/main" id="{F55214B8-EA6F-EDAC-2858-0077628CC727}"/>
                  </a:ext>
                </a:extLst>
              </p:cNvPr>
              <p:cNvCxnSpPr>
                <a:endCxn id="11" idx="2"/>
              </p:cNvCxnSpPr>
              <p:nvPr/>
            </p:nvCxnSpPr>
            <p:spPr>
              <a:xfrm flipV="1">
                <a:off x="3154972" y="3927708"/>
                <a:ext cx="0" cy="300226"/>
              </a:xfrm>
              <a:prstGeom prst="line">
                <a:avLst/>
              </a:prstGeom>
              <a:ln w="28575"/>
            </p:spPr>
            <p:style>
              <a:lnRef idx="1">
                <a:schemeClr val="dk1"/>
              </a:lnRef>
              <a:fillRef idx="0">
                <a:schemeClr val="dk1"/>
              </a:fillRef>
              <a:effectRef idx="0">
                <a:schemeClr val="dk1"/>
              </a:effectRef>
              <a:fontRef idx="minor">
                <a:schemeClr val="tx1"/>
              </a:fontRef>
            </p:style>
          </p:cxnSp>
        </p:grpSp>
        <p:sp>
          <p:nvSpPr>
            <p:cNvPr id="21" name="Rectangle 20">
              <a:extLst>
                <a:ext uri="{FF2B5EF4-FFF2-40B4-BE49-F238E27FC236}">
                  <a16:creationId xmlns:a16="http://schemas.microsoft.com/office/drawing/2014/main" id="{1F684775-9199-B650-0127-C909F941835F}"/>
                </a:ext>
              </a:extLst>
            </p:cNvPr>
            <p:cNvSpPr/>
            <p:nvPr/>
          </p:nvSpPr>
          <p:spPr>
            <a:xfrm>
              <a:off x="424376" y="4484584"/>
              <a:ext cx="1391080" cy="369332"/>
            </a:xfrm>
            <a:prstGeom prst="rect">
              <a:avLst/>
            </a:prstGeom>
            <a:pattFill prst="wdDn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22">
              <a:extLst>
                <a:ext uri="{FF2B5EF4-FFF2-40B4-BE49-F238E27FC236}">
                  <a16:creationId xmlns:a16="http://schemas.microsoft.com/office/drawing/2014/main" id="{57ACFAC7-B999-A1DF-FC5E-C61CEFAC50F4}"/>
                </a:ext>
              </a:extLst>
            </p:cNvPr>
            <p:cNvCxnSpPr>
              <a:cxnSpLocks/>
            </p:cNvCxnSpPr>
            <p:nvPr/>
          </p:nvCxnSpPr>
          <p:spPr>
            <a:xfrm>
              <a:off x="855957" y="1359828"/>
              <a:ext cx="205439" cy="241466"/>
            </a:xfrm>
            <a:prstGeom prst="line">
              <a:avLst/>
            </a:prstGeom>
            <a:ln w="28575"/>
          </p:spPr>
          <p:style>
            <a:lnRef idx="1">
              <a:schemeClr val="dk1"/>
            </a:lnRef>
            <a:fillRef idx="0">
              <a:schemeClr val="dk1"/>
            </a:fillRef>
            <a:effectRef idx="0">
              <a:schemeClr val="dk1"/>
            </a:effectRef>
            <a:fontRef idx="minor">
              <a:schemeClr val="tx1"/>
            </a:fontRef>
          </p:style>
        </p:cxnSp>
        <p:cxnSp>
          <p:nvCxnSpPr>
            <p:cNvPr id="26" name="Connecteur droit 25">
              <a:extLst>
                <a:ext uri="{FF2B5EF4-FFF2-40B4-BE49-F238E27FC236}">
                  <a16:creationId xmlns:a16="http://schemas.microsoft.com/office/drawing/2014/main" id="{8479BAB9-CB2C-37AF-EC5F-09CA1B77E190}"/>
                </a:ext>
              </a:extLst>
            </p:cNvPr>
            <p:cNvCxnSpPr/>
            <p:nvPr/>
          </p:nvCxnSpPr>
          <p:spPr>
            <a:xfrm flipV="1">
              <a:off x="863568" y="1093912"/>
              <a:ext cx="0" cy="276043"/>
            </a:xfrm>
            <a:prstGeom prst="line">
              <a:avLst/>
            </a:prstGeom>
            <a:ln w="28575">
              <a:solidFill>
                <a:schemeClr val="tx1"/>
              </a:solidFill>
              <a:tailEnd type="oval"/>
            </a:ln>
          </p:spPr>
          <p:style>
            <a:lnRef idx="1">
              <a:schemeClr val="dk1"/>
            </a:lnRef>
            <a:fillRef idx="0">
              <a:schemeClr val="dk1"/>
            </a:fillRef>
            <a:effectRef idx="0">
              <a:schemeClr val="dk1"/>
            </a:effectRef>
            <a:fontRef idx="minor">
              <a:schemeClr val="tx1"/>
            </a:fontRef>
          </p:style>
        </p:cxnSp>
        <p:cxnSp>
          <p:nvCxnSpPr>
            <p:cNvPr id="28" name="Connecteur droit avec flèche 27">
              <a:extLst>
                <a:ext uri="{FF2B5EF4-FFF2-40B4-BE49-F238E27FC236}">
                  <a16:creationId xmlns:a16="http://schemas.microsoft.com/office/drawing/2014/main" id="{BBF39A25-E0C8-7E25-D0E1-92D5F3E657A6}"/>
                </a:ext>
              </a:extLst>
            </p:cNvPr>
            <p:cNvCxnSpPr>
              <a:cxnSpLocks/>
            </p:cNvCxnSpPr>
            <p:nvPr/>
          </p:nvCxnSpPr>
          <p:spPr>
            <a:xfrm flipV="1">
              <a:off x="217995" y="1070378"/>
              <a:ext cx="0" cy="33925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a16="http://schemas.microsoft.com/office/drawing/2014/main" id="{05C45100-9D6A-2D93-EDC8-93C6C939F862}"/>
                </a:ext>
              </a:extLst>
            </p:cNvPr>
            <p:cNvSpPr txBox="1"/>
            <p:nvPr/>
          </p:nvSpPr>
          <p:spPr>
            <a:xfrm rot="16200000">
              <a:off x="109177" y="1151170"/>
              <a:ext cx="530915" cy="369332"/>
            </a:xfrm>
            <a:prstGeom prst="rect">
              <a:avLst/>
            </a:prstGeom>
            <a:noFill/>
          </p:spPr>
          <p:txBody>
            <a:bodyPr wrap="none" rtlCol="0">
              <a:spAutoFit/>
            </a:bodyPr>
            <a:lstStyle/>
            <a:p>
              <a:r>
                <a:rPr lang="fr-FR" i="1" dirty="0">
                  <a:solidFill>
                    <a:srgbClr val="0070C0"/>
                  </a:solidFill>
                </a:rPr>
                <a:t>u(t)</a:t>
              </a:r>
            </a:p>
          </p:txBody>
        </p:sp>
        <p:sp>
          <p:nvSpPr>
            <p:cNvPr id="37" name="ZoneTexte 36">
              <a:extLst>
                <a:ext uri="{FF2B5EF4-FFF2-40B4-BE49-F238E27FC236}">
                  <a16:creationId xmlns:a16="http://schemas.microsoft.com/office/drawing/2014/main" id="{E6A4CF9D-0F6E-F419-BB28-09D8992C877E}"/>
                </a:ext>
              </a:extLst>
            </p:cNvPr>
            <p:cNvSpPr txBox="1"/>
            <p:nvPr/>
          </p:nvSpPr>
          <p:spPr>
            <a:xfrm>
              <a:off x="1067465" y="2836878"/>
              <a:ext cx="482888" cy="369332"/>
            </a:xfrm>
            <a:prstGeom prst="rect">
              <a:avLst/>
            </a:prstGeom>
            <a:noFill/>
          </p:spPr>
          <p:txBody>
            <a:bodyPr wrap="square" rtlCol="0">
              <a:spAutoFit/>
            </a:bodyPr>
            <a:lstStyle/>
            <a:p>
              <a:r>
                <a:rPr lang="fr-FR" dirty="0">
                  <a:solidFill>
                    <a:srgbClr val="0070C0"/>
                  </a:solidFill>
                </a:rPr>
                <a:t>L</a:t>
              </a:r>
            </a:p>
          </p:txBody>
        </p:sp>
        <p:cxnSp>
          <p:nvCxnSpPr>
            <p:cNvPr id="7" name="Connecteur droit 6">
              <a:extLst>
                <a:ext uri="{FF2B5EF4-FFF2-40B4-BE49-F238E27FC236}">
                  <a16:creationId xmlns:a16="http://schemas.microsoft.com/office/drawing/2014/main" id="{0E14BC2C-41A5-ED60-4598-2009CDEAD134}"/>
                </a:ext>
              </a:extLst>
            </p:cNvPr>
            <p:cNvCxnSpPr>
              <a:cxnSpLocks/>
            </p:cNvCxnSpPr>
            <p:nvPr/>
          </p:nvCxnSpPr>
          <p:spPr>
            <a:xfrm flipH="1" flipV="1">
              <a:off x="892428" y="2260318"/>
              <a:ext cx="0" cy="330184"/>
            </a:xfrm>
            <a:prstGeom prst="line">
              <a:avLst/>
            </a:prstGeom>
            <a:ln w="28575">
              <a:headEnd type="oval"/>
              <a:tailEnd type="none"/>
            </a:ln>
          </p:spPr>
          <p:style>
            <a:lnRef idx="1">
              <a:schemeClr val="dk1"/>
            </a:lnRef>
            <a:fillRef idx="0">
              <a:schemeClr val="dk1"/>
            </a:fillRef>
            <a:effectRef idx="0">
              <a:schemeClr val="dk1"/>
            </a:effectRef>
            <a:fontRef idx="minor">
              <a:schemeClr val="tx1"/>
            </a:fontRef>
          </p:style>
        </p:cxnSp>
        <p:cxnSp>
          <p:nvCxnSpPr>
            <p:cNvPr id="18" name="Connecteur droit 17">
              <a:extLst>
                <a:ext uri="{FF2B5EF4-FFF2-40B4-BE49-F238E27FC236}">
                  <a16:creationId xmlns:a16="http://schemas.microsoft.com/office/drawing/2014/main" id="{3A57811B-17EF-3BE3-72C0-367980F92219}"/>
                </a:ext>
              </a:extLst>
            </p:cNvPr>
            <p:cNvCxnSpPr>
              <a:stCxn id="10" idx="1"/>
            </p:cNvCxnSpPr>
            <p:nvPr/>
          </p:nvCxnSpPr>
          <p:spPr>
            <a:xfrm flipV="1">
              <a:off x="925012" y="2590502"/>
              <a:ext cx="769357" cy="1"/>
            </a:xfrm>
            <a:prstGeom prst="line">
              <a:avLst/>
            </a:prstGeom>
            <a:ln w="28575"/>
          </p:spPr>
          <p:style>
            <a:lnRef idx="1">
              <a:schemeClr val="dk1"/>
            </a:lnRef>
            <a:fillRef idx="0">
              <a:schemeClr val="dk1"/>
            </a:fillRef>
            <a:effectRef idx="0">
              <a:schemeClr val="dk1"/>
            </a:effectRef>
            <a:fontRef idx="minor">
              <a:schemeClr val="tx1"/>
            </a:fontRef>
          </p:style>
        </p:cxnSp>
        <p:cxnSp>
          <p:nvCxnSpPr>
            <p:cNvPr id="24" name="Connecteur droit 23">
              <a:extLst>
                <a:ext uri="{FF2B5EF4-FFF2-40B4-BE49-F238E27FC236}">
                  <a16:creationId xmlns:a16="http://schemas.microsoft.com/office/drawing/2014/main" id="{7713988A-DDC3-C476-FC7F-001E62DD123E}"/>
                </a:ext>
              </a:extLst>
            </p:cNvPr>
            <p:cNvCxnSpPr>
              <a:cxnSpLocks/>
            </p:cNvCxnSpPr>
            <p:nvPr/>
          </p:nvCxnSpPr>
          <p:spPr>
            <a:xfrm>
              <a:off x="1694369" y="2590502"/>
              <a:ext cx="0" cy="1894082"/>
            </a:xfrm>
            <a:prstGeom prst="line">
              <a:avLst/>
            </a:prstGeom>
            <a:ln w="28575"/>
          </p:spPr>
          <p:style>
            <a:lnRef idx="1">
              <a:schemeClr val="dk1"/>
            </a:lnRef>
            <a:fillRef idx="0">
              <a:schemeClr val="dk1"/>
            </a:fillRef>
            <a:effectRef idx="0">
              <a:schemeClr val="dk1"/>
            </a:effectRef>
            <a:fontRef idx="minor">
              <a:schemeClr val="tx1"/>
            </a:fontRef>
          </p:style>
        </p:cxnSp>
        <p:grpSp>
          <p:nvGrpSpPr>
            <p:cNvPr id="8" name="Groupe 7">
              <a:extLst>
                <a:ext uri="{FF2B5EF4-FFF2-40B4-BE49-F238E27FC236}">
                  <a16:creationId xmlns:a16="http://schemas.microsoft.com/office/drawing/2014/main" id="{97ABF523-7DC4-419F-F231-D7E73824308B}"/>
                </a:ext>
              </a:extLst>
            </p:cNvPr>
            <p:cNvGrpSpPr/>
            <p:nvPr/>
          </p:nvGrpSpPr>
          <p:grpSpPr>
            <a:xfrm>
              <a:off x="1550353" y="3005101"/>
              <a:ext cx="288032" cy="725469"/>
              <a:chOff x="4860032" y="2926401"/>
              <a:chExt cx="288032" cy="725469"/>
            </a:xfrm>
          </p:grpSpPr>
          <p:sp>
            <p:nvSpPr>
              <p:cNvPr id="12" name="Triangle isocèle 11">
                <a:extLst>
                  <a:ext uri="{FF2B5EF4-FFF2-40B4-BE49-F238E27FC236}">
                    <a16:creationId xmlns:a16="http://schemas.microsoft.com/office/drawing/2014/main" id="{625AE134-0F1F-9D80-AEF6-FD35B98194A9}"/>
                  </a:ext>
                </a:extLst>
              </p:cNvPr>
              <p:cNvSpPr/>
              <p:nvPr/>
            </p:nvSpPr>
            <p:spPr>
              <a:xfrm>
                <a:off x="4860032" y="3111067"/>
                <a:ext cx="288032" cy="338972"/>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12">
                <a:extLst>
                  <a:ext uri="{FF2B5EF4-FFF2-40B4-BE49-F238E27FC236}">
                    <a16:creationId xmlns:a16="http://schemas.microsoft.com/office/drawing/2014/main" id="{3227898B-B3C7-E49F-93BD-AEE46CE8F23E}"/>
                  </a:ext>
                </a:extLst>
              </p:cNvPr>
              <p:cNvCxnSpPr/>
              <p:nvPr/>
            </p:nvCxnSpPr>
            <p:spPr>
              <a:xfrm>
                <a:off x="4860032" y="3111067"/>
                <a:ext cx="288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EF447F5-431B-EB77-A732-75BE71123F8D}"/>
                  </a:ext>
                </a:extLst>
              </p:cNvPr>
              <p:cNvCxnSpPr>
                <a:stCxn id="12" idx="0"/>
              </p:cNvCxnSpPr>
              <p:nvPr/>
            </p:nvCxnSpPr>
            <p:spPr>
              <a:xfrm flipV="1">
                <a:off x="5004048" y="2926401"/>
                <a:ext cx="0" cy="184666"/>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EB4C8E3-0FF7-4D17-4B25-5EFD7A40102F}"/>
                  </a:ext>
                </a:extLst>
              </p:cNvPr>
              <p:cNvCxnSpPr>
                <a:endCxn id="12" idx="3"/>
              </p:cNvCxnSpPr>
              <p:nvPr/>
            </p:nvCxnSpPr>
            <p:spPr>
              <a:xfrm flipV="1">
                <a:off x="5004048" y="3450039"/>
                <a:ext cx="0" cy="201831"/>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33" name="Image 32" descr="Une image contenant noir, obscurité&#10;&#10;Description générée automatiquement">
              <a:extLst>
                <a:ext uri="{FF2B5EF4-FFF2-40B4-BE49-F238E27FC236}">
                  <a16:creationId xmlns:a16="http://schemas.microsoft.com/office/drawing/2014/main" id="{44FEA766-E1DE-67AD-3B73-5AC2364A08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294" y="1559454"/>
              <a:ext cx="923327" cy="923327"/>
            </a:xfrm>
            <a:prstGeom prst="rect">
              <a:avLst/>
            </a:prstGeom>
          </p:spPr>
        </p:pic>
        <p:sp>
          <p:nvSpPr>
            <p:cNvPr id="39" name="ZoneTexte 38">
              <a:extLst>
                <a:ext uri="{FF2B5EF4-FFF2-40B4-BE49-F238E27FC236}">
                  <a16:creationId xmlns:a16="http://schemas.microsoft.com/office/drawing/2014/main" id="{6B49FE68-0EAD-0F05-F763-FB4476C54D8D}"/>
                </a:ext>
              </a:extLst>
            </p:cNvPr>
            <p:cNvSpPr txBox="1"/>
            <p:nvPr/>
          </p:nvSpPr>
          <p:spPr>
            <a:xfrm>
              <a:off x="248950" y="1672705"/>
              <a:ext cx="318665" cy="369332"/>
            </a:xfrm>
            <a:prstGeom prst="rect">
              <a:avLst/>
            </a:prstGeom>
            <a:noFill/>
          </p:spPr>
          <p:txBody>
            <a:bodyPr wrap="square" rtlCol="0">
              <a:spAutoFit/>
            </a:bodyPr>
            <a:lstStyle/>
            <a:p>
              <a:r>
                <a:rPr lang="fr-FR" dirty="0"/>
                <a:t>G</a:t>
              </a:r>
            </a:p>
          </p:txBody>
        </p:sp>
        <p:sp>
          <p:nvSpPr>
            <p:cNvPr id="41" name="ZoneTexte 40">
              <a:extLst>
                <a:ext uri="{FF2B5EF4-FFF2-40B4-BE49-F238E27FC236}">
                  <a16:creationId xmlns:a16="http://schemas.microsoft.com/office/drawing/2014/main" id="{7CDDE88B-79DB-4E52-80A8-34450D48FF26}"/>
                </a:ext>
              </a:extLst>
            </p:cNvPr>
            <p:cNvSpPr txBox="1"/>
            <p:nvPr/>
          </p:nvSpPr>
          <p:spPr>
            <a:xfrm>
              <a:off x="1317691" y="2050994"/>
              <a:ext cx="1412563" cy="369332"/>
            </a:xfrm>
            <a:prstGeom prst="rect">
              <a:avLst/>
            </a:prstGeom>
            <a:noFill/>
          </p:spPr>
          <p:txBody>
            <a:bodyPr wrap="square" rtlCol="0">
              <a:spAutoFit/>
            </a:bodyPr>
            <a:lstStyle/>
            <a:p>
              <a:r>
                <a:rPr lang="fr-FR" dirty="0"/>
                <a:t>transistor</a:t>
              </a:r>
            </a:p>
          </p:txBody>
        </p:sp>
        <p:cxnSp>
          <p:nvCxnSpPr>
            <p:cNvPr id="43" name="Connecteur droit avec flèche 42">
              <a:extLst>
                <a:ext uri="{FF2B5EF4-FFF2-40B4-BE49-F238E27FC236}">
                  <a16:creationId xmlns:a16="http://schemas.microsoft.com/office/drawing/2014/main" id="{207728AA-F5F6-82A7-489E-7833DE0E3DDC}"/>
                </a:ext>
              </a:extLst>
            </p:cNvPr>
            <p:cNvCxnSpPr>
              <a:stCxn id="41" idx="1"/>
            </p:cNvCxnSpPr>
            <p:nvPr/>
          </p:nvCxnSpPr>
          <p:spPr>
            <a:xfrm flipH="1" flipV="1">
              <a:off x="1061396" y="2118075"/>
              <a:ext cx="256295" cy="1175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pic>
        <p:nvPicPr>
          <p:cNvPr id="3" name="Image 2" descr="Une image contenant texte, capture d’écran&#10;&#10;Description générée automatiquement">
            <a:extLst>
              <a:ext uri="{FF2B5EF4-FFF2-40B4-BE49-F238E27FC236}">
                <a16:creationId xmlns:a16="http://schemas.microsoft.com/office/drawing/2014/main" id="{52825DB1-E857-89C4-53E7-7C4729D2ADB3}"/>
              </a:ext>
            </a:extLst>
          </p:cNvPr>
          <p:cNvPicPr>
            <a:picLocks noChangeAspect="1"/>
          </p:cNvPicPr>
          <p:nvPr/>
        </p:nvPicPr>
        <p:blipFill rotWithShape="1">
          <a:blip r:embed="rId6"/>
          <a:srcRect l="14815" t="7748" r="23981"/>
          <a:stretch/>
        </p:blipFill>
        <p:spPr bwMode="auto">
          <a:xfrm>
            <a:off x="5273246" y="2050994"/>
            <a:ext cx="3625625" cy="2937236"/>
          </a:xfrm>
          <a:prstGeom prst="rect">
            <a:avLst/>
          </a:prstGeom>
          <a:ln>
            <a:noFill/>
          </a:ln>
          <a:extLst>
            <a:ext uri="{53640926-AAD7-44D8-BBD7-CCE9431645EC}">
              <a14:shadowObscured xmlns:a14="http://schemas.microsoft.com/office/drawing/2010/main"/>
            </a:ext>
          </a:extLst>
        </p:spPr>
      </p:pic>
      <p:sp>
        <p:nvSpPr>
          <p:cNvPr id="4" name="ZoneTexte 3">
            <a:extLst>
              <a:ext uri="{FF2B5EF4-FFF2-40B4-BE49-F238E27FC236}">
                <a16:creationId xmlns:a16="http://schemas.microsoft.com/office/drawing/2014/main" id="{4491FBFB-72E4-529D-3A0A-622FD6E846A1}"/>
              </a:ext>
            </a:extLst>
          </p:cNvPr>
          <p:cNvSpPr txBox="1"/>
          <p:nvPr/>
        </p:nvSpPr>
        <p:spPr>
          <a:xfrm>
            <a:off x="2314117" y="3021544"/>
            <a:ext cx="3827039" cy="646331"/>
          </a:xfrm>
          <a:prstGeom prst="rect">
            <a:avLst/>
          </a:prstGeom>
          <a:noFill/>
        </p:spPr>
        <p:txBody>
          <a:bodyPr wrap="square" rtlCol="0">
            <a:spAutoFit/>
          </a:bodyPr>
          <a:lstStyle/>
          <a:p>
            <a:pPr algn="ctr"/>
            <a:r>
              <a:rPr lang="fr-FR" dirty="0"/>
              <a:t>Montage équivalent en Spintronics. (voir diapo suivante)</a:t>
            </a:r>
          </a:p>
        </p:txBody>
      </p:sp>
      <p:cxnSp>
        <p:nvCxnSpPr>
          <p:cNvPr id="22" name="Connecteur droit avec flèche 21">
            <a:extLst>
              <a:ext uri="{FF2B5EF4-FFF2-40B4-BE49-F238E27FC236}">
                <a16:creationId xmlns:a16="http://schemas.microsoft.com/office/drawing/2014/main" id="{EDBDB4E3-DC83-A497-14E8-291111D5CE42}"/>
              </a:ext>
            </a:extLst>
          </p:cNvPr>
          <p:cNvCxnSpPr/>
          <p:nvPr/>
        </p:nvCxnSpPr>
        <p:spPr>
          <a:xfrm flipV="1">
            <a:off x="5486400" y="1277131"/>
            <a:ext cx="1750441" cy="42428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59095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8211D1-D131-4469-C072-82FEC36E1619}"/>
              </a:ext>
            </a:extLst>
          </p:cNvPr>
          <p:cNvSpPr>
            <a:spLocks noGrp="1"/>
          </p:cNvSpPr>
          <p:nvPr>
            <p:ph type="title"/>
          </p:nvPr>
        </p:nvSpPr>
        <p:spPr/>
        <p:txBody>
          <a:bodyPr/>
          <a:lstStyle/>
          <a:p>
            <a:r>
              <a:rPr lang="fr-FR" dirty="0"/>
              <a:t>Montage d’un hacheur série</a:t>
            </a:r>
          </a:p>
        </p:txBody>
      </p:sp>
      <p:sp>
        <p:nvSpPr>
          <p:cNvPr id="5" name="Espace réservé du pied de page 4">
            <a:extLst>
              <a:ext uri="{FF2B5EF4-FFF2-40B4-BE49-F238E27FC236}">
                <a16:creationId xmlns:a16="http://schemas.microsoft.com/office/drawing/2014/main" id="{E125A717-E6BF-E485-8E2C-B2509EF5F3D3}"/>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74B5D06B-0A8C-393F-6ED3-9D38F05BD87E}"/>
              </a:ext>
            </a:extLst>
          </p:cNvPr>
          <p:cNvSpPr>
            <a:spLocks noGrp="1"/>
          </p:cNvSpPr>
          <p:nvPr>
            <p:ph type="sldNum" sz="quarter" idx="12"/>
          </p:nvPr>
        </p:nvSpPr>
        <p:spPr/>
        <p:txBody>
          <a:bodyPr/>
          <a:lstStyle/>
          <a:p>
            <a:fld id="{93C461D2-9DE8-40C8-822B-38EC5191248D}" type="slidenum">
              <a:rPr lang="fr-FR" smtClean="0"/>
              <a:pPr/>
              <a:t>35</a:t>
            </a:fld>
            <a:endParaRPr lang="fr-FR" dirty="0"/>
          </a:p>
        </p:txBody>
      </p:sp>
      <p:sp>
        <p:nvSpPr>
          <p:cNvPr id="9" name="ZoneTexte 8">
            <a:extLst>
              <a:ext uri="{FF2B5EF4-FFF2-40B4-BE49-F238E27FC236}">
                <a16:creationId xmlns:a16="http://schemas.microsoft.com/office/drawing/2014/main" id="{5CC43DEC-446F-B37F-086F-519C9C85ED70}"/>
              </a:ext>
            </a:extLst>
          </p:cNvPr>
          <p:cNvSpPr txBox="1"/>
          <p:nvPr/>
        </p:nvSpPr>
        <p:spPr>
          <a:xfrm>
            <a:off x="1828619" y="993533"/>
            <a:ext cx="5288846" cy="923330"/>
          </a:xfrm>
          <a:prstGeom prst="rect">
            <a:avLst/>
          </a:prstGeom>
          <a:noFill/>
        </p:spPr>
        <p:txBody>
          <a:bodyPr wrap="square" rtlCol="0">
            <a:spAutoFit/>
          </a:bodyPr>
          <a:lstStyle/>
          <a:p>
            <a:pPr algn="just"/>
            <a:r>
              <a:rPr lang="fr-FR" dirty="0"/>
              <a:t>Les moteurs électriques sont souvent commandés par des « interrupteurs » eux-mêmes commandés électriquement appelés transistors.</a:t>
            </a:r>
          </a:p>
        </p:txBody>
      </p:sp>
      <p:grpSp>
        <p:nvGrpSpPr>
          <p:cNvPr id="20" name="Groupe 19">
            <a:extLst>
              <a:ext uri="{FF2B5EF4-FFF2-40B4-BE49-F238E27FC236}">
                <a16:creationId xmlns:a16="http://schemas.microsoft.com/office/drawing/2014/main" id="{D118132A-560C-709D-4225-21A91FB0630C}"/>
              </a:ext>
            </a:extLst>
          </p:cNvPr>
          <p:cNvGrpSpPr/>
          <p:nvPr/>
        </p:nvGrpSpPr>
        <p:grpSpPr>
          <a:xfrm>
            <a:off x="683568" y="2590503"/>
            <a:ext cx="482887" cy="1894081"/>
            <a:chOff x="2946112" y="2333853"/>
            <a:chExt cx="482887" cy="1894081"/>
          </a:xfrm>
        </p:grpSpPr>
        <p:pic>
          <p:nvPicPr>
            <p:cNvPr id="10" name="Image 9" descr="Une image contenant noir, obscurité&#10;&#10;Description générée automatiquement">
              <a:extLst>
                <a:ext uri="{FF2B5EF4-FFF2-40B4-BE49-F238E27FC236}">
                  <a16:creationId xmlns:a16="http://schemas.microsoft.com/office/drawing/2014/main" id="{7866ACA1-1E79-875F-204D-BD384550DF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744571" y="2535394"/>
              <a:ext cx="885970" cy="482887"/>
            </a:xfrm>
            <a:prstGeom prst="rect">
              <a:avLst/>
            </a:prstGeom>
          </p:spPr>
        </p:pic>
        <p:sp>
          <p:nvSpPr>
            <p:cNvPr id="11" name="ZoneTexte 10">
              <a:extLst>
                <a:ext uri="{FF2B5EF4-FFF2-40B4-BE49-F238E27FC236}">
                  <a16:creationId xmlns:a16="http://schemas.microsoft.com/office/drawing/2014/main" id="{0468AAFD-D03F-CAF4-B2BC-88EA62A5A2C7}"/>
                </a:ext>
              </a:extLst>
            </p:cNvPr>
            <p:cNvSpPr txBox="1"/>
            <p:nvPr/>
          </p:nvSpPr>
          <p:spPr>
            <a:xfrm>
              <a:off x="2983468" y="3219822"/>
              <a:ext cx="369332" cy="707886"/>
            </a:xfrm>
            <a:prstGeom prst="rect">
              <a:avLst/>
            </a:prstGeom>
            <a:noFill/>
            <a:ln w="28575">
              <a:solidFill>
                <a:schemeClr val="tx1"/>
              </a:solidFill>
            </a:ln>
          </p:spPr>
          <p:txBody>
            <a:bodyPr vert="vert" wrap="square" rtlCol="0">
              <a:spAutoFit/>
            </a:bodyPr>
            <a:lstStyle/>
            <a:p>
              <a:pPr algn="ctr"/>
              <a:r>
                <a:rPr lang="fr-FR" sz="1200" dirty="0">
                  <a:solidFill>
                    <a:srgbClr val="0070C0"/>
                  </a:solidFill>
                </a:rPr>
                <a:t>200</a:t>
              </a:r>
              <a:r>
                <a:rPr lang="el-GR" sz="1200" dirty="0">
                  <a:solidFill>
                    <a:srgbClr val="0070C0"/>
                  </a:solidFill>
                </a:rPr>
                <a:t>Ω</a:t>
              </a:r>
              <a:endParaRPr lang="fr-FR" sz="1200" dirty="0">
                <a:solidFill>
                  <a:srgbClr val="0070C0"/>
                </a:solidFill>
              </a:endParaRPr>
            </a:p>
          </p:txBody>
        </p:sp>
        <p:cxnSp>
          <p:nvCxnSpPr>
            <p:cNvPr id="17" name="Connecteur droit 16">
              <a:extLst>
                <a:ext uri="{FF2B5EF4-FFF2-40B4-BE49-F238E27FC236}">
                  <a16:creationId xmlns:a16="http://schemas.microsoft.com/office/drawing/2014/main" id="{F55214B8-EA6F-EDAC-2858-0077628CC727}"/>
                </a:ext>
              </a:extLst>
            </p:cNvPr>
            <p:cNvCxnSpPr>
              <a:endCxn id="11" idx="2"/>
            </p:cNvCxnSpPr>
            <p:nvPr/>
          </p:nvCxnSpPr>
          <p:spPr>
            <a:xfrm flipV="1">
              <a:off x="3154972" y="3927708"/>
              <a:ext cx="0" cy="300226"/>
            </a:xfrm>
            <a:prstGeom prst="line">
              <a:avLst/>
            </a:prstGeom>
            <a:ln w="28575"/>
          </p:spPr>
          <p:style>
            <a:lnRef idx="1">
              <a:schemeClr val="dk1"/>
            </a:lnRef>
            <a:fillRef idx="0">
              <a:schemeClr val="dk1"/>
            </a:fillRef>
            <a:effectRef idx="0">
              <a:schemeClr val="dk1"/>
            </a:effectRef>
            <a:fontRef idx="minor">
              <a:schemeClr val="tx1"/>
            </a:fontRef>
          </p:style>
        </p:cxnSp>
      </p:grpSp>
      <p:sp>
        <p:nvSpPr>
          <p:cNvPr id="21" name="Rectangle 20">
            <a:extLst>
              <a:ext uri="{FF2B5EF4-FFF2-40B4-BE49-F238E27FC236}">
                <a16:creationId xmlns:a16="http://schemas.microsoft.com/office/drawing/2014/main" id="{1F684775-9199-B650-0127-C909F941835F}"/>
              </a:ext>
            </a:extLst>
          </p:cNvPr>
          <p:cNvSpPr/>
          <p:nvPr/>
        </p:nvSpPr>
        <p:spPr>
          <a:xfrm>
            <a:off x="424376" y="4484584"/>
            <a:ext cx="1391080" cy="369332"/>
          </a:xfrm>
          <a:prstGeom prst="rect">
            <a:avLst/>
          </a:prstGeom>
          <a:pattFill prst="wdDn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22">
            <a:extLst>
              <a:ext uri="{FF2B5EF4-FFF2-40B4-BE49-F238E27FC236}">
                <a16:creationId xmlns:a16="http://schemas.microsoft.com/office/drawing/2014/main" id="{57ACFAC7-B999-A1DF-FC5E-C61CEFAC50F4}"/>
              </a:ext>
            </a:extLst>
          </p:cNvPr>
          <p:cNvCxnSpPr>
            <a:cxnSpLocks/>
          </p:cNvCxnSpPr>
          <p:nvPr/>
        </p:nvCxnSpPr>
        <p:spPr>
          <a:xfrm>
            <a:off x="855957" y="1359828"/>
            <a:ext cx="205439" cy="241466"/>
          </a:xfrm>
          <a:prstGeom prst="line">
            <a:avLst/>
          </a:prstGeom>
          <a:ln w="28575"/>
        </p:spPr>
        <p:style>
          <a:lnRef idx="1">
            <a:schemeClr val="dk1"/>
          </a:lnRef>
          <a:fillRef idx="0">
            <a:schemeClr val="dk1"/>
          </a:fillRef>
          <a:effectRef idx="0">
            <a:schemeClr val="dk1"/>
          </a:effectRef>
          <a:fontRef idx="minor">
            <a:schemeClr val="tx1"/>
          </a:fontRef>
        </p:style>
      </p:cxnSp>
      <p:cxnSp>
        <p:nvCxnSpPr>
          <p:cNvPr id="26" name="Connecteur droit 25">
            <a:extLst>
              <a:ext uri="{FF2B5EF4-FFF2-40B4-BE49-F238E27FC236}">
                <a16:creationId xmlns:a16="http://schemas.microsoft.com/office/drawing/2014/main" id="{8479BAB9-CB2C-37AF-EC5F-09CA1B77E190}"/>
              </a:ext>
            </a:extLst>
          </p:cNvPr>
          <p:cNvCxnSpPr/>
          <p:nvPr/>
        </p:nvCxnSpPr>
        <p:spPr>
          <a:xfrm flipV="1">
            <a:off x="863568" y="1093912"/>
            <a:ext cx="0" cy="276043"/>
          </a:xfrm>
          <a:prstGeom prst="line">
            <a:avLst/>
          </a:prstGeom>
          <a:ln w="28575">
            <a:solidFill>
              <a:schemeClr val="tx1"/>
            </a:solidFill>
            <a:tailEnd type="oval"/>
          </a:ln>
        </p:spPr>
        <p:style>
          <a:lnRef idx="1">
            <a:schemeClr val="dk1"/>
          </a:lnRef>
          <a:fillRef idx="0">
            <a:schemeClr val="dk1"/>
          </a:fillRef>
          <a:effectRef idx="0">
            <a:schemeClr val="dk1"/>
          </a:effectRef>
          <a:fontRef idx="minor">
            <a:schemeClr val="tx1"/>
          </a:fontRef>
        </p:style>
      </p:cxnSp>
      <p:cxnSp>
        <p:nvCxnSpPr>
          <p:cNvPr id="28" name="Connecteur droit avec flèche 27">
            <a:extLst>
              <a:ext uri="{FF2B5EF4-FFF2-40B4-BE49-F238E27FC236}">
                <a16:creationId xmlns:a16="http://schemas.microsoft.com/office/drawing/2014/main" id="{BBF39A25-E0C8-7E25-D0E1-92D5F3E657A6}"/>
              </a:ext>
            </a:extLst>
          </p:cNvPr>
          <p:cNvCxnSpPr>
            <a:cxnSpLocks/>
          </p:cNvCxnSpPr>
          <p:nvPr/>
        </p:nvCxnSpPr>
        <p:spPr>
          <a:xfrm flipV="1">
            <a:off x="217995" y="1070378"/>
            <a:ext cx="0" cy="33925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ZoneTexte 28">
            <a:extLst>
              <a:ext uri="{FF2B5EF4-FFF2-40B4-BE49-F238E27FC236}">
                <a16:creationId xmlns:a16="http://schemas.microsoft.com/office/drawing/2014/main" id="{05C45100-9D6A-2D93-EDC8-93C6C939F862}"/>
              </a:ext>
            </a:extLst>
          </p:cNvPr>
          <p:cNvSpPr txBox="1"/>
          <p:nvPr/>
        </p:nvSpPr>
        <p:spPr>
          <a:xfrm rot="16200000">
            <a:off x="109177" y="1151170"/>
            <a:ext cx="530915" cy="369332"/>
          </a:xfrm>
          <a:prstGeom prst="rect">
            <a:avLst/>
          </a:prstGeom>
          <a:noFill/>
        </p:spPr>
        <p:txBody>
          <a:bodyPr wrap="none" rtlCol="0">
            <a:spAutoFit/>
          </a:bodyPr>
          <a:lstStyle/>
          <a:p>
            <a:r>
              <a:rPr lang="fr-FR" i="1" dirty="0">
                <a:solidFill>
                  <a:srgbClr val="0070C0"/>
                </a:solidFill>
              </a:rPr>
              <a:t>u(t)</a:t>
            </a:r>
          </a:p>
        </p:txBody>
      </p:sp>
      <p:sp>
        <p:nvSpPr>
          <p:cNvPr id="37" name="ZoneTexte 36">
            <a:extLst>
              <a:ext uri="{FF2B5EF4-FFF2-40B4-BE49-F238E27FC236}">
                <a16:creationId xmlns:a16="http://schemas.microsoft.com/office/drawing/2014/main" id="{E6A4CF9D-0F6E-F419-BB28-09D8992C877E}"/>
              </a:ext>
            </a:extLst>
          </p:cNvPr>
          <p:cNvSpPr txBox="1"/>
          <p:nvPr/>
        </p:nvSpPr>
        <p:spPr>
          <a:xfrm>
            <a:off x="1067465" y="2836878"/>
            <a:ext cx="482888" cy="369332"/>
          </a:xfrm>
          <a:prstGeom prst="rect">
            <a:avLst/>
          </a:prstGeom>
          <a:noFill/>
        </p:spPr>
        <p:txBody>
          <a:bodyPr wrap="square" rtlCol="0">
            <a:spAutoFit/>
          </a:bodyPr>
          <a:lstStyle/>
          <a:p>
            <a:r>
              <a:rPr lang="fr-FR" dirty="0">
                <a:solidFill>
                  <a:srgbClr val="0070C0"/>
                </a:solidFill>
              </a:rPr>
              <a:t>L</a:t>
            </a:r>
          </a:p>
        </p:txBody>
      </p:sp>
      <p:cxnSp>
        <p:nvCxnSpPr>
          <p:cNvPr id="7" name="Connecteur droit 6">
            <a:extLst>
              <a:ext uri="{FF2B5EF4-FFF2-40B4-BE49-F238E27FC236}">
                <a16:creationId xmlns:a16="http://schemas.microsoft.com/office/drawing/2014/main" id="{0E14BC2C-41A5-ED60-4598-2009CDEAD134}"/>
              </a:ext>
            </a:extLst>
          </p:cNvPr>
          <p:cNvCxnSpPr>
            <a:cxnSpLocks/>
          </p:cNvCxnSpPr>
          <p:nvPr/>
        </p:nvCxnSpPr>
        <p:spPr>
          <a:xfrm flipH="1" flipV="1">
            <a:off x="892428" y="2260318"/>
            <a:ext cx="0" cy="330184"/>
          </a:xfrm>
          <a:prstGeom prst="line">
            <a:avLst/>
          </a:prstGeom>
          <a:ln w="28575">
            <a:headEnd type="oval"/>
            <a:tailEnd type="none"/>
          </a:ln>
        </p:spPr>
        <p:style>
          <a:lnRef idx="1">
            <a:schemeClr val="dk1"/>
          </a:lnRef>
          <a:fillRef idx="0">
            <a:schemeClr val="dk1"/>
          </a:fillRef>
          <a:effectRef idx="0">
            <a:schemeClr val="dk1"/>
          </a:effectRef>
          <a:fontRef idx="minor">
            <a:schemeClr val="tx1"/>
          </a:fontRef>
        </p:style>
      </p:cxnSp>
      <p:cxnSp>
        <p:nvCxnSpPr>
          <p:cNvPr id="18" name="Connecteur droit 17">
            <a:extLst>
              <a:ext uri="{FF2B5EF4-FFF2-40B4-BE49-F238E27FC236}">
                <a16:creationId xmlns:a16="http://schemas.microsoft.com/office/drawing/2014/main" id="{3A57811B-17EF-3BE3-72C0-367980F92219}"/>
              </a:ext>
            </a:extLst>
          </p:cNvPr>
          <p:cNvCxnSpPr>
            <a:stCxn id="10" idx="1"/>
          </p:cNvCxnSpPr>
          <p:nvPr/>
        </p:nvCxnSpPr>
        <p:spPr>
          <a:xfrm flipV="1">
            <a:off x="925012" y="2590502"/>
            <a:ext cx="769357" cy="1"/>
          </a:xfrm>
          <a:prstGeom prst="line">
            <a:avLst/>
          </a:prstGeom>
          <a:ln w="28575"/>
        </p:spPr>
        <p:style>
          <a:lnRef idx="1">
            <a:schemeClr val="dk1"/>
          </a:lnRef>
          <a:fillRef idx="0">
            <a:schemeClr val="dk1"/>
          </a:fillRef>
          <a:effectRef idx="0">
            <a:schemeClr val="dk1"/>
          </a:effectRef>
          <a:fontRef idx="minor">
            <a:schemeClr val="tx1"/>
          </a:fontRef>
        </p:style>
      </p:cxnSp>
      <p:cxnSp>
        <p:nvCxnSpPr>
          <p:cNvPr id="24" name="Connecteur droit 23">
            <a:extLst>
              <a:ext uri="{FF2B5EF4-FFF2-40B4-BE49-F238E27FC236}">
                <a16:creationId xmlns:a16="http://schemas.microsoft.com/office/drawing/2014/main" id="{7713988A-DDC3-C476-FC7F-001E62DD123E}"/>
              </a:ext>
            </a:extLst>
          </p:cNvPr>
          <p:cNvCxnSpPr>
            <a:cxnSpLocks/>
          </p:cNvCxnSpPr>
          <p:nvPr/>
        </p:nvCxnSpPr>
        <p:spPr>
          <a:xfrm>
            <a:off x="1694369" y="2590502"/>
            <a:ext cx="0" cy="1894082"/>
          </a:xfrm>
          <a:prstGeom prst="line">
            <a:avLst/>
          </a:prstGeom>
          <a:ln w="28575"/>
        </p:spPr>
        <p:style>
          <a:lnRef idx="1">
            <a:schemeClr val="dk1"/>
          </a:lnRef>
          <a:fillRef idx="0">
            <a:schemeClr val="dk1"/>
          </a:fillRef>
          <a:effectRef idx="0">
            <a:schemeClr val="dk1"/>
          </a:effectRef>
          <a:fontRef idx="minor">
            <a:schemeClr val="tx1"/>
          </a:fontRef>
        </p:style>
      </p:cxnSp>
      <p:grpSp>
        <p:nvGrpSpPr>
          <p:cNvPr id="8" name="Groupe 7">
            <a:extLst>
              <a:ext uri="{FF2B5EF4-FFF2-40B4-BE49-F238E27FC236}">
                <a16:creationId xmlns:a16="http://schemas.microsoft.com/office/drawing/2014/main" id="{97ABF523-7DC4-419F-F231-D7E73824308B}"/>
              </a:ext>
            </a:extLst>
          </p:cNvPr>
          <p:cNvGrpSpPr/>
          <p:nvPr/>
        </p:nvGrpSpPr>
        <p:grpSpPr>
          <a:xfrm>
            <a:off x="1550353" y="3005101"/>
            <a:ext cx="288032" cy="725469"/>
            <a:chOff x="4860032" y="2926401"/>
            <a:chExt cx="288032" cy="725469"/>
          </a:xfrm>
        </p:grpSpPr>
        <p:sp>
          <p:nvSpPr>
            <p:cNvPr id="12" name="Triangle isocèle 11">
              <a:extLst>
                <a:ext uri="{FF2B5EF4-FFF2-40B4-BE49-F238E27FC236}">
                  <a16:creationId xmlns:a16="http://schemas.microsoft.com/office/drawing/2014/main" id="{625AE134-0F1F-9D80-AEF6-FD35B98194A9}"/>
                </a:ext>
              </a:extLst>
            </p:cNvPr>
            <p:cNvSpPr/>
            <p:nvPr/>
          </p:nvSpPr>
          <p:spPr>
            <a:xfrm>
              <a:off x="4860032" y="3111067"/>
              <a:ext cx="288032" cy="338972"/>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12">
              <a:extLst>
                <a:ext uri="{FF2B5EF4-FFF2-40B4-BE49-F238E27FC236}">
                  <a16:creationId xmlns:a16="http://schemas.microsoft.com/office/drawing/2014/main" id="{3227898B-B3C7-E49F-93BD-AEE46CE8F23E}"/>
                </a:ext>
              </a:extLst>
            </p:cNvPr>
            <p:cNvCxnSpPr/>
            <p:nvPr/>
          </p:nvCxnSpPr>
          <p:spPr>
            <a:xfrm>
              <a:off x="4860032" y="3111067"/>
              <a:ext cx="288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EF447F5-431B-EB77-A732-75BE71123F8D}"/>
                </a:ext>
              </a:extLst>
            </p:cNvPr>
            <p:cNvCxnSpPr>
              <a:stCxn id="12" idx="0"/>
            </p:cNvCxnSpPr>
            <p:nvPr/>
          </p:nvCxnSpPr>
          <p:spPr>
            <a:xfrm flipV="1">
              <a:off x="5004048" y="2926401"/>
              <a:ext cx="0" cy="184666"/>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EB4C8E3-0FF7-4D17-4B25-5EFD7A40102F}"/>
                </a:ext>
              </a:extLst>
            </p:cNvPr>
            <p:cNvCxnSpPr>
              <a:endCxn id="12" idx="3"/>
            </p:cNvCxnSpPr>
            <p:nvPr/>
          </p:nvCxnSpPr>
          <p:spPr>
            <a:xfrm flipV="1">
              <a:off x="5004048" y="3450039"/>
              <a:ext cx="0" cy="201831"/>
            </a:xfrm>
            <a:prstGeom prst="straightConnector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6" name="Image 15">
            <a:extLst>
              <a:ext uri="{FF2B5EF4-FFF2-40B4-BE49-F238E27FC236}">
                <a16:creationId xmlns:a16="http://schemas.microsoft.com/office/drawing/2014/main" id="{BCD6975F-F249-02CE-9FA6-83F954D992C5}"/>
              </a:ext>
            </a:extLst>
          </p:cNvPr>
          <p:cNvPicPr>
            <a:picLocks noChangeAspect="1"/>
          </p:cNvPicPr>
          <p:nvPr/>
        </p:nvPicPr>
        <p:blipFill rotWithShape="1">
          <a:blip r:embed="rId4"/>
          <a:srcRect l="19077" t="23694" r="62144" b="40724"/>
          <a:stretch/>
        </p:blipFill>
        <p:spPr>
          <a:xfrm>
            <a:off x="7236841" y="277149"/>
            <a:ext cx="1717191" cy="1743968"/>
          </a:xfrm>
          <a:prstGeom prst="rect">
            <a:avLst/>
          </a:prstGeom>
        </p:spPr>
      </p:pic>
      <p:pic>
        <p:nvPicPr>
          <p:cNvPr id="33" name="Image 32" descr="Une image contenant noir, obscurité&#10;&#10;Description générée automatiquement">
            <a:extLst>
              <a:ext uri="{FF2B5EF4-FFF2-40B4-BE49-F238E27FC236}">
                <a16:creationId xmlns:a16="http://schemas.microsoft.com/office/drawing/2014/main" id="{44FEA766-E1DE-67AD-3B73-5AC2364A08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294" y="1559454"/>
            <a:ext cx="923327" cy="923327"/>
          </a:xfrm>
          <a:prstGeom prst="rect">
            <a:avLst/>
          </a:prstGeom>
        </p:spPr>
      </p:pic>
      <p:sp>
        <p:nvSpPr>
          <p:cNvPr id="39" name="ZoneTexte 38">
            <a:extLst>
              <a:ext uri="{FF2B5EF4-FFF2-40B4-BE49-F238E27FC236}">
                <a16:creationId xmlns:a16="http://schemas.microsoft.com/office/drawing/2014/main" id="{6B49FE68-0EAD-0F05-F763-FB4476C54D8D}"/>
              </a:ext>
            </a:extLst>
          </p:cNvPr>
          <p:cNvSpPr txBox="1"/>
          <p:nvPr/>
        </p:nvSpPr>
        <p:spPr>
          <a:xfrm>
            <a:off x="248950" y="1672705"/>
            <a:ext cx="318665" cy="369332"/>
          </a:xfrm>
          <a:prstGeom prst="rect">
            <a:avLst/>
          </a:prstGeom>
          <a:noFill/>
        </p:spPr>
        <p:txBody>
          <a:bodyPr wrap="square" rtlCol="0">
            <a:spAutoFit/>
          </a:bodyPr>
          <a:lstStyle/>
          <a:p>
            <a:r>
              <a:rPr lang="fr-FR" dirty="0"/>
              <a:t>G</a:t>
            </a:r>
          </a:p>
        </p:txBody>
      </p:sp>
      <p:sp>
        <p:nvSpPr>
          <p:cNvPr id="41" name="ZoneTexte 40">
            <a:extLst>
              <a:ext uri="{FF2B5EF4-FFF2-40B4-BE49-F238E27FC236}">
                <a16:creationId xmlns:a16="http://schemas.microsoft.com/office/drawing/2014/main" id="{7CDDE88B-79DB-4E52-80A8-34450D48FF26}"/>
              </a:ext>
            </a:extLst>
          </p:cNvPr>
          <p:cNvSpPr txBox="1"/>
          <p:nvPr/>
        </p:nvSpPr>
        <p:spPr>
          <a:xfrm>
            <a:off x="1317691" y="2050994"/>
            <a:ext cx="1412563" cy="369332"/>
          </a:xfrm>
          <a:prstGeom prst="rect">
            <a:avLst/>
          </a:prstGeom>
          <a:noFill/>
        </p:spPr>
        <p:txBody>
          <a:bodyPr wrap="square" rtlCol="0">
            <a:spAutoFit/>
          </a:bodyPr>
          <a:lstStyle/>
          <a:p>
            <a:r>
              <a:rPr lang="fr-FR" dirty="0"/>
              <a:t>transistor</a:t>
            </a:r>
          </a:p>
        </p:txBody>
      </p:sp>
      <p:cxnSp>
        <p:nvCxnSpPr>
          <p:cNvPr id="43" name="Connecteur droit avec flèche 42">
            <a:extLst>
              <a:ext uri="{FF2B5EF4-FFF2-40B4-BE49-F238E27FC236}">
                <a16:creationId xmlns:a16="http://schemas.microsoft.com/office/drawing/2014/main" id="{207728AA-F5F6-82A7-489E-7833DE0E3DDC}"/>
              </a:ext>
            </a:extLst>
          </p:cNvPr>
          <p:cNvCxnSpPr>
            <a:stCxn id="41" idx="1"/>
          </p:cNvCxnSpPr>
          <p:nvPr/>
        </p:nvCxnSpPr>
        <p:spPr>
          <a:xfrm flipH="1" flipV="1">
            <a:off x="1061396" y="2118075"/>
            <a:ext cx="256295" cy="1175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48FF4524-7FF4-AAD1-F9EF-473C32AB77E1}"/>
              </a:ext>
            </a:extLst>
          </p:cNvPr>
          <p:cNvSpPr txBox="1"/>
          <p:nvPr/>
        </p:nvSpPr>
        <p:spPr>
          <a:xfrm>
            <a:off x="2393910" y="2127512"/>
            <a:ext cx="6701501" cy="2862322"/>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sz="1500" dirty="0"/>
              <a:t>Prenez l’élément « transistor » et essayez de tourner la roue de niveau 1 (celle du bas).</a:t>
            </a:r>
          </a:p>
          <a:p>
            <a:pPr marL="285750" indent="-285750" algn="just">
              <a:buFont typeface="Arial" panose="020B0604020202020204" pitchFamily="34" charset="0"/>
              <a:buChar char="•"/>
            </a:pPr>
            <a:r>
              <a:rPr lang="fr-FR" sz="1500" dirty="0"/>
              <a:t>Recommencez en déplaçant la grande roue de commande (notée G : </a:t>
            </a:r>
            <a:r>
              <a:rPr lang="fr-FR" sz="1500" dirty="0" err="1"/>
              <a:t>gate</a:t>
            </a:r>
            <a:r>
              <a:rPr lang="fr-FR" sz="1500" dirty="0"/>
              <a:t>).</a:t>
            </a:r>
          </a:p>
          <a:p>
            <a:pPr algn="just"/>
            <a:r>
              <a:rPr lang="fr-FR" sz="1500" b="1" dirty="0"/>
              <a:t>Question 19 </a:t>
            </a:r>
            <a:r>
              <a:rPr lang="fr-FR" sz="1500" dirty="0"/>
              <a:t>: Que constatez-vous ?</a:t>
            </a:r>
          </a:p>
          <a:p>
            <a:pPr marL="285750" indent="-285750" algn="just">
              <a:buFont typeface="Arial" panose="020B0604020202020204" pitchFamily="34" charset="0"/>
              <a:buChar char="•"/>
            </a:pPr>
            <a:r>
              <a:rPr lang="fr-FR" sz="1500" dirty="0"/>
              <a:t>Complétez le montage précédent à l’aide du schéma présenté. La grande roue du transistor n’est pas reliée.</a:t>
            </a:r>
          </a:p>
          <a:p>
            <a:pPr marL="285750" indent="-285750" algn="just">
              <a:buFont typeface="Arial" panose="020B0604020202020204" pitchFamily="34" charset="0"/>
              <a:buChar char="•"/>
            </a:pPr>
            <a:r>
              <a:rPr lang="fr-FR" sz="1500" dirty="0"/>
              <a:t>Lancez l’alimentation et appuyer sur le bouton on.</a:t>
            </a:r>
          </a:p>
          <a:p>
            <a:pPr marL="285750" indent="-285750" algn="just">
              <a:buFont typeface="Arial" panose="020B0604020202020204" pitchFamily="34" charset="0"/>
              <a:buChar char="•"/>
            </a:pPr>
            <a:r>
              <a:rPr lang="fr-FR" sz="1500" dirty="0"/>
              <a:t>Tournez la grande roue du transistor à la main.</a:t>
            </a:r>
          </a:p>
          <a:p>
            <a:pPr marL="285750" indent="-285750" algn="just">
              <a:buFont typeface="Arial" panose="020B0604020202020204" pitchFamily="34" charset="0"/>
              <a:buChar char="•"/>
            </a:pPr>
            <a:r>
              <a:rPr lang="fr-FR" sz="1500" dirty="0"/>
              <a:t>Puis effectuer des mouvements rapides </a:t>
            </a:r>
            <a:r>
              <a:rPr lang="fr-FR" sz="1500" b="1" dirty="0"/>
              <a:t>à la main </a:t>
            </a:r>
            <a:r>
              <a:rPr lang="fr-FR" sz="1500" dirty="0"/>
              <a:t>d’ouverture/fermeture du transistor et observez la bobine. Elle a un mouvement quasi continu de rotation. Vous venez d’effectuer une commande moteur par hachage.</a:t>
            </a:r>
          </a:p>
        </p:txBody>
      </p:sp>
    </p:spTree>
    <p:extLst>
      <p:ext uri="{BB962C8B-B14F-4D97-AF65-F5344CB8AC3E}">
        <p14:creationId xmlns:p14="http://schemas.microsoft.com/office/powerpoint/2010/main" val="42678973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necteur droit 1"/>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7" name="Titre 6"/>
          <p:cNvSpPr>
            <a:spLocks noGrp="1"/>
          </p:cNvSpPr>
          <p:nvPr>
            <p:ph type="title"/>
          </p:nvPr>
        </p:nvSpPr>
        <p:spPr/>
        <p:txBody>
          <a:bodyPr>
            <a:noAutofit/>
          </a:bodyPr>
          <a:lstStyle/>
          <a:p>
            <a:br>
              <a:rPr lang="fr-FR" sz="4300" dirty="0"/>
            </a:br>
            <a:r>
              <a:rPr lang="fr-FR" sz="4300" dirty="0"/>
              <a:t>Expérimenter 5</a:t>
            </a:r>
          </a:p>
        </p:txBody>
      </p:sp>
      <p:sp>
        <p:nvSpPr>
          <p:cNvPr id="8" name="Espace réservé du texte 7"/>
          <p:cNvSpPr>
            <a:spLocks noGrp="1"/>
          </p:cNvSpPr>
          <p:nvPr>
            <p:ph type="body" idx="1"/>
          </p:nvPr>
        </p:nvSpPr>
        <p:spPr/>
        <p:txBody>
          <a:bodyPr>
            <a:normAutofit/>
          </a:bodyPr>
          <a:lstStyle/>
          <a:p>
            <a:pPr marL="285750" indent="-285750">
              <a:buFontTx/>
              <a:buChar char="-"/>
            </a:pPr>
            <a:r>
              <a:rPr lang="fr-FR" sz="2400" dirty="0"/>
              <a:t>Effectuer des montages élémentaires électroniques avec des éléments Spintronics : le </a:t>
            </a:r>
            <a:r>
              <a:rPr lang="fr-FR" dirty="0"/>
              <a:t>filtrage</a:t>
            </a:r>
            <a:endParaRPr lang="fr-FR" sz="2400" dirty="0"/>
          </a:p>
        </p:txBody>
      </p:sp>
      <p:sp>
        <p:nvSpPr>
          <p:cNvPr id="5" name="Espace réservé du pied de page 4"/>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p:cNvSpPr>
            <a:spLocks noGrp="1"/>
          </p:cNvSpPr>
          <p:nvPr>
            <p:ph type="sldNum" sz="quarter" idx="12"/>
          </p:nvPr>
        </p:nvSpPr>
        <p:spPr/>
        <p:txBody>
          <a:bodyPr/>
          <a:lstStyle/>
          <a:p>
            <a:fld id="{93C461D2-9DE8-40C8-822B-38EC5191248D}" type="slidenum">
              <a:rPr lang="fr-FR" smtClean="0"/>
              <a:pPr/>
              <a:t>36</a:t>
            </a:fld>
            <a:endParaRPr lang="fr-FR" dirty="0"/>
          </a:p>
        </p:txBody>
      </p:sp>
    </p:spTree>
    <p:extLst>
      <p:ext uri="{BB962C8B-B14F-4D97-AF65-F5344CB8AC3E}">
        <p14:creationId xmlns:p14="http://schemas.microsoft.com/office/powerpoint/2010/main" val="37738866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AF15287F-5756-B898-0A92-D0DB86B776BA}"/>
              </a:ext>
            </a:extLst>
          </p:cNvPr>
          <p:cNvSpPr>
            <a:spLocks noGrp="1"/>
          </p:cNvSpPr>
          <p:nvPr>
            <p:ph type="title"/>
          </p:nvPr>
        </p:nvSpPr>
        <p:spPr/>
        <p:txBody>
          <a:bodyPr/>
          <a:lstStyle/>
          <a:p>
            <a:r>
              <a:rPr lang="fr-FR" dirty="0"/>
              <a:t>Le condensateur</a:t>
            </a:r>
          </a:p>
        </p:txBody>
      </p:sp>
      <p:sp>
        <p:nvSpPr>
          <p:cNvPr id="5" name="Espace réservé du pied de page 4">
            <a:extLst>
              <a:ext uri="{FF2B5EF4-FFF2-40B4-BE49-F238E27FC236}">
                <a16:creationId xmlns:a16="http://schemas.microsoft.com/office/drawing/2014/main" id="{682027BF-1AA6-53ED-FE8E-4286A8D23D70}"/>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19C587B1-467C-EB27-46F9-C43885C2720C}"/>
              </a:ext>
            </a:extLst>
          </p:cNvPr>
          <p:cNvSpPr>
            <a:spLocks noGrp="1"/>
          </p:cNvSpPr>
          <p:nvPr>
            <p:ph type="sldNum" sz="quarter" idx="12"/>
          </p:nvPr>
        </p:nvSpPr>
        <p:spPr/>
        <p:txBody>
          <a:bodyPr/>
          <a:lstStyle/>
          <a:p>
            <a:fld id="{93C461D2-9DE8-40C8-822B-38EC5191248D}" type="slidenum">
              <a:rPr lang="fr-FR" smtClean="0"/>
              <a:pPr/>
              <a:t>37</a:t>
            </a:fld>
            <a:endParaRPr lang="fr-FR" dirty="0"/>
          </a:p>
        </p:txBody>
      </p:sp>
      <p:sp>
        <p:nvSpPr>
          <p:cNvPr id="11" name="ZoneTexte 10">
            <a:extLst>
              <a:ext uri="{FF2B5EF4-FFF2-40B4-BE49-F238E27FC236}">
                <a16:creationId xmlns:a16="http://schemas.microsoft.com/office/drawing/2014/main" id="{F4BF7530-78A8-A020-7058-93394D3D3528}"/>
              </a:ext>
            </a:extLst>
          </p:cNvPr>
          <p:cNvSpPr txBox="1"/>
          <p:nvPr/>
        </p:nvSpPr>
        <p:spPr>
          <a:xfrm>
            <a:off x="457200" y="1307986"/>
            <a:ext cx="8763938" cy="369332"/>
          </a:xfrm>
          <a:prstGeom prst="rect">
            <a:avLst/>
          </a:prstGeom>
          <a:noFill/>
        </p:spPr>
        <p:txBody>
          <a:bodyPr wrap="none" rtlCol="0">
            <a:spAutoFit/>
          </a:bodyPr>
          <a:lstStyle/>
          <a:p>
            <a:r>
              <a:rPr lang="fr-FR" dirty="0"/>
              <a:t>Un condensateur est un composant électronique permettant de stocker de l’énergie.</a:t>
            </a:r>
          </a:p>
        </p:txBody>
      </p:sp>
      <p:sp>
        <p:nvSpPr>
          <p:cNvPr id="13" name="ZoneTexte 12">
            <a:extLst>
              <a:ext uri="{FF2B5EF4-FFF2-40B4-BE49-F238E27FC236}">
                <a16:creationId xmlns:a16="http://schemas.microsoft.com/office/drawing/2014/main" id="{59462981-F8F7-3C47-E420-C14C81290FEC}"/>
              </a:ext>
            </a:extLst>
          </p:cNvPr>
          <p:cNvSpPr txBox="1"/>
          <p:nvPr/>
        </p:nvSpPr>
        <p:spPr>
          <a:xfrm>
            <a:off x="140018" y="2833788"/>
            <a:ext cx="2954655" cy="369332"/>
          </a:xfrm>
          <a:prstGeom prst="rect">
            <a:avLst/>
          </a:prstGeom>
          <a:noFill/>
        </p:spPr>
        <p:txBody>
          <a:bodyPr wrap="none" rtlCol="0">
            <a:spAutoFit/>
          </a:bodyPr>
          <a:lstStyle/>
          <a:p>
            <a:r>
              <a:rPr lang="fr-FR" dirty="0"/>
              <a:t>Le modèle électrique est  : </a:t>
            </a:r>
          </a:p>
        </p:txBody>
      </p:sp>
      <mc:AlternateContent xmlns:mc="http://schemas.openxmlformats.org/markup-compatibility/2006" xmlns:a14="http://schemas.microsoft.com/office/drawing/2010/main">
        <mc:Choice Requires="a14">
          <p:sp>
            <p:nvSpPr>
              <p:cNvPr id="14" name="ZoneTexte 13">
                <a:extLst>
                  <a:ext uri="{FF2B5EF4-FFF2-40B4-BE49-F238E27FC236}">
                    <a16:creationId xmlns:a16="http://schemas.microsoft.com/office/drawing/2014/main" id="{DCF66030-6C6A-30E7-E37D-607A3B9FD1CD}"/>
                  </a:ext>
                </a:extLst>
              </p:cNvPr>
              <p:cNvSpPr txBox="1"/>
              <p:nvPr/>
            </p:nvSpPr>
            <p:spPr>
              <a:xfrm>
                <a:off x="2943705" y="2707378"/>
                <a:ext cx="2875659" cy="61940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70C0"/>
                          </a:solidFill>
                          <a:latin typeface="Cambria Math" panose="02040503050406030204" pitchFamily="18" charset="0"/>
                        </a:rPr>
                        <m:t>𝑢</m:t>
                      </m:r>
                      <m:d>
                        <m:dPr>
                          <m:ctrlPr>
                            <a:rPr lang="fr-FR" b="0" i="1" smtClean="0">
                              <a:solidFill>
                                <a:srgbClr val="0070C0"/>
                              </a:solidFill>
                              <a:latin typeface="Cambria Math" panose="02040503050406030204" pitchFamily="18" charset="0"/>
                            </a:rPr>
                          </m:ctrlPr>
                        </m:dPr>
                        <m:e>
                          <m:r>
                            <a:rPr lang="fr-FR" b="0" i="1" smtClean="0">
                              <a:solidFill>
                                <a:srgbClr val="0070C0"/>
                              </a:solidFill>
                              <a:latin typeface="Cambria Math" panose="02040503050406030204" pitchFamily="18" charset="0"/>
                            </a:rPr>
                            <m:t>𝑡</m:t>
                          </m:r>
                        </m:e>
                      </m:d>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𝑢</m:t>
                      </m:r>
                      <m:r>
                        <a:rPr lang="fr-FR" b="0" i="1" smtClean="0">
                          <a:solidFill>
                            <a:srgbClr val="0070C0"/>
                          </a:solidFill>
                          <a:latin typeface="Cambria Math" panose="02040503050406030204" pitchFamily="18" charset="0"/>
                        </a:rPr>
                        <m:t>(0)=</m:t>
                      </m:r>
                      <m:f>
                        <m:fPr>
                          <m:ctrlPr>
                            <a:rPr lang="fr-FR" b="0" i="1" smtClean="0">
                              <a:solidFill>
                                <a:srgbClr val="0070C0"/>
                              </a:solidFill>
                              <a:latin typeface="Cambria Math" panose="02040503050406030204" pitchFamily="18" charset="0"/>
                            </a:rPr>
                          </m:ctrlPr>
                        </m:fPr>
                        <m:num>
                          <m:r>
                            <a:rPr lang="fr-FR" b="0" i="1" smtClean="0">
                              <a:solidFill>
                                <a:srgbClr val="0070C0"/>
                              </a:solidFill>
                              <a:latin typeface="Cambria Math" panose="02040503050406030204" pitchFamily="18" charset="0"/>
                            </a:rPr>
                            <m:t>1</m:t>
                          </m:r>
                        </m:num>
                        <m:den>
                          <m:r>
                            <a:rPr lang="fr-FR" b="0" i="1" smtClean="0">
                              <a:solidFill>
                                <a:srgbClr val="0070C0"/>
                              </a:solidFill>
                              <a:latin typeface="Cambria Math" panose="02040503050406030204" pitchFamily="18" charset="0"/>
                            </a:rPr>
                            <m:t>𝐶𝑎</m:t>
                          </m:r>
                        </m:den>
                      </m:f>
                      <m:r>
                        <a:rPr lang="fr-FR" b="0" i="1" smtClean="0">
                          <a:solidFill>
                            <a:srgbClr val="0070C0"/>
                          </a:solidFill>
                          <a:latin typeface="Cambria Math" panose="02040503050406030204" pitchFamily="18" charset="0"/>
                        </a:rPr>
                        <m:t>.</m:t>
                      </m:r>
                      <m:nary>
                        <m:naryPr>
                          <m:ctrlPr>
                            <a:rPr lang="fr-FR" b="0" i="1" smtClean="0">
                              <a:solidFill>
                                <a:srgbClr val="0070C0"/>
                              </a:solidFill>
                              <a:latin typeface="Cambria Math" panose="02040503050406030204" pitchFamily="18" charset="0"/>
                            </a:rPr>
                          </m:ctrlPr>
                        </m:naryPr>
                        <m:sub>
                          <m:r>
                            <m:rPr>
                              <m:brk m:alnAt="23"/>
                            </m:rPr>
                            <a:rPr lang="fr-FR" b="0" i="1" smtClean="0">
                              <a:solidFill>
                                <a:srgbClr val="0070C0"/>
                              </a:solidFill>
                              <a:latin typeface="Cambria Math" panose="02040503050406030204" pitchFamily="18" charset="0"/>
                            </a:rPr>
                            <m:t>0</m:t>
                          </m:r>
                        </m:sub>
                        <m:sup>
                          <m:r>
                            <a:rPr lang="fr-FR" b="0" i="1" smtClean="0">
                              <a:solidFill>
                                <a:srgbClr val="0070C0"/>
                              </a:solidFill>
                              <a:latin typeface="Cambria Math" panose="02040503050406030204" pitchFamily="18" charset="0"/>
                            </a:rPr>
                            <m:t>𝑡</m:t>
                          </m:r>
                        </m:sup>
                        <m:e>
                          <m:r>
                            <a:rPr lang="fr-FR" b="0" i="1" smtClean="0">
                              <a:solidFill>
                                <a:srgbClr val="0070C0"/>
                              </a:solidFill>
                              <a:latin typeface="Cambria Math" panose="02040503050406030204" pitchFamily="18" charset="0"/>
                            </a:rPr>
                            <m:t>𝑖</m:t>
                          </m:r>
                          <m:d>
                            <m:dPr>
                              <m:ctrlPr>
                                <a:rPr lang="fr-FR" b="0" i="1" smtClean="0">
                                  <a:solidFill>
                                    <a:srgbClr val="0070C0"/>
                                  </a:solidFill>
                                  <a:latin typeface="Cambria Math" panose="02040503050406030204" pitchFamily="18" charset="0"/>
                                </a:rPr>
                              </m:ctrlPr>
                            </m:dPr>
                            <m:e>
                              <m:r>
                                <a:rPr lang="fr-FR" b="0" i="1" smtClean="0">
                                  <a:solidFill>
                                    <a:srgbClr val="0070C0"/>
                                  </a:solidFill>
                                  <a:latin typeface="Cambria Math" panose="02040503050406030204" pitchFamily="18" charset="0"/>
                                </a:rPr>
                                <m:t>𝑡</m:t>
                              </m:r>
                            </m:e>
                          </m:d>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𝑑𝑡</m:t>
                          </m:r>
                        </m:e>
                      </m:nary>
                    </m:oMath>
                  </m:oMathPara>
                </a14:m>
                <a:endParaRPr lang="fr-FR" dirty="0">
                  <a:solidFill>
                    <a:srgbClr val="0070C0"/>
                  </a:solidFill>
                </a:endParaRPr>
              </a:p>
            </p:txBody>
          </p:sp>
        </mc:Choice>
        <mc:Fallback xmlns="">
          <p:sp>
            <p:nvSpPr>
              <p:cNvPr id="14" name="ZoneTexte 13">
                <a:extLst>
                  <a:ext uri="{FF2B5EF4-FFF2-40B4-BE49-F238E27FC236}">
                    <a16:creationId xmlns:a16="http://schemas.microsoft.com/office/drawing/2014/main" id="{DCF66030-6C6A-30E7-E37D-607A3B9FD1CD}"/>
                  </a:ext>
                </a:extLst>
              </p:cNvPr>
              <p:cNvSpPr txBox="1">
                <a:spLocks noRot="1" noChangeAspect="1" noMove="1" noResize="1" noEditPoints="1" noAdjustHandles="1" noChangeArrowheads="1" noChangeShapeType="1" noTextEdit="1"/>
              </p:cNvSpPr>
              <p:nvPr/>
            </p:nvSpPr>
            <p:spPr>
              <a:xfrm>
                <a:off x="2943705" y="2707378"/>
                <a:ext cx="2875659" cy="619400"/>
              </a:xfrm>
              <a:prstGeom prst="rect">
                <a:avLst/>
              </a:prstGeom>
              <a:blipFill>
                <a:blip r:embed="rId3"/>
                <a:stretch>
                  <a:fillRect/>
                </a:stretch>
              </a:blipFill>
            </p:spPr>
            <p:txBody>
              <a:bodyPr/>
              <a:lstStyle/>
              <a:p>
                <a:r>
                  <a:rPr lang="fr-FR">
                    <a:noFill/>
                  </a:rPr>
                  <a:t> </a:t>
                </a:r>
              </a:p>
            </p:txBody>
          </p:sp>
        </mc:Fallback>
      </mc:AlternateContent>
      <p:sp>
        <p:nvSpPr>
          <p:cNvPr id="15" name="ZoneTexte 14">
            <a:extLst>
              <a:ext uri="{FF2B5EF4-FFF2-40B4-BE49-F238E27FC236}">
                <a16:creationId xmlns:a16="http://schemas.microsoft.com/office/drawing/2014/main" id="{BB4509D5-864F-9E3A-DCA6-F7F50434C136}"/>
              </a:ext>
            </a:extLst>
          </p:cNvPr>
          <p:cNvSpPr txBox="1"/>
          <p:nvPr/>
        </p:nvSpPr>
        <p:spPr>
          <a:xfrm>
            <a:off x="457200" y="1914392"/>
            <a:ext cx="3057247" cy="369332"/>
          </a:xfrm>
          <a:prstGeom prst="rect">
            <a:avLst/>
          </a:prstGeom>
          <a:noFill/>
        </p:spPr>
        <p:txBody>
          <a:bodyPr wrap="none" rtlCol="0">
            <a:spAutoFit/>
          </a:bodyPr>
          <a:lstStyle/>
          <a:p>
            <a:r>
              <a:rPr lang="fr-FR" dirty="0"/>
              <a:t>Le symbole électrique est  : </a:t>
            </a:r>
          </a:p>
        </p:txBody>
      </p:sp>
      <p:sp>
        <p:nvSpPr>
          <p:cNvPr id="20" name="ZoneTexte 19">
            <a:extLst>
              <a:ext uri="{FF2B5EF4-FFF2-40B4-BE49-F238E27FC236}">
                <a16:creationId xmlns:a16="http://schemas.microsoft.com/office/drawing/2014/main" id="{2401BE4D-A3BA-D333-251E-AE3E3FD71639}"/>
              </a:ext>
            </a:extLst>
          </p:cNvPr>
          <p:cNvSpPr txBox="1"/>
          <p:nvPr/>
        </p:nvSpPr>
        <p:spPr>
          <a:xfrm>
            <a:off x="522221" y="3565766"/>
            <a:ext cx="5429692" cy="369332"/>
          </a:xfrm>
          <a:prstGeom prst="rect">
            <a:avLst/>
          </a:prstGeom>
          <a:noFill/>
        </p:spPr>
        <p:txBody>
          <a:bodyPr wrap="none" rtlCol="0">
            <a:spAutoFit/>
          </a:bodyPr>
          <a:lstStyle/>
          <a:p>
            <a:r>
              <a:rPr lang="fr-FR" dirty="0"/>
              <a:t>Il faut trouver une relation mécanique équivalente : </a:t>
            </a:r>
          </a:p>
        </p:txBody>
      </p:sp>
      <mc:AlternateContent xmlns:mc="http://schemas.openxmlformats.org/markup-compatibility/2006" xmlns:a14="http://schemas.microsoft.com/office/drawing/2010/main">
        <mc:Choice Requires="a14">
          <p:sp>
            <p:nvSpPr>
              <p:cNvPr id="22" name="ZoneTexte 21">
                <a:extLst>
                  <a:ext uri="{FF2B5EF4-FFF2-40B4-BE49-F238E27FC236}">
                    <a16:creationId xmlns:a16="http://schemas.microsoft.com/office/drawing/2014/main" id="{3828CA50-4326-311B-2F10-601CF9E89743}"/>
                  </a:ext>
                </a:extLst>
              </p:cNvPr>
              <p:cNvSpPr txBox="1"/>
              <p:nvPr/>
            </p:nvSpPr>
            <p:spPr>
              <a:xfrm>
                <a:off x="457200" y="4101879"/>
                <a:ext cx="8396376" cy="1019125"/>
              </a:xfrm>
              <a:prstGeom prst="rect">
                <a:avLst/>
              </a:prstGeom>
              <a:solidFill>
                <a:schemeClr val="accent4">
                  <a:lumMod val="20000"/>
                  <a:lumOff val="80000"/>
                </a:schemeClr>
              </a:solidFill>
            </p:spPr>
            <p:txBody>
              <a:bodyPr wrap="square" rtlCol="0">
                <a:spAutoFit/>
              </a:bodyPr>
              <a:lstStyle/>
              <a:p>
                <a:pPr algn="just"/>
                <a:r>
                  <a:rPr lang="fr-FR" b="1" dirty="0"/>
                  <a:t>Question 20 </a:t>
                </a:r>
                <a:r>
                  <a:rPr lang="fr-FR" dirty="0"/>
                  <a:t>: Que représente la variable </a:t>
                </a:r>
                <a14:m>
                  <m:oMath xmlns:m="http://schemas.openxmlformats.org/officeDocument/2006/math">
                    <m:nary>
                      <m:naryPr>
                        <m:ctrlPr>
                          <a:rPr lang="fr-FR" i="1" smtClean="0">
                            <a:solidFill>
                              <a:srgbClr val="00B050"/>
                            </a:solidFill>
                            <a:latin typeface="Cambria Math" panose="02040503050406030204" pitchFamily="18" charset="0"/>
                          </a:rPr>
                        </m:ctrlPr>
                      </m:naryPr>
                      <m:sub>
                        <m:r>
                          <m:rPr>
                            <m:brk m:alnAt="23"/>
                          </m:rPr>
                          <a:rPr lang="fr-FR" i="1">
                            <a:solidFill>
                              <a:srgbClr val="00B050"/>
                            </a:solidFill>
                            <a:latin typeface="Cambria Math" panose="02040503050406030204" pitchFamily="18" charset="0"/>
                          </a:rPr>
                          <m:t>0</m:t>
                        </m:r>
                      </m:sub>
                      <m:sup>
                        <m:r>
                          <a:rPr lang="fr-FR" i="1">
                            <a:solidFill>
                              <a:srgbClr val="00B050"/>
                            </a:solidFill>
                            <a:latin typeface="Cambria Math" panose="02040503050406030204" pitchFamily="18" charset="0"/>
                          </a:rPr>
                          <m:t>𝑡</m:t>
                        </m:r>
                      </m:sup>
                      <m:e>
                        <m:r>
                          <a:rPr lang="fr-FR" i="1">
                            <a:solidFill>
                              <a:srgbClr val="00B050"/>
                            </a:solidFill>
                            <a:latin typeface="Cambria Math" panose="02040503050406030204" pitchFamily="18" charset="0"/>
                          </a:rPr>
                          <m:t>𝑉</m:t>
                        </m:r>
                        <m:d>
                          <m:dPr>
                            <m:ctrlPr>
                              <a:rPr lang="fr-FR" i="1">
                                <a:solidFill>
                                  <a:srgbClr val="00B050"/>
                                </a:solidFill>
                                <a:latin typeface="Cambria Math" panose="02040503050406030204" pitchFamily="18" charset="0"/>
                              </a:rPr>
                            </m:ctrlPr>
                          </m:dPr>
                          <m:e>
                            <m:r>
                              <a:rPr lang="fr-FR" i="1">
                                <a:solidFill>
                                  <a:srgbClr val="00B050"/>
                                </a:solidFill>
                                <a:latin typeface="Cambria Math" panose="02040503050406030204" pitchFamily="18" charset="0"/>
                              </a:rPr>
                              <m:t>𝑡</m:t>
                            </m:r>
                          </m:e>
                        </m:d>
                        <m:r>
                          <a:rPr lang="fr-FR" i="1">
                            <a:solidFill>
                              <a:srgbClr val="00B050"/>
                            </a:solidFill>
                            <a:latin typeface="Cambria Math" panose="02040503050406030204" pitchFamily="18" charset="0"/>
                          </a:rPr>
                          <m:t>.</m:t>
                        </m:r>
                        <m:r>
                          <a:rPr lang="fr-FR" i="1">
                            <a:solidFill>
                              <a:srgbClr val="00B050"/>
                            </a:solidFill>
                            <a:latin typeface="Cambria Math" panose="02040503050406030204" pitchFamily="18" charset="0"/>
                          </a:rPr>
                          <m:t>𝑑𝑡</m:t>
                        </m:r>
                      </m:e>
                    </m:nary>
                    <m:r>
                      <a:rPr lang="fr-FR" b="0" i="0" smtClean="0">
                        <a:latin typeface="Cambria Math" panose="02040503050406030204" pitchFamily="18" charset="0"/>
                      </a:rPr>
                      <m:t> </m:t>
                    </m:r>
                  </m:oMath>
                </a14:m>
                <a:r>
                  <a:rPr lang="fr-FR" dirty="0"/>
                  <a:t>(primitive de </a:t>
                </a:r>
                <a:r>
                  <a:rPr lang="fr-FR" i="1" dirty="0">
                    <a:solidFill>
                      <a:srgbClr val="00B050"/>
                    </a:solidFill>
                  </a:rPr>
                  <a:t>V(t)</a:t>
                </a:r>
                <a:r>
                  <a:rPr lang="fr-FR" dirty="0"/>
                  <a:t> / temps) ? Connaissez-vous une relation de la mécanique du solide qui conviendrait ? Que serait </a:t>
                </a:r>
                <a:r>
                  <a:rPr lang="fr-FR" i="1" dirty="0">
                    <a:solidFill>
                      <a:srgbClr val="00B050"/>
                    </a:solidFill>
                  </a:rPr>
                  <a:t>K</a:t>
                </a:r>
                <a:r>
                  <a:rPr lang="fr-FR" dirty="0"/>
                  <a:t> ?</a:t>
                </a:r>
              </a:p>
            </p:txBody>
          </p:sp>
        </mc:Choice>
        <mc:Fallback xmlns="">
          <p:sp>
            <p:nvSpPr>
              <p:cNvPr id="22" name="ZoneTexte 21">
                <a:extLst>
                  <a:ext uri="{FF2B5EF4-FFF2-40B4-BE49-F238E27FC236}">
                    <a16:creationId xmlns:a16="http://schemas.microsoft.com/office/drawing/2014/main" id="{3828CA50-4326-311B-2F10-601CF9E89743}"/>
                  </a:ext>
                </a:extLst>
              </p:cNvPr>
              <p:cNvSpPr txBox="1">
                <a:spLocks noRot="1" noChangeAspect="1" noMove="1" noResize="1" noEditPoints="1" noAdjustHandles="1" noChangeArrowheads="1" noChangeShapeType="1" noTextEdit="1"/>
              </p:cNvSpPr>
              <p:nvPr/>
            </p:nvSpPr>
            <p:spPr>
              <a:xfrm>
                <a:off x="457200" y="4101879"/>
                <a:ext cx="8396376" cy="1019125"/>
              </a:xfrm>
              <a:prstGeom prst="rect">
                <a:avLst/>
              </a:prstGeom>
              <a:blipFill>
                <a:blip r:embed="rId4"/>
                <a:stretch>
                  <a:fillRect l="-581" t="-48503" r="-581" b="-23952"/>
                </a:stretch>
              </a:blipFill>
            </p:spPr>
            <p:txBody>
              <a:bodyPr/>
              <a:lstStyle/>
              <a:p>
                <a:r>
                  <a:rPr lang="fr-FR">
                    <a:noFill/>
                  </a:rPr>
                  <a:t> </a:t>
                </a:r>
              </a:p>
            </p:txBody>
          </p:sp>
        </mc:Fallback>
      </mc:AlternateContent>
      <p:grpSp>
        <p:nvGrpSpPr>
          <p:cNvPr id="2" name="Groupe 1">
            <a:extLst>
              <a:ext uri="{FF2B5EF4-FFF2-40B4-BE49-F238E27FC236}">
                <a16:creationId xmlns:a16="http://schemas.microsoft.com/office/drawing/2014/main" id="{08EA3968-734F-A02B-4CD2-57080C013FA6}"/>
              </a:ext>
            </a:extLst>
          </p:cNvPr>
          <p:cNvGrpSpPr/>
          <p:nvPr/>
        </p:nvGrpSpPr>
        <p:grpSpPr>
          <a:xfrm>
            <a:off x="3622085" y="1725234"/>
            <a:ext cx="893064" cy="897660"/>
            <a:chOff x="4182992" y="1727070"/>
            <a:chExt cx="893064" cy="897660"/>
          </a:xfrm>
        </p:grpSpPr>
        <p:cxnSp>
          <p:nvCxnSpPr>
            <p:cNvPr id="16" name="Connecteur droit avec flèche 15">
              <a:extLst>
                <a:ext uri="{FF2B5EF4-FFF2-40B4-BE49-F238E27FC236}">
                  <a16:creationId xmlns:a16="http://schemas.microsoft.com/office/drawing/2014/main" id="{CE17AFD3-CA7E-1FB9-853E-E051EF27FAD0}"/>
                </a:ext>
              </a:extLst>
            </p:cNvPr>
            <p:cNvCxnSpPr>
              <a:cxnSpLocks/>
            </p:cNvCxnSpPr>
            <p:nvPr/>
          </p:nvCxnSpPr>
          <p:spPr>
            <a:xfrm>
              <a:off x="4572592" y="2115005"/>
              <a:ext cx="337473"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7" name="ZoneTexte 16">
              <a:extLst>
                <a:ext uri="{FF2B5EF4-FFF2-40B4-BE49-F238E27FC236}">
                  <a16:creationId xmlns:a16="http://schemas.microsoft.com/office/drawing/2014/main" id="{93B184C5-D7F9-82BA-F846-051BFE1B9B2E}"/>
                </a:ext>
              </a:extLst>
            </p:cNvPr>
            <p:cNvSpPr txBox="1"/>
            <p:nvPr/>
          </p:nvSpPr>
          <p:spPr>
            <a:xfrm>
              <a:off x="4572000" y="1727070"/>
              <a:ext cx="504056" cy="369332"/>
            </a:xfrm>
            <a:prstGeom prst="rect">
              <a:avLst/>
            </a:prstGeom>
            <a:noFill/>
          </p:spPr>
          <p:txBody>
            <a:bodyPr wrap="square" rtlCol="0">
              <a:spAutoFit/>
            </a:bodyPr>
            <a:lstStyle/>
            <a:p>
              <a:r>
                <a:rPr lang="fr-FR" i="1" dirty="0">
                  <a:solidFill>
                    <a:srgbClr val="0070C0"/>
                  </a:solidFill>
                </a:rPr>
                <a:t>i(t)</a:t>
              </a:r>
            </a:p>
          </p:txBody>
        </p:sp>
        <p:cxnSp>
          <p:nvCxnSpPr>
            <p:cNvPr id="18" name="Connecteur droit avec flèche 17">
              <a:extLst>
                <a:ext uri="{FF2B5EF4-FFF2-40B4-BE49-F238E27FC236}">
                  <a16:creationId xmlns:a16="http://schemas.microsoft.com/office/drawing/2014/main" id="{A78452EB-E9D7-ED6A-2DCD-79518FB1E2D3}"/>
                </a:ext>
              </a:extLst>
            </p:cNvPr>
            <p:cNvCxnSpPr>
              <a:cxnSpLocks/>
            </p:cNvCxnSpPr>
            <p:nvPr/>
          </p:nvCxnSpPr>
          <p:spPr>
            <a:xfrm flipH="1">
              <a:off x="4182992" y="2311089"/>
              <a:ext cx="720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530DF66C-5F32-B504-6BF8-74122E985C7C}"/>
                </a:ext>
              </a:extLst>
            </p:cNvPr>
            <p:cNvSpPr txBox="1"/>
            <p:nvPr/>
          </p:nvSpPr>
          <p:spPr>
            <a:xfrm>
              <a:off x="4182992" y="2255398"/>
              <a:ext cx="530915" cy="369332"/>
            </a:xfrm>
            <a:prstGeom prst="rect">
              <a:avLst/>
            </a:prstGeom>
            <a:noFill/>
          </p:spPr>
          <p:txBody>
            <a:bodyPr wrap="none" rtlCol="0">
              <a:spAutoFit/>
            </a:bodyPr>
            <a:lstStyle/>
            <a:p>
              <a:r>
                <a:rPr lang="fr-FR" i="1" dirty="0">
                  <a:solidFill>
                    <a:srgbClr val="0070C0"/>
                  </a:solidFill>
                </a:rPr>
                <a:t>u(t)</a:t>
              </a:r>
            </a:p>
          </p:txBody>
        </p:sp>
        <p:cxnSp>
          <p:nvCxnSpPr>
            <p:cNvPr id="24" name="Connecteur droit 23">
              <a:extLst>
                <a:ext uri="{FF2B5EF4-FFF2-40B4-BE49-F238E27FC236}">
                  <a16:creationId xmlns:a16="http://schemas.microsoft.com/office/drawing/2014/main" id="{752917B3-C3D3-6EED-EDE7-1828AE375479}"/>
                </a:ext>
              </a:extLst>
            </p:cNvPr>
            <p:cNvCxnSpPr>
              <a:cxnSpLocks/>
            </p:cNvCxnSpPr>
            <p:nvPr/>
          </p:nvCxnSpPr>
          <p:spPr>
            <a:xfrm>
              <a:off x="4182992" y="2126422"/>
              <a:ext cx="245584"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6" name="Connecteur droit 25">
              <a:extLst>
                <a:ext uri="{FF2B5EF4-FFF2-40B4-BE49-F238E27FC236}">
                  <a16:creationId xmlns:a16="http://schemas.microsoft.com/office/drawing/2014/main" id="{1FA58089-D0FC-1BA5-B9B8-48115359F1E1}"/>
                </a:ext>
              </a:extLst>
            </p:cNvPr>
            <p:cNvCxnSpPr>
              <a:endCxn id="19" idx="0"/>
            </p:cNvCxnSpPr>
            <p:nvPr/>
          </p:nvCxnSpPr>
          <p:spPr>
            <a:xfrm>
              <a:off x="4428576" y="1941756"/>
              <a:ext cx="0" cy="324000"/>
            </a:xfrm>
            <a:prstGeom prst="line">
              <a:avLst/>
            </a:prstGeom>
            <a:ln w="28575"/>
          </p:spPr>
          <p:style>
            <a:lnRef idx="1">
              <a:schemeClr val="dk1"/>
            </a:lnRef>
            <a:fillRef idx="0">
              <a:schemeClr val="dk1"/>
            </a:fillRef>
            <a:effectRef idx="0">
              <a:schemeClr val="dk1"/>
            </a:effectRef>
            <a:fontRef idx="minor">
              <a:schemeClr val="tx1"/>
            </a:fontRef>
          </p:style>
        </p:cxnSp>
        <p:cxnSp>
          <p:nvCxnSpPr>
            <p:cNvPr id="27" name="Connecteur droit 26">
              <a:extLst>
                <a:ext uri="{FF2B5EF4-FFF2-40B4-BE49-F238E27FC236}">
                  <a16:creationId xmlns:a16="http://schemas.microsoft.com/office/drawing/2014/main" id="{0D5EE1EC-A43A-FD66-9E97-DFCA7C0411DA}"/>
                </a:ext>
              </a:extLst>
            </p:cNvPr>
            <p:cNvCxnSpPr/>
            <p:nvPr/>
          </p:nvCxnSpPr>
          <p:spPr>
            <a:xfrm>
              <a:off x="4572592" y="1941756"/>
              <a:ext cx="0" cy="324000"/>
            </a:xfrm>
            <a:prstGeom prst="line">
              <a:avLst/>
            </a:prstGeom>
            <a:ln w="28575"/>
          </p:spPr>
          <p:style>
            <a:lnRef idx="1">
              <a:schemeClr val="dk1"/>
            </a:lnRef>
            <a:fillRef idx="0">
              <a:schemeClr val="dk1"/>
            </a:fillRef>
            <a:effectRef idx="0">
              <a:schemeClr val="dk1"/>
            </a:effectRef>
            <a:fontRef idx="minor">
              <a:schemeClr val="tx1"/>
            </a:fontRef>
          </p:style>
        </p:cxnSp>
      </p:grpSp>
      <p:sp>
        <p:nvSpPr>
          <p:cNvPr id="28" name="ZoneTexte 27">
            <a:extLst>
              <a:ext uri="{FF2B5EF4-FFF2-40B4-BE49-F238E27FC236}">
                <a16:creationId xmlns:a16="http://schemas.microsoft.com/office/drawing/2014/main" id="{3D169667-F110-A578-AE67-5D5F0A0E2A97}"/>
              </a:ext>
            </a:extLst>
          </p:cNvPr>
          <p:cNvSpPr txBox="1"/>
          <p:nvPr/>
        </p:nvSpPr>
        <p:spPr>
          <a:xfrm>
            <a:off x="5819364" y="2007811"/>
            <a:ext cx="3262432" cy="369332"/>
          </a:xfrm>
          <a:prstGeom prst="rect">
            <a:avLst/>
          </a:prstGeom>
          <a:noFill/>
        </p:spPr>
        <p:txBody>
          <a:bodyPr wrap="none" rtlCol="0">
            <a:spAutoFit/>
          </a:bodyPr>
          <a:lstStyle/>
          <a:p>
            <a:r>
              <a:rPr lang="fr-FR" i="1" dirty="0">
                <a:solidFill>
                  <a:srgbClr val="0070C0"/>
                </a:solidFill>
              </a:rPr>
              <a:t>Ca</a:t>
            </a:r>
            <a:r>
              <a:rPr lang="fr-FR" dirty="0"/>
              <a:t> est la capacité en farad [F]</a:t>
            </a:r>
          </a:p>
        </p:txBody>
      </p:sp>
      <mc:AlternateContent xmlns:mc="http://schemas.openxmlformats.org/markup-compatibility/2006" xmlns:a14="http://schemas.microsoft.com/office/drawing/2010/main">
        <mc:Choice Requires="a14">
          <p:sp>
            <p:nvSpPr>
              <p:cNvPr id="31" name="ZoneTexte 30">
                <a:extLst>
                  <a:ext uri="{FF2B5EF4-FFF2-40B4-BE49-F238E27FC236}">
                    <a16:creationId xmlns:a16="http://schemas.microsoft.com/office/drawing/2014/main" id="{A2C97DC3-3882-1DD0-432E-1E83CED4553C}"/>
                  </a:ext>
                </a:extLst>
              </p:cNvPr>
              <p:cNvSpPr txBox="1"/>
              <p:nvPr/>
            </p:nvSpPr>
            <p:spPr>
              <a:xfrm>
                <a:off x="5905425" y="2331623"/>
                <a:ext cx="3197308" cy="742126"/>
              </a:xfrm>
              <a:prstGeom prst="rect">
                <a:avLst/>
              </a:prstGeom>
              <a:noFill/>
            </p:spPr>
            <p:txBody>
              <a:bodyPr wrap="square" rtlCol="0">
                <a:spAutoFit/>
              </a:bodyPr>
              <a:lstStyle/>
              <a:p>
                <a14:m>
                  <m:oMath xmlns:m="http://schemas.openxmlformats.org/officeDocument/2006/math">
                    <m:nary>
                      <m:naryPr>
                        <m:ctrlPr>
                          <a:rPr lang="fr-FR" b="0" i="1" smtClean="0">
                            <a:solidFill>
                              <a:srgbClr val="0070C0"/>
                            </a:solidFill>
                            <a:latin typeface="Cambria Math" panose="02040503050406030204" pitchFamily="18" charset="0"/>
                          </a:rPr>
                        </m:ctrlPr>
                      </m:naryPr>
                      <m:sub>
                        <m:r>
                          <m:rPr>
                            <m:brk m:alnAt="23"/>
                          </m:rPr>
                          <a:rPr lang="fr-FR" b="0" i="1" smtClean="0">
                            <a:solidFill>
                              <a:srgbClr val="0070C0"/>
                            </a:solidFill>
                            <a:latin typeface="Cambria Math" panose="02040503050406030204" pitchFamily="18" charset="0"/>
                          </a:rPr>
                          <m:t>0</m:t>
                        </m:r>
                      </m:sub>
                      <m:sup>
                        <m:r>
                          <a:rPr lang="fr-FR" b="0" i="1" smtClean="0">
                            <a:solidFill>
                              <a:srgbClr val="0070C0"/>
                            </a:solidFill>
                            <a:latin typeface="Cambria Math" panose="02040503050406030204" pitchFamily="18" charset="0"/>
                          </a:rPr>
                          <m:t>𝑡</m:t>
                        </m:r>
                      </m:sup>
                      <m:e>
                        <m:r>
                          <a:rPr lang="fr-FR" b="0" i="1" smtClean="0">
                            <a:solidFill>
                              <a:srgbClr val="0070C0"/>
                            </a:solidFill>
                            <a:latin typeface="Cambria Math" panose="02040503050406030204" pitchFamily="18" charset="0"/>
                          </a:rPr>
                          <m:t>𝑖</m:t>
                        </m:r>
                        <m:d>
                          <m:dPr>
                            <m:ctrlPr>
                              <a:rPr lang="fr-FR" b="0" i="1" smtClean="0">
                                <a:solidFill>
                                  <a:srgbClr val="0070C0"/>
                                </a:solidFill>
                                <a:latin typeface="Cambria Math" panose="02040503050406030204" pitchFamily="18" charset="0"/>
                              </a:rPr>
                            </m:ctrlPr>
                          </m:dPr>
                          <m:e>
                            <m:r>
                              <a:rPr lang="fr-FR" b="0" i="1" smtClean="0">
                                <a:solidFill>
                                  <a:srgbClr val="0070C0"/>
                                </a:solidFill>
                                <a:latin typeface="Cambria Math" panose="02040503050406030204" pitchFamily="18" charset="0"/>
                              </a:rPr>
                              <m:t>𝑡</m:t>
                            </m:r>
                          </m:e>
                        </m:d>
                        <m:r>
                          <a:rPr lang="fr-FR" b="0" i="1" smtClean="0">
                            <a:solidFill>
                              <a:srgbClr val="0070C0"/>
                            </a:solidFill>
                            <a:latin typeface="Cambria Math" panose="02040503050406030204" pitchFamily="18" charset="0"/>
                          </a:rPr>
                          <m:t>.</m:t>
                        </m:r>
                        <m:r>
                          <a:rPr lang="fr-FR" b="0" i="1" smtClean="0">
                            <a:solidFill>
                              <a:srgbClr val="0070C0"/>
                            </a:solidFill>
                            <a:latin typeface="Cambria Math" panose="02040503050406030204" pitchFamily="18" charset="0"/>
                          </a:rPr>
                          <m:t>𝑑𝑡</m:t>
                        </m:r>
                      </m:e>
                    </m:nary>
                    <m:r>
                      <a:rPr lang="fr-FR" b="0" i="1" smtClean="0">
                        <a:latin typeface="Cambria Math" panose="02040503050406030204" pitchFamily="18" charset="0"/>
                      </a:rPr>
                      <m:t> </m:t>
                    </m:r>
                  </m:oMath>
                </a14:m>
                <a:r>
                  <a:rPr lang="fr-FR" dirty="0"/>
                  <a:t>est la primitive de </a:t>
                </a:r>
                <a:r>
                  <a:rPr lang="fr-FR" i="1" dirty="0">
                    <a:solidFill>
                      <a:srgbClr val="0070C0"/>
                    </a:solidFill>
                  </a:rPr>
                  <a:t>i(t)</a:t>
                </a:r>
                <a:r>
                  <a:rPr lang="fr-FR" i="1" dirty="0"/>
                  <a:t> </a:t>
                </a:r>
                <a:r>
                  <a:rPr lang="fr-FR" dirty="0"/>
                  <a:t>/ temps.</a:t>
                </a:r>
              </a:p>
            </p:txBody>
          </p:sp>
        </mc:Choice>
        <mc:Fallback xmlns="">
          <p:sp>
            <p:nvSpPr>
              <p:cNvPr id="31" name="ZoneTexte 30">
                <a:extLst>
                  <a:ext uri="{FF2B5EF4-FFF2-40B4-BE49-F238E27FC236}">
                    <a16:creationId xmlns:a16="http://schemas.microsoft.com/office/drawing/2014/main" id="{A2C97DC3-3882-1DD0-432E-1E83CED4553C}"/>
                  </a:ext>
                </a:extLst>
              </p:cNvPr>
              <p:cNvSpPr txBox="1">
                <a:spLocks noRot="1" noChangeAspect="1" noMove="1" noResize="1" noEditPoints="1" noAdjustHandles="1" noChangeArrowheads="1" noChangeShapeType="1" noTextEdit="1"/>
              </p:cNvSpPr>
              <p:nvPr/>
            </p:nvSpPr>
            <p:spPr>
              <a:xfrm>
                <a:off x="5905425" y="2331623"/>
                <a:ext cx="3197308" cy="742126"/>
              </a:xfrm>
              <a:prstGeom prst="rect">
                <a:avLst/>
              </a:prstGeom>
              <a:blipFill>
                <a:blip r:embed="rId5"/>
                <a:stretch>
                  <a:fillRect l="-12977" t="-66393" b="-69672"/>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2" name="ZoneTexte 31">
                <a:extLst>
                  <a:ext uri="{FF2B5EF4-FFF2-40B4-BE49-F238E27FC236}">
                    <a16:creationId xmlns:a16="http://schemas.microsoft.com/office/drawing/2014/main" id="{661D04BC-E568-7705-E03A-E95C08381384}"/>
                  </a:ext>
                </a:extLst>
              </p:cNvPr>
              <p:cNvSpPr txBox="1"/>
              <p:nvPr/>
            </p:nvSpPr>
            <p:spPr>
              <a:xfrm>
                <a:off x="5947283" y="3438897"/>
                <a:ext cx="2080891" cy="61940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𝐹</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𝐾</m:t>
                      </m:r>
                      <m:r>
                        <a:rPr lang="fr-FR" b="0" i="1" smtClean="0">
                          <a:solidFill>
                            <a:srgbClr val="00B050"/>
                          </a:solidFill>
                          <a:latin typeface="Cambria Math" panose="02040503050406030204" pitchFamily="18" charset="0"/>
                        </a:rPr>
                        <m:t>.</m:t>
                      </m:r>
                      <m:nary>
                        <m:naryPr>
                          <m:ctrlPr>
                            <a:rPr lang="fr-FR" b="0" i="1" smtClean="0">
                              <a:solidFill>
                                <a:srgbClr val="00B050"/>
                              </a:solidFill>
                              <a:latin typeface="Cambria Math" panose="02040503050406030204" pitchFamily="18" charset="0"/>
                            </a:rPr>
                          </m:ctrlPr>
                        </m:naryPr>
                        <m:sub>
                          <m:r>
                            <m:rPr>
                              <m:brk m:alnAt="23"/>
                            </m:rPr>
                            <a:rPr lang="fr-FR" b="0" i="1" smtClean="0">
                              <a:solidFill>
                                <a:srgbClr val="00B050"/>
                              </a:solidFill>
                              <a:latin typeface="Cambria Math" panose="02040503050406030204" pitchFamily="18" charset="0"/>
                            </a:rPr>
                            <m:t>0</m:t>
                          </m:r>
                        </m:sub>
                        <m:sup>
                          <m:r>
                            <a:rPr lang="fr-FR" b="0" i="1" smtClean="0">
                              <a:solidFill>
                                <a:srgbClr val="00B050"/>
                              </a:solidFill>
                              <a:latin typeface="Cambria Math" panose="02040503050406030204" pitchFamily="18" charset="0"/>
                            </a:rPr>
                            <m:t>𝑡</m:t>
                          </m:r>
                        </m:sup>
                        <m:e>
                          <m:r>
                            <a:rPr lang="fr-FR" b="0" i="1" smtClean="0">
                              <a:solidFill>
                                <a:srgbClr val="00B050"/>
                              </a:solidFill>
                              <a:latin typeface="Cambria Math" panose="02040503050406030204" pitchFamily="18" charset="0"/>
                            </a:rPr>
                            <m:t>𝑉</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𝑑𝑡</m:t>
                          </m:r>
                        </m:e>
                      </m:nary>
                    </m:oMath>
                  </m:oMathPara>
                </a14:m>
                <a:endParaRPr lang="fr-FR" dirty="0">
                  <a:solidFill>
                    <a:srgbClr val="00B050"/>
                  </a:solidFill>
                </a:endParaRPr>
              </a:p>
            </p:txBody>
          </p:sp>
        </mc:Choice>
        <mc:Fallback xmlns="">
          <p:sp>
            <p:nvSpPr>
              <p:cNvPr id="32" name="ZoneTexte 31">
                <a:extLst>
                  <a:ext uri="{FF2B5EF4-FFF2-40B4-BE49-F238E27FC236}">
                    <a16:creationId xmlns:a16="http://schemas.microsoft.com/office/drawing/2014/main" id="{661D04BC-E568-7705-E03A-E95C08381384}"/>
                  </a:ext>
                </a:extLst>
              </p:cNvPr>
              <p:cNvSpPr txBox="1">
                <a:spLocks noRot="1" noChangeAspect="1" noMove="1" noResize="1" noEditPoints="1" noAdjustHandles="1" noChangeArrowheads="1" noChangeShapeType="1" noTextEdit="1"/>
              </p:cNvSpPr>
              <p:nvPr/>
            </p:nvSpPr>
            <p:spPr>
              <a:xfrm>
                <a:off x="5947283" y="3438897"/>
                <a:ext cx="2080891" cy="619400"/>
              </a:xfrm>
              <a:prstGeom prst="rect">
                <a:avLst/>
              </a:prstGeom>
              <a:blipFill>
                <a:blip r:embed="rId6"/>
                <a:stretch>
                  <a:fillRect/>
                </a:stretch>
              </a:blipFill>
            </p:spPr>
            <p:txBody>
              <a:bodyPr/>
              <a:lstStyle/>
              <a:p>
                <a:r>
                  <a:rPr lang="fr-FR">
                    <a:noFill/>
                  </a:rPr>
                  <a:t> </a:t>
                </a:r>
              </a:p>
            </p:txBody>
          </p:sp>
        </mc:Fallback>
      </mc:AlternateContent>
      <p:pic>
        <p:nvPicPr>
          <p:cNvPr id="33" name="Image 32">
            <a:extLst>
              <a:ext uri="{FF2B5EF4-FFF2-40B4-BE49-F238E27FC236}">
                <a16:creationId xmlns:a16="http://schemas.microsoft.com/office/drawing/2014/main" id="{F24CDC7C-7CE9-2A9F-7F8C-1A369E504882}"/>
              </a:ext>
            </a:extLst>
          </p:cNvPr>
          <p:cNvPicPr>
            <a:picLocks noChangeAspect="1"/>
          </p:cNvPicPr>
          <p:nvPr/>
        </p:nvPicPr>
        <p:blipFill rotWithShape="1">
          <a:blip r:embed="rId7"/>
          <a:srcRect l="70475" t="30954" r="18581" b="48991"/>
          <a:stretch/>
        </p:blipFill>
        <p:spPr>
          <a:xfrm>
            <a:off x="3514447" y="315902"/>
            <a:ext cx="1000702" cy="985678"/>
          </a:xfrm>
          <a:prstGeom prst="rect">
            <a:avLst/>
          </a:prstGeom>
        </p:spPr>
      </p:pic>
      <mc:AlternateContent xmlns:mc="http://schemas.openxmlformats.org/markup-compatibility/2006" xmlns:a14="http://schemas.microsoft.com/office/drawing/2010/main">
        <mc:Choice Requires="a14">
          <p:sp>
            <p:nvSpPr>
              <p:cNvPr id="3" name="ZoneTexte 2">
                <a:extLst>
                  <a:ext uri="{FF2B5EF4-FFF2-40B4-BE49-F238E27FC236}">
                    <a16:creationId xmlns:a16="http://schemas.microsoft.com/office/drawing/2014/main" id="{6F55CF86-EC2F-DC21-4241-BD43138B930A}"/>
                  </a:ext>
                </a:extLst>
              </p:cNvPr>
              <p:cNvSpPr txBox="1"/>
              <p:nvPr/>
            </p:nvSpPr>
            <p:spPr>
              <a:xfrm>
                <a:off x="5890127" y="3054686"/>
                <a:ext cx="3197308" cy="369332"/>
              </a:xfrm>
              <a:prstGeom prst="rect">
                <a:avLst/>
              </a:prstGeom>
              <a:noFill/>
            </p:spPr>
            <p:txBody>
              <a:bodyPr wrap="square" rtlCol="0">
                <a:spAutoFit/>
              </a:bodyPr>
              <a:lstStyle/>
              <a:p>
                <a14:m>
                  <m:oMath xmlns:m="http://schemas.openxmlformats.org/officeDocument/2006/math">
                    <m:r>
                      <m:rPr>
                        <m:sty m:val="p"/>
                      </m:rPr>
                      <a:rPr lang="fr-FR" b="0" i="0">
                        <a:latin typeface="Cambria Math" panose="02040503050406030204" pitchFamily="18" charset="0"/>
                      </a:rPr>
                      <m:t>On</m:t>
                    </m:r>
                    <m:r>
                      <a:rPr lang="fr-FR" b="0" i="0">
                        <a:latin typeface="Cambria Math" panose="02040503050406030204" pitchFamily="18" charset="0"/>
                      </a:rPr>
                      <m:t> </m:t>
                    </m:r>
                    <m:r>
                      <m:rPr>
                        <m:sty m:val="p"/>
                      </m:rPr>
                      <a:rPr lang="fr-FR" b="0" i="0">
                        <a:latin typeface="Cambria Math" panose="02040503050406030204" pitchFamily="18" charset="0"/>
                      </a:rPr>
                      <m:t>suppose</m:t>
                    </m:r>
                    <m:r>
                      <a:rPr lang="fr-FR" b="0" i="0">
                        <a:latin typeface="Cambria Math" panose="02040503050406030204" pitchFamily="18" charset="0"/>
                      </a:rPr>
                      <m:t> </m:t>
                    </m:r>
                    <m:r>
                      <a:rPr lang="fr-FR" b="0" i="1" smtClean="0">
                        <a:solidFill>
                          <a:srgbClr val="6699B1"/>
                        </a:solidFill>
                        <a:latin typeface="Cambria Math" panose="02040503050406030204" pitchFamily="18" charset="0"/>
                      </a:rPr>
                      <m:t>𝑢</m:t>
                    </m:r>
                    <m:d>
                      <m:dPr>
                        <m:ctrlPr>
                          <a:rPr lang="fr-FR" i="1">
                            <a:solidFill>
                              <a:srgbClr val="6699B1"/>
                            </a:solidFill>
                            <a:latin typeface="Cambria Math" panose="02040503050406030204" pitchFamily="18" charset="0"/>
                          </a:rPr>
                        </m:ctrlPr>
                      </m:dPr>
                      <m:e>
                        <m:r>
                          <a:rPr lang="fr-FR" b="0" i="1">
                            <a:solidFill>
                              <a:srgbClr val="6699B1"/>
                            </a:solidFill>
                            <a:latin typeface="Cambria Math" panose="02040503050406030204" pitchFamily="18" charset="0"/>
                          </a:rPr>
                          <m:t>0</m:t>
                        </m:r>
                      </m:e>
                    </m:d>
                    <m:r>
                      <a:rPr lang="fr-FR" b="0" i="1">
                        <a:solidFill>
                          <a:srgbClr val="6699B1"/>
                        </a:solidFill>
                        <a:latin typeface="Cambria Math" panose="02040503050406030204" pitchFamily="18" charset="0"/>
                      </a:rPr>
                      <m:t>=0</m:t>
                    </m:r>
                  </m:oMath>
                </a14:m>
                <a:r>
                  <a:rPr lang="fr-FR" i="1" dirty="0"/>
                  <a:t>.</a:t>
                </a:r>
              </a:p>
            </p:txBody>
          </p:sp>
        </mc:Choice>
        <mc:Fallback xmlns="">
          <p:sp>
            <p:nvSpPr>
              <p:cNvPr id="3" name="ZoneTexte 2">
                <a:extLst>
                  <a:ext uri="{FF2B5EF4-FFF2-40B4-BE49-F238E27FC236}">
                    <a16:creationId xmlns:a16="http://schemas.microsoft.com/office/drawing/2014/main" id="{6F55CF86-EC2F-DC21-4241-BD43138B930A}"/>
                  </a:ext>
                </a:extLst>
              </p:cNvPr>
              <p:cNvSpPr txBox="1">
                <a:spLocks noRot="1" noChangeAspect="1" noMove="1" noResize="1" noEditPoints="1" noAdjustHandles="1" noChangeArrowheads="1" noChangeShapeType="1" noTextEdit="1"/>
              </p:cNvSpPr>
              <p:nvPr/>
            </p:nvSpPr>
            <p:spPr>
              <a:xfrm>
                <a:off x="5890127" y="3054686"/>
                <a:ext cx="3197308" cy="369332"/>
              </a:xfrm>
              <a:prstGeom prst="rect">
                <a:avLst/>
              </a:prstGeom>
              <a:blipFill>
                <a:blip r:embed="rId8"/>
                <a:stretch>
                  <a:fillRect t="-8197" b="-24590"/>
                </a:stretch>
              </a:blipFill>
            </p:spPr>
            <p:txBody>
              <a:bodyPr/>
              <a:lstStyle/>
              <a:p>
                <a:r>
                  <a:rPr lang="fr-FR">
                    <a:noFill/>
                  </a:rPr>
                  <a:t> </a:t>
                </a:r>
              </a:p>
            </p:txBody>
          </p:sp>
        </mc:Fallback>
      </mc:AlternateContent>
    </p:spTree>
    <p:extLst>
      <p:ext uri="{BB962C8B-B14F-4D97-AF65-F5344CB8AC3E}">
        <p14:creationId xmlns:p14="http://schemas.microsoft.com/office/powerpoint/2010/main" val="35245754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AF15287F-5756-B898-0A92-D0DB86B776BA}"/>
              </a:ext>
            </a:extLst>
          </p:cNvPr>
          <p:cNvSpPr>
            <a:spLocks noGrp="1"/>
          </p:cNvSpPr>
          <p:nvPr>
            <p:ph type="title"/>
          </p:nvPr>
        </p:nvSpPr>
        <p:spPr/>
        <p:txBody>
          <a:bodyPr/>
          <a:lstStyle/>
          <a:p>
            <a:r>
              <a:rPr lang="fr-FR" dirty="0"/>
              <a:t>Le condensateur</a:t>
            </a:r>
          </a:p>
        </p:txBody>
      </p:sp>
      <p:sp>
        <p:nvSpPr>
          <p:cNvPr id="5" name="Espace réservé du pied de page 4">
            <a:extLst>
              <a:ext uri="{FF2B5EF4-FFF2-40B4-BE49-F238E27FC236}">
                <a16:creationId xmlns:a16="http://schemas.microsoft.com/office/drawing/2014/main" id="{682027BF-1AA6-53ED-FE8E-4286A8D23D70}"/>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19C587B1-467C-EB27-46F9-C43885C2720C}"/>
              </a:ext>
            </a:extLst>
          </p:cNvPr>
          <p:cNvSpPr>
            <a:spLocks noGrp="1"/>
          </p:cNvSpPr>
          <p:nvPr>
            <p:ph type="sldNum" sz="quarter" idx="12"/>
          </p:nvPr>
        </p:nvSpPr>
        <p:spPr/>
        <p:txBody>
          <a:bodyPr/>
          <a:lstStyle/>
          <a:p>
            <a:fld id="{93C461D2-9DE8-40C8-822B-38EC5191248D}" type="slidenum">
              <a:rPr lang="fr-FR" smtClean="0"/>
              <a:pPr/>
              <a:t>38</a:t>
            </a:fld>
            <a:endParaRPr lang="fr-FR" dirty="0"/>
          </a:p>
        </p:txBody>
      </p:sp>
      <p:sp>
        <p:nvSpPr>
          <p:cNvPr id="11" name="ZoneTexte 10">
            <a:extLst>
              <a:ext uri="{FF2B5EF4-FFF2-40B4-BE49-F238E27FC236}">
                <a16:creationId xmlns:a16="http://schemas.microsoft.com/office/drawing/2014/main" id="{F4BF7530-78A8-A020-7058-93394D3D3528}"/>
              </a:ext>
            </a:extLst>
          </p:cNvPr>
          <p:cNvSpPr txBox="1"/>
          <p:nvPr/>
        </p:nvSpPr>
        <p:spPr>
          <a:xfrm>
            <a:off x="557989" y="1170083"/>
            <a:ext cx="6985811" cy="646331"/>
          </a:xfrm>
          <a:prstGeom prst="rect">
            <a:avLst/>
          </a:prstGeom>
          <a:noFill/>
        </p:spPr>
        <p:txBody>
          <a:bodyPr wrap="square" rtlCol="0">
            <a:spAutoFit/>
          </a:bodyPr>
          <a:lstStyle/>
          <a:p>
            <a:r>
              <a:rPr lang="fr-FR" dirty="0"/>
              <a:t>La relation entre l’effort résistant et la déformation d’un ressort angulaire (ressort de torsion) est :</a:t>
            </a:r>
          </a:p>
        </p:txBody>
      </p:sp>
      <p:sp>
        <p:nvSpPr>
          <p:cNvPr id="22" name="ZoneTexte 21">
            <a:extLst>
              <a:ext uri="{FF2B5EF4-FFF2-40B4-BE49-F238E27FC236}">
                <a16:creationId xmlns:a16="http://schemas.microsoft.com/office/drawing/2014/main" id="{3828CA50-4326-311B-2F10-601CF9E89743}"/>
              </a:ext>
            </a:extLst>
          </p:cNvPr>
          <p:cNvSpPr txBox="1"/>
          <p:nvPr/>
        </p:nvSpPr>
        <p:spPr>
          <a:xfrm>
            <a:off x="457200" y="3622403"/>
            <a:ext cx="8396376" cy="646331"/>
          </a:xfrm>
          <a:prstGeom prst="rect">
            <a:avLst/>
          </a:prstGeom>
          <a:solidFill>
            <a:schemeClr val="accent4">
              <a:lumMod val="20000"/>
              <a:lumOff val="80000"/>
            </a:schemeClr>
          </a:solidFill>
        </p:spPr>
        <p:txBody>
          <a:bodyPr wrap="square" rtlCol="0">
            <a:spAutoFit/>
          </a:bodyPr>
          <a:lstStyle/>
          <a:p>
            <a:pPr algn="just"/>
            <a:r>
              <a:rPr lang="fr-FR" b="1" dirty="0"/>
              <a:t>Question 21 </a:t>
            </a:r>
            <a:r>
              <a:rPr lang="fr-FR" dirty="0"/>
              <a:t>: En exploitant les relations de la mécanique, exprimez </a:t>
            </a:r>
            <a:r>
              <a:rPr lang="fr-FR" i="1" dirty="0">
                <a:solidFill>
                  <a:srgbClr val="00B050"/>
                </a:solidFill>
              </a:rPr>
              <a:t>K</a:t>
            </a:r>
            <a:r>
              <a:rPr lang="fr-FR" dirty="0"/>
              <a:t> en fonction de </a:t>
            </a:r>
            <a:r>
              <a:rPr lang="fr-FR" i="1" dirty="0">
                <a:solidFill>
                  <a:srgbClr val="00B050"/>
                </a:solidFill>
              </a:rPr>
              <a:t>K’ </a:t>
            </a:r>
            <a:r>
              <a:rPr lang="fr-FR" i="1" dirty="0"/>
              <a:t>et </a:t>
            </a:r>
            <a:r>
              <a:rPr lang="fr-FR" i="1" dirty="0">
                <a:solidFill>
                  <a:srgbClr val="00B050"/>
                </a:solidFill>
              </a:rPr>
              <a:t>R</a:t>
            </a:r>
            <a:r>
              <a:rPr lang="fr-FR" dirty="0"/>
              <a:t>. </a:t>
            </a:r>
            <a:r>
              <a:rPr lang="fr-FR" i="1" dirty="0">
                <a:solidFill>
                  <a:srgbClr val="00B050"/>
                </a:solidFill>
              </a:rPr>
              <a:t>K</a:t>
            </a:r>
            <a:r>
              <a:rPr lang="fr-FR" dirty="0"/>
              <a:t> s’appelle la raideur équivalente.</a:t>
            </a:r>
          </a:p>
        </p:txBody>
      </p:sp>
      <p:pic>
        <p:nvPicPr>
          <p:cNvPr id="33" name="Image 32">
            <a:extLst>
              <a:ext uri="{FF2B5EF4-FFF2-40B4-BE49-F238E27FC236}">
                <a16:creationId xmlns:a16="http://schemas.microsoft.com/office/drawing/2014/main" id="{F24CDC7C-7CE9-2A9F-7F8C-1A369E504882}"/>
              </a:ext>
            </a:extLst>
          </p:cNvPr>
          <p:cNvPicPr>
            <a:picLocks noChangeAspect="1"/>
          </p:cNvPicPr>
          <p:nvPr/>
        </p:nvPicPr>
        <p:blipFill rotWithShape="1">
          <a:blip r:embed="rId3"/>
          <a:srcRect l="70475" t="30954" r="18581" b="48991"/>
          <a:stretch/>
        </p:blipFill>
        <p:spPr>
          <a:xfrm>
            <a:off x="3638497" y="266015"/>
            <a:ext cx="1000702" cy="985678"/>
          </a:xfrm>
          <a:prstGeom prst="rect">
            <a:avLst/>
          </a:prstGeom>
        </p:spPr>
      </p:pic>
      <mc:AlternateContent xmlns:mc="http://schemas.openxmlformats.org/markup-compatibility/2006" xmlns:a14="http://schemas.microsoft.com/office/drawing/2010/main">
        <mc:Choice Requires="a14">
          <p:sp>
            <p:nvSpPr>
              <p:cNvPr id="2" name="ZoneTexte 1">
                <a:extLst>
                  <a:ext uri="{FF2B5EF4-FFF2-40B4-BE49-F238E27FC236}">
                    <a16:creationId xmlns:a16="http://schemas.microsoft.com/office/drawing/2014/main" id="{00A1489B-D02B-8F7A-5371-083E8143CD11}"/>
                  </a:ext>
                </a:extLst>
              </p:cNvPr>
              <p:cNvSpPr txBox="1"/>
              <p:nvPr/>
            </p:nvSpPr>
            <p:spPr>
              <a:xfrm>
                <a:off x="4211960" y="1510672"/>
                <a:ext cx="1535805"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𝐶</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𝐾</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ea typeface="Cambria Math" panose="02040503050406030204" pitchFamily="18" charset="0"/>
                        </a:rPr>
                        <m:t>𝜃</m:t>
                      </m:r>
                      <m:r>
                        <a:rPr lang="fr-FR" b="0" i="1" smtClean="0">
                          <a:solidFill>
                            <a:srgbClr val="00B050"/>
                          </a:solidFill>
                          <a:latin typeface="Cambria Math" panose="02040503050406030204" pitchFamily="18" charset="0"/>
                          <a:ea typeface="Cambria Math" panose="02040503050406030204" pitchFamily="18" charset="0"/>
                        </a:rPr>
                        <m:t>(</m:t>
                      </m:r>
                      <m:r>
                        <a:rPr lang="fr-FR" b="0" i="1" smtClean="0">
                          <a:solidFill>
                            <a:srgbClr val="00B050"/>
                          </a:solidFill>
                          <a:latin typeface="Cambria Math" panose="02040503050406030204" pitchFamily="18" charset="0"/>
                          <a:ea typeface="Cambria Math" panose="02040503050406030204" pitchFamily="18" charset="0"/>
                        </a:rPr>
                        <m:t>𝑡</m:t>
                      </m:r>
                      <m:r>
                        <a:rPr lang="fr-FR" b="0" i="1" smtClean="0">
                          <a:solidFill>
                            <a:srgbClr val="00B050"/>
                          </a:solidFill>
                          <a:latin typeface="Cambria Math" panose="02040503050406030204" pitchFamily="18" charset="0"/>
                          <a:ea typeface="Cambria Math" panose="02040503050406030204" pitchFamily="18" charset="0"/>
                        </a:rPr>
                        <m:t>)</m:t>
                      </m:r>
                    </m:oMath>
                  </m:oMathPara>
                </a14:m>
                <a:endParaRPr lang="fr-FR" dirty="0">
                  <a:solidFill>
                    <a:srgbClr val="00B050"/>
                  </a:solidFill>
                </a:endParaRPr>
              </a:p>
            </p:txBody>
          </p:sp>
        </mc:Choice>
        <mc:Fallback xmlns="">
          <p:sp>
            <p:nvSpPr>
              <p:cNvPr id="2" name="ZoneTexte 1">
                <a:extLst>
                  <a:ext uri="{FF2B5EF4-FFF2-40B4-BE49-F238E27FC236}">
                    <a16:creationId xmlns:a16="http://schemas.microsoft.com/office/drawing/2014/main" id="{00A1489B-D02B-8F7A-5371-083E8143CD11}"/>
                  </a:ext>
                </a:extLst>
              </p:cNvPr>
              <p:cNvSpPr txBox="1">
                <a:spLocks noRot="1" noChangeAspect="1" noMove="1" noResize="1" noEditPoints="1" noAdjustHandles="1" noChangeArrowheads="1" noChangeShapeType="1" noTextEdit="1"/>
              </p:cNvSpPr>
              <p:nvPr/>
            </p:nvSpPr>
            <p:spPr>
              <a:xfrm>
                <a:off x="4211960" y="1510672"/>
                <a:ext cx="1535805" cy="276999"/>
              </a:xfrm>
              <a:prstGeom prst="rect">
                <a:avLst/>
              </a:prstGeom>
              <a:blipFill>
                <a:blip r:embed="rId4"/>
                <a:stretch>
                  <a:fillRect l="-3175" t="-2222" r="-4762" b="-37778"/>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3" name="ZoneTexte 2">
                <a:extLst>
                  <a:ext uri="{FF2B5EF4-FFF2-40B4-BE49-F238E27FC236}">
                    <a16:creationId xmlns:a16="http://schemas.microsoft.com/office/drawing/2014/main" id="{A4887E9C-2888-4098-842F-0DAFE22F1BEA}"/>
                  </a:ext>
                </a:extLst>
              </p:cNvPr>
              <p:cNvSpPr txBox="1"/>
              <p:nvPr/>
            </p:nvSpPr>
            <p:spPr>
              <a:xfrm>
                <a:off x="683568" y="1933588"/>
                <a:ext cx="5867787" cy="646331"/>
              </a:xfrm>
              <a:prstGeom prst="rect">
                <a:avLst/>
              </a:prstGeom>
              <a:noFill/>
            </p:spPr>
            <p:txBody>
              <a:bodyPr wrap="square" rtlCol="0">
                <a:spAutoFit/>
              </a:bodyPr>
              <a:lstStyle/>
              <a:p>
                <a:r>
                  <a:rPr lang="fr-FR" dirty="0"/>
                  <a:t>Avec </a:t>
                </a:r>
                <a:r>
                  <a:rPr lang="fr-FR" i="1" dirty="0">
                    <a:solidFill>
                      <a:srgbClr val="00B050"/>
                    </a:solidFill>
                  </a:rPr>
                  <a:t>C</a:t>
                </a:r>
                <a:r>
                  <a:rPr lang="fr-FR" dirty="0"/>
                  <a:t> le couple [N.m], </a:t>
                </a:r>
                <a14:m>
                  <m:oMath xmlns:m="http://schemas.openxmlformats.org/officeDocument/2006/math">
                    <m:r>
                      <a:rPr lang="fr-FR" b="0" i="1" smtClean="0">
                        <a:solidFill>
                          <a:srgbClr val="00B050"/>
                        </a:solidFill>
                        <a:latin typeface="Cambria Math" panose="02040503050406030204" pitchFamily="18" charset="0"/>
                        <a:ea typeface="Cambria Math" panose="02040503050406030204" pitchFamily="18" charset="0"/>
                      </a:rPr>
                      <m:t>𝜃</m:t>
                    </m:r>
                  </m:oMath>
                </a14:m>
                <a:r>
                  <a:rPr lang="fr-FR" dirty="0"/>
                  <a:t> l’angle de déformation imposé au ressort [rad] et </a:t>
                </a:r>
                <a14:m>
                  <m:oMath xmlns:m="http://schemas.openxmlformats.org/officeDocument/2006/math">
                    <m:r>
                      <a:rPr lang="fr-FR" i="1" smtClean="0">
                        <a:solidFill>
                          <a:srgbClr val="00B050"/>
                        </a:solidFill>
                        <a:latin typeface="Cambria Math" panose="02040503050406030204" pitchFamily="18" charset="0"/>
                      </a:rPr>
                      <m:t>𝐾</m:t>
                    </m:r>
                    <m:r>
                      <a:rPr lang="fr-FR" i="1" smtClean="0">
                        <a:solidFill>
                          <a:srgbClr val="00B050"/>
                        </a:solidFill>
                        <a:latin typeface="Cambria Math" panose="02040503050406030204" pitchFamily="18" charset="0"/>
                      </a:rPr>
                      <m:t>′</m:t>
                    </m:r>
                  </m:oMath>
                </a14:m>
                <a:r>
                  <a:rPr lang="fr-FR" dirty="0"/>
                  <a:t> raideur angulaire [N.m/rad]</a:t>
                </a:r>
              </a:p>
            </p:txBody>
          </p:sp>
        </mc:Choice>
        <mc:Fallback xmlns="">
          <p:sp>
            <p:nvSpPr>
              <p:cNvPr id="3" name="ZoneTexte 2">
                <a:extLst>
                  <a:ext uri="{FF2B5EF4-FFF2-40B4-BE49-F238E27FC236}">
                    <a16:creationId xmlns:a16="http://schemas.microsoft.com/office/drawing/2014/main" id="{A4887E9C-2888-4098-842F-0DAFE22F1BEA}"/>
                  </a:ext>
                </a:extLst>
              </p:cNvPr>
              <p:cNvSpPr txBox="1">
                <a:spLocks noRot="1" noChangeAspect="1" noMove="1" noResize="1" noEditPoints="1" noAdjustHandles="1" noChangeArrowheads="1" noChangeShapeType="1" noTextEdit="1"/>
              </p:cNvSpPr>
              <p:nvPr/>
            </p:nvSpPr>
            <p:spPr>
              <a:xfrm>
                <a:off x="683568" y="1933588"/>
                <a:ext cx="5867787" cy="646331"/>
              </a:xfrm>
              <a:prstGeom prst="rect">
                <a:avLst/>
              </a:prstGeom>
              <a:blipFill>
                <a:blip r:embed="rId5"/>
                <a:stretch>
                  <a:fillRect l="-831" t="-4717" r="-727" b="-14151"/>
                </a:stretch>
              </a:blipFill>
            </p:spPr>
            <p:txBody>
              <a:bodyPr/>
              <a:lstStyle/>
              <a:p>
                <a:r>
                  <a:rPr lang="fr-FR">
                    <a:noFill/>
                  </a:rPr>
                  <a:t> </a:t>
                </a:r>
              </a:p>
            </p:txBody>
          </p:sp>
        </mc:Fallback>
      </mc:AlternateContent>
      <p:pic>
        <p:nvPicPr>
          <p:cNvPr id="7" name="Image 6">
            <a:extLst>
              <a:ext uri="{FF2B5EF4-FFF2-40B4-BE49-F238E27FC236}">
                <a16:creationId xmlns:a16="http://schemas.microsoft.com/office/drawing/2014/main" id="{B415EB26-3908-812C-71D6-B8A06712B3B8}"/>
              </a:ext>
            </a:extLst>
          </p:cNvPr>
          <p:cNvPicPr>
            <a:picLocks noChangeAspect="1"/>
          </p:cNvPicPr>
          <p:nvPr/>
        </p:nvPicPr>
        <p:blipFill rotWithShape="1">
          <a:blip r:embed="rId6">
            <a:clrChange>
              <a:clrFrom>
                <a:srgbClr val="FFFFFF"/>
              </a:clrFrom>
              <a:clrTo>
                <a:srgbClr val="FFFFFF">
                  <a:alpha val="0"/>
                </a:srgbClr>
              </a:clrTo>
            </a:clrChange>
          </a:blip>
          <a:srcRect l="55940" t="72400" r="2478"/>
          <a:stretch/>
        </p:blipFill>
        <p:spPr>
          <a:xfrm>
            <a:off x="7020797" y="252244"/>
            <a:ext cx="2010503" cy="1887458"/>
          </a:xfrm>
          <a:prstGeom prst="rect">
            <a:avLst/>
          </a:prstGeom>
        </p:spPr>
      </p:pic>
      <p:sp>
        <p:nvSpPr>
          <p:cNvPr id="8" name="ZoneTexte 7">
            <a:extLst>
              <a:ext uri="{FF2B5EF4-FFF2-40B4-BE49-F238E27FC236}">
                <a16:creationId xmlns:a16="http://schemas.microsoft.com/office/drawing/2014/main" id="{2AFD067F-CB85-33CC-DD11-360AFAB56BA0}"/>
              </a:ext>
            </a:extLst>
          </p:cNvPr>
          <p:cNvSpPr txBox="1"/>
          <p:nvPr/>
        </p:nvSpPr>
        <p:spPr>
          <a:xfrm>
            <a:off x="683568" y="2719781"/>
            <a:ext cx="671979" cy="369332"/>
          </a:xfrm>
          <a:prstGeom prst="rect">
            <a:avLst/>
          </a:prstGeom>
          <a:noFill/>
        </p:spPr>
        <p:txBody>
          <a:bodyPr wrap="none" rtlCol="0">
            <a:spAutoFit/>
          </a:bodyPr>
          <a:lstStyle/>
          <a:p>
            <a:r>
              <a:rPr lang="fr-FR" dirty="0"/>
              <a:t>avec</a:t>
            </a:r>
          </a:p>
        </p:txBody>
      </p:sp>
      <mc:AlternateContent xmlns:mc="http://schemas.openxmlformats.org/markup-compatibility/2006" xmlns:a14="http://schemas.microsoft.com/office/drawing/2010/main">
        <mc:Choice Requires="a14">
          <p:sp>
            <p:nvSpPr>
              <p:cNvPr id="10" name="ZoneTexte 9">
                <a:extLst>
                  <a:ext uri="{FF2B5EF4-FFF2-40B4-BE49-F238E27FC236}">
                    <a16:creationId xmlns:a16="http://schemas.microsoft.com/office/drawing/2014/main" id="{D43D7450-D4E4-393C-C10F-50124D6A7AEB}"/>
                  </a:ext>
                </a:extLst>
              </p:cNvPr>
              <p:cNvSpPr txBox="1"/>
              <p:nvPr/>
            </p:nvSpPr>
            <p:spPr>
              <a:xfrm>
                <a:off x="1547664" y="2699084"/>
                <a:ext cx="1481559"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𝑋</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𝑅</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ea typeface="Cambria Math" panose="02040503050406030204" pitchFamily="18" charset="0"/>
                        </a:rPr>
                        <m:t>𝜃</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oMath>
                  </m:oMathPara>
                </a14:m>
                <a:endParaRPr lang="fr-FR" b="0" dirty="0">
                  <a:solidFill>
                    <a:srgbClr val="00B050"/>
                  </a:solidFill>
                </a:endParaRPr>
              </a:p>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𝐶</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𝑅</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𝐹</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oMath>
                  </m:oMathPara>
                </a14:m>
                <a:endParaRPr lang="fr-FR" b="0" dirty="0">
                  <a:solidFill>
                    <a:srgbClr val="00B050"/>
                  </a:solidFill>
                </a:endParaRPr>
              </a:p>
            </p:txBody>
          </p:sp>
        </mc:Choice>
        <mc:Fallback xmlns="">
          <p:sp>
            <p:nvSpPr>
              <p:cNvPr id="10" name="ZoneTexte 9">
                <a:extLst>
                  <a:ext uri="{FF2B5EF4-FFF2-40B4-BE49-F238E27FC236}">
                    <a16:creationId xmlns:a16="http://schemas.microsoft.com/office/drawing/2014/main" id="{D43D7450-D4E4-393C-C10F-50124D6A7AEB}"/>
                  </a:ext>
                </a:extLst>
              </p:cNvPr>
              <p:cNvSpPr txBox="1">
                <a:spLocks noRot="1" noChangeAspect="1" noMove="1" noResize="1" noEditPoints="1" noAdjustHandles="1" noChangeArrowheads="1" noChangeShapeType="1" noTextEdit="1"/>
              </p:cNvSpPr>
              <p:nvPr/>
            </p:nvSpPr>
            <p:spPr>
              <a:xfrm>
                <a:off x="1547664" y="2699084"/>
                <a:ext cx="1481559" cy="553998"/>
              </a:xfrm>
              <a:prstGeom prst="rect">
                <a:avLst/>
              </a:prstGeom>
              <a:blipFill>
                <a:blip r:embed="rId7"/>
                <a:stretch>
                  <a:fillRect l="-3292" b="-3297"/>
                </a:stretch>
              </a:blipFill>
            </p:spPr>
            <p:txBody>
              <a:bodyPr/>
              <a:lstStyle/>
              <a:p>
                <a:r>
                  <a:rPr lang="fr-FR">
                    <a:noFill/>
                  </a:rPr>
                  <a:t> </a:t>
                </a:r>
              </a:p>
            </p:txBody>
          </p:sp>
        </mc:Fallback>
      </mc:AlternateContent>
      <p:sp>
        <p:nvSpPr>
          <p:cNvPr id="12" name="ZoneTexte 11">
            <a:extLst>
              <a:ext uri="{FF2B5EF4-FFF2-40B4-BE49-F238E27FC236}">
                <a16:creationId xmlns:a16="http://schemas.microsoft.com/office/drawing/2014/main" id="{402CE683-A5D0-1D88-19B7-717CC933D150}"/>
              </a:ext>
            </a:extLst>
          </p:cNvPr>
          <p:cNvSpPr txBox="1"/>
          <p:nvPr/>
        </p:nvSpPr>
        <p:spPr>
          <a:xfrm>
            <a:off x="7489278" y="318327"/>
            <a:ext cx="340568" cy="215444"/>
          </a:xfrm>
          <a:prstGeom prst="rect">
            <a:avLst/>
          </a:prstGeom>
          <a:solidFill>
            <a:schemeClr val="bg1"/>
          </a:solidFill>
        </p:spPr>
        <p:txBody>
          <a:bodyPr wrap="square" rtlCol="0">
            <a:spAutoFit/>
          </a:bodyPr>
          <a:lstStyle/>
          <a:p>
            <a:r>
              <a:rPr lang="fr-FR" sz="800" dirty="0">
                <a:solidFill>
                  <a:srgbClr val="00B050"/>
                </a:solidFill>
              </a:rPr>
              <a:t>R</a:t>
            </a:r>
          </a:p>
        </p:txBody>
      </p:sp>
      <p:sp>
        <p:nvSpPr>
          <p:cNvPr id="21" name="ZoneTexte 20">
            <a:extLst>
              <a:ext uri="{FF2B5EF4-FFF2-40B4-BE49-F238E27FC236}">
                <a16:creationId xmlns:a16="http://schemas.microsoft.com/office/drawing/2014/main" id="{12D64015-0026-75E6-521C-7B426C67BAF0}"/>
              </a:ext>
            </a:extLst>
          </p:cNvPr>
          <p:cNvSpPr txBox="1"/>
          <p:nvPr/>
        </p:nvSpPr>
        <p:spPr>
          <a:xfrm>
            <a:off x="4427984" y="2634537"/>
            <a:ext cx="4425592" cy="646331"/>
          </a:xfrm>
          <a:prstGeom prst="rect">
            <a:avLst/>
          </a:prstGeom>
          <a:noFill/>
        </p:spPr>
        <p:txBody>
          <a:bodyPr wrap="square" rtlCol="0">
            <a:spAutoFit/>
          </a:bodyPr>
          <a:lstStyle/>
          <a:p>
            <a:r>
              <a:rPr lang="fr-FR" dirty="0"/>
              <a:t>On suppose qu’à vide (</a:t>
            </a:r>
            <a:r>
              <a:rPr lang="fr-FR" i="1" dirty="0">
                <a:solidFill>
                  <a:srgbClr val="00B050"/>
                </a:solidFill>
              </a:rPr>
              <a:t>C</a:t>
            </a:r>
            <a:r>
              <a:rPr lang="fr-FR" dirty="0"/>
              <a:t> ou </a:t>
            </a:r>
            <a:r>
              <a:rPr lang="fr-FR" i="1" dirty="0">
                <a:solidFill>
                  <a:srgbClr val="00B050"/>
                </a:solidFill>
              </a:rPr>
              <a:t>F</a:t>
            </a:r>
            <a:r>
              <a:rPr lang="fr-FR" dirty="0"/>
              <a:t> nuls) la position est nulle.</a:t>
            </a:r>
          </a:p>
        </p:txBody>
      </p:sp>
      <p:sp>
        <p:nvSpPr>
          <p:cNvPr id="13" name="ZoneTexte 12">
            <a:extLst>
              <a:ext uri="{FF2B5EF4-FFF2-40B4-BE49-F238E27FC236}">
                <a16:creationId xmlns:a16="http://schemas.microsoft.com/office/drawing/2014/main" id="{76645F07-6C5F-3E0F-DEBD-D8BE2A0419A8}"/>
              </a:ext>
            </a:extLst>
          </p:cNvPr>
          <p:cNvSpPr txBox="1"/>
          <p:nvPr/>
        </p:nvSpPr>
        <p:spPr>
          <a:xfrm>
            <a:off x="353537" y="4491650"/>
            <a:ext cx="8500039" cy="523220"/>
          </a:xfrm>
          <a:prstGeom prst="rect">
            <a:avLst/>
          </a:prstGeom>
          <a:noFill/>
        </p:spPr>
        <p:txBody>
          <a:bodyPr wrap="square" rtlCol="0">
            <a:spAutoFit/>
          </a:bodyPr>
          <a:lstStyle/>
          <a:p>
            <a:r>
              <a:rPr lang="fr-FR" sz="1400" dirty="0"/>
              <a:t>On comprend que l’élément « condensateur » déforme un ressort de torsion en fonction du couple, d’ou son utilisation comme dynamomètre angulaire ou encore « voltmètre </a:t>
            </a:r>
            <a:r>
              <a:rPr lang="fr-FR" sz="1400" dirty="0" err="1"/>
              <a:t>Spintronics</a:t>
            </a:r>
            <a:r>
              <a:rPr lang="fr-FR" sz="1400" dirty="0"/>
              <a:t> ». </a:t>
            </a:r>
          </a:p>
        </p:txBody>
      </p:sp>
    </p:spTree>
    <p:extLst>
      <p:ext uri="{BB962C8B-B14F-4D97-AF65-F5344CB8AC3E}">
        <p14:creationId xmlns:p14="http://schemas.microsoft.com/office/powerpoint/2010/main" val="20793208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45E5282C-7016-9889-BDAE-97A0F5A305F2}"/>
              </a:ext>
            </a:extLst>
          </p:cNvPr>
          <p:cNvSpPr>
            <a:spLocks noGrp="1"/>
          </p:cNvSpPr>
          <p:nvPr>
            <p:ph type="title"/>
          </p:nvPr>
        </p:nvSpPr>
        <p:spPr/>
        <p:txBody>
          <a:bodyPr/>
          <a:lstStyle/>
          <a:p>
            <a:r>
              <a:rPr lang="fr-FR" dirty="0"/>
              <a:t>Correspondance Electronique/Mécanique 3</a:t>
            </a:r>
          </a:p>
        </p:txBody>
      </p:sp>
      <p:sp>
        <p:nvSpPr>
          <p:cNvPr id="5" name="Espace réservé du pied de page 4">
            <a:extLst>
              <a:ext uri="{FF2B5EF4-FFF2-40B4-BE49-F238E27FC236}">
                <a16:creationId xmlns:a16="http://schemas.microsoft.com/office/drawing/2014/main" id="{B27083CE-DA7F-F16F-7879-D29986D2028A}"/>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60E373C5-39E2-D1E6-716F-B5F770BA47C2}"/>
              </a:ext>
            </a:extLst>
          </p:cNvPr>
          <p:cNvSpPr>
            <a:spLocks noGrp="1"/>
          </p:cNvSpPr>
          <p:nvPr>
            <p:ph type="sldNum" sz="quarter" idx="12"/>
          </p:nvPr>
        </p:nvSpPr>
        <p:spPr/>
        <p:txBody>
          <a:bodyPr/>
          <a:lstStyle/>
          <a:p>
            <a:fld id="{93C461D2-9DE8-40C8-822B-38EC5191248D}" type="slidenum">
              <a:rPr lang="fr-FR" smtClean="0"/>
              <a:pPr/>
              <a:t>39</a:t>
            </a:fld>
            <a:endParaRPr lang="fr-FR"/>
          </a:p>
        </p:txBody>
      </p:sp>
      <mc:AlternateContent xmlns:mc="http://schemas.openxmlformats.org/markup-compatibility/2006" xmlns:a14="http://schemas.microsoft.com/office/drawing/2010/main">
        <mc:Choice Requires="a14">
          <p:graphicFrame>
            <p:nvGraphicFramePr>
              <p:cNvPr id="11" name="Espace réservé du contenu 10">
                <a:extLst>
                  <a:ext uri="{FF2B5EF4-FFF2-40B4-BE49-F238E27FC236}">
                    <a16:creationId xmlns:a16="http://schemas.microsoft.com/office/drawing/2014/main" id="{DD5E6557-6D39-FC7E-F0EB-D2D56F973DB8}"/>
                  </a:ext>
                </a:extLst>
              </p:cNvPr>
              <p:cNvGraphicFramePr>
                <a:graphicFrameLocks noGrp="1"/>
              </p:cNvGraphicFramePr>
              <p:nvPr>
                <p:ph idx="1"/>
                <p:extLst>
                  <p:ext uri="{D42A27DB-BD31-4B8C-83A1-F6EECF244321}">
                    <p14:modId xmlns:p14="http://schemas.microsoft.com/office/powerpoint/2010/main" val="1917976001"/>
                  </p:ext>
                </p:extLst>
              </p:nvPr>
            </p:nvGraphicFramePr>
            <p:xfrm>
              <a:off x="35494" y="1141667"/>
              <a:ext cx="9073012" cy="3391469"/>
            </p:xfrm>
            <a:graphic>
              <a:graphicData uri="http://schemas.openxmlformats.org/drawingml/2006/table">
                <a:tbl>
                  <a:tblPr firstRow="1" bandRow="1">
                    <a:tableStyleId>{5C22544A-7EE6-4342-B048-85BDC9FD1C3A}</a:tableStyleId>
                  </a:tblPr>
                  <a:tblGrid>
                    <a:gridCol w="1944218">
                      <a:extLst>
                        <a:ext uri="{9D8B030D-6E8A-4147-A177-3AD203B41FA5}">
                          <a16:colId xmlns:a16="http://schemas.microsoft.com/office/drawing/2014/main" val="3261667519"/>
                        </a:ext>
                      </a:extLst>
                    </a:gridCol>
                    <a:gridCol w="2664296">
                      <a:extLst>
                        <a:ext uri="{9D8B030D-6E8A-4147-A177-3AD203B41FA5}">
                          <a16:colId xmlns:a16="http://schemas.microsoft.com/office/drawing/2014/main" val="3586815045"/>
                        </a:ext>
                      </a:extLst>
                    </a:gridCol>
                    <a:gridCol w="2232248">
                      <a:extLst>
                        <a:ext uri="{9D8B030D-6E8A-4147-A177-3AD203B41FA5}">
                          <a16:colId xmlns:a16="http://schemas.microsoft.com/office/drawing/2014/main" val="661893705"/>
                        </a:ext>
                      </a:extLst>
                    </a:gridCol>
                    <a:gridCol w="2232250">
                      <a:extLst>
                        <a:ext uri="{9D8B030D-6E8A-4147-A177-3AD203B41FA5}">
                          <a16:colId xmlns:a16="http://schemas.microsoft.com/office/drawing/2014/main" val="4250943035"/>
                        </a:ext>
                      </a:extLst>
                    </a:gridCol>
                  </a:tblGrid>
                  <a:tr h="616319">
                    <a:tc>
                      <a:txBody>
                        <a:bodyPr/>
                        <a:lstStyle/>
                        <a:p>
                          <a:endParaRPr lang="fr-FR" sz="1600" dirty="0"/>
                        </a:p>
                      </a:txBody>
                      <a:tcPr/>
                    </a:tc>
                    <a:tc>
                      <a:txBody>
                        <a:bodyPr/>
                        <a:lstStyle/>
                        <a:p>
                          <a:r>
                            <a:rPr lang="fr-FR" sz="1600" dirty="0"/>
                            <a:t>Elément électrique</a:t>
                          </a:r>
                        </a:p>
                      </a:txBody>
                      <a:tcPr/>
                    </a:tc>
                    <a:tc>
                      <a:txBody>
                        <a:bodyPr/>
                        <a:lstStyle/>
                        <a:p>
                          <a:r>
                            <a:rPr lang="fr-FR" sz="1600" dirty="0"/>
                            <a:t>Elément mécanique de translation</a:t>
                          </a:r>
                        </a:p>
                      </a:txBody>
                      <a:tcPr/>
                    </a:tc>
                    <a:tc>
                      <a:txBody>
                        <a:bodyPr/>
                        <a:lstStyle/>
                        <a:p>
                          <a:r>
                            <a:rPr lang="fr-FR" sz="1600" dirty="0"/>
                            <a:t>Relation mathématique</a:t>
                          </a:r>
                        </a:p>
                      </a:txBody>
                      <a:tcPr/>
                    </a:tc>
                    <a:extLst>
                      <a:ext uri="{0D108BD9-81ED-4DB2-BD59-A6C34878D82A}">
                        <a16:rowId xmlns:a16="http://schemas.microsoft.com/office/drawing/2014/main" val="1757633966"/>
                      </a:ext>
                    </a:extLst>
                  </a:tr>
                  <a:tr h="396000">
                    <a:tc>
                      <a:txBody>
                        <a:bodyPr/>
                        <a:lstStyle/>
                        <a:p>
                          <a:r>
                            <a:rPr lang="fr-FR" sz="1600" dirty="0"/>
                            <a:t>Variable de flux Vf</a:t>
                          </a:r>
                        </a:p>
                      </a:txBody>
                      <a:tcPr/>
                    </a:tc>
                    <a:tc>
                      <a:txBody>
                        <a:bodyPr/>
                        <a:lstStyle/>
                        <a:p>
                          <a:r>
                            <a:rPr lang="fr-FR" sz="1600" dirty="0"/>
                            <a:t>Intensité en ampère [A]</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4228215759"/>
                      </a:ext>
                    </a:extLst>
                  </a:tr>
                  <a:tr h="394660">
                    <a:tc>
                      <a:txBody>
                        <a:bodyPr/>
                        <a:lstStyle/>
                        <a:p>
                          <a:r>
                            <a:rPr lang="fr-FR" sz="1600" dirty="0"/>
                            <a:t>Variable d’effort Ve</a:t>
                          </a:r>
                        </a:p>
                      </a:txBody>
                      <a:tcPr/>
                    </a:tc>
                    <a:tc>
                      <a:txBody>
                        <a:bodyPr/>
                        <a:lstStyle/>
                        <a:p>
                          <a:r>
                            <a:rPr lang="fr-FR" sz="1600" dirty="0"/>
                            <a:t>Tension en volt [V]</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2085257688"/>
                      </a:ext>
                    </a:extLst>
                  </a:tr>
                  <a:tr h="616319">
                    <a:tc>
                      <a:txBody>
                        <a:bodyPr/>
                        <a:lstStyle/>
                        <a:p>
                          <a:endParaRPr lang="fr-FR" sz="1600" dirty="0"/>
                        </a:p>
                      </a:txBody>
                      <a:tcPr>
                        <a:solidFill>
                          <a:schemeClr val="tx1">
                            <a:lumMod val="65000"/>
                            <a:lumOff val="35000"/>
                          </a:schemeClr>
                        </a:solidFill>
                      </a:tcPr>
                    </a:tc>
                    <a:tc>
                      <a:txBody>
                        <a:bodyPr/>
                        <a:lstStyle/>
                        <a:p>
                          <a:r>
                            <a:rPr lang="fr-FR" sz="1600" dirty="0"/>
                            <a:t>Résistance r en ohm [</a:t>
                          </a:r>
                          <a:r>
                            <a:rPr lang="el-GR" sz="1600" dirty="0"/>
                            <a:t>Ω</a:t>
                          </a:r>
                          <a:r>
                            <a:rPr lang="fr-FR" sz="1600" dirty="0"/>
                            <a:t>]</a:t>
                          </a:r>
                        </a:p>
                      </a:txBody>
                      <a:tcPr/>
                    </a:tc>
                    <a:tc>
                      <a:txBody>
                        <a:bodyPr/>
                        <a:lstStyle/>
                        <a:p>
                          <a:r>
                            <a:rPr lang="fr-FR" sz="1600" dirty="0" err="1"/>
                            <a:t>f</a:t>
                          </a:r>
                          <a:r>
                            <a:rPr lang="fr-FR" sz="1600" baseline="-25000" dirty="0" err="1"/>
                            <a:t>eq</a:t>
                          </a:r>
                          <a:r>
                            <a:rPr lang="fr-FR" sz="1600" baseline="0" dirty="0"/>
                            <a:t> frottement visqueux linéaire [</a:t>
                          </a:r>
                          <a:r>
                            <a:rPr lang="fr-FR" sz="1600" baseline="0" dirty="0" err="1"/>
                            <a:t>N.s</a:t>
                          </a:r>
                          <a:r>
                            <a:rPr lang="fr-FR" sz="1600" baseline="0" dirty="0"/>
                            <a:t>]</a:t>
                          </a:r>
                          <a:endParaRPr lang="fr-FR" sz="1600" dirty="0"/>
                        </a:p>
                      </a:txBody>
                      <a:tcPr/>
                    </a:tc>
                    <a:tc>
                      <a:txBody>
                        <a:bodyPr/>
                        <a:lstStyle/>
                        <a:p>
                          <a:endParaRPr lang="fr-FR" sz="1600" dirty="0"/>
                        </a:p>
                      </a:txBody>
                      <a:tcPr/>
                    </a:tc>
                    <a:extLst>
                      <a:ext uri="{0D108BD9-81ED-4DB2-BD59-A6C34878D82A}">
                        <a16:rowId xmlns:a16="http://schemas.microsoft.com/office/drawing/2014/main" val="4239750763"/>
                      </a:ext>
                    </a:extLst>
                  </a:tr>
                  <a:tr h="394660">
                    <a:tc>
                      <a:txBody>
                        <a:bodyPr/>
                        <a:lstStyle/>
                        <a:p>
                          <a:endParaRPr lang="fr-FR" sz="1600" dirty="0"/>
                        </a:p>
                      </a:txBody>
                      <a:tcPr>
                        <a:solidFill>
                          <a:schemeClr val="tx1">
                            <a:lumMod val="65000"/>
                            <a:lumOff val="35000"/>
                          </a:schemeClr>
                        </a:solidFill>
                      </a:tcPr>
                    </a:tc>
                    <a:tc>
                      <a:txBody>
                        <a:bodyPr/>
                        <a:lstStyle/>
                        <a:p>
                          <a:r>
                            <a:rPr lang="fr-FR" sz="1600" dirty="0"/>
                            <a:t>Bobine d’inductance L en henry [H]</a:t>
                          </a:r>
                        </a:p>
                      </a:txBody>
                      <a:tcPr/>
                    </a:tc>
                    <a:tc>
                      <a:txBody>
                        <a:bodyPr/>
                        <a:lstStyle/>
                        <a:p>
                          <a:endParaRPr lang="fr-FR" sz="1600" dirty="0"/>
                        </a:p>
                      </a:txBody>
                      <a:tcPr/>
                    </a:tc>
                    <a:tc>
                      <a:txBody>
                        <a:bodyPr/>
                        <a:lstStyle/>
                        <a:p>
                          <a:endParaRPr lang="fr-FR" sz="1600" dirty="0"/>
                        </a:p>
                      </a:txBody>
                      <a:tcPr/>
                    </a:tc>
                    <a:extLst>
                      <a:ext uri="{0D108BD9-81ED-4DB2-BD59-A6C34878D82A}">
                        <a16:rowId xmlns:a16="http://schemas.microsoft.com/office/drawing/2014/main" val="3574365510"/>
                      </a:ext>
                    </a:extLst>
                  </a:tr>
                  <a:tr h="394660">
                    <a:tc>
                      <a:txBody>
                        <a:bodyPr/>
                        <a:lstStyle/>
                        <a:p>
                          <a:endParaRPr lang="fr-FR" sz="1600" dirty="0"/>
                        </a:p>
                      </a:txBody>
                      <a:tcPr>
                        <a:solidFill>
                          <a:schemeClr val="tx1">
                            <a:lumMod val="65000"/>
                            <a:lumOff val="35000"/>
                          </a:schemeClr>
                        </a:solidFill>
                      </a:tcPr>
                    </a:tc>
                    <a:tc>
                      <a:txBody>
                        <a:bodyPr/>
                        <a:lstStyle/>
                        <a:p>
                          <a:r>
                            <a:rPr lang="fr-FR" sz="1600" dirty="0"/>
                            <a:t>Condensateur de capacité Ca en farad [F]</a:t>
                          </a:r>
                        </a:p>
                      </a:txBody>
                      <a:tcPr/>
                    </a:tc>
                    <a:tc>
                      <a:txBody>
                        <a:bodyPr/>
                        <a:lstStyle/>
                        <a:p>
                          <a:endParaRPr lang="fr-FR" sz="1600" dirty="0"/>
                        </a:p>
                      </a:txBody>
                      <a:tcPr/>
                    </a:tc>
                    <a:tc>
                      <a:txBody>
                        <a:bodyPr/>
                        <a:lstStyle/>
                        <a:p>
                          <a14:m>
                            <m:oMath xmlns:m="http://schemas.openxmlformats.org/officeDocument/2006/math">
                              <m:r>
                                <a:rPr lang="fr-FR" sz="1600" b="0" i="1" smtClean="0">
                                  <a:latin typeface="Cambria Math" panose="02040503050406030204" pitchFamily="18" charset="0"/>
                                </a:rPr>
                                <m:t>𝑉𝑒</m:t>
                              </m:r>
                              <m:d>
                                <m:dPr>
                                  <m:ctrlPr>
                                    <a:rPr lang="fr-FR" sz="1600" b="0" i="1" smtClean="0">
                                      <a:latin typeface="Cambria Math" panose="02040503050406030204" pitchFamily="18" charset="0"/>
                                    </a:rPr>
                                  </m:ctrlPr>
                                </m:dPr>
                                <m:e>
                                  <m:r>
                                    <a:rPr lang="fr-FR" sz="1600" b="0" i="1" smtClean="0">
                                      <a:latin typeface="Cambria Math" panose="02040503050406030204" pitchFamily="18" charset="0"/>
                                    </a:rPr>
                                    <m:t>𝑡</m:t>
                                  </m:r>
                                </m:e>
                              </m:d>
                              <m:r>
                                <a:rPr lang="fr-FR" sz="1600" b="0" i="1" smtClean="0">
                                  <a:latin typeface="Cambria Math" panose="02040503050406030204" pitchFamily="18" charset="0"/>
                                </a:rPr>
                                <m:t>=</m:t>
                              </m:r>
                              <m:f>
                                <m:fPr>
                                  <m:ctrlPr>
                                    <a:rPr lang="fr-FR" sz="1600" b="0" i="1" smtClean="0">
                                      <a:latin typeface="Cambria Math" panose="02040503050406030204" pitchFamily="18" charset="0"/>
                                    </a:rPr>
                                  </m:ctrlPr>
                                </m:fPr>
                                <m:num>
                                  <m:r>
                                    <a:rPr lang="fr-FR" sz="1600" b="0" i="1" smtClean="0">
                                      <a:latin typeface="Cambria Math" panose="02040503050406030204" pitchFamily="18" charset="0"/>
                                    </a:rPr>
                                    <m:t>1</m:t>
                                  </m:r>
                                </m:num>
                                <m:den>
                                  <m:r>
                                    <a:rPr lang="fr-FR" sz="1600" b="0" i="1" smtClean="0">
                                      <a:latin typeface="Cambria Math" panose="02040503050406030204" pitchFamily="18" charset="0"/>
                                    </a:rPr>
                                    <m:t>𝐾𝑐</m:t>
                                  </m:r>
                                </m:den>
                              </m:f>
                              <m:r>
                                <a:rPr lang="fr-FR" sz="1600" b="0" i="1" smtClean="0">
                                  <a:latin typeface="Cambria Math" panose="02040503050406030204" pitchFamily="18" charset="0"/>
                                </a:rPr>
                                <m:t>.</m:t>
                              </m:r>
                              <m:nary>
                                <m:naryPr>
                                  <m:ctrlPr>
                                    <a:rPr lang="fr-FR" sz="1600" b="0" i="1" smtClean="0">
                                      <a:latin typeface="Cambria Math" panose="02040503050406030204" pitchFamily="18" charset="0"/>
                                    </a:rPr>
                                  </m:ctrlPr>
                                </m:naryPr>
                                <m:sub>
                                  <m:r>
                                    <m:rPr>
                                      <m:brk m:alnAt="23"/>
                                    </m:rPr>
                                    <a:rPr lang="fr-FR" sz="1600" b="0" i="1" smtClean="0">
                                      <a:latin typeface="Cambria Math" panose="02040503050406030204" pitchFamily="18" charset="0"/>
                                    </a:rPr>
                                    <m:t>0</m:t>
                                  </m:r>
                                </m:sub>
                                <m:sup>
                                  <m:r>
                                    <a:rPr lang="fr-FR" sz="1600" b="0" i="1" smtClean="0">
                                      <a:latin typeface="Cambria Math" panose="02040503050406030204" pitchFamily="18" charset="0"/>
                                    </a:rPr>
                                    <m:t>𝑡</m:t>
                                  </m:r>
                                </m:sup>
                                <m:e>
                                  <m:r>
                                    <a:rPr lang="fr-FR" sz="1600" b="0" i="1" smtClean="0">
                                      <a:latin typeface="Cambria Math" panose="02040503050406030204" pitchFamily="18" charset="0"/>
                                    </a:rPr>
                                    <m:t>𝑉𝑓</m:t>
                                  </m:r>
                                  <m:d>
                                    <m:dPr>
                                      <m:ctrlPr>
                                        <a:rPr lang="fr-FR" sz="1600" b="0" i="1" smtClean="0">
                                          <a:latin typeface="Cambria Math" panose="02040503050406030204" pitchFamily="18" charset="0"/>
                                        </a:rPr>
                                      </m:ctrlPr>
                                    </m:dPr>
                                    <m:e>
                                      <m:r>
                                        <a:rPr lang="fr-FR" sz="1600" b="0" i="1" smtClean="0">
                                          <a:latin typeface="Cambria Math" panose="02040503050406030204" pitchFamily="18" charset="0"/>
                                        </a:rPr>
                                        <m:t>𝑡</m:t>
                                      </m:r>
                                    </m:e>
                                  </m:d>
                                  <m:r>
                                    <a:rPr lang="fr-FR" sz="1600" b="0" i="1" smtClean="0">
                                      <a:latin typeface="Cambria Math" panose="02040503050406030204" pitchFamily="18" charset="0"/>
                                    </a:rPr>
                                    <m:t>.</m:t>
                                  </m:r>
                                  <m:r>
                                    <a:rPr lang="fr-FR" sz="1600" b="0" i="1" smtClean="0">
                                      <a:latin typeface="Cambria Math" panose="02040503050406030204" pitchFamily="18" charset="0"/>
                                    </a:rPr>
                                    <m:t>𝑑𝑡</m:t>
                                  </m:r>
                                </m:e>
                              </m:nary>
                            </m:oMath>
                          </a14:m>
                          <a:r>
                            <a:rPr lang="fr-FR" sz="1600" dirty="0"/>
                            <a:t> ou</a:t>
                          </a:r>
                          <a:r>
                            <a:rPr lang="fr-FR" sz="1600" baseline="0" dirty="0"/>
                            <a:t> </a:t>
                          </a:r>
                          <a14:m>
                            <m:oMath xmlns:m="http://schemas.openxmlformats.org/officeDocument/2006/math">
                              <m:r>
                                <a:rPr lang="fr-FR" sz="1600" b="0" i="1" smtClean="0">
                                  <a:latin typeface="Cambria Math" panose="02040503050406030204" pitchFamily="18" charset="0"/>
                                </a:rPr>
                                <m:t>𝑉𝑓</m:t>
                              </m:r>
                              <m:r>
                                <a:rPr lang="fr-FR" sz="1600" b="0" i="1" smtClean="0">
                                  <a:latin typeface="Cambria Math" panose="02040503050406030204" pitchFamily="18" charset="0"/>
                                </a:rPr>
                                <m:t>=</m:t>
                              </m:r>
                              <m:r>
                                <a:rPr lang="fr-FR" sz="1600" b="0" i="1" smtClean="0">
                                  <a:latin typeface="Cambria Math" panose="02040503050406030204" pitchFamily="18" charset="0"/>
                                </a:rPr>
                                <m:t>𝐾𝑐</m:t>
                              </m:r>
                              <m:r>
                                <a:rPr lang="fr-FR" sz="1600" b="0" i="1" smtClean="0">
                                  <a:latin typeface="Cambria Math" panose="02040503050406030204" pitchFamily="18" charset="0"/>
                                </a:rPr>
                                <m:t>.</m:t>
                              </m:r>
                              <m:f>
                                <m:fPr>
                                  <m:ctrlPr>
                                    <a:rPr lang="fr-FR" sz="1600" b="0" i="1" smtClean="0">
                                      <a:latin typeface="Cambria Math" panose="02040503050406030204" pitchFamily="18" charset="0"/>
                                    </a:rPr>
                                  </m:ctrlPr>
                                </m:fPr>
                                <m:num>
                                  <m:r>
                                    <a:rPr lang="fr-FR" sz="1600" b="0" i="1" smtClean="0">
                                      <a:latin typeface="Cambria Math" panose="02040503050406030204" pitchFamily="18" charset="0"/>
                                    </a:rPr>
                                    <m:t>𝑑𝑉𝑒</m:t>
                                  </m:r>
                                </m:num>
                                <m:den>
                                  <m:r>
                                    <a:rPr lang="fr-FR" sz="1600" b="0" i="1" smtClean="0">
                                      <a:latin typeface="Cambria Math" panose="02040503050406030204" pitchFamily="18" charset="0"/>
                                    </a:rPr>
                                    <m:t>𝑑𝑡</m:t>
                                  </m:r>
                                </m:den>
                              </m:f>
                            </m:oMath>
                          </a14:m>
                          <a:endParaRPr lang="fr-FR" sz="1600" dirty="0"/>
                        </a:p>
                      </a:txBody>
                      <a:tcPr/>
                    </a:tc>
                    <a:extLst>
                      <a:ext uri="{0D108BD9-81ED-4DB2-BD59-A6C34878D82A}">
                        <a16:rowId xmlns:a16="http://schemas.microsoft.com/office/drawing/2014/main" val="4073991865"/>
                      </a:ext>
                    </a:extLst>
                  </a:tr>
                </a:tbl>
              </a:graphicData>
            </a:graphic>
          </p:graphicFrame>
        </mc:Choice>
        <mc:Fallback xmlns="">
          <p:graphicFrame>
            <p:nvGraphicFramePr>
              <p:cNvPr id="11" name="Espace réservé du contenu 10">
                <a:extLst>
                  <a:ext uri="{FF2B5EF4-FFF2-40B4-BE49-F238E27FC236}">
                    <a16:creationId xmlns:a16="http://schemas.microsoft.com/office/drawing/2014/main" id="{DD5E6557-6D39-FC7E-F0EB-D2D56F973DB8}"/>
                  </a:ext>
                </a:extLst>
              </p:cNvPr>
              <p:cNvGraphicFramePr>
                <a:graphicFrameLocks noGrp="1"/>
              </p:cNvGraphicFramePr>
              <p:nvPr>
                <p:ph idx="1"/>
                <p:extLst>
                  <p:ext uri="{D42A27DB-BD31-4B8C-83A1-F6EECF244321}">
                    <p14:modId xmlns:p14="http://schemas.microsoft.com/office/powerpoint/2010/main" val="1917976001"/>
                  </p:ext>
                </p:extLst>
              </p:nvPr>
            </p:nvGraphicFramePr>
            <p:xfrm>
              <a:off x="35494" y="1141667"/>
              <a:ext cx="9073012" cy="3391469"/>
            </p:xfrm>
            <a:graphic>
              <a:graphicData uri="http://schemas.openxmlformats.org/drawingml/2006/table">
                <a:tbl>
                  <a:tblPr firstRow="1" bandRow="1">
                    <a:tableStyleId>{5C22544A-7EE6-4342-B048-85BDC9FD1C3A}</a:tableStyleId>
                  </a:tblPr>
                  <a:tblGrid>
                    <a:gridCol w="1944218">
                      <a:extLst>
                        <a:ext uri="{9D8B030D-6E8A-4147-A177-3AD203B41FA5}">
                          <a16:colId xmlns:a16="http://schemas.microsoft.com/office/drawing/2014/main" val="3261667519"/>
                        </a:ext>
                      </a:extLst>
                    </a:gridCol>
                    <a:gridCol w="2664296">
                      <a:extLst>
                        <a:ext uri="{9D8B030D-6E8A-4147-A177-3AD203B41FA5}">
                          <a16:colId xmlns:a16="http://schemas.microsoft.com/office/drawing/2014/main" val="3586815045"/>
                        </a:ext>
                      </a:extLst>
                    </a:gridCol>
                    <a:gridCol w="2232248">
                      <a:extLst>
                        <a:ext uri="{9D8B030D-6E8A-4147-A177-3AD203B41FA5}">
                          <a16:colId xmlns:a16="http://schemas.microsoft.com/office/drawing/2014/main" val="661893705"/>
                        </a:ext>
                      </a:extLst>
                    </a:gridCol>
                    <a:gridCol w="2232250">
                      <a:extLst>
                        <a:ext uri="{9D8B030D-6E8A-4147-A177-3AD203B41FA5}">
                          <a16:colId xmlns:a16="http://schemas.microsoft.com/office/drawing/2014/main" val="4250943035"/>
                        </a:ext>
                      </a:extLst>
                    </a:gridCol>
                  </a:tblGrid>
                  <a:tr h="616319">
                    <a:tc>
                      <a:txBody>
                        <a:bodyPr/>
                        <a:lstStyle/>
                        <a:p>
                          <a:endParaRPr lang="fr-FR" sz="1600" dirty="0"/>
                        </a:p>
                      </a:txBody>
                      <a:tcPr/>
                    </a:tc>
                    <a:tc>
                      <a:txBody>
                        <a:bodyPr/>
                        <a:lstStyle/>
                        <a:p>
                          <a:r>
                            <a:rPr lang="fr-FR" sz="1600" dirty="0"/>
                            <a:t>Elément électrique</a:t>
                          </a:r>
                        </a:p>
                      </a:txBody>
                      <a:tcPr/>
                    </a:tc>
                    <a:tc>
                      <a:txBody>
                        <a:bodyPr/>
                        <a:lstStyle/>
                        <a:p>
                          <a:r>
                            <a:rPr lang="fr-FR" sz="1600" dirty="0"/>
                            <a:t>Elément mécanique de translation</a:t>
                          </a:r>
                        </a:p>
                      </a:txBody>
                      <a:tcPr/>
                    </a:tc>
                    <a:tc>
                      <a:txBody>
                        <a:bodyPr/>
                        <a:lstStyle/>
                        <a:p>
                          <a:r>
                            <a:rPr lang="fr-FR" sz="1600" dirty="0"/>
                            <a:t>Relation mathématique</a:t>
                          </a:r>
                        </a:p>
                      </a:txBody>
                      <a:tcPr/>
                    </a:tc>
                    <a:extLst>
                      <a:ext uri="{0D108BD9-81ED-4DB2-BD59-A6C34878D82A}">
                        <a16:rowId xmlns:a16="http://schemas.microsoft.com/office/drawing/2014/main" val="1757633966"/>
                      </a:ext>
                    </a:extLst>
                  </a:tr>
                  <a:tr h="396000">
                    <a:tc>
                      <a:txBody>
                        <a:bodyPr/>
                        <a:lstStyle/>
                        <a:p>
                          <a:r>
                            <a:rPr lang="fr-FR" sz="1600" dirty="0"/>
                            <a:t>Variable de flux Vf</a:t>
                          </a:r>
                        </a:p>
                      </a:txBody>
                      <a:tcPr/>
                    </a:tc>
                    <a:tc>
                      <a:txBody>
                        <a:bodyPr/>
                        <a:lstStyle/>
                        <a:p>
                          <a:r>
                            <a:rPr lang="fr-FR" sz="1600" dirty="0"/>
                            <a:t>Intensité en ampère [A]</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4228215759"/>
                      </a:ext>
                    </a:extLst>
                  </a:tr>
                  <a:tr h="394660">
                    <a:tc>
                      <a:txBody>
                        <a:bodyPr/>
                        <a:lstStyle/>
                        <a:p>
                          <a:r>
                            <a:rPr lang="fr-FR" sz="1600" dirty="0"/>
                            <a:t>Variable d’effort Ve</a:t>
                          </a:r>
                        </a:p>
                      </a:txBody>
                      <a:tcPr/>
                    </a:tc>
                    <a:tc>
                      <a:txBody>
                        <a:bodyPr/>
                        <a:lstStyle/>
                        <a:p>
                          <a:r>
                            <a:rPr lang="fr-FR" sz="1600" dirty="0"/>
                            <a:t>Tension en volt [V]</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2085257688"/>
                      </a:ext>
                    </a:extLst>
                  </a:tr>
                  <a:tr h="616319">
                    <a:tc>
                      <a:txBody>
                        <a:bodyPr/>
                        <a:lstStyle/>
                        <a:p>
                          <a:endParaRPr lang="fr-FR" sz="1600" dirty="0"/>
                        </a:p>
                      </a:txBody>
                      <a:tcPr>
                        <a:solidFill>
                          <a:schemeClr val="tx1">
                            <a:lumMod val="65000"/>
                            <a:lumOff val="35000"/>
                          </a:schemeClr>
                        </a:solidFill>
                      </a:tcPr>
                    </a:tc>
                    <a:tc>
                      <a:txBody>
                        <a:bodyPr/>
                        <a:lstStyle/>
                        <a:p>
                          <a:r>
                            <a:rPr lang="fr-FR" sz="1600" dirty="0"/>
                            <a:t>Résistance r en ohm [</a:t>
                          </a:r>
                          <a:r>
                            <a:rPr lang="el-GR" sz="1600" dirty="0"/>
                            <a:t>Ω</a:t>
                          </a:r>
                          <a:r>
                            <a:rPr lang="fr-FR" sz="1600" dirty="0"/>
                            <a:t>]</a:t>
                          </a:r>
                        </a:p>
                      </a:txBody>
                      <a:tcPr/>
                    </a:tc>
                    <a:tc>
                      <a:txBody>
                        <a:bodyPr/>
                        <a:lstStyle/>
                        <a:p>
                          <a:r>
                            <a:rPr lang="fr-FR" sz="1600" dirty="0" err="1"/>
                            <a:t>f</a:t>
                          </a:r>
                          <a:r>
                            <a:rPr lang="fr-FR" sz="1600" baseline="-25000" dirty="0" err="1"/>
                            <a:t>eq</a:t>
                          </a:r>
                          <a:r>
                            <a:rPr lang="fr-FR" sz="1600" baseline="0" dirty="0"/>
                            <a:t> frottement visqueux linéaire [</a:t>
                          </a:r>
                          <a:r>
                            <a:rPr lang="fr-FR" sz="1600" baseline="0" dirty="0" err="1"/>
                            <a:t>N.s</a:t>
                          </a:r>
                          <a:r>
                            <a:rPr lang="fr-FR" sz="1600" baseline="0" dirty="0"/>
                            <a:t>]</a:t>
                          </a:r>
                          <a:endParaRPr lang="fr-FR" sz="1600" dirty="0"/>
                        </a:p>
                      </a:txBody>
                      <a:tcPr/>
                    </a:tc>
                    <a:tc>
                      <a:txBody>
                        <a:bodyPr/>
                        <a:lstStyle/>
                        <a:p>
                          <a:endParaRPr lang="fr-FR" sz="1600" dirty="0"/>
                        </a:p>
                      </a:txBody>
                      <a:tcPr/>
                    </a:tc>
                    <a:extLst>
                      <a:ext uri="{0D108BD9-81ED-4DB2-BD59-A6C34878D82A}">
                        <a16:rowId xmlns:a16="http://schemas.microsoft.com/office/drawing/2014/main" val="4239750763"/>
                      </a:ext>
                    </a:extLst>
                  </a:tr>
                  <a:tr h="579120">
                    <a:tc>
                      <a:txBody>
                        <a:bodyPr/>
                        <a:lstStyle/>
                        <a:p>
                          <a:endParaRPr lang="fr-FR" sz="1600" dirty="0"/>
                        </a:p>
                      </a:txBody>
                      <a:tcPr>
                        <a:solidFill>
                          <a:schemeClr val="tx1">
                            <a:lumMod val="65000"/>
                            <a:lumOff val="35000"/>
                          </a:schemeClr>
                        </a:solidFill>
                      </a:tcPr>
                    </a:tc>
                    <a:tc>
                      <a:txBody>
                        <a:bodyPr/>
                        <a:lstStyle/>
                        <a:p>
                          <a:r>
                            <a:rPr lang="fr-FR" sz="1600" dirty="0"/>
                            <a:t>Bobine d’inductance L en henry [H]</a:t>
                          </a:r>
                        </a:p>
                      </a:txBody>
                      <a:tcPr/>
                    </a:tc>
                    <a:tc>
                      <a:txBody>
                        <a:bodyPr/>
                        <a:lstStyle/>
                        <a:p>
                          <a:endParaRPr lang="fr-FR" sz="1600" dirty="0"/>
                        </a:p>
                      </a:txBody>
                      <a:tcPr/>
                    </a:tc>
                    <a:tc>
                      <a:txBody>
                        <a:bodyPr/>
                        <a:lstStyle/>
                        <a:p>
                          <a:endParaRPr lang="fr-FR" sz="1600" dirty="0"/>
                        </a:p>
                      </a:txBody>
                      <a:tcPr/>
                    </a:tc>
                    <a:extLst>
                      <a:ext uri="{0D108BD9-81ED-4DB2-BD59-A6C34878D82A}">
                        <a16:rowId xmlns:a16="http://schemas.microsoft.com/office/drawing/2014/main" val="3574365510"/>
                      </a:ext>
                    </a:extLst>
                  </a:tr>
                  <a:tr h="789051">
                    <a:tc>
                      <a:txBody>
                        <a:bodyPr/>
                        <a:lstStyle/>
                        <a:p>
                          <a:endParaRPr lang="fr-FR" sz="1600" dirty="0"/>
                        </a:p>
                      </a:txBody>
                      <a:tcPr>
                        <a:solidFill>
                          <a:schemeClr val="tx1">
                            <a:lumMod val="65000"/>
                            <a:lumOff val="35000"/>
                          </a:schemeClr>
                        </a:solidFill>
                      </a:tcPr>
                    </a:tc>
                    <a:tc>
                      <a:txBody>
                        <a:bodyPr/>
                        <a:lstStyle/>
                        <a:p>
                          <a:r>
                            <a:rPr lang="fr-FR" sz="1600" dirty="0"/>
                            <a:t>Condensateur de capacité Ca en farad [F]</a:t>
                          </a:r>
                        </a:p>
                      </a:txBody>
                      <a:tcPr/>
                    </a:tc>
                    <a:tc>
                      <a:txBody>
                        <a:bodyPr/>
                        <a:lstStyle/>
                        <a:p>
                          <a:endParaRPr lang="fr-FR" sz="1600" dirty="0"/>
                        </a:p>
                      </a:txBody>
                      <a:tcPr/>
                    </a:tc>
                    <a:tc>
                      <a:txBody>
                        <a:bodyPr/>
                        <a:lstStyle/>
                        <a:p>
                          <a:endParaRPr lang="fr-FR"/>
                        </a:p>
                      </a:txBody>
                      <a:tcPr>
                        <a:blipFill>
                          <a:blip r:embed="rId3"/>
                          <a:stretch>
                            <a:fillRect l="-306267" t="-330769" r="-1090" b="-40769"/>
                          </a:stretch>
                        </a:blipFill>
                      </a:tcPr>
                    </a:tc>
                    <a:extLst>
                      <a:ext uri="{0D108BD9-81ED-4DB2-BD59-A6C34878D82A}">
                        <a16:rowId xmlns:a16="http://schemas.microsoft.com/office/drawing/2014/main" val="4073991865"/>
                      </a:ext>
                    </a:extLst>
                  </a:tr>
                </a:tbl>
              </a:graphicData>
            </a:graphic>
          </p:graphicFrame>
        </mc:Fallback>
      </mc:AlternateContent>
      <p:sp>
        <p:nvSpPr>
          <p:cNvPr id="8" name="ZoneTexte 7">
            <a:extLst>
              <a:ext uri="{FF2B5EF4-FFF2-40B4-BE49-F238E27FC236}">
                <a16:creationId xmlns:a16="http://schemas.microsoft.com/office/drawing/2014/main" id="{75F95144-10CB-A443-DCE0-391699C8FB3D}"/>
              </a:ext>
            </a:extLst>
          </p:cNvPr>
          <p:cNvSpPr txBox="1"/>
          <p:nvPr/>
        </p:nvSpPr>
        <p:spPr>
          <a:xfrm>
            <a:off x="251520" y="4659982"/>
            <a:ext cx="3919862" cy="369332"/>
          </a:xfrm>
          <a:prstGeom prst="rect">
            <a:avLst/>
          </a:prstGeom>
          <a:solidFill>
            <a:schemeClr val="accent4">
              <a:lumMod val="20000"/>
              <a:lumOff val="80000"/>
            </a:schemeClr>
          </a:solidFill>
        </p:spPr>
        <p:txBody>
          <a:bodyPr wrap="square" rtlCol="0">
            <a:spAutoFit/>
          </a:bodyPr>
          <a:lstStyle/>
          <a:p>
            <a:pPr algn="just"/>
            <a:r>
              <a:rPr lang="fr-FR" b="1" dirty="0"/>
              <a:t>Question 22 : </a:t>
            </a:r>
            <a:r>
              <a:rPr lang="fr-FR" dirty="0"/>
              <a:t>Compléter le tableau. </a:t>
            </a:r>
            <a:endParaRPr lang="fr-FR" i="1" dirty="0"/>
          </a:p>
        </p:txBody>
      </p:sp>
    </p:spTree>
    <p:extLst>
      <p:ext uri="{BB962C8B-B14F-4D97-AF65-F5344CB8AC3E}">
        <p14:creationId xmlns:p14="http://schemas.microsoft.com/office/powerpoint/2010/main" val="3443885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93B29B4C-C46E-0D63-4A2E-5F64F7DEB8FE}"/>
              </a:ext>
            </a:extLst>
          </p:cNvPr>
          <p:cNvSpPr>
            <a:spLocks noGrp="1"/>
          </p:cNvSpPr>
          <p:nvPr>
            <p:ph type="title"/>
          </p:nvPr>
        </p:nvSpPr>
        <p:spPr/>
        <p:txBody>
          <a:bodyPr/>
          <a:lstStyle/>
          <a:p>
            <a:r>
              <a:rPr lang="fr-FR" dirty="0"/>
              <a:t>Analyser</a:t>
            </a:r>
          </a:p>
        </p:txBody>
      </p:sp>
      <p:sp>
        <p:nvSpPr>
          <p:cNvPr id="9" name="Espace réservé du texte 8">
            <a:extLst>
              <a:ext uri="{FF2B5EF4-FFF2-40B4-BE49-F238E27FC236}">
                <a16:creationId xmlns:a16="http://schemas.microsoft.com/office/drawing/2014/main" id="{56FFA380-1C9E-B117-E357-60544B01D2EC}"/>
              </a:ext>
            </a:extLst>
          </p:cNvPr>
          <p:cNvSpPr>
            <a:spLocks noGrp="1"/>
          </p:cNvSpPr>
          <p:nvPr>
            <p:ph type="body" idx="1"/>
          </p:nvPr>
        </p:nvSpPr>
        <p:spPr/>
        <p:txBody>
          <a:bodyPr/>
          <a:lstStyle/>
          <a:p>
            <a:r>
              <a:rPr lang="fr-FR" sz="2400" dirty="0"/>
              <a:t>Comprendre la dualité électricité/mécanique</a:t>
            </a:r>
            <a:endParaRPr lang="fr-FR" dirty="0"/>
          </a:p>
        </p:txBody>
      </p:sp>
      <p:sp>
        <p:nvSpPr>
          <p:cNvPr id="6" name="Espace réservé du pied de page 5">
            <a:extLst>
              <a:ext uri="{FF2B5EF4-FFF2-40B4-BE49-F238E27FC236}">
                <a16:creationId xmlns:a16="http://schemas.microsoft.com/office/drawing/2014/main" id="{F5DB5F9E-5F24-B1A5-59EA-096946E0FD9B}"/>
              </a:ext>
            </a:extLst>
          </p:cNvPr>
          <p:cNvSpPr>
            <a:spLocks noGrp="1"/>
          </p:cNvSpPr>
          <p:nvPr>
            <p:ph type="ftr" sz="quarter" idx="11"/>
          </p:nvPr>
        </p:nvSpPr>
        <p:spPr/>
        <p:txBody>
          <a:bodyPr/>
          <a:lstStyle/>
          <a:p>
            <a:r>
              <a:rPr lang="fr-FR"/>
              <a:t>Modélisation acausale - Spintronics</a:t>
            </a:r>
            <a:endParaRPr lang="fr-FR" dirty="0"/>
          </a:p>
        </p:txBody>
      </p:sp>
      <p:sp>
        <p:nvSpPr>
          <p:cNvPr id="7" name="Espace réservé du numéro de diapositive 6">
            <a:extLst>
              <a:ext uri="{FF2B5EF4-FFF2-40B4-BE49-F238E27FC236}">
                <a16:creationId xmlns:a16="http://schemas.microsoft.com/office/drawing/2014/main" id="{0C961DB9-42E4-BDA6-59A4-DEB9AC9B1816}"/>
              </a:ext>
            </a:extLst>
          </p:cNvPr>
          <p:cNvSpPr>
            <a:spLocks noGrp="1"/>
          </p:cNvSpPr>
          <p:nvPr>
            <p:ph type="sldNum" sz="quarter" idx="12"/>
          </p:nvPr>
        </p:nvSpPr>
        <p:spPr/>
        <p:txBody>
          <a:bodyPr/>
          <a:lstStyle/>
          <a:p>
            <a:fld id="{93C461D2-9DE8-40C8-822B-38EC5191248D}" type="slidenum">
              <a:rPr lang="fr-FR" smtClean="0"/>
              <a:pPr/>
              <a:t>4</a:t>
            </a:fld>
            <a:endParaRPr lang="fr-FR"/>
          </a:p>
        </p:txBody>
      </p:sp>
    </p:spTree>
    <p:extLst>
      <p:ext uri="{BB962C8B-B14F-4D97-AF65-F5344CB8AC3E}">
        <p14:creationId xmlns:p14="http://schemas.microsoft.com/office/powerpoint/2010/main" val="33076046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AF15287F-5756-B898-0A92-D0DB86B776BA}"/>
              </a:ext>
            </a:extLst>
          </p:cNvPr>
          <p:cNvSpPr>
            <a:spLocks noGrp="1"/>
          </p:cNvSpPr>
          <p:nvPr>
            <p:ph type="title"/>
          </p:nvPr>
        </p:nvSpPr>
        <p:spPr>
          <a:xfrm>
            <a:off x="433591" y="396030"/>
            <a:ext cx="8229600" cy="742950"/>
          </a:xfrm>
        </p:spPr>
        <p:txBody>
          <a:bodyPr/>
          <a:lstStyle/>
          <a:p>
            <a:r>
              <a:rPr lang="fr-FR" dirty="0"/>
              <a:t>Le filtre RC parallèle.</a:t>
            </a:r>
          </a:p>
        </p:txBody>
      </p:sp>
      <p:sp>
        <p:nvSpPr>
          <p:cNvPr id="5" name="Espace réservé du pied de page 4">
            <a:extLst>
              <a:ext uri="{FF2B5EF4-FFF2-40B4-BE49-F238E27FC236}">
                <a16:creationId xmlns:a16="http://schemas.microsoft.com/office/drawing/2014/main" id="{682027BF-1AA6-53ED-FE8E-4286A8D23D70}"/>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19C587B1-467C-EB27-46F9-C43885C2720C}"/>
              </a:ext>
            </a:extLst>
          </p:cNvPr>
          <p:cNvSpPr>
            <a:spLocks noGrp="1"/>
          </p:cNvSpPr>
          <p:nvPr>
            <p:ph type="sldNum" sz="quarter" idx="12"/>
          </p:nvPr>
        </p:nvSpPr>
        <p:spPr/>
        <p:txBody>
          <a:bodyPr/>
          <a:lstStyle/>
          <a:p>
            <a:fld id="{93C461D2-9DE8-40C8-822B-38EC5191248D}" type="slidenum">
              <a:rPr lang="fr-FR" smtClean="0"/>
              <a:pPr/>
              <a:t>40</a:t>
            </a:fld>
            <a:endParaRPr lang="fr-FR" dirty="0"/>
          </a:p>
        </p:txBody>
      </p:sp>
      <p:sp>
        <p:nvSpPr>
          <p:cNvPr id="26" name="ZoneTexte 25">
            <a:extLst>
              <a:ext uri="{FF2B5EF4-FFF2-40B4-BE49-F238E27FC236}">
                <a16:creationId xmlns:a16="http://schemas.microsoft.com/office/drawing/2014/main" id="{3786787C-2594-3812-55C6-F71108C37770}"/>
              </a:ext>
            </a:extLst>
          </p:cNvPr>
          <p:cNvSpPr txBox="1"/>
          <p:nvPr/>
        </p:nvSpPr>
        <p:spPr>
          <a:xfrm>
            <a:off x="611560" y="1127168"/>
            <a:ext cx="8229600" cy="1477328"/>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b="1" dirty="0"/>
              <a:t>Attention dans ce montage, l’alimentation Spintronics n’est pas utilisée.</a:t>
            </a:r>
          </a:p>
          <a:p>
            <a:pPr marL="285750" indent="-285750" algn="just">
              <a:buFont typeface="Arial" panose="020B0604020202020204" pitchFamily="34" charset="0"/>
              <a:buChar char="•"/>
            </a:pPr>
            <a:r>
              <a:rPr lang="fr-FR" dirty="0"/>
              <a:t>Pour simuler un courant alternatif, on remplace l’alimentation par le bouton que l’on fera osciller à la main.</a:t>
            </a:r>
          </a:p>
          <a:p>
            <a:pPr marL="285750" indent="-285750" algn="just">
              <a:buFont typeface="Arial" panose="020B0604020202020204" pitchFamily="34" charset="0"/>
              <a:buChar char="•"/>
            </a:pPr>
            <a:r>
              <a:rPr lang="fr-FR" dirty="0"/>
              <a:t>Effectuez le montage si après.</a:t>
            </a:r>
          </a:p>
        </p:txBody>
      </p:sp>
      <p:grpSp>
        <p:nvGrpSpPr>
          <p:cNvPr id="28" name="Groupe 27">
            <a:extLst>
              <a:ext uri="{FF2B5EF4-FFF2-40B4-BE49-F238E27FC236}">
                <a16:creationId xmlns:a16="http://schemas.microsoft.com/office/drawing/2014/main" id="{749D8421-6F64-C0BE-65E7-EB0332AFE4E1}"/>
              </a:ext>
            </a:extLst>
          </p:cNvPr>
          <p:cNvGrpSpPr/>
          <p:nvPr/>
        </p:nvGrpSpPr>
        <p:grpSpPr>
          <a:xfrm>
            <a:off x="433591" y="2821705"/>
            <a:ext cx="1571884" cy="1960260"/>
            <a:chOff x="1068403" y="2205166"/>
            <a:chExt cx="1571884" cy="1960260"/>
          </a:xfrm>
        </p:grpSpPr>
        <p:grpSp>
          <p:nvGrpSpPr>
            <p:cNvPr id="25" name="Groupe 24">
              <a:extLst>
                <a:ext uri="{FF2B5EF4-FFF2-40B4-BE49-F238E27FC236}">
                  <a16:creationId xmlns:a16="http://schemas.microsoft.com/office/drawing/2014/main" id="{729A69F8-9419-0FDF-8530-9E6C1682D6B7}"/>
                </a:ext>
              </a:extLst>
            </p:cNvPr>
            <p:cNvGrpSpPr/>
            <p:nvPr/>
          </p:nvGrpSpPr>
          <p:grpSpPr>
            <a:xfrm>
              <a:off x="1068403" y="2468384"/>
              <a:ext cx="1571884" cy="1697042"/>
              <a:chOff x="1068403" y="2468384"/>
              <a:chExt cx="1571884" cy="1697042"/>
            </a:xfrm>
          </p:grpSpPr>
          <p:grpSp>
            <p:nvGrpSpPr>
              <p:cNvPr id="2" name="Groupe 1">
                <a:extLst>
                  <a:ext uri="{FF2B5EF4-FFF2-40B4-BE49-F238E27FC236}">
                    <a16:creationId xmlns:a16="http://schemas.microsoft.com/office/drawing/2014/main" id="{70C22A7D-F14E-7020-9ADD-15B247EC087F}"/>
                  </a:ext>
                </a:extLst>
              </p:cNvPr>
              <p:cNvGrpSpPr/>
              <p:nvPr/>
            </p:nvGrpSpPr>
            <p:grpSpPr>
              <a:xfrm>
                <a:off x="1068403" y="2468384"/>
                <a:ext cx="1218187" cy="1697042"/>
                <a:chOff x="4980941" y="2463002"/>
                <a:chExt cx="1218187" cy="1697042"/>
              </a:xfrm>
            </p:grpSpPr>
            <p:cxnSp>
              <p:nvCxnSpPr>
                <p:cNvPr id="7" name="Connecteur droit 6">
                  <a:extLst>
                    <a:ext uri="{FF2B5EF4-FFF2-40B4-BE49-F238E27FC236}">
                      <a16:creationId xmlns:a16="http://schemas.microsoft.com/office/drawing/2014/main" id="{02E71AA8-9C25-AFD6-EBE8-186E6943008C}"/>
                    </a:ext>
                  </a:extLst>
                </p:cNvPr>
                <p:cNvCxnSpPr>
                  <a:cxnSpLocks/>
                </p:cNvCxnSpPr>
                <p:nvPr/>
              </p:nvCxnSpPr>
              <p:spPr>
                <a:xfrm flipV="1">
                  <a:off x="5631534" y="2463002"/>
                  <a:ext cx="0" cy="396780"/>
                </a:xfrm>
                <a:prstGeom prst="line">
                  <a:avLst/>
                </a:prstGeom>
                <a:ln w="28575">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0C83AB3-DE14-8E04-5DE8-B44E349B406B}"/>
                    </a:ext>
                  </a:extLst>
                </p:cNvPr>
                <p:cNvSpPr/>
                <p:nvPr/>
              </p:nvSpPr>
              <p:spPr>
                <a:xfrm>
                  <a:off x="5162352" y="3111631"/>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lIns="0" rIns="0" rtlCol="0" anchor="ctr"/>
                <a:lstStyle/>
                <a:p>
                  <a:pPr algn="ctr"/>
                  <a:r>
                    <a:rPr lang="fr-FR" sz="1000" dirty="0">
                      <a:solidFill>
                        <a:srgbClr val="0070C0"/>
                      </a:solidFill>
                    </a:rPr>
                    <a:t>500 </a:t>
                  </a:r>
                  <a:r>
                    <a:rPr lang="el-GR" sz="1000" dirty="0">
                      <a:solidFill>
                        <a:srgbClr val="0070C0"/>
                      </a:solidFill>
                    </a:rPr>
                    <a:t>Ω</a:t>
                  </a:r>
                  <a:endParaRPr lang="fr-FR" sz="1000" dirty="0">
                    <a:solidFill>
                      <a:srgbClr val="0070C0"/>
                    </a:solidFill>
                  </a:endParaRPr>
                </a:p>
              </p:txBody>
            </p:sp>
            <p:cxnSp>
              <p:nvCxnSpPr>
                <p:cNvPr id="11" name="Connecteur droit 10">
                  <a:extLst>
                    <a:ext uri="{FF2B5EF4-FFF2-40B4-BE49-F238E27FC236}">
                      <a16:creationId xmlns:a16="http://schemas.microsoft.com/office/drawing/2014/main" id="{496BA63B-156C-762A-C198-256A2669663E}"/>
                    </a:ext>
                  </a:extLst>
                </p:cNvPr>
                <p:cNvCxnSpPr>
                  <a:cxnSpLocks/>
                  <a:stCxn id="8" idx="0"/>
                </p:cNvCxnSpPr>
                <p:nvPr/>
              </p:nvCxnSpPr>
              <p:spPr>
                <a:xfrm flipV="1">
                  <a:off x="5306366" y="2859782"/>
                  <a:ext cx="325167" cy="251849"/>
                </a:xfrm>
                <a:prstGeom prst="line">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6BBE3D69-8DB3-5227-19B0-258ED3BC14F2}"/>
                    </a:ext>
                  </a:extLst>
                </p:cNvPr>
                <p:cNvCxnSpPr>
                  <a:cxnSpLocks/>
                </p:cNvCxnSpPr>
                <p:nvPr/>
              </p:nvCxnSpPr>
              <p:spPr>
                <a:xfrm flipV="1">
                  <a:off x="5306366" y="3759703"/>
                  <a:ext cx="0" cy="204564"/>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1629387-2A8B-4B2D-82BF-3AF04EFD05DE}"/>
                    </a:ext>
                  </a:extLst>
                </p:cNvPr>
                <p:cNvSpPr/>
                <p:nvPr/>
              </p:nvSpPr>
              <p:spPr>
                <a:xfrm>
                  <a:off x="4980941" y="3955482"/>
                  <a:ext cx="1218187" cy="204562"/>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a:extLst>
                    <a:ext uri="{FF2B5EF4-FFF2-40B4-BE49-F238E27FC236}">
                      <a16:creationId xmlns:a16="http://schemas.microsoft.com/office/drawing/2014/main" id="{2C09B529-E372-C994-B31A-D32AA9B0B38F}"/>
                    </a:ext>
                  </a:extLst>
                </p:cNvPr>
                <p:cNvCxnSpPr>
                  <a:cxnSpLocks/>
                </p:cNvCxnSpPr>
                <p:nvPr/>
              </p:nvCxnSpPr>
              <p:spPr>
                <a:xfrm flipH="1" flipV="1">
                  <a:off x="5650400" y="2859782"/>
                  <a:ext cx="276166" cy="251849"/>
                </a:xfrm>
                <a:prstGeom prst="line">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4032E9BF-19B1-8D4B-411E-484082D7C4CD}"/>
                    </a:ext>
                  </a:extLst>
                </p:cNvPr>
                <p:cNvCxnSpPr>
                  <a:cxnSpLocks/>
                </p:cNvCxnSpPr>
                <p:nvPr/>
              </p:nvCxnSpPr>
              <p:spPr>
                <a:xfrm flipV="1">
                  <a:off x="5926566" y="3502472"/>
                  <a:ext cx="0" cy="461795"/>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20417B27-4CBA-27B5-0554-8772649CFB9B}"/>
                    </a:ext>
                  </a:extLst>
                </p:cNvPr>
                <p:cNvCxnSpPr>
                  <a:cxnSpLocks/>
                </p:cNvCxnSpPr>
                <p:nvPr/>
              </p:nvCxnSpPr>
              <p:spPr>
                <a:xfrm flipV="1">
                  <a:off x="5926566" y="3111631"/>
                  <a:ext cx="0" cy="246825"/>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8" name="Connecteur droit 17">
                <a:extLst>
                  <a:ext uri="{FF2B5EF4-FFF2-40B4-BE49-F238E27FC236}">
                    <a16:creationId xmlns:a16="http://schemas.microsoft.com/office/drawing/2014/main" id="{391F4890-33E6-6FFB-F491-785BA1389EE4}"/>
                  </a:ext>
                </a:extLst>
              </p:cNvPr>
              <p:cNvCxnSpPr>
                <a:cxnSpLocks/>
              </p:cNvCxnSpPr>
              <p:nvPr/>
            </p:nvCxnSpPr>
            <p:spPr>
              <a:xfrm>
                <a:off x="1824585" y="3363838"/>
                <a:ext cx="360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9606D0E5-E3D4-52B6-1FD3-98777068A824}"/>
                  </a:ext>
                </a:extLst>
              </p:cNvPr>
              <p:cNvCxnSpPr>
                <a:cxnSpLocks/>
              </p:cNvCxnSpPr>
              <p:nvPr/>
            </p:nvCxnSpPr>
            <p:spPr>
              <a:xfrm>
                <a:off x="1824585" y="3505342"/>
                <a:ext cx="360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ZoneTexte 23">
                <a:extLst>
                  <a:ext uri="{FF2B5EF4-FFF2-40B4-BE49-F238E27FC236}">
                    <a16:creationId xmlns:a16="http://schemas.microsoft.com/office/drawing/2014/main" id="{191E4116-99CD-8B7A-0A34-82EE4BF7D8FE}"/>
                  </a:ext>
                </a:extLst>
              </p:cNvPr>
              <p:cNvSpPr txBox="1"/>
              <p:nvPr/>
            </p:nvSpPr>
            <p:spPr>
              <a:xfrm>
                <a:off x="2160669" y="3228348"/>
                <a:ext cx="479618" cy="369332"/>
              </a:xfrm>
              <a:prstGeom prst="rect">
                <a:avLst/>
              </a:prstGeom>
              <a:noFill/>
            </p:spPr>
            <p:txBody>
              <a:bodyPr wrap="none" rtlCol="0">
                <a:spAutoFit/>
              </a:bodyPr>
              <a:lstStyle/>
              <a:p>
                <a:r>
                  <a:rPr lang="fr-FR" i="1" dirty="0">
                    <a:solidFill>
                      <a:srgbClr val="0070C0"/>
                    </a:solidFill>
                  </a:rPr>
                  <a:t>Ca</a:t>
                </a:r>
              </a:p>
            </p:txBody>
          </p:sp>
        </p:grpSp>
        <p:sp>
          <p:nvSpPr>
            <p:cNvPr id="27" name="Forme libre : forme 26">
              <a:extLst>
                <a:ext uri="{FF2B5EF4-FFF2-40B4-BE49-F238E27FC236}">
                  <a16:creationId xmlns:a16="http://schemas.microsoft.com/office/drawing/2014/main" id="{AB36DB3B-E593-B0F2-456B-44D7C2A4A2A7}"/>
                </a:ext>
              </a:extLst>
            </p:cNvPr>
            <p:cNvSpPr/>
            <p:nvPr/>
          </p:nvSpPr>
          <p:spPr>
            <a:xfrm>
              <a:off x="1517467" y="2205166"/>
              <a:ext cx="403055" cy="204562"/>
            </a:xfrm>
            <a:custGeom>
              <a:avLst/>
              <a:gdLst>
                <a:gd name="connsiteX0" fmla="*/ 0 w 464949"/>
                <a:gd name="connsiteY0" fmla="*/ 147271 h 155347"/>
                <a:gd name="connsiteX1" fmla="*/ 92990 w 464949"/>
                <a:gd name="connsiteY1" fmla="*/ 37 h 155347"/>
                <a:gd name="connsiteX2" fmla="*/ 185980 w 464949"/>
                <a:gd name="connsiteY2" fmla="*/ 131773 h 155347"/>
                <a:gd name="connsiteX3" fmla="*/ 263471 w 464949"/>
                <a:gd name="connsiteY3" fmla="*/ 15535 h 155347"/>
                <a:gd name="connsiteX4" fmla="*/ 364210 w 464949"/>
                <a:gd name="connsiteY4" fmla="*/ 155020 h 155347"/>
                <a:gd name="connsiteX5" fmla="*/ 464949 w 464949"/>
                <a:gd name="connsiteY5" fmla="*/ 46532 h 1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949" h="155347">
                  <a:moveTo>
                    <a:pt x="0" y="147271"/>
                  </a:moveTo>
                  <a:cubicBezTo>
                    <a:pt x="30996" y="74945"/>
                    <a:pt x="61993" y="2620"/>
                    <a:pt x="92990" y="37"/>
                  </a:cubicBezTo>
                  <a:cubicBezTo>
                    <a:pt x="123987" y="-2546"/>
                    <a:pt x="157567" y="129190"/>
                    <a:pt x="185980" y="131773"/>
                  </a:cubicBezTo>
                  <a:cubicBezTo>
                    <a:pt x="214393" y="134356"/>
                    <a:pt x="233766" y="11661"/>
                    <a:pt x="263471" y="15535"/>
                  </a:cubicBezTo>
                  <a:cubicBezTo>
                    <a:pt x="293176" y="19409"/>
                    <a:pt x="330630" y="149854"/>
                    <a:pt x="364210" y="155020"/>
                  </a:cubicBezTo>
                  <a:cubicBezTo>
                    <a:pt x="397790" y="160186"/>
                    <a:pt x="431369" y="103359"/>
                    <a:pt x="464949" y="4653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9" name="ZoneTexte 28">
            <a:extLst>
              <a:ext uri="{FF2B5EF4-FFF2-40B4-BE49-F238E27FC236}">
                <a16:creationId xmlns:a16="http://schemas.microsoft.com/office/drawing/2014/main" id="{6C10F251-EA38-176B-5485-AA845822B73F}"/>
              </a:ext>
            </a:extLst>
          </p:cNvPr>
          <p:cNvSpPr txBox="1"/>
          <p:nvPr/>
        </p:nvSpPr>
        <p:spPr>
          <a:xfrm>
            <a:off x="2576464" y="2702802"/>
            <a:ext cx="6264696" cy="2308324"/>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Exercez des mouvements oscillants sur la roue motrice du bouton lentement et observez le mouvement de la roue de résistance. Observez le léger retard de rotation entre la roue de sortie et celle d’entrée.</a:t>
            </a:r>
          </a:p>
          <a:p>
            <a:pPr marL="285750" indent="-285750" algn="just">
              <a:buFont typeface="Arial" panose="020B0604020202020204" pitchFamily="34" charset="0"/>
              <a:buChar char="•"/>
            </a:pPr>
            <a:r>
              <a:rPr lang="fr-FR" dirty="0"/>
              <a:t>Exercez des mouvements alternatifs plus rapides. Observez la roue de sortie.</a:t>
            </a:r>
          </a:p>
          <a:p>
            <a:pPr algn="just"/>
            <a:r>
              <a:rPr lang="fr-FR" b="1" dirty="0"/>
              <a:t>Question 23 </a:t>
            </a:r>
            <a:r>
              <a:rPr lang="fr-FR" dirty="0"/>
              <a:t>: Avez-vous monté un filtre qui laisse passer les basses ou les hautes fréquences ?</a:t>
            </a:r>
          </a:p>
        </p:txBody>
      </p:sp>
    </p:spTree>
    <p:extLst>
      <p:ext uri="{BB962C8B-B14F-4D97-AF65-F5344CB8AC3E}">
        <p14:creationId xmlns:p14="http://schemas.microsoft.com/office/powerpoint/2010/main" val="5156604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AF15287F-5756-B898-0A92-D0DB86B776BA}"/>
              </a:ext>
            </a:extLst>
          </p:cNvPr>
          <p:cNvSpPr>
            <a:spLocks noGrp="1"/>
          </p:cNvSpPr>
          <p:nvPr>
            <p:ph type="title"/>
          </p:nvPr>
        </p:nvSpPr>
        <p:spPr>
          <a:xfrm>
            <a:off x="433591" y="396030"/>
            <a:ext cx="8229600" cy="742950"/>
          </a:xfrm>
        </p:spPr>
        <p:txBody>
          <a:bodyPr/>
          <a:lstStyle/>
          <a:p>
            <a:r>
              <a:rPr lang="fr-FR" dirty="0"/>
              <a:t>Le filtre passe bande.</a:t>
            </a:r>
          </a:p>
        </p:txBody>
      </p:sp>
      <p:sp>
        <p:nvSpPr>
          <p:cNvPr id="5" name="Espace réservé du pied de page 4">
            <a:extLst>
              <a:ext uri="{FF2B5EF4-FFF2-40B4-BE49-F238E27FC236}">
                <a16:creationId xmlns:a16="http://schemas.microsoft.com/office/drawing/2014/main" id="{682027BF-1AA6-53ED-FE8E-4286A8D23D70}"/>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19C587B1-467C-EB27-46F9-C43885C2720C}"/>
              </a:ext>
            </a:extLst>
          </p:cNvPr>
          <p:cNvSpPr>
            <a:spLocks noGrp="1"/>
          </p:cNvSpPr>
          <p:nvPr>
            <p:ph type="sldNum" sz="quarter" idx="12"/>
          </p:nvPr>
        </p:nvSpPr>
        <p:spPr/>
        <p:txBody>
          <a:bodyPr/>
          <a:lstStyle/>
          <a:p>
            <a:fld id="{93C461D2-9DE8-40C8-822B-38EC5191248D}" type="slidenum">
              <a:rPr lang="fr-FR" smtClean="0"/>
              <a:pPr/>
              <a:t>41</a:t>
            </a:fld>
            <a:endParaRPr lang="fr-FR" dirty="0"/>
          </a:p>
        </p:txBody>
      </p:sp>
      <p:sp>
        <p:nvSpPr>
          <p:cNvPr id="26" name="ZoneTexte 25">
            <a:extLst>
              <a:ext uri="{FF2B5EF4-FFF2-40B4-BE49-F238E27FC236}">
                <a16:creationId xmlns:a16="http://schemas.microsoft.com/office/drawing/2014/main" id="{3786787C-2594-3812-55C6-F71108C37770}"/>
              </a:ext>
            </a:extLst>
          </p:cNvPr>
          <p:cNvSpPr txBox="1"/>
          <p:nvPr/>
        </p:nvSpPr>
        <p:spPr>
          <a:xfrm>
            <a:off x="611560" y="1127168"/>
            <a:ext cx="8229600" cy="1477328"/>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b="1" dirty="0"/>
              <a:t>Attention dans ce montage, l’alimentation Spintronics n’est pas utilisée.</a:t>
            </a:r>
          </a:p>
          <a:p>
            <a:pPr marL="285750" indent="-285750" algn="just">
              <a:buFont typeface="Arial" panose="020B0604020202020204" pitchFamily="34" charset="0"/>
              <a:buChar char="•"/>
            </a:pPr>
            <a:r>
              <a:rPr lang="fr-FR" dirty="0"/>
              <a:t>Pour simuler un courant alternatif, on remplace l’alimentation par un bouton que l’on fera osciller à la main.</a:t>
            </a:r>
          </a:p>
          <a:p>
            <a:pPr marL="285750" indent="-285750" algn="just">
              <a:buFont typeface="Arial" panose="020B0604020202020204" pitchFamily="34" charset="0"/>
              <a:buChar char="•"/>
            </a:pPr>
            <a:r>
              <a:rPr lang="fr-FR" dirty="0"/>
              <a:t>Effectuez le montage si après.</a:t>
            </a:r>
          </a:p>
        </p:txBody>
      </p:sp>
      <p:sp>
        <p:nvSpPr>
          <p:cNvPr id="29" name="ZoneTexte 28">
            <a:extLst>
              <a:ext uri="{FF2B5EF4-FFF2-40B4-BE49-F238E27FC236}">
                <a16:creationId xmlns:a16="http://schemas.microsoft.com/office/drawing/2014/main" id="{6C10F251-EA38-176B-5485-AA845822B73F}"/>
              </a:ext>
            </a:extLst>
          </p:cNvPr>
          <p:cNvSpPr txBox="1"/>
          <p:nvPr/>
        </p:nvSpPr>
        <p:spPr>
          <a:xfrm>
            <a:off x="2586723" y="2785637"/>
            <a:ext cx="6264696" cy="1200329"/>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Exercez des mouvements alternatifs à différentes fréquences. Observez la roue de sortie.</a:t>
            </a:r>
          </a:p>
          <a:p>
            <a:pPr algn="just"/>
            <a:r>
              <a:rPr lang="fr-FR" b="1" dirty="0"/>
              <a:t>Question 24 </a:t>
            </a:r>
            <a:r>
              <a:rPr lang="fr-FR" dirty="0"/>
              <a:t>: Testez différentes fréquences d’oscillations et concluez sur l’intérêt de ce montage.</a:t>
            </a:r>
          </a:p>
        </p:txBody>
      </p:sp>
      <p:grpSp>
        <p:nvGrpSpPr>
          <p:cNvPr id="2" name="Groupe 1">
            <a:extLst>
              <a:ext uri="{FF2B5EF4-FFF2-40B4-BE49-F238E27FC236}">
                <a16:creationId xmlns:a16="http://schemas.microsoft.com/office/drawing/2014/main" id="{94A522B1-33D4-D702-C575-F34E12A05DE3}"/>
              </a:ext>
            </a:extLst>
          </p:cNvPr>
          <p:cNvGrpSpPr/>
          <p:nvPr/>
        </p:nvGrpSpPr>
        <p:grpSpPr>
          <a:xfrm>
            <a:off x="179512" y="2715766"/>
            <a:ext cx="2281665" cy="2295707"/>
            <a:chOff x="192047" y="2486258"/>
            <a:chExt cx="2281665" cy="2295707"/>
          </a:xfrm>
        </p:grpSpPr>
        <p:cxnSp>
          <p:nvCxnSpPr>
            <p:cNvPr id="32" name="Connecteur droit 31">
              <a:extLst>
                <a:ext uri="{FF2B5EF4-FFF2-40B4-BE49-F238E27FC236}">
                  <a16:creationId xmlns:a16="http://schemas.microsoft.com/office/drawing/2014/main" id="{F1808CDC-30A0-CB14-EC92-03F7D778AAEB}"/>
                </a:ext>
              </a:extLst>
            </p:cNvPr>
            <p:cNvCxnSpPr>
              <a:cxnSpLocks/>
            </p:cNvCxnSpPr>
            <p:nvPr/>
          </p:nvCxnSpPr>
          <p:spPr>
            <a:xfrm flipV="1">
              <a:off x="759016" y="2766416"/>
              <a:ext cx="0" cy="396780"/>
            </a:xfrm>
            <a:prstGeom prst="line">
              <a:avLst/>
            </a:prstGeom>
            <a:ln w="28575">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6AD5A89-D618-4521-2105-2060D85F296D}"/>
                </a:ext>
              </a:extLst>
            </p:cNvPr>
            <p:cNvSpPr/>
            <p:nvPr/>
          </p:nvSpPr>
          <p:spPr>
            <a:xfrm>
              <a:off x="615002" y="3417542"/>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 lIns="0" rIns="0" rtlCol="0" anchor="ctr"/>
            <a:lstStyle/>
            <a:p>
              <a:pPr algn="ctr"/>
              <a:r>
                <a:rPr lang="fr-FR" sz="1000" dirty="0">
                  <a:solidFill>
                    <a:srgbClr val="0070C0"/>
                  </a:solidFill>
                </a:rPr>
                <a:t>200 </a:t>
              </a:r>
              <a:r>
                <a:rPr lang="el-GR" sz="1000" dirty="0">
                  <a:solidFill>
                    <a:srgbClr val="0070C0"/>
                  </a:solidFill>
                </a:rPr>
                <a:t>Ω</a:t>
              </a:r>
              <a:endParaRPr lang="fr-FR" sz="1000" dirty="0">
                <a:solidFill>
                  <a:srgbClr val="0070C0"/>
                </a:solidFill>
              </a:endParaRPr>
            </a:p>
          </p:txBody>
        </p:sp>
        <p:cxnSp>
          <p:nvCxnSpPr>
            <p:cNvPr id="34" name="Connecteur droit 33">
              <a:extLst>
                <a:ext uri="{FF2B5EF4-FFF2-40B4-BE49-F238E27FC236}">
                  <a16:creationId xmlns:a16="http://schemas.microsoft.com/office/drawing/2014/main" id="{79A9F909-DF9D-BD92-5D41-17499834099B}"/>
                </a:ext>
              </a:extLst>
            </p:cNvPr>
            <p:cNvCxnSpPr>
              <a:cxnSpLocks/>
              <a:stCxn id="33" idx="0"/>
            </p:cNvCxnSpPr>
            <p:nvPr/>
          </p:nvCxnSpPr>
          <p:spPr>
            <a:xfrm flipV="1">
              <a:off x="759016" y="2855338"/>
              <a:ext cx="0" cy="562204"/>
            </a:xfrm>
            <a:prstGeom prst="line">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CD64ED06-455F-4ED4-8B30-F99F4A83DBB5}"/>
                </a:ext>
              </a:extLst>
            </p:cNvPr>
            <p:cNvCxnSpPr>
              <a:cxnSpLocks/>
            </p:cNvCxnSpPr>
            <p:nvPr/>
          </p:nvCxnSpPr>
          <p:spPr>
            <a:xfrm flipV="1">
              <a:off x="759016" y="4381624"/>
              <a:ext cx="0" cy="204564"/>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78382F96-D2A1-D012-5499-88847544CC24}"/>
                </a:ext>
              </a:extLst>
            </p:cNvPr>
            <p:cNvSpPr/>
            <p:nvPr/>
          </p:nvSpPr>
          <p:spPr>
            <a:xfrm>
              <a:off x="433591" y="4577403"/>
              <a:ext cx="1690136" cy="204562"/>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37" name="Connecteur droit 36">
              <a:extLst>
                <a:ext uri="{FF2B5EF4-FFF2-40B4-BE49-F238E27FC236}">
                  <a16:creationId xmlns:a16="http://schemas.microsoft.com/office/drawing/2014/main" id="{D0581211-361B-1B5C-78A7-8EE1D5FE9B76}"/>
                </a:ext>
              </a:extLst>
            </p:cNvPr>
            <p:cNvCxnSpPr>
              <a:cxnSpLocks/>
            </p:cNvCxnSpPr>
            <p:nvPr/>
          </p:nvCxnSpPr>
          <p:spPr>
            <a:xfrm flipH="1">
              <a:off x="783285" y="3156499"/>
              <a:ext cx="1268435" cy="0"/>
            </a:xfrm>
            <a:prstGeom prst="line">
              <a:avLst/>
            </a:prstGeom>
            <a:ln w="28575">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290F5B42-FA86-D54B-2EE4-E201F936A54D}"/>
                </a:ext>
              </a:extLst>
            </p:cNvPr>
            <p:cNvCxnSpPr>
              <a:cxnSpLocks/>
            </p:cNvCxnSpPr>
            <p:nvPr/>
          </p:nvCxnSpPr>
          <p:spPr>
            <a:xfrm flipV="1">
              <a:off x="1379216" y="4124393"/>
              <a:ext cx="0" cy="461795"/>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a16="http://schemas.microsoft.com/office/drawing/2014/main" id="{E73AC956-9C6B-6825-1C49-D08472B6EE26}"/>
                </a:ext>
              </a:extLst>
            </p:cNvPr>
            <p:cNvCxnSpPr>
              <a:cxnSpLocks/>
            </p:cNvCxnSpPr>
            <p:nvPr/>
          </p:nvCxnSpPr>
          <p:spPr>
            <a:xfrm flipV="1">
              <a:off x="1379216" y="3156499"/>
              <a:ext cx="0" cy="823878"/>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5" name="Groupe 44">
              <a:extLst>
                <a:ext uri="{FF2B5EF4-FFF2-40B4-BE49-F238E27FC236}">
                  <a16:creationId xmlns:a16="http://schemas.microsoft.com/office/drawing/2014/main" id="{26F7DE64-67D4-24CC-99DB-78BC3E812662}"/>
                </a:ext>
              </a:extLst>
            </p:cNvPr>
            <p:cNvGrpSpPr/>
            <p:nvPr/>
          </p:nvGrpSpPr>
          <p:grpSpPr>
            <a:xfrm>
              <a:off x="1189773" y="3980377"/>
              <a:ext cx="360000" cy="141504"/>
              <a:chOff x="1189773" y="3980377"/>
              <a:chExt cx="360000" cy="141504"/>
            </a:xfrm>
          </p:grpSpPr>
          <p:cxnSp>
            <p:nvCxnSpPr>
              <p:cNvPr id="23" name="Connecteur droit 22">
                <a:extLst>
                  <a:ext uri="{FF2B5EF4-FFF2-40B4-BE49-F238E27FC236}">
                    <a16:creationId xmlns:a16="http://schemas.microsoft.com/office/drawing/2014/main" id="{7F304642-DF73-9870-1AC7-D11F1869BF37}"/>
                  </a:ext>
                </a:extLst>
              </p:cNvPr>
              <p:cNvCxnSpPr>
                <a:cxnSpLocks/>
              </p:cNvCxnSpPr>
              <p:nvPr/>
            </p:nvCxnSpPr>
            <p:spPr>
              <a:xfrm>
                <a:off x="1189773" y="3980377"/>
                <a:ext cx="360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CD3B97FD-B137-3435-CC1C-02F62FDBF7F9}"/>
                  </a:ext>
                </a:extLst>
              </p:cNvPr>
              <p:cNvCxnSpPr>
                <a:cxnSpLocks/>
              </p:cNvCxnSpPr>
              <p:nvPr/>
            </p:nvCxnSpPr>
            <p:spPr>
              <a:xfrm>
                <a:off x="1189773" y="4121881"/>
                <a:ext cx="360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31" name="ZoneTexte 30">
              <a:extLst>
                <a:ext uri="{FF2B5EF4-FFF2-40B4-BE49-F238E27FC236}">
                  <a16:creationId xmlns:a16="http://schemas.microsoft.com/office/drawing/2014/main" id="{EA4F0ADF-3654-9C4B-FB1F-DA9386194DD3}"/>
                </a:ext>
              </a:extLst>
            </p:cNvPr>
            <p:cNvSpPr txBox="1"/>
            <p:nvPr/>
          </p:nvSpPr>
          <p:spPr>
            <a:xfrm>
              <a:off x="1525857" y="3844887"/>
              <a:ext cx="479618" cy="369332"/>
            </a:xfrm>
            <a:prstGeom prst="rect">
              <a:avLst/>
            </a:prstGeom>
            <a:noFill/>
          </p:spPr>
          <p:txBody>
            <a:bodyPr wrap="none" rtlCol="0">
              <a:spAutoFit/>
            </a:bodyPr>
            <a:lstStyle/>
            <a:p>
              <a:r>
                <a:rPr lang="fr-FR" i="1" dirty="0">
                  <a:solidFill>
                    <a:srgbClr val="0070C0"/>
                  </a:solidFill>
                </a:rPr>
                <a:t>Ca</a:t>
              </a:r>
            </a:p>
          </p:txBody>
        </p:sp>
        <p:sp>
          <p:nvSpPr>
            <p:cNvPr id="20" name="Forme libre : forme 19">
              <a:extLst>
                <a:ext uri="{FF2B5EF4-FFF2-40B4-BE49-F238E27FC236}">
                  <a16:creationId xmlns:a16="http://schemas.microsoft.com/office/drawing/2014/main" id="{F0F1E6CC-0482-D43E-A2F8-ABFFC12DA494}"/>
                </a:ext>
              </a:extLst>
            </p:cNvPr>
            <p:cNvSpPr/>
            <p:nvPr/>
          </p:nvSpPr>
          <p:spPr>
            <a:xfrm>
              <a:off x="557488" y="2486258"/>
              <a:ext cx="403055" cy="204562"/>
            </a:xfrm>
            <a:custGeom>
              <a:avLst/>
              <a:gdLst>
                <a:gd name="connsiteX0" fmla="*/ 0 w 464949"/>
                <a:gd name="connsiteY0" fmla="*/ 147271 h 155347"/>
                <a:gd name="connsiteX1" fmla="*/ 92990 w 464949"/>
                <a:gd name="connsiteY1" fmla="*/ 37 h 155347"/>
                <a:gd name="connsiteX2" fmla="*/ 185980 w 464949"/>
                <a:gd name="connsiteY2" fmla="*/ 131773 h 155347"/>
                <a:gd name="connsiteX3" fmla="*/ 263471 w 464949"/>
                <a:gd name="connsiteY3" fmla="*/ 15535 h 155347"/>
                <a:gd name="connsiteX4" fmla="*/ 364210 w 464949"/>
                <a:gd name="connsiteY4" fmla="*/ 155020 h 155347"/>
                <a:gd name="connsiteX5" fmla="*/ 464949 w 464949"/>
                <a:gd name="connsiteY5" fmla="*/ 46532 h 1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949" h="155347">
                  <a:moveTo>
                    <a:pt x="0" y="147271"/>
                  </a:moveTo>
                  <a:cubicBezTo>
                    <a:pt x="30996" y="74945"/>
                    <a:pt x="61993" y="2620"/>
                    <a:pt x="92990" y="37"/>
                  </a:cubicBezTo>
                  <a:cubicBezTo>
                    <a:pt x="123987" y="-2546"/>
                    <a:pt x="157567" y="129190"/>
                    <a:pt x="185980" y="131773"/>
                  </a:cubicBezTo>
                  <a:cubicBezTo>
                    <a:pt x="214393" y="134356"/>
                    <a:pt x="233766" y="11661"/>
                    <a:pt x="263471" y="15535"/>
                  </a:cubicBezTo>
                  <a:cubicBezTo>
                    <a:pt x="293176" y="19409"/>
                    <a:pt x="330630" y="149854"/>
                    <a:pt x="364210" y="155020"/>
                  </a:cubicBezTo>
                  <a:cubicBezTo>
                    <a:pt x="397790" y="160186"/>
                    <a:pt x="431369" y="103359"/>
                    <a:pt x="464949" y="4653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6" name="Groupe 45">
              <a:extLst>
                <a:ext uri="{FF2B5EF4-FFF2-40B4-BE49-F238E27FC236}">
                  <a16:creationId xmlns:a16="http://schemas.microsoft.com/office/drawing/2014/main" id="{6B710107-EAAE-8F9B-763A-ADE7FBAD1FBE}"/>
                </a:ext>
              </a:extLst>
            </p:cNvPr>
            <p:cNvGrpSpPr/>
            <p:nvPr/>
          </p:nvGrpSpPr>
          <p:grpSpPr>
            <a:xfrm>
              <a:off x="579016" y="4230446"/>
              <a:ext cx="360000" cy="141504"/>
              <a:chOff x="1189773" y="3980377"/>
              <a:chExt cx="360000" cy="141504"/>
            </a:xfrm>
          </p:grpSpPr>
          <p:cxnSp>
            <p:nvCxnSpPr>
              <p:cNvPr id="47" name="Connecteur droit 46">
                <a:extLst>
                  <a:ext uri="{FF2B5EF4-FFF2-40B4-BE49-F238E27FC236}">
                    <a16:creationId xmlns:a16="http://schemas.microsoft.com/office/drawing/2014/main" id="{05093179-C5CB-4A93-DB14-AA3A9B523192}"/>
                  </a:ext>
                </a:extLst>
              </p:cNvPr>
              <p:cNvCxnSpPr>
                <a:cxnSpLocks/>
              </p:cNvCxnSpPr>
              <p:nvPr/>
            </p:nvCxnSpPr>
            <p:spPr>
              <a:xfrm>
                <a:off x="1189773" y="3980377"/>
                <a:ext cx="360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Connecteur droit 47">
                <a:extLst>
                  <a:ext uri="{FF2B5EF4-FFF2-40B4-BE49-F238E27FC236}">
                    <a16:creationId xmlns:a16="http://schemas.microsoft.com/office/drawing/2014/main" id="{770E0F7D-CF26-631D-F433-8C1FAFA4D3BB}"/>
                  </a:ext>
                </a:extLst>
              </p:cNvPr>
              <p:cNvCxnSpPr>
                <a:cxnSpLocks/>
              </p:cNvCxnSpPr>
              <p:nvPr/>
            </p:nvCxnSpPr>
            <p:spPr>
              <a:xfrm>
                <a:off x="1189773" y="4121881"/>
                <a:ext cx="360000" cy="0"/>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50" name="Connecteur droit 49">
              <a:extLst>
                <a:ext uri="{FF2B5EF4-FFF2-40B4-BE49-F238E27FC236}">
                  <a16:creationId xmlns:a16="http://schemas.microsoft.com/office/drawing/2014/main" id="{7C1684C7-68B6-F02D-A329-7EFB988E0027}"/>
                </a:ext>
              </a:extLst>
            </p:cNvPr>
            <p:cNvCxnSpPr>
              <a:stCxn id="33" idx="2"/>
            </p:cNvCxnSpPr>
            <p:nvPr/>
          </p:nvCxnSpPr>
          <p:spPr>
            <a:xfrm>
              <a:off x="759016" y="4065614"/>
              <a:ext cx="0" cy="1648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1" name="Connecteur droit 50">
              <a:extLst>
                <a:ext uri="{FF2B5EF4-FFF2-40B4-BE49-F238E27FC236}">
                  <a16:creationId xmlns:a16="http://schemas.microsoft.com/office/drawing/2014/main" id="{A61E2670-CF57-5200-6488-C57A683C4A00}"/>
                </a:ext>
              </a:extLst>
            </p:cNvPr>
            <p:cNvCxnSpPr>
              <a:cxnSpLocks/>
            </p:cNvCxnSpPr>
            <p:nvPr/>
          </p:nvCxnSpPr>
          <p:spPr>
            <a:xfrm flipV="1">
              <a:off x="2051720" y="3156499"/>
              <a:ext cx="0" cy="606862"/>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a16="http://schemas.microsoft.com/office/drawing/2014/main" id="{4A7E1A6C-7EED-A0F3-4CC7-E1DC1A39AD07}"/>
                </a:ext>
              </a:extLst>
            </p:cNvPr>
            <p:cNvSpPr txBox="1"/>
            <p:nvPr/>
          </p:nvSpPr>
          <p:spPr>
            <a:xfrm>
              <a:off x="192047" y="4105345"/>
              <a:ext cx="479618" cy="369332"/>
            </a:xfrm>
            <a:prstGeom prst="rect">
              <a:avLst/>
            </a:prstGeom>
            <a:noFill/>
          </p:spPr>
          <p:txBody>
            <a:bodyPr wrap="none" rtlCol="0">
              <a:spAutoFit/>
            </a:bodyPr>
            <a:lstStyle/>
            <a:p>
              <a:r>
                <a:rPr lang="fr-FR" i="1" dirty="0">
                  <a:solidFill>
                    <a:srgbClr val="0070C0"/>
                  </a:solidFill>
                </a:rPr>
                <a:t>Ca</a:t>
              </a:r>
            </a:p>
          </p:txBody>
        </p:sp>
        <p:pic>
          <p:nvPicPr>
            <p:cNvPr id="54" name="Image 53" descr="Une image contenant noir, obscurité&#10;&#10;Description générée automatiquement">
              <a:extLst>
                <a:ext uri="{FF2B5EF4-FFF2-40B4-BE49-F238E27FC236}">
                  <a16:creationId xmlns:a16="http://schemas.microsoft.com/office/drawing/2014/main" id="{BF039B51-41F5-A81A-F7F4-A6CF51387CC9}"/>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1749418" y="3858105"/>
              <a:ext cx="650195" cy="354381"/>
            </a:xfrm>
            <a:prstGeom prst="rect">
              <a:avLst/>
            </a:prstGeom>
          </p:spPr>
        </p:pic>
        <p:sp>
          <p:nvSpPr>
            <p:cNvPr id="55" name="ZoneTexte 54">
              <a:extLst>
                <a:ext uri="{FF2B5EF4-FFF2-40B4-BE49-F238E27FC236}">
                  <a16:creationId xmlns:a16="http://schemas.microsoft.com/office/drawing/2014/main" id="{9D97A0A3-AAD5-F932-0920-EA32D88180EF}"/>
                </a:ext>
              </a:extLst>
            </p:cNvPr>
            <p:cNvSpPr txBox="1"/>
            <p:nvPr/>
          </p:nvSpPr>
          <p:spPr>
            <a:xfrm>
              <a:off x="2160806" y="3834450"/>
              <a:ext cx="312906" cy="369332"/>
            </a:xfrm>
            <a:prstGeom prst="rect">
              <a:avLst/>
            </a:prstGeom>
            <a:noFill/>
          </p:spPr>
          <p:txBody>
            <a:bodyPr wrap="none" rtlCol="0">
              <a:spAutoFit/>
            </a:bodyPr>
            <a:lstStyle/>
            <a:p>
              <a:r>
                <a:rPr lang="fr-FR" i="1" dirty="0">
                  <a:solidFill>
                    <a:srgbClr val="0070C0"/>
                  </a:solidFill>
                </a:rPr>
                <a:t>L</a:t>
              </a:r>
            </a:p>
          </p:txBody>
        </p:sp>
        <p:cxnSp>
          <p:nvCxnSpPr>
            <p:cNvPr id="57" name="Connecteur droit 56">
              <a:extLst>
                <a:ext uri="{FF2B5EF4-FFF2-40B4-BE49-F238E27FC236}">
                  <a16:creationId xmlns:a16="http://schemas.microsoft.com/office/drawing/2014/main" id="{7BB84158-49A3-4262-A601-3FE6626F97DA}"/>
                </a:ext>
              </a:extLst>
            </p:cNvPr>
            <p:cNvCxnSpPr>
              <a:cxnSpLocks/>
            </p:cNvCxnSpPr>
            <p:nvPr/>
          </p:nvCxnSpPr>
          <p:spPr>
            <a:xfrm>
              <a:off x="2051720" y="4299974"/>
              <a:ext cx="0" cy="28800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72102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BA6B5B21-7F4D-9E0A-FE89-D5449FF507E2}"/>
              </a:ext>
            </a:extLst>
          </p:cNvPr>
          <p:cNvSpPr>
            <a:spLocks noGrp="1"/>
          </p:cNvSpPr>
          <p:nvPr>
            <p:ph type="title"/>
          </p:nvPr>
        </p:nvSpPr>
        <p:spPr/>
        <p:txBody>
          <a:bodyPr/>
          <a:lstStyle/>
          <a:p>
            <a:r>
              <a:rPr lang="fr-FR" dirty="0"/>
              <a:t>Le premier montage initiatique</a:t>
            </a:r>
          </a:p>
        </p:txBody>
      </p:sp>
      <p:sp>
        <p:nvSpPr>
          <p:cNvPr id="6" name="Espace réservé du pied de page 5">
            <a:extLst>
              <a:ext uri="{FF2B5EF4-FFF2-40B4-BE49-F238E27FC236}">
                <a16:creationId xmlns:a16="http://schemas.microsoft.com/office/drawing/2014/main" id="{920A51D4-FB4C-7416-464B-FB80F10FCEEE}"/>
              </a:ext>
            </a:extLst>
          </p:cNvPr>
          <p:cNvSpPr>
            <a:spLocks noGrp="1"/>
          </p:cNvSpPr>
          <p:nvPr>
            <p:ph type="ftr" sz="quarter" idx="11"/>
          </p:nvPr>
        </p:nvSpPr>
        <p:spPr/>
        <p:txBody>
          <a:bodyPr/>
          <a:lstStyle/>
          <a:p>
            <a:r>
              <a:rPr lang="fr-FR"/>
              <a:t>Modélisation acausale - Spintronics</a:t>
            </a:r>
            <a:endParaRPr lang="fr-FR" dirty="0"/>
          </a:p>
        </p:txBody>
      </p:sp>
      <p:sp>
        <p:nvSpPr>
          <p:cNvPr id="7" name="Espace réservé du numéro de diapositive 6">
            <a:extLst>
              <a:ext uri="{FF2B5EF4-FFF2-40B4-BE49-F238E27FC236}">
                <a16:creationId xmlns:a16="http://schemas.microsoft.com/office/drawing/2014/main" id="{DBC054C3-8C20-AED4-091B-A60F01F58038}"/>
              </a:ext>
            </a:extLst>
          </p:cNvPr>
          <p:cNvSpPr>
            <a:spLocks noGrp="1"/>
          </p:cNvSpPr>
          <p:nvPr>
            <p:ph type="sldNum" sz="quarter" idx="12"/>
          </p:nvPr>
        </p:nvSpPr>
        <p:spPr/>
        <p:txBody>
          <a:bodyPr/>
          <a:lstStyle/>
          <a:p>
            <a:fld id="{93C461D2-9DE8-40C8-822B-38EC5191248D}" type="slidenum">
              <a:rPr lang="fr-FR" smtClean="0"/>
              <a:pPr/>
              <a:t>5</a:t>
            </a:fld>
            <a:endParaRPr lang="fr-FR"/>
          </a:p>
        </p:txBody>
      </p:sp>
      <p:pic>
        <p:nvPicPr>
          <p:cNvPr id="13" name="Image 12">
            <a:extLst>
              <a:ext uri="{FF2B5EF4-FFF2-40B4-BE49-F238E27FC236}">
                <a16:creationId xmlns:a16="http://schemas.microsoft.com/office/drawing/2014/main" id="{8CADC79E-659E-B214-8305-D84CC57061AD}"/>
              </a:ext>
            </a:extLst>
          </p:cNvPr>
          <p:cNvPicPr>
            <a:picLocks noChangeAspect="1"/>
          </p:cNvPicPr>
          <p:nvPr/>
        </p:nvPicPr>
        <p:blipFill rotWithShape="1">
          <a:blip r:embed="rId3"/>
          <a:srcRect l="53937" t="30954" r="21650" b="3117"/>
          <a:stretch/>
        </p:blipFill>
        <p:spPr>
          <a:xfrm>
            <a:off x="788876" y="1635646"/>
            <a:ext cx="2232248" cy="3240360"/>
          </a:xfrm>
          <a:prstGeom prst="rect">
            <a:avLst/>
          </a:prstGeom>
        </p:spPr>
      </p:pic>
      <p:cxnSp>
        <p:nvCxnSpPr>
          <p:cNvPr id="15" name="Connecteur droit avec flèche 14">
            <a:extLst>
              <a:ext uri="{FF2B5EF4-FFF2-40B4-BE49-F238E27FC236}">
                <a16:creationId xmlns:a16="http://schemas.microsoft.com/office/drawing/2014/main" id="{3DD501F4-AF24-8E05-1A6D-588015CD2F10}"/>
              </a:ext>
            </a:extLst>
          </p:cNvPr>
          <p:cNvCxnSpPr>
            <a:cxnSpLocks/>
            <a:stCxn id="16" idx="1"/>
          </p:cNvCxnSpPr>
          <p:nvPr/>
        </p:nvCxnSpPr>
        <p:spPr>
          <a:xfrm flipH="1" flipV="1">
            <a:off x="2411760" y="3651870"/>
            <a:ext cx="1017240" cy="5549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0E172727-3A80-BF25-AE1A-E159484006B2}"/>
              </a:ext>
            </a:extLst>
          </p:cNvPr>
          <p:cNvSpPr txBox="1"/>
          <p:nvPr/>
        </p:nvSpPr>
        <p:spPr>
          <a:xfrm>
            <a:off x="3429000" y="4022200"/>
            <a:ext cx="1935088" cy="369332"/>
          </a:xfrm>
          <a:prstGeom prst="rect">
            <a:avLst/>
          </a:prstGeom>
          <a:noFill/>
        </p:spPr>
        <p:txBody>
          <a:bodyPr wrap="square" rtlCol="0">
            <a:spAutoFit/>
          </a:bodyPr>
          <a:lstStyle/>
          <a:p>
            <a:r>
              <a:rPr lang="fr-FR" dirty="0"/>
              <a:t>Bloc alimentation</a:t>
            </a:r>
          </a:p>
        </p:txBody>
      </p:sp>
      <p:sp>
        <p:nvSpPr>
          <p:cNvPr id="17" name="ZoneTexte 16">
            <a:extLst>
              <a:ext uri="{FF2B5EF4-FFF2-40B4-BE49-F238E27FC236}">
                <a16:creationId xmlns:a16="http://schemas.microsoft.com/office/drawing/2014/main" id="{EB99882E-8B30-34C4-AD32-809661DB2F69}"/>
              </a:ext>
            </a:extLst>
          </p:cNvPr>
          <p:cNvSpPr txBox="1"/>
          <p:nvPr/>
        </p:nvSpPr>
        <p:spPr>
          <a:xfrm>
            <a:off x="0" y="4763776"/>
            <a:ext cx="7699544" cy="369332"/>
          </a:xfrm>
          <a:prstGeom prst="rect">
            <a:avLst/>
          </a:prstGeom>
          <a:noFill/>
        </p:spPr>
        <p:txBody>
          <a:bodyPr wrap="none" rtlCol="0">
            <a:spAutoFit/>
          </a:bodyPr>
          <a:lstStyle/>
          <a:p>
            <a:r>
              <a:rPr lang="fr-FR" dirty="0"/>
              <a:t> </a:t>
            </a:r>
            <a:r>
              <a:rPr lang="fr-FR" b="1" dirty="0"/>
              <a:t>3</a:t>
            </a:r>
            <a:r>
              <a:rPr lang="fr-FR" dirty="0"/>
              <a:t> Ficelle à tirer : inutile d’aller au bout à chaque test (</a:t>
            </a:r>
            <a:r>
              <a:rPr lang="fr-FR" dirty="0">
                <a:solidFill>
                  <a:srgbClr val="FF0000"/>
                </a:solidFill>
              </a:rPr>
              <a:t>ne pas tirer à vide !</a:t>
            </a:r>
            <a:r>
              <a:rPr lang="fr-FR" dirty="0"/>
              <a:t>)</a:t>
            </a:r>
          </a:p>
        </p:txBody>
      </p:sp>
      <p:cxnSp>
        <p:nvCxnSpPr>
          <p:cNvPr id="19" name="Connecteur droit avec flèche 18">
            <a:extLst>
              <a:ext uri="{FF2B5EF4-FFF2-40B4-BE49-F238E27FC236}">
                <a16:creationId xmlns:a16="http://schemas.microsoft.com/office/drawing/2014/main" id="{A7DA6DFA-6F79-B049-A76D-4DA6BC15C681}"/>
              </a:ext>
            </a:extLst>
          </p:cNvPr>
          <p:cNvCxnSpPr>
            <a:cxnSpLocks/>
          </p:cNvCxnSpPr>
          <p:nvPr/>
        </p:nvCxnSpPr>
        <p:spPr>
          <a:xfrm flipV="1">
            <a:off x="899592" y="4587974"/>
            <a:ext cx="576064" cy="1554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314F1916-0696-3C37-393C-A6EEB1EF6075}"/>
              </a:ext>
            </a:extLst>
          </p:cNvPr>
          <p:cNvSpPr txBox="1"/>
          <p:nvPr/>
        </p:nvSpPr>
        <p:spPr>
          <a:xfrm>
            <a:off x="534144" y="970049"/>
            <a:ext cx="2232248" cy="646331"/>
          </a:xfrm>
          <a:prstGeom prst="rect">
            <a:avLst/>
          </a:prstGeom>
          <a:noFill/>
        </p:spPr>
        <p:txBody>
          <a:bodyPr wrap="square" rtlCol="0">
            <a:spAutoFit/>
          </a:bodyPr>
          <a:lstStyle/>
          <a:p>
            <a:r>
              <a:rPr lang="fr-FR" b="1" dirty="0"/>
              <a:t>1</a:t>
            </a:r>
            <a:r>
              <a:rPr lang="fr-FR" dirty="0"/>
              <a:t> Mise en place d’une « résistance »</a:t>
            </a:r>
          </a:p>
        </p:txBody>
      </p:sp>
      <p:cxnSp>
        <p:nvCxnSpPr>
          <p:cNvPr id="23" name="Connecteur droit avec flèche 22">
            <a:extLst>
              <a:ext uri="{FF2B5EF4-FFF2-40B4-BE49-F238E27FC236}">
                <a16:creationId xmlns:a16="http://schemas.microsoft.com/office/drawing/2014/main" id="{716A4266-6C32-9224-6A05-E9EBEE78111B}"/>
              </a:ext>
            </a:extLst>
          </p:cNvPr>
          <p:cNvCxnSpPr>
            <a:cxnSpLocks/>
            <a:stCxn id="21" idx="2"/>
          </p:cNvCxnSpPr>
          <p:nvPr/>
        </p:nvCxnSpPr>
        <p:spPr>
          <a:xfrm>
            <a:off x="1650268" y="1616380"/>
            <a:ext cx="113420" cy="1632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ZoneTexte 23">
            <a:extLst>
              <a:ext uri="{FF2B5EF4-FFF2-40B4-BE49-F238E27FC236}">
                <a16:creationId xmlns:a16="http://schemas.microsoft.com/office/drawing/2014/main" id="{EE298689-1E48-2652-39C5-5FD4F01B532D}"/>
              </a:ext>
            </a:extLst>
          </p:cNvPr>
          <p:cNvSpPr txBox="1"/>
          <p:nvPr/>
        </p:nvSpPr>
        <p:spPr>
          <a:xfrm>
            <a:off x="3275641" y="2848359"/>
            <a:ext cx="5410944" cy="1200329"/>
          </a:xfrm>
          <a:prstGeom prst="rect">
            <a:avLst/>
          </a:prstGeom>
          <a:noFill/>
        </p:spPr>
        <p:txBody>
          <a:bodyPr wrap="square" rtlCol="0">
            <a:spAutoFit/>
          </a:bodyPr>
          <a:lstStyle/>
          <a:p>
            <a:pPr algn="just"/>
            <a:r>
              <a:rPr lang="fr-FR" b="1" dirty="0"/>
              <a:t>2</a:t>
            </a:r>
            <a:r>
              <a:rPr lang="fr-FR" dirty="0"/>
              <a:t> Mise en place d’une chaine : arrangez-vous pour que la chaine soit très légèrement tendue (mais pas trop sinon trop de frottement)</a:t>
            </a:r>
          </a:p>
          <a:p>
            <a:r>
              <a:rPr lang="fr-FR" dirty="0"/>
              <a:t>On conseille de la mettre au niveau 1 (le plus bas).</a:t>
            </a:r>
          </a:p>
        </p:txBody>
      </p:sp>
      <p:cxnSp>
        <p:nvCxnSpPr>
          <p:cNvPr id="26" name="Connecteur droit avec flèche 25">
            <a:extLst>
              <a:ext uri="{FF2B5EF4-FFF2-40B4-BE49-F238E27FC236}">
                <a16:creationId xmlns:a16="http://schemas.microsoft.com/office/drawing/2014/main" id="{E0E558F1-CB11-EA30-5575-096865A547AA}"/>
              </a:ext>
            </a:extLst>
          </p:cNvPr>
          <p:cNvCxnSpPr>
            <a:cxnSpLocks/>
            <a:stCxn id="24" idx="1"/>
          </p:cNvCxnSpPr>
          <p:nvPr/>
        </p:nvCxnSpPr>
        <p:spPr>
          <a:xfrm flipH="1" flipV="1">
            <a:off x="2195521" y="2785662"/>
            <a:ext cx="1080120" cy="6628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3970326D-1C48-D41F-A405-85FBB2E9DD23}"/>
              </a:ext>
            </a:extLst>
          </p:cNvPr>
          <p:cNvSpPr txBox="1"/>
          <p:nvPr/>
        </p:nvSpPr>
        <p:spPr>
          <a:xfrm>
            <a:off x="2998302" y="1035895"/>
            <a:ext cx="5966051" cy="1754326"/>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Faites tourner à la main l’élément « résistance » : son comportement est-il constant en fonction de la vitesse angulaire que vous appliquez ? Votre difficulté à faire tourner l’élément s’appelle un couple.</a:t>
            </a:r>
          </a:p>
          <a:p>
            <a:pPr marL="285750" indent="-285750" algn="just">
              <a:buFont typeface="Arial" panose="020B0604020202020204" pitchFamily="34" charset="0"/>
              <a:buChar char="•"/>
            </a:pPr>
            <a:r>
              <a:rPr lang="fr-FR" dirty="0"/>
              <a:t>Effectuez le montage et tester-le avec plusieurs valeurs de résistance. Que remarquez-vous ?</a:t>
            </a:r>
          </a:p>
        </p:txBody>
      </p:sp>
    </p:spTree>
    <p:extLst>
      <p:ext uri="{BB962C8B-B14F-4D97-AF65-F5344CB8AC3E}">
        <p14:creationId xmlns:p14="http://schemas.microsoft.com/office/powerpoint/2010/main" val="990677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BA6B5B21-7F4D-9E0A-FE89-D5449FF507E2}"/>
              </a:ext>
            </a:extLst>
          </p:cNvPr>
          <p:cNvSpPr>
            <a:spLocks noGrp="1"/>
          </p:cNvSpPr>
          <p:nvPr>
            <p:ph type="title"/>
          </p:nvPr>
        </p:nvSpPr>
        <p:spPr/>
        <p:txBody>
          <a:bodyPr/>
          <a:lstStyle/>
          <a:p>
            <a:r>
              <a:rPr lang="fr-FR" dirty="0"/>
              <a:t>Le premier montage initiatique</a:t>
            </a:r>
          </a:p>
        </p:txBody>
      </p:sp>
      <p:sp>
        <p:nvSpPr>
          <p:cNvPr id="6" name="Espace réservé du pied de page 5">
            <a:extLst>
              <a:ext uri="{FF2B5EF4-FFF2-40B4-BE49-F238E27FC236}">
                <a16:creationId xmlns:a16="http://schemas.microsoft.com/office/drawing/2014/main" id="{920A51D4-FB4C-7416-464B-FB80F10FCEEE}"/>
              </a:ext>
            </a:extLst>
          </p:cNvPr>
          <p:cNvSpPr>
            <a:spLocks noGrp="1"/>
          </p:cNvSpPr>
          <p:nvPr>
            <p:ph type="ftr" sz="quarter" idx="11"/>
          </p:nvPr>
        </p:nvSpPr>
        <p:spPr/>
        <p:txBody>
          <a:bodyPr/>
          <a:lstStyle/>
          <a:p>
            <a:r>
              <a:rPr lang="fr-FR"/>
              <a:t>Modélisation acausale - Spintronics</a:t>
            </a:r>
            <a:endParaRPr lang="fr-FR" dirty="0"/>
          </a:p>
        </p:txBody>
      </p:sp>
      <p:sp>
        <p:nvSpPr>
          <p:cNvPr id="7" name="Espace réservé du numéro de diapositive 6">
            <a:extLst>
              <a:ext uri="{FF2B5EF4-FFF2-40B4-BE49-F238E27FC236}">
                <a16:creationId xmlns:a16="http://schemas.microsoft.com/office/drawing/2014/main" id="{DBC054C3-8C20-AED4-091B-A60F01F58038}"/>
              </a:ext>
            </a:extLst>
          </p:cNvPr>
          <p:cNvSpPr>
            <a:spLocks noGrp="1"/>
          </p:cNvSpPr>
          <p:nvPr>
            <p:ph type="sldNum" sz="quarter" idx="12"/>
          </p:nvPr>
        </p:nvSpPr>
        <p:spPr/>
        <p:txBody>
          <a:bodyPr/>
          <a:lstStyle/>
          <a:p>
            <a:fld id="{93C461D2-9DE8-40C8-822B-38EC5191248D}" type="slidenum">
              <a:rPr lang="fr-FR" smtClean="0"/>
              <a:pPr/>
              <a:t>6</a:t>
            </a:fld>
            <a:endParaRPr lang="fr-FR"/>
          </a:p>
        </p:txBody>
      </p:sp>
      <p:pic>
        <p:nvPicPr>
          <p:cNvPr id="13" name="Image 12">
            <a:extLst>
              <a:ext uri="{FF2B5EF4-FFF2-40B4-BE49-F238E27FC236}">
                <a16:creationId xmlns:a16="http://schemas.microsoft.com/office/drawing/2014/main" id="{8CADC79E-659E-B214-8305-D84CC57061AD}"/>
              </a:ext>
            </a:extLst>
          </p:cNvPr>
          <p:cNvPicPr>
            <a:picLocks noChangeAspect="1"/>
          </p:cNvPicPr>
          <p:nvPr/>
        </p:nvPicPr>
        <p:blipFill rotWithShape="1">
          <a:blip r:embed="rId3"/>
          <a:srcRect l="53937" t="30954" r="21650" b="3117"/>
          <a:stretch/>
        </p:blipFill>
        <p:spPr>
          <a:xfrm>
            <a:off x="476218" y="968271"/>
            <a:ext cx="2232248" cy="3240360"/>
          </a:xfrm>
          <a:prstGeom prst="rect">
            <a:avLst/>
          </a:prstGeom>
        </p:spPr>
      </p:pic>
      <p:sp>
        <p:nvSpPr>
          <p:cNvPr id="2" name="ZoneTexte 1">
            <a:extLst>
              <a:ext uri="{FF2B5EF4-FFF2-40B4-BE49-F238E27FC236}">
                <a16:creationId xmlns:a16="http://schemas.microsoft.com/office/drawing/2014/main" id="{68B35B6A-E7B7-6A4D-706E-BBA2E9C22497}"/>
              </a:ext>
            </a:extLst>
          </p:cNvPr>
          <p:cNvSpPr txBox="1"/>
          <p:nvPr/>
        </p:nvSpPr>
        <p:spPr>
          <a:xfrm>
            <a:off x="2555776" y="1097780"/>
            <a:ext cx="6314549" cy="369332"/>
          </a:xfrm>
          <a:prstGeom prst="rect">
            <a:avLst/>
          </a:prstGeom>
          <a:noFill/>
        </p:spPr>
        <p:txBody>
          <a:bodyPr wrap="none" rtlCol="0">
            <a:spAutoFit/>
          </a:bodyPr>
          <a:lstStyle/>
          <a:p>
            <a:r>
              <a:rPr lang="fr-FR" dirty="0"/>
              <a:t>Ce montage a un comportement dynamique équivalent à :</a:t>
            </a:r>
          </a:p>
        </p:txBody>
      </p:sp>
      <p:grpSp>
        <p:nvGrpSpPr>
          <p:cNvPr id="32" name="Groupe 31">
            <a:extLst>
              <a:ext uri="{FF2B5EF4-FFF2-40B4-BE49-F238E27FC236}">
                <a16:creationId xmlns:a16="http://schemas.microsoft.com/office/drawing/2014/main" id="{3648453A-C2F2-7AAC-2234-5081A8423EB3}"/>
              </a:ext>
            </a:extLst>
          </p:cNvPr>
          <p:cNvGrpSpPr/>
          <p:nvPr/>
        </p:nvGrpSpPr>
        <p:grpSpPr>
          <a:xfrm>
            <a:off x="3708024" y="1609278"/>
            <a:ext cx="2682789" cy="1872208"/>
            <a:chOff x="3707904" y="1995686"/>
            <a:chExt cx="2682789" cy="1872208"/>
          </a:xfrm>
        </p:grpSpPr>
        <p:sp>
          <p:nvSpPr>
            <p:cNvPr id="3" name="Ellipse 2">
              <a:extLst>
                <a:ext uri="{FF2B5EF4-FFF2-40B4-BE49-F238E27FC236}">
                  <a16:creationId xmlns:a16="http://schemas.microsoft.com/office/drawing/2014/main" id="{7917CD08-40B1-7497-3AE4-FC348DD50C23}"/>
                </a:ext>
              </a:extLst>
            </p:cNvPr>
            <p:cNvSpPr/>
            <p:nvPr/>
          </p:nvSpPr>
          <p:spPr>
            <a:xfrm>
              <a:off x="4499992" y="2715766"/>
              <a:ext cx="432048" cy="4320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a:extLst>
                <a:ext uri="{FF2B5EF4-FFF2-40B4-BE49-F238E27FC236}">
                  <a16:creationId xmlns:a16="http://schemas.microsoft.com/office/drawing/2014/main" id="{6DF6ED21-D83B-BAB8-3A9B-141444CAF91A}"/>
                </a:ext>
              </a:extLst>
            </p:cNvPr>
            <p:cNvCxnSpPr>
              <a:cxnSpLocks/>
            </p:cNvCxnSpPr>
            <p:nvPr/>
          </p:nvCxnSpPr>
          <p:spPr>
            <a:xfrm flipV="1">
              <a:off x="4716016" y="1995686"/>
              <a:ext cx="0" cy="18722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3095610A-E185-67FE-AD5C-C446DF35F4DF}"/>
                </a:ext>
              </a:extLst>
            </p:cNvPr>
            <p:cNvCxnSpPr/>
            <p:nvPr/>
          </p:nvCxnSpPr>
          <p:spPr>
            <a:xfrm flipV="1">
              <a:off x="4355976" y="2607754"/>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6C084001-50FC-C49E-7A85-C71F9FF0EFEC}"/>
                </a:ext>
              </a:extLst>
            </p:cNvPr>
            <p:cNvSpPr txBox="1"/>
            <p:nvPr/>
          </p:nvSpPr>
          <p:spPr>
            <a:xfrm>
              <a:off x="3707904" y="2747124"/>
              <a:ext cx="597022" cy="369332"/>
            </a:xfrm>
            <a:prstGeom prst="rect">
              <a:avLst/>
            </a:prstGeom>
            <a:noFill/>
          </p:spPr>
          <p:txBody>
            <a:bodyPr wrap="square" rtlCol="0">
              <a:spAutoFit/>
            </a:bodyPr>
            <a:lstStyle/>
            <a:p>
              <a:r>
                <a:rPr lang="fr-FR" i="1" dirty="0">
                  <a:solidFill>
                    <a:srgbClr val="0070C0"/>
                  </a:solidFill>
                </a:rPr>
                <a:t>u(t)</a:t>
              </a:r>
            </a:p>
          </p:txBody>
        </p:sp>
        <p:cxnSp>
          <p:nvCxnSpPr>
            <p:cNvPr id="22" name="Connecteur droit 21">
              <a:extLst>
                <a:ext uri="{FF2B5EF4-FFF2-40B4-BE49-F238E27FC236}">
                  <a16:creationId xmlns:a16="http://schemas.microsoft.com/office/drawing/2014/main" id="{603AF084-4B03-BEBA-CB46-823B48C530CC}"/>
                </a:ext>
              </a:extLst>
            </p:cNvPr>
            <p:cNvCxnSpPr/>
            <p:nvPr/>
          </p:nvCxnSpPr>
          <p:spPr>
            <a:xfrm>
              <a:off x="4716016" y="1995686"/>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4204B30D-0463-07E2-6B83-8F2BD8E3B1A4}"/>
                </a:ext>
              </a:extLst>
            </p:cNvPr>
            <p:cNvCxnSpPr>
              <a:cxnSpLocks/>
              <a:stCxn id="18" idx="0"/>
            </p:cNvCxnSpPr>
            <p:nvPr/>
          </p:nvCxnSpPr>
          <p:spPr>
            <a:xfrm flipV="1">
              <a:off x="5834843" y="1995686"/>
              <a:ext cx="0" cy="612068"/>
            </a:xfrm>
            <a:prstGeom prst="line">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3480D81-62AA-98BD-CCB3-D7D0B6658B50}"/>
                </a:ext>
              </a:extLst>
            </p:cNvPr>
            <p:cNvSpPr/>
            <p:nvPr/>
          </p:nvSpPr>
          <p:spPr>
            <a:xfrm>
              <a:off x="5690829" y="2607754"/>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r</a:t>
              </a:r>
            </a:p>
          </p:txBody>
        </p:sp>
        <p:cxnSp>
          <p:nvCxnSpPr>
            <p:cNvPr id="28" name="Connecteur droit 27">
              <a:extLst>
                <a:ext uri="{FF2B5EF4-FFF2-40B4-BE49-F238E27FC236}">
                  <a16:creationId xmlns:a16="http://schemas.microsoft.com/office/drawing/2014/main" id="{6D1FA1F2-2A35-09C8-4990-29021982C892}"/>
                </a:ext>
              </a:extLst>
            </p:cNvPr>
            <p:cNvCxnSpPr/>
            <p:nvPr/>
          </p:nvCxnSpPr>
          <p:spPr>
            <a:xfrm>
              <a:off x="4716016" y="3867894"/>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B3E71AB3-6E65-58FF-56D7-C27B9BFE98DC}"/>
                </a:ext>
              </a:extLst>
            </p:cNvPr>
            <p:cNvCxnSpPr>
              <a:cxnSpLocks/>
            </p:cNvCxnSpPr>
            <p:nvPr/>
          </p:nvCxnSpPr>
          <p:spPr>
            <a:xfrm flipV="1">
              <a:off x="5834843" y="3255826"/>
              <a:ext cx="0" cy="61206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1" name="ZoneTexte 30">
              <a:extLst>
                <a:ext uri="{FF2B5EF4-FFF2-40B4-BE49-F238E27FC236}">
                  <a16:creationId xmlns:a16="http://schemas.microsoft.com/office/drawing/2014/main" id="{1A511D62-797D-3FE9-8A87-1E8AC4B8C74B}"/>
                </a:ext>
              </a:extLst>
            </p:cNvPr>
            <p:cNvSpPr txBox="1"/>
            <p:nvPr/>
          </p:nvSpPr>
          <p:spPr>
            <a:xfrm>
              <a:off x="5936723" y="2166414"/>
              <a:ext cx="453970" cy="369332"/>
            </a:xfrm>
            <a:prstGeom prst="rect">
              <a:avLst/>
            </a:prstGeom>
            <a:noFill/>
          </p:spPr>
          <p:txBody>
            <a:bodyPr wrap="none" rtlCol="0">
              <a:spAutoFit/>
            </a:bodyPr>
            <a:lstStyle/>
            <a:p>
              <a:r>
                <a:rPr lang="fr-FR" i="1" dirty="0">
                  <a:solidFill>
                    <a:srgbClr val="0070C0"/>
                  </a:solidFill>
                </a:rPr>
                <a:t>i(t)</a:t>
              </a:r>
            </a:p>
          </p:txBody>
        </p:sp>
      </p:grpSp>
      <p:sp>
        <p:nvSpPr>
          <p:cNvPr id="33" name="ZoneTexte 32">
            <a:extLst>
              <a:ext uri="{FF2B5EF4-FFF2-40B4-BE49-F238E27FC236}">
                <a16:creationId xmlns:a16="http://schemas.microsoft.com/office/drawing/2014/main" id="{5E77A41F-DE80-9ADB-7671-F5AB79FD0F9E}"/>
              </a:ext>
            </a:extLst>
          </p:cNvPr>
          <p:cNvSpPr txBox="1"/>
          <p:nvPr/>
        </p:nvSpPr>
        <p:spPr>
          <a:xfrm>
            <a:off x="6558757" y="1858211"/>
            <a:ext cx="441146" cy="369332"/>
          </a:xfrm>
          <a:prstGeom prst="rect">
            <a:avLst/>
          </a:prstGeom>
          <a:noFill/>
        </p:spPr>
        <p:txBody>
          <a:bodyPr wrap="none" rtlCol="0">
            <a:spAutoFit/>
          </a:bodyPr>
          <a:lstStyle/>
          <a:p>
            <a:r>
              <a:rPr lang="fr-FR" dirty="0"/>
              <a:t>ou</a:t>
            </a:r>
          </a:p>
        </p:txBody>
      </p:sp>
      <p:grpSp>
        <p:nvGrpSpPr>
          <p:cNvPr id="48" name="Groupe 47">
            <a:extLst>
              <a:ext uri="{FF2B5EF4-FFF2-40B4-BE49-F238E27FC236}">
                <a16:creationId xmlns:a16="http://schemas.microsoft.com/office/drawing/2014/main" id="{E52CC921-504F-59F4-ED61-6ECB22922FDE}"/>
              </a:ext>
            </a:extLst>
          </p:cNvPr>
          <p:cNvGrpSpPr/>
          <p:nvPr/>
        </p:nvGrpSpPr>
        <p:grpSpPr>
          <a:xfrm>
            <a:off x="7126483" y="1609278"/>
            <a:ext cx="1560317" cy="1872208"/>
            <a:chOff x="7245289" y="3039803"/>
            <a:chExt cx="1560317" cy="1872208"/>
          </a:xfrm>
        </p:grpSpPr>
        <p:cxnSp>
          <p:nvCxnSpPr>
            <p:cNvPr id="37" name="Connecteur droit avec flèche 36">
              <a:extLst>
                <a:ext uri="{FF2B5EF4-FFF2-40B4-BE49-F238E27FC236}">
                  <a16:creationId xmlns:a16="http://schemas.microsoft.com/office/drawing/2014/main" id="{FA4C4742-97A0-D937-44DF-BA6E3CF624BA}"/>
                </a:ext>
              </a:extLst>
            </p:cNvPr>
            <p:cNvCxnSpPr>
              <a:cxnSpLocks/>
            </p:cNvCxnSpPr>
            <p:nvPr/>
          </p:nvCxnSpPr>
          <p:spPr>
            <a:xfrm flipV="1">
              <a:off x="7812360" y="3096904"/>
              <a:ext cx="0" cy="1509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8354DA7A-2AD6-76C5-08E3-69E336C30670}"/>
                </a:ext>
              </a:extLst>
            </p:cNvPr>
            <p:cNvSpPr txBox="1"/>
            <p:nvPr/>
          </p:nvSpPr>
          <p:spPr>
            <a:xfrm>
              <a:off x="7245289" y="3791241"/>
              <a:ext cx="597022" cy="369332"/>
            </a:xfrm>
            <a:prstGeom prst="rect">
              <a:avLst/>
            </a:prstGeom>
            <a:noFill/>
          </p:spPr>
          <p:txBody>
            <a:bodyPr wrap="square" rtlCol="0">
              <a:spAutoFit/>
            </a:bodyPr>
            <a:lstStyle/>
            <a:p>
              <a:r>
                <a:rPr lang="fr-FR" i="1" dirty="0">
                  <a:solidFill>
                    <a:srgbClr val="0070C0"/>
                  </a:solidFill>
                </a:rPr>
                <a:t>u(t)</a:t>
              </a:r>
            </a:p>
          </p:txBody>
        </p:sp>
        <p:cxnSp>
          <p:nvCxnSpPr>
            <p:cNvPr id="40" name="Connecteur droit 39">
              <a:extLst>
                <a:ext uri="{FF2B5EF4-FFF2-40B4-BE49-F238E27FC236}">
                  <a16:creationId xmlns:a16="http://schemas.microsoft.com/office/drawing/2014/main" id="{B4C78FFA-199F-DD90-716C-44F45F3EC7C2}"/>
                </a:ext>
              </a:extLst>
            </p:cNvPr>
            <p:cNvCxnSpPr>
              <a:cxnSpLocks/>
              <a:stCxn id="41" idx="0"/>
            </p:cNvCxnSpPr>
            <p:nvPr/>
          </p:nvCxnSpPr>
          <p:spPr>
            <a:xfrm flipV="1">
              <a:off x="8249756" y="3039803"/>
              <a:ext cx="0" cy="612068"/>
            </a:xfrm>
            <a:prstGeom prst="line">
              <a:avLst/>
            </a:prstGeom>
            <a:ln w="28575">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9E36301F-214B-CCDD-7785-2455C31DC8EC}"/>
                </a:ext>
              </a:extLst>
            </p:cNvPr>
            <p:cNvSpPr/>
            <p:nvPr/>
          </p:nvSpPr>
          <p:spPr>
            <a:xfrm>
              <a:off x="8105742" y="3651871"/>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r</a:t>
              </a:r>
            </a:p>
          </p:txBody>
        </p:sp>
        <p:cxnSp>
          <p:nvCxnSpPr>
            <p:cNvPr id="43" name="Connecteur droit 42">
              <a:extLst>
                <a:ext uri="{FF2B5EF4-FFF2-40B4-BE49-F238E27FC236}">
                  <a16:creationId xmlns:a16="http://schemas.microsoft.com/office/drawing/2014/main" id="{EA2271BF-9CEB-6491-CB91-3B69300E38E8}"/>
                </a:ext>
              </a:extLst>
            </p:cNvPr>
            <p:cNvCxnSpPr>
              <a:cxnSpLocks/>
            </p:cNvCxnSpPr>
            <p:nvPr/>
          </p:nvCxnSpPr>
          <p:spPr>
            <a:xfrm flipV="1">
              <a:off x="8249756" y="4299943"/>
              <a:ext cx="0" cy="61206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a16="http://schemas.microsoft.com/office/drawing/2014/main" id="{EA93027F-16AF-5646-9C50-4B7065E024E3}"/>
                </a:ext>
              </a:extLst>
            </p:cNvPr>
            <p:cNvSpPr txBox="1"/>
            <p:nvPr/>
          </p:nvSpPr>
          <p:spPr>
            <a:xfrm>
              <a:off x="8351636" y="3210531"/>
              <a:ext cx="453970" cy="369332"/>
            </a:xfrm>
            <a:prstGeom prst="rect">
              <a:avLst/>
            </a:prstGeom>
            <a:noFill/>
          </p:spPr>
          <p:txBody>
            <a:bodyPr wrap="none" rtlCol="0">
              <a:spAutoFit/>
            </a:bodyPr>
            <a:lstStyle/>
            <a:p>
              <a:r>
                <a:rPr lang="fr-FR" i="1" dirty="0">
                  <a:solidFill>
                    <a:srgbClr val="0070C0"/>
                  </a:solidFill>
                </a:rPr>
                <a:t>i(t)</a:t>
              </a:r>
            </a:p>
          </p:txBody>
        </p:sp>
        <p:sp>
          <p:nvSpPr>
            <p:cNvPr id="47" name="Rectangle 46">
              <a:extLst>
                <a:ext uri="{FF2B5EF4-FFF2-40B4-BE49-F238E27FC236}">
                  <a16:creationId xmlns:a16="http://schemas.microsoft.com/office/drawing/2014/main" id="{980FACF5-2681-E121-24FF-007F092D24BC}"/>
                </a:ext>
              </a:extLst>
            </p:cNvPr>
            <p:cNvSpPr/>
            <p:nvPr/>
          </p:nvSpPr>
          <p:spPr>
            <a:xfrm>
              <a:off x="7956376" y="4731990"/>
              <a:ext cx="648071" cy="180021"/>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49" name="ZoneTexte 48">
            <a:extLst>
              <a:ext uri="{FF2B5EF4-FFF2-40B4-BE49-F238E27FC236}">
                <a16:creationId xmlns:a16="http://schemas.microsoft.com/office/drawing/2014/main" id="{12FE4693-4962-E4D0-F393-1E25CCAD99A9}"/>
              </a:ext>
            </a:extLst>
          </p:cNvPr>
          <p:cNvSpPr txBox="1"/>
          <p:nvPr/>
        </p:nvSpPr>
        <p:spPr>
          <a:xfrm>
            <a:off x="3299055" y="3746066"/>
            <a:ext cx="5647645" cy="646331"/>
          </a:xfrm>
          <a:prstGeom prst="rect">
            <a:avLst/>
          </a:prstGeom>
          <a:solidFill>
            <a:schemeClr val="accent4">
              <a:lumMod val="20000"/>
              <a:lumOff val="80000"/>
            </a:schemeClr>
          </a:solidFill>
        </p:spPr>
        <p:txBody>
          <a:bodyPr wrap="square" rtlCol="0">
            <a:spAutoFit/>
          </a:bodyPr>
          <a:lstStyle/>
          <a:p>
            <a:pPr algn="just"/>
            <a:r>
              <a:rPr lang="fr-FR" b="1" dirty="0"/>
              <a:t>Question 1</a:t>
            </a:r>
            <a:r>
              <a:rPr lang="fr-FR" dirty="0"/>
              <a:t> : Sur le système mécanique, à quoi peut bien correspondre la tension </a:t>
            </a:r>
            <a:r>
              <a:rPr lang="fr-FR" i="1" dirty="0">
                <a:solidFill>
                  <a:srgbClr val="0070C0"/>
                </a:solidFill>
              </a:rPr>
              <a:t>u(t)</a:t>
            </a:r>
            <a:r>
              <a:rPr lang="fr-FR" dirty="0"/>
              <a:t> et l’intensité </a:t>
            </a:r>
            <a:r>
              <a:rPr lang="fr-FR" i="1" dirty="0">
                <a:solidFill>
                  <a:srgbClr val="0070C0"/>
                </a:solidFill>
              </a:rPr>
              <a:t>i(t)</a:t>
            </a:r>
            <a:r>
              <a:rPr lang="fr-FR" dirty="0"/>
              <a:t> ?*</a:t>
            </a:r>
          </a:p>
        </p:txBody>
      </p:sp>
      <p:sp>
        <p:nvSpPr>
          <p:cNvPr id="51" name="ZoneTexte 50">
            <a:extLst>
              <a:ext uri="{FF2B5EF4-FFF2-40B4-BE49-F238E27FC236}">
                <a16:creationId xmlns:a16="http://schemas.microsoft.com/office/drawing/2014/main" id="{691B6678-5BDC-F724-174A-C05E5908B62F}"/>
              </a:ext>
            </a:extLst>
          </p:cNvPr>
          <p:cNvSpPr txBox="1"/>
          <p:nvPr/>
        </p:nvSpPr>
        <p:spPr>
          <a:xfrm>
            <a:off x="2392064" y="4586444"/>
            <a:ext cx="6571094" cy="369332"/>
          </a:xfrm>
          <a:prstGeom prst="rect">
            <a:avLst/>
          </a:prstGeom>
          <a:noFill/>
        </p:spPr>
        <p:txBody>
          <a:bodyPr wrap="none" rtlCol="0">
            <a:spAutoFit/>
          </a:bodyPr>
          <a:lstStyle/>
          <a:p>
            <a:r>
              <a:rPr lang="fr-FR" b="1" dirty="0">
                <a:solidFill>
                  <a:srgbClr val="FF0000"/>
                </a:solidFill>
              </a:rPr>
              <a:t>A retenir</a:t>
            </a:r>
            <a:r>
              <a:rPr lang="fr-FR" dirty="0">
                <a:solidFill>
                  <a:srgbClr val="FF0000"/>
                </a:solidFill>
              </a:rPr>
              <a:t> : </a:t>
            </a:r>
            <a:r>
              <a:rPr lang="fr-FR" i="1" dirty="0">
                <a:solidFill>
                  <a:srgbClr val="0070C0"/>
                </a:solidFill>
              </a:rPr>
              <a:t>u(t)</a:t>
            </a:r>
            <a:r>
              <a:rPr lang="fr-FR" dirty="0">
                <a:solidFill>
                  <a:srgbClr val="FF0000"/>
                </a:solidFill>
              </a:rPr>
              <a:t> est appelée variable d’effort, </a:t>
            </a:r>
            <a:r>
              <a:rPr lang="fr-FR" i="1" dirty="0">
                <a:solidFill>
                  <a:srgbClr val="0070C0"/>
                </a:solidFill>
              </a:rPr>
              <a:t>i(t)</a:t>
            </a:r>
            <a:r>
              <a:rPr lang="fr-FR" dirty="0">
                <a:solidFill>
                  <a:srgbClr val="FF0000"/>
                </a:solidFill>
              </a:rPr>
              <a:t> variable de flux</a:t>
            </a:r>
          </a:p>
        </p:txBody>
      </p:sp>
      <p:sp>
        <p:nvSpPr>
          <p:cNvPr id="52" name="ZoneTexte 51">
            <a:extLst>
              <a:ext uri="{FF2B5EF4-FFF2-40B4-BE49-F238E27FC236}">
                <a16:creationId xmlns:a16="http://schemas.microsoft.com/office/drawing/2014/main" id="{E4EAA372-660A-7D91-9BC4-8F760090198A}"/>
              </a:ext>
            </a:extLst>
          </p:cNvPr>
          <p:cNvSpPr txBox="1"/>
          <p:nvPr/>
        </p:nvSpPr>
        <p:spPr>
          <a:xfrm>
            <a:off x="7502502" y="3467269"/>
            <a:ext cx="1460656" cy="246221"/>
          </a:xfrm>
          <a:prstGeom prst="rect">
            <a:avLst/>
          </a:prstGeom>
          <a:noFill/>
        </p:spPr>
        <p:txBody>
          <a:bodyPr wrap="none" rtlCol="0">
            <a:spAutoFit/>
          </a:bodyPr>
          <a:lstStyle/>
          <a:p>
            <a:r>
              <a:rPr lang="fr-FR" sz="1000" dirty="0"/>
              <a:t>Symbole de masse 0V</a:t>
            </a:r>
          </a:p>
        </p:txBody>
      </p:sp>
      <p:sp>
        <p:nvSpPr>
          <p:cNvPr id="4" name="ZoneTexte 3">
            <a:extLst>
              <a:ext uri="{FF2B5EF4-FFF2-40B4-BE49-F238E27FC236}">
                <a16:creationId xmlns:a16="http://schemas.microsoft.com/office/drawing/2014/main" id="{3085D352-0CF7-1CD5-719D-D1571F1AFF85}"/>
              </a:ext>
            </a:extLst>
          </p:cNvPr>
          <p:cNvSpPr txBox="1"/>
          <p:nvPr/>
        </p:nvSpPr>
        <p:spPr>
          <a:xfrm>
            <a:off x="11472" y="4549709"/>
            <a:ext cx="1896232" cy="553998"/>
          </a:xfrm>
          <a:prstGeom prst="rect">
            <a:avLst/>
          </a:prstGeom>
          <a:noFill/>
        </p:spPr>
        <p:txBody>
          <a:bodyPr wrap="square" rtlCol="0">
            <a:spAutoFit/>
          </a:bodyPr>
          <a:lstStyle/>
          <a:p>
            <a:r>
              <a:rPr lang="fr-FR" sz="1000" dirty="0"/>
              <a:t>* Ne pas rester bloqué à cette question demandant plutôt de l’intuition.</a:t>
            </a:r>
          </a:p>
        </p:txBody>
      </p:sp>
    </p:spTree>
    <p:extLst>
      <p:ext uri="{BB962C8B-B14F-4D97-AF65-F5344CB8AC3E}">
        <p14:creationId xmlns:p14="http://schemas.microsoft.com/office/powerpoint/2010/main" val="3118993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BA6B5B21-7F4D-9E0A-FE89-D5449FF507E2}"/>
              </a:ext>
            </a:extLst>
          </p:cNvPr>
          <p:cNvSpPr>
            <a:spLocks noGrp="1"/>
          </p:cNvSpPr>
          <p:nvPr>
            <p:ph type="title"/>
          </p:nvPr>
        </p:nvSpPr>
        <p:spPr/>
        <p:txBody>
          <a:bodyPr>
            <a:normAutofit fontScale="90000"/>
          </a:bodyPr>
          <a:lstStyle/>
          <a:p>
            <a:r>
              <a:rPr lang="fr-FR" dirty="0"/>
              <a:t>Le premier montage initiatique donc première loi !</a:t>
            </a:r>
          </a:p>
        </p:txBody>
      </p:sp>
      <p:sp>
        <p:nvSpPr>
          <p:cNvPr id="6" name="Espace réservé du pied de page 5">
            <a:extLst>
              <a:ext uri="{FF2B5EF4-FFF2-40B4-BE49-F238E27FC236}">
                <a16:creationId xmlns:a16="http://schemas.microsoft.com/office/drawing/2014/main" id="{920A51D4-FB4C-7416-464B-FB80F10FCEEE}"/>
              </a:ext>
            </a:extLst>
          </p:cNvPr>
          <p:cNvSpPr>
            <a:spLocks noGrp="1"/>
          </p:cNvSpPr>
          <p:nvPr>
            <p:ph type="ftr" sz="quarter" idx="11"/>
          </p:nvPr>
        </p:nvSpPr>
        <p:spPr/>
        <p:txBody>
          <a:bodyPr/>
          <a:lstStyle/>
          <a:p>
            <a:r>
              <a:rPr lang="fr-FR"/>
              <a:t>Modélisation acausale - Spintronics</a:t>
            </a:r>
            <a:endParaRPr lang="fr-FR" dirty="0"/>
          </a:p>
        </p:txBody>
      </p:sp>
      <p:sp>
        <p:nvSpPr>
          <p:cNvPr id="7" name="Espace réservé du numéro de diapositive 6">
            <a:extLst>
              <a:ext uri="{FF2B5EF4-FFF2-40B4-BE49-F238E27FC236}">
                <a16:creationId xmlns:a16="http://schemas.microsoft.com/office/drawing/2014/main" id="{DBC054C3-8C20-AED4-091B-A60F01F58038}"/>
              </a:ext>
            </a:extLst>
          </p:cNvPr>
          <p:cNvSpPr>
            <a:spLocks noGrp="1"/>
          </p:cNvSpPr>
          <p:nvPr>
            <p:ph type="sldNum" sz="quarter" idx="12"/>
          </p:nvPr>
        </p:nvSpPr>
        <p:spPr/>
        <p:txBody>
          <a:bodyPr/>
          <a:lstStyle/>
          <a:p>
            <a:fld id="{93C461D2-9DE8-40C8-822B-38EC5191248D}" type="slidenum">
              <a:rPr lang="fr-FR" smtClean="0"/>
              <a:pPr/>
              <a:t>7</a:t>
            </a:fld>
            <a:endParaRPr lang="fr-FR"/>
          </a:p>
        </p:txBody>
      </p:sp>
      <p:grpSp>
        <p:nvGrpSpPr>
          <p:cNvPr id="32" name="Groupe 31">
            <a:extLst>
              <a:ext uri="{FF2B5EF4-FFF2-40B4-BE49-F238E27FC236}">
                <a16:creationId xmlns:a16="http://schemas.microsoft.com/office/drawing/2014/main" id="{3648453A-C2F2-7AAC-2234-5081A8423EB3}"/>
              </a:ext>
            </a:extLst>
          </p:cNvPr>
          <p:cNvGrpSpPr/>
          <p:nvPr/>
        </p:nvGrpSpPr>
        <p:grpSpPr>
          <a:xfrm>
            <a:off x="3835931" y="1208156"/>
            <a:ext cx="2682789" cy="1872208"/>
            <a:chOff x="3707904" y="1995686"/>
            <a:chExt cx="2682789" cy="1872208"/>
          </a:xfrm>
        </p:grpSpPr>
        <p:sp>
          <p:nvSpPr>
            <p:cNvPr id="3" name="Ellipse 2">
              <a:extLst>
                <a:ext uri="{FF2B5EF4-FFF2-40B4-BE49-F238E27FC236}">
                  <a16:creationId xmlns:a16="http://schemas.microsoft.com/office/drawing/2014/main" id="{7917CD08-40B1-7497-3AE4-FC348DD50C23}"/>
                </a:ext>
              </a:extLst>
            </p:cNvPr>
            <p:cNvSpPr/>
            <p:nvPr/>
          </p:nvSpPr>
          <p:spPr>
            <a:xfrm>
              <a:off x="4499992" y="2715766"/>
              <a:ext cx="432048" cy="4320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9" name="Connecteur droit 8">
              <a:extLst>
                <a:ext uri="{FF2B5EF4-FFF2-40B4-BE49-F238E27FC236}">
                  <a16:creationId xmlns:a16="http://schemas.microsoft.com/office/drawing/2014/main" id="{6DF6ED21-D83B-BAB8-3A9B-141444CAF91A}"/>
                </a:ext>
              </a:extLst>
            </p:cNvPr>
            <p:cNvCxnSpPr>
              <a:cxnSpLocks/>
            </p:cNvCxnSpPr>
            <p:nvPr/>
          </p:nvCxnSpPr>
          <p:spPr>
            <a:xfrm flipV="1">
              <a:off x="4716016" y="1995686"/>
              <a:ext cx="0" cy="18722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3095610A-E185-67FE-AD5C-C446DF35F4DF}"/>
                </a:ext>
              </a:extLst>
            </p:cNvPr>
            <p:cNvCxnSpPr/>
            <p:nvPr/>
          </p:nvCxnSpPr>
          <p:spPr>
            <a:xfrm flipV="1">
              <a:off x="4355976" y="2607754"/>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6C084001-50FC-C49E-7A85-C71F9FF0EFEC}"/>
                </a:ext>
              </a:extLst>
            </p:cNvPr>
            <p:cNvSpPr txBox="1"/>
            <p:nvPr/>
          </p:nvSpPr>
          <p:spPr>
            <a:xfrm>
              <a:off x="3707904" y="2747124"/>
              <a:ext cx="597022" cy="369332"/>
            </a:xfrm>
            <a:prstGeom prst="rect">
              <a:avLst/>
            </a:prstGeom>
            <a:noFill/>
          </p:spPr>
          <p:txBody>
            <a:bodyPr wrap="square" rtlCol="0">
              <a:spAutoFit/>
            </a:bodyPr>
            <a:lstStyle/>
            <a:p>
              <a:r>
                <a:rPr lang="fr-FR" i="1" dirty="0">
                  <a:solidFill>
                    <a:srgbClr val="0070C0"/>
                  </a:solidFill>
                </a:rPr>
                <a:t>u(t)</a:t>
              </a:r>
            </a:p>
          </p:txBody>
        </p:sp>
        <p:cxnSp>
          <p:nvCxnSpPr>
            <p:cNvPr id="22" name="Connecteur droit 21">
              <a:extLst>
                <a:ext uri="{FF2B5EF4-FFF2-40B4-BE49-F238E27FC236}">
                  <a16:creationId xmlns:a16="http://schemas.microsoft.com/office/drawing/2014/main" id="{603AF084-4B03-BEBA-CB46-823B48C530CC}"/>
                </a:ext>
              </a:extLst>
            </p:cNvPr>
            <p:cNvCxnSpPr/>
            <p:nvPr/>
          </p:nvCxnSpPr>
          <p:spPr>
            <a:xfrm>
              <a:off x="4716016" y="1995686"/>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4204B30D-0463-07E2-6B83-8F2BD8E3B1A4}"/>
                </a:ext>
              </a:extLst>
            </p:cNvPr>
            <p:cNvCxnSpPr>
              <a:cxnSpLocks/>
              <a:stCxn id="18" idx="0"/>
            </p:cNvCxnSpPr>
            <p:nvPr/>
          </p:nvCxnSpPr>
          <p:spPr>
            <a:xfrm flipV="1">
              <a:off x="5834843" y="1995686"/>
              <a:ext cx="0" cy="612068"/>
            </a:xfrm>
            <a:prstGeom prst="line">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3480D81-62AA-98BD-CCB3-D7D0B6658B50}"/>
                </a:ext>
              </a:extLst>
            </p:cNvPr>
            <p:cNvSpPr/>
            <p:nvPr/>
          </p:nvSpPr>
          <p:spPr>
            <a:xfrm>
              <a:off x="5690829" y="2607754"/>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r</a:t>
              </a:r>
            </a:p>
          </p:txBody>
        </p:sp>
        <p:cxnSp>
          <p:nvCxnSpPr>
            <p:cNvPr id="28" name="Connecteur droit 27">
              <a:extLst>
                <a:ext uri="{FF2B5EF4-FFF2-40B4-BE49-F238E27FC236}">
                  <a16:creationId xmlns:a16="http://schemas.microsoft.com/office/drawing/2014/main" id="{6D1FA1F2-2A35-09C8-4990-29021982C892}"/>
                </a:ext>
              </a:extLst>
            </p:cNvPr>
            <p:cNvCxnSpPr/>
            <p:nvPr/>
          </p:nvCxnSpPr>
          <p:spPr>
            <a:xfrm>
              <a:off x="4716016" y="3867894"/>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B3E71AB3-6E65-58FF-56D7-C27B9BFE98DC}"/>
                </a:ext>
              </a:extLst>
            </p:cNvPr>
            <p:cNvCxnSpPr>
              <a:cxnSpLocks/>
            </p:cNvCxnSpPr>
            <p:nvPr/>
          </p:nvCxnSpPr>
          <p:spPr>
            <a:xfrm flipV="1">
              <a:off x="5834843" y="3255826"/>
              <a:ext cx="0" cy="61206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1" name="ZoneTexte 30">
              <a:extLst>
                <a:ext uri="{FF2B5EF4-FFF2-40B4-BE49-F238E27FC236}">
                  <a16:creationId xmlns:a16="http://schemas.microsoft.com/office/drawing/2014/main" id="{1A511D62-797D-3FE9-8A87-1E8AC4B8C74B}"/>
                </a:ext>
              </a:extLst>
            </p:cNvPr>
            <p:cNvSpPr txBox="1"/>
            <p:nvPr/>
          </p:nvSpPr>
          <p:spPr>
            <a:xfrm>
              <a:off x="5936723" y="2166414"/>
              <a:ext cx="453970" cy="369332"/>
            </a:xfrm>
            <a:prstGeom prst="rect">
              <a:avLst/>
            </a:prstGeom>
            <a:noFill/>
          </p:spPr>
          <p:txBody>
            <a:bodyPr wrap="none" rtlCol="0">
              <a:spAutoFit/>
            </a:bodyPr>
            <a:lstStyle/>
            <a:p>
              <a:r>
                <a:rPr lang="fr-FR" i="1" dirty="0">
                  <a:solidFill>
                    <a:srgbClr val="0070C0"/>
                  </a:solidFill>
                </a:rPr>
                <a:t>i(t)</a:t>
              </a:r>
            </a:p>
          </p:txBody>
        </p:sp>
      </p:grpSp>
      <p:sp>
        <p:nvSpPr>
          <p:cNvPr id="33" name="ZoneTexte 32">
            <a:extLst>
              <a:ext uri="{FF2B5EF4-FFF2-40B4-BE49-F238E27FC236}">
                <a16:creationId xmlns:a16="http://schemas.microsoft.com/office/drawing/2014/main" id="{5E77A41F-DE80-9ADB-7671-F5AB79FD0F9E}"/>
              </a:ext>
            </a:extLst>
          </p:cNvPr>
          <p:cNvSpPr txBox="1"/>
          <p:nvPr/>
        </p:nvSpPr>
        <p:spPr>
          <a:xfrm>
            <a:off x="6686664" y="1457089"/>
            <a:ext cx="441146" cy="369332"/>
          </a:xfrm>
          <a:prstGeom prst="rect">
            <a:avLst/>
          </a:prstGeom>
          <a:noFill/>
        </p:spPr>
        <p:txBody>
          <a:bodyPr wrap="none" rtlCol="0">
            <a:spAutoFit/>
          </a:bodyPr>
          <a:lstStyle/>
          <a:p>
            <a:r>
              <a:rPr lang="fr-FR" dirty="0"/>
              <a:t>ou</a:t>
            </a:r>
          </a:p>
        </p:txBody>
      </p:sp>
      <p:grpSp>
        <p:nvGrpSpPr>
          <p:cNvPr id="48" name="Groupe 47">
            <a:extLst>
              <a:ext uri="{FF2B5EF4-FFF2-40B4-BE49-F238E27FC236}">
                <a16:creationId xmlns:a16="http://schemas.microsoft.com/office/drawing/2014/main" id="{E52CC921-504F-59F4-ED61-6ECB22922FDE}"/>
              </a:ext>
            </a:extLst>
          </p:cNvPr>
          <p:cNvGrpSpPr/>
          <p:nvPr/>
        </p:nvGrpSpPr>
        <p:grpSpPr>
          <a:xfrm>
            <a:off x="7338312" y="1208156"/>
            <a:ext cx="1476395" cy="1872208"/>
            <a:chOff x="7329211" y="3039803"/>
            <a:chExt cx="1476395" cy="1872208"/>
          </a:xfrm>
        </p:grpSpPr>
        <p:cxnSp>
          <p:nvCxnSpPr>
            <p:cNvPr id="37" name="Connecteur droit avec flèche 36">
              <a:extLst>
                <a:ext uri="{FF2B5EF4-FFF2-40B4-BE49-F238E27FC236}">
                  <a16:creationId xmlns:a16="http://schemas.microsoft.com/office/drawing/2014/main" id="{FA4C4742-97A0-D937-44DF-BA6E3CF624BA}"/>
                </a:ext>
              </a:extLst>
            </p:cNvPr>
            <p:cNvCxnSpPr>
              <a:cxnSpLocks/>
            </p:cNvCxnSpPr>
            <p:nvPr/>
          </p:nvCxnSpPr>
          <p:spPr>
            <a:xfrm flipV="1">
              <a:off x="7812360" y="3096904"/>
              <a:ext cx="0" cy="1509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ZoneTexte 37">
              <a:extLst>
                <a:ext uri="{FF2B5EF4-FFF2-40B4-BE49-F238E27FC236}">
                  <a16:creationId xmlns:a16="http://schemas.microsoft.com/office/drawing/2014/main" id="{8354DA7A-2AD6-76C5-08E3-69E336C30670}"/>
                </a:ext>
              </a:extLst>
            </p:cNvPr>
            <p:cNvSpPr txBox="1"/>
            <p:nvPr/>
          </p:nvSpPr>
          <p:spPr>
            <a:xfrm>
              <a:off x="7329211" y="3779299"/>
              <a:ext cx="597022" cy="369332"/>
            </a:xfrm>
            <a:prstGeom prst="rect">
              <a:avLst/>
            </a:prstGeom>
            <a:noFill/>
          </p:spPr>
          <p:txBody>
            <a:bodyPr wrap="square" rtlCol="0">
              <a:spAutoFit/>
            </a:bodyPr>
            <a:lstStyle/>
            <a:p>
              <a:r>
                <a:rPr lang="fr-FR" i="1" dirty="0">
                  <a:solidFill>
                    <a:srgbClr val="0070C0"/>
                  </a:solidFill>
                </a:rPr>
                <a:t>u(t)</a:t>
              </a:r>
            </a:p>
          </p:txBody>
        </p:sp>
        <p:cxnSp>
          <p:nvCxnSpPr>
            <p:cNvPr id="40" name="Connecteur droit 39">
              <a:extLst>
                <a:ext uri="{FF2B5EF4-FFF2-40B4-BE49-F238E27FC236}">
                  <a16:creationId xmlns:a16="http://schemas.microsoft.com/office/drawing/2014/main" id="{B4C78FFA-199F-DD90-716C-44F45F3EC7C2}"/>
                </a:ext>
              </a:extLst>
            </p:cNvPr>
            <p:cNvCxnSpPr>
              <a:cxnSpLocks/>
              <a:stCxn id="41" idx="0"/>
            </p:cNvCxnSpPr>
            <p:nvPr/>
          </p:nvCxnSpPr>
          <p:spPr>
            <a:xfrm flipV="1">
              <a:off x="8249756" y="3039803"/>
              <a:ext cx="0" cy="612068"/>
            </a:xfrm>
            <a:prstGeom prst="line">
              <a:avLst/>
            </a:prstGeom>
            <a:ln w="28575">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9E36301F-214B-CCDD-7785-2455C31DC8EC}"/>
                </a:ext>
              </a:extLst>
            </p:cNvPr>
            <p:cNvSpPr/>
            <p:nvPr/>
          </p:nvSpPr>
          <p:spPr>
            <a:xfrm>
              <a:off x="8105742" y="3651871"/>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0070C0"/>
                  </a:solidFill>
                </a:rPr>
                <a:t>r</a:t>
              </a:r>
            </a:p>
          </p:txBody>
        </p:sp>
        <p:cxnSp>
          <p:nvCxnSpPr>
            <p:cNvPr id="43" name="Connecteur droit 42">
              <a:extLst>
                <a:ext uri="{FF2B5EF4-FFF2-40B4-BE49-F238E27FC236}">
                  <a16:creationId xmlns:a16="http://schemas.microsoft.com/office/drawing/2014/main" id="{EA2271BF-9CEB-6491-CB91-3B69300E38E8}"/>
                </a:ext>
              </a:extLst>
            </p:cNvPr>
            <p:cNvCxnSpPr>
              <a:cxnSpLocks/>
            </p:cNvCxnSpPr>
            <p:nvPr/>
          </p:nvCxnSpPr>
          <p:spPr>
            <a:xfrm flipV="1">
              <a:off x="8249756" y="4299943"/>
              <a:ext cx="0" cy="61206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4" name="ZoneTexte 43">
              <a:extLst>
                <a:ext uri="{FF2B5EF4-FFF2-40B4-BE49-F238E27FC236}">
                  <a16:creationId xmlns:a16="http://schemas.microsoft.com/office/drawing/2014/main" id="{EA93027F-16AF-5646-9C50-4B7065E024E3}"/>
                </a:ext>
              </a:extLst>
            </p:cNvPr>
            <p:cNvSpPr txBox="1"/>
            <p:nvPr/>
          </p:nvSpPr>
          <p:spPr>
            <a:xfrm>
              <a:off x="8351636" y="3210531"/>
              <a:ext cx="453970" cy="369332"/>
            </a:xfrm>
            <a:prstGeom prst="rect">
              <a:avLst/>
            </a:prstGeom>
            <a:noFill/>
          </p:spPr>
          <p:txBody>
            <a:bodyPr wrap="none" rtlCol="0">
              <a:spAutoFit/>
            </a:bodyPr>
            <a:lstStyle/>
            <a:p>
              <a:r>
                <a:rPr lang="fr-FR" i="1" dirty="0">
                  <a:solidFill>
                    <a:srgbClr val="0070C0"/>
                  </a:solidFill>
                </a:rPr>
                <a:t>i(t)</a:t>
              </a:r>
            </a:p>
          </p:txBody>
        </p:sp>
        <p:sp>
          <p:nvSpPr>
            <p:cNvPr id="47" name="Rectangle 46">
              <a:extLst>
                <a:ext uri="{FF2B5EF4-FFF2-40B4-BE49-F238E27FC236}">
                  <a16:creationId xmlns:a16="http://schemas.microsoft.com/office/drawing/2014/main" id="{980FACF5-2681-E121-24FF-007F092D24BC}"/>
                </a:ext>
              </a:extLst>
            </p:cNvPr>
            <p:cNvSpPr/>
            <p:nvPr/>
          </p:nvSpPr>
          <p:spPr>
            <a:xfrm>
              <a:off x="7956376" y="4731990"/>
              <a:ext cx="648071" cy="180021"/>
            </a:xfrm>
            <a:prstGeom prst="rect">
              <a:avLst/>
            </a:prstGeom>
            <a:pattFill prst="wdDn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mc:AlternateContent xmlns:mc="http://schemas.openxmlformats.org/markup-compatibility/2006" xmlns:a14="http://schemas.microsoft.com/office/drawing/2010/main">
        <mc:Choice Requires="a14">
          <p:sp>
            <p:nvSpPr>
              <p:cNvPr id="4" name="ZoneTexte 3">
                <a:extLst>
                  <a:ext uri="{FF2B5EF4-FFF2-40B4-BE49-F238E27FC236}">
                    <a16:creationId xmlns:a16="http://schemas.microsoft.com/office/drawing/2014/main" id="{407FAF56-943E-221D-053F-DB3C82440DC8}"/>
                  </a:ext>
                </a:extLst>
              </p:cNvPr>
              <p:cNvSpPr txBox="1"/>
              <p:nvPr/>
            </p:nvSpPr>
            <p:spPr>
              <a:xfrm>
                <a:off x="327640" y="1049039"/>
                <a:ext cx="3478341" cy="2031325"/>
              </a:xfrm>
              <a:prstGeom prst="rect">
                <a:avLst/>
              </a:prstGeom>
              <a:noFill/>
            </p:spPr>
            <p:txBody>
              <a:bodyPr wrap="square" rtlCol="0">
                <a:spAutoFit/>
              </a:bodyPr>
              <a:lstStyle/>
              <a:p>
                <a:pPr algn="just"/>
                <a:r>
                  <a:rPr lang="fr-FR" dirty="0"/>
                  <a:t>La relation liant la tension </a:t>
                </a:r>
                <a:r>
                  <a:rPr lang="fr-FR" i="1" dirty="0">
                    <a:solidFill>
                      <a:srgbClr val="0070C0"/>
                    </a:solidFill>
                  </a:rPr>
                  <a:t>u(t)</a:t>
                </a:r>
                <a:r>
                  <a:rPr lang="fr-FR" dirty="0"/>
                  <a:t> et l’intensité </a:t>
                </a:r>
                <a:r>
                  <a:rPr lang="fr-FR" i="1" dirty="0">
                    <a:solidFill>
                      <a:srgbClr val="0070C0"/>
                    </a:solidFill>
                  </a:rPr>
                  <a:t>i(t)</a:t>
                </a:r>
                <a:r>
                  <a:rPr lang="fr-FR" dirty="0"/>
                  <a:t> aux bornes de la résistance </a:t>
                </a:r>
                <a:r>
                  <a:rPr lang="fr-FR" dirty="0">
                    <a:solidFill>
                      <a:srgbClr val="0070C0"/>
                    </a:solidFill>
                  </a:rPr>
                  <a:t>r</a:t>
                </a:r>
                <a:r>
                  <a:rPr lang="fr-FR" dirty="0"/>
                  <a:t> est </a:t>
                </a:r>
                <a:r>
                  <a:rPr lang="fr-FR" b="1" dirty="0"/>
                  <a:t>la loi d’Ohm </a:t>
                </a:r>
                <a:r>
                  <a:rPr lang="fr-FR" dirty="0"/>
                  <a:t>:</a:t>
                </a:r>
              </a:p>
              <a:p>
                <a:pPr/>
                <a14:m>
                  <m:oMathPara xmlns:m="http://schemas.openxmlformats.org/officeDocument/2006/math">
                    <m:oMathParaPr>
                      <m:jc m:val="centerGroup"/>
                    </m:oMathParaPr>
                    <m:oMath xmlns:m="http://schemas.openxmlformats.org/officeDocument/2006/math">
                      <m:r>
                        <a:rPr lang="fr-FR" b="0" i="1" u="sng" smtClean="0">
                          <a:solidFill>
                            <a:srgbClr val="0070C0"/>
                          </a:solidFill>
                          <a:latin typeface="Cambria Math" panose="02040503050406030204" pitchFamily="18" charset="0"/>
                        </a:rPr>
                        <m:t>𝑢</m:t>
                      </m:r>
                      <m:d>
                        <m:dPr>
                          <m:ctrlPr>
                            <a:rPr lang="fr-FR" b="0" i="1" u="sng" smtClean="0">
                              <a:solidFill>
                                <a:srgbClr val="0070C0"/>
                              </a:solidFill>
                              <a:latin typeface="Cambria Math" panose="02040503050406030204" pitchFamily="18" charset="0"/>
                            </a:rPr>
                          </m:ctrlPr>
                        </m:dPr>
                        <m:e>
                          <m:r>
                            <a:rPr lang="fr-FR" b="0" i="1" u="sng" smtClean="0">
                              <a:solidFill>
                                <a:srgbClr val="0070C0"/>
                              </a:solidFill>
                              <a:latin typeface="Cambria Math" panose="02040503050406030204" pitchFamily="18" charset="0"/>
                            </a:rPr>
                            <m:t>𝑡</m:t>
                          </m:r>
                        </m:e>
                      </m:d>
                      <m:r>
                        <a:rPr lang="fr-FR" b="0" i="1" u="sng" smtClean="0">
                          <a:solidFill>
                            <a:srgbClr val="0070C0"/>
                          </a:solidFill>
                          <a:latin typeface="Cambria Math" panose="02040503050406030204" pitchFamily="18" charset="0"/>
                        </a:rPr>
                        <m:t>=</m:t>
                      </m:r>
                      <m:r>
                        <m:rPr>
                          <m:sty m:val="p"/>
                        </m:rPr>
                        <a:rPr lang="fr-FR" b="0" i="0" u="sng" smtClean="0">
                          <a:solidFill>
                            <a:srgbClr val="0070C0"/>
                          </a:solidFill>
                          <a:latin typeface="Cambria Math" panose="02040503050406030204" pitchFamily="18" charset="0"/>
                        </a:rPr>
                        <m:t>r</m:t>
                      </m:r>
                      <m:r>
                        <a:rPr lang="fr-FR" b="0" i="1" u="sng" smtClean="0">
                          <a:solidFill>
                            <a:srgbClr val="0070C0"/>
                          </a:solidFill>
                          <a:latin typeface="Cambria Math" panose="02040503050406030204" pitchFamily="18" charset="0"/>
                        </a:rPr>
                        <m:t>.</m:t>
                      </m:r>
                      <m:r>
                        <a:rPr lang="fr-FR" b="0" i="1" u="sng" smtClean="0">
                          <a:solidFill>
                            <a:srgbClr val="0070C0"/>
                          </a:solidFill>
                          <a:latin typeface="Cambria Math" panose="02040503050406030204" pitchFamily="18" charset="0"/>
                        </a:rPr>
                        <m:t>𝑖</m:t>
                      </m:r>
                      <m:r>
                        <a:rPr lang="fr-FR" b="0" i="1" u="sng" smtClean="0">
                          <a:solidFill>
                            <a:srgbClr val="0070C0"/>
                          </a:solidFill>
                          <a:latin typeface="Cambria Math" panose="02040503050406030204" pitchFamily="18" charset="0"/>
                        </a:rPr>
                        <m:t>(</m:t>
                      </m:r>
                      <m:r>
                        <a:rPr lang="fr-FR" b="0" i="1" u="sng" smtClean="0">
                          <a:solidFill>
                            <a:srgbClr val="0070C0"/>
                          </a:solidFill>
                          <a:latin typeface="Cambria Math" panose="02040503050406030204" pitchFamily="18" charset="0"/>
                        </a:rPr>
                        <m:t>𝑡</m:t>
                      </m:r>
                      <m:r>
                        <a:rPr lang="fr-FR" b="0" i="1" u="sng" smtClean="0">
                          <a:solidFill>
                            <a:srgbClr val="0070C0"/>
                          </a:solidFill>
                          <a:latin typeface="Cambria Math" panose="02040503050406030204" pitchFamily="18" charset="0"/>
                        </a:rPr>
                        <m:t>)</m:t>
                      </m:r>
                    </m:oMath>
                  </m:oMathPara>
                </a14:m>
                <a:endParaRPr lang="fr-FR" u="sng" dirty="0">
                  <a:solidFill>
                    <a:srgbClr val="0070C0"/>
                  </a:solidFill>
                </a:endParaRPr>
              </a:p>
              <a:p>
                <a:pPr marL="285750" indent="-285750">
                  <a:buFont typeface="Arial" panose="020B0604020202020204" pitchFamily="34" charset="0"/>
                  <a:buChar char="•"/>
                </a:pPr>
                <a:r>
                  <a:rPr lang="fr-FR" i="1" dirty="0">
                    <a:solidFill>
                      <a:srgbClr val="0070C0"/>
                    </a:solidFill>
                  </a:rPr>
                  <a:t>u(t)</a:t>
                </a:r>
                <a:r>
                  <a:rPr lang="fr-FR" dirty="0"/>
                  <a:t> en volt [V]</a:t>
                </a:r>
              </a:p>
              <a:p>
                <a:pPr marL="285750" indent="-285750">
                  <a:buFont typeface="Arial" panose="020B0604020202020204" pitchFamily="34" charset="0"/>
                  <a:buChar char="•"/>
                </a:pPr>
                <a:r>
                  <a:rPr lang="fr-FR" i="1" dirty="0">
                    <a:solidFill>
                      <a:srgbClr val="0070C0"/>
                    </a:solidFill>
                  </a:rPr>
                  <a:t>i(t)</a:t>
                </a:r>
                <a:r>
                  <a:rPr lang="fr-FR" dirty="0"/>
                  <a:t> en ampère [A]</a:t>
                </a:r>
              </a:p>
              <a:p>
                <a:pPr marL="285750" indent="-285750">
                  <a:buFont typeface="Arial" panose="020B0604020202020204" pitchFamily="34" charset="0"/>
                  <a:buChar char="•"/>
                </a:pPr>
                <a:r>
                  <a:rPr lang="fr-FR" dirty="0">
                    <a:solidFill>
                      <a:srgbClr val="0070C0"/>
                    </a:solidFill>
                  </a:rPr>
                  <a:t>r</a:t>
                </a:r>
                <a:r>
                  <a:rPr lang="fr-FR" dirty="0"/>
                  <a:t> en ohm [Ω]</a:t>
                </a:r>
              </a:p>
            </p:txBody>
          </p:sp>
        </mc:Choice>
        <mc:Fallback xmlns="">
          <p:sp>
            <p:nvSpPr>
              <p:cNvPr id="4" name="ZoneTexte 3">
                <a:extLst>
                  <a:ext uri="{FF2B5EF4-FFF2-40B4-BE49-F238E27FC236}">
                    <a16:creationId xmlns:a16="http://schemas.microsoft.com/office/drawing/2014/main" id="{407FAF56-943E-221D-053F-DB3C82440DC8}"/>
                  </a:ext>
                </a:extLst>
              </p:cNvPr>
              <p:cNvSpPr txBox="1">
                <a:spLocks noRot="1" noChangeAspect="1" noMove="1" noResize="1" noEditPoints="1" noAdjustHandles="1" noChangeArrowheads="1" noChangeShapeType="1" noTextEdit="1"/>
              </p:cNvSpPr>
              <p:nvPr/>
            </p:nvSpPr>
            <p:spPr>
              <a:xfrm>
                <a:off x="327640" y="1049039"/>
                <a:ext cx="3478341" cy="2031325"/>
              </a:xfrm>
              <a:prstGeom prst="rect">
                <a:avLst/>
              </a:prstGeom>
              <a:blipFill>
                <a:blip r:embed="rId3"/>
                <a:stretch>
                  <a:fillRect l="-1579" t="-1502" r="-1404" b="-3904"/>
                </a:stretch>
              </a:blipFill>
            </p:spPr>
            <p:txBody>
              <a:bodyPr/>
              <a:lstStyle/>
              <a:p>
                <a:r>
                  <a:rPr lang="fr-FR">
                    <a:noFill/>
                  </a:rPr>
                  <a:t> </a:t>
                </a:r>
              </a:p>
            </p:txBody>
          </p:sp>
        </mc:Fallback>
      </mc:AlternateContent>
      <p:sp>
        <p:nvSpPr>
          <p:cNvPr id="10" name="ZoneTexte 9">
            <a:extLst>
              <a:ext uri="{FF2B5EF4-FFF2-40B4-BE49-F238E27FC236}">
                <a16:creationId xmlns:a16="http://schemas.microsoft.com/office/drawing/2014/main" id="{512AC066-6FC6-4B25-A3F6-90E047BDFC68}"/>
              </a:ext>
            </a:extLst>
          </p:cNvPr>
          <p:cNvSpPr txBox="1"/>
          <p:nvPr/>
        </p:nvSpPr>
        <p:spPr>
          <a:xfrm>
            <a:off x="35499" y="3176878"/>
            <a:ext cx="9057015" cy="369332"/>
          </a:xfrm>
          <a:prstGeom prst="rect">
            <a:avLst/>
          </a:prstGeom>
          <a:noFill/>
        </p:spPr>
        <p:txBody>
          <a:bodyPr wrap="square" rtlCol="0">
            <a:spAutoFit/>
          </a:bodyPr>
          <a:lstStyle/>
          <a:p>
            <a:r>
              <a:rPr lang="fr-FR" dirty="0"/>
              <a:t>Donc l’élément Spintronics doit répondre à la même relation. En effet mécaniquement : </a:t>
            </a:r>
          </a:p>
        </p:txBody>
      </p:sp>
      <mc:AlternateContent xmlns:mc="http://schemas.openxmlformats.org/markup-compatibility/2006" xmlns:a14="http://schemas.microsoft.com/office/drawing/2010/main">
        <mc:Choice Requires="a14">
          <p:sp>
            <p:nvSpPr>
              <p:cNvPr id="11" name="ZoneTexte 10">
                <a:extLst>
                  <a:ext uri="{FF2B5EF4-FFF2-40B4-BE49-F238E27FC236}">
                    <a16:creationId xmlns:a16="http://schemas.microsoft.com/office/drawing/2014/main" id="{4BFF587A-B711-3AB2-A97B-6E3CFC95677F}"/>
                  </a:ext>
                </a:extLst>
              </p:cNvPr>
              <p:cNvSpPr txBox="1"/>
              <p:nvPr/>
            </p:nvSpPr>
            <p:spPr>
              <a:xfrm>
                <a:off x="457200" y="3678962"/>
                <a:ext cx="1563698" cy="830997"/>
              </a:xfrm>
              <a:prstGeom prst="rect">
                <a:avLst/>
              </a:prstGeom>
              <a:noFill/>
              <a:ln>
                <a:solidFill>
                  <a:schemeClr val="tx1"/>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𝑉</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𝑅</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𝑊</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oMath>
                  </m:oMathPara>
                </a14:m>
                <a:endParaRPr lang="fr-FR" b="0" dirty="0">
                  <a:solidFill>
                    <a:srgbClr val="00B050"/>
                  </a:solidFill>
                </a:endParaRPr>
              </a:p>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𝐶</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𝑅</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𝐹</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oMath>
                  </m:oMathPara>
                </a14:m>
                <a:endParaRPr lang="fr-FR" b="0" dirty="0">
                  <a:solidFill>
                    <a:srgbClr val="00B050"/>
                  </a:solidFill>
                </a:endParaRPr>
              </a:p>
              <a:p>
                <a:pPr/>
                <a14:m>
                  <m:oMathPara xmlns:m="http://schemas.openxmlformats.org/officeDocument/2006/math">
                    <m:oMathParaPr>
                      <m:jc m:val="centerGroup"/>
                    </m:oMathParaPr>
                    <m:oMath xmlns:m="http://schemas.openxmlformats.org/officeDocument/2006/math">
                      <m:r>
                        <a:rPr lang="fr-FR" b="0" i="1" smtClean="0">
                          <a:solidFill>
                            <a:srgbClr val="00B050"/>
                          </a:solidFill>
                          <a:latin typeface="Cambria Math" panose="02040503050406030204" pitchFamily="18" charset="0"/>
                        </a:rPr>
                        <m:t>𝐶</m:t>
                      </m:r>
                      <m:d>
                        <m:dPr>
                          <m:ctrlPr>
                            <a:rPr lang="fr-FR" b="0" i="1" smtClean="0">
                              <a:solidFill>
                                <a:srgbClr val="00B050"/>
                              </a:solidFill>
                              <a:latin typeface="Cambria Math" panose="02040503050406030204" pitchFamily="18" charset="0"/>
                            </a:rPr>
                          </m:ctrlPr>
                        </m:dPr>
                        <m:e>
                          <m:r>
                            <a:rPr lang="fr-FR" b="0" i="1" smtClean="0">
                              <a:solidFill>
                                <a:srgbClr val="00B050"/>
                              </a:solidFill>
                              <a:latin typeface="Cambria Math" panose="02040503050406030204" pitchFamily="18" charset="0"/>
                            </a:rPr>
                            <m:t>𝑡</m:t>
                          </m:r>
                        </m:e>
                      </m:d>
                      <m:r>
                        <a:rPr lang="fr-FR" b="0" i="1" smtClean="0">
                          <a:solidFill>
                            <a:srgbClr val="00B050"/>
                          </a:solidFill>
                          <a:latin typeface="Cambria Math" panose="02040503050406030204" pitchFamily="18" charset="0"/>
                        </a:rPr>
                        <m:t>=µ.</m:t>
                      </m:r>
                      <m:r>
                        <a:rPr lang="fr-FR" b="0" i="1" smtClean="0">
                          <a:solidFill>
                            <a:srgbClr val="00B050"/>
                          </a:solidFill>
                          <a:latin typeface="Cambria Math" panose="02040503050406030204" pitchFamily="18" charset="0"/>
                        </a:rPr>
                        <m:t>𝑊</m:t>
                      </m:r>
                      <m:r>
                        <a:rPr lang="fr-FR" b="0" i="1" smtClean="0">
                          <a:solidFill>
                            <a:srgbClr val="00B050"/>
                          </a:solidFill>
                          <a:latin typeface="Cambria Math" panose="02040503050406030204" pitchFamily="18" charset="0"/>
                        </a:rPr>
                        <m:t>(</m:t>
                      </m:r>
                      <m:r>
                        <a:rPr lang="fr-FR" b="0" i="1" smtClean="0">
                          <a:solidFill>
                            <a:srgbClr val="00B050"/>
                          </a:solidFill>
                          <a:latin typeface="Cambria Math" panose="02040503050406030204" pitchFamily="18" charset="0"/>
                        </a:rPr>
                        <m:t>𝑡</m:t>
                      </m:r>
                      <m:r>
                        <a:rPr lang="fr-FR" b="0" i="1" smtClean="0">
                          <a:solidFill>
                            <a:srgbClr val="00B050"/>
                          </a:solidFill>
                          <a:latin typeface="Cambria Math" panose="02040503050406030204" pitchFamily="18" charset="0"/>
                        </a:rPr>
                        <m:t>)</m:t>
                      </m:r>
                    </m:oMath>
                  </m:oMathPara>
                </a14:m>
                <a:endParaRPr lang="fr-FR" b="0" dirty="0">
                  <a:solidFill>
                    <a:srgbClr val="00B050"/>
                  </a:solidFill>
                </a:endParaRPr>
              </a:p>
            </p:txBody>
          </p:sp>
        </mc:Choice>
        <mc:Fallback xmlns="">
          <p:sp>
            <p:nvSpPr>
              <p:cNvPr id="11" name="ZoneTexte 10">
                <a:extLst>
                  <a:ext uri="{FF2B5EF4-FFF2-40B4-BE49-F238E27FC236}">
                    <a16:creationId xmlns:a16="http://schemas.microsoft.com/office/drawing/2014/main" id="{4BFF587A-B711-3AB2-A97B-6E3CFC95677F}"/>
                  </a:ext>
                </a:extLst>
              </p:cNvPr>
              <p:cNvSpPr txBox="1">
                <a:spLocks noRot="1" noChangeAspect="1" noMove="1" noResize="1" noEditPoints="1" noAdjustHandles="1" noChangeArrowheads="1" noChangeShapeType="1" noTextEdit="1"/>
              </p:cNvSpPr>
              <p:nvPr/>
            </p:nvSpPr>
            <p:spPr>
              <a:xfrm>
                <a:off x="457200" y="3678962"/>
                <a:ext cx="1563698" cy="830997"/>
              </a:xfrm>
              <a:prstGeom prst="rect">
                <a:avLst/>
              </a:prstGeom>
              <a:blipFill>
                <a:blip r:embed="rId4"/>
                <a:stretch>
                  <a:fillRect l="-2317" r="-3089" b="-10870"/>
                </a:stretch>
              </a:blipFill>
              <a:ln>
                <a:solidFill>
                  <a:schemeClr val="tx1"/>
                </a:solidFill>
              </a:ln>
            </p:spPr>
            <p:txBody>
              <a:bodyPr/>
              <a:lstStyle/>
              <a:p>
                <a:r>
                  <a:rPr lang="fr-FR">
                    <a:noFill/>
                  </a:rPr>
                  <a:t> </a:t>
                </a:r>
              </a:p>
            </p:txBody>
          </p:sp>
        </mc:Fallback>
      </mc:AlternateContent>
      <p:sp>
        <p:nvSpPr>
          <p:cNvPr id="15" name="ZoneTexte 14">
            <a:extLst>
              <a:ext uri="{FF2B5EF4-FFF2-40B4-BE49-F238E27FC236}">
                <a16:creationId xmlns:a16="http://schemas.microsoft.com/office/drawing/2014/main" id="{87DAC705-DDB6-F425-7B35-A4A07AD5BFC3}"/>
              </a:ext>
            </a:extLst>
          </p:cNvPr>
          <p:cNvSpPr txBox="1"/>
          <p:nvPr/>
        </p:nvSpPr>
        <p:spPr>
          <a:xfrm>
            <a:off x="2123728" y="3486104"/>
            <a:ext cx="6913585" cy="1200329"/>
          </a:xfrm>
          <a:prstGeom prst="rect">
            <a:avLst/>
          </a:prstGeom>
          <a:noFill/>
        </p:spPr>
        <p:txBody>
          <a:bodyPr wrap="square" rtlCol="0">
            <a:spAutoFit/>
          </a:bodyPr>
          <a:lstStyle/>
          <a:p>
            <a:pPr algn="just"/>
            <a:r>
              <a:rPr lang="fr-FR" dirty="0"/>
              <a:t>Avec </a:t>
            </a:r>
            <a:r>
              <a:rPr lang="fr-FR" i="1" dirty="0">
                <a:solidFill>
                  <a:srgbClr val="00B050"/>
                </a:solidFill>
              </a:rPr>
              <a:t>V(t)</a:t>
            </a:r>
            <a:r>
              <a:rPr lang="fr-FR" dirty="0"/>
              <a:t> vitesse linéaire de la chaine [m/s], </a:t>
            </a:r>
            <a:r>
              <a:rPr lang="fr-FR" i="1" dirty="0">
                <a:solidFill>
                  <a:srgbClr val="00B050"/>
                </a:solidFill>
              </a:rPr>
              <a:t>W(t)</a:t>
            </a:r>
            <a:r>
              <a:rPr lang="fr-FR" dirty="0"/>
              <a:t> vitesse angulaire du pignon [rad/s], </a:t>
            </a:r>
            <a:r>
              <a:rPr lang="fr-FR" i="1" dirty="0">
                <a:solidFill>
                  <a:srgbClr val="00B050"/>
                </a:solidFill>
              </a:rPr>
              <a:t>C(t)</a:t>
            </a:r>
            <a:r>
              <a:rPr lang="fr-FR" dirty="0"/>
              <a:t> couple chaine sur roue dentée en [N.m], </a:t>
            </a:r>
            <a:r>
              <a:rPr lang="fr-FR" i="1" dirty="0">
                <a:solidFill>
                  <a:srgbClr val="00B050"/>
                </a:solidFill>
              </a:rPr>
              <a:t>F(t)</a:t>
            </a:r>
            <a:r>
              <a:rPr lang="fr-FR" dirty="0"/>
              <a:t> force de traction dans la chaine [N], </a:t>
            </a:r>
            <a:r>
              <a:rPr lang="fr-FR" dirty="0">
                <a:solidFill>
                  <a:srgbClr val="00B050"/>
                </a:solidFill>
              </a:rPr>
              <a:t>R</a:t>
            </a:r>
            <a:r>
              <a:rPr lang="fr-FR" dirty="0"/>
              <a:t> le rayon du pignon [m] et </a:t>
            </a:r>
            <a:r>
              <a:rPr lang="fr-FR" i="1" dirty="0">
                <a:solidFill>
                  <a:srgbClr val="00B050"/>
                </a:solidFill>
              </a:rPr>
              <a:t>µ</a:t>
            </a:r>
            <a:r>
              <a:rPr lang="fr-FR" dirty="0"/>
              <a:t> coefficient de frottement visqueux angulaire [</a:t>
            </a:r>
            <a:r>
              <a:rPr lang="fr-FR" dirty="0" err="1"/>
              <a:t>N.m.s</a:t>
            </a:r>
            <a:r>
              <a:rPr lang="fr-FR" dirty="0"/>
              <a:t>].</a:t>
            </a:r>
          </a:p>
        </p:txBody>
      </p:sp>
      <p:sp>
        <p:nvSpPr>
          <p:cNvPr id="17" name="ZoneTexte 16">
            <a:extLst>
              <a:ext uri="{FF2B5EF4-FFF2-40B4-BE49-F238E27FC236}">
                <a16:creationId xmlns:a16="http://schemas.microsoft.com/office/drawing/2014/main" id="{A2D3F112-EE18-CB8C-0B89-FD018C577D3E}"/>
              </a:ext>
            </a:extLst>
          </p:cNvPr>
          <p:cNvSpPr txBox="1"/>
          <p:nvPr/>
        </p:nvSpPr>
        <p:spPr>
          <a:xfrm>
            <a:off x="289405" y="4664202"/>
            <a:ext cx="8927444" cy="369332"/>
          </a:xfrm>
          <a:prstGeom prst="rect">
            <a:avLst/>
          </a:prstGeom>
          <a:solidFill>
            <a:schemeClr val="accent4">
              <a:lumMod val="20000"/>
              <a:lumOff val="80000"/>
            </a:schemeClr>
          </a:solidFill>
        </p:spPr>
        <p:txBody>
          <a:bodyPr wrap="none" rtlCol="0">
            <a:spAutoFit/>
          </a:bodyPr>
          <a:lstStyle/>
          <a:p>
            <a:r>
              <a:rPr lang="fr-FR" b="1" dirty="0"/>
              <a:t>Question 2</a:t>
            </a:r>
            <a:r>
              <a:rPr lang="fr-FR" dirty="0"/>
              <a:t> : Retrouvez l’équivalent de la loi d’Ohm en mécanique soit </a:t>
            </a:r>
            <a:r>
              <a:rPr lang="fr-FR" i="1" dirty="0">
                <a:solidFill>
                  <a:srgbClr val="00B050"/>
                </a:solidFill>
              </a:rPr>
              <a:t>F(t) = </a:t>
            </a:r>
            <a:r>
              <a:rPr lang="fr-FR" i="1" dirty="0" err="1">
                <a:solidFill>
                  <a:srgbClr val="00B050"/>
                </a:solidFill>
              </a:rPr>
              <a:t>f</a:t>
            </a:r>
            <a:r>
              <a:rPr lang="fr-FR" i="1" baseline="-25000" dirty="0" err="1">
                <a:solidFill>
                  <a:srgbClr val="00B050"/>
                </a:solidFill>
              </a:rPr>
              <a:t>eq</a:t>
            </a:r>
            <a:r>
              <a:rPr lang="fr-FR" i="1" dirty="0">
                <a:solidFill>
                  <a:srgbClr val="00B050"/>
                </a:solidFill>
              </a:rPr>
              <a:t> V(t).  </a:t>
            </a:r>
          </a:p>
        </p:txBody>
      </p:sp>
      <p:sp>
        <p:nvSpPr>
          <p:cNvPr id="19" name="ZoneTexte 18">
            <a:extLst>
              <a:ext uri="{FF2B5EF4-FFF2-40B4-BE49-F238E27FC236}">
                <a16:creationId xmlns:a16="http://schemas.microsoft.com/office/drawing/2014/main" id="{8575A7B0-B77A-3BAF-54CA-AD96301C5A7E}"/>
              </a:ext>
            </a:extLst>
          </p:cNvPr>
          <p:cNvSpPr txBox="1"/>
          <p:nvPr/>
        </p:nvSpPr>
        <p:spPr>
          <a:xfrm>
            <a:off x="7528529" y="3041427"/>
            <a:ext cx="1460656" cy="246221"/>
          </a:xfrm>
          <a:prstGeom prst="rect">
            <a:avLst/>
          </a:prstGeom>
          <a:noFill/>
        </p:spPr>
        <p:txBody>
          <a:bodyPr wrap="none" rtlCol="0">
            <a:spAutoFit/>
          </a:bodyPr>
          <a:lstStyle/>
          <a:p>
            <a:r>
              <a:rPr lang="fr-FR" sz="1000" dirty="0"/>
              <a:t>Symbole de masse 0V</a:t>
            </a:r>
          </a:p>
        </p:txBody>
      </p:sp>
    </p:spTree>
    <p:extLst>
      <p:ext uri="{BB962C8B-B14F-4D97-AF65-F5344CB8AC3E}">
        <p14:creationId xmlns:p14="http://schemas.microsoft.com/office/powerpoint/2010/main" val="3234644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C17FD97A-CD4D-AC6B-2F86-30EB1A63F3EA}"/>
              </a:ext>
            </a:extLst>
          </p:cNvPr>
          <p:cNvSpPr>
            <a:spLocks noGrp="1"/>
          </p:cNvSpPr>
          <p:nvPr>
            <p:ph type="title"/>
          </p:nvPr>
        </p:nvSpPr>
        <p:spPr/>
        <p:txBody>
          <a:bodyPr/>
          <a:lstStyle/>
          <a:p>
            <a:r>
              <a:rPr lang="fr-FR" dirty="0"/>
              <a:t>Correspondance Electronique/Mécanique 1</a:t>
            </a:r>
          </a:p>
        </p:txBody>
      </p:sp>
      <p:graphicFrame>
        <p:nvGraphicFramePr>
          <p:cNvPr id="10" name="Tableau 10">
            <a:extLst>
              <a:ext uri="{FF2B5EF4-FFF2-40B4-BE49-F238E27FC236}">
                <a16:creationId xmlns:a16="http://schemas.microsoft.com/office/drawing/2014/main" id="{530ADE27-21D6-6790-0366-0FA512D995A3}"/>
              </a:ext>
            </a:extLst>
          </p:cNvPr>
          <p:cNvGraphicFramePr>
            <a:graphicFrameLocks noGrp="1"/>
          </p:cNvGraphicFramePr>
          <p:nvPr>
            <p:ph idx="1"/>
            <p:extLst>
              <p:ext uri="{D42A27DB-BD31-4B8C-83A1-F6EECF244321}">
                <p14:modId xmlns:p14="http://schemas.microsoft.com/office/powerpoint/2010/main" val="391151698"/>
              </p:ext>
            </p:extLst>
          </p:nvPr>
        </p:nvGraphicFramePr>
        <p:xfrm>
          <a:off x="179510" y="1282446"/>
          <a:ext cx="8784980" cy="1899920"/>
        </p:xfrm>
        <a:graphic>
          <a:graphicData uri="http://schemas.openxmlformats.org/drawingml/2006/table">
            <a:tbl>
              <a:tblPr firstRow="1" bandRow="1">
                <a:tableStyleId>{5C22544A-7EE6-4342-B048-85BDC9FD1C3A}</a:tableStyleId>
              </a:tblPr>
              <a:tblGrid>
                <a:gridCol w="2196245">
                  <a:extLst>
                    <a:ext uri="{9D8B030D-6E8A-4147-A177-3AD203B41FA5}">
                      <a16:colId xmlns:a16="http://schemas.microsoft.com/office/drawing/2014/main" val="3261667519"/>
                    </a:ext>
                  </a:extLst>
                </a:gridCol>
                <a:gridCol w="2412269">
                  <a:extLst>
                    <a:ext uri="{9D8B030D-6E8A-4147-A177-3AD203B41FA5}">
                      <a16:colId xmlns:a16="http://schemas.microsoft.com/office/drawing/2014/main" val="3586815045"/>
                    </a:ext>
                  </a:extLst>
                </a:gridCol>
                <a:gridCol w="2232248">
                  <a:extLst>
                    <a:ext uri="{9D8B030D-6E8A-4147-A177-3AD203B41FA5}">
                      <a16:colId xmlns:a16="http://schemas.microsoft.com/office/drawing/2014/main" val="661893705"/>
                    </a:ext>
                  </a:extLst>
                </a:gridCol>
                <a:gridCol w="1944218">
                  <a:extLst>
                    <a:ext uri="{9D8B030D-6E8A-4147-A177-3AD203B41FA5}">
                      <a16:colId xmlns:a16="http://schemas.microsoft.com/office/drawing/2014/main" val="4250943035"/>
                    </a:ext>
                  </a:extLst>
                </a:gridCol>
              </a:tblGrid>
              <a:tr h="370840">
                <a:tc>
                  <a:txBody>
                    <a:bodyPr/>
                    <a:lstStyle/>
                    <a:p>
                      <a:endParaRPr lang="fr-FR" sz="1600" dirty="0"/>
                    </a:p>
                  </a:txBody>
                  <a:tcPr/>
                </a:tc>
                <a:tc>
                  <a:txBody>
                    <a:bodyPr/>
                    <a:lstStyle/>
                    <a:p>
                      <a:r>
                        <a:rPr lang="fr-FR" sz="1600" dirty="0"/>
                        <a:t>Elément électrique</a:t>
                      </a:r>
                    </a:p>
                  </a:txBody>
                  <a:tcPr/>
                </a:tc>
                <a:tc>
                  <a:txBody>
                    <a:bodyPr/>
                    <a:lstStyle/>
                    <a:p>
                      <a:r>
                        <a:rPr lang="fr-FR" sz="1600" dirty="0"/>
                        <a:t>Elément mécanique de translation</a:t>
                      </a:r>
                    </a:p>
                  </a:txBody>
                  <a:tcPr/>
                </a:tc>
                <a:tc>
                  <a:txBody>
                    <a:bodyPr/>
                    <a:lstStyle/>
                    <a:p>
                      <a:r>
                        <a:rPr lang="fr-FR" sz="1600" dirty="0"/>
                        <a:t>relation mathématique</a:t>
                      </a:r>
                    </a:p>
                  </a:txBody>
                  <a:tcPr/>
                </a:tc>
                <a:extLst>
                  <a:ext uri="{0D108BD9-81ED-4DB2-BD59-A6C34878D82A}">
                    <a16:rowId xmlns:a16="http://schemas.microsoft.com/office/drawing/2014/main" val="1757633966"/>
                  </a:ext>
                </a:extLst>
              </a:tr>
              <a:tr h="370840">
                <a:tc>
                  <a:txBody>
                    <a:bodyPr/>
                    <a:lstStyle/>
                    <a:p>
                      <a:r>
                        <a:rPr lang="fr-FR" sz="1600" dirty="0"/>
                        <a:t>Variable de flux Vf</a:t>
                      </a:r>
                    </a:p>
                  </a:txBody>
                  <a:tcPr/>
                </a:tc>
                <a:tc>
                  <a:txBody>
                    <a:bodyPr/>
                    <a:lstStyle/>
                    <a:p>
                      <a:r>
                        <a:rPr lang="fr-FR" sz="1600" dirty="0"/>
                        <a:t>Intensité en ampère [A]</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4228215759"/>
                  </a:ext>
                </a:extLst>
              </a:tr>
              <a:tr h="370840">
                <a:tc>
                  <a:txBody>
                    <a:bodyPr/>
                    <a:lstStyle/>
                    <a:p>
                      <a:r>
                        <a:rPr lang="fr-FR" sz="1600" dirty="0"/>
                        <a:t>Variable d’effort Ve</a:t>
                      </a:r>
                    </a:p>
                  </a:txBody>
                  <a:tcPr/>
                </a:tc>
                <a:tc>
                  <a:txBody>
                    <a:bodyPr/>
                    <a:lstStyle/>
                    <a:p>
                      <a:r>
                        <a:rPr lang="fr-FR" sz="1600" dirty="0"/>
                        <a:t>Tension en volt [V]</a:t>
                      </a:r>
                    </a:p>
                  </a:txBody>
                  <a:tcPr/>
                </a:tc>
                <a:tc>
                  <a:txBody>
                    <a:bodyPr/>
                    <a:lstStyle/>
                    <a:p>
                      <a:endParaRPr lang="fr-FR" sz="1600" dirty="0"/>
                    </a:p>
                  </a:txBody>
                  <a:tcPr/>
                </a:tc>
                <a:tc>
                  <a:txBody>
                    <a:bodyPr/>
                    <a:lstStyle/>
                    <a:p>
                      <a:endParaRPr lang="fr-FR" sz="1600" dirty="0"/>
                    </a:p>
                  </a:txBody>
                  <a:tcPr>
                    <a:solidFill>
                      <a:schemeClr val="bg2">
                        <a:lumMod val="50000"/>
                      </a:schemeClr>
                    </a:solidFill>
                  </a:tcPr>
                </a:tc>
                <a:extLst>
                  <a:ext uri="{0D108BD9-81ED-4DB2-BD59-A6C34878D82A}">
                    <a16:rowId xmlns:a16="http://schemas.microsoft.com/office/drawing/2014/main" val="2085257688"/>
                  </a:ext>
                </a:extLst>
              </a:tr>
              <a:tr h="370840">
                <a:tc>
                  <a:txBody>
                    <a:bodyPr/>
                    <a:lstStyle/>
                    <a:p>
                      <a:endParaRPr lang="fr-FR" sz="1600" dirty="0"/>
                    </a:p>
                  </a:txBody>
                  <a:tcPr>
                    <a:solidFill>
                      <a:schemeClr val="tx1">
                        <a:lumMod val="65000"/>
                        <a:lumOff val="35000"/>
                      </a:schemeClr>
                    </a:solidFill>
                  </a:tcPr>
                </a:tc>
                <a:tc>
                  <a:txBody>
                    <a:bodyPr/>
                    <a:lstStyle/>
                    <a:p>
                      <a:r>
                        <a:rPr lang="fr-FR" sz="1600" dirty="0"/>
                        <a:t>r résistance en ohm [</a:t>
                      </a:r>
                      <a:r>
                        <a:rPr lang="el-GR" sz="1600" dirty="0"/>
                        <a:t>Ω</a:t>
                      </a:r>
                      <a:r>
                        <a:rPr lang="fr-FR" sz="1600" dirty="0"/>
                        <a:t>]</a:t>
                      </a:r>
                    </a:p>
                  </a:txBody>
                  <a:tcPr/>
                </a:tc>
                <a:tc>
                  <a:txBody>
                    <a:bodyPr/>
                    <a:lstStyle/>
                    <a:p>
                      <a:r>
                        <a:rPr lang="fr-FR" sz="1600" dirty="0" err="1"/>
                        <a:t>f</a:t>
                      </a:r>
                      <a:r>
                        <a:rPr lang="fr-FR" sz="1600" baseline="-25000" dirty="0" err="1"/>
                        <a:t>eq</a:t>
                      </a:r>
                      <a:r>
                        <a:rPr lang="fr-FR" sz="1600" baseline="0" dirty="0"/>
                        <a:t> frottement visqueux linéaire [N.s.m</a:t>
                      </a:r>
                      <a:r>
                        <a:rPr lang="fr-FR" sz="1600" baseline="30000" dirty="0"/>
                        <a:t>-1</a:t>
                      </a:r>
                      <a:r>
                        <a:rPr lang="fr-FR" sz="1600" baseline="0" dirty="0"/>
                        <a:t>]</a:t>
                      </a:r>
                      <a:endParaRPr lang="fr-FR" sz="1600" dirty="0"/>
                    </a:p>
                  </a:txBody>
                  <a:tcPr/>
                </a:tc>
                <a:tc>
                  <a:txBody>
                    <a:bodyPr/>
                    <a:lstStyle/>
                    <a:p>
                      <a:endParaRPr lang="fr-FR" sz="1600" dirty="0"/>
                    </a:p>
                  </a:txBody>
                  <a:tcPr/>
                </a:tc>
                <a:extLst>
                  <a:ext uri="{0D108BD9-81ED-4DB2-BD59-A6C34878D82A}">
                    <a16:rowId xmlns:a16="http://schemas.microsoft.com/office/drawing/2014/main" val="4239750763"/>
                  </a:ext>
                </a:extLst>
              </a:tr>
            </a:tbl>
          </a:graphicData>
        </a:graphic>
      </p:graphicFrame>
      <p:sp>
        <p:nvSpPr>
          <p:cNvPr id="6" name="Espace réservé du pied de page 5">
            <a:extLst>
              <a:ext uri="{FF2B5EF4-FFF2-40B4-BE49-F238E27FC236}">
                <a16:creationId xmlns:a16="http://schemas.microsoft.com/office/drawing/2014/main" id="{1FE251CA-AB90-A0BC-A6C2-8EF6BF43F30D}"/>
              </a:ext>
            </a:extLst>
          </p:cNvPr>
          <p:cNvSpPr>
            <a:spLocks noGrp="1"/>
          </p:cNvSpPr>
          <p:nvPr>
            <p:ph type="ftr" sz="quarter" idx="11"/>
          </p:nvPr>
        </p:nvSpPr>
        <p:spPr/>
        <p:txBody>
          <a:bodyPr/>
          <a:lstStyle/>
          <a:p>
            <a:r>
              <a:rPr lang="fr-FR"/>
              <a:t>Modélisation acausale - Spintronics</a:t>
            </a:r>
            <a:endParaRPr lang="fr-FR" dirty="0"/>
          </a:p>
        </p:txBody>
      </p:sp>
      <p:sp>
        <p:nvSpPr>
          <p:cNvPr id="7" name="Espace réservé du numéro de diapositive 6">
            <a:extLst>
              <a:ext uri="{FF2B5EF4-FFF2-40B4-BE49-F238E27FC236}">
                <a16:creationId xmlns:a16="http://schemas.microsoft.com/office/drawing/2014/main" id="{0B8C427D-3D6D-A715-E136-BB019B5D8639}"/>
              </a:ext>
            </a:extLst>
          </p:cNvPr>
          <p:cNvSpPr>
            <a:spLocks noGrp="1"/>
          </p:cNvSpPr>
          <p:nvPr>
            <p:ph type="sldNum" sz="quarter" idx="12"/>
          </p:nvPr>
        </p:nvSpPr>
        <p:spPr/>
        <p:txBody>
          <a:bodyPr/>
          <a:lstStyle/>
          <a:p>
            <a:fld id="{93C461D2-9DE8-40C8-822B-38EC5191248D}" type="slidenum">
              <a:rPr lang="fr-FR" smtClean="0"/>
              <a:pPr/>
              <a:t>8</a:t>
            </a:fld>
            <a:endParaRPr lang="fr-FR"/>
          </a:p>
        </p:txBody>
      </p:sp>
      <p:sp>
        <p:nvSpPr>
          <p:cNvPr id="11" name="ZoneTexte 10">
            <a:extLst>
              <a:ext uri="{FF2B5EF4-FFF2-40B4-BE49-F238E27FC236}">
                <a16:creationId xmlns:a16="http://schemas.microsoft.com/office/drawing/2014/main" id="{AECB833F-8A0A-F854-38FD-41B23807496C}"/>
              </a:ext>
            </a:extLst>
          </p:cNvPr>
          <p:cNvSpPr txBox="1"/>
          <p:nvPr/>
        </p:nvSpPr>
        <p:spPr>
          <a:xfrm>
            <a:off x="457200" y="3939902"/>
            <a:ext cx="8363271" cy="646331"/>
          </a:xfrm>
          <a:prstGeom prst="rect">
            <a:avLst/>
          </a:prstGeom>
          <a:solidFill>
            <a:schemeClr val="accent4">
              <a:lumMod val="20000"/>
              <a:lumOff val="80000"/>
            </a:schemeClr>
          </a:solidFill>
        </p:spPr>
        <p:txBody>
          <a:bodyPr wrap="square" rtlCol="0">
            <a:spAutoFit/>
          </a:bodyPr>
          <a:lstStyle/>
          <a:p>
            <a:pPr algn="just"/>
            <a:r>
              <a:rPr lang="fr-FR" b="1" dirty="0"/>
              <a:t>Question 3</a:t>
            </a:r>
            <a:r>
              <a:rPr lang="fr-FR" dirty="0"/>
              <a:t> : Remplissez le tableau. La relation mathématique demandée relie Vf avec Ve à l’aide d’une constante arbitrairement notée </a:t>
            </a:r>
            <a:r>
              <a:rPr lang="fr-FR" dirty="0" err="1"/>
              <a:t>k</a:t>
            </a:r>
            <a:r>
              <a:rPr lang="fr-FR" baseline="-25000" dirty="0" err="1"/>
              <a:t>r</a:t>
            </a:r>
            <a:r>
              <a:rPr lang="fr-FR" dirty="0"/>
              <a:t>.</a:t>
            </a:r>
          </a:p>
        </p:txBody>
      </p:sp>
      <p:sp>
        <p:nvSpPr>
          <p:cNvPr id="2" name="ZoneTexte 1">
            <a:extLst>
              <a:ext uri="{FF2B5EF4-FFF2-40B4-BE49-F238E27FC236}">
                <a16:creationId xmlns:a16="http://schemas.microsoft.com/office/drawing/2014/main" id="{BED1920E-9B29-B6E4-295D-DC7530DFDFA7}"/>
              </a:ext>
            </a:extLst>
          </p:cNvPr>
          <p:cNvSpPr txBox="1"/>
          <p:nvPr/>
        </p:nvSpPr>
        <p:spPr>
          <a:xfrm>
            <a:off x="107504" y="3198701"/>
            <a:ext cx="4278735" cy="400110"/>
          </a:xfrm>
          <a:prstGeom prst="rect">
            <a:avLst/>
          </a:prstGeom>
          <a:noFill/>
        </p:spPr>
        <p:txBody>
          <a:bodyPr wrap="none" rtlCol="0">
            <a:spAutoFit/>
          </a:bodyPr>
          <a:lstStyle/>
          <a:p>
            <a:r>
              <a:rPr lang="fr-FR" sz="1000" i="1" dirty="0"/>
              <a:t>Prévoir de la place sous ce tableau qui va grossir au cours de la séance.</a:t>
            </a:r>
          </a:p>
          <a:p>
            <a:r>
              <a:rPr lang="fr-FR" sz="1000" i="1" dirty="0"/>
              <a:t>Les cases grisées ne sont pas à remplir.</a:t>
            </a:r>
          </a:p>
        </p:txBody>
      </p:sp>
    </p:spTree>
    <p:extLst>
      <p:ext uri="{BB962C8B-B14F-4D97-AF65-F5344CB8AC3E}">
        <p14:creationId xmlns:p14="http://schemas.microsoft.com/office/powerpoint/2010/main" val="2886092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3E95BB-1F40-951E-ABA6-03A7ECE4CEF2}"/>
              </a:ext>
            </a:extLst>
          </p:cNvPr>
          <p:cNvSpPr>
            <a:spLocks noGrp="1"/>
          </p:cNvSpPr>
          <p:nvPr>
            <p:ph type="title"/>
          </p:nvPr>
        </p:nvSpPr>
        <p:spPr/>
        <p:txBody>
          <a:bodyPr/>
          <a:lstStyle/>
          <a:p>
            <a:r>
              <a:rPr lang="fr-FR" dirty="0"/>
              <a:t>Les résistances en série</a:t>
            </a:r>
          </a:p>
        </p:txBody>
      </p:sp>
      <p:sp>
        <p:nvSpPr>
          <p:cNvPr id="5" name="Espace réservé du pied de page 4">
            <a:extLst>
              <a:ext uri="{FF2B5EF4-FFF2-40B4-BE49-F238E27FC236}">
                <a16:creationId xmlns:a16="http://schemas.microsoft.com/office/drawing/2014/main" id="{3786AB7C-264E-4DC3-72B3-8231F6E29DFC}"/>
              </a:ext>
            </a:extLst>
          </p:cNvPr>
          <p:cNvSpPr>
            <a:spLocks noGrp="1"/>
          </p:cNvSpPr>
          <p:nvPr>
            <p:ph type="ftr" sz="quarter" idx="11"/>
          </p:nvPr>
        </p:nvSpPr>
        <p:spPr/>
        <p:txBody>
          <a:bodyPr/>
          <a:lstStyle/>
          <a:p>
            <a:r>
              <a:rPr lang="fr-FR"/>
              <a:t>Modélisation acausale - Spintronics</a:t>
            </a:r>
            <a:endParaRPr lang="fr-FR" dirty="0"/>
          </a:p>
        </p:txBody>
      </p:sp>
      <p:sp>
        <p:nvSpPr>
          <p:cNvPr id="6" name="Espace réservé du numéro de diapositive 5">
            <a:extLst>
              <a:ext uri="{FF2B5EF4-FFF2-40B4-BE49-F238E27FC236}">
                <a16:creationId xmlns:a16="http://schemas.microsoft.com/office/drawing/2014/main" id="{5E0D1F41-CFE7-3E92-99CF-06DBF514D730}"/>
              </a:ext>
            </a:extLst>
          </p:cNvPr>
          <p:cNvSpPr>
            <a:spLocks noGrp="1"/>
          </p:cNvSpPr>
          <p:nvPr>
            <p:ph type="sldNum" sz="quarter" idx="12"/>
          </p:nvPr>
        </p:nvSpPr>
        <p:spPr/>
        <p:txBody>
          <a:bodyPr/>
          <a:lstStyle/>
          <a:p>
            <a:fld id="{93C461D2-9DE8-40C8-822B-38EC5191248D}" type="slidenum">
              <a:rPr lang="fr-FR" smtClean="0"/>
              <a:pPr/>
              <a:t>9</a:t>
            </a:fld>
            <a:endParaRPr lang="fr-FR" dirty="0"/>
          </a:p>
        </p:txBody>
      </p:sp>
      <p:pic>
        <p:nvPicPr>
          <p:cNvPr id="10" name="Image 9">
            <a:extLst>
              <a:ext uri="{FF2B5EF4-FFF2-40B4-BE49-F238E27FC236}">
                <a16:creationId xmlns:a16="http://schemas.microsoft.com/office/drawing/2014/main" id="{99FC1C68-41AB-961E-67B2-B04038463AAB}"/>
              </a:ext>
            </a:extLst>
          </p:cNvPr>
          <p:cNvPicPr>
            <a:picLocks noChangeAspect="1"/>
          </p:cNvPicPr>
          <p:nvPr/>
        </p:nvPicPr>
        <p:blipFill rotWithShape="1">
          <a:blip r:embed="rId3"/>
          <a:srcRect l="20863" t="10442" r="51575" b="3117"/>
          <a:stretch/>
        </p:blipFill>
        <p:spPr>
          <a:xfrm>
            <a:off x="6623720" y="627534"/>
            <a:ext cx="2520280" cy="4248472"/>
          </a:xfrm>
          <a:prstGeom prst="rect">
            <a:avLst/>
          </a:prstGeom>
        </p:spPr>
      </p:pic>
      <p:sp>
        <p:nvSpPr>
          <p:cNvPr id="11" name="ZoneTexte 10">
            <a:extLst>
              <a:ext uri="{FF2B5EF4-FFF2-40B4-BE49-F238E27FC236}">
                <a16:creationId xmlns:a16="http://schemas.microsoft.com/office/drawing/2014/main" id="{F23EBE35-60D7-C0E2-2E91-14E6E5D4A63D}"/>
              </a:ext>
            </a:extLst>
          </p:cNvPr>
          <p:cNvSpPr txBox="1"/>
          <p:nvPr/>
        </p:nvSpPr>
        <p:spPr>
          <a:xfrm>
            <a:off x="427954" y="1107720"/>
            <a:ext cx="6016254" cy="646331"/>
          </a:xfrm>
          <a:prstGeom prst="rect">
            <a:avLst/>
          </a:prstGeom>
          <a:solidFill>
            <a:schemeClr val="accent4">
              <a:lumMod val="20000"/>
              <a:lumOff val="80000"/>
            </a:schemeClr>
          </a:solidFill>
        </p:spPr>
        <p:txBody>
          <a:bodyPr wrap="square" rtlCol="0">
            <a:spAutoFit/>
          </a:bodyPr>
          <a:lstStyle/>
          <a:p>
            <a:pPr marL="285750" indent="-285750" algn="just">
              <a:buFont typeface="Arial" panose="020B0604020202020204" pitchFamily="34" charset="0"/>
              <a:buChar char="•"/>
            </a:pPr>
            <a:r>
              <a:rPr lang="fr-FR" dirty="0"/>
              <a:t>Effectuez le montage suivant. Testez et observez les vitesses des chaines (ou angulaires des pignons).</a:t>
            </a:r>
          </a:p>
        </p:txBody>
      </p:sp>
      <p:sp>
        <p:nvSpPr>
          <p:cNvPr id="12" name="ZoneTexte 11">
            <a:extLst>
              <a:ext uri="{FF2B5EF4-FFF2-40B4-BE49-F238E27FC236}">
                <a16:creationId xmlns:a16="http://schemas.microsoft.com/office/drawing/2014/main" id="{A2D56CA7-BC34-F9AF-6532-E9BF47794B35}"/>
              </a:ext>
            </a:extLst>
          </p:cNvPr>
          <p:cNvSpPr txBox="1"/>
          <p:nvPr/>
        </p:nvSpPr>
        <p:spPr>
          <a:xfrm>
            <a:off x="426115" y="1881833"/>
            <a:ext cx="6012944" cy="923330"/>
          </a:xfrm>
          <a:prstGeom prst="rect">
            <a:avLst/>
          </a:prstGeom>
          <a:solidFill>
            <a:schemeClr val="accent4">
              <a:lumMod val="20000"/>
              <a:lumOff val="80000"/>
            </a:schemeClr>
          </a:solidFill>
        </p:spPr>
        <p:txBody>
          <a:bodyPr wrap="square" rtlCol="0">
            <a:spAutoFit/>
          </a:bodyPr>
          <a:lstStyle/>
          <a:p>
            <a:pPr algn="just"/>
            <a:r>
              <a:rPr lang="fr-FR" b="1" dirty="0"/>
              <a:t>Question 4</a:t>
            </a:r>
            <a:r>
              <a:rPr lang="fr-FR" dirty="0"/>
              <a:t> : Que remarquez-vous à propos des intensités électriques traversant les résistances. Est-il aisé d’observer la tension à leurs bornes ?</a:t>
            </a:r>
          </a:p>
        </p:txBody>
      </p:sp>
      <p:grpSp>
        <p:nvGrpSpPr>
          <p:cNvPr id="30" name="Groupe 29">
            <a:extLst>
              <a:ext uri="{FF2B5EF4-FFF2-40B4-BE49-F238E27FC236}">
                <a16:creationId xmlns:a16="http://schemas.microsoft.com/office/drawing/2014/main" id="{9C5E8B17-A000-D26F-64B8-CC52B5924F43}"/>
              </a:ext>
            </a:extLst>
          </p:cNvPr>
          <p:cNvGrpSpPr/>
          <p:nvPr/>
        </p:nvGrpSpPr>
        <p:grpSpPr>
          <a:xfrm>
            <a:off x="538490" y="2889055"/>
            <a:ext cx="2164508" cy="1872208"/>
            <a:chOff x="675198" y="3075806"/>
            <a:chExt cx="2164508" cy="1872208"/>
          </a:xfrm>
        </p:grpSpPr>
        <p:sp>
          <p:nvSpPr>
            <p:cNvPr id="14" name="Ellipse 13">
              <a:extLst>
                <a:ext uri="{FF2B5EF4-FFF2-40B4-BE49-F238E27FC236}">
                  <a16:creationId xmlns:a16="http://schemas.microsoft.com/office/drawing/2014/main" id="{3534D13E-54A7-BB91-431F-F27235FCA6DF}"/>
                </a:ext>
              </a:extLst>
            </p:cNvPr>
            <p:cNvSpPr/>
            <p:nvPr/>
          </p:nvSpPr>
          <p:spPr>
            <a:xfrm>
              <a:off x="1355693" y="3795886"/>
              <a:ext cx="432048" cy="4320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a:extLst>
                <a:ext uri="{FF2B5EF4-FFF2-40B4-BE49-F238E27FC236}">
                  <a16:creationId xmlns:a16="http://schemas.microsoft.com/office/drawing/2014/main" id="{456D8829-AB10-AFC9-C839-2EA5F4ECABF0}"/>
                </a:ext>
              </a:extLst>
            </p:cNvPr>
            <p:cNvCxnSpPr>
              <a:cxnSpLocks/>
            </p:cNvCxnSpPr>
            <p:nvPr/>
          </p:nvCxnSpPr>
          <p:spPr>
            <a:xfrm flipV="1">
              <a:off x="1571717" y="3075806"/>
              <a:ext cx="0" cy="187220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EB20A53A-257C-DCF1-5098-C16E2D64A78A}"/>
                </a:ext>
              </a:extLst>
            </p:cNvPr>
            <p:cNvCxnSpPr/>
            <p:nvPr/>
          </p:nvCxnSpPr>
          <p:spPr>
            <a:xfrm flipV="1">
              <a:off x="1211677" y="3687874"/>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0939F1FB-73F9-68A0-737C-901EF285CBF1}"/>
                </a:ext>
              </a:extLst>
            </p:cNvPr>
            <p:cNvSpPr txBox="1"/>
            <p:nvPr/>
          </p:nvSpPr>
          <p:spPr>
            <a:xfrm>
              <a:off x="675198" y="3770668"/>
              <a:ext cx="597022" cy="369332"/>
            </a:xfrm>
            <a:prstGeom prst="rect">
              <a:avLst/>
            </a:prstGeom>
            <a:noFill/>
          </p:spPr>
          <p:txBody>
            <a:bodyPr wrap="square" rtlCol="0">
              <a:spAutoFit/>
            </a:bodyPr>
            <a:lstStyle/>
            <a:p>
              <a:r>
                <a:rPr lang="fr-FR" i="1" dirty="0">
                  <a:solidFill>
                    <a:srgbClr val="0070C0"/>
                  </a:solidFill>
                </a:rPr>
                <a:t>u(t)</a:t>
              </a:r>
            </a:p>
          </p:txBody>
        </p:sp>
        <p:cxnSp>
          <p:nvCxnSpPr>
            <p:cNvPr id="18" name="Connecteur droit 17">
              <a:extLst>
                <a:ext uri="{FF2B5EF4-FFF2-40B4-BE49-F238E27FC236}">
                  <a16:creationId xmlns:a16="http://schemas.microsoft.com/office/drawing/2014/main" id="{7057ED4C-8A2A-CC8B-CEAA-4A778DCD479B}"/>
                </a:ext>
              </a:extLst>
            </p:cNvPr>
            <p:cNvCxnSpPr/>
            <p:nvPr/>
          </p:nvCxnSpPr>
          <p:spPr>
            <a:xfrm>
              <a:off x="1571717" y="3075806"/>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0B86A26C-DD15-871C-BBD7-860A223EF6D6}"/>
                </a:ext>
              </a:extLst>
            </p:cNvPr>
            <p:cNvCxnSpPr>
              <a:cxnSpLocks/>
              <a:stCxn id="20" idx="0"/>
            </p:cNvCxnSpPr>
            <p:nvPr/>
          </p:nvCxnSpPr>
          <p:spPr>
            <a:xfrm flipH="1" flipV="1">
              <a:off x="2690544" y="3075806"/>
              <a:ext cx="5148" cy="180892"/>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646427B-9CD0-F57A-6F9A-14B2B5C24C03}"/>
                </a:ext>
              </a:extLst>
            </p:cNvPr>
            <p:cNvSpPr/>
            <p:nvPr/>
          </p:nvSpPr>
          <p:spPr>
            <a:xfrm>
              <a:off x="2551678" y="3256698"/>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r1</a:t>
              </a:r>
            </a:p>
          </p:txBody>
        </p:sp>
        <p:cxnSp>
          <p:nvCxnSpPr>
            <p:cNvPr id="21" name="Connecteur droit 20">
              <a:extLst>
                <a:ext uri="{FF2B5EF4-FFF2-40B4-BE49-F238E27FC236}">
                  <a16:creationId xmlns:a16="http://schemas.microsoft.com/office/drawing/2014/main" id="{E414B4E0-5D58-917C-29F7-4245741B58F2}"/>
                </a:ext>
              </a:extLst>
            </p:cNvPr>
            <p:cNvCxnSpPr/>
            <p:nvPr/>
          </p:nvCxnSpPr>
          <p:spPr>
            <a:xfrm>
              <a:off x="1571717" y="4948014"/>
              <a:ext cx="111882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1B8C4EA1-7DBD-BF0E-0BDE-4C625A4B2BA5}"/>
                </a:ext>
              </a:extLst>
            </p:cNvPr>
            <p:cNvSpPr/>
            <p:nvPr/>
          </p:nvSpPr>
          <p:spPr>
            <a:xfrm>
              <a:off x="2551678" y="4083917"/>
              <a:ext cx="288028"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solidFill>
                    <a:srgbClr val="0070C0"/>
                  </a:solidFill>
                </a:rPr>
                <a:t>r2</a:t>
              </a:r>
            </a:p>
          </p:txBody>
        </p:sp>
        <p:cxnSp>
          <p:nvCxnSpPr>
            <p:cNvPr id="27" name="Connecteur droit 26">
              <a:extLst>
                <a:ext uri="{FF2B5EF4-FFF2-40B4-BE49-F238E27FC236}">
                  <a16:creationId xmlns:a16="http://schemas.microsoft.com/office/drawing/2014/main" id="{4DBC6151-DF60-52F1-3352-CB27E09FFEDD}"/>
                </a:ext>
              </a:extLst>
            </p:cNvPr>
            <p:cNvCxnSpPr>
              <a:cxnSpLocks/>
            </p:cNvCxnSpPr>
            <p:nvPr/>
          </p:nvCxnSpPr>
          <p:spPr>
            <a:xfrm flipH="1" flipV="1">
              <a:off x="2694308" y="3897709"/>
              <a:ext cx="5148" cy="180892"/>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FDA893B0-596B-BC85-C94B-E4C4B5FC0092}"/>
                </a:ext>
              </a:extLst>
            </p:cNvPr>
            <p:cNvCxnSpPr>
              <a:cxnSpLocks/>
            </p:cNvCxnSpPr>
            <p:nvPr/>
          </p:nvCxnSpPr>
          <p:spPr>
            <a:xfrm flipV="1">
              <a:off x="2682823" y="4743450"/>
              <a:ext cx="0" cy="204564"/>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1" name="ZoneTexte 30">
            <a:extLst>
              <a:ext uri="{FF2B5EF4-FFF2-40B4-BE49-F238E27FC236}">
                <a16:creationId xmlns:a16="http://schemas.microsoft.com/office/drawing/2014/main" id="{50394A58-AED6-5A63-8270-91DB5C098037}"/>
              </a:ext>
            </a:extLst>
          </p:cNvPr>
          <p:cNvSpPr txBox="1"/>
          <p:nvPr/>
        </p:nvSpPr>
        <p:spPr>
          <a:xfrm>
            <a:off x="6516216" y="400050"/>
            <a:ext cx="2435282" cy="246221"/>
          </a:xfrm>
          <a:prstGeom prst="rect">
            <a:avLst/>
          </a:prstGeom>
          <a:noFill/>
        </p:spPr>
        <p:txBody>
          <a:bodyPr wrap="none" rtlCol="0">
            <a:spAutoFit/>
          </a:bodyPr>
          <a:lstStyle/>
          <a:p>
            <a:r>
              <a:rPr lang="fr-FR" sz="1000" dirty="0"/>
              <a:t>Chaines un peu tendues mais pas trop !</a:t>
            </a:r>
          </a:p>
        </p:txBody>
      </p:sp>
      <p:sp>
        <p:nvSpPr>
          <p:cNvPr id="32" name="ZoneTexte 31">
            <a:extLst>
              <a:ext uri="{FF2B5EF4-FFF2-40B4-BE49-F238E27FC236}">
                <a16:creationId xmlns:a16="http://schemas.microsoft.com/office/drawing/2014/main" id="{90601CC7-FA1B-1DE0-F735-CDA38F6203FE}"/>
              </a:ext>
            </a:extLst>
          </p:cNvPr>
          <p:cNvSpPr txBox="1"/>
          <p:nvPr/>
        </p:nvSpPr>
        <p:spPr>
          <a:xfrm>
            <a:off x="8125152" y="2204998"/>
            <a:ext cx="797013" cy="276999"/>
          </a:xfrm>
          <a:prstGeom prst="rect">
            <a:avLst/>
          </a:prstGeom>
          <a:noFill/>
        </p:spPr>
        <p:txBody>
          <a:bodyPr wrap="none" rtlCol="0">
            <a:spAutoFit/>
          </a:bodyPr>
          <a:lstStyle/>
          <a:p>
            <a:r>
              <a:rPr lang="fr-FR" sz="1200" dirty="0"/>
              <a:t>Chaine 1</a:t>
            </a:r>
          </a:p>
        </p:txBody>
      </p:sp>
      <p:sp>
        <p:nvSpPr>
          <p:cNvPr id="33" name="ZoneTexte 32">
            <a:extLst>
              <a:ext uri="{FF2B5EF4-FFF2-40B4-BE49-F238E27FC236}">
                <a16:creationId xmlns:a16="http://schemas.microsoft.com/office/drawing/2014/main" id="{1381EEDE-3C99-1DC1-51B0-B90CC7AAAECC}"/>
              </a:ext>
            </a:extLst>
          </p:cNvPr>
          <p:cNvSpPr txBox="1"/>
          <p:nvPr/>
        </p:nvSpPr>
        <p:spPr>
          <a:xfrm>
            <a:off x="8147157" y="1252865"/>
            <a:ext cx="797013" cy="276999"/>
          </a:xfrm>
          <a:prstGeom prst="rect">
            <a:avLst/>
          </a:prstGeom>
          <a:noFill/>
        </p:spPr>
        <p:txBody>
          <a:bodyPr wrap="none" rtlCol="0">
            <a:spAutoFit/>
          </a:bodyPr>
          <a:lstStyle/>
          <a:p>
            <a:r>
              <a:rPr lang="fr-FR" sz="1200" dirty="0"/>
              <a:t>Chaine 2</a:t>
            </a:r>
          </a:p>
        </p:txBody>
      </p:sp>
      <p:sp>
        <p:nvSpPr>
          <p:cNvPr id="34" name="ZoneTexte 33">
            <a:extLst>
              <a:ext uri="{FF2B5EF4-FFF2-40B4-BE49-F238E27FC236}">
                <a16:creationId xmlns:a16="http://schemas.microsoft.com/office/drawing/2014/main" id="{76135556-DC65-FD90-FDA5-9DF697A0CD2D}"/>
              </a:ext>
            </a:extLst>
          </p:cNvPr>
          <p:cNvSpPr txBox="1"/>
          <p:nvPr/>
        </p:nvSpPr>
        <p:spPr>
          <a:xfrm>
            <a:off x="3201169" y="2981448"/>
            <a:ext cx="3486943" cy="1754326"/>
          </a:xfrm>
          <a:prstGeom prst="rect">
            <a:avLst/>
          </a:prstGeom>
          <a:noFill/>
        </p:spPr>
        <p:txBody>
          <a:bodyPr wrap="square" rtlCol="0">
            <a:spAutoFit/>
          </a:bodyPr>
          <a:lstStyle/>
          <a:p>
            <a:pPr algn="just"/>
            <a:r>
              <a:rPr lang="fr-FR" dirty="0"/>
              <a:t>Pour observer la tension aux bornes des résistances (on parle aussi de dipôles), il faut placer un voltmètre en parallèle du circuit et donc créer une jonction électrique (ou nœud).</a:t>
            </a:r>
          </a:p>
        </p:txBody>
      </p:sp>
      <p:sp>
        <p:nvSpPr>
          <p:cNvPr id="3" name="ZoneTexte 2">
            <a:extLst>
              <a:ext uri="{FF2B5EF4-FFF2-40B4-BE49-F238E27FC236}">
                <a16:creationId xmlns:a16="http://schemas.microsoft.com/office/drawing/2014/main" id="{81A27EB0-1D6C-A46F-DFFC-CD21C08EAA42}"/>
              </a:ext>
            </a:extLst>
          </p:cNvPr>
          <p:cNvSpPr txBox="1"/>
          <p:nvPr/>
        </p:nvSpPr>
        <p:spPr>
          <a:xfrm>
            <a:off x="3934419" y="4825649"/>
            <a:ext cx="5250155" cy="276999"/>
          </a:xfrm>
          <a:prstGeom prst="rect">
            <a:avLst/>
          </a:prstGeom>
          <a:noFill/>
        </p:spPr>
        <p:txBody>
          <a:bodyPr wrap="none" rtlCol="0">
            <a:spAutoFit/>
          </a:bodyPr>
          <a:lstStyle/>
          <a:p>
            <a:r>
              <a:rPr lang="fr-FR" sz="1200" i="1" dirty="0"/>
              <a:t>Remarque : ce montage peut se faire aussi avec une seule grande chaine.</a:t>
            </a:r>
          </a:p>
        </p:txBody>
      </p:sp>
    </p:spTree>
    <p:extLst>
      <p:ext uri="{BB962C8B-B14F-4D97-AF65-F5344CB8AC3E}">
        <p14:creationId xmlns:p14="http://schemas.microsoft.com/office/powerpoint/2010/main" val="11343776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 - &amp;quot;Commande ventilateur&amp;quot;&quot;/&gt;&lt;property id=&quot;20307&quot; value=&quot;256&quot;/&gt;&lt;/object&gt;&lt;object type=&quot;3&quot; unique_id=&quot;10005&quot;&gt;&lt;property id=&quot;20148&quot; value=&quot;5&quot;/&gt;&lt;property id=&quot;20300&quot; value=&quot;Diapositive 5 - &amp;quot;Arduino Uno&amp;quot;&quot;/&gt;&lt;property id=&quot;20307&quot; value=&quot;257&quot;/&gt;&lt;/object&gt;&lt;object type=&quot;3&quot; unique_id=&quot;10006&quot;&gt;&lt;property id=&quot;20148&quot; value=&quot;5&quot;/&gt;&lt;property id=&quot;20300&quot; value=&quot;Diapositive 2 - &amp;quot;Diagramme d’état&amp;quot;&quot;/&gt;&lt;property id=&quot;20307&quot; value=&quot;258&quot;/&gt;&lt;/object&gt;&lt;object type=&quot;3&quot; unique_id=&quot;10047&quot;&gt;&lt;property id=&quot;20148&quot; value=&quot;5&quot;/&gt;&lt;property id=&quot;20300&quot; value=&quot;Diapositive 4 - &amp;quot;Arduino Uno (voir aussi pages suivantes)&amp;quot;&quot;/&gt;&lt;property id=&quot;20307&quot; value=&quot;259&quot;/&gt;&lt;/object&gt;&lt;object type=&quot;3&quot; unique_id=&quot;10048&quot;&gt;&lt;property id=&quot;20148&quot; value=&quot;5&quot;/&gt;&lt;property id=&quot;20300&quot; value=&quot;Diapositive 6 - &amp;quot;Arduino Uno&amp;quot;&quot;/&gt;&lt;property id=&quot;20307&quot; value=&quot;260&quot;/&gt;&lt;/object&gt;&lt;object type=&quot;3&quot; unique_id=&quot;10070&quot;&gt;&lt;property id=&quot;20148&quot; value=&quot;5&quot;/&gt;&lt;property id=&quot;20300&quot; value=&quot;Diapositive 7 - &amp;quot;Plaquette montage&amp;quot;&quot;/&gt;&lt;property id=&quot;20307&quot; value=&quot;261&quot;/&gt;&lt;/object&gt;&lt;object type=&quot;3&quot; unique_id=&quot;10095&quot;&gt;&lt;property id=&quot;20148&quot; value=&quot;5&quot;/&gt;&lt;property id=&quot;20300&quot; value=&quot;Diapositive 9 - &amp;quot;Programme d’introduction&amp;quot;&quot;/&gt;&lt;property id=&quot;20307&quot; value=&quot;263&quot;/&gt;&lt;/object&gt;&lt;object type=&quot;3&quot; unique_id=&quot;10096&quot;&gt;&lt;property id=&quot;20148&quot; value=&quot;5&quot;/&gt;&lt;property id=&quot;20300&quot; value=&quot;Diapositive 10 - &amp;quot;Programme d’introduction&amp;quot;&quot;/&gt;&lt;property id=&quot;20307&quot; value=&quot;262&quot;/&gt;&lt;/object&gt;&lt;object type=&quot;3&quot; unique_id=&quot;10097&quot;&gt;&lt;property id=&quot;20148&quot; value=&quot;5&quot;/&gt;&lt;property id=&quot;20300&quot; value=&quot;Diapositive 11 - &amp;quot;Programme d’introduction (1)&amp;quot;&quot;/&gt;&lt;property id=&quot;20307&quot; value=&quot;264&quot;/&gt;&lt;/object&gt;&lt;object type=&quot;3&quot; unique_id=&quot;10109&quot;&gt;&lt;property id=&quot;20148&quot; value=&quot;5&quot;/&gt;&lt;property id=&quot;20300&quot; value=&quot;Diapositive 18 - &amp;quot;Valeurs dipôle résistant (résistor)&amp;quot;&quot;/&gt;&lt;property id=&quot;20307&quot; value=&quot;265&quot;/&gt;&lt;/object&gt;&lt;object type=&quot;3&quot; unique_id=&quot;10158&quot;&gt;&lt;property id=&quot;20148&quot; value=&quot;5&quot;/&gt;&lt;property id=&quot;20300&quot; value=&quot;Diapositive 17 - &amp;quot;Programme avec 3 leds&amp;quot;&quot;/&gt;&lt;property id=&quot;20307&quot; value=&quot;266&quot;/&gt;&lt;/object&gt;&lt;object type=&quot;3&quot; unique_id=&quot;10449&quot;&gt;&lt;property id=&quot;20148&quot; value=&quot;5&quot;/&gt;&lt;property id=&quot;20300&quot; value=&quot;Diapositive 14 - &amp;quot;Programme avec moteur électrique&amp;quot;&quot;/&gt;&lt;property id=&quot;20307&quot; value=&quot;268&quot;/&gt;&lt;/object&gt;&lt;object type=&quot;3&quot; unique_id=&quot;10467&quot;&gt;&lt;property id=&quot;20148&quot; value=&quot;5&quot;/&gt;&lt;property id=&quot;20300&quot; value=&quot;Diapositive 8 - &amp;quot;Plaquette montage&amp;quot;&quot;/&gt;&lt;property id=&quot;20307&quot; value=&quot;270&quot;/&gt;&lt;/object&gt;&lt;object type=&quot;3&quot; unique_id=&quot;10536&quot;&gt;&lt;property id=&quot;20148&quot; value=&quot;5&quot;/&gt;&lt;property id=&quot;20300&quot; value=&quot;Diapositive 3 - &amp;quot;Cahier des charges&amp;quot;&quot;/&gt;&lt;property id=&quot;20307&quot; value=&quot;271&quot;/&gt;&lt;/object&gt;&lt;object type=&quot;3&quot; unique_id=&quot;10627&quot;&gt;&lt;property id=&quot;20148&quot; value=&quot;5&quot;/&gt;&lt;property id=&quot;20300&quot; value=&quot;Diapositive 12 - &amp;quot;Signaux PWM&amp;quot;&quot;/&gt;&lt;property id=&quot;20307&quot; value=&quot;274&quot;/&gt;&lt;/object&gt;&lt;object type=&quot;3&quot; unique_id=&quot;10628&quot;&gt;&lt;property id=&quot;20148&quot; value=&quot;5&quot;/&gt;&lt;property id=&quot;20300&quot; value=&quot;Diapositive 13 - &amp;quot;Montage du moteur électrique&amp;quot;&quot;/&gt;&lt;property id=&quot;20307&quot; value=&quot;272&quot;/&gt;&lt;/object&gt;&lt;object type=&quot;3&quot; unique_id=&quot;10629&quot;&gt;&lt;property id=&quot;20148&quot; value=&quot;5&quot;/&gt;&lt;property id=&quot;20300&quot; value=&quot;Diapositive 15 - &amp;quot;Programme avec moteur + potentiomètre&amp;quot;&quot;/&gt;&lt;property id=&quot;20307&quot; value=&quot;273&quot;/&gt;&lt;/object&gt;&lt;object type=&quot;3&quot; unique_id=&quot;10786&quot;&gt;&lt;property id=&quot;20148&quot; value=&quot;5&quot;/&gt;&lt;property id=&quot;20300&quot; value=&quot;Diapositive 16 - &amp;quot;Programme avec moteur + potentiomètre&amp;quot;&quot;/&gt;&lt;property id=&quot;20307&quot; value=&quot;275&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ossier ressources theme2014">
  <a:themeElements>
    <a:clrScheme name="Technique">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ffice Classiqu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té">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lnDef>
      <a:spPr>
        <a:ln w="28575"/>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Dossier ressources theme2014</Template>
  <TotalTime>0</TotalTime>
  <Words>4704</Words>
  <Application>Microsoft Office PowerPoint</Application>
  <PresentationFormat>Affichage à l'écran (16:9)</PresentationFormat>
  <Paragraphs>537</Paragraphs>
  <Slides>41</Slides>
  <Notes>33</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41</vt:i4>
      </vt:variant>
    </vt:vector>
  </HeadingPairs>
  <TitlesOfParts>
    <vt:vector size="45" baseType="lpstr">
      <vt:lpstr>Arial</vt:lpstr>
      <vt:lpstr>Calibri</vt:lpstr>
      <vt:lpstr>Cambria Math</vt:lpstr>
      <vt:lpstr>Dossier ressources theme2014</vt:lpstr>
      <vt:lpstr>Modélisation acausale  Spintronics</vt:lpstr>
      <vt:lpstr>Objectifs</vt:lpstr>
      <vt:lpstr>Sommaire</vt:lpstr>
      <vt:lpstr>Analyser</vt:lpstr>
      <vt:lpstr>Le premier montage initiatique</vt:lpstr>
      <vt:lpstr>Le premier montage initiatique</vt:lpstr>
      <vt:lpstr>Le premier montage initiatique donc première loi !</vt:lpstr>
      <vt:lpstr>Correspondance Electronique/Mécanique 1</vt:lpstr>
      <vt:lpstr>Les résistances en série</vt:lpstr>
      <vt:lpstr>Les résistances en série</vt:lpstr>
      <vt:lpstr>La jonction : loi des nœuds</vt:lpstr>
      <vt:lpstr>La jonction : loi des nœuds</vt:lpstr>
      <vt:lpstr>Les résistances en parallèle</vt:lpstr>
      <vt:lpstr>Le voltmètre</vt:lpstr>
      <vt:lpstr> Expérimenter 1</vt:lpstr>
      <vt:lpstr>Le montage diviseur de tension</vt:lpstr>
      <vt:lpstr>Le montage diviseur de tension</vt:lpstr>
      <vt:lpstr>Le montage diviseur de tension : loi des mailles</vt:lpstr>
      <vt:lpstr> Expérimenter 2</vt:lpstr>
      <vt:lpstr>Le pont de Wheatstone (pont de résistances)</vt:lpstr>
      <vt:lpstr>Le pont de Wheatstone (pont de résistances)</vt:lpstr>
      <vt:lpstr>Le pont de Wheatstone (pont de résistances)</vt:lpstr>
      <vt:lpstr> Expérimenter 3</vt:lpstr>
      <vt:lpstr>Le pont de Graetz (pont de diodes)</vt:lpstr>
      <vt:lpstr>Le pont de Graetz (pont de diodes)</vt:lpstr>
      <vt:lpstr>Le pont de Graetz (pont de diodes)</vt:lpstr>
      <vt:lpstr> Expérimenter 4</vt:lpstr>
      <vt:lpstr>La bobine</vt:lpstr>
      <vt:lpstr>La bobine</vt:lpstr>
      <vt:lpstr>La bobine</vt:lpstr>
      <vt:lpstr>Correspondance Electronique/Mécanique 2</vt:lpstr>
      <vt:lpstr>Branchement d’un équivalent moteur CC</vt:lpstr>
      <vt:lpstr>Branchement d’un équivalent moteur CC</vt:lpstr>
      <vt:lpstr>Montage d’un hacheur série</vt:lpstr>
      <vt:lpstr>Montage d’un hacheur série</vt:lpstr>
      <vt:lpstr> Expérimenter 5</vt:lpstr>
      <vt:lpstr>Le condensateur</vt:lpstr>
      <vt:lpstr>Le condensateur</vt:lpstr>
      <vt:lpstr>Correspondance Electronique/Mécanique 3</vt:lpstr>
      <vt:lpstr>Le filtre RC parallèle.</vt:lpstr>
      <vt:lpstr>Le filtre passe bande.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2014-05-21T07:11:53Z</dcterms:created>
  <dcterms:modified xsi:type="dcterms:W3CDTF">2025-06-05T10:17:16Z</dcterms:modified>
</cp:coreProperties>
</file>