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4B183"/>
    <a:srgbClr val="EC4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5380" autoAdjust="0"/>
  </p:normalViewPr>
  <p:slideViewPr>
    <p:cSldViewPr snapToGrid="0">
      <p:cViewPr varScale="1">
        <p:scale>
          <a:sx n="90" d="100"/>
          <a:sy n="90" d="100"/>
        </p:scale>
        <p:origin x="2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813974-9F39-114C-E93A-9FB63FA2A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4BDE7-F7BD-7A93-96AE-20D5FEC1F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D98E23-E2DB-DEF6-B049-B3AB24248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167A85-D71C-0B2F-9498-DDDD6824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B7046-7FBF-837B-4DD4-8CEDB94FA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74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0E67B6-3682-FB5E-103D-BC20EB9B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8899D8-CC82-1B5B-0E61-4089F9564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88A1E2-58BE-761D-803A-5708AD03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45FA1A-CA8C-C788-30B7-1BB743CB6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67F10D-C99E-9405-D6B3-376F9AAC2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716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391ACB5-3532-39EE-8896-D30BA23D6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803882-8F32-04B6-8ECA-E1CD6B00B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F8F774-29EA-0152-0FCF-31FC6C78F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EEE31C-4D68-A792-3938-A2AB2FB63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CC29DC-7249-74E8-3317-E0862834D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376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285BDE-64F6-EC0D-F33C-847CAD95E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DD9F8F-4A42-6C3E-1C89-696C043CE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5C0666-34AF-6263-1DC5-79CC324DF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A09A8C-4B52-355D-F20E-F0F71FE5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938575-9889-B646-6C17-3FA81596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66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B7F420-BDA1-5829-6855-A3E26C41A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27447F-8BD4-5CBB-17C3-48FB28CA3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FE3F01-99BC-5FA7-964D-57D1926F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9DD10C-7002-7355-C1A7-4A0E3EAC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1E62B4-02B6-9D4F-EBE8-FED62E611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68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A2F212-B9FA-BFF1-C2CE-749581655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26341B-6C0E-4856-1B99-8B192790B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D135A3-69FD-8DA0-BF25-49167FD33F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84E51E-A595-BD56-090B-3FE4B9992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0DF902-E27C-F885-F540-D92E7BCC0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D690C1-865C-CA28-DC8A-AFE87FF91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2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2986-FE41-964E-042F-C22822F75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4125C-3A14-1CF2-AF8D-868906729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EA2291-DE2A-436A-C14C-A4AAC3CAF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2F88A6-E69E-BFF1-9BCB-943AA47D85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CDAD6A9-0751-8144-3C79-5B8CC110A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527B44-41F1-5FCA-B010-73CCD78C8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39A804-F828-2188-B40C-E4E52B035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570B2A5-CF1D-BB74-0B7D-2FA2B889E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98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8B7AFE-4E4B-97D7-2A1A-D8187E22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9AC030-A661-A693-30F7-9FA21DCB0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16D184-433C-7963-3556-870852573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C7DFE1-0E47-1D75-7719-1C49D5311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12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4450EB-4415-4A98-8715-89166446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FC679F5-829B-3585-798B-BFAF1290D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65AA58-878B-F6AC-CF5F-B1EBAD618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05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D158A-8AB7-84AF-147A-7F432287B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44E1D0-094C-07D9-F02A-7BD67879E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4D04F4E-04FB-C66B-DB96-8018FBC94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FE6A1F-5375-2668-07F5-A9129BE96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D1D522-1850-F2FD-2C70-36E6CDE7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564C43-4092-B1B8-D1D9-EC3D1FB39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958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8E98F6-B1A0-A6B3-A981-8A82A8013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E2C3932-0737-4450-E662-084395252E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6F35C3-9B8A-0C87-2C04-6FE13A7D4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7C86DC-073B-FBBB-C924-CEB2F414B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A14A5E-BCB3-EC74-1DB7-24A3AFC6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AB5C0E-E1D0-4D7F-40C4-69F97F79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5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C67E552-5B88-930F-CF21-6F50AC657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4ACE80-A950-FF16-808C-A4DB939F5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F5591C-ED0A-E75F-7CA7-805082882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46C64-384A-434B-9D69-573AFA5ED1CB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C20A36-85FD-4FFF-86CE-56726136B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D00ACD-472E-E557-5CCD-FEDA6ECFE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2E5E6-B1CA-4267-9D04-ABE62E4481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26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8F930A-FA02-C1FE-421F-40954EFCC4A1}"/>
              </a:ext>
            </a:extLst>
          </p:cNvPr>
          <p:cNvSpPr/>
          <p:nvPr/>
        </p:nvSpPr>
        <p:spPr>
          <a:xfrm>
            <a:off x="1897211" y="1816947"/>
            <a:ext cx="2556933" cy="77046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1912D26A-5BB2-5650-D7EE-189ACAD0D6D3}"/>
              </a:ext>
            </a:extLst>
          </p:cNvPr>
          <p:cNvCxnSpPr/>
          <p:nvPr/>
        </p:nvCxnSpPr>
        <p:spPr>
          <a:xfrm>
            <a:off x="1897211" y="1670304"/>
            <a:ext cx="255693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CE83B87-20ED-9C87-062C-AD32B82DE14D}"/>
              </a:ext>
            </a:extLst>
          </p:cNvPr>
          <p:cNvCxnSpPr/>
          <p:nvPr/>
        </p:nvCxnSpPr>
        <p:spPr>
          <a:xfrm>
            <a:off x="4647184" y="1816947"/>
            <a:ext cx="0" cy="77046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3B93C170-840A-DD98-DDC6-F965C555554D}"/>
              </a:ext>
            </a:extLst>
          </p:cNvPr>
          <p:cNvSpPr txBox="1"/>
          <p:nvPr/>
        </p:nvSpPr>
        <p:spPr>
          <a:xfrm>
            <a:off x="2891536" y="1322832"/>
            <a:ext cx="6644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266F553-F219-7C6F-2D50-673C6F564F69}"/>
              </a:ext>
            </a:extLst>
          </p:cNvPr>
          <p:cNvSpPr txBox="1"/>
          <p:nvPr/>
        </p:nvSpPr>
        <p:spPr>
          <a:xfrm>
            <a:off x="4744720" y="2078736"/>
            <a:ext cx="2316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l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0E80F7EA-C178-031F-4A0E-3EC5D4670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431241"/>
              </p:ext>
            </p:extLst>
          </p:nvPr>
        </p:nvGraphicFramePr>
        <p:xfrm>
          <a:off x="5061705" y="1150620"/>
          <a:ext cx="6642608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60652">
                  <a:extLst>
                    <a:ext uri="{9D8B030D-6E8A-4147-A177-3AD203B41FA5}">
                      <a16:colId xmlns:a16="http://schemas.microsoft.com/office/drawing/2014/main" val="3575895893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4012428326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1241974886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2834670684"/>
                    </a:ext>
                  </a:extLst>
                </a:gridCol>
              </a:tblGrid>
              <a:tr h="331385">
                <a:tc>
                  <a:txBody>
                    <a:bodyPr/>
                    <a:lstStyle/>
                    <a:p>
                      <a:r>
                        <a:rPr lang="fr-FR" dirty="0"/>
                        <a:t>L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Qté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Dénomination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050506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Paroi balancier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92138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Plaque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310565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Support ultrason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02678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Support servomoteur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170580"/>
                  </a:ext>
                </a:extLst>
              </a:tr>
            </a:tbl>
          </a:graphicData>
        </a:graphic>
      </p:graphicFrame>
      <p:sp>
        <p:nvSpPr>
          <p:cNvPr id="10" name="Trapèze 9">
            <a:extLst>
              <a:ext uri="{FF2B5EF4-FFF2-40B4-BE49-F238E27FC236}">
                <a16:creationId xmlns:a16="http://schemas.microsoft.com/office/drawing/2014/main" id="{AB18C4E5-06F4-0A60-44AD-5F4EEF14432E}"/>
              </a:ext>
            </a:extLst>
          </p:cNvPr>
          <p:cNvSpPr/>
          <p:nvPr/>
        </p:nvSpPr>
        <p:spPr>
          <a:xfrm>
            <a:off x="2050288" y="3499103"/>
            <a:ext cx="2225040" cy="770466"/>
          </a:xfrm>
          <a:prstGeom prst="trapezoid">
            <a:avLst>
              <a:gd name="adj" fmla="val 71681"/>
            </a:avLst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9D6B8738-103C-91B6-CDD7-F44A6C0A6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950026"/>
              </p:ext>
            </p:extLst>
          </p:nvPr>
        </p:nvGraphicFramePr>
        <p:xfrm>
          <a:off x="5061708" y="3442717"/>
          <a:ext cx="664260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652">
                  <a:extLst>
                    <a:ext uri="{9D8B030D-6E8A-4147-A177-3AD203B41FA5}">
                      <a16:colId xmlns:a16="http://schemas.microsoft.com/office/drawing/2014/main" val="3575895893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4012428326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1241974886"/>
                    </a:ext>
                  </a:extLst>
                </a:gridCol>
                <a:gridCol w="1660652">
                  <a:extLst>
                    <a:ext uri="{9D8B030D-6E8A-4147-A177-3AD203B41FA5}">
                      <a16:colId xmlns:a16="http://schemas.microsoft.com/office/drawing/2014/main" val="1025514215"/>
                    </a:ext>
                  </a:extLst>
                </a:gridCol>
              </a:tblGrid>
              <a:tr h="331385">
                <a:tc>
                  <a:txBody>
                    <a:bodyPr/>
                    <a:lstStyle/>
                    <a:p>
                      <a:r>
                        <a:rPr lang="fr-FR" dirty="0"/>
                        <a:t>B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 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Qté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Dénomination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050506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Embase support balancier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92138"/>
                  </a:ext>
                </a:extLst>
              </a:tr>
            </a:tbl>
          </a:graphicData>
        </a:graphic>
      </p:graphicFrame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CE59D35-CE10-9837-5949-6424C65E8352}"/>
              </a:ext>
            </a:extLst>
          </p:cNvPr>
          <p:cNvCxnSpPr>
            <a:stCxn id="10" idx="2"/>
            <a:endCxn id="10" idx="0"/>
          </p:cNvCxnSpPr>
          <p:nvPr/>
        </p:nvCxnSpPr>
        <p:spPr>
          <a:xfrm flipV="1">
            <a:off x="3162808" y="3499103"/>
            <a:ext cx="0" cy="7704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D7AA3429-7DF2-9141-F133-BB226F5E36EA}"/>
              </a:ext>
            </a:extLst>
          </p:cNvPr>
          <p:cNvSpPr txBox="1"/>
          <p:nvPr/>
        </p:nvSpPr>
        <p:spPr>
          <a:xfrm>
            <a:off x="3019552" y="4431449"/>
            <a:ext cx="3108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C3FB1D5A-8870-4C18-B9A0-C0E4EEBE09A9}"/>
              </a:ext>
            </a:extLst>
          </p:cNvPr>
          <p:cNvCxnSpPr>
            <a:cxnSpLocks/>
          </p:cNvCxnSpPr>
          <p:nvPr/>
        </p:nvCxnSpPr>
        <p:spPr>
          <a:xfrm>
            <a:off x="2050288" y="4431449"/>
            <a:ext cx="2225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84439E3E-9902-48DF-685C-DEDE03E35F65}"/>
              </a:ext>
            </a:extLst>
          </p:cNvPr>
          <p:cNvSpPr txBox="1"/>
          <p:nvPr/>
        </p:nvSpPr>
        <p:spPr>
          <a:xfrm>
            <a:off x="3223768" y="3692693"/>
            <a:ext cx="2316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h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87BC71BE-2BD2-9287-B853-D2B78C960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89000"/>
              </p:ext>
            </p:extLst>
          </p:nvPr>
        </p:nvGraphicFramePr>
        <p:xfrm>
          <a:off x="5061708" y="4833621"/>
          <a:ext cx="6642600" cy="1219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60650">
                  <a:extLst>
                    <a:ext uri="{9D8B030D-6E8A-4147-A177-3AD203B41FA5}">
                      <a16:colId xmlns:a16="http://schemas.microsoft.com/office/drawing/2014/main" val="3575895893"/>
                    </a:ext>
                  </a:extLst>
                </a:gridCol>
                <a:gridCol w="1660650">
                  <a:extLst>
                    <a:ext uri="{9D8B030D-6E8A-4147-A177-3AD203B41FA5}">
                      <a16:colId xmlns:a16="http://schemas.microsoft.com/office/drawing/2014/main" val="4012428326"/>
                    </a:ext>
                  </a:extLst>
                </a:gridCol>
                <a:gridCol w="1660650">
                  <a:extLst>
                    <a:ext uri="{9D8B030D-6E8A-4147-A177-3AD203B41FA5}">
                      <a16:colId xmlns:a16="http://schemas.microsoft.com/office/drawing/2014/main" val="1241974886"/>
                    </a:ext>
                  </a:extLst>
                </a:gridCol>
                <a:gridCol w="1660650">
                  <a:extLst>
                    <a:ext uri="{9D8B030D-6E8A-4147-A177-3AD203B41FA5}">
                      <a16:colId xmlns:a16="http://schemas.microsoft.com/office/drawing/2014/main" val="3977968817"/>
                    </a:ext>
                  </a:extLst>
                </a:gridCol>
              </a:tblGrid>
              <a:tr h="331385">
                <a:tc>
                  <a:txBody>
                    <a:bodyPr/>
                    <a:lstStyle/>
                    <a:p>
                      <a:r>
                        <a:rPr lang="fr-FR" dirty="0"/>
                        <a:t>B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  (en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Qté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Dénomination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050506"/>
                  </a:ext>
                </a:extLst>
              </a:tr>
              <a:tr h="33138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Butée extrémité balancier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92138"/>
                  </a:ext>
                </a:extLst>
              </a:tr>
            </a:tbl>
          </a:graphicData>
        </a:graphic>
      </p:graphicFrame>
      <p:sp>
        <p:nvSpPr>
          <p:cNvPr id="23" name="ZoneTexte 22">
            <a:extLst>
              <a:ext uri="{FF2B5EF4-FFF2-40B4-BE49-F238E27FC236}">
                <a16:creationId xmlns:a16="http://schemas.microsoft.com/office/drawing/2014/main" id="{E93FB5E4-DB60-9D70-0841-E7E5376E8694}"/>
              </a:ext>
            </a:extLst>
          </p:cNvPr>
          <p:cNvSpPr txBox="1"/>
          <p:nvPr/>
        </p:nvSpPr>
        <p:spPr>
          <a:xfrm>
            <a:off x="3019552" y="5863399"/>
            <a:ext cx="3108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FB840CE-9DD0-6D64-3BC7-9A9E8EA21C0A}"/>
              </a:ext>
            </a:extLst>
          </p:cNvPr>
          <p:cNvSpPr txBox="1"/>
          <p:nvPr/>
        </p:nvSpPr>
        <p:spPr>
          <a:xfrm>
            <a:off x="2470912" y="5196239"/>
            <a:ext cx="2316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h</a:t>
            </a:r>
          </a:p>
        </p:txBody>
      </p:sp>
      <p:sp>
        <p:nvSpPr>
          <p:cNvPr id="25" name="Triangle rectangle 24">
            <a:extLst>
              <a:ext uri="{FF2B5EF4-FFF2-40B4-BE49-F238E27FC236}">
                <a16:creationId xmlns:a16="http://schemas.microsoft.com/office/drawing/2014/main" id="{7D4F77B4-D76F-7DF6-A6DE-350CED7FD58B}"/>
              </a:ext>
            </a:extLst>
          </p:cNvPr>
          <p:cNvSpPr/>
          <p:nvPr/>
        </p:nvSpPr>
        <p:spPr>
          <a:xfrm>
            <a:off x="2964688" y="4997030"/>
            <a:ext cx="850392" cy="767751"/>
          </a:xfrm>
          <a:prstGeom prst="rtTriangl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353D7D52-72FD-9163-7D26-71AE33893B8F}"/>
              </a:ext>
            </a:extLst>
          </p:cNvPr>
          <p:cNvCxnSpPr/>
          <p:nvPr/>
        </p:nvCxnSpPr>
        <p:spPr>
          <a:xfrm>
            <a:off x="2842768" y="4997030"/>
            <a:ext cx="0" cy="7677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EA3C2EDB-1099-7B64-72EE-79AC91ABE095}"/>
              </a:ext>
            </a:extLst>
          </p:cNvPr>
          <p:cNvCxnSpPr/>
          <p:nvPr/>
        </p:nvCxnSpPr>
        <p:spPr>
          <a:xfrm>
            <a:off x="2964688" y="5863399"/>
            <a:ext cx="8961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64145D38-E653-86E7-8B03-FF666476A9EC}"/>
              </a:ext>
            </a:extLst>
          </p:cNvPr>
          <p:cNvSpPr txBox="1"/>
          <p:nvPr/>
        </p:nvSpPr>
        <p:spPr>
          <a:xfrm>
            <a:off x="3815080" y="269976"/>
            <a:ext cx="7089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PLAN DE DECOUPE</a:t>
            </a:r>
          </a:p>
        </p:txBody>
      </p:sp>
    </p:spTree>
    <p:extLst>
      <p:ext uri="{BB962C8B-B14F-4D97-AF65-F5344CB8AC3E}">
        <p14:creationId xmlns:p14="http://schemas.microsoft.com/office/powerpoint/2010/main" val="2283814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79259-9436-50F0-CC62-2E84F8108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17490C43-3E63-FC72-1E02-AEC51D427F1B}"/>
              </a:ext>
            </a:extLst>
          </p:cNvPr>
          <p:cNvSpPr/>
          <p:nvPr/>
        </p:nvSpPr>
        <p:spPr>
          <a:xfrm>
            <a:off x="3694098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A53200-08BC-9DBD-4C63-52DED2BB30A4}"/>
              </a:ext>
            </a:extLst>
          </p:cNvPr>
          <p:cNvSpPr/>
          <p:nvPr/>
        </p:nvSpPr>
        <p:spPr>
          <a:xfrm>
            <a:off x="812876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68B7F5C-9E98-4400-4EBE-1DB058EB5FBB}"/>
              </a:ext>
            </a:extLst>
          </p:cNvPr>
          <p:cNvSpPr/>
          <p:nvPr/>
        </p:nvSpPr>
        <p:spPr>
          <a:xfrm>
            <a:off x="5502769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35FA6A0-263D-2C61-A984-966286EF00A6}"/>
              </a:ext>
            </a:extLst>
          </p:cNvPr>
          <p:cNvSpPr/>
          <p:nvPr/>
        </p:nvSpPr>
        <p:spPr>
          <a:xfrm>
            <a:off x="3788988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5D4A1630-6A24-2A47-5605-FEA0F7170126}"/>
              </a:ext>
            </a:extLst>
          </p:cNvPr>
          <p:cNvSpPr/>
          <p:nvPr/>
        </p:nvSpPr>
        <p:spPr>
          <a:xfrm>
            <a:off x="11017925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45B1E5-00E3-204E-B387-8D9B05F08F48}"/>
              </a:ext>
            </a:extLst>
          </p:cNvPr>
          <p:cNvSpPr/>
          <p:nvPr/>
        </p:nvSpPr>
        <p:spPr>
          <a:xfrm>
            <a:off x="11233584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F8AED1-CE4A-5F02-DF1B-26CE5A56EC27}"/>
              </a:ext>
            </a:extLst>
          </p:cNvPr>
          <p:cNvSpPr/>
          <p:nvPr/>
        </p:nvSpPr>
        <p:spPr>
          <a:xfrm>
            <a:off x="7236069" y="4520241"/>
            <a:ext cx="3997515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878F07-417F-90E7-2A0D-8B44F4179704}"/>
              </a:ext>
            </a:extLst>
          </p:cNvPr>
          <p:cNvSpPr/>
          <p:nvPr/>
        </p:nvSpPr>
        <p:spPr>
          <a:xfrm>
            <a:off x="812876" y="2078662"/>
            <a:ext cx="10205049" cy="923330"/>
          </a:xfrm>
          <a:prstGeom prst="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BA05F0BB-00C1-4A0E-DDEE-618D1E360586}"/>
              </a:ext>
            </a:extLst>
          </p:cNvPr>
          <p:cNvSpPr/>
          <p:nvPr/>
        </p:nvSpPr>
        <p:spPr>
          <a:xfrm>
            <a:off x="5183592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B934310A-362C-E400-AF3B-7071DF478162}"/>
              </a:ext>
            </a:extLst>
          </p:cNvPr>
          <p:cNvSpPr/>
          <p:nvPr/>
        </p:nvSpPr>
        <p:spPr>
          <a:xfrm rot="10800000">
            <a:off x="5173369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E39A922-CAB5-7866-CD23-827EB7403C2B}"/>
              </a:ext>
            </a:extLst>
          </p:cNvPr>
          <p:cNvCxnSpPr/>
          <p:nvPr/>
        </p:nvCxnSpPr>
        <p:spPr>
          <a:xfrm flipH="1">
            <a:off x="5249728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BB6E068D-7CD7-EF1E-E22E-486113CA6839}"/>
              </a:ext>
            </a:extLst>
          </p:cNvPr>
          <p:cNvSpPr txBox="1"/>
          <p:nvPr/>
        </p:nvSpPr>
        <p:spPr>
          <a:xfrm>
            <a:off x="3837097" y="1854084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7CBA716-1D50-E49B-722B-9F01642C9A0A}"/>
              </a:ext>
            </a:extLst>
          </p:cNvPr>
          <p:cNvSpPr txBox="1"/>
          <p:nvPr/>
        </p:nvSpPr>
        <p:spPr>
          <a:xfrm>
            <a:off x="867509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BC5258C-E809-7F54-D8AD-25A70B95F08D}"/>
              </a:ext>
            </a:extLst>
          </p:cNvPr>
          <p:cNvSpPr txBox="1"/>
          <p:nvPr/>
        </p:nvSpPr>
        <p:spPr>
          <a:xfrm>
            <a:off x="5039819" y="4245800"/>
            <a:ext cx="136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SUPPORT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78AAA13-BCB2-E4DF-41B7-13414390A064}"/>
              </a:ext>
            </a:extLst>
          </p:cNvPr>
          <p:cNvSpPr txBox="1"/>
          <p:nvPr/>
        </p:nvSpPr>
        <p:spPr>
          <a:xfrm>
            <a:off x="10885735" y="1169979"/>
            <a:ext cx="1101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7852E70-DCAA-9338-EA05-C27A0E1B7B0D}"/>
              </a:ext>
            </a:extLst>
          </p:cNvPr>
          <p:cNvSpPr txBox="1"/>
          <p:nvPr/>
        </p:nvSpPr>
        <p:spPr>
          <a:xfrm>
            <a:off x="7616240" y="1993657"/>
            <a:ext cx="213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ACTUELLE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55F054-A4BB-61F9-97CC-8073636DF9E0}"/>
              </a:ext>
            </a:extLst>
          </p:cNvPr>
          <p:cNvSpPr/>
          <p:nvPr/>
        </p:nvSpPr>
        <p:spPr>
          <a:xfrm>
            <a:off x="812876" y="2078662"/>
            <a:ext cx="189448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3B5344-D975-00AE-3593-509673071C63}"/>
              </a:ext>
            </a:extLst>
          </p:cNvPr>
          <p:cNvSpPr/>
          <p:nvPr/>
        </p:nvSpPr>
        <p:spPr>
          <a:xfrm>
            <a:off x="10758911" y="2504482"/>
            <a:ext cx="259014" cy="7552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F602406-CF36-F519-CB06-2315AC4E7A4F}"/>
              </a:ext>
            </a:extLst>
          </p:cNvPr>
          <p:cNvCxnSpPr>
            <a:cxnSpLocks/>
          </p:cNvCxnSpPr>
          <p:nvPr/>
        </p:nvCxnSpPr>
        <p:spPr>
          <a:xfrm flipV="1">
            <a:off x="5123573" y="1517114"/>
            <a:ext cx="0" cy="1485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86698F40-0FEA-CCB4-F8FB-189C849EE78F}"/>
              </a:ext>
            </a:extLst>
          </p:cNvPr>
          <p:cNvCxnSpPr>
            <a:cxnSpLocks/>
          </p:cNvCxnSpPr>
          <p:nvPr/>
        </p:nvCxnSpPr>
        <p:spPr>
          <a:xfrm flipV="1">
            <a:off x="10758911" y="1348740"/>
            <a:ext cx="0" cy="244688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619950BF-F4C5-28B7-6DCF-BFF1A88082CB}"/>
                  </a:ext>
                </a:extLst>
              </p:cNvPr>
              <p:cNvSpPr txBox="1"/>
              <p:nvPr/>
            </p:nvSpPr>
            <p:spPr>
              <a:xfrm>
                <a:off x="5307873" y="360531"/>
                <a:ext cx="5116287" cy="98629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tx2"/>
                    </a:solidFill>
                  </a:rPr>
                  <a:t>erreur = DISTANCE VISEE – DISTANCE ACTUELLE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fr-FR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riv</m:t>
                          </m:r>
                          <m: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</m:d>
                      <m: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kd</m:t>
                      </m:r>
                      <m: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𝑒𝑟𝑟𝑒𝑢𝑟</m:t>
                          </m:r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619950BF-F4C5-28B7-6DCF-BFF1A8808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7873" y="360531"/>
                <a:ext cx="5116287" cy="986296"/>
              </a:xfrm>
              <a:prstGeom prst="rect">
                <a:avLst/>
              </a:prstGeom>
              <a:blipFill>
                <a:blip r:embed="rId2"/>
                <a:stretch>
                  <a:fillRect l="-1311" t="-3086" r="-2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F592F26A-88D4-C530-3705-8F603B40A3F7}"/>
              </a:ext>
            </a:extLst>
          </p:cNvPr>
          <p:cNvCxnSpPr>
            <a:cxnSpLocks/>
          </p:cNvCxnSpPr>
          <p:nvPr/>
        </p:nvCxnSpPr>
        <p:spPr>
          <a:xfrm flipV="1">
            <a:off x="3349869" y="3328139"/>
            <a:ext cx="2273670" cy="52786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566BF21C-15BE-4096-0E33-B258D2309DE0}"/>
              </a:ext>
            </a:extLst>
          </p:cNvPr>
          <p:cNvSpPr txBox="1"/>
          <p:nvPr/>
        </p:nvSpPr>
        <p:spPr>
          <a:xfrm>
            <a:off x="1064322" y="3520531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Point de Pivot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E588490E-0410-F15F-32F9-6BCACE7A23E0}"/>
              </a:ext>
            </a:extLst>
          </p:cNvPr>
          <p:cNvCxnSpPr/>
          <p:nvPr/>
        </p:nvCxnSpPr>
        <p:spPr>
          <a:xfrm flipH="1">
            <a:off x="1064322" y="3856005"/>
            <a:ext cx="228554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8F50B6C4-D3D2-719D-5BF8-549DC4B5B899}"/>
              </a:ext>
            </a:extLst>
          </p:cNvPr>
          <p:cNvCxnSpPr>
            <a:cxnSpLocks/>
          </p:cNvCxnSpPr>
          <p:nvPr/>
        </p:nvCxnSpPr>
        <p:spPr>
          <a:xfrm flipH="1" flipV="1">
            <a:off x="5572390" y="3308230"/>
            <a:ext cx="5358440" cy="20991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1FDF14D1-6C97-1FB7-1C87-6880E820E36E}"/>
              </a:ext>
            </a:extLst>
          </p:cNvPr>
          <p:cNvSpPr txBox="1"/>
          <p:nvPr/>
        </p:nvSpPr>
        <p:spPr>
          <a:xfrm>
            <a:off x="7616239" y="3335865"/>
            <a:ext cx="185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VISEE</a:t>
            </a:r>
          </a:p>
        </p:txBody>
      </p:sp>
    </p:spTree>
    <p:extLst>
      <p:ext uri="{BB962C8B-B14F-4D97-AF65-F5344CB8AC3E}">
        <p14:creationId xmlns:p14="http://schemas.microsoft.com/office/powerpoint/2010/main" val="1279059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8A821-F12A-09F5-F5D1-D16668FA8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9A124FC7-8A07-DC63-4F9D-C67688EECAED}"/>
              </a:ext>
            </a:extLst>
          </p:cNvPr>
          <p:cNvSpPr/>
          <p:nvPr/>
        </p:nvSpPr>
        <p:spPr>
          <a:xfrm>
            <a:off x="3694098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F97FD5-931B-A06E-F43B-DE28CAAC1E49}"/>
              </a:ext>
            </a:extLst>
          </p:cNvPr>
          <p:cNvSpPr/>
          <p:nvPr/>
        </p:nvSpPr>
        <p:spPr>
          <a:xfrm>
            <a:off x="812876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A0A6CA4-E984-6876-9275-84D0352F1E18}"/>
              </a:ext>
            </a:extLst>
          </p:cNvPr>
          <p:cNvSpPr/>
          <p:nvPr/>
        </p:nvSpPr>
        <p:spPr>
          <a:xfrm>
            <a:off x="5502769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333930-625B-DEDA-6704-C5E164DD2077}"/>
              </a:ext>
            </a:extLst>
          </p:cNvPr>
          <p:cNvSpPr/>
          <p:nvPr/>
        </p:nvSpPr>
        <p:spPr>
          <a:xfrm>
            <a:off x="3788988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213FFC3B-9763-8E14-496F-5358DB2CB7AD}"/>
              </a:ext>
            </a:extLst>
          </p:cNvPr>
          <p:cNvSpPr/>
          <p:nvPr/>
        </p:nvSpPr>
        <p:spPr>
          <a:xfrm>
            <a:off x="11017925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7B91D-CB3E-9AD5-3595-8C8DEB1F5652}"/>
              </a:ext>
            </a:extLst>
          </p:cNvPr>
          <p:cNvSpPr/>
          <p:nvPr/>
        </p:nvSpPr>
        <p:spPr>
          <a:xfrm>
            <a:off x="11233584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B04E62-B9AB-0D84-F110-320B6301EA10}"/>
              </a:ext>
            </a:extLst>
          </p:cNvPr>
          <p:cNvSpPr/>
          <p:nvPr/>
        </p:nvSpPr>
        <p:spPr>
          <a:xfrm>
            <a:off x="7236069" y="4520241"/>
            <a:ext cx="3997515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47D97C-0F08-8B7F-0B51-34301752212F}"/>
              </a:ext>
            </a:extLst>
          </p:cNvPr>
          <p:cNvSpPr/>
          <p:nvPr/>
        </p:nvSpPr>
        <p:spPr>
          <a:xfrm>
            <a:off x="812876" y="2078662"/>
            <a:ext cx="10205049" cy="923330"/>
          </a:xfrm>
          <a:prstGeom prst="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43F9D0DE-A018-ED4B-12A0-4848A96E50C7}"/>
              </a:ext>
            </a:extLst>
          </p:cNvPr>
          <p:cNvSpPr/>
          <p:nvPr/>
        </p:nvSpPr>
        <p:spPr>
          <a:xfrm>
            <a:off x="5183592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97DD2786-DBD2-BCE1-DBF9-C0338C13322A}"/>
              </a:ext>
            </a:extLst>
          </p:cNvPr>
          <p:cNvSpPr/>
          <p:nvPr/>
        </p:nvSpPr>
        <p:spPr>
          <a:xfrm rot="10800000">
            <a:off x="5173369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0F573665-67D4-36A9-47DD-B785027C8280}"/>
              </a:ext>
            </a:extLst>
          </p:cNvPr>
          <p:cNvCxnSpPr/>
          <p:nvPr/>
        </p:nvCxnSpPr>
        <p:spPr>
          <a:xfrm flipH="1">
            <a:off x="5249728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DE063893-4DA0-7550-0B49-78B57B545718}"/>
              </a:ext>
            </a:extLst>
          </p:cNvPr>
          <p:cNvSpPr txBox="1"/>
          <p:nvPr/>
        </p:nvSpPr>
        <p:spPr>
          <a:xfrm>
            <a:off x="3837097" y="1854084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F85000-97ED-C40D-E6B4-8D9DBB33DFB7}"/>
              </a:ext>
            </a:extLst>
          </p:cNvPr>
          <p:cNvSpPr txBox="1"/>
          <p:nvPr/>
        </p:nvSpPr>
        <p:spPr>
          <a:xfrm>
            <a:off x="867509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DEFE12C-4FF4-9862-AD37-19E7C316DA13}"/>
              </a:ext>
            </a:extLst>
          </p:cNvPr>
          <p:cNvSpPr txBox="1"/>
          <p:nvPr/>
        </p:nvSpPr>
        <p:spPr>
          <a:xfrm>
            <a:off x="5039819" y="4245800"/>
            <a:ext cx="136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SUPPORT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0FB8623-1B2E-C2E4-52E7-E30F6419FC99}"/>
              </a:ext>
            </a:extLst>
          </p:cNvPr>
          <p:cNvSpPr txBox="1"/>
          <p:nvPr/>
        </p:nvSpPr>
        <p:spPr>
          <a:xfrm>
            <a:off x="10885735" y="1169979"/>
            <a:ext cx="1101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C1BB7F3-3569-43D5-F8FB-855309C49140}"/>
              </a:ext>
            </a:extLst>
          </p:cNvPr>
          <p:cNvSpPr txBox="1"/>
          <p:nvPr/>
        </p:nvSpPr>
        <p:spPr>
          <a:xfrm>
            <a:off x="7616240" y="1993657"/>
            <a:ext cx="213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ACTUELLE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716008-A5D7-5C1D-14B4-CAD4FE4C6B0A}"/>
              </a:ext>
            </a:extLst>
          </p:cNvPr>
          <p:cNvSpPr/>
          <p:nvPr/>
        </p:nvSpPr>
        <p:spPr>
          <a:xfrm>
            <a:off x="812876" y="2078662"/>
            <a:ext cx="189448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A8DA1E-90E0-3CB7-D4B1-1D89F9B653CD}"/>
              </a:ext>
            </a:extLst>
          </p:cNvPr>
          <p:cNvSpPr/>
          <p:nvPr/>
        </p:nvSpPr>
        <p:spPr>
          <a:xfrm>
            <a:off x="10758911" y="2504482"/>
            <a:ext cx="259014" cy="7552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BF9C12D7-08E8-26CA-D685-0DDF02DAC1E7}"/>
              </a:ext>
            </a:extLst>
          </p:cNvPr>
          <p:cNvCxnSpPr>
            <a:cxnSpLocks/>
          </p:cNvCxnSpPr>
          <p:nvPr/>
        </p:nvCxnSpPr>
        <p:spPr>
          <a:xfrm flipV="1">
            <a:off x="5123573" y="1517114"/>
            <a:ext cx="0" cy="1485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6927CEA-120E-F9EE-F368-4CB1C02D0FD1}"/>
              </a:ext>
            </a:extLst>
          </p:cNvPr>
          <p:cNvCxnSpPr>
            <a:cxnSpLocks/>
          </p:cNvCxnSpPr>
          <p:nvPr/>
        </p:nvCxnSpPr>
        <p:spPr>
          <a:xfrm flipV="1">
            <a:off x="10758911" y="1348740"/>
            <a:ext cx="0" cy="244688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B32227E4-3402-9470-2445-66AB7417203E}"/>
                  </a:ext>
                </a:extLst>
              </p:cNvPr>
              <p:cNvSpPr txBox="1"/>
              <p:nvPr/>
            </p:nvSpPr>
            <p:spPr>
              <a:xfrm>
                <a:off x="4411133" y="360531"/>
                <a:ext cx="6013027" cy="85074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tx2"/>
                    </a:solidFill>
                  </a:rPr>
                  <a:t>erreur = DISTANCE VISEE – DISTANCE ACTUELLE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PI</m:t>
                    </m:r>
                    <m:r>
                      <a:rPr lang="fr-FR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fr-FR" sz="20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erreur</m:t>
                    </m:r>
                    <m:r>
                      <a:rPr lang="fr-FR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fr-F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𝑘𝑝</m:t>
                    </m:r>
                    <m:r>
                      <a:rPr lang="fr-FR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fr-FR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ki</m:t>
                    </m:r>
                    <m:r>
                      <a:rPr lang="fr-FR" sz="200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∗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F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fr-FR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𝑒𝑟𝑟𝑒𝑢𝑟</m:t>
                            </m:r>
                          </m:e>
                        </m:d>
                        <m:r>
                          <a:rPr lang="fr-F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fr-FR" sz="2000" dirty="0">
                    <a:solidFill>
                      <a:schemeClr val="tx2"/>
                    </a:solidFill>
                  </a:rPr>
                  <a:t>+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kd</m:t>
                    </m:r>
                    <m:r>
                      <a:rPr lang="fr-FR" sz="2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𝑒𝑟𝑟𝑒𝑢𝑟</m:t>
                        </m:r>
                        <m: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B32227E4-3402-9470-2445-66AB74172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133" y="360531"/>
                <a:ext cx="6013027" cy="850746"/>
              </a:xfrm>
              <a:prstGeom prst="rect">
                <a:avLst/>
              </a:prstGeom>
              <a:blipFill>
                <a:blip r:embed="rId2"/>
                <a:stretch>
                  <a:fillRect l="-1116" t="-3571" b="-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39AE030-E159-5918-298B-44CF5663451E}"/>
              </a:ext>
            </a:extLst>
          </p:cNvPr>
          <p:cNvCxnSpPr>
            <a:cxnSpLocks/>
          </p:cNvCxnSpPr>
          <p:nvPr/>
        </p:nvCxnSpPr>
        <p:spPr>
          <a:xfrm flipV="1">
            <a:off x="3349869" y="3328139"/>
            <a:ext cx="2273670" cy="52786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3A9472A9-5B32-0774-CEF0-9B8325AF3791}"/>
              </a:ext>
            </a:extLst>
          </p:cNvPr>
          <p:cNvSpPr txBox="1"/>
          <p:nvPr/>
        </p:nvSpPr>
        <p:spPr>
          <a:xfrm>
            <a:off x="1064322" y="3520531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Point de Pivot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B0D6DF4-9E48-3812-ED78-56D4DEEECD0B}"/>
              </a:ext>
            </a:extLst>
          </p:cNvPr>
          <p:cNvCxnSpPr/>
          <p:nvPr/>
        </p:nvCxnSpPr>
        <p:spPr>
          <a:xfrm flipH="1">
            <a:off x="1064322" y="3856005"/>
            <a:ext cx="228554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0F07CC2-6D76-C722-0F62-410D44B58E5D}"/>
              </a:ext>
            </a:extLst>
          </p:cNvPr>
          <p:cNvCxnSpPr>
            <a:cxnSpLocks/>
          </p:cNvCxnSpPr>
          <p:nvPr/>
        </p:nvCxnSpPr>
        <p:spPr>
          <a:xfrm flipH="1" flipV="1">
            <a:off x="5572390" y="3308230"/>
            <a:ext cx="5358440" cy="20991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D5846DCC-0BC0-2534-14CC-7B623B1CC063}"/>
              </a:ext>
            </a:extLst>
          </p:cNvPr>
          <p:cNvSpPr txBox="1"/>
          <p:nvPr/>
        </p:nvSpPr>
        <p:spPr>
          <a:xfrm>
            <a:off x="7616239" y="3335865"/>
            <a:ext cx="185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VISEE</a:t>
            </a:r>
          </a:p>
        </p:txBody>
      </p:sp>
    </p:spTree>
    <p:extLst>
      <p:ext uri="{BB962C8B-B14F-4D97-AF65-F5344CB8AC3E}">
        <p14:creationId xmlns:p14="http://schemas.microsoft.com/office/powerpoint/2010/main" val="51547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66BB7C4-BF40-DFCB-FEEF-08707B1CBFE6}"/>
              </a:ext>
            </a:extLst>
          </p:cNvPr>
          <p:cNvSpPr txBox="1"/>
          <p:nvPr/>
        </p:nvSpPr>
        <p:spPr>
          <a:xfrm>
            <a:off x="3256280" y="422376"/>
            <a:ext cx="7089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REPERE + AIDE MONTAGE 1|3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4344BB8-F39A-8F76-082C-54FD70CBE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6" y="1075265"/>
            <a:ext cx="4240254" cy="318019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8B07FD7-0D30-30BE-41CF-1E0BE270F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67189" y="1638722"/>
            <a:ext cx="4536623" cy="3402467"/>
          </a:xfrm>
          <a:prstGeom prst="rect">
            <a:avLst/>
          </a:prstGeom>
        </p:spPr>
      </p:pic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EADC208-2EEE-5DA2-3925-D32A1BA8E74D}"/>
              </a:ext>
            </a:extLst>
          </p:cNvPr>
          <p:cNvCxnSpPr>
            <a:cxnSpLocks/>
          </p:cNvCxnSpPr>
          <p:nvPr/>
        </p:nvCxnSpPr>
        <p:spPr>
          <a:xfrm flipH="1">
            <a:off x="3952240" y="2106507"/>
            <a:ext cx="1549400" cy="330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C89C4C2D-32F1-6E8A-B3B2-D69A3AD9E051}"/>
              </a:ext>
            </a:extLst>
          </p:cNvPr>
          <p:cNvCxnSpPr>
            <a:cxnSpLocks/>
          </p:cNvCxnSpPr>
          <p:nvPr/>
        </p:nvCxnSpPr>
        <p:spPr>
          <a:xfrm flipH="1" flipV="1">
            <a:off x="3520440" y="1920240"/>
            <a:ext cx="1955341" cy="1862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D00E6122-5A0C-1D13-D3C1-7C760E0B5442}"/>
              </a:ext>
            </a:extLst>
          </p:cNvPr>
          <p:cNvSpPr txBox="1"/>
          <p:nvPr/>
        </p:nvSpPr>
        <p:spPr>
          <a:xfrm>
            <a:off x="5501640" y="1071644"/>
            <a:ext cx="2101574" cy="20313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Embase support balancier avec création de 2 encoches en vue de réaliser l’axe de rotation du balancier</a:t>
            </a:r>
          </a:p>
        </p:txBody>
      </p:sp>
      <p:sp>
        <p:nvSpPr>
          <p:cNvPr id="28" name="Nuage 27">
            <a:extLst>
              <a:ext uri="{FF2B5EF4-FFF2-40B4-BE49-F238E27FC236}">
                <a16:creationId xmlns:a16="http://schemas.microsoft.com/office/drawing/2014/main" id="{C51BD6AD-8AAF-D2B1-0F6B-65BF57068F7E}"/>
              </a:ext>
            </a:extLst>
          </p:cNvPr>
          <p:cNvSpPr/>
          <p:nvPr/>
        </p:nvSpPr>
        <p:spPr>
          <a:xfrm>
            <a:off x="2466569" y="1300480"/>
            <a:ext cx="2186711" cy="2128520"/>
          </a:xfrm>
          <a:prstGeom prst="cloud">
            <a:avLst/>
          </a:prstGeom>
          <a:solidFill>
            <a:srgbClr val="4472C4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FE12D20-56CD-50B2-D521-75EBA34DD3D5}"/>
              </a:ext>
            </a:extLst>
          </p:cNvPr>
          <p:cNvSpPr txBox="1"/>
          <p:nvPr/>
        </p:nvSpPr>
        <p:spPr>
          <a:xfrm>
            <a:off x="929640" y="4403358"/>
            <a:ext cx="2101574" cy="36933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Plaque Support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3882A8D5-12CB-1D42-329B-9EC9388927FC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1980427" y="2454642"/>
            <a:ext cx="71893" cy="194871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36C0E299-D7FA-8166-783A-996FC47C0703}"/>
              </a:ext>
            </a:extLst>
          </p:cNvPr>
          <p:cNvSpPr txBox="1"/>
          <p:nvPr/>
        </p:nvSpPr>
        <p:spPr>
          <a:xfrm>
            <a:off x="5750317" y="4555758"/>
            <a:ext cx="2101574" cy="36933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Paroi Balancier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C62E3FE-8E39-A5F2-9945-7B94B3B56BD9}"/>
              </a:ext>
            </a:extLst>
          </p:cNvPr>
          <p:cNvCxnSpPr>
            <a:cxnSpLocks/>
          </p:cNvCxnSpPr>
          <p:nvPr/>
        </p:nvCxnSpPr>
        <p:spPr>
          <a:xfrm flipV="1">
            <a:off x="7219426" y="3475238"/>
            <a:ext cx="2158254" cy="108052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B6DB4F61-3D16-26DF-625E-B7D3D681DB60}"/>
              </a:ext>
            </a:extLst>
          </p:cNvPr>
          <p:cNvCxnSpPr>
            <a:cxnSpLocks/>
          </p:cNvCxnSpPr>
          <p:nvPr/>
        </p:nvCxnSpPr>
        <p:spPr>
          <a:xfrm flipV="1">
            <a:off x="7294880" y="3647440"/>
            <a:ext cx="2713853" cy="90831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720769FF-B7B3-4266-AAFE-14A4004CCDE4}"/>
              </a:ext>
            </a:extLst>
          </p:cNvPr>
          <p:cNvSpPr txBox="1"/>
          <p:nvPr/>
        </p:nvSpPr>
        <p:spPr>
          <a:xfrm>
            <a:off x="9535160" y="5937518"/>
            <a:ext cx="2101574" cy="646331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Butée extérieure balancier 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8EA65CA2-9E69-3593-C793-E93A705A9053}"/>
              </a:ext>
            </a:extLst>
          </p:cNvPr>
          <p:cNvCxnSpPr>
            <a:cxnSpLocks/>
          </p:cNvCxnSpPr>
          <p:nvPr/>
        </p:nvCxnSpPr>
        <p:spPr>
          <a:xfrm flipV="1">
            <a:off x="10718800" y="2480819"/>
            <a:ext cx="571838" cy="3456699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4BDD5973-9163-07CB-17BD-FECB44F377E4}"/>
              </a:ext>
            </a:extLst>
          </p:cNvPr>
          <p:cNvCxnSpPr>
            <a:cxnSpLocks/>
          </p:cNvCxnSpPr>
          <p:nvPr/>
        </p:nvCxnSpPr>
        <p:spPr>
          <a:xfrm flipH="1" flipV="1">
            <a:off x="8298553" y="4403358"/>
            <a:ext cx="2420247" cy="153416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04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2AD29-B426-6281-E66B-1B322C35A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0AD05E4-45FA-462A-206D-6EF67F3DA2C0}"/>
              </a:ext>
            </a:extLst>
          </p:cNvPr>
          <p:cNvSpPr txBox="1"/>
          <p:nvPr/>
        </p:nvSpPr>
        <p:spPr>
          <a:xfrm>
            <a:off x="3256280" y="422376"/>
            <a:ext cx="7089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REPERE + AIDE MONTAGE 2|3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2814D89-4CC9-1036-02F4-0D842493C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5" y="1229359"/>
            <a:ext cx="3081495" cy="410866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8A6B0D-9BBA-A2A4-E2FE-12212CACB4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800" y="1148878"/>
            <a:ext cx="5585521" cy="4189141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474F261-D7AD-AB82-C030-084AD8B99FA7}"/>
              </a:ext>
            </a:extLst>
          </p:cNvPr>
          <p:cNvCxnSpPr/>
          <p:nvPr/>
        </p:nvCxnSpPr>
        <p:spPr>
          <a:xfrm flipH="1" flipV="1">
            <a:off x="2773680" y="2915920"/>
            <a:ext cx="1473200" cy="9042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B606A08-6F4E-EC42-6A98-B2D7859AFD5B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287240" y="1608746"/>
            <a:ext cx="1364290" cy="7671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D752D89-6C9E-7B93-490B-8E9B5B44B498}"/>
              </a:ext>
            </a:extLst>
          </p:cNvPr>
          <p:cNvCxnSpPr>
            <a:cxnSpLocks/>
          </p:cNvCxnSpPr>
          <p:nvPr/>
        </p:nvCxnSpPr>
        <p:spPr>
          <a:xfrm flipV="1">
            <a:off x="9165560" y="2216167"/>
            <a:ext cx="120680" cy="34929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100EA110-C8EF-8235-4D31-9E12B8D0C07A}"/>
              </a:ext>
            </a:extLst>
          </p:cNvPr>
          <p:cNvSpPr txBox="1"/>
          <p:nvPr/>
        </p:nvSpPr>
        <p:spPr>
          <a:xfrm>
            <a:off x="7462520" y="5709122"/>
            <a:ext cx="3235960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Support servo moteur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EBE5214-124B-F99B-C540-70C2221B19EC}"/>
              </a:ext>
            </a:extLst>
          </p:cNvPr>
          <p:cNvSpPr txBox="1"/>
          <p:nvPr/>
        </p:nvSpPr>
        <p:spPr>
          <a:xfrm>
            <a:off x="3605810" y="3820160"/>
            <a:ext cx="2635900" cy="3693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Axe Pivot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18B9F72-18A3-0428-AE59-1620CC93BA77}"/>
              </a:ext>
            </a:extLst>
          </p:cNvPr>
          <p:cNvSpPr txBox="1"/>
          <p:nvPr/>
        </p:nvSpPr>
        <p:spPr>
          <a:xfrm>
            <a:off x="3651530" y="1147081"/>
            <a:ext cx="2635900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Cylindre femelle recevant l’axe pivot, collé au balancier</a:t>
            </a:r>
          </a:p>
        </p:txBody>
      </p:sp>
    </p:spTree>
    <p:extLst>
      <p:ext uri="{BB962C8B-B14F-4D97-AF65-F5344CB8AC3E}">
        <p14:creationId xmlns:p14="http://schemas.microsoft.com/office/powerpoint/2010/main" val="3798752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7D6BC-CD0D-9BE8-AECC-66A096A5D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B2CEED6-54E8-7FA0-6949-EE31F761600E}"/>
              </a:ext>
            </a:extLst>
          </p:cNvPr>
          <p:cNvSpPr txBox="1"/>
          <p:nvPr/>
        </p:nvSpPr>
        <p:spPr>
          <a:xfrm>
            <a:off x="3256280" y="422376"/>
            <a:ext cx="7089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REPERE + AIDE MONTAGE 3|3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BB7ABCC-2CE7-39F5-BF8D-1DAAC4963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080" y="1057202"/>
            <a:ext cx="5428923" cy="407169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7F4F99D-21F7-8BF9-04A5-8702492FC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97" y="1057202"/>
            <a:ext cx="5428923" cy="4071692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9A4B04CE-3AE3-29D6-D26C-4802BE3CE0BF}"/>
              </a:ext>
            </a:extLst>
          </p:cNvPr>
          <p:cNvCxnSpPr>
            <a:cxnSpLocks/>
          </p:cNvCxnSpPr>
          <p:nvPr/>
        </p:nvCxnSpPr>
        <p:spPr>
          <a:xfrm flipH="1" flipV="1">
            <a:off x="2611120" y="2824480"/>
            <a:ext cx="243840" cy="2794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8FC17B0-8AE1-31B8-D81E-E74BCA2AB86D}"/>
              </a:ext>
            </a:extLst>
          </p:cNvPr>
          <p:cNvCxnSpPr>
            <a:cxnSpLocks/>
          </p:cNvCxnSpPr>
          <p:nvPr/>
        </p:nvCxnSpPr>
        <p:spPr>
          <a:xfrm flipH="1" flipV="1">
            <a:off x="4805680" y="2336800"/>
            <a:ext cx="833120" cy="32816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5085B4A7-EB40-6E08-154B-29E2C8361D8E}"/>
              </a:ext>
            </a:extLst>
          </p:cNvPr>
          <p:cNvCxnSpPr>
            <a:cxnSpLocks/>
          </p:cNvCxnSpPr>
          <p:nvPr/>
        </p:nvCxnSpPr>
        <p:spPr>
          <a:xfrm flipH="1" flipV="1">
            <a:off x="10234603" y="3027008"/>
            <a:ext cx="575637" cy="26010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5409D50B-7A44-D949-A6C8-27F17D868B53}"/>
              </a:ext>
            </a:extLst>
          </p:cNvPr>
          <p:cNvSpPr txBox="1"/>
          <p:nvPr/>
        </p:nvSpPr>
        <p:spPr>
          <a:xfrm>
            <a:off x="975360" y="5618480"/>
            <a:ext cx="3241040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Une butée mécanique a été rajouté, en partie arrière, pour éviter que la balle ne « parte » trop loin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E22C4AD-4BF7-1074-9B9F-FBBFCB2B6402}"/>
              </a:ext>
            </a:extLst>
          </p:cNvPr>
          <p:cNvSpPr txBox="1"/>
          <p:nvPr/>
        </p:nvSpPr>
        <p:spPr>
          <a:xfrm>
            <a:off x="4782022" y="5618480"/>
            <a:ext cx="3241040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Une butée mécanique a été rajouté, en partie avant,  pour éviter que la balle ne « vienne » trop près du capteur ultrason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CE97DF9-5452-CC75-28C3-7E51218B5D25}"/>
              </a:ext>
            </a:extLst>
          </p:cNvPr>
          <p:cNvSpPr txBox="1"/>
          <p:nvPr/>
        </p:nvSpPr>
        <p:spPr>
          <a:xfrm>
            <a:off x="8725408" y="5628078"/>
            <a:ext cx="3241040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dirty="0"/>
              <a:t>Une tige « à façonner  » permet de relier le servomoteur au balancier</a:t>
            </a:r>
          </a:p>
        </p:txBody>
      </p:sp>
    </p:spTree>
    <p:extLst>
      <p:ext uri="{BB962C8B-B14F-4D97-AF65-F5344CB8AC3E}">
        <p14:creationId xmlns:p14="http://schemas.microsoft.com/office/powerpoint/2010/main" val="2733690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1C912D64-C9DF-678F-558E-AE0BC237843E}"/>
              </a:ext>
            </a:extLst>
          </p:cNvPr>
          <p:cNvSpPr/>
          <p:nvPr/>
        </p:nvSpPr>
        <p:spPr>
          <a:xfrm>
            <a:off x="4045789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134B05-FDA4-4B1F-0BE3-A3D4AB08EC7F}"/>
              </a:ext>
            </a:extLst>
          </p:cNvPr>
          <p:cNvSpPr/>
          <p:nvPr/>
        </p:nvSpPr>
        <p:spPr>
          <a:xfrm>
            <a:off x="1164567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71449BF-5EC8-3F3C-4CD4-AE98A76EDD89}"/>
              </a:ext>
            </a:extLst>
          </p:cNvPr>
          <p:cNvSpPr/>
          <p:nvPr/>
        </p:nvSpPr>
        <p:spPr>
          <a:xfrm>
            <a:off x="5854460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11C8456-B419-2EF2-4446-132544B977BA}"/>
              </a:ext>
            </a:extLst>
          </p:cNvPr>
          <p:cNvSpPr/>
          <p:nvPr/>
        </p:nvSpPr>
        <p:spPr>
          <a:xfrm>
            <a:off x="4140679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005CD2E9-8F8B-E453-9838-C1254D3FD03D}"/>
              </a:ext>
            </a:extLst>
          </p:cNvPr>
          <p:cNvSpPr/>
          <p:nvPr/>
        </p:nvSpPr>
        <p:spPr>
          <a:xfrm>
            <a:off x="11369616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5A357A-04E8-E362-98D9-25B6819F66E6}"/>
              </a:ext>
            </a:extLst>
          </p:cNvPr>
          <p:cNvSpPr/>
          <p:nvPr/>
        </p:nvSpPr>
        <p:spPr>
          <a:xfrm>
            <a:off x="11585275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5C7B6B-46CB-A955-E2A5-567432E11B3F}"/>
              </a:ext>
            </a:extLst>
          </p:cNvPr>
          <p:cNvSpPr/>
          <p:nvPr/>
        </p:nvSpPr>
        <p:spPr>
          <a:xfrm>
            <a:off x="5854460" y="4520241"/>
            <a:ext cx="5791200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5B2B1DC1-70EA-39FC-8B4F-41ABA231DE5A}"/>
              </a:ext>
            </a:extLst>
          </p:cNvPr>
          <p:cNvSpPr/>
          <p:nvPr/>
        </p:nvSpPr>
        <p:spPr>
          <a:xfrm>
            <a:off x="5535283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0BB2D4A0-CFA6-8058-5562-01C91A742EAF}"/>
              </a:ext>
            </a:extLst>
          </p:cNvPr>
          <p:cNvSpPr/>
          <p:nvPr/>
        </p:nvSpPr>
        <p:spPr>
          <a:xfrm rot="10800000">
            <a:off x="5525060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5043CFB-3136-AAAF-D6EC-C8E008D230B3}"/>
              </a:ext>
            </a:extLst>
          </p:cNvPr>
          <p:cNvCxnSpPr/>
          <p:nvPr/>
        </p:nvCxnSpPr>
        <p:spPr>
          <a:xfrm flipH="1">
            <a:off x="5601419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144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2834D-C4A8-2482-EBCD-6CC4E9960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588CA289-7D61-D7D5-CD9A-A676CCEEA96A}"/>
              </a:ext>
            </a:extLst>
          </p:cNvPr>
          <p:cNvSpPr/>
          <p:nvPr/>
        </p:nvSpPr>
        <p:spPr>
          <a:xfrm>
            <a:off x="4045789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C48981-47A7-1447-667E-EDAC1B4E3C42}"/>
              </a:ext>
            </a:extLst>
          </p:cNvPr>
          <p:cNvSpPr/>
          <p:nvPr/>
        </p:nvSpPr>
        <p:spPr>
          <a:xfrm>
            <a:off x="1164567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B81DEB4A-7F0F-B9EE-3051-1B13A5D76EA7}"/>
              </a:ext>
            </a:extLst>
          </p:cNvPr>
          <p:cNvSpPr/>
          <p:nvPr/>
        </p:nvSpPr>
        <p:spPr>
          <a:xfrm>
            <a:off x="5854460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E89A1E6-EBBE-89A0-25BD-B3E9EDB28D18}"/>
              </a:ext>
            </a:extLst>
          </p:cNvPr>
          <p:cNvSpPr/>
          <p:nvPr/>
        </p:nvSpPr>
        <p:spPr>
          <a:xfrm>
            <a:off x="4140679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941E652D-69EB-0CEC-E96E-787B39B6ECB8}"/>
              </a:ext>
            </a:extLst>
          </p:cNvPr>
          <p:cNvSpPr/>
          <p:nvPr/>
        </p:nvSpPr>
        <p:spPr>
          <a:xfrm>
            <a:off x="11369616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54CBA2-F5C3-2CF1-2BF0-B73E59BB849A}"/>
              </a:ext>
            </a:extLst>
          </p:cNvPr>
          <p:cNvSpPr/>
          <p:nvPr/>
        </p:nvSpPr>
        <p:spPr>
          <a:xfrm>
            <a:off x="11585275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494809-73DA-83F9-B337-F6EA802E3BE1}"/>
              </a:ext>
            </a:extLst>
          </p:cNvPr>
          <p:cNvSpPr/>
          <p:nvPr/>
        </p:nvSpPr>
        <p:spPr>
          <a:xfrm>
            <a:off x="5854460" y="4520241"/>
            <a:ext cx="5791200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AE9A674B-1315-85F4-00D6-7E8C74C8EAEE}"/>
              </a:ext>
            </a:extLst>
          </p:cNvPr>
          <p:cNvSpPr/>
          <p:nvPr/>
        </p:nvSpPr>
        <p:spPr>
          <a:xfrm>
            <a:off x="5535283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4B25F4CE-01C3-0394-F69A-4A9E870D567A}"/>
              </a:ext>
            </a:extLst>
          </p:cNvPr>
          <p:cNvSpPr/>
          <p:nvPr/>
        </p:nvSpPr>
        <p:spPr>
          <a:xfrm rot="10800000">
            <a:off x="5525060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5BF2E559-EF75-790F-FCF1-390ED8A96857}"/>
              </a:ext>
            </a:extLst>
          </p:cNvPr>
          <p:cNvCxnSpPr/>
          <p:nvPr/>
        </p:nvCxnSpPr>
        <p:spPr>
          <a:xfrm flipH="1">
            <a:off x="5601419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0802D8A7-534F-C2F1-94D3-C4859B783601}"/>
              </a:ext>
            </a:extLst>
          </p:cNvPr>
          <p:cNvSpPr txBox="1"/>
          <p:nvPr/>
        </p:nvSpPr>
        <p:spPr>
          <a:xfrm>
            <a:off x="4382219" y="1818916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8CFAD2-87BE-1B2E-B840-05927670AF4F}"/>
              </a:ext>
            </a:extLst>
          </p:cNvPr>
          <p:cNvSpPr txBox="1"/>
          <p:nvPr/>
        </p:nvSpPr>
        <p:spPr>
          <a:xfrm>
            <a:off x="1219200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D2512E1-23E4-25D9-2067-D457FB151F97}"/>
              </a:ext>
            </a:extLst>
          </p:cNvPr>
          <p:cNvSpPr txBox="1"/>
          <p:nvPr/>
        </p:nvSpPr>
        <p:spPr>
          <a:xfrm>
            <a:off x="5391510" y="4245800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0A84A45-9632-BA4C-53D8-9128782CB57D}"/>
              </a:ext>
            </a:extLst>
          </p:cNvPr>
          <p:cNvSpPr txBox="1"/>
          <p:nvPr/>
        </p:nvSpPr>
        <p:spPr>
          <a:xfrm>
            <a:off x="11005868" y="1086376"/>
            <a:ext cx="156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FA7B91F-CC2A-2AD3-F88F-AC070156BFEF}"/>
              </a:ext>
            </a:extLst>
          </p:cNvPr>
          <p:cNvSpPr txBox="1"/>
          <p:nvPr/>
        </p:nvSpPr>
        <p:spPr>
          <a:xfrm>
            <a:off x="7967932" y="1993657"/>
            <a:ext cx="156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C2AAA3-B375-68E1-3048-1F391D83FAED}"/>
              </a:ext>
            </a:extLst>
          </p:cNvPr>
          <p:cNvSpPr/>
          <p:nvPr/>
        </p:nvSpPr>
        <p:spPr>
          <a:xfrm>
            <a:off x="1150189" y="4520241"/>
            <a:ext cx="5791200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01B960-0903-2B8B-D5B8-5ACE7FF42072}"/>
              </a:ext>
            </a:extLst>
          </p:cNvPr>
          <p:cNvSpPr/>
          <p:nvPr/>
        </p:nvSpPr>
        <p:spPr>
          <a:xfrm>
            <a:off x="2517475" y="4245800"/>
            <a:ext cx="869192" cy="274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roix 19">
            <a:extLst>
              <a:ext uri="{FF2B5EF4-FFF2-40B4-BE49-F238E27FC236}">
                <a16:creationId xmlns:a16="http://schemas.microsoft.com/office/drawing/2014/main" id="{C7B74FB6-C729-1101-4786-F6467AA3BE6B}"/>
              </a:ext>
            </a:extLst>
          </p:cNvPr>
          <p:cNvSpPr/>
          <p:nvPr/>
        </p:nvSpPr>
        <p:spPr>
          <a:xfrm rot="20142698">
            <a:off x="2661516" y="3769743"/>
            <a:ext cx="615233" cy="600036"/>
          </a:xfrm>
          <a:prstGeom prst="plus">
            <a:avLst>
              <a:gd name="adj" fmla="val 4405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9C3FF55-7490-6267-81A5-115D94AE9F34}"/>
              </a:ext>
            </a:extLst>
          </p:cNvPr>
          <p:cNvSpPr/>
          <p:nvPr/>
        </p:nvSpPr>
        <p:spPr>
          <a:xfrm>
            <a:off x="2904403" y="3987007"/>
            <a:ext cx="140499" cy="15212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C5DC0554-B33B-6B34-FA3A-ED827B428DC8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339970" y="3352226"/>
            <a:ext cx="1348774" cy="8440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>
            <a:extLst>
              <a:ext uri="{FF2B5EF4-FFF2-40B4-BE49-F238E27FC236}">
                <a16:creationId xmlns:a16="http://schemas.microsoft.com/office/drawing/2014/main" id="{1D2B343A-95E0-F851-C7E1-1DEEE3DF2BB2}"/>
              </a:ext>
            </a:extLst>
          </p:cNvPr>
          <p:cNvSpPr/>
          <p:nvPr/>
        </p:nvSpPr>
        <p:spPr>
          <a:xfrm>
            <a:off x="1219200" y="3258723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E753D50-DC21-386C-B08F-5F265DCF27B7}"/>
              </a:ext>
            </a:extLst>
          </p:cNvPr>
          <p:cNvSpPr txBox="1"/>
          <p:nvPr/>
        </p:nvSpPr>
        <p:spPr>
          <a:xfrm>
            <a:off x="2412772" y="3448629"/>
            <a:ext cx="163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SERVOMOTEUR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DB5AF5D-2C4B-0AE4-7E23-E1BF2CA40F24}"/>
              </a:ext>
            </a:extLst>
          </p:cNvPr>
          <p:cNvSpPr txBox="1"/>
          <p:nvPr/>
        </p:nvSpPr>
        <p:spPr>
          <a:xfrm>
            <a:off x="1171245" y="3735890"/>
            <a:ext cx="1072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TIGE DE RENVOIE</a:t>
            </a:r>
          </a:p>
        </p:txBody>
      </p:sp>
    </p:spTree>
    <p:extLst>
      <p:ext uri="{BB962C8B-B14F-4D97-AF65-F5344CB8AC3E}">
        <p14:creationId xmlns:p14="http://schemas.microsoft.com/office/powerpoint/2010/main" val="464284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AB065-C02E-3CC8-B16D-45437FE7D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668CCF63-EDC8-BDD9-1F0F-68D937D3FA38}"/>
              </a:ext>
            </a:extLst>
          </p:cNvPr>
          <p:cNvSpPr/>
          <p:nvPr/>
        </p:nvSpPr>
        <p:spPr>
          <a:xfrm>
            <a:off x="3694098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7AFB76-8CBE-1BC9-9C49-4DFCFAFC67A7}"/>
              </a:ext>
            </a:extLst>
          </p:cNvPr>
          <p:cNvSpPr/>
          <p:nvPr/>
        </p:nvSpPr>
        <p:spPr>
          <a:xfrm>
            <a:off x="812876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A268C5F-5E35-655E-0100-12C51A9C4062}"/>
              </a:ext>
            </a:extLst>
          </p:cNvPr>
          <p:cNvSpPr/>
          <p:nvPr/>
        </p:nvSpPr>
        <p:spPr>
          <a:xfrm>
            <a:off x="5502769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DD65FDA-329A-24CB-0A77-4AB3B81A2190}"/>
              </a:ext>
            </a:extLst>
          </p:cNvPr>
          <p:cNvSpPr/>
          <p:nvPr/>
        </p:nvSpPr>
        <p:spPr>
          <a:xfrm>
            <a:off x="3788988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7DFCA186-9E9F-0B15-F298-57066CD6AFB1}"/>
              </a:ext>
            </a:extLst>
          </p:cNvPr>
          <p:cNvSpPr/>
          <p:nvPr/>
        </p:nvSpPr>
        <p:spPr>
          <a:xfrm>
            <a:off x="11017925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46A902-E829-CF05-E8AF-BC3EF0FD183B}"/>
              </a:ext>
            </a:extLst>
          </p:cNvPr>
          <p:cNvSpPr/>
          <p:nvPr/>
        </p:nvSpPr>
        <p:spPr>
          <a:xfrm>
            <a:off x="11233584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9C62B9-0B2B-4385-B5E4-381E8C728225}"/>
              </a:ext>
            </a:extLst>
          </p:cNvPr>
          <p:cNvSpPr/>
          <p:nvPr/>
        </p:nvSpPr>
        <p:spPr>
          <a:xfrm>
            <a:off x="7236069" y="4520241"/>
            <a:ext cx="3997515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AAACF84E-E1FA-A2CB-12D9-DD6311F84DEC}"/>
              </a:ext>
            </a:extLst>
          </p:cNvPr>
          <p:cNvSpPr/>
          <p:nvPr/>
        </p:nvSpPr>
        <p:spPr>
          <a:xfrm>
            <a:off x="5183592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B5B85946-70CE-E386-7718-883DF72DB6DF}"/>
              </a:ext>
            </a:extLst>
          </p:cNvPr>
          <p:cNvSpPr/>
          <p:nvPr/>
        </p:nvSpPr>
        <p:spPr>
          <a:xfrm rot="10800000">
            <a:off x="5173369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234398F-B18B-0A15-9B31-46EFF1EBE38E}"/>
              </a:ext>
            </a:extLst>
          </p:cNvPr>
          <p:cNvCxnSpPr/>
          <p:nvPr/>
        </p:nvCxnSpPr>
        <p:spPr>
          <a:xfrm flipH="1">
            <a:off x="5249728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357FEDB-623B-0354-D241-B79DC26FEDAA}"/>
              </a:ext>
            </a:extLst>
          </p:cNvPr>
          <p:cNvSpPr txBox="1"/>
          <p:nvPr/>
        </p:nvSpPr>
        <p:spPr>
          <a:xfrm>
            <a:off x="3837097" y="1854084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FFABC1-1039-6D9A-6A43-2A7E29E54EAE}"/>
              </a:ext>
            </a:extLst>
          </p:cNvPr>
          <p:cNvSpPr txBox="1"/>
          <p:nvPr/>
        </p:nvSpPr>
        <p:spPr>
          <a:xfrm>
            <a:off x="867509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727466D-307E-E9FC-3A2F-C12F35297871}"/>
              </a:ext>
            </a:extLst>
          </p:cNvPr>
          <p:cNvSpPr txBox="1"/>
          <p:nvPr/>
        </p:nvSpPr>
        <p:spPr>
          <a:xfrm>
            <a:off x="5039819" y="4245800"/>
            <a:ext cx="136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SUPPORT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1509CC9-205C-27D4-6B96-AFEC37DA9B50}"/>
              </a:ext>
            </a:extLst>
          </p:cNvPr>
          <p:cNvSpPr txBox="1"/>
          <p:nvPr/>
        </p:nvSpPr>
        <p:spPr>
          <a:xfrm>
            <a:off x="10885735" y="1169979"/>
            <a:ext cx="1101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4BDD01A-B8EF-AF66-7624-CA3BE5A6BA84}"/>
              </a:ext>
            </a:extLst>
          </p:cNvPr>
          <p:cNvSpPr txBox="1"/>
          <p:nvPr/>
        </p:nvSpPr>
        <p:spPr>
          <a:xfrm>
            <a:off x="7616241" y="1993657"/>
            <a:ext cx="156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C2D32D-67C3-D89B-BFBB-D349CC7FDF84}"/>
              </a:ext>
            </a:extLst>
          </p:cNvPr>
          <p:cNvSpPr/>
          <p:nvPr/>
        </p:nvSpPr>
        <p:spPr>
          <a:xfrm>
            <a:off x="812876" y="2078662"/>
            <a:ext cx="10205049" cy="923330"/>
          </a:xfrm>
          <a:prstGeom prst="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²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406A56-8EEC-80D9-3788-F1647E7328E5}"/>
              </a:ext>
            </a:extLst>
          </p:cNvPr>
          <p:cNvSpPr/>
          <p:nvPr/>
        </p:nvSpPr>
        <p:spPr>
          <a:xfrm>
            <a:off x="812876" y="2078662"/>
            <a:ext cx="189448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97ADFB-A3C1-E507-4E37-2D140685638A}"/>
              </a:ext>
            </a:extLst>
          </p:cNvPr>
          <p:cNvSpPr/>
          <p:nvPr/>
        </p:nvSpPr>
        <p:spPr>
          <a:xfrm>
            <a:off x="10758911" y="2504482"/>
            <a:ext cx="259014" cy="7552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7F5B99F8-C8A7-365A-F496-BB1FE6212B40}"/>
              </a:ext>
            </a:extLst>
          </p:cNvPr>
          <p:cNvCxnSpPr>
            <a:cxnSpLocks/>
          </p:cNvCxnSpPr>
          <p:nvPr/>
        </p:nvCxnSpPr>
        <p:spPr>
          <a:xfrm>
            <a:off x="1002324" y="1295241"/>
            <a:ext cx="97565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8F2FFD1D-6CBC-F113-DA8F-404B10CBB014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1002324" y="1055077"/>
            <a:ext cx="0" cy="1485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2E288F32-1C90-75FD-400D-E1AE049B736D}"/>
              </a:ext>
            </a:extLst>
          </p:cNvPr>
          <p:cNvCxnSpPr/>
          <p:nvPr/>
        </p:nvCxnSpPr>
        <p:spPr>
          <a:xfrm flipV="1">
            <a:off x="10758911" y="981200"/>
            <a:ext cx="0" cy="16610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875D5C01-CEA5-A9D4-77D7-2C1A9A8268CE}"/>
              </a:ext>
            </a:extLst>
          </p:cNvPr>
          <p:cNvSpPr txBox="1"/>
          <p:nvPr/>
        </p:nvSpPr>
        <p:spPr>
          <a:xfrm>
            <a:off x="4162800" y="951725"/>
            <a:ext cx="3930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Zone de déplacement totale de la balle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B1B4D9EC-38DE-2D67-E2CF-FD32C6986A14}"/>
              </a:ext>
            </a:extLst>
          </p:cNvPr>
          <p:cNvCxnSpPr>
            <a:cxnSpLocks/>
          </p:cNvCxnSpPr>
          <p:nvPr/>
        </p:nvCxnSpPr>
        <p:spPr>
          <a:xfrm flipH="1" flipV="1">
            <a:off x="5623539" y="3328139"/>
            <a:ext cx="2524984" cy="667274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56FD984A-664D-3CE9-1A4D-84CA4FA75272}"/>
              </a:ext>
            </a:extLst>
          </p:cNvPr>
          <p:cNvSpPr txBox="1"/>
          <p:nvPr/>
        </p:nvSpPr>
        <p:spPr>
          <a:xfrm>
            <a:off x="8148523" y="3664180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Point de Pivot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0159AE3E-9372-0823-4BCC-72C2300DCDBD}"/>
              </a:ext>
            </a:extLst>
          </p:cNvPr>
          <p:cNvCxnSpPr/>
          <p:nvPr/>
        </p:nvCxnSpPr>
        <p:spPr>
          <a:xfrm flipH="1">
            <a:off x="8093569" y="3990618"/>
            <a:ext cx="228554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C82ADF66-C845-D368-978E-87CC39EFADD2}"/>
              </a:ext>
            </a:extLst>
          </p:cNvPr>
          <p:cNvSpPr/>
          <p:nvPr/>
        </p:nvSpPr>
        <p:spPr>
          <a:xfrm>
            <a:off x="1150189" y="4528708"/>
            <a:ext cx="5791200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A3D4B2-38D0-4543-1AAD-9B0729751DAC}"/>
              </a:ext>
            </a:extLst>
          </p:cNvPr>
          <p:cNvSpPr/>
          <p:nvPr/>
        </p:nvSpPr>
        <p:spPr>
          <a:xfrm>
            <a:off x="2517475" y="4245800"/>
            <a:ext cx="869192" cy="274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roix 36">
            <a:extLst>
              <a:ext uri="{FF2B5EF4-FFF2-40B4-BE49-F238E27FC236}">
                <a16:creationId xmlns:a16="http://schemas.microsoft.com/office/drawing/2014/main" id="{03D9F9E3-8167-5DC7-AA2A-434D050DF2B9}"/>
              </a:ext>
            </a:extLst>
          </p:cNvPr>
          <p:cNvSpPr/>
          <p:nvPr/>
        </p:nvSpPr>
        <p:spPr>
          <a:xfrm rot="20142698">
            <a:off x="2661516" y="3769743"/>
            <a:ext cx="615233" cy="600036"/>
          </a:xfrm>
          <a:prstGeom prst="plus">
            <a:avLst>
              <a:gd name="adj" fmla="val 4405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54471FD0-C3FC-3378-9ABA-500387348491}"/>
              </a:ext>
            </a:extLst>
          </p:cNvPr>
          <p:cNvSpPr/>
          <p:nvPr/>
        </p:nvSpPr>
        <p:spPr>
          <a:xfrm>
            <a:off x="2904403" y="3987007"/>
            <a:ext cx="140499" cy="15212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A0AB122B-5F93-6F74-C622-C2C4F55140FF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1339970" y="3352226"/>
            <a:ext cx="1348774" cy="8440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3D01E20D-2FD5-DBAC-1EF0-946F64972987}"/>
              </a:ext>
            </a:extLst>
          </p:cNvPr>
          <p:cNvSpPr/>
          <p:nvPr/>
        </p:nvSpPr>
        <p:spPr>
          <a:xfrm>
            <a:off x="1219200" y="3258723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6108A7E-C5E8-CDC0-DB46-A509E2A18D2F}"/>
              </a:ext>
            </a:extLst>
          </p:cNvPr>
          <p:cNvSpPr txBox="1"/>
          <p:nvPr/>
        </p:nvSpPr>
        <p:spPr>
          <a:xfrm>
            <a:off x="2412772" y="3448629"/>
            <a:ext cx="163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SERVOMOTEUR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D8B3DC1-5868-6A2F-8C36-06F3C703A72A}"/>
              </a:ext>
            </a:extLst>
          </p:cNvPr>
          <p:cNvSpPr txBox="1"/>
          <p:nvPr/>
        </p:nvSpPr>
        <p:spPr>
          <a:xfrm>
            <a:off x="1219200" y="3785412"/>
            <a:ext cx="1072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TIGE DE RENVOIE</a:t>
            </a:r>
          </a:p>
        </p:txBody>
      </p:sp>
    </p:spTree>
    <p:extLst>
      <p:ext uri="{BB962C8B-B14F-4D97-AF65-F5344CB8AC3E}">
        <p14:creationId xmlns:p14="http://schemas.microsoft.com/office/powerpoint/2010/main" val="2170961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9635AF-C9C7-E5BE-E6CA-7582C2BF1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20212418-149D-6868-485E-A4BB119590E3}"/>
              </a:ext>
            </a:extLst>
          </p:cNvPr>
          <p:cNvSpPr/>
          <p:nvPr/>
        </p:nvSpPr>
        <p:spPr>
          <a:xfrm>
            <a:off x="3694098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8EB91A-CDD2-9529-A848-B0FCAE5149AB}"/>
              </a:ext>
            </a:extLst>
          </p:cNvPr>
          <p:cNvSpPr/>
          <p:nvPr/>
        </p:nvSpPr>
        <p:spPr>
          <a:xfrm>
            <a:off x="812876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27DEFCF3-E9C7-E21B-953A-A44638F0F265}"/>
              </a:ext>
            </a:extLst>
          </p:cNvPr>
          <p:cNvSpPr/>
          <p:nvPr/>
        </p:nvSpPr>
        <p:spPr>
          <a:xfrm>
            <a:off x="5502769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FA45077-B2D0-A653-1B1A-98C87B6DF8D1}"/>
              </a:ext>
            </a:extLst>
          </p:cNvPr>
          <p:cNvSpPr/>
          <p:nvPr/>
        </p:nvSpPr>
        <p:spPr>
          <a:xfrm>
            <a:off x="3788988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076D1F11-86A7-F2AD-D77B-0B78BA36D385}"/>
              </a:ext>
            </a:extLst>
          </p:cNvPr>
          <p:cNvSpPr/>
          <p:nvPr/>
        </p:nvSpPr>
        <p:spPr>
          <a:xfrm>
            <a:off x="11017925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32C5FE-DAEB-3454-D043-D8F61E435532}"/>
              </a:ext>
            </a:extLst>
          </p:cNvPr>
          <p:cNvSpPr/>
          <p:nvPr/>
        </p:nvSpPr>
        <p:spPr>
          <a:xfrm>
            <a:off x="11233584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F582EA-F326-1C3F-F852-B5726392A0EB}"/>
              </a:ext>
            </a:extLst>
          </p:cNvPr>
          <p:cNvSpPr/>
          <p:nvPr/>
        </p:nvSpPr>
        <p:spPr>
          <a:xfrm>
            <a:off x="7236069" y="4520241"/>
            <a:ext cx="3997515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548386-A201-ED8F-19A8-883488EDE958}"/>
              </a:ext>
            </a:extLst>
          </p:cNvPr>
          <p:cNvSpPr/>
          <p:nvPr/>
        </p:nvSpPr>
        <p:spPr>
          <a:xfrm>
            <a:off x="812876" y="2078662"/>
            <a:ext cx="10205049" cy="923330"/>
          </a:xfrm>
          <a:prstGeom prst="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D318D61E-15E9-7536-FB26-AA2D60E94E1D}"/>
              </a:ext>
            </a:extLst>
          </p:cNvPr>
          <p:cNvSpPr/>
          <p:nvPr/>
        </p:nvSpPr>
        <p:spPr>
          <a:xfrm>
            <a:off x="5183592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004EC0E7-A154-967D-7444-25914F882271}"/>
              </a:ext>
            </a:extLst>
          </p:cNvPr>
          <p:cNvSpPr/>
          <p:nvPr/>
        </p:nvSpPr>
        <p:spPr>
          <a:xfrm rot="10800000">
            <a:off x="5173369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85F1B52-DB9B-3E17-EFD8-7F895D09B2B4}"/>
              </a:ext>
            </a:extLst>
          </p:cNvPr>
          <p:cNvCxnSpPr/>
          <p:nvPr/>
        </p:nvCxnSpPr>
        <p:spPr>
          <a:xfrm flipH="1">
            <a:off x="5249728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578956C-5643-4E93-6E47-D955C08D5438}"/>
              </a:ext>
            </a:extLst>
          </p:cNvPr>
          <p:cNvSpPr txBox="1"/>
          <p:nvPr/>
        </p:nvSpPr>
        <p:spPr>
          <a:xfrm>
            <a:off x="3837097" y="1854084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57E98B8-A4AF-23DD-A8A5-FFE08236A9FD}"/>
              </a:ext>
            </a:extLst>
          </p:cNvPr>
          <p:cNvSpPr txBox="1"/>
          <p:nvPr/>
        </p:nvSpPr>
        <p:spPr>
          <a:xfrm>
            <a:off x="867509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5616C8C-F05B-F74E-4E2B-8D7CC1D53234}"/>
              </a:ext>
            </a:extLst>
          </p:cNvPr>
          <p:cNvSpPr txBox="1"/>
          <p:nvPr/>
        </p:nvSpPr>
        <p:spPr>
          <a:xfrm>
            <a:off x="5039819" y="4245800"/>
            <a:ext cx="136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SUPPORT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4F7DE8C-A054-2F23-4A13-EDA4E216F3ED}"/>
              </a:ext>
            </a:extLst>
          </p:cNvPr>
          <p:cNvSpPr txBox="1"/>
          <p:nvPr/>
        </p:nvSpPr>
        <p:spPr>
          <a:xfrm>
            <a:off x="10885735" y="1169979"/>
            <a:ext cx="1101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886F3C4-8863-CAEC-78E9-26BF5334E2B3}"/>
              </a:ext>
            </a:extLst>
          </p:cNvPr>
          <p:cNvSpPr txBox="1"/>
          <p:nvPr/>
        </p:nvSpPr>
        <p:spPr>
          <a:xfrm>
            <a:off x="7616240" y="1993657"/>
            <a:ext cx="213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ACTUELLE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46612F-8F50-D26A-D994-81DB7C3F4325}"/>
              </a:ext>
            </a:extLst>
          </p:cNvPr>
          <p:cNvSpPr/>
          <p:nvPr/>
        </p:nvSpPr>
        <p:spPr>
          <a:xfrm>
            <a:off x="812876" y="2078662"/>
            <a:ext cx="189448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BDF7B2-4050-1232-3850-A8F86C5E37FB}"/>
              </a:ext>
            </a:extLst>
          </p:cNvPr>
          <p:cNvSpPr/>
          <p:nvPr/>
        </p:nvSpPr>
        <p:spPr>
          <a:xfrm>
            <a:off x="10758911" y="2504482"/>
            <a:ext cx="259014" cy="7552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3EC1D5B7-4397-1371-42B8-B6FA95993F03}"/>
              </a:ext>
            </a:extLst>
          </p:cNvPr>
          <p:cNvCxnSpPr>
            <a:cxnSpLocks/>
          </p:cNvCxnSpPr>
          <p:nvPr/>
        </p:nvCxnSpPr>
        <p:spPr>
          <a:xfrm flipV="1">
            <a:off x="5123573" y="1517114"/>
            <a:ext cx="0" cy="1485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A017CE4D-B6B8-4BBA-AE14-7BD7EBACC52B}"/>
              </a:ext>
            </a:extLst>
          </p:cNvPr>
          <p:cNvCxnSpPr>
            <a:cxnSpLocks/>
          </p:cNvCxnSpPr>
          <p:nvPr/>
        </p:nvCxnSpPr>
        <p:spPr>
          <a:xfrm flipV="1">
            <a:off x="10758911" y="1348740"/>
            <a:ext cx="0" cy="244688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A51FF00-0F23-C451-F69F-624DB30180F4}"/>
                  </a:ext>
                </a:extLst>
              </p:cNvPr>
              <p:cNvSpPr txBox="1"/>
              <p:nvPr/>
            </p:nvSpPr>
            <p:spPr>
              <a:xfrm>
                <a:off x="5368050" y="500857"/>
                <a:ext cx="5272539" cy="101566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tx2"/>
                    </a:solidFill>
                  </a:rPr>
                  <a:t>erreur = DISTANCE VISEE – DISTANCE ACTUELLE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fr-FR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m:rPr>
                          <m:sty m:val="p"/>
                        </m:rP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roportionelle</m:t>
                      </m:r>
                      <m: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)= 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erreur</m:t>
                      </m:r>
                      <m: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FR" sz="20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fr-FR" sz="2000" dirty="0">
                  <a:solidFill>
                    <a:schemeClr val="tx2"/>
                  </a:solidFill>
                </a:endParaRPr>
              </a:p>
              <a:p>
                <a:endParaRPr lang="fr-FR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2A51FF00-0F23-C451-F69F-624DB30180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050" y="500857"/>
                <a:ext cx="5272539" cy="1015663"/>
              </a:xfrm>
              <a:prstGeom prst="rect">
                <a:avLst/>
              </a:prstGeom>
              <a:blipFill>
                <a:blip r:embed="rId2"/>
                <a:stretch>
                  <a:fillRect l="-1272" t="-29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1E9FE4A-8B2D-96C6-C8D0-FCC42C813800}"/>
              </a:ext>
            </a:extLst>
          </p:cNvPr>
          <p:cNvCxnSpPr>
            <a:cxnSpLocks/>
          </p:cNvCxnSpPr>
          <p:nvPr/>
        </p:nvCxnSpPr>
        <p:spPr>
          <a:xfrm flipV="1">
            <a:off x="3349869" y="3328139"/>
            <a:ext cx="2273670" cy="52786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276C6B15-2EEB-57A8-3F17-CC6C19BF891D}"/>
              </a:ext>
            </a:extLst>
          </p:cNvPr>
          <p:cNvSpPr txBox="1"/>
          <p:nvPr/>
        </p:nvSpPr>
        <p:spPr>
          <a:xfrm>
            <a:off x="1064322" y="3520531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Point de Pivot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844E475-2C21-8DA1-D57F-50E8A72EDABE}"/>
              </a:ext>
            </a:extLst>
          </p:cNvPr>
          <p:cNvCxnSpPr>
            <a:cxnSpLocks/>
          </p:cNvCxnSpPr>
          <p:nvPr/>
        </p:nvCxnSpPr>
        <p:spPr>
          <a:xfrm flipH="1">
            <a:off x="1064322" y="3856005"/>
            <a:ext cx="228554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C50A1CF8-69F3-05E1-8CC2-F990F07F6270}"/>
              </a:ext>
            </a:extLst>
          </p:cNvPr>
          <p:cNvCxnSpPr>
            <a:cxnSpLocks/>
          </p:cNvCxnSpPr>
          <p:nvPr/>
        </p:nvCxnSpPr>
        <p:spPr>
          <a:xfrm flipH="1" flipV="1">
            <a:off x="5572390" y="3308230"/>
            <a:ext cx="5358440" cy="20991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3A9E06EA-3F4C-7168-E6C1-3BFE9D9A01D3}"/>
              </a:ext>
            </a:extLst>
          </p:cNvPr>
          <p:cNvSpPr txBox="1"/>
          <p:nvPr/>
        </p:nvSpPr>
        <p:spPr>
          <a:xfrm>
            <a:off x="7616239" y="3335865"/>
            <a:ext cx="185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VISEE</a:t>
            </a:r>
          </a:p>
        </p:txBody>
      </p:sp>
    </p:spTree>
    <p:extLst>
      <p:ext uri="{BB962C8B-B14F-4D97-AF65-F5344CB8AC3E}">
        <p14:creationId xmlns:p14="http://schemas.microsoft.com/office/powerpoint/2010/main" val="418839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7EA93-A288-A371-8214-79E1AE536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extLst>
              <a:ext uri="{FF2B5EF4-FFF2-40B4-BE49-F238E27FC236}">
                <a16:creationId xmlns:a16="http://schemas.microsoft.com/office/drawing/2014/main" id="{D7122F4C-5524-61F5-8D45-9AED5D3AA9A1}"/>
              </a:ext>
            </a:extLst>
          </p:cNvPr>
          <p:cNvSpPr/>
          <p:nvPr/>
        </p:nvSpPr>
        <p:spPr>
          <a:xfrm>
            <a:off x="3694098" y="3429000"/>
            <a:ext cx="3769743" cy="1350034"/>
          </a:xfrm>
          <a:prstGeom prst="trapezoid">
            <a:avLst>
              <a:gd name="adj" fmla="val 9273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FFAE43-209D-3252-EF5F-C8788C46C5F2}"/>
              </a:ext>
            </a:extLst>
          </p:cNvPr>
          <p:cNvSpPr/>
          <p:nvPr/>
        </p:nvSpPr>
        <p:spPr>
          <a:xfrm>
            <a:off x="812876" y="3001992"/>
            <a:ext cx="10205049" cy="2587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D257256-E6DB-7B44-81FA-52D333C57E91}"/>
              </a:ext>
            </a:extLst>
          </p:cNvPr>
          <p:cNvSpPr/>
          <p:nvPr/>
        </p:nvSpPr>
        <p:spPr>
          <a:xfrm>
            <a:off x="5502769" y="3187460"/>
            <a:ext cx="241540" cy="24154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4C4803B-F0A0-5DCE-5EF5-C77E2404E6EE}"/>
              </a:ext>
            </a:extLst>
          </p:cNvPr>
          <p:cNvSpPr/>
          <p:nvPr/>
        </p:nvSpPr>
        <p:spPr>
          <a:xfrm>
            <a:off x="3788988" y="1647645"/>
            <a:ext cx="1345721" cy="135434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Légende : flèche vers la gauche 7">
            <a:extLst>
              <a:ext uri="{FF2B5EF4-FFF2-40B4-BE49-F238E27FC236}">
                <a16:creationId xmlns:a16="http://schemas.microsoft.com/office/drawing/2014/main" id="{687536D0-9ECC-0597-3538-40D9269E21D7}"/>
              </a:ext>
            </a:extLst>
          </p:cNvPr>
          <p:cNvSpPr/>
          <p:nvPr/>
        </p:nvSpPr>
        <p:spPr>
          <a:xfrm>
            <a:off x="11017925" y="1708031"/>
            <a:ext cx="621102" cy="1293961"/>
          </a:xfrm>
          <a:prstGeom prst="lef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2157DE-3D4A-629F-E86B-A37B81232179}"/>
              </a:ext>
            </a:extLst>
          </p:cNvPr>
          <p:cNvSpPr/>
          <p:nvPr/>
        </p:nvSpPr>
        <p:spPr>
          <a:xfrm>
            <a:off x="11233584" y="3001992"/>
            <a:ext cx="405443" cy="17770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4894A0-38CC-7CF1-B3A8-280DDE5AF7C1}"/>
              </a:ext>
            </a:extLst>
          </p:cNvPr>
          <p:cNvSpPr/>
          <p:nvPr/>
        </p:nvSpPr>
        <p:spPr>
          <a:xfrm>
            <a:off x="7236069" y="4520241"/>
            <a:ext cx="3997515" cy="2587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086ED2-8BDD-A4E5-5C7C-03580DF2348D}"/>
              </a:ext>
            </a:extLst>
          </p:cNvPr>
          <p:cNvSpPr/>
          <p:nvPr/>
        </p:nvSpPr>
        <p:spPr>
          <a:xfrm>
            <a:off x="812876" y="2078662"/>
            <a:ext cx="10205049" cy="923330"/>
          </a:xfrm>
          <a:prstGeom prst="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56DC3CBD-4949-4584-6C93-DCEE327B8D60}"/>
              </a:ext>
            </a:extLst>
          </p:cNvPr>
          <p:cNvSpPr/>
          <p:nvPr/>
        </p:nvSpPr>
        <p:spPr>
          <a:xfrm>
            <a:off x="5183592" y="2930824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E1FBD988-C9A5-B438-8326-48BA61472CD6}"/>
              </a:ext>
            </a:extLst>
          </p:cNvPr>
          <p:cNvSpPr/>
          <p:nvPr/>
        </p:nvSpPr>
        <p:spPr>
          <a:xfrm rot="10800000">
            <a:off x="5173369" y="3433313"/>
            <a:ext cx="879894" cy="362309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3FAA4FB-6EBA-CC33-E5B4-54A8A424EF06}"/>
              </a:ext>
            </a:extLst>
          </p:cNvPr>
          <p:cNvCxnSpPr/>
          <p:nvPr/>
        </p:nvCxnSpPr>
        <p:spPr>
          <a:xfrm flipH="1">
            <a:off x="5249728" y="2367951"/>
            <a:ext cx="5687683" cy="0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8829599-0111-F54E-C374-79AB001FD8E2}"/>
              </a:ext>
            </a:extLst>
          </p:cNvPr>
          <p:cNvSpPr txBox="1"/>
          <p:nvPr/>
        </p:nvSpPr>
        <p:spPr>
          <a:xfrm>
            <a:off x="3837097" y="1854084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BALLE DE PING PONG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DCFCEF0-4FC2-2013-3A96-ABAAD55A1A70}"/>
              </a:ext>
            </a:extLst>
          </p:cNvPr>
          <p:cNvSpPr txBox="1"/>
          <p:nvPr/>
        </p:nvSpPr>
        <p:spPr>
          <a:xfrm>
            <a:off x="867509" y="2946722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BALANCIER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85E0517-7CCC-DE67-4C4F-65CB1D4F817E}"/>
              </a:ext>
            </a:extLst>
          </p:cNvPr>
          <p:cNvSpPr txBox="1"/>
          <p:nvPr/>
        </p:nvSpPr>
        <p:spPr>
          <a:xfrm>
            <a:off x="5039819" y="4245800"/>
            <a:ext cx="136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SUPPORT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4B7365D-4F5F-CADB-FDDF-13E02EF3763C}"/>
              </a:ext>
            </a:extLst>
          </p:cNvPr>
          <p:cNvSpPr txBox="1"/>
          <p:nvPr/>
        </p:nvSpPr>
        <p:spPr>
          <a:xfrm>
            <a:off x="10885735" y="1169979"/>
            <a:ext cx="1101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CAPTEUR ULTRASON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00DABB4-F092-36D5-1DCF-5E22439CE3E8}"/>
              </a:ext>
            </a:extLst>
          </p:cNvPr>
          <p:cNvSpPr txBox="1"/>
          <p:nvPr/>
        </p:nvSpPr>
        <p:spPr>
          <a:xfrm>
            <a:off x="7616240" y="1993657"/>
            <a:ext cx="213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ACTUELLE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C763EE-F225-C433-AE85-5D0BC9FB8146}"/>
              </a:ext>
            </a:extLst>
          </p:cNvPr>
          <p:cNvSpPr/>
          <p:nvPr/>
        </p:nvSpPr>
        <p:spPr>
          <a:xfrm>
            <a:off x="812876" y="2078662"/>
            <a:ext cx="189448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F066CD-F17C-B2CD-D68C-0B710DAB63F1}"/>
              </a:ext>
            </a:extLst>
          </p:cNvPr>
          <p:cNvSpPr/>
          <p:nvPr/>
        </p:nvSpPr>
        <p:spPr>
          <a:xfrm>
            <a:off x="10758911" y="2504482"/>
            <a:ext cx="259014" cy="7552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091ED0F-6B5C-D5F9-F2DD-C177C657EE03}"/>
              </a:ext>
            </a:extLst>
          </p:cNvPr>
          <p:cNvCxnSpPr>
            <a:cxnSpLocks/>
          </p:cNvCxnSpPr>
          <p:nvPr/>
        </p:nvCxnSpPr>
        <p:spPr>
          <a:xfrm flipV="1">
            <a:off x="5123573" y="1517114"/>
            <a:ext cx="0" cy="1485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DAA6F35-ED29-C27B-9A86-074540ACD837}"/>
              </a:ext>
            </a:extLst>
          </p:cNvPr>
          <p:cNvCxnSpPr>
            <a:cxnSpLocks/>
          </p:cNvCxnSpPr>
          <p:nvPr/>
        </p:nvCxnSpPr>
        <p:spPr>
          <a:xfrm flipV="1">
            <a:off x="10758911" y="1348740"/>
            <a:ext cx="0" cy="244688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F69A7CC-9F2E-916C-DA4A-66C1903F03B6}"/>
                  </a:ext>
                </a:extLst>
              </p:cNvPr>
              <p:cNvSpPr txBox="1"/>
              <p:nvPr/>
            </p:nvSpPr>
            <p:spPr>
              <a:xfrm>
                <a:off x="5307873" y="360531"/>
                <a:ext cx="5116287" cy="120744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tx2"/>
                    </a:solidFill>
                  </a:rPr>
                  <a:t>erreur = DISTANCE VISEE – DISTANCE ACTUELLE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int</m:t>
                          </m:r>
                          <m: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m:rPr>
                              <m:sty m:val="p"/>
                            </m:rPr>
                            <a:rPr lang="fr-FR" sz="20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grale</m:t>
                          </m:r>
                        </m:e>
                      </m:d>
                      <m:r>
                        <a:rPr lang="fr-FR" sz="20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ki</m:t>
                      </m:r>
                      <m:r>
                        <a:rPr lang="fr-FR" sz="2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fr-FR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𝑒𝑟𝑟𝑒𝑢𝑟</m:t>
                              </m:r>
                            </m:e>
                          </m:d>
                          <m:r>
                            <a:rPr lang="fr-FR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fr-FR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F69A7CC-9F2E-916C-DA4A-66C1903F0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7873" y="360531"/>
                <a:ext cx="5116287" cy="1207446"/>
              </a:xfrm>
              <a:prstGeom prst="rect">
                <a:avLst/>
              </a:prstGeom>
              <a:blipFill>
                <a:blip r:embed="rId2"/>
                <a:stretch>
                  <a:fillRect l="-1311" t="-2525" r="-2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B3CFA9F-978C-EF20-6CA9-92F9DAFD2F29}"/>
              </a:ext>
            </a:extLst>
          </p:cNvPr>
          <p:cNvCxnSpPr>
            <a:cxnSpLocks/>
          </p:cNvCxnSpPr>
          <p:nvPr/>
        </p:nvCxnSpPr>
        <p:spPr>
          <a:xfrm flipV="1">
            <a:off x="3349869" y="3328139"/>
            <a:ext cx="2273670" cy="52786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0E52C854-65D6-A47E-04BD-553ED6C03891}"/>
              </a:ext>
            </a:extLst>
          </p:cNvPr>
          <p:cNvSpPr txBox="1"/>
          <p:nvPr/>
        </p:nvSpPr>
        <p:spPr>
          <a:xfrm>
            <a:off x="1064322" y="3520531"/>
            <a:ext cx="259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Point de Pivot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9DBE8208-8A5C-146B-02ED-36886121F838}"/>
              </a:ext>
            </a:extLst>
          </p:cNvPr>
          <p:cNvCxnSpPr/>
          <p:nvPr/>
        </p:nvCxnSpPr>
        <p:spPr>
          <a:xfrm flipH="1">
            <a:off x="1064322" y="3856005"/>
            <a:ext cx="228554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FDF9263-4BFE-C7AB-A9D5-509CE7717599}"/>
              </a:ext>
            </a:extLst>
          </p:cNvPr>
          <p:cNvCxnSpPr>
            <a:cxnSpLocks/>
          </p:cNvCxnSpPr>
          <p:nvPr/>
        </p:nvCxnSpPr>
        <p:spPr>
          <a:xfrm flipH="1" flipV="1">
            <a:off x="5572390" y="3308230"/>
            <a:ext cx="5358440" cy="20991"/>
          </a:xfrm>
          <a:prstGeom prst="straightConnector1">
            <a:avLst/>
          </a:prstGeom>
          <a:ln w="38100" cap="flat" cmpd="sng" algn="ctr">
            <a:solidFill>
              <a:schemeClr val="accent3">
                <a:lumMod val="75000"/>
              </a:schemeClr>
            </a:solidFill>
            <a:prstDash val="lgDashDot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D247DAA4-58B0-51D6-D3CB-771523BF2102}"/>
              </a:ext>
            </a:extLst>
          </p:cNvPr>
          <p:cNvSpPr txBox="1"/>
          <p:nvPr/>
        </p:nvSpPr>
        <p:spPr>
          <a:xfrm>
            <a:off x="7616239" y="3335865"/>
            <a:ext cx="185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DISTANCE VISEE</a:t>
            </a:r>
          </a:p>
        </p:txBody>
      </p:sp>
    </p:spTree>
    <p:extLst>
      <p:ext uri="{BB962C8B-B14F-4D97-AF65-F5344CB8AC3E}">
        <p14:creationId xmlns:p14="http://schemas.microsoft.com/office/powerpoint/2010/main" val="12273319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354</Words>
  <Application>Microsoft Office PowerPoint</Application>
  <PresentationFormat>Grand écran</PresentationFormat>
  <Paragraphs>109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Mikael LAM</dc:creator>
  <cp:lastModifiedBy>Mikael LAM</cp:lastModifiedBy>
  <cp:revision>12</cp:revision>
  <dcterms:created xsi:type="dcterms:W3CDTF">2025-04-20T07:13:39Z</dcterms:created>
  <dcterms:modified xsi:type="dcterms:W3CDTF">2025-04-24T13:01:34Z</dcterms:modified>
</cp:coreProperties>
</file>