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19" r:id="rId1"/>
  </p:sldMasterIdLst>
  <p:notesMasterIdLst>
    <p:notesMasterId r:id="rId8"/>
  </p:notesMasterIdLst>
  <p:sldIdLst>
    <p:sldId id="256" r:id="rId2"/>
    <p:sldId id="407" r:id="rId3"/>
    <p:sldId id="405" r:id="rId4"/>
    <p:sldId id="406" r:id="rId5"/>
    <p:sldId id="409" r:id="rId6"/>
    <p:sldId id="40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. Cunin" initials="F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03D"/>
    <a:srgbClr val="FF0000"/>
    <a:srgbClr val="FFFFFF"/>
    <a:srgbClr val="436827"/>
    <a:srgbClr val="E63B11"/>
    <a:srgbClr val="BCE4FA"/>
    <a:srgbClr val="688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88876" autoAdjust="0"/>
  </p:normalViewPr>
  <p:slideViewPr>
    <p:cSldViewPr snapToGrid="0">
      <p:cViewPr varScale="1">
        <p:scale>
          <a:sx n="66" d="100"/>
          <a:sy n="66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FFA3B-3E55-40C7-A520-0F499CDE34BD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5D54C-F98A-48F5-8A3A-B09AB0DA8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79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5D54C-F98A-48F5-8A3A-B09AB0DA8F0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55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5D54C-F98A-48F5-8A3A-B09AB0DA8F0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62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5D54C-F98A-48F5-8A3A-B09AB0DA8F0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23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5D54C-F98A-48F5-8A3A-B09AB0DA8F0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83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Projet de </a:t>
            </a:r>
            <a:r>
              <a:rPr lang="fr-FR" dirty="0" err="1"/>
              <a:t>microgrid</a:t>
            </a:r>
            <a:r>
              <a:rPr lang="fr-FR" dirty="0"/>
              <a:t> Fontaine d’Ouche : habitat collectif + centre commercial</a:t>
            </a:r>
          </a:p>
          <a:p>
            <a:r>
              <a:rPr lang="fr-FR" dirty="0"/>
              <a:t>Autoproduction pour une installation individuelle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5D54C-F98A-48F5-8A3A-B09AB0DA8F0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95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5D54C-F98A-48F5-8A3A-B09AB0DA8F0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568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25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7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114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51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187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832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71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55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906860" y="212118"/>
            <a:ext cx="7805340" cy="816582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774700" y="1143000"/>
            <a:ext cx="8077200" cy="53213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16491" y="6492875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0659" y="64928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1541" y="64928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6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050"/>
            </a:lvl1pPr>
          </a:lstStyle>
          <a:p>
            <a:fld id="{40D88F18-573C-426C-B929-3CF2471B2229}" type="datetimeFigureOut">
              <a:rPr lang="fr-FR" smtClean="0"/>
              <a:pPr/>
              <a:t>26/01/2025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6533471"/>
            <a:ext cx="4679482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Domotique et objets communicants :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87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5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56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14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8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8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2691" y="6505577"/>
            <a:ext cx="2057400" cy="365125"/>
          </a:xfrm>
          <a:prstGeom prst="rect">
            <a:avLst/>
          </a:prstGeom>
        </p:spPr>
        <p:txBody>
          <a:bodyPr/>
          <a:lstStyle/>
          <a:p>
            <a:fld id="{40D88F18-573C-426C-B929-3CF2471B2229}" type="datetimeFigureOut">
              <a:rPr lang="fr-FR" smtClean="0"/>
              <a:t>26/01/2025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2337" y="6505575"/>
            <a:ext cx="4679482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7241" y="6505575"/>
            <a:ext cx="578317" cy="365125"/>
          </a:xfrm>
          <a:prstGeom prst="rect">
            <a:avLst/>
          </a:prstGeom>
        </p:spPr>
        <p:txBody>
          <a:bodyPr/>
          <a:lstStyle/>
          <a:p>
            <a:fld id="{4A7A9962-66FC-47A3-9F43-CB059DA2B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03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70CDC81-BC1E-4245-AFDA-15A50D9213D3}"/>
              </a:ext>
            </a:extLst>
          </p:cNvPr>
          <p:cNvSpPr txBox="1"/>
          <p:nvPr userDrawn="1"/>
        </p:nvSpPr>
        <p:spPr>
          <a:xfrm>
            <a:off x="8627594" y="6572177"/>
            <a:ext cx="490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A7A9962-66FC-47A3-9F43-CB059DA2BC93}" type="slidenum">
              <a:rPr lang="fr-FR" sz="1000" smtClean="0">
                <a:solidFill>
                  <a:schemeClr val="tx2"/>
                </a:solidFill>
              </a:rPr>
              <a:pPr algn="r"/>
              <a:t>‹N°›</a:t>
            </a:fld>
            <a:endParaRPr lang="fr-FR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14300" dist="38100" dir="2700000" algn="tl">
              <a:srgbClr val="000000">
                <a:alpha val="2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rte-charpentier.com/fr/projets/nouvelle-tour-arsenal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maps/@48.5731095,7.7653747,153a,35y,74.62h,50.32t/data=!3m1!1e3?hl=fr&amp;entry=ttu&amp;g_ep=EgoyMDI0MTIxMC4wIKXMDSoASAFQAw%3D%3D" TargetMode="Externa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ponse.metropole-dijon.fr/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response.metropole-dijon.fr/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23DE0-3C1B-4393-8C50-559DCBDB9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473" y="76200"/>
            <a:ext cx="7093528" cy="2085109"/>
          </a:xfrm>
        </p:spPr>
        <p:txBody>
          <a:bodyPr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8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Transition énergétique des bâtiments grâce à la production électrique photovoltaïque avec </a:t>
            </a:r>
            <a:br>
              <a:rPr lang="fr-FR" sz="28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fr-FR" sz="28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onduleurs-coupleurs MPPT centralisés</a:t>
            </a:r>
            <a:endParaRPr lang="fr-FR" sz="2800" cap="none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5527" y="2161309"/>
            <a:ext cx="7638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fr-FR" i="1" dirty="0"/>
              <a:t>Les installations photovoltaïques sont-elles adaptées pour qu’un bâtiment atteigne le label BBC (voire BEPOS) ?</a:t>
            </a:r>
          </a:p>
          <a:p>
            <a:pPr>
              <a:spcBef>
                <a:spcPts val="1200"/>
              </a:spcBef>
            </a:pPr>
            <a:r>
              <a:rPr lang="fr-FR" i="1" dirty="0"/>
              <a:t>Quelles sont les performances énergétiques nécessaires ?</a:t>
            </a: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28" y="3441724"/>
            <a:ext cx="2735825" cy="20946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17" y="3472002"/>
            <a:ext cx="2743200" cy="20548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064" y="3439050"/>
            <a:ext cx="2357135" cy="2102392"/>
          </a:xfrm>
          <a:prstGeom prst="rect">
            <a:avLst/>
          </a:prstGeom>
        </p:spPr>
      </p:pic>
      <p:sp>
        <p:nvSpPr>
          <p:cNvPr id="13" name="ZoneTexte 12">
            <a:hlinkClick r:id="rId6"/>
          </p:cNvPr>
          <p:cNvSpPr txBox="1"/>
          <p:nvPr/>
        </p:nvSpPr>
        <p:spPr>
          <a:xfrm>
            <a:off x="6011010" y="5952241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6"/>
              </a:rPr>
              <a:t>Tour Arsenal de Dijon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766618" y="5554871"/>
            <a:ext cx="8072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i="1" dirty="0"/>
              <a:t>Bâtiments résidentiels</a:t>
            </a:r>
          </a:p>
        </p:txBody>
      </p:sp>
    </p:spTree>
    <p:extLst>
      <p:ext uri="{BB962C8B-B14F-4D97-AF65-F5344CB8AC3E}">
        <p14:creationId xmlns:p14="http://schemas.microsoft.com/office/powerpoint/2010/main" val="89430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23DE0-3C1B-4393-8C50-559DCBDB9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473" y="76200"/>
            <a:ext cx="7093528" cy="2085109"/>
          </a:xfrm>
        </p:spPr>
        <p:txBody>
          <a:bodyPr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8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Transition énergétique des bâtiments grâce à la production électrique photovoltaïque avec </a:t>
            </a:r>
            <a:br>
              <a:rPr lang="fr-FR" sz="28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fr-FR" sz="28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onduleurs-coupleurs MPPT centralisés</a:t>
            </a:r>
            <a:endParaRPr lang="fr-FR" sz="2800" cap="none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5527" y="2161309"/>
            <a:ext cx="7638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fr-FR" i="1" dirty="0"/>
              <a:t>Les installations photovoltaïques sont-elles adaptées pour qu’un bâtiment atteigne le label BBC (voire BEPOS) ?</a:t>
            </a:r>
          </a:p>
          <a:p>
            <a:pPr>
              <a:spcBef>
                <a:spcPts val="1200"/>
              </a:spcBef>
            </a:pPr>
            <a:r>
              <a:rPr lang="fr-FR" i="1" dirty="0"/>
              <a:t>Quelles sont les performances énergétiques nécessaires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6618" y="5554871"/>
            <a:ext cx="8072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i="1" dirty="0"/>
              <a:t>Bâtiments résidentiels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033" y="3507533"/>
            <a:ext cx="2887796" cy="192680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198" y="3507533"/>
            <a:ext cx="2890205" cy="192680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21" y="3507533"/>
            <a:ext cx="2272147" cy="3183469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6090033" y="6193393"/>
            <a:ext cx="1886444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effectLst>
                  <a:outerShdw blurRad="127000" dist="38100" dir="27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127000" dist="38100" dir="27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127000" dist="38100" dir="27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127000" dist="38100" dir="27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127000" dist="38100" dir="27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cap="none" dirty="0">
                <a:hlinkClick r:id="rId6"/>
              </a:rPr>
              <a:t>Tour Danube</a:t>
            </a:r>
            <a:endParaRPr lang="fr-FR" cap="none" dirty="0"/>
          </a:p>
        </p:txBody>
      </p:sp>
    </p:spTree>
    <p:extLst>
      <p:ext uri="{BB962C8B-B14F-4D97-AF65-F5344CB8AC3E}">
        <p14:creationId xmlns:p14="http://schemas.microsoft.com/office/powerpoint/2010/main" val="208436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23DE0-3C1B-4393-8C50-559DCBDB9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473" y="76200"/>
            <a:ext cx="7093528" cy="2085109"/>
          </a:xfrm>
        </p:spPr>
        <p:txBody>
          <a:bodyPr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Transition énergétique des bâtiments grâce à la production électrique photovoltaïque avec </a:t>
            </a:r>
            <a:b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onduleurs-coupleurs MPPT centralisés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5528" y="2161309"/>
            <a:ext cx="7638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fr-FR" i="1" dirty="0"/>
              <a:t>Les installations photovoltaïques réduisent-elles vraiment l’impact environnemental de la consommation électrique du bâtiment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1419" y="6156742"/>
            <a:ext cx="8072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i="1" dirty="0"/>
              <a:t>Bâtiments commerciaux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55" y="3308609"/>
            <a:ext cx="3680868" cy="27585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915" y="3308609"/>
            <a:ext cx="4137889" cy="27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23DE0-3C1B-4393-8C50-559DCBDB9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473" y="76200"/>
            <a:ext cx="7093528" cy="2085109"/>
          </a:xfrm>
        </p:spPr>
        <p:txBody>
          <a:bodyPr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Transition énergétique des bâtiments grâce à la production électrique photovoltaïque avec </a:t>
            </a:r>
            <a:b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onduleurs-coupleurs MPPT centralisés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5527" y="2161309"/>
            <a:ext cx="76384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fr-FR" i="1" dirty="0"/>
              <a:t>Quels sont les critères et contraintes permettant à un bâtiment d’avoir le niveau le plus élevé d’autoconsommation ? </a:t>
            </a:r>
          </a:p>
          <a:p>
            <a:pPr>
              <a:spcBef>
                <a:spcPts val="1200"/>
              </a:spcBef>
            </a:pPr>
            <a:r>
              <a:rPr lang="fr-FR" i="1" dirty="0"/>
              <a:t>Quelles sont les raisons pour lesquelles la position de son champ photovoltaïque n’est pas toujours identique ?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493" y="6354971"/>
            <a:ext cx="8072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i="1" dirty="0"/>
              <a:t>Bâtiments tertiaires - </a:t>
            </a:r>
            <a:r>
              <a:rPr lang="fr-FR" i="1" dirty="0" err="1"/>
              <a:t>ErP</a:t>
            </a:r>
            <a:endParaRPr lang="fr-FR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6" y="3690354"/>
            <a:ext cx="4611474" cy="25820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820" y="3680625"/>
            <a:ext cx="3885654" cy="25917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11637" y="6272357"/>
            <a:ext cx="2632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Projet </a:t>
            </a:r>
            <a:r>
              <a:rPr lang="fr-FR" dirty="0" err="1">
                <a:hlinkClick r:id="rId5"/>
              </a:rPr>
              <a:t>Response</a:t>
            </a:r>
            <a:r>
              <a:rPr lang="fr-FR" dirty="0">
                <a:hlinkClick r:id="rId5"/>
              </a:rPr>
              <a:t> Dijon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79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B5C29-084D-4623-AB8C-C485F44F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44" y="212118"/>
            <a:ext cx="8192655" cy="816582"/>
          </a:xfrm>
        </p:spPr>
        <p:txBody>
          <a:bodyPr>
            <a:normAutofit/>
          </a:bodyPr>
          <a:lstStyle/>
          <a:p>
            <a:r>
              <a:rPr lang="fr-FR" sz="2800" dirty="0"/>
              <a:t>   Projet RESPONSE de Fontaine d’Ouche</a:t>
            </a:r>
          </a:p>
        </p:txBody>
      </p: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5920198" y="884331"/>
            <a:ext cx="2904827" cy="2038822"/>
            <a:chOff x="4531352" y="3255561"/>
            <a:chExt cx="3627824" cy="243240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t="12983"/>
            <a:stretch/>
          </p:blipFill>
          <p:spPr>
            <a:xfrm>
              <a:off x="4531352" y="3255561"/>
              <a:ext cx="2697518" cy="243240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8870" y="3255562"/>
              <a:ext cx="930306" cy="243240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186F5A-5235-488B-8376-825523A7B65E}"/>
              </a:ext>
            </a:extLst>
          </p:cNvPr>
          <p:cNvSpPr/>
          <p:nvPr/>
        </p:nvSpPr>
        <p:spPr>
          <a:xfrm>
            <a:off x="0" y="1028700"/>
            <a:ext cx="5920198" cy="183127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FR" i="1" dirty="0"/>
              <a:t>Projet de rénovation énergétique de 2 îlots de bâtiments du quartier de la Fontaine d’Ouche de Dijon.</a:t>
            </a:r>
          </a:p>
          <a:p>
            <a:pPr algn="just">
              <a:spcBef>
                <a:spcPts val="600"/>
              </a:spcBef>
            </a:pPr>
            <a:r>
              <a:rPr lang="fr-FR" i="1" dirty="0"/>
              <a:t>Doit permettre de produire sa propre énergie et de la consommer au travers de la plus vaste opération d’autoconsommation électrique de France.</a:t>
            </a:r>
          </a:p>
        </p:txBody>
      </p:sp>
      <p:pic>
        <p:nvPicPr>
          <p:cNvPr id="5" name="Image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72" y="2966333"/>
            <a:ext cx="8537013" cy="35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23DE0-3C1B-4393-8C50-559DCBDB9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473" y="76200"/>
            <a:ext cx="7093528" cy="2085109"/>
          </a:xfrm>
        </p:spPr>
        <p:txBody>
          <a:bodyPr anchor="t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Transition énergétique des bâtiments grâce à la production électrique photovoltaïque avec </a:t>
            </a:r>
            <a:br>
              <a:rPr lang="fr-FR" sz="28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fr-FR" sz="28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onduleur de chaîne</a:t>
            </a:r>
            <a:br>
              <a:rPr lang="fr-FR" sz="28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fr-FR" sz="16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(onduleur-coupleur </a:t>
            </a:r>
            <a:r>
              <a:rPr lang="fr-FR" sz="16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MPPT </a:t>
            </a:r>
            <a:r>
              <a:rPr lang="fr-FR" sz="160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centralisé)</a:t>
            </a:r>
            <a:endParaRPr lang="fr-FR" sz="1600" cap="none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6488" y="2125781"/>
            <a:ext cx="3453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</a:pPr>
            <a:r>
              <a:rPr lang="fr-FR" i="1" dirty="0"/>
              <a:t>Activité A1</a:t>
            </a:r>
            <a:br>
              <a:rPr lang="fr-FR" i="1" dirty="0"/>
            </a:br>
            <a:r>
              <a:rPr lang="fr-FR" i="1" dirty="0"/>
              <a:t>Performances de l’installation photovoltaïque Phébus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4843" y="4209576"/>
            <a:ext cx="4838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</a:pPr>
            <a:r>
              <a:rPr lang="fr-FR" i="1" dirty="0"/>
              <a:t>Activité A2</a:t>
            </a:r>
            <a:br>
              <a:rPr lang="fr-FR" i="1" dirty="0"/>
            </a:br>
            <a:r>
              <a:rPr lang="fr-FR" i="1" dirty="0"/>
              <a:t>Performances de l’installation photovoltaïque de la tour </a:t>
            </a:r>
            <a:r>
              <a:rPr lang="fr-FR" i="1" dirty="0" err="1"/>
              <a:t>Elithis</a:t>
            </a:r>
            <a:endParaRPr lang="fr-FR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52D14D6-CEB0-433C-AF60-8301F098A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364" y="2245465"/>
            <a:ext cx="4316285" cy="14962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D3B261-E431-427E-AA0A-B12C23E29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66" y="4002012"/>
            <a:ext cx="3102567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58618" y="5782085"/>
            <a:ext cx="5524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fr-FR" i="1" dirty="0"/>
              <a:t>Synthèse concernant </a:t>
            </a:r>
            <a:br>
              <a:rPr lang="fr-FR" i="1" dirty="0"/>
            </a:br>
            <a:r>
              <a:rPr lang="fr-FR" i="1" dirty="0"/>
              <a:t>la production électrique photovoltaïque avec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onduleur de chaîne </a:t>
            </a: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r-FR" sz="1200" i="1" dirty="0" smtClean="0"/>
              <a:t>onduleur-coupleur </a:t>
            </a:r>
            <a:r>
              <a:rPr lang="fr-FR" sz="1200" i="1" dirty="0"/>
              <a:t>MPPT </a:t>
            </a:r>
            <a:r>
              <a:rPr lang="fr-FR" sz="1200" i="1" dirty="0" smtClean="0"/>
              <a:t>centralisé) </a:t>
            </a:r>
            <a:endParaRPr lang="fr-FR" sz="1200" i="1" dirty="0"/>
          </a:p>
        </p:txBody>
      </p:sp>
      <p:sp>
        <p:nvSpPr>
          <p:cNvPr id="8" name="Rectangle 7"/>
          <p:cNvSpPr/>
          <p:nvPr/>
        </p:nvSpPr>
        <p:spPr>
          <a:xfrm>
            <a:off x="0" y="2995695"/>
            <a:ext cx="4460364" cy="8694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r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fr-FR" sz="1200" i="1" dirty="0">
                <a:solidFill>
                  <a:schemeClr val="accent3">
                    <a:lumMod val="75000"/>
                  </a:schemeClr>
                </a:solidFill>
              </a:rPr>
              <a:t>5 études indépendantes qui peuvent être abordées dans n’importe quel ordre.</a:t>
            </a:r>
          </a:p>
          <a:p>
            <a:pPr marL="285750" indent="-285750" algn="r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fr-FR" sz="1200" i="1" dirty="0">
                <a:solidFill>
                  <a:schemeClr val="accent3">
                    <a:lumMod val="75000"/>
                  </a:schemeClr>
                </a:solidFill>
              </a:rPr>
              <a:t> Possibilité de répartir les études par groupe d’étudiants pour une restitution devant la classe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2602" y="5098018"/>
            <a:ext cx="4460364" cy="5001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lang="fr-FR" sz="1200" i="1" dirty="0">
                <a:solidFill>
                  <a:schemeClr val="accent3">
                    <a:lumMod val="75000"/>
                  </a:schemeClr>
                </a:solidFill>
              </a:rPr>
              <a:t>A réaliser après l’activité A1</a:t>
            </a:r>
          </a:p>
          <a:p>
            <a:pPr algn="r">
              <a:spcBef>
                <a:spcPts val="300"/>
              </a:spcBef>
            </a:pPr>
            <a:r>
              <a:rPr lang="fr-FR" sz="1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070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2474</TotalTime>
  <Words>279</Words>
  <Application>Microsoft Office PowerPoint</Application>
  <PresentationFormat>Affichage à l'écran (4:3)</PresentationFormat>
  <Paragraphs>37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Courier New</vt:lpstr>
      <vt:lpstr>Trebuchet MS</vt:lpstr>
      <vt:lpstr>Circuit</vt:lpstr>
      <vt:lpstr>Transition énergétique des bâtiments grâce à la production électrique photovoltaïque avec  onduleurs-coupleurs MPPT centralisés</vt:lpstr>
      <vt:lpstr>Transition énergétique des bâtiments grâce à la production électrique photovoltaïque avec  onduleurs-coupleurs MPPT centralisés</vt:lpstr>
      <vt:lpstr>Transition énergétique des bâtiments grâce à la production électrique photovoltaïque avec  onduleurs-coupleurs MPPT centralisés</vt:lpstr>
      <vt:lpstr>Transition énergétique des bâtiments grâce à la production électrique photovoltaïque avec  onduleurs-coupleurs MPPT centralisés</vt:lpstr>
      <vt:lpstr>   Projet RESPONSE de Fontaine d’Ouche</vt:lpstr>
      <vt:lpstr>Transition énergétique des bâtiments grâce à la production électrique photovoltaïque avec  onduleur de chaîne (onduleur-coupleur MPPT centralisé)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Francis Cunin</dc:creator>
  <cp:lastModifiedBy>Francis Cunin</cp:lastModifiedBy>
  <cp:revision>365</cp:revision>
  <dcterms:created xsi:type="dcterms:W3CDTF">2018-04-13T05:49:30Z</dcterms:created>
  <dcterms:modified xsi:type="dcterms:W3CDTF">2025-01-26T06:33:53Z</dcterms:modified>
</cp:coreProperties>
</file>