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0"/>
  </p:notesMasterIdLst>
  <p:handoutMasterIdLst>
    <p:handoutMasterId r:id="rId41"/>
  </p:handoutMasterIdLst>
  <p:sldIdLst>
    <p:sldId id="266" r:id="rId3"/>
    <p:sldId id="267" r:id="rId4"/>
    <p:sldId id="268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7" r:id="rId15"/>
    <p:sldId id="283" r:id="rId16"/>
    <p:sldId id="284" r:id="rId17"/>
    <p:sldId id="285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9" r:id="rId37"/>
    <p:sldId id="307" r:id="rId38"/>
    <p:sldId id="308" r:id="rId3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A7D"/>
    <a:srgbClr val="EE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1"/>
    <p:restoredTop sz="94655"/>
  </p:normalViewPr>
  <p:slideViewPr>
    <p:cSldViewPr snapToGrid="0">
      <p:cViewPr varScale="1">
        <p:scale>
          <a:sx n="139" d="100"/>
          <a:sy n="139" d="100"/>
        </p:scale>
        <p:origin x="9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5D6DB-5F66-482C-BFEB-9DDFB68D6E9F}" type="doc">
      <dgm:prSet loTypeId="urn:microsoft.com/office/officeart/2005/8/layout/chevron1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9BF3560-BA1A-48EA-B7F0-5BEB0A39A407}">
      <dgm:prSet phldrT="[Texte]"/>
      <dgm:spPr/>
      <dgm:t>
        <a:bodyPr/>
        <a:lstStyle/>
        <a:p>
          <a:r>
            <a:rPr lang="fr-FR" dirty="0"/>
            <a:t>1-Prise en main</a:t>
          </a:r>
        </a:p>
      </dgm:t>
    </dgm:pt>
    <dgm:pt modelId="{923C5EF7-EEBB-461F-8739-1F63779A29DE}" type="parTrans" cxnId="{FE27D154-4CCE-4F38-B1C5-4A19A6D6B57E}">
      <dgm:prSet/>
      <dgm:spPr/>
      <dgm:t>
        <a:bodyPr/>
        <a:lstStyle/>
        <a:p>
          <a:endParaRPr lang="fr-FR"/>
        </a:p>
      </dgm:t>
    </dgm:pt>
    <dgm:pt modelId="{FB1C47A5-3B57-4661-A2B9-FCB4FA15B285}" type="sibTrans" cxnId="{FE27D154-4CCE-4F38-B1C5-4A19A6D6B57E}">
      <dgm:prSet/>
      <dgm:spPr/>
      <dgm:t>
        <a:bodyPr/>
        <a:lstStyle/>
        <a:p>
          <a:endParaRPr lang="fr-FR"/>
        </a:p>
      </dgm:t>
    </dgm:pt>
    <dgm:pt modelId="{8A15EEF1-3EE5-48F0-864E-83B5648EADF3}">
      <dgm:prSet phldrT="[Texte]" custT="1"/>
      <dgm:spPr/>
      <dgm:t>
        <a:bodyPr/>
        <a:lstStyle/>
        <a:p>
          <a:pPr>
            <a:spcAft>
              <a:spcPct val="15000"/>
            </a:spcAft>
          </a:pPr>
          <a:r>
            <a:rPr lang="fr-FR" sz="1300" b="1" dirty="0">
              <a:solidFill>
                <a:srgbClr val="40818D"/>
              </a:solidFill>
            </a:rPr>
            <a:t>Classifier</a:t>
          </a:r>
          <a:r>
            <a:rPr lang="fr-FR" sz="1300" b="0" dirty="0">
              <a:solidFill>
                <a:schemeClr val="tx1"/>
              </a:solidFill>
            </a:rPr>
            <a:t> des images en utilisant un CNN existant</a:t>
          </a:r>
        </a:p>
      </dgm:t>
    </dgm:pt>
    <dgm:pt modelId="{A307CBBE-E381-4E22-BF14-0971F8E699CB}" type="parTrans" cxnId="{5FCECB07-F404-4B5F-9F05-FE485259B3C2}">
      <dgm:prSet/>
      <dgm:spPr/>
      <dgm:t>
        <a:bodyPr/>
        <a:lstStyle/>
        <a:p>
          <a:endParaRPr lang="fr-FR"/>
        </a:p>
      </dgm:t>
    </dgm:pt>
    <dgm:pt modelId="{8CBBE127-36FA-4FD8-AB24-4C41A2BC1A31}" type="sibTrans" cxnId="{5FCECB07-F404-4B5F-9F05-FE485259B3C2}">
      <dgm:prSet/>
      <dgm:spPr/>
      <dgm:t>
        <a:bodyPr/>
        <a:lstStyle/>
        <a:p>
          <a:endParaRPr lang="fr-FR"/>
        </a:p>
      </dgm:t>
    </dgm:pt>
    <dgm:pt modelId="{AEA783A3-2AF2-4BFB-BCBA-A134BE72212E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/>
            <a:t>2-Transfer </a:t>
          </a:r>
          <a:r>
            <a:rPr lang="fr-FR" dirty="0" err="1"/>
            <a:t>learning</a:t>
          </a:r>
          <a:endParaRPr lang="fr-FR" dirty="0"/>
        </a:p>
      </dgm:t>
    </dgm:pt>
    <dgm:pt modelId="{D175C966-8B9E-4152-9A48-754F3743498C}" type="parTrans" cxnId="{78979A1D-5DC5-4B5A-8968-3ED3AF528090}">
      <dgm:prSet/>
      <dgm:spPr/>
      <dgm:t>
        <a:bodyPr/>
        <a:lstStyle/>
        <a:p>
          <a:endParaRPr lang="fr-FR"/>
        </a:p>
      </dgm:t>
    </dgm:pt>
    <dgm:pt modelId="{18328FC7-768E-415D-99E2-A9709FFFDAEC}" type="sibTrans" cxnId="{78979A1D-5DC5-4B5A-8968-3ED3AF528090}">
      <dgm:prSet/>
      <dgm:spPr/>
      <dgm:t>
        <a:bodyPr/>
        <a:lstStyle/>
        <a:p>
          <a:endParaRPr lang="fr-FR"/>
        </a:p>
      </dgm:t>
    </dgm:pt>
    <dgm:pt modelId="{DE7BB8DC-9996-451C-9DA7-C5ADE2E9376C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Préparer les images (</a:t>
          </a:r>
          <a:r>
            <a:rPr lang="fr-FR" sz="1300" b="1" dirty="0" err="1">
              <a:solidFill>
                <a:srgbClr val="40818D"/>
              </a:solidFill>
            </a:rPr>
            <a:t>dataset</a:t>
          </a:r>
          <a:r>
            <a:rPr lang="fr-FR" sz="1300" b="0" dirty="0">
              <a:solidFill>
                <a:schemeClr val="tx1"/>
              </a:solidFill>
            </a:rPr>
            <a:t>)</a:t>
          </a:r>
        </a:p>
      </dgm:t>
    </dgm:pt>
    <dgm:pt modelId="{8990AF4C-AFB9-496A-B54A-382D6C49B7BB}" type="parTrans" cxnId="{AF2F9963-105F-4354-8992-5FEE118335CE}">
      <dgm:prSet/>
      <dgm:spPr/>
      <dgm:t>
        <a:bodyPr/>
        <a:lstStyle/>
        <a:p>
          <a:endParaRPr lang="fr-FR"/>
        </a:p>
      </dgm:t>
    </dgm:pt>
    <dgm:pt modelId="{EBD1118C-C969-43D7-92E2-AFA8F7645F66}" type="sibTrans" cxnId="{AF2F9963-105F-4354-8992-5FEE118335CE}">
      <dgm:prSet/>
      <dgm:spPr/>
      <dgm:t>
        <a:bodyPr/>
        <a:lstStyle/>
        <a:p>
          <a:endParaRPr lang="fr-FR"/>
        </a:p>
      </dgm:t>
    </dgm:pt>
    <dgm:pt modelId="{D7AB7C49-C9CA-42FF-8A3B-7249340FAA91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Découvrir des </a:t>
          </a:r>
          <a:r>
            <a:rPr lang="fr-FR" sz="1300" b="1" dirty="0">
              <a:solidFill>
                <a:srgbClr val="40818D"/>
              </a:solidFill>
            </a:rPr>
            <a:t>paramètres d’entraînement</a:t>
          </a:r>
        </a:p>
      </dgm:t>
    </dgm:pt>
    <dgm:pt modelId="{3D2697C4-B24F-479A-8809-80E7D86C3A9D}" type="parTrans" cxnId="{93B28D48-3BA8-447B-9E8C-EC9D62D4D4A4}">
      <dgm:prSet/>
      <dgm:spPr/>
      <dgm:t>
        <a:bodyPr/>
        <a:lstStyle/>
        <a:p>
          <a:endParaRPr lang="fr-FR"/>
        </a:p>
      </dgm:t>
    </dgm:pt>
    <dgm:pt modelId="{41C8CDE4-5FEE-4F0A-9E07-3AD81348DF67}" type="sibTrans" cxnId="{93B28D48-3BA8-447B-9E8C-EC9D62D4D4A4}">
      <dgm:prSet/>
      <dgm:spPr/>
      <dgm:t>
        <a:bodyPr/>
        <a:lstStyle/>
        <a:p>
          <a:endParaRPr lang="fr-FR"/>
        </a:p>
      </dgm:t>
    </dgm:pt>
    <dgm:pt modelId="{73D38CDE-CC6C-4872-9A48-49B9515EDEE7}">
      <dgm:prSet phldrT="[Texte]"/>
      <dgm:spPr/>
      <dgm:t>
        <a:bodyPr/>
        <a:lstStyle/>
        <a:p>
          <a:r>
            <a:rPr lang="fr-FR" dirty="0"/>
            <a:t>3-Simulation</a:t>
          </a:r>
        </a:p>
      </dgm:t>
    </dgm:pt>
    <dgm:pt modelId="{B06670E2-CFA1-4ABA-B830-6A32D37CEEDD}" type="parTrans" cxnId="{398F3803-BCCE-40E0-BE26-6202341635C7}">
      <dgm:prSet/>
      <dgm:spPr/>
      <dgm:t>
        <a:bodyPr/>
        <a:lstStyle/>
        <a:p>
          <a:endParaRPr lang="fr-FR"/>
        </a:p>
      </dgm:t>
    </dgm:pt>
    <dgm:pt modelId="{A94ECFC8-78B5-4F07-BEFF-C428AAA6B49A}" type="sibTrans" cxnId="{398F3803-BCCE-40E0-BE26-6202341635C7}">
      <dgm:prSet/>
      <dgm:spPr/>
      <dgm:t>
        <a:bodyPr/>
        <a:lstStyle/>
        <a:p>
          <a:endParaRPr lang="fr-FR"/>
        </a:p>
      </dgm:t>
    </dgm:pt>
    <dgm:pt modelId="{10674ED3-01F0-4F2B-91DD-77BC8160DFDE}">
      <dgm:prSet phldrT="[Texte]" custT="1"/>
      <dgm:spPr/>
      <dgm:t>
        <a:bodyPr/>
        <a:lstStyle/>
        <a:p>
          <a:r>
            <a:rPr lang="fr-FR" sz="1300" kern="1200" dirty="0"/>
            <a:t>Créer une </a:t>
          </a:r>
          <a:r>
            <a:rPr lang="fr-FR" sz="1300" b="1" kern="1200" dirty="0">
              <a:solidFill>
                <a:srgbClr val="40818D"/>
              </a:solidFill>
            </a:rPr>
            <a:t>IHM</a:t>
          </a:r>
        </a:p>
      </dgm:t>
    </dgm:pt>
    <dgm:pt modelId="{F7E41061-28E5-4359-A7CC-697A215B3343}" type="parTrans" cxnId="{EB09A2CA-2DF4-4204-89CA-AEEA1438FC5B}">
      <dgm:prSet/>
      <dgm:spPr/>
      <dgm:t>
        <a:bodyPr/>
        <a:lstStyle/>
        <a:p>
          <a:endParaRPr lang="fr-FR"/>
        </a:p>
      </dgm:t>
    </dgm:pt>
    <dgm:pt modelId="{DE1C6072-6FB5-4B99-B7B8-4FE80E0BC395}" type="sibTrans" cxnId="{EB09A2CA-2DF4-4204-89CA-AEEA1438FC5B}">
      <dgm:prSet/>
      <dgm:spPr/>
      <dgm:t>
        <a:bodyPr/>
        <a:lstStyle/>
        <a:p>
          <a:endParaRPr lang="fr-FR"/>
        </a:p>
      </dgm:t>
    </dgm:pt>
    <dgm:pt modelId="{7E3B05F6-F32B-45EC-B4ED-70CBED2BC3CF}">
      <dgm:prSet phldrT="[Texte]" custT="1"/>
      <dgm:spPr/>
      <dgm:t>
        <a:bodyPr/>
        <a:lstStyle/>
        <a:p>
          <a:pPr>
            <a:spcAft>
              <a:spcPts val="200"/>
            </a:spcAft>
          </a:pPr>
          <a:r>
            <a:rPr lang="fr-FR" sz="1300" b="0" dirty="0">
              <a:solidFill>
                <a:schemeClr val="tx1"/>
              </a:solidFill>
            </a:rPr>
            <a:t>Découvrir les </a:t>
          </a:r>
          <a:r>
            <a:rPr lang="fr-FR" sz="1300" b="1" dirty="0">
              <a:solidFill>
                <a:srgbClr val="40818D"/>
              </a:solidFill>
            </a:rPr>
            <a:t>fonctions Matlab </a:t>
          </a:r>
          <a:r>
            <a:rPr lang="fr-FR" sz="1300" b="0" dirty="0">
              <a:solidFill>
                <a:schemeClr val="tx1"/>
              </a:solidFill>
            </a:rPr>
            <a:t>utilisées</a:t>
          </a:r>
        </a:p>
      </dgm:t>
    </dgm:pt>
    <dgm:pt modelId="{3991B594-CC96-40DF-80AF-977128935218}" type="parTrans" cxnId="{6BF9D9EC-4074-4D82-9524-D19B503B7C85}">
      <dgm:prSet/>
      <dgm:spPr/>
      <dgm:t>
        <a:bodyPr/>
        <a:lstStyle/>
        <a:p>
          <a:endParaRPr lang="fr-FR"/>
        </a:p>
      </dgm:t>
    </dgm:pt>
    <dgm:pt modelId="{7FB691B4-DF5E-4F46-8CF8-E41E9E8389AA}" type="sibTrans" cxnId="{6BF9D9EC-4074-4D82-9524-D19B503B7C85}">
      <dgm:prSet/>
      <dgm:spPr/>
      <dgm:t>
        <a:bodyPr/>
        <a:lstStyle/>
        <a:p>
          <a:endParaRPr lang="fr-FR"/>
        </a:p>
      </dgm:t>
    </dgm:pt>
    <dgm:pt modelId="{6D2D7ACE-CAE0-4AC9-AFB3-E78ABA3484B6}">
      <dgm:prSet phldrT="[Texte]" custT="1"/>
      <dgm:spPr/>
      <dgm:t>
        <a:bodyPr/>
        <a:lstStyle/>
        <a:p>
          <a:pPr>
            <a:spcAft>
              <a:spcPct val="15000"/>
            </a:spcAft>
          </a:pPr>
          <a:r>
            <a:rPr lang="fr-FR" sz="1300" b="1" dirty="0">
              <a:solidFill>
                <a:srgbClr val="40818D"/>
              </a:solidFill>
            </a:rPr>
            <a:t>Comparer</a:t>
          </a:r>
          <a:r>
            <a:rPr lang="fr-FR" sz="1300" b="0" dirty="0">
              <a:solidFill>
                <a:schemeClr val="tx1"/>
              </a:solidFill>
            </a:rPr>
            <a:t> des CNN</a:t>
          </a:r>
        </a:p>
      </dgm:t>
    </dgm:pt>
    <dgm:pt modelId="{05B0FA28-BA68-4EE0-977E-11789ADA95FE}" type="parTrans" cxnId="{4E18214A-C873-41ED-8A89-ACBC9848C865}">
      <dgm:prSet/>
      <dgm:spPr/>
      <dgm:t>
        <a:bodyPr/>
        <a:lstStyle/>
        <a:p>
          <a:endParaRPr lang="fr-FR"/>
        </a:p>
      </dgm:t>
    </dgm:pt>
    <dgm:pt modelId="{CD42D320-1F4E-4D53-90E3-027CAE25E626}" type="sibTrans" cxnId="{4E18214A-C873-41ED-8A89-ACBC9848C865}">
      <dgm:prSet/>
      <dgm:spPr/>
      <dgm:t>
        <a:bodyPr/>
        <a:lstStyle/>
        <a:p>
          <a:endParaRPr lang="fr-FR"/>
        </a:p>
      </dgm:t>
    </dgm:pt>
    <dgm:pt modelId="{A8ED3D3D-7F13-4752-A0BF-01344FE0DE77}">
      <dgm:prSet phldrT="[Texte]" custT="1"/>
      <dgm:spPr/>
      <dgm:t>
        <a:bodyPr/>
        <a:lstStyle/>
        <a:p>
          <a:r>
            <a:rPr lang="fr-FR" sz="1300" b="1" dirty="0" err="1">
              <a:solidFill>
                <a:srgbClr val="40818D"/>
              </a:solidFill>
            </a:rPr>
            <a:t>Réentraîner</a:t>
          </a:r>
          <a:r>
            <a:rPr lang="fr-FR" sz="1300" b="0" dirty="0">
              <a:solidFill>
                <a:schemeClr val="tx1"/>
              </a:solidFill>
            </a:rPr>
            <a:t> un CNN sur le </a:t>
          </a:r>
          <a:r>
            <a:rPr lang="fr-FR" sz="1300" b="0" dirty="0" err="1">
              <a:solidFill>
                <a:schemeClr val="tx1"/>
              </a:solidFill>
            </a:rPr>
            <a:t>dataset</a:t>
          </a:r>
          <a:endParaRPr lang="fr-FR" sz="1300" b="0" dirty="0">
            <a:solidFill>
              <a:schemeClr val="tx1"/>
            </a:solidFill>
          </a:endParaRPr>
        </a:p>
      </dgm:t>
    </dgm:pt>
    <dgm:pt modelId="{971D538C-6EC3-4384-9C30-08F610BB37C1}" type="parTrans" cxnId="{F2E5E98A-3F2E-4378-A395-93D05648EF09}">
      <dgm:prSet/>
      <dgm:spPr/>
      <dgm:t>
        <a:bodyPr/>
        <a:lstStyle/>
        <a:p>
          <a:endParaRPr lang="fr-FR"/>
        </a:p>
      </dgm:t>
    </dgm:pt>
    <dgm:pt modelId="{8DFB0E09-B431-41B0-9D80-2684FD170A16}" type="sibTrans" cxnId="{F2E5E98A-3F2E-4378-A395-93D05648EF09}">
      <dgm:prSet/>
      <dgm:spPr/>
      <dgm:t>
        <a:bodyPr/>
        <a:lstStyle/>
        <a:p>
          <a:endParaRPr lang="fr-FR"/>
        </a:p>
      </dgm:t>
    </dgm:pt>
    <dgm:pt modelId="{B2A6965D-6F02-40F8-AFA0-498A5C4E90FD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Faire plusieurs essais jusqu’à </a:t>
          </a:r>
          <a:r>
            <a:rPr lang="fr-FR" sz="1300" b="1" dirty="0">
              <a:solidFill>
                <a:srgbClr val="40818D"/>
              </a:solidFill>
            </a:rPr>
            <a:t>répondre aux exigences</a:t>
          </a:r>
        </a:p>
      </dgm:t>
    </dgm:pt>
    <dgm:pt modelId="{D098AAE1-A3F9-48BF-B497-C2DE12BF882D}" type="parTrans" cxnId="{4438F02C-FE44-482F-B160-98C106A6CB3B}">
      <dgm:prSet/>
      <dgm:spPr/>
      <dgm:t>
        <a:bodyPr/>
        <a:lstStyle/>
        <a:p>
          <a:endParaRPr lang="fr-FR"/>
        </a:p>
      </dgm:t>
    </dgm:pt>
    <dgm:pt modelId="{3F5387E6-A400-4A38-AA42-E0B43890319A}" type="sibTrans" cxnId="{4438F02C-FE44-482F-B160-98C106A6CB3B}">
      <dgm:prSet/>
      <dgm:spPr/>
      <dgm:t>
        <a:bodyPr/>
        <a:lstStyle/>
        <a:p>
          <a:endParaRPr lang="fr-FR"/>
        </a:p>
      </dgm:t>
    </dgm:pt>
    <dgm:pt modelId="{8A63E65D-56EE-43C6-B40C-05B5E552237D}">
      <dgm:prSet phldrT="[Texte]"/>
      <dgm:spPr/>
      <dgm:t>
        <a:bodyPr/>
        <a:lstStyle/>
        <a:p>
          <a:r>
            <a:rPr lang="fr-FR" dirty="0"/>
            <a:t>4-Déploiement</a:t>
          </a:r>
        </a:p>
      </dgm:t>
    </dgm:pt>
    <dgm:pt modelId="{7011DBEE-E3AC-46AF-A824-40747ED96AE3}" type="parTrans" cxnId="{B7A7663F-CD5E-47C8-A544-9D309BDAC460}">
      <dgm:prSet/>
      <dgm:spPr/>
      <dgm:t>
        <a:bodyPr/>
        <a:lstStyle/>
        <a:p>
          <a:endParaRPr lang="fr-FR"/>
        </a:p>
      </dgm:t>
    </dgm:pt>
    <dgm:pt modelId="{D154E4F3-4673-4B26-84F3-BAC7EC7A9585}" type="sibTrans" cxnId="{B7A7663F-CD5E-47C8-A544-9D309BDAC460}">
      <dgm:prSet/>
      <dgm:spPr/>
      <dgm:t>
        <a:bodyPr/>
        <a:lstStyle/>
        <a:p>
          <a:endParaRPr lang="fr-FR"/>
        </a:p>
      </dgm:t>
    </dgm:pt>
    <dgm:pt modelId="{4A4208BE-2742-49B3-B994-F0E3FCF3A29C}">
      <dgm:prSet phldrT="[Texte]" custT="1"/>
      <dgm:spPr/>
      <dgm:t>
        <a:bodyPr/>
        <a:lstStyle/>
        <a:p>
          <a:r>
            <a:rPr lang="fr-FR" sz="1300" b="1" dirty="0">
              <a:solidFill>
                <a:srgbClr val="40818D"/>
              </a:solidFill>
            </a:rPr>
            <a:t>Valider</a:t>
          </a:r>
          <a:r>
            <a:rPr lang="fr-FR" sz="1300" dirty="0"/>
            <a:t> le modèle à partir d’images (Simulink)</a:t>
          </a:r>
          <a:endParaRPr lang="fr-FR" sz="1300" b="1" dirty="0">
            <a:solidFill>
              <a:srgbClr val="40818D"/>
            </a:solidFill>
          </a:endParaRPr>
        </a:p>
      </dgm:t>
    </dgm:pt>
    <dgm:pt modelId="{C811AFAF-383A-4FDE-A750-2F882ABEFF1D}" type="parTrans" cxnId="{BEB1DED9-114F-4C29-9B17-C5F937D7A8FA}">
      <dgm:prSet/>
      <dgm:spPr/>
      <dgm:t>
        <a:bodyPr/>
        <a:lstStyle/>
        <a:p>
          <a:endParaRPr lang="fr-FR"/>
        </a:p>
      </dgm:t>
    </dgm:pt>
    <dgm:pt modelId="{5C727439-A7C1-43AD-B8B0-CB55CA59ACC2}" type="sibTrans" cxnId="{BEB1DED9-114F-4C29-9B17-C5F937D7A8FA}">
      <dgm:prSet/>
      <dgm:spPr/>
      <dgm:t>
        <a:bodyPr/>
        <a:lstStyle/>
        <a:p>
          <a:endParaRPr lang="fr-FR"/>
        </a:p>
      </dgm:t>
    </dgm:pt>
    <dgm:pt modelId="{52C6FAB0-C93B-4A72-A7C3-6344C1CDDE5C}">
      <dgm:prSet phldrT="[Texte]" custT="1"/>
      <dgm:spPr/>
      <dgm:t>
        <a:bodyPr/>
        <a:lstStyle/>
        <a:p>
          <a:r>
            <a:rPr lang="fr-FR" sz="1300" kern="1200" dirty="0"/>
            <a:t>Classifier depuis caméra</a:t>
          </a:r>
        </a:p>
      </dgm:t>
    </dgm:pt>
    <dgm:pt modelId="{8D5614E6-7A1D-4618-85FA-71B4C6E1E966}" type="parTrans" cxnId="{A8D91C7D-2777-45E1-8010-1C408AA64AF4}">
      <dgm:prSet/>
      <dgm:spPr/>
      <dgm:t>
        <a:bodyPr/>
        <a:lstStyle/>
        <a:p>
          <a:endParaRPr lang="fr-FR"/>
        </a:p>
      </dgm:t>
    </dgm:pt>
    <dgm:pt modelId="{3AE04776-F166-47BA-B485-23D40373B904}" type="sibTrans" cxnId="{A8D91C7D-2777-45E1-8010-1C408AA64AF4}">
      <dgm:prSet/>
      <dgm:spPr/>
      <dgm:t>
        <a:bodyPr/>
        <a:lstStyle/>
        <a:p>
          <a:endParaRPr lang="fr-FR"/>
        </a:p>
      </dgm:t>
    </dgm:pt>
    <dgm:pt modelId="{68FB08B1-1978-48FD-BA1B-481B73499629}">
      <dgm:prSet phldrT="[Texte]" custT="1"/>
      <dgm:spPr/>
      <dgm:t>
        <a:bodyPr/>
        <a:lstStyle/>
        <a:p>
          <a:r>
            <a:rPr lang="fr-FR" sz="1300" b="1" dirty="0">
              <a:solidFill>
                <a:srgbClr val="40818D"/>
              </a:solidFill>
            </a:rPr>
            <a:t>Enregistrer</a:t>
          </a:r>
          <a:r>
            <a:rPr lang="fr-FR" sz="1300" b="0" dirty="0">
              <a:solidFill>
                <a:schemeClr val="tx1"/>
              </a:solidFill>
            </a:rPr>
            <a:t> le nouveau CNN</a:t>
          </a:r>
        </a:p>
      </dgm:t>
    </dgm:pt>
    <dgm:pt modelId="{D148C500-4995-43DA-A612-658D6835FBF5}" type="parTrans" cxnId="{25D35C91-1A76-4839-89A6-D64B00EB998E}">
      <dgm:prSet/>
      <dgm:spPr/>
      <dgm:t>
        <a:bodyPr/>
        <a:lstStyle/>
        <a:p>
          <a:endParaRPr lang="fr-FR"/>
        </a:p>
      </dgm:t>
    </dgm:pt>
    <dgm:pt modelId="{83396391-50A5-4E38-B3ED-35AE8CFF030C}" type="sibTrans" cxnId="{25D35C91-1A76-4839-89A6-D64B00EB998E}">
      <dgm:prSet/>
      <dgm:spPr/>
      <dgm:t>
        <a:bodyPr/>
        <a:lstStyle/>
        <a:p>
          <a:endParaRPr lang="fr-FR"/>
        </a:p>
      </dgm:t>
    </dgm:pt>
    <dgm:pt modelId="{82A737A2-23B1-A043-966E-558789E4F7B6}">
      <dgm:prSet phldrT="[Texte]" custT="1"/>
      <dgm:spPr/>
      <dgm:t>
        <a:bodyPr/>
        <a:lstStyle/>
        <a:p>
          <a:r>
            <a:rPr lang="fr-FR" sz="1300" kern="1200" dirty="0"/>
            <a:t>Transférer sur </a:t>
          </a:r>
          <a:r>
            <a:rPr lang="fr-FR" sz="1300" b="1" kern="1200" dirty="0">
              <a:solidFill>
                <a:srgbClr val="40818D"/>
              </a:solidFill>
            </a:rPr>
            <a:t>Raspberry + caméra</a:t>
          </a:r>
        </a:p>
      </dgm:t>
    </dgm:pt>
    <dgm:pt modelId="{7CB154ED-341C-5644-B633-D19C71283E1E}" type="parTrans" cxnId="{2D8C20BA-9FA4-8E4F-BC16-195F38026EC4}">
      <dgm:prSet/>
      <dgm:spPr/>
      <dgm:t>
        <a:bodyPr/>
        <a:lstStyle/>
        <a:p>
          <a:endParaRPr lang="fr-FR"/>
        </a:p>
      </dgm:t>
    </dgm:pt>
    <dgm:pt modelId="{D184CED8-8353-BA4D-951F-BEDDAB017F95}" type="sibTrans" cxnId="{2D8C20BA-9FA4-8E4F-BC16-195F38026EC4}">
      <dgm:prSet/>
      <dgm:spPr/>
      <dgm:t>
        <a:bodyPr/>
        <a:lstStyle/>
        <a:p>
          <a:endParaRPr lang="fr-FR"/>
        </a:p>
      </dgm:t>
    </dgm:pt>
    <dgm:pt modelId="{C3A5D686-C0AC-3B43-AFCB-6E5D1788EEB5}">
      <dgm:prSet phldrT="[Texte]" custT="1"/>
      <dgm:spPr/>
      <dgm:t>
        <a:bodyPr/>
        <a:lstStyle/>
        <a:p>
          <a:r>
            <a:rPr lang="fr-FR" sz="1300" b="0" kern="1200" dirty="0">
              <a:solidFill>
                <a:prstClr val="black"/>
              </a:solidFill>
              <a:latin typeface="Arial"/>
              <a:ea typeface="DejaVu Sans"/>
              <a:cs typeface="DejaVu Sans"/>
            </a:rPr>
            <a:t>Packager une </a:t>
          </a:r>
          <a:r>
            <a:rPr lang="fr-FR" sz="1300" b="1" kern="1200" dirty="0">
              <a:solidFill>
                <a:srgbClr val="40818D"/>
              </a:solidFill>
            </a:rPr>
            <a:t>application Windows</a:t>
          </a:r>
        </a:p>
      </dgm:t>
    </dgm:pt>
    <dgm:pt modelId="{51C0372E-C40A-C540-A8CD-9AF5B8A34C7D}" type="parTrans" cxnId="{C0E00D65-1FDD-0945-815A-C5877ABFE8B2}">
      <dgm:prSet/>
      <dgm:spPr/>
      <dgm:t>
        <a:bodyPr/>
        <a:lstStyle/>
        <a:p>
          <a:endParaRPr lang="fr-FR"/>
        </a:p>
      </dgm:t>
    </dgm:pt>
    <dgm:pt modelId="{6BB2BAA6-EE0E-A94B-93EB-3DB8FF593925}" type="sibTrans" cxnId="{C0E00D65-1FDD-0945-815A-C5877ABFE8B2}">
      <dgm:prSet/>
      <dgm:spPr/>
      <dgm:t>
        <a:bodyPr/>
        <a:lstStyle/>
        <a:p>
          <a:endParaRPr lang="fr-FR"/>
        </a:p>
      </dgm:t>
    </dgm:pt>
    <dgm:pt modelId="{01F1B24D-DF77-C44B-AC00-9DE0226AB2F0}">
      <dgm:prSet phldrT="[Texte]" custT="1"/>
      <dgm:spPr/>
      <dgm:t>
        <a:bodyPr/>
        <a:lstStyle/>
        <a:p>
          <a:pPr>
            <a:spcAft>
              <a:spcPts val="200"/>
            </a:spcAft>
          </a:pPr>
          <a:r>
            <a:rPr lang="fr-FR" sz="1300" b="0" dirty="0">
              <a:solidFill>
                <a:schemeClr val="tx1"/>
              </a:solidFill>
            </a:rPr>
            <a:t>Prendre en main Matlab ou Matlab Online</a:t>
          </a:r>
        </a:p>
      </dgm:t>
    </dgm:pt>
    <dgm:pt modelId="{C05139B4-3536-6841-8BA8-F0B07C20F75B}" type="parTrans" cxnId="{799F634A-887F-2F44-865F-7EED999900FD}">
      <dgm:prSet/>
      <dgm:spPr/>
    </dgm:pt>
    <dgm:pt modelId="{667DE94C-F43F-894F-81B5-39AAE2593E9F}" type="sibTrans" cxnId="{799F634A-887F-2F44-865F-7EED999900FD}">
      <dgm:prSet/>
      <dgm:spPr/>
    </dgm:pt>
    <dgm:pt modelId="{6D19BBD5-B38C-49C2-A459-A8AAE0D258A3}" type="pres">
      <dgm:prSet presAssocID="{2B55D6DB-5F66-482C-BFEB-9DDFB68D6E9F}" presName="Name0" presStyleCnt="0">
        <dgm:presLayoutVars>
          <dgm:dir/>
          <dgm:animLvl val="lvl"/>
          <dgm:resizeHandles val="exact"/>
        </dgm:presLayoutVars>
      </dgm:prSet>
      <dgm:spPr/>
    </dgm:pt>
    <dgm:pt modelId="{8005F395-40D9-41BB-B848-EC6A95AE8745}" type="pres">
      <dgm:prSet presAssocID="{59BF3560-BA1A-48EA-B7F0-5BEB0A39A407}" presName="composite" presStyleCnt="0"/>
      <dgm:spPr/>
    </dgm:pt>
    <dgm:pt modelId="{D38EB5D9-FE9F-4474-8F9F-A0020603C4D1}" type="pres">
      <dgm:prSet presAssocID="{59BF3560-BA1A-48EA-B7F0-5BEB0A39A407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2E79EDA-54C2-4D55-B20A-1E8C3DC4326C}" type="pres">
      <dgm:prSet presAssocID="{59BF3560-BA1A-48EA-B7F0-5BEB0A39A407}" presName="desTx" presStyleLbl="revTx" presStyleIdx="0" presStyleCnt="4">
        <dgm:presLayoutVars>
          <dgm:bulletEnabled val="1"/>
        </dgm:presLayoutVars>
      </dgm:prSet>
      <dgm:spPr/>
    </dgm:pt>
    <dgm:pt modelId="{3DB1AEA5-6A53-4EFA-B2A5-958E3624A0D9}" type="pres">
      <dgm:prSet presAssocID="{FB1C47A5-3B57-4661-A2B9-FCB4FA15B285}" presName="space" presStyleCnt="0"/>
      <dgm:spPr/>
    </dgm:pt>
    <dgm:pt modelId="{6150EAC4-9288-463F-B54B-E5666130B5E1}" type="pres">
      <dgm:prSet presAssocID="{AEA783A3-2AF2-4BFB-BCBA-A134BE72212E}" presName="composite" presStyleCnt="0"/>
      <dgm:spPr/>
    </dgm:pt>
    <dgm:pt modelId="{E720BCC5-4488-41E5-B397-37C443FA3C14}" type="pres">
      <dgm:prSet presAssocID="{AEA783A3-2AF2-4BFB-BCBA-A134BE72212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A287054-5119-4414-9D4B-1353D52F6AF0}" type="pres">
      <dgm:prSet presAssocID="{AEA783A3-2AF2-4BFB-BCBA-A134BE72212E}" presName="desTx" presStyleLbl="revTx" presStyleIdx="1" presStyleCnt="4">
        <dgm:presLayoutVars>
          <dgm:bulletEnabled val="1"/>
        </dgm:presLayoutVars>
      </dgm:prSet>
      <dgm:spPr/>
    </dgm:pt>
    <dgm:pt modelId="{FA141AFB-3539-400B-977A-D1FF372CA399}" type="pres">
      <dgm:prSet presAssocID="{18328FC7-768E-415D-99E2-A9709FFFDAEC}" presName="space" presStyleCnt="0"/>
      <dgm:spPr/>
    </dgm:pt>
    <dgm:pt modelId="{7AFF8432-8F0A-41B6-8BF0-5B392EB628DB}" type="pres">
      <dgm:prSet presAssocID="{73D38CDE-CC6C-4872-9A48-49B9515EDEE7}" presName="composite" presStyleCnt="0"/>
      <dgm:spPr/>
    </dgm:pt>
    <dgm:pt modelId="{140A9A5F-A196-4F93-B436-9DDBFC448227}" type="pres">
      <dgm:prSet presAssocID="{73D38CDE-CC6C-4872-9A48-49B9515EDEE7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C0E47B6-729F-4281-8EC5-A3A564B59E85}" type="pres">
      <dgm:prSet presAssocID="{73D38CDE-CC6C-4872-9A48-49B9515EDEE7}" presName="desTx" presStyleLbl="revTx" presStyleIdx="2" presStyleCnt="4">
        <dgm:presLayoutVars>
          <dgm:bulletEnabled val="1"/>
        </dgm:presLayoutVars>
      </dgm:prSet>
      <dgm:spPr/>
    </dgm:pt>
    <dgm:pt modelId="{B31B671B-2538-4D29-A8D3-D97EDE885FBE}" type="pres">
      <dgm:prSet presAssocID="{A94ECFC8-78B5-4F07-BEFF-C428AAA6B49A}" presName="space" presStyleCnt="0"/>
      <dgm:spPr/>
    </dgm:pt>
    <dgm:pt modelId="{247AEC46-6AEE-45EA-AA6D-9A2019A75C7E}" type="pres">
      <dgm:prSet presAssocID="{8A63E65D-56EE-43C6-B40C-05B5E552237D}" presName="composite" presStyleCnt="0"/>
      <dgm:spPr/>
    </dgm:pt>
    <dgm:pt modelId="{0737C340-5532-4E94-A9B0-765378036DA8}" type="pres">
      <dgm:prSet presAssocID="{8A63E65D-56EE-43C6-B40C-05B5E552237D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E246E9F-34AD-409D-87D2-AFC0C4245E9B}" type="pres">
      <dgm:prSet presAssocID="{8A63E65D-56EE-43C6-B40C-05B5E552237D}" presName="desTx" presStyleLbl="revTx" presStyleIdx="3" presStyleCnt="4">
        <dgm:presLayoutVars>
          <dgm:bulletEnabled val="1"/>
        </dgm:presLayoutVars>
      </dgm:prSet>
      <dgm:spPr/>
    </dgm:pt>
  </dgm:ptLst>
  <dgm:cxnLst>
    <dgm:cxn modelId="{398F3803-BCCE-40E0-BE26-6202341635C7}" srcId="{2B55D6DB-5F66-482C-BFEB-9DDFB68D6E9F}" destId="{73D38CDE-CC6C-4872-9A48-49B9515EDEE7}" srcOrd="2" destOrd="0" parTransId="{B06670E2-CFA1-4ABA-B830-6A32D37CEEDD}" sibTransId="{A94ECFC8-78B5-4F07-BEFF-C428AAA6B49A}"/>
    <dgm:cxn modelId="{5FCECB07-F404-4B5F-9F05-FE485259B3C2}" srcId="{59BF3560-BA1A-48EA-B7F0-5BEB0A39A407}" destId="{8A15EEF1-3EE5-48F0-864E-83B5648EADF3}" srcOrd="2" destOrd="0" parTransId="{A307CBBE-E381-4E22-BF14-0971F8E699CB}" sibTransId="{8CBBE127-36FA-4FD8-AB24-4C41A2BC1A31}"/>
    <dgm:cxn modelId="{D1923714-AD6D-B843-9CDC-3FD453063967}" type="presOf" srcId="{C3A5D686-C0AC-3B43-AFCB-6E5D1788EEB5}" destId="{DE246E9F-34AD-409D-87D2-AFC0C4245E9B}" srcOrd="0" destOrd="1" presId="urn:microsoft.com/office/officeart/2005/8/layout/chevron1"/>
    <dgm:cxn modelId="{AD2AB016-8456-4C6D-B92E-10BE46B8A560}" type="presOf" srcId="{10674ED3-01F0-4F2B-91DD-77BC8160DFDE}" destId="{DE246E9F-34AD-409D-87D2-AFC0C4245E9B}" srcOrd="0" destOrd="0" presId="urn:microsoft.com/office/officeart/2005/8/layout/chevron1"/>
    <dgm:cxn modelId="{2F1DB318-726C-4AA9-94CB-16239BC0C21E}" type="presOf" srcId="{A8ED3D3D-7F13-4752-A0BF-01344FE0DE77}" destId="{EA287054-5119-4414-9D4B-1353D52F6AF0}" srcOrd="0" destOrd="2" presId="urn:microsoft.com/office/officeart/2005/8/layout/chevron1"/>
    <dgm:cxn modelId="{C829991B-CC94-4FC2-81E8-83F5AEF5B41B}" type="presOf" srcId="{7E3B05F6-F32B-45EC-B4ED-70CBED2BC3CF}" destId="{D2E79EDA-54C2-4D55-B20A-1E8C3DC4326C}" srcOrd="0" destOrd="1" presId="urn:microsoft.com/office/officeart/2005/8/layout/chevron1"/>
    <dgm:cxn modelId="{78979A1D-5DC5-4B5A-8968-3ED3AF528090}" srcId="{2B55D6DB-5F66-482C-BFEB-9DDFB68D6E9F}" destId="{AEA783A3-2AF2-4BFB-BCBA-A134BE72212E}" srcOrd="1" destOrd="0" parTransId="{D175C966-8B9E-4152-9A48-754F3743498C}" sibTransId="{18328FC7-768E-415D-99E2-A9709FFFDAEC}"/>
    <dgm:cxn modelId="{A10EF922-3586-4370-A641-F3BA610F9E64}" type="presOf" srcId="{AEA783A3-2AF2-4BFB-BCBA-A134BE72212E}" destId="{E720BCC5-4488-41E5-B397-37C443FA3C14}" srcOrd="0" destOrd="0" presId="urn:microsoft.com/office/officeart/2005/8/layout/chevron1"/>
    <dgm:cxn modelId="{20741F23-00A6-4513-ADAD-034AE63FFFD1}" type="presOf" srcId="{68FB08B1-1978-48FD-BA1B-481B73499629}" destId="{EA287054-5119-4414-9D4B-1353D52F6AF0}" srcOrd="0" destOrd="4" presId="urn:microsoft.com/office/officeart/2005/8/layout/chevron1"/>
    <dgm:cxn modelId="{28D0F225-E001-4BFC-81BE-6E885536BB62}" type="presOf" srcId="{2B55D6DB-5F66-482C-BFEB-9DDFB68D6E9F}" destId="{6D19BBD5-B38C-49C2-A459-A8AAE0D258A3}" srcOrd="0" destOrd="0" presId="urn:microsoft.com/office/officeart/2005/8/layout/chevron1"/>
    <dgm:cxn modelId="{4438F02C-FE44-482F-B160-98C106A6CB3B}" srcId="{AEA783A3-2AF2-4BFB-BCBA-A134BE72212E}" destId="{B2A6965D-6F02-40F8-AFA0-498A5C4E90FD}" srcOrd="3" destOrd="0" parTransId="{D098AAE1-A3F9-48BF-B497-C2DE12BF882D}" sibTransId="{3F5387E6-A400-4A38-AA42-E0B43890319A}"/>
    <dgm:cxn modelId="{B7A7663F-CD5E-47C8-A544-9D309BDAC460}" srcId="{2B55D6DB-5F66-482C-BFEB-9DDFB68D6E9F}" destId="{8A63E65D-56EE-43C6-B40C-05B5E552237D}" srcOrd="3" destOrd="0" parTransId="{7011DBEE-E3AC-46AF-A824-40747ED96AE3}" sibTransId="{D154E4F3-4673-4B26-84F3-BAC7EC7A9585}"/>
    <dgm:cxn modelId="{BB0B0E5B-C219-4AD1-9A82-3A7F3E246289}" type="presOf" srcId="{B2A6965D-6F02-40F8-AFA0-498A5C4E90FD}" destId="{EA287054-5119-4414-9D4B-1353D52F6AF0}" srcOrd="0" destOrd="3" presId="urn:microsoft.com/office/officeart/2005/8/layout/chevron1"/>
    <dgm:cxn modelId="{AF2F9963-105F-4354-8992-5FEE118335CE}" srcId="{AEA783A3-2AF2-4BFB-BCBA-A134BE72212E}" destId="{DE7BB8DC-9996-451C-9DA7-C5ADE2E9376C}" srcOrd="0" destOrd="0" parTransId="{8990AF4C-AFB9-496A-B54A-382D6C49B7BB}" sibTransId="{EBD1118C-C969-43D7-92E2-AFA8F7645F66}"/>
    <dgm:cxn modelId="{C0E00D65-1FDD-0945-815A-C5877ABFE8B2}" srcId="{8A63E65D-56EE-43C6-B40C-05B5E552237D}" destId="{C3A5D686-C0AC-3B43-AFCB-6E5D1788EEB5}" srcOrd="1" destOrd="0" parTransId="{51C0372E-C40A-C540-A8CD-9AF5B8A34C7D}" sibTransId="{6BB2BAA6-EE0E-A94B-93EB-3DB8FF593925}"/>
    <dgm:cxn modelId="{7E1DCC46-6AC5-45B1-AF90-5E8776767D1C}" type="presOf" srcId="{8A63E65D-56EE-43C6-B40C-05B5E552237D}" destId="{0737C340-5532-4E94-A9B0-765378036DA8}" srcOrd="0" destOrd="0" presId="urn:microsoft.com/office/officeart/2005/8/layout/chevron1"/>
    <dgm:cxn modelId="{93B28D48-3BA8-447B-9E8C-EC9D62D4D4A4}" srcId="{AEA783A3-2AF2-4BFB-BCBA-A134BE72212E}" destId="{D7AB7C49-C9CA-42FF-8A3B-7249340FAA91}" srcOrd="1" destOrd="0" parTransId="{3D2697C4-B24F-479A-8809-80E7D86C3A9D}" sibTransId="{41C8CDE4-5FEE-4F0A-9E07-3AD81348DF67}"/>
    <dgm:cxn modelId="{4E18214A-C873-41ED-8A89-ACBC9848C865}" srcId="{59BF3560-BA1A-48EA-B7F0-5BEB0A39A407}" destId="{6D2D7ACE-CAE0-4AC9-AFB3-E78ABA3484B6}" srcOrd="3" destOrd="0" parTransId="{05B0FA28-BA68-4EE0-977E-11789ADA95FE}" sibTransId="{CD42D320-1F4E-4D53-90E3-027CAE25E626}"/>
    <dgm:cxn modelId="{799F634A-887F-2F44-865F-7EED999900FD}" srcId="{59BF3560-BA1A-48EA-B7F0-5BEB0A39A407}" destId="{01F1B24D-DF77-C44B-AC00-9DE0226AB2F0}" srcOrd="0" destOrd="0" parTransId="{C05139B4-3536-6841-8BA8-F0B07C20F75B}" sibTransId="{667DE94C-F43F-894F-81B5-39AAE2593E9F}"/>
    <dgm:cxn modelId="{FE27D154-4CCE-4F38-B1C5-4A19A6D6B57E}" srcId="{2B55D6DB-5F66-482C-BFEB-9DDFB68D6E9F}" destId="{59BF3560-BA1A-48EA-B7F0-5BEB0A39A407}" srcOrd="0" destOrd="0" parTransId="{923C5EF7-EEBB-461F-8739-1F63779A29DE}" sibTransId="{FB1C47A5-3B57-4661-A2B9-FCB4FA15B285}"/>
    <dgm:cxn modelId="{53BEE957-5528-5649-A7F0-79D233690B3B}" type="presOf" srcId="{82A737A2-23B1-A043-966E-558789E4F7B6}" destId="{DE246E9F-34AD-409D-87D2-AFC0C4245E9B}" srcOrd="0" destOrd="2" presId="urn:microsoft.com/office/officeart/2005/8/layout/chevron1"/>
    <dgm:cxn modelId="{A8D91C7D-2777-45E1-8010-1C408AA64AF4}" srcId="{8A63E65D-56EE-43C6-B40C-05B5E552237D}" destId="{52C6FAB0-C93B-4A72-A7C3-6344C1CDDE5C}" srcOrd="3" destOrd="0" parTransId="{8D5614E6-7A1D-4618-85FA-71B4C6E1E966}" sibTransId="{3AE04776-F166-47BA-B485-23D40373B904}"/>
    <dgm:cxn modelId="{C3CB6285-5AEA-4DF4-8171-58910900628D}" type="presOf" srcId="{4A4208BE-2742-49B3-B994-F0E3FCF3A29C}" destId="{5C0E47B6-729F-4281-8EC5-A3A564B59E85}" srcOrd="0" destOrd="0" presId="urn:microsoft.com/office/officeart/2005/8/layout/chevron1"/>
    <dgm:cxn modelId="{F2E5E98A-3F2E-4378-A395-93D05648EF09}" srcId="{AEA783A3-2AF2-4BFB-BCBA-A134BE72212E}" destId="{A8ED3D3D-7F13-4752-A0BF-01344FE0DE77}" srcOrd="2" destOrd="0" parTransId="{971D538C-6EC3-4384-9C30-08F610BB37C1}" sibTransId="{8DFB0E09-B431-41B0-9D80-2684FD170A16}"/>
    <dgm:cxn modelId="{DB930590-B925-4716-9EDF-F5F9A38A0787}" type="presOf" srcId="{59BF3560-BA1A-48EA-B7F0-5BEB0A39A407}" destId="{D38EB5D9-FE9F-4474-8F9F-A0020603C4D1}" srcOrd="0" destOrd="0" presId="urn:microsoft.com/office/officeart/2005/8/layout/chevron1"/>
    <dgm:cxn modelId="{25D35C91-1A76-4839-89A6-D64B00EB998E}" srcId="{AEA783A3-2AF2-4BFB-BCBA-A134BE72212E}" destId="{68FB08B1-1978-48FD-BA1B-481B73499629}" srcOrd="4" destOrd="0" parTransId="{D148C500-4995-43DA-A612-658D6835FBF5}" sibTransId="{83396391-50A5-4E38-B3ED-35AE8CFF030C}"/>
    <dgm:cxn modelId="{0918F39C-A872-E94D-BEC8-D3524CA680B8}" type="presOf" srcId="{01F1B24D-DF77-C44B-AC00-9DE0226AB2F0}" destId="{D2E79EDA-54C2-4D55-B20A-1E8C3DC4326C}" srcOrd="0" destOrd="0" presId="urn:microsoft.com/office/officeart/2005/8/layout/chevron1"/>
    <dgm:cxn modelId="{F174D4A4-236D-4849-92B3-CA0C1DF1B105}" type="presOf" srcId="{52C6FAB0-C93B-4A72-A7C3-6344C1CDDE5C}" destId="{DE246E9F-34AD-409D-87D2-AFC0C4245E9B}" srcOrd="0" destOrd="3" presId="urn:microsoft.com/office/officeart/2005/8/layout/chevron1"/>
    <dgm:cxn modelId="{652E5CA5-F048-47B8-953A-A9FAB63F1ABB}" type="presOf" srcId="{6D2D7ACE-CAE0-4AC9-AFB3-E78ABA3484B6}" destId="{D2E79EDA-54C2-4D55-B20A-1E8C3DC4326C}" srcOrd="0" destOrd="3" presId="urn:microsoft.com/office/officeart/2005/8/layout/chevron1"/>
    <dgm:cxn modelId="{F3F86FA7-B427-4CC8-97D4-CD23B2867339}" type="presOf" srcId="{DE7BB8DC-9996-451C-9DA7-C5ADE2E9376C}" destId="{EA287054-5119-4414-9D4B-1353D52F6AF0}" srcOrd="0" destOrd="0" presId="urn:microsoft.com/office/officeart/2005/8/layout/chevron1"/>
    <dgm:cxn modelId="{2D8C20BA-9FA4-8E4F-BC16-195F38026EC4}" srcId="{8A63E65D-56EE-43C6-B40C-05B5E552237D}" destId="{82A737A2-23B1-A043-966E-558789E4F7B6}" srcOrd="2" destOrd="0" parTransId="{7CB154ED-341C-5644-B633-D19C71283E1E}" sibTransId="{D184CED8-8353-BA4D-951F-BEDDAB017F95}"/>
    <dgm:cxn modelId="{EB09A2CA-2DF4-4204-89CA-AEEA1438FC5B}" srcId="{8A63E65D-56EE-43C6-B40C-05B5E552237D}" destId="{10674ED3-01F0-4F2B-91DD-77BC8160DFDE}" srcOrd="0" destOrd="0" parTransId="{F7E41061-28E5-4359-A7CC-697A215B3343}" sibTransId="{DE1C6072-6FB5-4B99-B7B8-4FE80E0BC395}"/>
    <dgm:cxn modelId="{BEB1DED9-114F-4C29-9B17-C5F937D7A8FA}" srcId="{73D38CDE-CC6C-4872-9A48-49B9515EDEE7}" destId="{4A4208BE-2742-49B3-B994-F0E3FCF3A29C}" srcOrd="0" destOrd="0" parTransId="{C811AFAF-383A-4FDE-A750-2F882ABEFF1D}" sibTransId="{5C727439-A7C1-43AD-B8B0-CB55CA59ACC2}"/>
    <dgm:cxn modelId="{90DB56DC-15A9-47AB-BE39-46FB55E98883}" type="presOf" srcId="{D7AB7C49-C9CA-42FF-8A3B-7249340FAA91}" destId="{EA287054-5119-4414-9D4B-1353D52F6AF0}" srcOrd="0" destOrd="1" presId="urn:microsoft.com/office/officeart/2005/8/layout/chevron1"/>
    <dgm:cxn modelId="{7F8A54E2-AB53-433D-9006-23D3FBF1FBE8}" type="presOf" srcId="{8A15EEF1-3EE5-48F0-864E-83B5648EADF3}" destId="{D2E79EDA-54C2-4D55-B20A-1E8C3DC4326C}" srcOrd="0" destOrd="2" presId="urn:microsoft.com/office/officeart/2005/8/layout/chevron1"/>
    <dgm:cxn modelId="{DCC1DEE4-D3A8-40BF-833C-E19B52A22342}" type="presOf" srcId="{73D38CDE-CC6C-4872-9A48-49B9515EDEE7}" destId="{140A9A5F-A196-4F93-B436-9DDBFC448227}" srcOrd="0" destOrd="0" presId="urn:microsoft.com/office/officeart/2005/8/layout/chevron1"/>
    <dgm:cxn modelId="{6BF9D9EC-4074-4D82-9524-D19B503B7C85}" srcId="{59BF3560-BA1A-48EA-B7F0-5BEB0A39A407}" destId="{7E3B05F6-F32B-45EC-B4ED-70CBED2BC3CF}" srcOrd="1" destOrd="0" parTransId="{3991B594-CC96-40DF-80AF-977128935218}" sibTransId="{7FB691B4-DF5E-4F46-8CF8-E41E9E8389AA}"/>
    <dgm:cxn modelId="{743DCFF0-3FD5-4095-89DF-2B33002735FE}" type="presParOf" srcId="{6D19BBD5-B38C-49C2-A459-A8AAE0D258A3}" destId="{8005F395-40D9-41BB-B848-EC6A95AE8745}" srcOrd="0" destOrd="0" presId="urn:microsoft.com/office/officeart/2005/8/layout/chevron1"/>
    <dgm:cxn modelId="{FC9E1DBC-2898-4F62-AC75-044C3EB156D0}" type="presParOf" srcId="{8005F395-40D9-41BB-B848-EC6A95AE8745}" destId="{D38EB5D9-FE9F-4474-8F9F-A0020603C4D1}" srcOrd="0" destOrd="0" presId="urn:microsoft.com/office/officeart/2005/8/layout/chevron1"/>
    <dgm:cxn modelId="{0C79EB6F-8990-4259-9F67-F4FDA27D11ED}" type="presParOf" srcId="{8005F395-40D9-41BB-B848-EC6A95AE8745}" destId="{D2E79EDA-54C2-4D55-B20A-1E8C3DC4326C}" srcOrd="1" destOrd="0" presId="urn:microsoft.com/office/officeart/2005/8/layout/chevron1"/>
    <dgm:cxn modelId="{2C21E3BA-F605-4EAA-A976-05639B6062C1}" type="presParOf" srcId="{6D19BBD5-B38C-49C2-A459-A8AAE0D258A3}" destId="{3DB1AEA5-6A53-4EFA-B2A5-958E3624A0D9}" srcOrd="1" destOrd="0" presId="urn:microsoft.com/office/officeart/2005/8/layout/chevron1"/>
    <dgm:cxn modelId="{9FD9552E-B3DD-4F6A-85BB-6DB229F597C1}" type="presParOf" srcId="{6D19BBD5-B38C-49C2-A459-A8AAE0D258A3}" destId="{6150EAC4-9288-463F-B54B-E5666130B5E1}" srcOrd="2" destOrd="0" presId="urn:microsoft.com/office/officeart/2005/8/layout/chevron1"/>
    <dgm:cxn modelId="{C78E0C0D-1CEB-45CD-8DEF-C01D6B867CA7}" type="presParOf" srcId="{6150EAC4-9288-463F-B54B-E5666130B5E1}" destId="{E720BCC5-4488-41E5-B397-37C443FA3C14}" srcOrd="0" destOrd="0" presId="urn:microsoft.com/office/officeart/2005/8/layout/chevron1"/>
    <dgm:cxn modelId="{7EBF497E-CEB8-4949-8E61-B122BFC8EE22}" type="presParOf" srcId="{6150EAC4-9288-463F-B54B-E5666130B5E1}" destId="{EA287054-5119-4414-9D4B-1353D52F6AF0}" srcOrd="1" destOrd="0" presId="urn:microsoft.com/office/officeart/2005/8/layout/chevron1"/>
    <dgm:cxn modelId="{51AD4BD6-85F5-4D68-A751-90AD2CAFE204}" type="presParOf" srcId="{6D19BBD5-B38C-49C2-A459-A8AAE0D258A3}" destId="{FA141AFB-3539-400B-977A-D1FF372CA399}" srcOrd="3" destOrd="0" presId="urn:microsoft.com/office/officeart/2005/8/layout/chevron1"/>
    <dgm:cxn modelId="{5B159955-F511-4375-9D05-A117A984EAC1}" type="presParOf" srcId="{6D19BBD5-B38C-49C2-A459-A8AAE0D258A3}" destId="{7AFF8432-8F0A-41B6-8BF0-5B392EB628DB}" srcOrd="4" destOrd="0" presId="urn:microsoft.com/office/officeart/2005/8/layout/chevron1"/>
    <dgm:cxn modelId="{CC8B86FF-C4A3-4161-BE86-961B631D3528}" type="presParOf" srcId="{7AFF8432-8F0A-41B6-8BF0-5B392EB628DB}" destId="{140A9A5F-A196-4F93-B436-9DDBFC448227}" srcOrd="0" destOrd="0" presId="urn:microsoft.com/office/officeart/2005/8/layout/chevron1"/>
    <dgm:cxn modelId="{FBF63F35-8F86-40C3-B899-FC25D5773802}" type="presParOf" srcId="{7AFF8432-8F0A-41B6-8BF0-5B392EB628DB}" destId="{5C0E47B6-729F-4281-8EC5-A3A564B59E85}" srcOrd="1" destOrd="0" presId="urn:microsoft.com/office/officeart/2005/8/layout/chevron1"/>
    <dgm:cxn modelId="{222831DC-1506-4667-8B66-93BD335DF42B}" type="presParOf" srcId="{6D19BBD5-B38C-49C2-A459-A8AAE0D258A3}" destId="{B31B671B-2538-4D29-A8D3-D97EDE885FBE}" srcOrd="5" destOrd="0" presId="urn:microsoft.com/office/officeart/2005/8/layout/chevron1"/>
    <dgm:cxn modelId="{D001FA6F-3151-48FC-A7D9-BF6919C335B4}" type="presParOf" srcId="{6D19BBD5-B38C-49C2-A459-A8AAE0D258A3}" destId="{247AEC46-6AEE-45EA-AA6D-9A2019A75C7E}" srcOrd="6" destOrd="0" presId="urn:microsoft.com/office/officeart/2005/8/layout/chevron1"/>
    <dgm:cxn modelId="{2426F0D6-2D9E-46A4-B973-8F8FFDC8678F}" type="presParOf" srcId="{247AEC46-6AEE-45EA-AA6D-9A2019A75C7E}" destId="{0737C340-5532-4E94-A9B0-765378036DA8}" srcOrd="0" destOrd="0" presId="urn:microsoft.com/office/officeart/2005/8/layout/chevron1"/>
    <dgm:cxn modelId="{A670419B-CD46-408D-A64F-C1D76C7AD73D}" type="presParOf" srcId="{247AEC46-6AEE-45EA-AA6D-9A2019A75C7E}" destId="{DE246E9F-34AD-409D-87D2-AFC0C4245E9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Créer une IHM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ED39CB42-A128-4E1C-8DB4-D629E30EADE0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E4AB4B9C-4BF9-44DC-8323-E959059F2ADA}" type="parTrans" cxnId="{6C74C259-4A22-4434-B601-7988DFA8A978}">
      <dgm:prSet/>
      <dgm:spPr/>
      <dgm:t>
        <a:bodyPr/>
        <a:lstStyle/>
        <a:p>
          <a:endParaRPr lang="fr-FR"/>
        </a:p>
      </dgm:t>
    </dgm:pt>
    <dgm:pt modelId="{98AF93A9-7E4E-4224-AF84-E68EBFDF6F40}" type="sibTrans" cxnId="{6C74C259-4A22-4434-B601-7988DFA8A978}">
      <dgm:prSet/>
      <dgm:spPr/>
      <dgm:t>
        <a:bodyPr/>
        <a:lstStyle/>
        <a:p>
          <a:endParaRPr lang="fr-FR"/>
        </a:p>
      </dgm:t>
    </dgm:pt>
    <dgm:pt modelId="{EE169571-FDD9-4688-8E49-3DCD05126E09}">
      <dgm:prSet phldrT="[Texte]"/>
      <dgm:spPr/>
      <dgm:t>
        <a:bodyPr/>
        <a:lstStyle/>
        <a:p>
          <a:r>
            <a:rPr lang="fr-FR" dirty="0"/>
            <a:t>Valider le modèle à partir d’images (Simulink)</a:t>
          </a:r>
        </a:p>
      </dgm:t>
    </dgm:pt>
    <dgm:pt modelId="{21A7CCD3-AD2A-4401-B905-B0F4410621F9}" type="parTrans" cxnId="{8CA3726E-588F-4844-900E-2AB653D6F6E4}">
      <dgm:prSet/>
      <dgm:spPr/>
      <dgm:t>
        <a:bodyPr/>
        <a:lstStyle/>
        <a:p>
          <a:endParaRPr lang="fr-FR"/>
        </a:p>
      </dgm:t>
    </dgm:pt>
    <dgm:pt modelId="{0668187B-CC0C-45D4-B986-359EB1B68DD4}" type="sibTrans" cxnId="{8CA3726E-588F-4844-900E-2AB653D6F6E4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2">
        <dgm:presLayoutVars>
          <dgm:bulletEnabled val="1"/>
        </dgm:presLayoutVars>
      </dgm:prSet>
      <dgm:spPr/>
    </dgm:pt>
    <dgm:pt modelId="{814E25FB-7B46-4E5F-A140-74430AC2AAAD}" type="pres">
      <dgm:prSet presAssocID="{DFEA9DF3-7A51-4BB4-A4B3-060AF35C2EDE}" presName="sp" presStyleCnt="0"/>
      <dgm:spPr/>
    </dgm:pt>
    <dgm:pt modelId="{5CE15D98-7B51-47A5-92E3-2BC4BECDC306}" type="pres">
      <dgm:prSet presAssocID="{ED39CB42-A128-4E1C-8DB4-D629E30EADE0}" presName="composite" presStyleCnt="0"/>
      <dgm:spPr/>
    </dgm:pt>
    <dgm:pt modelId="{34A892D5-7D52-4DDA-8B79-2EFFE49FB5DD}" type="pres">
      <dgm:prSet presAssocID="{ED39CB42-A128-4E1C-8DB4-D629E30EADE0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5754E151-9DC4-4C71-B754-E2A7D4813F90}" type="pres">
      <dgm:prSet presAssocID="{ED39CB42-A128-4E1C-8DB4-D629E30EADE0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0A08E62C-DA14-4936-AEA8-9B3E1808768E}" type="presOf" srcId="{EE169571-FDD9-4688-8E49-3DCD05126E09}" destId="{5754E151-9DC4-4C71-B754-E2A7D4813F90}" srcOrd="0" destOrd="0" presId="urn:microsoft.com/office/officeart/2005/8/layout/chevron2"/>
    <dgm:cxn modelId="{8CA3726E-588F-4844-900E-2AB653D6F6E4}" srcId="{ED39CB42-A128-4E1C-8DB4-D629E30EADE0}" destId="{EE169571-FDD9-4688-8E49-3DCD05126E09}" srcOrd="0" destOrd="0" parTransId="{21A7CCD3-AD2A-4401-B905-B0F4410621F9}" sibTransId="{0668187B-CC0C-45D4-B986-359EB1B68DD4}"/>
    <dgm:cxn modelId="{6C74C259-4A22-4434-B601-7988DFA8A978}" srcId="{FD071145-7B06-45E1-9E17-4C38AE90394C}" destId="{ED39CB42-A128-4E1C-8DB4-D629E30EADE0}" srcOrd="1" destOrd="0" parTransId="{E4AB4B9C-4BF9-44DC-8323-E959059F2ADA}" sibTransId="{98AF93A9-7E4E-4224-AF84-E68EBFDF6F40}"/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0BC9DED1-8098-40F6-8DE0-4C391EDD00FC}" type="presOf" srcId="{ED39CB42-A128-4E1C-8DB4-D629E30EADE0}" destId="{34A892D5-7D52-4DDA-8B79-2EFFE49FB5DD}" srcOrd="0" destOrd="0" presId="urn:microsoft.com/office/officeart/2005/8/layout/chevron2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  <dgm:cxn modelId="{DB93B5B9-209F-45A4-BBE7-8A40C33D7A6A}" type="presParOf" srcId="{7364F856-2F87-4623-B1F6-704CD38E5DA1}" destId="{814E25FB-7B46-4E5F-A140-74430AC2AAAD}" srcOrd="1" destOrd="0" presId="urn:microsoft.com/office/officeart/2005/8/layout/chevron2"/>
    <dgm:cxn modelId="{1923447F-7722-493E-9523-2AE7773F43BB}" type="presParOf" srcId="{7364F856-2F87-4623-B1F6-704CD38E5DA1}" destId="{5CE15D98-7B51-47A5-92E3-2BC4BECDC306}" srcOrd="2" destOrd="0" presId="urn:microsoft.com/office/officeart/2005/8/layout/chevron2"/>
    <dgm:cxn modelId="{7147EF40-33CE-421D-8CEC-4D80A4AE16DB}" type="presParOf" srcId="{5CE15D98-7B51-47A5-92E3-2BC4BECDC306}" destId="{34A892D5-7D52-4DDA-8B79-2EFFE49FB5DD}" srcOrd="0" destOrd="0" presId="urn:microsoft.com/office/officeart/2005/8/layout/chevron2"/>
    <dgm:cxn modelId="{7065D7A8-5B05-4D0A-91CE-0607666346D5}" type="presParOf" srcId="{5CE15D98-7B51-47A5-92E3-2BC4BECDC306}" destId="{5754E151-9DC4-4C71-B754-E2A7D4813F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 custT="1"/>
      <dgm:spPr/>
      <dgm:t>
        <a:bodyPr/>
        <a:lstStyle/>
        <a:p>
          <a:r>
            <a:rPr lang="fr-FR" sz="2400" dirty="0"/>
            <a:t>Créer une IHM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 custT="1"/>
      <dgm:spPr/>
      <dgm:t>
        <a:bodyPr/>
        <a:lstStyle/>
        <a:p>
          <a:r>
            <a:rPr lang="fr-FR" sz="1600" dirty="0"/>
            <a:t>Valider le modèle à partir d’images (Simulink)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0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D39CB42-A128-4E1C-8DB4-D629E30EADE0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E4AB4B9C-4BF9-44DC-8323-E959059F2ADA}" type="parTrans" cxnId="{6C74C259-4A22-4434-B601-7988DFA8A978}">
      <dgm:prSet/>
      <dgm:spPr/>
      <dgm:t>
        <a:bodyPr/>
        <a:lstStyle/>
        <a:p>
          <a:endParaRPr lang="fr-FR"/>
        </a:p>
      </dgm:t>
    </dgm:pt>
    <dgm:pt modelId="{98AF93A9-7E4E-4224-AF84-E68EBFDF6F40}" type="sibTrans" cxnId="{6C74C259-4A22-4434-B601-7988DFA8A978}">
      <dgm:prSet/>
      <dgm:spPr/>
      <dgm:t>
        <a:bodyPr/>
        <a:lstStyle/>
        <a:p>
          <a:endParaRPr lang="fr-FR"/>
        </a:p>
      </dgm:t>
    </dgm:pt>
    <dgm:pt modelId="{EE169571-FDD9-4688-8E49-3DCD05126E09}">
      <dgm:prSet phldrT="[Texte]"/>
      <dgm:spPr/>
      <dgm:t>
        <a:bodyPr/>
        <a:lstStyle/>
        <a:p>
          <a:r>
            <a:rPr lang="fr-FR" dirty="0"/>
            <a:t>Classifier en utilisant un CNN existant</a:t>
          </a:r>
        </a:p>
      </dgm:t>
    </dgm:pt>
    <dgm:pt modelId="{21A7CCD3-AD2A-4401-B905-B0F4410621F9}" type="parTrans" cxnId="{8CA3726E-588F-4844-900E-2AB653D6F6E4}">
      <dgm:prSet/>
      <dgm:spPr/>
      <dgm:t>
        <a:bodyPr/>
        <a:lstStyle/>
        <a:p>
          <a:endParaRPr lang="fr-FR"/>
        </a:p>
      </dgm:t>
    </dgm:pt>
    <dgm:pt modelId="{0668187B-CC0C-45D4-B986-359EB1B68DD4}" type="sibTrans" cxnId="{8CA3726E-588F-4844-900E-2AB653D6F6E4}">
      <dgm:prSet/>
      <dgm:spPr/>
      <dgm:t>
        <a:bodyPr/>
        <a:lstStyle/>
        <a:p>
          <a:endParaRPr lang="fr-FR"/>
        </a:p>
      </dgm:t>
    </dgm:pt>
    <dgm:pt modelId="{EB6DE521-827C-40D8-89DD-C13344E7DCAA}">
      <dgm:prSet phldrT="[Texte]"/>
      <dgm:spPr/>
      <dgm:t>
        <a:bodyPr/>
        <a:lstStyle/>
        <a:p>
          <a:r>
            <a:rPr lang="fr-FR" dirty="0"/>
            <a:t>3</a:t>
          </a:r>
        </a:p>
      </dgm:t>
    </dgm:pt>
    <dgm:pt modelId="{0CB25902-3440-4410-9809-DC4B62B48EFF}" type="parTrans" cxnId="{C2CDBB90-0A87-4806-9149-0E0F41F44BF3}">
      <dgm:prSet/>
      <dgm:spPr/>
      <dgm:t>
        <a:bodyPr/>
        <a:lstStyle/>
        <a:p>
          <a:endParaRPr lang="fr-FR"/>
        </a:p>
      </dgm:t>
    </dgm:pt>
    <dgm:pt modelId="{DF0306F7-7B09-4FDD-8031-21D3C0CE12A5}" type="sibTrans" cxnId="{C2CDBB90-0A87-4806-9149-0E0F41F44BF3}">
      <dgm:prSet/>
      <dgm:spPr/>
      <dgm:t>
        <a:bodyPr/>
        <a:lstStyle/>
        <a:p>
          <a:endParaRPr lang="fr-FR"/>
        </a:p>
      </dgm:t>
    </dgm:pt>
    <dgm:pt modelId="{7D31246E-53EC-48A1-900D-B4DA74DA5121}">
      <dgm:prSet phldrT="[Texte]"/>
      <dgm:spPr/>
      <dgm:t>
        <a:bodyPr/>
        <a:lstStyle/>
        <a:p>
          <a:r>
            <a:rPr lang="fr-FR" dirty="0"/>
            <a:t>Comparer des CNN</a:t>
          </a:r>
        </a:p>
      </dgm:t>
    </dgm:pt>
    <dgm:pt modelId="{30D3FE92-10FD-4005-9C25-C01C851D9E80}" type="parTrans" cxnId="{871EB8E7-ADE0-4751-B2D9-C2AF1A7D0F98}">
      <dgm:prSet/>
      <dgm:spPr/>
      <dgm:t>
        <a:bodyPr/>
        <a:lstStyle/>
        <a:p>
          <a:endParaRPr lang="fr-FR"/>
        </a:p>
      </dgm:t>
    </dgm:pt>
    <dgm:pt modelId="{F9AAA63D-B8FF-4896-8BFC-2B0455FB1902}" type="sibTrans" cxnId="{871EB8E7-ADE0-4751-B2D9-C2AF1A7D0F98}">
      <dgm:prSet/>
      <dgm:spPr/>
      <dgm:t>
        <a:bodyPr/>
        <a:lstStyle/>
        <a:p>
          <a:endParaRPr lang="fr-FR"/>
        </a:p>
      </dgm:t>
    </dgm:pt>
    <dgm:pt modelId="{0E28E710-2791-6A4B-8401-EB7DFFAF1ABD}">
      <dgm:prSet/>
      <dgm:spPr/>
      <dgm:t>
        <a:bodyPr/>
        <a:lstStyle/>
        <a:p>
          <a:r>
            <a:rPr lang="fr-FR" dirty="0"/>
            <a:t>1</a:t>
          </a:r>
        </a:p>
      </dgm:t>
    </dgm:pt>
    <dgm:pt modelId="{437F8A56-323F-D744-85E3-8CD69E4C2D3C}" type="parTrans" cxnId="{21C382F3-4330-B84C-B4CE-39D51CC030FA}">
      <dgm:prSet/>
      <dgm:spPr/>
    </dgm:pt>
    <dgm:pt modelId="{847FE5AD-23A3-C141-8894-7F4BEF70EAE3}" type="sibTrans" cxnId="{21C382F3-4330-B84C-B4CE-39D51CC030FA}">
      <dgm:prSet/>
      <dgm:spPr/>
    </dgm:pt>
    <dgm:pt modelId="{9F8050D7-3B19-874F-92FA-67E968CBA40B}">
      <dgm:prSet phldrT="[Texte]"/>
      <dgm:spPr/>
      <dgm:t>
        <a:bodyPr/>
        <a:lstStyle/>
        <a:p>
          <a:r>
            <a:rPr lang="fr-FR" dirty="0"/>
            <a:t>Découvrir les fonctions Matlab utilisées</a:t>
          </a:r>
        </a:p>
      </dgm:t>
    </dgm:pt>
    <dgm:pt modelId="{DAB00FD7-1704-6041-B322-915E845D9B49}" type="parTrans" cxnId="{B2CD9080-49CD-1645-A5E3-0955F4408F7C}">
      <dgm:prSet/>
      <dgm:spPr/>
    </dgm:pt>
    <dgm:pt modelId="{ACA53C14-5A54-004B-952D-9A19EE37C3B7}" type="sibTrans" cxnId="{B2CD9080-49CD-1645-A5E3-0955F4408F7C}">
      <dgm:prSet/>
      <dgm:spPr/>
    </dgm:pt>
    <dgm:pt modelId="{1C5A69E9-70EC-1F44-88AB-D55BF7AC4F41}">
      <dgm:prSet phldrT="[Texte]"/>
      <dgm:spPr/>
      <dgm:t>
        <a:bodyPr/>
        <a:lstStyle/>
        <a:p>
          <a:r>
            <a:rPr lang="fr-FR" dirty="0"/>
            <a:t>(si besoin) prise en main de Matlab ou Matlab online</a:t>
          </a:r>
        </a:p>
      </dgm:t>
    </dgm:pt>
    <dgm:pt modelId="{D5AEF9C8-0A2E-6249-8A03-98C33ED23333}" type="parTrans" cxnId="{7CB027F9-AC94-9948-BBC1-1A6969590B6B}">
      <dgm:prSet/>
      <dgm:spPr/>
    </dgm:pt>
    <dgm:pt modelId="{EFCE06C6-32D5-344E-A765-D39B780009F9}" type="sibTrans" cxnId="{7CB027F9-AC94-9948-BBC1-1A6969590B6B}">
      <dgm:prSet/>
      <dgm:spPr/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4">
        <dgm:presLayoutVars>
          <dgm:bulletEnabled val="1"/>
        </dgm:presLayoutVars>
      </dgm:prSet>
      <dgm:spPr/>
    </dgm:pt>
    <dgm:pt modelId="{814E25FB-7B46-4E5F-A140-74430AC2AAAD}" type="pres">
      <dgm:prSet presAssocID="{DFEA9DF3-7A51-4BB4-A4B3-060AF35C2EDE}" presName="sp" presStyleCnt="0"/>
      <dgm:spPr/>
    </dgm:pt>
    <dgm:pt modelId="{9C8453A5-4B82-C446-9DE6-911E89D5407F}" type="pres">
      <dgm:prSet presAssocID="{0E28E710-2791-6A4B-8401-EB7DFFAF1ABD}" presName="composite" presStyleCnt="0"/>
      <dgm:spPr/>
    </dgm:pt>
    <dgm:pt modelId="{A1C045CF-DA19-F940-A804-076779B07336}" type="pres">
      <dgm:prSet presAssocID="{0E28E710-2791-6A4B-8401-EB7DFFAF1AB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99AE20DB-3EF7-3645-BA6D-6116E057B488}" type="pres">
      <dgm:prSet presAssocID="{0E28E710-2791-6A4B-8401-EB7DFFAF1ABD}" presName="descendantText" presStyleLbl="alignAcc1" presStyleIdx="1" presStyleCnt="4">
        <dgm:presLayoutVars>
          <dgm:bulletEnabled val="1"/>
        </dgm:presLayoutVars>
      </dgm:prSet>
      <dgm:spPr/>
    </dgm:pt>
    <dgm:pt modelId="{4F321B48-EFF9-3C48-8631-A59B1A2A2CB5}" type="pres">
      <dgm:prSet presAssocID="{847FE5AD-23A3-C141-8894-7F4BEF70EAE3}" presName="sp" presStyleCnt="0"/>
      <dgm:spPr/>
    </dgm:pt>
    <dgm:pt modelId="{5CE15D98-7B51-47A5-92E3-2BC4BECDC306}" type="pres">
      <dgm:prSet presAssocID="{ED39CB42-A128-4E1C-8DB4-D629E30EADE0}" presName="composite" presStyleCnt="0"/>
      <dgm:spPr/>
    </dgm:pt>
    <dgm:pt modelId="{34A892D5-7D52-4DDA-8B79-2EFFE49FB5DD}" type="pres">
      <dgm:prSet presAssocID="{ED39CB42-A128-4E1C-8DB4-D629E30EADE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754E151-9DC4-4C71-B754-E2A7D4813F90}" type="pres">
      <dgm:prSet presAssocID="{ED39CB42-A128-4E1C-8DB4-D629E30EADE0}" presName="descendantText" presStyleLbl="alignAcc1" presStyleIdx="2" presStyleCnt="4">
        <dgm:presLayoutVars>
          <dgm:bulletEnabled val="1"/>
        </dgm:presLayoutVars>
      </dgm:prSet>
      <dgm:spPr/>
    </dgm:pt>
    <dgm:pt modelId="{4787196B-7FD0-419A-81B3-D7A1F338035F}" type="pres">
      <dgm:prSet presAssocID="{98AF93A9-7E4E-4224-AF84-E68EBFDF6F40}" presName="sp" presStyleCnt="0"/>
      <dgm:spPr/>
    </dgm:pt>
    <dgm:pt modelId="{6DFFB645-5D26-4788-A109-50A13909EFC8}" type="pres">
      <dgm:prSet presAssocID="{EB6DE521-827C-40D8-89DD-C13344E7DCAA}" presName="composite" presStyleCnt="0"/>
      <dgm:spPr/>
    </dgm:pt>
    <dgm:pt modelId="{A5DC7C53-088E-4D17-8EE2-CF5EB113A5AD}" type="pres">
      <dgm:prSet presAssocID="{EB6DE521-827C-40D8-89DD-C13344E7DCA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5F94BBE-E6DF-4B3E-A34D-6B01B09C4D3E}" type="pres">
      <dgm:prSet presAssocID="{EB6DE521-827C-40D8-89DD-C13344E7DCA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18DA10F-53BE-494E-875C-608A85EB8E77}" type="presOf" srcId="{7D31246E-53EC-48A1-900D-B4DA74DA5121}" destId="{D5F94BBE-E6DF-4B3E-A34D-6B01B09C4D3E}" srcOrd="0" destOrd="0" presId="urn:microsoft.com/office/officeart/2005/8/layout/chevron2"/>
    <dgm:cxn modelId="{2B082F29-54B6-6C4D-A1E4-F17D1B2B03EC}" type="presOf" srcId="{9F8050D7-3B19-874F-92FA-67E968CBA40B}" destId="{99AE20DB-3EF7-3645-BA6D-6116E057B488}" srcOrd="0" destOrd="0" presId="urn:microsoft.com/office/officeart/2005/8/layout/chevron2"/>
    <dgm:cxn modelId="{0A08E62C-DA14-4936-AEA8-9B3E1808768E}" type="presOf" srcId="{EE169571-FDD9-4688-8E49-3DCD05126E09}" destId="{5754E151-9DC4-4C71-B754-E2A7D4813F90}" srcOrd="0" destOrd="0" presId="urn:microsoft.com/office/officeart/2005/8/layout/chevron2"/>
    <dgm:cxn modelId="{D2068966-8C39-0140-81D9-95478966C7DC}" type="presOf" srcId="{0E28E710-2791-6A4B-8401-EB7DFFAF1ABD}" destId="{A1C045CF-DA19-F940-A804-076779B07336}" srcOrd="0" destOrd="0" presId="urn:microsoft.com/office/officeart/2005/8/layout/chevron2"/>
    <dgm:cxn modelId="{EE996549-E872-3A41-A4E6-55740DAD5B32}" type="presOf" srcId="{1C5A69E9-70EC-1F44-88AB-D55BF7AC4F41}" destId="{1D30AA0D-E604-46E5-8FB2-5960EA8072AC}" srcOrd="0" destOrd="0" presId="urn:microsoft.com/office/officeart/2005/8/layout/chevron2"/>
    <dgm:cxn modelId="{8CA3726E-588F-4844-900E-2AB653D6F6E4}" srcId="{ED39CB42-A128-4E1C-8DB4-D629E30EADE0}" destId="{EE169571-FDD9-4688-8E49-3DCD05126E09}" srcOrd="0" destOrd="0" parTransId="{21A7CCD3-AD2A-4401-B905-B0F4410621F9}" sibTransId="{0668187B-CC0C-45D4-B986-359EB1B68DD4}"/>
    <dgm:cxn modelId="{6C74C259-4A22-4434-B601-7988DFA8A978}" srcId="{FD071145-7B06-45E1-9E17-4C38AE90394C}" destId="{ED39CB42-A128-4E1C-8DB4-D629E30EADE0}" srcOrd="2" destOrd="0" parTransId="{E4AB4B9C-4BF9-44DC-8323-E959059F2ADA}" sibTransId="{98AF93A9-7E4E-4224-AF84-E68EBFDF6F40}"/>
    <dgm:cxn modelId="{B2CD9080-49CD-1645-A5E3-0955F4408F7C}" srcId="{0E28E710-2791-6A4B-8401-EB7DFFAF1ABD}" destId="{9F8050D7-3B19-874F-92FA-67E968CBA40B}" srcOrd="0" destOrd="0" parTransId="{DAB00FD7-1704-6041-B322-915E845D9B49}" sibTransId="{ACA53C14-5A54-004B-952D-9A19EE37C3B7}"/>
    <dgm:cxn modelId="{C2CDBB90-0A87-4806-9149-0E0F41F44BF3}" srcId="{FD071145-7B06-45E1-9E17-4C38AE90394C}" destId="{EB6DE521-827C-40D8-89DD-C13344E7DCAA}" srcOrd="3" destOrd="0" parTransId="{0CB25902-3440-4410-9809-DC4B62B48EFF}" sibTransId="{DF0306F7-7B09-4FDD-8031-21D3C0CE12A5}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0BC9DED1-8098-40F6-8DE0-4C391EDD00FC}" type="presOf" srcId="{ED39CB42-A128-4E1C-8DB4-D629E30EADE0}" destId="{34A892D5-7D52-4DDA-8B79-2EFFE49FB5DD}" srcOrd="0" destOrd="0" presId="urn:microsoft.com/office/officeart/2005/8/layout/chevron2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871EB8E7-ADE0-4751-B2D9-C2AF1A7D0F98}" srcId="{EB6DE521-827C-40D8-89DD-C13344E7DCAA}" destId="{7D31246E-53EC-48A1-900D-B4DA74DA5121}" srcOrd="0" destOrd="0" parTransId="{30D3FE92-10FD-4005-9C25-C01C851D9E80}" sibTransId="{F9AAA63D-B8FF-4896-8BFC-2B0455FB1902}"/>
    <dgm:cxn modelId="{74520CF1-AFB9-4A4E-A9F8-CD56C6DE3BAE}" type="presOf" srcId="{EB6DE521-827C-40D8-89DD-C13344E7DCAA}" destId="{A5DC7C53-088E-4D17-8EE2-CF5EB113A5AD}" srcOrd="0" destOrd="0" presId="urn:microsoft.com/office/officeart/2005/8/layout/chevron2"/>
    <dgm:cxn modelId="{21C382F3-4330-B84C-B4CE-39D51CC030FA}" srcId="{FD071145-7B06-45E1-9E17-4C38AE90394C}" destId="{0E28E710-2791-6A4B-8401-EB7DFFAF1ABD}" srcOrd="1" destOrd="0" parTransId="{437F8A56-323F-D744-85E3-8CD69E4C2D3C}" sibTransId="{847FE5AD-23A3-C141-8894-7F4BEF70EAE3}"/>
    <dgm:cxn modelId="{7CB027F9-AC94-9948-BBC1-1A6969590B6B}" srcId="{69BE89C5-D17C-4425-BD98-0A7E5292385A}" destId="{1C5A69E9-70EC-1F44-88AB-D55BF7AC4F41}" srcOrd="0" destOrd="0" parTransId="{D5AEF9C8-0A2E-6249-8A03-98C33ED23333}" sibTransId="{EFCE06C6-32D5-344E-A765-D39B780009F9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  <dgm:cxn modelId="{DB93B5B9-209F-45A4-BBE7-8A40C33D7A6A}" type="presParOf" srcId="{7364F856-2F87-4623-B1F6-704CD38E5DA1}" destId="{814E25FB-7B46-4E5F-A140-74430AC2AAAD}" srcOrd="1" destOrd="0" presId="urn:microsoft.com/office/officeart/2005/8/layout/chevron2"/>
    <dgm:cxn modelId="{948DB33C-65B8-AD47-BF3D-FBD76C2F60C9}" type="presParOf" srcId="{7364F856-2F87-4623-B1F6-704CD38E5DA1}" destId="{9C8453A5-4B82-C446-9DE6-911E89D5407F}" srcOrd="2" destOrd="0" presId="urn:microsoft.com/office/officeart/2005/8/layout/chevron2"/>
    <dgm:cxn modelId="{3A4DFCCE-3499-AB46-9A0D-8DB1C9758005}" type="presParOf" srcId="{9C8453A5-4B82-C446-9DE6-911E89D5407F}" destId="{A1C045CF-DA19-F940-A804-076779B07336}" srcOrd="0" destOrd="0" presId="urn:microsoft.com/office/officeart/2005/8/layout/chevron2"/>
    <dgm:cxn modelId="{1FB0FA37-56AB-6042-B70E-748337300538}" type="presParOf" srcId="{9C8453A5-4B82-C446-9DE6-911E89D5407F}" destId="{99AE20DB-3EF7-3645-BA6D-6116E057B488}" srcOrd="1" destOrd="0" presId="urn:microsoft.com/office/officeart/2005/8/layout/chevron2"/>
    <dgm:cxn modelId="{F8CBE2B8-93D9-F846-B7A5-C5CC0F826DFD}" type="presParOf" srcId="{7364F856-2F87-4623-B1F6-704CD38E5DA1}" destId="{4F321B48-EFF9-3C48-8631-A59B1A2A2CB5}" srcOrd="3" destOrd="0" presId="urn:microsoft.com/office/officeart/2005/8/layout/chevron2"/>
    <dgm:cxn modelId="{1923447F-7722-493E-9523-2AE7773F43BB}" type="presParOf" srcId="{7364F856-2F87-4623-B1F6-704CD38E5DA1}" destId="{5CE15D98-7B51-47A5-92E3-2BC4BECDC306}" srcOrd="4" destOrd="0" presId="urn:microsoft.com/office/officeart/2005/8/layout/chevron2"/>
    <dgm:cxn modelId="{7147EF40-33CE-421D-8CEC-4D80A4AE16DB}" type="presParOf" srcId="{5CE15D98-7B51-47A5-92E3-2BC4BECDC306}" destId="{34A892D5-7D52-4DDA-8B79-2EFFE49FB5DD}" srcOrd="0" destOrd="0" presId="urn:microsoft.com/office/officeart/2005/8/layout/chevron2"/>
    <dgm:cxn modelId="{7065D7A8-5B05-4D0A-91CE-0607666346D5}" type="presParOf" srcId="{5CE15D98-7B51-47A5-92E3-2BC4BECDC306}" destId="{5754E151-9DC4-4C71-B754-E2A7D4813F90}" srcOrd="1" destOrd="0" presId="urn:microsoft.com/office/officeart/2005/8/layout/chevron2"/>
    <dgm:cxn modelId="{A88F83B1-53D1-408D-BB31-8DB2F68B74A1}" type="presParOf" srcId="{7364F856-2F87-4623-B1F6-704CD38E5DA1}" destId="{4787196B-7FD0-419A-81B3-D7A1F338035F}" srcOrd="5" destOrd="0" presId="urn:microsoft.com/office/officeart/2005/8/layout/chevron2"/>
    <dgm:cxn modelId="{C94E311D-2687-42FB-A195-9963E592CC42}" type="presParOf" srcId="{7364F856-2F87-4623-B1F6-704CD38E5DA1}" destId="{6DFFB645-5D26-4788-A109-50A13909EFC8}" srcOrd="6" destOrd="0" presId="urn:microsoft.com/office/officeart/2005/8/layout/chevron2"/>
    <dgm:cxn modelId="{9511868A-41A6-405E-9DD9-6D3C8BA3E571}" type="presParOf" srcId="{6DFFB645-5D26-4788-A109-50A13909EFC8}" destId="{A5DC7C53-088E-4D17-8EE2-CF5EB113A5AD}" srcOrd="0" destOrd="0" presId="urn:microsoft.com/office/officeart/2005/8/layout/chevron2"/>
    <dgm:cxn modelId="{F388BF74-41BE-432A-BCC5-5DC4C562F58E}" type="presParOf" srcId="{6DFFB645-5D26-4788-A109-50A13909EFC8}" destId="{D5F94BBE-E6DF-4B3E-A34D-6B01B09C4D3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0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Prise en main de Matlab Online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Prise en main de Matlab Online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Prise en main de Matlab Online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Découvrir les fonctions Matlab utilisées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Découvrir les fonctions Matlab utilisées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071145-7B06-45E1-9E17-4C38AE90394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BE89C5-D17C-4425-BD98-0A7E5292385A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7CF56636-E240-47EE-9AA6-B1D1F7FF6541}" type="parTrans" cxnId="{2997EFD4-CF70-4495-B4EA-C1877205D9B0}">
      <dgm:prSet/>
      <dgm:spPr/>
      <dgm:t>
        <a:bodyPr/>
        <a:lstStyle/>
        <a:p>
          <a:endParaRPr lang="fr-FR"/>
        </a:p>
      </dgm:t>
    </dgm:pt>
    <dgm:pt modelId="{DFEA9DF3-7A51-4BB4-A4B3-060AF35C2EDE}" type="sibTrans" cxnId="{2997EFD4-CF70-4495-B4EA-C1877205D9B0}">
      <dgm:prSet/>
      <dgm:spPr/>
      <dgm:t>
        <a:bodyPr/>
        <a:lstStyle/>
        <a:p>
          <a:endParaRPr lang="fr-FR"/>
        </a:p>
      </dgm:t>
    </dgm:pt>
    <dgm:pt modelId="{E97C3537-1AF2-4D34-88CD-BBFEB7618CD1}">
      <dgm:prSet phldrT="[Texte]"/>
      <dgm:spPr/>
      <dgm:t>
        <a:bodyPr/>
        <a:lstStyle/>
        <a:p>
          <a:r>
            <a:rPr lang="fr-FR" dirty="0"/>
            <a:t>Découvrir les fonctions Matlab utilisées</a:t>
          </a:r>
        </a:p>
      </dgm:t>
    </dgm:pt>
    <dgm:pt modelId="{7C9438A5-2DB1-4F6A-B680-6F760E717545}" type="parTrans" cxnId="{E0968EC1-D94C-422E-9640-026053E92709}">
      <dgm:prSet/>
      <dgm:spPr/>
      <dgm:t>
        <a:bodyPr/>
        <a:lstStyle/>
        <a:p>
          <a:endParaRPr lang="fr-FR"/>
        </a:p>
      </dgm:t>
    </dgm:pt>
    <dgm:pt modelId="{401970CE-A0A6-4403-9409-51F2E31AA937}" type="sibTrans" cxnId="{E0968EC1-D94C-422E-9640-026053E92709}">
      <dgm:prSet/>
      <dgm:spPr/>
      <dgm:t>
        <a:bodyPr/>
        <a:lstStyle/>
        <a:p>
          <a:endParaRPr lang="fr-FR"/>
        </a:p>
      </dgm:t>
    </dgm:pt>
    <dgm:pt modelId="{7364F856-2F87-4623-B1F6-704CD38E5DA1}" type="pres">
      <dgm:prSet presAssocID="{FD071145-7B06-45E1-9E17-4C38AE90394C}" presName="linearFlow" presStyleCnt="0">
        <dgm:presLayoutVars>
          <dgm:dir/>
          <dgm:animLvl val="lvl"/>
          <dgm:resizeHandles val="exact"/>
        </dgm:presLayoutVars>
      </dgm:prSet>
      <dgm:spPr/>
    </dgm:pt>
    <dgm:pt modelId="{B4C0A753-C5AC-4B90-8EAC-235E797344C0}" type="pres">
      <dgm:prSet presAssocID="{69BE89C5-D17C-4425-BD98-0A7E5292385A}" presName="composite" presStyleCnt="0"/>
      <dgm:spPr/>
    </dgm:pt>
    <dgm:pt modelId="{4196B8D3-FD68-4328-A9FB-94ABA3A5CDA9}" type="pres">
      <dgm:prSet presAssocID="{69BE89C5-D17C-4425-BD98-0A7E5292385A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D30AA0D-E604-46E5-8FB2-5960EA8072AC}" type="pres">
      <dgm:prSet presAssocID="{69BE89C5-D17C-4425-BD98-0A7E5292385A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817D47D-5E74-4CB8-9B03-5DA3AAF7205D}" type="presOf" srcId="{E97C3537-1AF2-4D34-88CD-BBFEB7618CD1}" destId="{1D30AA0D-E604-46E5-8FB2-5960EA8072AC}" srcOrd="0" destOrd="0" presId="urn:microsoft.com/office/officeart/2005/8/layout/chevron2"/>
    <dgm:cxn modelId="{EF4001A7-CAE5-423E-A6D9-3C060F347368}" type="presOf" srcId="{69BE89C5-D17C-4425-BD98-0A7E5292385A}" destId="{4196B8D3-FD68-4328-A9FB-94ABA3A5CDA9}" srcOrd="0" destOrd="0" presId="urn:microsoft.com/office/officeart/2005/8/layout/chevron2"/>
    <dgm:cxn modelId="{A9DE07BE-FACE-413D-A326-12BDF470C709}" type="presOf" srcId="{FD071145-7B06-45E1-9E17-4C38AE90394C}" destId="{7364F856-2F87-4623-B1F6-704CD38E5DA1}" srcOrd="0" destOrd="0" presId="urn:microsoft.com/office/officeart/2005/8/layout/chevron2"/>
    <dgm:cxn modelId="{E0968EC1-D94C-422E-9640-026053E92709}" srcId="{69BE89C5-D17C-4425-BD98-0A7E5292385A}" destId="{E97C3537-1AF2-4D34-88CD-BBFEB7618CD1}" srcOrd="0" destOrd="0" parTransId="{7C9438A5-2DB1-4F6A-B680-6F760E717545}" sibTransId="{401970CE-A0A6-4403-9409-51F2E31AA937}"/>
    <dgm:cxn modelId="{2997EFD4-CF70-4495-B4EA-C1877205D9B0}" srcId="{FD071145-7B06-45E1-9E17-4C38AE90394C}" destId="{69BE89C5-D17C-4425-BD98-0A7E5292385A}" srcOrd="0" destOrd="0" parTransId="{7CF56636-E240-47EE-9AA6-B1D1F7FF6541}" sibTransId="{DFEA9DF3-7A51-4BB4-A4B3-060AF35C2EDE}"/>
    <dgm:cxn modelId="{B8D595C3-6026-474F-8168-112E24DE2030}" type="presParOf" srcId="{7364F856-2F87-4623-B1F6-704CD38E5DA1}" destId="{B4C0A753-C5AC-4B90-8EAC-235E797344C0}" srcOrd="0" destOrd="0" presId="urn:microsoft.com/office/officeart/2005/8/layout/chevron2"/>
    <dgm:cxn modelId="{167AB4B4-637A-4C00-8C87-E1FD133648CF}" type="presParOf" srcId="{B4C0A753-C5AC-4B90-8EAC-235E797344C0}" destId="{4196B8D3-FD68-4328-A9FB-94ABA3A5CDA9}" srcOrd="0" destOrd="0" presId="urn:microsoft.com/office/officeart/2005/8/layout/chevron2"/>
    <dgm:cxn modelId="{487B115F-E7D5-403D-9276-CFD5F70E25C7}" type="presParOf" srcId="{B4C0A753-C5AC-4B90-8EAC-235E797344C0}" destId="{1D30AA0D-E604-46E5-8FB2-5960EA807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55D6DB-5F66-482C-BFEB-9DDFB68D6E9F}" type="doc">
      <dgm:prSet loTypeId="urn:microsoft.com/office/officeart/2005/8/layout/chevron1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9BF3560-BA1A-48EA-B7F0-5BEB0A39A407}">
      <dgm:prSet phldrT="[Texte]"/>
      <dgm:spPr>
        <a:solidFill>
          <a:schemeClr val="tx2"/>
        </a:solidFill>
      </dgm:spPr>
      <dgm:t>
        <a:bodyPr/>
        <a:lstStyle/>
        <a:p>
          <a:r>
            <a:rPr lang="fr-FR" dirty="0"/>
            <a:t>Prise en main</a:t>
          </a:r>
        </a:p>
      </dgm:t>
    </dgm:pt>
    <dgm:pt modelId="{923C5EF7-EEBB-461F-8739-1F63779A29DE}" type="parTrans" cxnId="{FE27D154-4CCE-4F38-B1C5-4A19A6D6B57E}">
      <dgm:prSet/>
      <dgm:spPr/>
      <dgm:t>
        <a:bodyPr/>
        <a:lstStyle/>
        <a:p>
          <a:endParaRPr lang="fr-FR"/>
        </a:p>
      </dgm:t>
    </dgm:pt>
    <dgm:pt modelId="{FB1C47A5-3B57-4661-A2B9-FCB4FA15B285}" type="sibTrans" cxnId="{FE27D154-4CCE-4F38-B1C5-4A19A6D6B57E}">
      <dgm:prSet/>
      <dgm:spPr/>
      <dgm:t>
        <a:bodyPr/>
        <a:lstStyle/>
        <a:p>
          <a:endParaRPr lang="fr-FR"/>
        </a:p>
      </dgm:t>
    </dgm:pt>
    <dgm:pt modelId="{AEA783A3-2AF2-4BFB-BCBA-A134BE72212E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/>
            <a:t>Transfer </a:t>
          </a:r>
          <a:r>
            <a:rPr lang="fr-FR" dirty="0" err="1"/>
            <a:t>learning</a:t>
          </a:r>
          <a:endParaRPr lang="fr-FR" dirty="0"/>
        </a:p>
      </dgm:t>
    </dgm:pt>
    <dgm:pt modelId="{D175C966-8B9E-4152-9A48-754F3743498C}" type="parTrans" cxnId="{78979A1D-5DC5-4B5A-8968-3ED3AF528090}">
      <dgm:prSet/>
      <dgm:spPr/>
      <dgm:t>
        <a:bodyPr/>
        <a:lstStyle/>
        <a:p>
          <a:endParaRPr lang="fr-FR"/>
        </a:p>
      </dgm:t>
    </dgm:pt>
    <dgm:pt modelId="{18328FC7-768E-415D-99E2-A9709FFFDAEC}" type="sibTrans" cxnId="{78979A1D-5DC5-4B5A-8968-3ED3AF528090}">
      <dgm:prSet/>
      <dgm:spPr/>
      <dgm:t>
        <a:bodyPr/>
        <a:lstStyle/>
        <a:p>
          <a:endParaRPr lang="fr-FR"/>
        </a:p>
      </dgm:t>
    </dgm:pt>
    <dgm:pt modelId="{DE7BB8DC-9996-451C-9DA7-C5ADE2E9376C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Préparer les images (</a:t>
          </a:r>
          <a:r>
            <a:rPr lang="fr-FR" sz="1300" b="1" dirty="0" err="1">
              <a:solidFill>
                <a:srgbClr val="40818D"/>
              </a:solidFill>
            </a:rPr>
            <a:t>dataset</a:t>
          </a:r>
          <a:r>
            <a:rPr lang="fr-FR" sz="1300" b="0" dirty="0">
              <a:solidFill>
                <a:schemeClr val="tx1"/>
              </a:solidFill>
            </a:rPr>
            <a:t>)</a:t>
          </a:r>
          <a:endParaRPr lang="fr-FR" sz="1300" dirty="0"/>
        </a:p>
      </dgm:t>
    </dgm:pt>
    <dgm:pt modelId="{8990AF4C-AFB9-496A-B54A-382D6C49B7BB}" type="parTrans" cxnId="{AF2F9963-105F-4354-8992-5FEE118335CE}">
      <dgm:prSet/>
      <dgm:spPr/>
      <dgm:t>
        <a:bodyPr/>
        <a:lstStyle/>
        <a:p>
          <a:endParaRPr lang="fr-FR"/>
        </a:p>
      </dgm:t>
    </dgm:pt>
    <dgm:pt modelId="{EBD1118C-C969-43D7-92E2-AFA8F7645F66}" type="sibTrans" cxnId="{AF2F9963-105F-4354-8992-5FEE118335CE}">
      <dgm:prSet/>
      <dgm:spPr/>
      <dgm:t>
        <a:bodyPr/>
        <a:lstStyle/>
        <a:p>
          <a:endParaRPr lang="fr-FR"/>
        </a:p>
      </dgm:t>
    </dgm:pt>
    <dgm:pt modelId="{73D38CDE-CC6C-4872-9A48-49B9515EDEE7}">
      <dgm:prSet phldrT="[Texte]"/>
      <dgm:spPr>
        <a:solidFill>
          <a:schemeClr val="tx2"/>
        </a:solidFill>
      </dgm:spPr>
      <dgm:t>
        <a:bodyPr/>
        <a:lstStyle/>
        <a:p>
          <a:r>
            <a:rPr lang="fr-FR" dirty="0"/>
            <a:t>Simulation</a:t>
          </a:r>
        </a:p>
      </dgm:t>
    </dgm:pt>
    <dgm:pt modelId="{B06670E2-CFA1-4ABA-B830-6A32D37CEEDD}" type="parTrans" cxnId="{398F3803-BCCE-40E0-BE26-6202341635C7}">
      <dgm:prSet/>
      <dgm:spPr/>
      <dgm:t>
        <a:bodyPr/>
        <a:lstStyle/>
        <a:p>
          <a:endParaRPr lang="fr-FR"/>
        </a:p>
      </dgm:t>
    </dgm:pt>
    <dgm:pt modelId="{A94ECFC8-78B5-4F07-BEFF-C428AAA6B49A}" type="sibTrans" cxnId="{398F3803-BCCE-40E0-BE26-6202341635C7}">
      <dgm:prSet/>
      <dgm:spPr/>
      <dgm:t>
        <a:bodyPr/>
        <a:lstStyle/>
        <a:p>
          <a:endParaRPr lang="fr-FR"/>
        </a:p>
      </dgm:t>
    </dgm:pt>
    <dgm:pt modelId="{8A63E65D-56EE-43C6-B40C-05B5E552237D}">
      <dgm:prSet phldrT="[Texte]"/>
      <dgm:spPr>
        <a:solidFill>
          <a:schemeClr val="tx2"/>
        </a:solidFill>
      </dgm:spPr>
      <dgm:t>
        <a:bodyPr/>
        <a:lstStyle/>
        <a:p>
          <a:r>
            <a:rPr lang="fr-FR" dirty="0"/>
            <a:t>Déploiement</a:t>
          </a:r>
        </a:p>
      </dgm:t>
    </dgm:pt>
    <dgm:pt modelId="{7011DBEE-E3AC-46AF-A824-40747ED96AE3}" type="parTrans" cxnId="{B7A7663F-CD5E-47C8-A544-9D309BDAC460}">
      <dgm:prSet/>
      <dgm:spPr/>
      <dgm:t>
        <a:bodyPr/>
        <a:lstStyle/>
        <a:p>
          <a:endParaRPr lang="fr-FR"/>
        </a:p>
      </dgm:t>
    </dgm:pt>
    <dgm:pt modelId="{D154E4F3-4673-4B26-84F3-BAC7EC7A9585}" type="sibTrans" cxnId="{B7A7663F-CD5E-47C8-A544-9D309BDAC460}">
      <dgm:prSet/>
      <dgm:spPr/>
      <dgm:t>
        <a:bodyPr/>
        <a:lstStyle/>
        <a:p>
          <a:endParaRPr lang="fr-FR"/>
        </a:p>
      </dgm:t>
    </dgm:pt>
    <dgm:pt modelId="{D7AB7C49-C9CA-42FF-8A3B-7249340FAA91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Découvrir des </a:t>
          </a:r>
          <a:r>
            <a:rPr lang="fr-FR" sz="1300" b="1" dirty="0">
              <a:solidFill>
                <a:srgbClr val="40818D"/>
              </a:solidFill>
            </a:rPr>
            <a:t>paramètres d’entraînement</a:t>
          </a:r>
          <a:endParaRPr lang="fr-FR" sz="1300" dirty="0"/>
        </a:p>
      </dgm:t>
    </dgm:pt>
    <dgm:pt modelId="{41C8CDE4-5FEE-4F0A-9E07-3AD81348DF67}" type="sibTrans" cxnId="{93B28D48-3BA8-447B-9E8C-EC9D62D4D4A4}">
      <dgm:prSet/>
      <dgm:spPr/>
      <dgm:t>
        <a:bodyPr/>
        <a:lstStyle/>
        <a:p>
          <a:endParaRPr lang="fr-FR"/>
        </a:p>
      </dgm:t>
    </dgm:pt>
    <dgm:pt modelId="{3D2697C4-B24F-479A-8809-80E7D86C3A9D}" type="parTrans" cxnId="{93B28D48-3BA8-447B-9E8C-EC9D62D4D4A4}">
      <dgm:prSet/>
      <dgm:spPr/>
      <dgm:t>
        <a:bodyPr/>
        <a:lstStyle/>
        <a:p>
          <a:endParaRPr lang="fr-FR"/>
        </a:p>
      </dgm:t>
    </dgm:pt>
    <dgm:pt modelId="{A8ED3D3D-7F13-4752-A0BF-01344FE0DE77}">
      <dgm:prSet phldrT="[Texte]" custT="1"/>
      <dgm:spPr/>
      <dgm:t>
        <a:bodyPr/>
        <a:lstStyle/>
        <a:p>
          <a:r>
            <a:rPr lang="fr-FR" sz="1300" b="1" dirty="0" err="1">
              <a:solidFill>
                <a:srgbClr val="40818D"/>
              </a:solidFill>
            </a:rPr>
            <a:t>Réentraîner</a:t>
          </a:r>
          <a:r>
            <a:rPr lang="fr-FR" sz="1300" b="0" dirty="0">
              <a:solidFill>
                <a:schemeClr val="tx1"/>
              </a:solidFill>
            </a:rPr>
            <a:t> un CNN sur le </a:t>
          </a:r>
          <a:r>
            <a:rPr lang="fr-FR" sz="1300" b="0" dirty="0" err="1">
              <a:solidFill>
                <a:schemeClr val="tx1"/>
              </a:solidFill>
            </a:rPr>
            <a:t>dataset</a:t>
          </a:r>
          <a:endParaRPr lang="fr-FR" sz="1300" dirty="0"/>
        </a:p>
      </dgm:t>
    </dgm:pt>
    <dgm:pt modelId="{8DFB0E09-B431-41B0-9D80-2684FD170A16}" type="sibTrans" cxnId="{F2E5E98A-3F2E-4378-A395-93D05648EF09}">
      <dgm:prSet/>
      <dgm:spPr/>
      <dgm:t>
        <a:bodyPr/>
        <a:lstStyle/>
        <a:p>
          <a:endParaRPr lang="fr-FR"/>
        </a:p>
      </dgm:t>
    </dgm:pt>
    <dgm:pt modelId="{971D538C-6EC3-4384-9C30-08F610BB37C1}" type="parTrans" cxnId="{F2E5E98A-3F2E-4378-A395-93D05648EF09}">
      <dgm:prSet/>
      <dgm:spPr/>
      <dgm:t>
        <a:bodyPr/>
        <a:lstStyle/>
        <a:p>
          <a:endParaRPr lang="fr-FR"/>
        </a:p>
      </dgm:t>
    </dgm:pt>
    <dgm:pt modelId="{B2A6965D-6F02-40F8-AFA0-498A5C4E90FD}">
      <dgm:prSet phldrT="[Texte]" custT="1"/>
      <dgm:spPr/>
      <dgm:t>
        <a:bodyPr/>
        <a:lstStyle/>
        <a:p>
          <a:r>
            <a:rPr lang="fr-FR" sz="1300" b="0" dirty="0">
              <a:solidFill>
                <a:schemeClr val="tx1"/>
              </a:solidFill>
            </a:rPr>
            <a:t>Faire plusieurs essais jusqu’à </a:t>
          </a:r>
          <a:r>
            <a:rPr lang="fr-FR" sz="1300" b="1" dirty="0">
              <a:solidFill>
                <a:srgbClr val="40818D"/>
              </a:solidFill>
            </a:rPr>
            <a:t>répondre aux exigences</a:t>
          </a:r>
          <a:endParaRPr lang="fr-FR" sz="1300" dirty="0"/>
        </a:p>
      </dgm:t>
    </dgm:pt>
    <dgm:pt modelId="{3F5387E6-A400-4A38-AA42-E0B43890319A}" type="sibTrans" cxnId="{4438F02C-FE44-482F-B160-98C106A6CB3B}">
      <dgm:prSet/>
      <dgm:spPr/>
      <dgm:t>
        <a:bodyPr/>
        <a:lstStyle/>
        <a:p>
          <a:endParaRPr lang="fr-FR"/>
        </a:p>
      </dgm:t>
    </dgm:pt>
    <dgm:pt modelId="{D098AAE1-A3F9-48BF-B497-C2DE12BF882D}" type="parTrans" cxnId="{4438F02C-FE44-482F-B160-98C106A6CB3B}">
      <dgm:prSet/>
      <dgm:spPr/>
      <dgm:t>
        <a:bodyPr/>
        <a:lstStyle/>
        <a:p>
          <a:endParaRPr lang="fr-FR"/>
        </a:p>
      </dgm:t>
    </dgm:pt>
    <dgm:pt modelId="{68FB08B1-1978-48FD-BA1B-481B73499629}">
      <dgm:prSet phldrT="[Texte]" custT="1"/>
      <dgm:spPr/>
      <dgm:t>
        <a:bodyPr/>
        <a:lstStyle/>
        <a:p>
          <a:r>
            <a:rPr lang="fr-FR" sz="1300" b="1" dirty="0">
              <a:solidFill>
                <a:srgbClr val="40818D"/>
              </a:solidFill>
            </a:rPr>
            <a:t>Enregistrer</a:t>
          </a:r>
          <a:r>
            <a:rPr lang="fr-FR" sz="1300" b="0" dirty="0">
              <a:solidFill>
                <a:schemeClr val="tx1"/>
              </a:solidFill>
            </a:rPr>
            <a:t> le nouveau CNN</a:t>
          </a:r>
          <a:endParaRPr lang="fr-FR" sz="1300" dirty="0"/>
        </a:p>
      </dgm:t>
    </dgm:pt>
    <dgm:pt modelId="{83396391-50A5-4E38-B3ED-35AE8CFF030C}" type="sibTrans" cxnId="{25D35C91-1A76-4839-89A6-D64B00EB998E}">
      <dgm:prSet/>
      <dgm:spPr/>
      <dgm:t>
        <a:bodyPr/>
        <a:lstStyle/>
        <a:p>
          <a:endParaRPr lang="fr-FR"/>
        </a:p>
      </dgm:t>
    </dgm:pt>
    <dgm:pt modelId="{D148C500-4995-43DA-A612-658D6835FBF5}" type="parTrans" cxnId="{25D35C91-1A76-4839-89A6-D64B00EB998E}">
      <dgm:prSet/>
      <dgm:spPr/>
      <dgm:t>
        <a:bodyPr/>
        <a:lstStyle/>
        <a:p>
          <a:endParaRPr lang="fr-FR"/>
        </a:p>
      </dgm:t>
    </dgm:pt>
    <dgm:pt modelId="{6D19BBD5-B38C-49C2-A459-A8AAE0D258A3}" type="pres">
      <dgm:prSet presAssocID="{2B55D6DB-5F66-482C-BFEB-9DDFB68D6E9F}" presName="Name0" presStyleCnt="0">
        <dgm:presLayoutVars>
          <dgm:dir/>
          <dgm:animLvl val="lvl"/>
          <dgm:resizeHandles val="exact"/>
        </dgm:presLayoutVars>
      </dgm:prSet>
      <dgm:spPr/>
    </dgm:pt>
    <dgm:pt modelId="{8005F395-40D9-41BB-B848-EC6A95AE8745}" type="pres">
      <dgm:prSet presAssocID="{59BF3560-BA1A-48EA-B7F0-5BEB0A39A407}" presName="composite" presStyleCnt="0"/>
      <dgm:spPr/>
    </dgm:pt>
    <dgm:pt modelId="{D38EB5D9-FE9F-4474-8F9F-A0020603C4D1}" type="pres">
      <dgm:prSet presAssocID="{59BF3560-BA1A-48EA-B7F0-5BEB0A39A407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2E79EDA-54C2-4D55-B20A-1E8C3DC4326C}" type="pres">
      <dgm:prSet presAssocID="{59BF3560-BA1A-48EA-B7F0-5BEB0A39A407}" presName="desTx" presStyleLbl="revTx" presStyleIdx="0" presStyleCnt="1">
        <dgm:presLayoutVars>
          <dgm:bulletEnabled val="1"/>
        </dgm:presLayoutVars>
      </dgm:prSet>
      <dgm:spPr/>
    </dgm:pt>
    <dgm:pt modelId="{3DB1AEA5-6A53-4EFA-B2A5-958E3624A0D9}" type="pres">
      <dgm:prSet presAssocID="{FB1C47A5-3B57-4661-A2B9-FCB4FA15B285}" presName="space" presStyleCnt="0"/>
      <dgm:spPr/>
    </dgm:pt>
    <dgm:pt modelId="{6150EAC4-9288-463F-B54B-E5666130B5E1}" type="pres">
      <dgm:prSet presAssocID="{AEA783A3-2AF2-4BFB-BCBA-A134BE72212E}" presName="composite" presStyleCnt="0"/>
      <dgm:spPr/>
    </dgm:pt>
    <dgm:pt modelId="{E720BCC5-4488-41E5-B397-37C443FA3C14}" type="pres">
      <dgm:prSet presAssocID="{AEA783A3-2AF2-4BFB-BCBA-A134BE72212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A287054-5119-4414-9D4B-1353D52F6AF0}" type="pres">
      <dgm:prSet presAssocID="{AEA783A3-2AF2-4BFB-BCBA-A134BE72212E}" presName="desTx" presStyleLbl="revTx" presStyleIdx="0" presStyleCnt="1">
        <dgm:presLayoutVars>
          <dgm:bulletEnabled val="1"/>
        </dgm:presLayoutVars>
      </dgm:prSet>
      <dgm:spPr/>
    </dgm:pt>
    <dgm:pt modelId="{FA141AFB-3539-400B-977A-D1FF372CA399}" type="pres">
      <dgm:prSet presAssocID="{18328FC7-768E-415D-99E2-A9709FFFDAEC}" presName="space" presStyleCnt="0"/>
      <dgm:spPr/>
    </dgm:pt>
    <dgm:pt modelId="{7AFF8432-8F0A-41B6-8BF0-5B392EB628DB}" type="pres">
      <dgm:prSet presAssocID="{73D38CDE-CC6C-4872-9A48-49B9515EDEE7}" presName="composite" presStyleCnt="0"/>
      <dgm:spPr/>
    </dgm:pt>
    <dgm:pt modelId="{140A9A5F-A196-4F93-B436-9DDBFC448227}" type="pres">
      <dgm:prSet presAssocID="{73D38CDE-CC6C-4872-9A48-49B9515EDEE7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C0E47B6-729F-4281-8EC5-A3A564B59E85}" type="pres">
      <dgm:prSet presAssocID="{73D38CDE-CC6C-4872-9A48-49B9515EDEE7}" presName="desTx" presStyleLbl="revTx" presStyleIdx="0" presStyleCnt="1">
        <dgm:presLayoutVars>
          <dgm:bulletEnabled val="1"/>
        </dgm:presLayoutVars>
      </dgm:prSet>
      <dgm:spPr/>
    </dgm:pt>
    <dgm:pt modelId="{B31B671B-2538-4D29-A8D3-D97EDE885FBE}" type="pres">
      <dgm:prSet presAssocID="{A94ECFC8-78B5-4F07-BEFF-C428AAA6B49A}" presName="space" presStyleCnt="0"/>
      <dgm:spPr/>
    </dgm:pt>
    <dgm:pt modelId="{247AEC46-6AEE-45EA-AA6D-9A2019A75C7E}" type="pres">
      <dgm:prSet presAssocID="{8A63E65D-56EE-43C6-B40C-05B5E552237D}" presName="composite" presStyleCnt="0"/>
      <dgm:spPr/>
    </dgm:pt>
    <dgm:pt modelId="{0737C340-5532-4E94-A9B0-765378036DA8}" type="pres">
      <dgm:prSet presAssocID="{8A63E65D-56EE-43C6-B40C-05B5E552237D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E246E9F-34AD-409D-87D2-AFC0C4245E9B}" type="pres">
      <dgm:prSet presAssocID="{8A63E65D-56EE-43C6-B40C-05B5E552237D}" presName="desTx" presStyleLbl="revTx" presStyleIdx="0" presStyleCnt="1">
        <dgm:presLayoutVars>
          <dgm:bulletEnabled val="1"/>
        </dgm:presLayoutVars>
      </dgm:prSet>
      <dgm:spPr/>
    </dgm:pt>
  </dgm:ptLst>
  <dgm:cxnLst>
    <dgm:cxn modelId="{398F3803-BCCE-40E0-BE26-6202341635C7}" srcId="{2B55D6DB-5F66-482C-BFEB-9DDFB68D6E9F}" destId="{73D38CDE-CC6C-4872-9A48-49B9515EDEE7}" srcOrd="2" destOrd="0" parTransId="{B06670E2-CFA1-4ABA-B830-6A32D37CEEDD}" sibTransId="{A94ECFC8-78B5-4F07-BEFF-C428AAA6B49A}"/>
    <dgm:cxn modelId="{2F1DB318-726C-4AA9-94CB-16239BC0C21E}" type="presOf" srcId="{A8ED3D3D-7F13-4752-A0BF-01344FE0DE77}" destId="{EA287054-5119-4414-9D4B-1353D52F6AF0}" srcOrd="0" destOrd="2" presId="urn:microsoft.com/office/officeart/2005/8/layout/chevron1"/>
    <dgm:cxn modelId="{78979A1D-5DC5-4B5A-8968-3ED3AF528090}" srcId="{2B55D6DB-5F66-482C-BFEB-9DDFB68D6E9F}" destId="{AEA783A3-2AF2-4BFB-BCBA-A134BE72212E}" srcOrd="1" destOrd="0" parTransId="{D175C966-8B9E-4152-9A48-754F3743498C}" sibTransId="{18328FC7-768E-415D-99E2-A9709FFFDAEC}"/>
    <dgm:cxn modelId="{A10EF922-3586-4370-A641-F3BA610F9E64}" type="presOf" srcId="{AEA783A3-2AF2-4BFB-BCBA-A134BE72212E}" destId="{E720BCC5-4488-41E5-B397-37C443FA3C14}" srcOrd="0" destOrd="0" presId="urn:microsoft.com/office/officeart/2005/8/layout/chevron1"/>
    <dgm:cxn modelId="{20741F23-00A6-4513-ADAD-034AE63FFFD1}" type="presOf" srcId="{68FB08B1-1978-48FD-BA1B-481B73499629}" destId="{EA287054-5119-4414-9D4B-1353D52F6AF0}" srcOrd="0" destOrd="4" presId="urn:microsoft.com/office/officeart/2005/8/layout/chevron1"/>
    <dgm:cxn modelId="{28D0F225-E001-4BFC-81BE-6E885536BB62}" type="presOf" srcId="{2B55D6DB-5F66-482C-BFEB-9DDFB68D6E9F}" destId="{6D19BBD5-B38C-49C2-A459-A8AAE0D258A3}" srcOrd="0" destOrd="0" presId="urn:microsoft.com/office/officeart/2005/8/layout/chevron1"/>
    <dgm:cxn modelId="{4438F02C-FE44-482F-B160-98C106A6CB3B}" srcId="{AEA783A3-2AF2-4BFB-BCBA-A134BE72212E}" destId="{B2A6965D-6F02-40F8-AFA0-498A5C4E90FD}" srcOrd="3" destOrd="0" parTransId="{D098AAE1-A3F9-48BF-B497-C2DE12BF882D}" sibTransId="{3F5387E6-A400-4A38-AA42-E0B43890319A}"/>
    <dgm:cxn modelId="{B7A7663F-CD5E-47C8-A544-9D309BDAC460}" srcId="{2B55D6DB-5F66-482C-BFEB-9DDFB68D6E9F}" destId="{8A63E65D-56EE-43C6-B40C-05B5E552237D}" srcOrd="3" destOrd="0" parTransId="{7011DBEE-E3AC-46AF-A824-40747ED96AE3}" sibTransId="{D154E4F3-4673-4B26-84F3-BAC7EC7A9585}"/>
    <dgm:cxn modelId="{BB0B0E5B-C219-4AD1-9A82-3A7F3E246289}" type="presOf" srcId="{B2A6965D-6F02-40F8-AFA0-498A5C4E90FD}" destId="{EA287054-5119-4414-9D4B-1353D52F6AF0}" srcOrd="0" destOrd="3" presId="urn:microsoft.com/office/officeart/2005/8/layout/chevron1"/>
    <dgm:cxn modelId="{AF2F9963-105F-4354-8992-5FEE118335CE}" srcId="{AEA783A3-2AF2-4BFB-BCBA-A134BE72212E}" destId="{DE7BB8DC-9996-451C-9DA7-C5ADE2E9376C}" srcOrd="0" destOrd="0" parTransId="{8990AF4C-AFB9-496A-B54A-382D6C49B7BB}" sibTransId="{EBD1118C-C969-43D7-92E2-AFA8F7645F66}"/>
    <dgm:cxn modelId="{7E1DCC46-6AC5-45B1-AF90-5E8776767D1C}" type="presOf" srcId="{8A63E65D-56EE-43C6-B40C-05B5E552237D}" destId="{0737C340-5532-4E94-A9B0-765378036DA8}" srcOrd="0" destOrd="0" presId="urn:microsoft.com/office/officeart/2005/8/layout/chevron1"/>
    <dgm:cxn modelId="{93B28D48-3BA8-447B-9E8C-EC9D62D4D4A4}" srcId="{AEA783A3-2AF2-4BFB-BCBA-A134BE72212E}" destId="{D7AB7C49-C9CA-42FF-8A3B-7249340FAA91}" srcOrd="1" destOrd="0" parTransId="{3D2697C4-B24F-479A-8809-80E7D86C3A9D}" sibTransId="{41C8CDE4-5FEE-4F0A-9E07-3AD81348DF67}"/>
    <dgm:cxn modelId="{FE27D154-4CCE-4F38-B1C5-4A19A6D6B57E}" srcId="{2B55D6DB-5F66-482C-BFEB-9DDFB68D6E9F}" destId="{59BF3560-BA1A-48EA-B7F0-5BEB0A39A407}" srcOrd="0" destOrd="0" parTransId="{923C5EF7-EEBB-461F-8739-1F63779A29DE}" sibTransId="{FB1C47A5-3B57-4661-A2B9-FCB4FA15B285}"/>
    <dgm:cxn modelId="{F2E5E98A-3F2E-4378-A395-93D05648EF09}" srcId="{AEA783A3-2AF2-4BFB-BCBA-A134BE72212E}" destId="{A8ED3D3D-7F13-4752-A0BF-01344FE0DE77}" srcOrd="2" destOrd="0" parTransId="{971D538C-6EC3-4384-9C30-08F610BB37C1}" sibTransId="{8DFB0E09-B431-41B0-9D80-2684FD170A16}"/>
    <dgm:cxn modelId="{DB930590-B925-4716-9EDF-F5F9A38A0787}" type="presOf" srcId="{59BF3560-BA1A-48EA-B7F0-5BEB0A39A407}" destId="{D38EB5D9-FE9F-4474-8F9F-A0020603C4D1}" srcOrd="0" destOrd="0" presId="urn:microsoft.com/office/officeart/2005/8/layout/chevron1"/>
    <dgm:cxn modelId="{25D35C91-1A76-4839-89A6-D64B00EB998E}" srcId="{AEA783A3-2AF2-4BFB-BCBA-A134BE72212E}" destId="{68FB08B1-1978-48FD-BA1B-481B73499629}" srcOrd="4" destOrd="0" parTransId="{D148C500-4995-43DA-A612-658D6835FBF5}" sibTransId="{83396391-50A5-4E38-B3ED-35AE8CFF030C}"/>
    <dgm:cxn modelId="{F3F86FA7-B427-4CC8-97D4-CD23B2867339}" type="presOf" srcId="{DE7BB8DC-9996-451C-9DA7-C5ADE2E9376C}" destId="{EA287054-5119-4414-9D4B-1353D52F6AF0}" srcOrd="0" destOrd="0" presId="urn:microsoft.com/office/officeart/2005/8/layout/chevron1"/>
    <dgm:cxn modelId="{90DB56DC-15A9-47AB-BE39-46FB55E98883}" type="presOf" srcId="{D7AB7C49-C9CA-42FF-8A3B-7249340FAA91}" destId="{EA287054-5119-4414-9D4B-1353D52F6AF0}" srcOrd="0" destOrd="1" presId="urn:microsoft.com/office/officeart/2005/8/layout/chevron1"/>
    <dgm:cxn modelId="{DCC1DEE4-D3A8-40BF-833C-E19B52A22342}" type="presOf" srcId="{73D38CDE-CC6C-4872-9A48-49B9515EDEE7}" destId="{140A9A5F-A196-4F93-B436-9DDBFC448227}" srcOrd="0" destOrd="0" presId="urn:microsoft.com/office/officeart/2005/8/layout/chevron1"/>
    <dgm:cxn modelId="{743DCFF0-3FD5-4095-89DF-2B33002735FE}" type="presParOf" srcId="{6D19BBD5-B38C-49C2-A459-A8AAE0D258A3}" destId="{8005F395-40D9-41BB-B848-EC6A95AE8745}" srcOrd="0" destOrd="0" presId="urn:microsoft.com/office/officeart/2005/8/layout/chevron1"/>
    <dgm:cxn modelId="{FC9E1DBC-2898-4F62-AC75-044C3EB156D0}" type="presParOf" srcId="{8005F395-40D9-41BB-B848-EC6A95AE8745}" destId="{D38EB5D9-FE9F-4474-8F9F-A0020603C4D1}" srcOrd="0" destOrd="0" presId="urn:microsoft.com/office/officeart/2005/8/layout/chevron1"/>
    <dgm:cxn modelId="{0C79EB6F-8990-4259-9F67-F4FDA27D11ED}" type="presParOf" srcId="{8005F395-40D9-41BB-B848-EC6A95AE8745}" destId="{D2E79EDA-54C2-4D55-B20A-1E8C3DC4326C}" srcOrd="1" destOrd="0" presId="urn:microsoft.com/office/officeart/2005/8/layout/chevron1"/>
    <dgm:cxn modelId="{2C21E3BA-F605-4EAA-A976-05639B6062C1}" type="presParOf" srcId="{6D19BBD5-B38C-49C2-A459-A8AAE0D258A3}" destId="{3DB1AEA5-6A53-4EFA-B2A5-958E3624A0D9}" srcOrd="1" destOrd="0" presId="urn:microsoft.com/office/officeart/2005/8/layout/chevron1"/>
    <dgm:cxn modelId="{9FD9552E-B3DD-4F6A-85BB-6DB229F597C1}" type="presParOf" srcId="{6D19BBD5-B38C-49C2-A459-A8AAE0D258A3}" destId="{6150EAC4-9288-463F-B54B-E5666130B5E1}" srcOrd="2" destOrd="0" presId="urn:microsoft.com/office/officeart/2005/8/layout/chevron1"/>
    <dgm:cxn modelId="{C78E0C0D-1CEB-45CD-8DEF-C01D6B867CA7}" type="presParOf" srcId="{6150EAC4-9288-463F-B54B-E5666130B5E1}" destId="{E720BCC5-4488-41E5-B397-37C443FA3C14}" srcOrd="0" destOrd="0" presId="urn:microsoft.com/office/officeart/2005/8/layout/chevron1"/>
    <dgm:cxn modelId="{7EBF497E-CEB8-4949-8E61-B122BFC8EE22}" type="presParOf" srcId="{6150EAC4-9288-463F-B54B-E5666130B5E1}" destId="{EA287054-5119-4414-9D4B-1353D52F6AF0}" srcOrd="1" destOrd="0" presId="urn:microsoft.com/office/officeart/2005/8/layout/chevron1"/>
    <dgm:cxn modelId="{51AD4BD6-85F5-4D68-A751-90AD2CAFE204}" type="presParOf" srcId="{6D19BBD5-B38C-49C2-A459-A8AAE0D258A3}" destId="{FA141AFB-3539-400B-977A-D1FF372CA399}" srcOrd="3" destOrd="0" presId="urn:microsoft.com/office/officeart/2005/8/layout/chevron1"/>
    <dgm:cxn modelId="{5B159955-F511-4375-9D05-A117A984EAC1}" type="presParOf" srcId="{6D19BBD5-B38C-49C2-A459-A8AAE0D258A3}" destId="{7AFF8432-8F0A-41B6-8BF0-5B392EB628DB}" srcOrd="4" destOrd="0" presId="urn:microsoft.com/office/officeart/2005/8/layout/chevron1"/>
    <dgm:cxn modelId="{CC8B86FF-C4A3-4161-BE86-961B631D3528}" type="presParOf" srcId="{7AFF8432-8F0A-41B6-8BF0-5B392EB628DB}" destId="{140A9A5F-A196-4F93-B436-9DDBFC448227}" srcOrd="0" destOrd="0" presId="urn:microsoft.com/office/officeart/2005/8/layout/chevron1"/>
    <dgm:cxn modelId="{FBF63F35-8F86-40C3-B899-FC25D5773802}" type="presParOf" srcId="{7AFF8432-8F0A-41B6-8BF0-5B392EB628DB}" destId="{5C0E47B6-729F-4281-8EC5-A3A564B59E85}" srcOrd="1" destOrd="0" presId="urn:microsoft.com/office/officeart/2005/8/layout/chevron1"/>
    <dgm:cxn modelId="{222831DC-1506-4667-8B66-93BD335DF42B}" type="presParOf" srcId="{6D19BBD5-B38C-49C2-A459-A8AAE0D258A3}" destId="{B31B671B-2538-4D29-A8D3-D97EDE885FBE}" srcOrd="5" destOrd="0" presId="urn:microsoft.com/office/officeart/2005/8/layout/chevron1"/>
    <dgm:cxn modelId="{D001FA6F-3151-48FC-A7D9-BF6919C335B4}" type="presParOf" srcId="{6D19BBD5-B38C-49C2-A459-A8AAE0D258A3}" destId="{247AEC46-6AEE-45EA-AA6D-9A2019A75C7E}" srcOrd="6" destOrd="0" presId="urn:microsoft.com/office/officeart/2005/8/layout/chevron1"/>
    <dgm:cxn modelId="{2426F0D6-2D9E-46A4-B973-8F8FFDC8678F}" type="presParOf" srcId="{247AEC46-6AEE-45EA-AA6D-9A2019A75C7E}" destId="{0737C340-5532-4E94-A9B0-765378036DA8}" srcOrd="0" destOrd="0" presId="urn:microsoft.com/office/officeart/2005/8/layout/chevron1"/>
    <dgm:cxn modelId="{A670419B-CD46-408D-A64F-C1D76C7AD73D}" type="presParOf" srcId="{247AEC46-6AEE-45EA-AA6D-9A2019A75C7E}" destId="{DE246E9F-34AD-409D-87D2-AFC0C4245E9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B5D9-FE9F-4474-8F9F-A0020603C4D1}">
      <dsp:nvSpPr>
        <dsp:cNvPr id="0" name=""/>
        <dsp:cNvSpPr/>
      </dsp:nvSpPr>
      <dsp:spPr>
        <a:xfrm>
          <a:off x="3674" y="451029"/>
          <a:ext cx="2112622" cy="8450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1-Prise en main</a:t>
          </a:r>
        </a:p>
      </dsp:txBody>
      <dsp:txXfrm>
        <a:off x="426199" y="451029"/>
        <a:ext cx="1267573" cy="845049"/>
      </dsp:txXfrm>
    </dsp:sp>
    <dsp:sp modelId="{D2E79EDA-54C2-4D55-B20A-1E8C3DC4326C}">
      <dsp:nvSpPr>
        <dsp:cNvPr id="0" name=""/>
        <dsp:cNvSpPr/>
      </dsp:nvSpPr>
      <dsp:spPr>
        <a:xfrm>
          <a:off x="3674" y="1401710"/>
          <a:ext cx="1690098" cy="23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Prendre en main Matlab ou Matlab Online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Découvrir les </a:t>
          </a:r>
          <a:r>
            <a:rPr lang="fr-FR" sz="1300" b="1" kern="1200" dirty="0">
              <a:solidFill>
                <a:srgbClr val="40818D"/>
              </a:solidFill>
            </a:rPr>
            <a:t>fonctions Matlab </a:t>
          </a:r>
          <a:r>
            <a:rPr lang="fr-FR" sz="1300" b="0" kern="1200" dirty="0">
              <a:solidFill>
                <a:schemeClr val="tx1"/>
              </a:solidFill>
            </a:rPr>
            <a:t>utilisées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rgbClr val="40818D"/>
              </a:solidFill>
            </a:rPr>
            <a:t>Classifier</a:t>
          </a:r>
          <a:r>
            <a:rPr lang="fr-FR" sz="1300" b="0" kern="1200" dirty="0">
              <a:solidFill>
                <a:schemeClr val="tx1"/>
              </a:solidFill>
            </a:rPr>
            <a:t> des images en utilisant un CNN existant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rgbClr val="40818D"/>
              </a:solidFill>
            </a:rPr>
            <a:t>Comparer</a:t>
          </a:r>
          <a:r>
            <a:rPr lang="fr-FR" sz="1300" b="0" kern="1200" dirty="0">
              <a:solidFill>
                <a:schemeClr val="tx1"/>
              </a:solidFill>
            </a:rPr>
            <a:t> des CNN</a:t>
          </a:r>
        </a:p>
      </dsp:txBody>
      <dsp:txXfrm>
        <a:off x="3674" y="1401710"/>
        <a:ext cx="1690098" cy="2362500"/>
      </dsp:txXfrm>
    </dsp:sp>
    <dsp:sp modelId="{E720BCC5-4488-41E5-B397-37C443FA3C14}">
      <dsp:nvSpPr>
        <dsp:cNvPr id="0" name=""/>
        <dsp:cNvSpPr/>
      </dsp:nvSpPr>
      <dsp:spPr>
        <a:xfrm>
          <a:off x="1900297" y="451029"/>
          <a:ext cx="2112622" cy="845049"/>
        </a:xfrm>
        <a:prstGeom prst="chevron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2-Transfer </a:t>
          </a:r>
          <a:r>
            <a:rPr lang="fr-FR" sz="1600" kern="1200" dirty="0" err="1"/>
            <a:t>learning</a:t>
          </a:r>
          <a:endParaRPr lang="fr-FR" sz="1600" kern="1200" dirty="0"/>
        </a:p>
      </dsp:txBody>
      <dsp:txXfrm>
        <a:off x="2322822" y="451029"/>
        <a:ext cx="1267573" cy="845049"/>
      </dsp:txXfrm>
    </dsp:sp>
    <dsp:sp modelId="{EA287054-5119-4414-9D4B-1353D52F6AF0}">
      <dsp:nvSpPr>
        <dsp:cNvPr id="0" name=""/>
        <dsp:cNvSpPr/>
      </dsp:nvSpPr>
      <dsp:spPr>
        <a:xfrm>
          <a:off x="1900297" y="1401710"/>
          <a:ext cx="1690098" cy="23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Préparer les images (</a:t>
          </a:r>
          <a:r>
            <a:rPr lang="fr-FR" sz="1300" b="1" kern="1200" dirty="0" err="1">
              <a:solidFill>
                <a:srgbClr val="40818D"/>
              </a:solidFill>
            </a:rPr>
            <a:t>dataset</a:t>
          </a:r>
          <a:r>
            <a:rPr lang="fr-FR" sz="1300" b="0" kern="1200" dirty="0">
              <a:solidFill>
                <a:schemeClr val="tx1"/>
              </a:solidFill>
            </a:rPr>
            <a:t>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Découvrir des </a:t>
          </a:r>
          <a:r>
            <a:rPr lang="fr-FR" sz="1300" b="1" kern="1200" dirty="0">
              <a:solidFill>
                <a:srgbClr val="40818D"/>
              </a:solidFill>
            </a:rPr>
            <a:t>paramètres d’entraînement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 err="1">
              <a:solidFill>
                <a:srgbClr val="40818D"/>
              </a:solidFill>
            </a:rPr>
            <a:t>Réentraîner</a:t>
          </a:r>
          <a:r>
            <a:rPr lang="fr-FR" sz="1300" b="0" kern="1200" dirty="0">
              <a:solidFill>
                <a:schemeClr val="tx1"/>
              </a:solidFill>
            </a:rPr>
            <a:t> un CNN sur le </a:t>
          </a:r>
          <a:r>
            <a:rPr lang="fr-FR" sz="1300" b="0" kern="1200" dirty="0" err="1">
              <a:solidFill>
                <a:schemeClr val="tx1"/>
              </a:solidFill>
            </a:rPr>
            <a:t>dataset</a:t>
          </a:r>
          <a:endParaRPr lang="fr-FR" sz="1300" b="0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Faire plusieurs essais jusqu’à </a:t>
          </a:r>
          <a:r>
            <a:rPr lang="fr-FR" sz="1300" b="1" kern="1200" dirty="0">
              <a:solidFill>
                <a:srgbClr val="40818D"/>
              </a:solidFill>
            </a:rPr>
            <a:t>répondre aux exigences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rgbClr val="40818D"/>
              </a:solidFill>
            </a:rPr>
            <a:t>Enregistrer</a:t>
          </a:r>
          <a:r>
            <a:rPr lang="fr-FR" sz="1300" b="0" kern="1200" dirty="0">
              <a:solidFill>
                <a:schemeClr val="tx1"/>
              </a:solidFill>
            </a:rPr>
            <a:t> le nouveau CNN</a:t>
          </a:r>
        </a:p>
      </dsp:txBody>
      <dsp:txXfrm>
        <a:off x="1900297" y="1401710"/>
        <a:ext cx="1690098" cy="2362500"/>
      </dsp:txXfrm>
    </dsp:sp>
    <dsp:sp modelId="{140A9A5F-A196-4F93-B436-9DDBFC448227}">
      <dsp:nvSpPr>
        <dsp:cNvPr id="0" name=""/>
        <dsp:cNvSpPr/>
      </dsp:nvSpPr>
      <dsp:spPr>
        <a:xfrm>
          <a:off x="3796920" y="451029"/>
          <a:ext cx="2112622" cy="8450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3-Simulation</a:t>
          </a:r>
        </a:p>
      </dsp:txBody>
      <dsp:txXfrm>
        <a:off x="4219445" y="451029"/>
        <a:ext cx="1267573" cy="845049"/>
      </dsp:txXfrm>
    </dsp:sp>
    <dsp:sp modelId="{5C0E47B6-729F-4281-8EC5-A3A564B59E85}">
      <dsp:nvSpPr>
        <dsp:cNvPr id="0" name=""/>
        <dsp:cNvSpPr/>
      </dsp:nvSpPr>
      <dsp:spPr>
        <a:xfrm>
          <a:off x="3796920" y="1401710"/>
          <a:ext cx="1690098" cy="23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rgbClr val="40818D"/>
              </a:solidFill>
            </a:rPr>
            <a:t>Valider</a:t>
          </a:r>
          <a:r>
            <a:rPr lang="fr-FR" sz="1300" kern="1200" dirty="0"/>
            <a:t> le modèle à partir d’images (Simulink)</a:t>
          </a:r>
          <a:endParaRPr lang="fr-FR" sz="1300" b="1" kern="1200" dirty="0">
            <a:solidFill>
              <a:srgbClr val="40818D"/>
            </a:solidFill>
          </a:endParaRPr>
        </a:p>
      </dsp:txBody>
      <dsp:txXfrm>
        <a:off x="3796920" y="1401710"/>
        <a:ext cx="1690098" cy="2362500"/>
      </dsp:txXfrm>
    </dsp:sp>
    <dsp:sp modelId="{0737C340-5532-4E94-A9B0-765378036DA8}">
      <dsp:nvSpPr>
        <dsp:cNvPr id="0" name=""/>
        <dsp:cNvSpPr/>
      </dsp:nvSpPr>
      <dsp:spPr>
        <a:xfrm>
          <a:off x="5693542" y="451029"/>
          <a:ext cx="2112622" cy="84504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4-Déploiement</a:t>
          </a:r>
        </a:p>
      </dsp:txBody>
      <dsp:txXfrm>
        <a:off x="6116067" y="451029"/>
        <a:ext cx="1267573" cy="845049"/>
      </dsp:txXfrm>
    </dsp:sp>
    <dsp:sp modelId="{DE246E9F-34AD-409D-87D2-AFC0C4245E9B}">
      <dsp:nvSpPr>
        <dsp:cNvPr id="0" name=""/>
        <dsp:cNvSpPr/>
      </dsp:nvSpPr>
      <dsp:spPr>
        <a:xfrm>
          <a:off x="5693542" y="1401710"/>
          <a:ext cx="1690098" cy="23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Créer une </a:t>
          </a:r>
          <a:r>
            <a:rPr lang="fr-FR" sz="1300" b="1" kern="1200" dirty="0">
              <a:solidFill>
                <a:srgbClr val="40818D"/>
              </a:solidFill>
            </a:rPr>
            <a:t>IHM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prstClr val="black"/>
              </a:solidFill>
              <a:latin typeface="Arial"/>
              <a:ea typeface="DejaVu Sans"/>
              <a:cs typeface="DejaVu Sans"/>
            </a:rPr>
            <a:t>Packager une </a:t>
          </a:r>
          <a:r>
            <a:rPr lang="fr-FR" sz="1300" b="1" kern="1200" dirty="0">
              <a:solidFill>
                <a:srgbClr val="40818D"/>
              </a:solidFill>
            </a:rPr>
            <a:t>application Windows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Transférer sur </a:t>
          </a:r>
          <a:r>
            <a:rPr lang="fr-FR" sz="1300" b="1" kern="1200" dirty="0">
              <a:solidFill>
                <a:srgbClr val="40818D"/>
              </a:solidFill>
            </a:rPr>
            <a:t>Raspberry + caméra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Classifier depuis caméra</a:t>
          </a:r>
        </a:p>
      </dsp:txBody>
      <dsp:txXfrm>
        <a:off x="5693542" y="1401710"/>
        <a:ext cx="1690098" cy="2362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63579" y="163694"/>
          <a:ext cx="1090531" cy="7633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1</a:t>
          </a:r>
        </a:p>
      </dsp:txBody>
      <dsp:txXfrm rot="-5400000">
        <a:off x="2" y="381800"/>
        <a:ext cx="763371" cy="327160"/>
      </dsp:txXfrm>
    </dsp:sp>
    <dsp:sp modelId="{1D30AA0D-E604-46E5-8FB2-5960EA8072AC}">
      <dsp:nvSpPr>
        <dsp:cNvPr id="0" name=""/>
        <dsp:cNvSpPr/>
      </dsp:nvSpPr>
      <dsp:spPr>
        <a:xfrm rot="5400000">
          <a:off x="3072503" y="-2309016"/>
          <a:ext cx="708845" cy="5327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Créer une IHM</a:t>
          </a:r>
        </a:p>
      </dsp:txBody>
      <dsp:txXfrm rot="-5400000">
        <a:off x="763372" y="34718"/>
        <a:ext cx="5292505" cy="639639"/>
      </dsp:txXfrm>
    </dsp:sp>
    <dsp:sp modelId="{34A892D5-7D52-4DDA-8B79-2EFFE49FB5DD}">
      <dsp:nvSpPr>
        <dsp:cNvPr id="0" name=""/>
        <dsp:cNvSpPr/>
      </dsp:nvSpPr>
      <dsp:spPr>
        <a:xfrm rot="5400000">
          <a:off x="-163579" y="1025213"/>
          <a:ext cx="1090531" cy="7633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2</a:t>
          </a:r>
        </a:p>
      </dsp:txBody>
      <dsp:txXfrm rot="-5400000">
        <a:off x="2" y="1243319"/>
        <a:ext cx="763371" cy="327160"/>
      </dsp:txXfrm>
    </dsp:sp>
    <dsp:sp modelId="{5754E151-9DC4-4C71-B754-E2A7D4813F90}">
      <dsp:nvSpPr>
        <dsp:cNvPr id="0" name=""/>
        <dsp:cNvSpPr/>
      </dsp:nvSpPr>
      <dsp:spPr>
        <a:xfrm rot="5400000">
          <a:off x="3072503" y="-1447497"/>
          <a:ext cx="708845" cy="5327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Valider le modèle à partir d’images (Simulink)</a:t>
          </a:r>
        </a:p>
      </dsp:txBody>
      <dsp:txXfrm rot="-5400000">
        <a:off x="763372" y="896237"/>
        <a:ext cx="5292505" cy="6396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22741" y="122741"/>
          <a:ext cx="818280" cy="572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1</a:t>
          </a:r>
        </a:p>
      </dsp:txBody>
      <dsp:txXfrm rot="-5400000">
        <a:off x="1" y="286397"/>
        <a:ext cx="572796" cy="245484"/>
      </dsp:txXfrm>
    </dsp:sp>
    <dsp:sp modelId="{1D30AA0D-E604-46E5-8FB2-5960EA8072AC}">
      <dsp:nvSpPr>
        <dsp:cNvPr id="0" name=""/>
        <dsp:cNvSpPr/>
      </dsp:nvSpPr>
      <dsp:spPr>
        <a:xfrm rot="5400000">
          <a:off x="2608137" y="-2035340"/>
          <a:ext cx="531882" cy="46025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Créer une IHM</a:t>
          </a:r>
        </a:p>
      </dsp:txBody>
      <dsp:txXfrm rot="-5400000">
        <a:off x="572797" y="25964"/>
        <a:ext cx="4576599" cy="4799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22741" y="122741"/>
          <a:ext cx="818280" cy="572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</a:t>
          </a:r>
        </a:p>
      </dsp:txBody>
      <dsp:txXfrm rot="-5400000">
        <a:off x="1" y="286397"/>
        <a:ext cx="572796" cy="245484"/>
      </dsp:txXfrm>
    </dsp:sp>
    <dsp:sp modelId="{1D30AA0D-E604-46E5-8FB2-5960EA8072AC}">
      <dsp:nvSpPr>
        <dsp:cNvPr id="0" name=""/>
        <dsp:cNvSpPr/>
      </dsp:nvSpPr>
      <dsp:spPr>
        <a:xfrm rot="5400000">
          <a:off x="2608137" y="-2035340"/>
          <a:ext cx="531882" cy="46025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Valider le modèle à partir d’images (Simulink)</a:t>
          </a:r>
        </a:p>
      </dsp:txBody>
      <dsp:txXfrm rot="-5400000">
        <a:off x="572797" y="25964"/>
        <a:ext cx="4576599" cy="479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5780" y="117616"/>
          <a:ext cx="771869" cy="540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0</a:t>
          </a:r>
        </a:p>
      </dsp:txBody>
      <dsp:txXfrm rot="-5400000">
        <a:off x="1" y="271989"/>
        <a:ext cx="540308" cy="231561"/>
      </dsp:txXfrm>
    </dsp:sp>
    <dsp:sp modelId="{1D30AA0D-E604-46E5-8FB2-5960EA8072AC}">
      <dsp:nvSpPr>
        <dsp:cNvPr id="0" name=""/>
        <dsp:cNvSpPr/>
      </dsp:nvSpPr>
      <dsp:spPr>
        <a:xfrm rot="5400000">
          <a:off x="3064536" y="-2522391"/>
          <a:ext cx="501715" cy="55501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(si besoin) prise en main de Matlab ou Matlab online</a:t>
          </a:r>
        </a:p>
      </dsp:txBody>
      <dsp:txXfrm rot="-5400000">
        <a:off x="540308" y="26329"/>
        <a:ext cx="5525679" cy="452731"/>
      </dsp:txXfrm>
    </dsp:sp>
    <dsp:sp modelId="{A1C045CF-DA19-F940-A804-076779B07336}">
      <dsp:nvSpPr>
        <dsp:cNvPr id="0" name=""/>
        <dsp:cNvSpPr/>
      </dsp:nvSpPr>
      <dsp:spPr>
        <a:xfrm rot="5400000">
          <a:off x="-115780" y="731502"/>
          <a:ext cx="771869" cy="540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</a:t>
          </a:r>
        </a:p>
      </dsp:txBody>
      <dsp:txXfrm rot="-5400000">
        <a:off x="1" y="885875"/>
        <a:ext cx="540308" cy="231561"/>
      </dsp:txXfrm>
    </dsp:sp>
    <dsp:sp modelId="{99AE20DB-3EF7-3645-BA6D-6116E057B488}">
      <dsp:nvSpPr>
        <dsp:cNvPr id="0" name=""/>
        <dsp:cNvSpPr/>
      </dsp:nvSpPr>
      <dsp:spPr>
        <a:xfrm rot="5400000">
          <a:off x="3064536" y="-1908505"/>
          <a:ext cx="501715" cy="55501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Découvrir les fonctions Matlab utilisées</a:t>
          </a:r>
        </a:p>
      </dsp:txBody>
      <dsp:txXfrm rot="-5400000">
        <a:off x="540308" y="640215"/>
        <a:ext cx="5525679" cy="452731"/>
      </dsp:txXfrm>
    </dsp:sp>
    <dsp:sp modelId="{34A892D5-7D52-4DDA-8B79-2EFFE49FB5DD}">
      <dsp:nvSpPr>
        <dsp:cNvPr id="0" name=""/>
        <dsp:cNvSpPr/>
      </dsp:nvSpPr>
      <dsp:spPr>
        <a:xfrm rot="5400000">
          <a:off x="-115780" y="1345388"/>
          <a:ext cx="771869" cy="540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</a:t>
          </a:r>
        </a:p>
      </dsp:txBody>
      <dsp:txXfrm rot="-5400000">
        <a:off x="1" y="1499761"/>
        <a:ext cx="540308" cy="231561"/>
      </dsp:txXfrm>
    </dsp:sp>
    <dsp:sp modelId="{5754E151-9DC4-4C71-B754-E2A7D4813F90}">
      <dsp:nvSpPr>
        <dsp:cNvPr id="0" name=""/>
        <dsp:cNvSpPr/>
      </dsp:nvSpPr>
      <dsp:spPr>
        <a:xfrm rot="5400000">
          <a:off x="3064536" y="-1294619"/>
          <a:ext cx="501715" cy="55501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Classifier en utilisant un CNN existant</a:t>
          </a:r>
        </a:p>
      </dsp:txBody>
      <dsp:txXfrm rot="-5400000">
        <a:off x="540308" y="1254101"/>
        <a:ext cx="5525679" cy="452731"/>
      </dsp:txXfrm>
    </dsp:sp>
    <dsp:sp modelId="{A5DC7C53-088E-4D17-8EE2-CF5EB113A5AD}">
      <dsp:nvSpPr>
        <dsp:cNvPr id="0" name=""/>
        <dsp:cNvSpPr/>
      </dsp:nvSpPr>
      <dsp:spPr>
        <a:xfrm rot="5400000">
          <a:off x="-115780" y="1959274"/>
          <a:ext cx="771869" cy="540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3</a:t>
          </a:r>
        </a:p>
      </dsp:txBody>
      <dsp:txXfrm rot="-5400000">
        <a:off x="1" y="2113647"/>
        <a:ext cx="540308" cy="231561"/>
      </dsp:txXfrm>
    </dsp:sp>
    <dsp:sp modelId="{D5F94BBE-E6DF-4B3E-A34D-6B01B09C4D3E}">
      <dsp:nvSpPr>
        <dsp:cNvPr id="0" name=""/>
        <dsp:cNvSpPr/>
      </dsp:nvSpPr>
      <dsp:spPr>
        <a:xfrm rot="5400000">
          <a:off x="3064536" y="-680734"/>
          <a:ext cx="501715" cy="55501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Comparer des CNN</a:t>
          </a:r>
        </a:p>
      </dsp:txBody>
      <dsp:txXfrm rot="-5400000">
        <a:off x="540308" y="1867986"/>
        <a:ext cx="5525679" cy="452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5" y="110105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0</a:t>
          </a:r>
        </a:p>
      </dsp:txBody>
      <dsp:txXfrm rot="-5400000">
        <a:off x="1" y="256913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Prise en main de Matlab Online</a:t>
          </a:r>
        </a:p>
      </dsp:txBody>
      <dsp:txXfrm rot="-5400000">
        <a:off x="513829" y="23290"/>
        <a:ext cx="3844801" cy="430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5" y="110105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 rot="-5400000">
        <a:off x="1" y="256913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Prise en main de Matlab Online</a:t>
          </a:r>
        </a:p>
      </dsp:txBody>
      <dsp:txXfrm rot="-5400000">
        <a:off x="513829" y="23290"/>
        <a:ext cx="3844801" cy="430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5" y="110105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 rot="-5400000">
        <a:off x="1" y="256913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Prise en main de Matlab Online</a:t>
          </a:r>
        </a:p>
      </dsp:txBody>
      <dsp:txXfrm rot="-5400000">
        <a:off x="513829" y="23290"/>
        <a:ext cx="3844801" cy="4305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5" y="110105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 rot="-5400000">
        <a:off x="1" y="256913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Découvrir les fonctions Matlab utilisées</a:t>
          </a:r>
        </a:p>
      </dsp:txBody>
      <dsp:txXfrm rot="-5400000">
        <a:off x="513829" y="23290"/>
        <a:ext cx="3844801" cy="4305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5" y="110105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 rot="-5400000">
        <a:off x="1" y="256913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Découvrir les fonctions Matlab utilisées</a:t>
          </a:r>
        </a:p>
      </dsp:txBody>
      <dsp:txXfrm rot="-5400000">
        <a:off x="513829" y="23290"/>
        <a:ext cx="3844801" cy="4305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B8D3-FD68-4328-A9FB-94ABA3A5CDA9}">
      <dsp:nvSpPr>
        <dsp:cNvPr id="0" name=""/>
        <dsp:cNvSpPr/>
      </dsp:nvSpPr>
      <dsp:spPr>
        <a:xfrm rot="5400000">
          <a:off x="-110106" y="110106"/>
          <a:ext cx="734040" cy="51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 rot="-5400000">
        <a:off x="0" y="256914"/>
        <a:ext cx="513828" cy="220212"/>
      </dsp:txXfrm>
    </dsp:sp>
    <dsp:sp modelId="{1D30AA0D-E604-46E5-8FB2-5960EA8072AC}">
      <dsp:nvSpPr>
        <dsp:cNvPr id="0" name=""/>
        <dsp:cNvSpPr/>
      </dsp:nvSpPr>
      <dsp:spPr>
        <a:xfrm rot="5400000">
          <a:off x="2209311" y="-1695483"/>
          <a:ext cx="477126" cy="3868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Découvrir les fonctions Matlab utilisées</a:t>
          </a:r>
        </a:p>
      </dsp:txBody>
      <dsp:txXfrm rot="-5400000">
        <a:off x="513829" y="23290"/>
        <a:ext cx="3844801" cy="4305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B5D9-FE9F-4474-8F9F-A0020603C4D1}">
      <dsp:nvSpPr>
        <dsp:cNvPr id="0" name=""/>
        <dsp:cNvSpPr/>
      </dsp:nvSpPr>
      <dsp:spPr>
        <a:xfrm>
          <a:off x="3674" y="444279"/>
          <a:ext cx="2112622" cy="845049"/>
        </a:xfrm>
        <a:prstGeom prst="chevron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Prise en main</a:t>
          </a:r>
        </a:p>
      </dsp:txBody>
      <dsp:txXfrm>
        <a:off x="426199" y="444279"/>
        <a:ext cx="1267573" cy="845049"/>
      </dsp:txXfrm>
    </dsp:sp>
    <dsp:sp modelId="{E720BCC5-4488-41E5-B397-37C443FA3C14}">
      <dsp:nvSpPr>
        <dsp:cNvPr id="0" name=""/>
        <dsp:cNvSpPr/>
      </dsp:nvSpPr>
      <dsp:spPr>
        <a:xfrm>
          <a:off x="1900297" y="444279"/>
          <a:ext cx="2112622" cy="845049"/>
        </a:xfrm>
        <a:prstGeom prst="chevron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Transfer </a:t>
          </a:r>
          <a:r>
            <a:rPr lang="fr-FR" sz="1600" kern="1200" dirty="0" err="1"/>
            <a:t>learning</a:t>
          </a:r>
          <a:endParaRPr lang="fr-FR" sz="1600" kern="1200" dirty="0"/>
        </a:p>
      </dsp:txBody>
      <dsp:txXfrm>
        <a:off x="2322822" y="444279"/>
        <a:ext cx="1267573" cy="845049"/>
      </dsp:txXfrm>
    </dsp:sp>
    <dsp:sp modelId="{EA287054-5119-4414-9D4B-1353D52F6AF0}">
      <dsp:nvSpPr>
        <dsp:cNvPr id="0" name=""/>
        <dsp:cNvSpPr/>
      </dsp:nvSpPr>
      <dsp:spPr>
        <a:xfrm>
          <a:off x="1900297" y="1394960"/>
          <a:ext cx="1690098" cy="23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Préparer les images (</a:t>
          </a:r>
          <a:r>
            <a:rPr lang="fr-FR" sz="1300" b="1" kern="1200" dirty="0" err="1">
              <a:solidFill>
                <a:srgbClr val="40818D"/>
              </a:solidFill>
            </a:rPr>
            <a:t>dataset</a:t>
          </a:r>
          <a:r>
            <a:rPr lang="fr-FR" sz="1300" b="0" kern="1200" dirty="0">
              <a:solidFill>
                <a:schemeClr val="tx1"/>
              </a:solidFill>
            </a:rPr>
            <a:t>)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Découvrir des </a:t>
          </a:r>
          <a:r>
            <a:rPr lang="fr-FR" sz="1300" b="1" kern="1200" dirty="0">
              <a:solidFill>
                <a:srgbClr val="40818D"/>
              </a:solidFill>
            </a:rPr>
            <a:t>paramètres d’entraînement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 err="1">
              <a:solidFill>
                <a:srgbClr val="40818D"/>
              </a:solidFill>
            </a:rPr>
            <a:t>Réentraîner</a:t>
          </a:r>
          <a:r>
            <a:rPr lang="fr-FR" sz="1300" b="0" kern="1200" dirty="0">
              <a:solidFill>
                <a:schemeClr val="tx1"/>
              </a:solidFill>
            </a:rPr>
            <a:t> un CNN sur le </a:t>
          </a:r>
          <a:r>
            <a:rPr lang="fr-FR" sz="1300" b="0" kern="1200" dirty="0" err="1">
              <a:solidFill>
                <a:schemeClr val="tx1"/>
              </a:solidFill>
            </a:rPr>
            <a:t>dataset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0" kern="1200" dirty="0">
              <a:solidFill>
                <a:schemeClr val="tx1"/>
              </a:solidFill>
            </a:rPr>
            <a:t>Faire plusieurs essais jusqu’à </a:t>
          </a:r>
          <a:r>
            <a:rPr lang="fr-FR" sz="1300" b="1" kern="1200" dirty="0">
              <a:solidFill>
                <a:srgbClr val="40818D"/>
              </a:solidFill>
            </a:rPr>
            <a:t>répondre aux exigences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rgbClr val="40818D"/>
              </a:solidFill>
            </a:rPr>
            <a:t>Enregistrer</a:t>
          </a:r>
          <a:r>
            <a:rPr lang="fr-FR" sz="1300" b="0" kern="1200" dirty="0">
              <a:solidFill>
                <a:schemeClr val="tx1"/>
              </a:solidFill>
            </a:rPr>
            <a:t> le nouveau CNN</a:t>
          </a:r>
          <a:endParaRPr lang="fr-FR" sz="1300" kern="1200" dirty="0"/>
        </a:p>
      </dsp:txBody>
      <dsp:txXfrm>
        <a:off x="1900297" y="1394960"/>
        <a:ext cx="1690098" cy="2376000"/>
      </dsp:txXfrm>
    </dsp:sp>
    <dsp:sp modelId="{140A9A5F-A196-4F93-B436-9DDBFC448227}">
      <dsp:nvSpPr>
        <dsp:cNvPr id="0" name=""/>
        <dsp:cNvSpPr/>
      </dsp:nvSpPr>
      <dsp:spPr>
        <a:xfrm>
          <a:off x="3796920" y="444279"/>
          <a:ext cx="2112622" cy="845049"/>
        </a:xfrm>
        <a:prstGeom prst="chevron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Simulation</a:t>
          </a:r>
        </a:p>
      </dsp:txBody>
      <dsp:txXfrm>
        <a:off x="4219445" y="444279"/>
        <a:ext cx="1267573" cy="845049"/>
      </dsp:txXfrm>
    </dsp:sp>
    <dsp:sp modelId="{0737C340-5532-4E94-A9B0-765378036DA8}">
      <dsp:nvSpPr>
        <dsp:cNvPr id="0" name=""/>
        <dsp:cNvSpPr/>
      </dsp:nvSpPr>
      <dsp:spPr>
        <a:xfrm>
          <a:off x="5693542" y="444279"/>
          <a:ext cx="2112622" cy="845049"/>
        </a:xfrm>
        <a:prstGeom prst="chevron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Déploiement</a:t>
          </a:r>
        </a:p>
      </dsp:txBody>
      <dsp:txXfrm>
        <a:off x="6116067" y="444279"/>
        <a:ext cx="1267573" cy="845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0876924-541A-E080-D7F0-272DECCB7E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9B3291-9CB3-10EB-9ED2-18C769B158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255-BA81-2B4B-AD88-42C0340DF5D8}" type="datetimeFigureOut">
              <a:rPr lang="fr-FR" smtClean="0"/>
              <a:t>14/04/2025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C184E9-4BC5-7B84-9328-C732D0C752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675D97-18FA-033E-2F82-D1F995B5FF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8430F-54D4-8042-B14E-52D501CD3F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21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2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2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2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2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E49AD632-CC28-4BAB-80FF-90A00F0242E8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9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985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5423D546-F0F1-4FBD-BE1D-D43B15BE2B2E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3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24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84D0D25D-407C-45A7-BB69-6EC59B00C1E4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12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39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7BC21C85-D762-4E59-953A-AC8C6A025A4E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13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E105E0D4-3BAC-4276-96EA-C74CE9135FF4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14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30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332F67E6-B395-4153-90EE-37411DCB7EF2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15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33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3184AECE-0DA5-4BC1-97F9-F7E60AC712DA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16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42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49841F8D-ECD4-43DE-997D-34C5E970D019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17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45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2EDA7B0D-BC0A-4A21-B5C2-5DE2F55F7571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4B832A16-8F29-46B7-BE61-050A7A8A71BA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19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51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60E336D2-7B28-41AD-9719-83AE4C47F098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20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C0C7FFEC-0F22-48CF-A2B9-A6009D21033D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21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00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666DCDF0-3E14-47CB-9E23-219706AEA87B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4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E4885C4D-CF68-4BF6-9EEA-82D3935BA896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22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60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9C1B7851-BEFA-416B-B535-ADEEA10B5397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23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63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151140F4-CCBE-452C-991B-FB6000E4274F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24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66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ED552E1F-43D6-4991-8722-7958F8FE65EB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25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D207F613-F391-4435-AE40-8B340A76FE57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26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03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3E58C051-F4A7-4D49-86B3-6FACA7669ED3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5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06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EA79AB90-0601-4E51-9730-9AFB29AB28C3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6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C239F9C1-8FB8-4378-8E4F-D1B92A6E6E35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7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12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85E66CDA-C925-4E96-AC51-B9C4F4EEA6A7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8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15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9C6B7AE6-8F03-4CAF-9B65-96448129AEEC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9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18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EC08590D-6781-4F1B-8532-0F1A7F2DD25E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10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0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021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A5E5FAF1-8123-4C61-9379-A9437744E79E}" type="slidenum"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11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887280" y="264960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5932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545256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701784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388728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545256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701784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3887280" y="740520"/>
            <a:ext cx="462888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462888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248760" y="266760"/>
            <a:ext cx="2949120" cy="556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3887280" y="740520"/>
            <a:ext cx="462888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25932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887280" y="264960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25932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545256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7017840" y="74052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388728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545256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7017840" y="2649600"/>
            <a:ext cx="149040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462888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248760" y="266760"/>
            <a:ext cx="2949120" cy="556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36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59320" y="264960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48760" y="266760"/>
            <a:ext cx="2949120" cy="119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388728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59320" y="740520"/>
            <a:ext cx="225864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3887280" y="2649600"/>
            <a:ext cx="4628880" cy="174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5"/>
          <p:cNvSpPr/>
          <p:nvPr/>
        </p:nvSpPr>
        <p:spPr>
          <a:xfrm>
            <a:off x="8459640" y="4781160"/>
            <a:ext cx="72036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C2388534-4B02-44B6-BB8A-3EF2B2BAC32D}" type="slidenum">
              <a:rPr lang="fr-FR" sz="1200" b="0" strike="noStrike" spc="-1">
                <a:solidFill>
                  <a:srgbClr val="808080"/>
                </a:solidFill>
                <a:latin typeface="Calibri"/>
                <a:ea typeface="Calibri"/>
              </a:rPr>
              <a:t>‹N°›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9" name="Google Shape;9;p25"/>
          <p:cNvSpPr/>
          <p:nvPr/>
        </p:nvSpPr>
        <p:spPr>
          <a:xfrm>
            <a:off x="2519280" y="4836240"/>
            <a:ext cx="758520" cy="15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7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GREC INITIALES</a:t>
            </a:r>
            <a:endParaRPr lang="fr-FR" sz="700" b="0" strike="noStrike" spc="-1">
              <a:latin typeface="Arial"/>
            </a:endParaRPr>
          </a:p>
        </p:txBody>
      </p:sp>
      <p:sp>
        <p:nvSpPr>
          <p:cNvPr id="2" name="Google Shape;10;p25"/>
          <p:cNvSpPr/>
          <p:nvPr/>
        </p:nvSpPr>
        <p:spPr>
          <a:xfrm>
            <a:off x="0" y="4972680"/>
            <a:ext cx="9143640" cy="209160"/>
          </a:xfrm>
          <a:prstGeom prst="rect">
            <a:avLst/>
          </a:prstGeom>
          <a:gradFill rotWithShape="0">
            <a:gsLst>
              <a:gs pos="0">
                <a:srgbClr val="FDFDFD"/>
              </a:gs>
              <a:gs pos="0">
                <a:srgbClr val="243A7D"/>
              </a:gs>
              <a:gs pos="55000">
                <a:schemeClr val="bg1"/>
              </a:gs>
              <a:gs pos="42000">
                <a:srgbClr val="FDFDFD"/>
              </a:gs>
              <a:gs pos="100000">
                <a:srgbClr val="EE1C24"/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841680"/>
            <a:ext cx="7772040" cy="179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r>
              <a:rPr lang="fr-FR" sz="6000" b="0" strike="noStrike" spc="-1" dirty="0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8;p25"/>
          <p:cNvSpPr/>
          <p:nvPr/>
        </p:nvSpPr>
        <p:spPr>
          <a:xfrm>
            <a:off x="8459640" y="4781160"/>
            <a:ext cx="72036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F878103E-6702-4AED-A974-DB5F362C2825}" type="slidenum">
              <a:rPr lang="fr-FR" sz="1200" b="0" strike="noStrike" spc="-1">
                <a:solidFill>
                  <a:srgbClr val="808080"/>
                </a:solidFill>
                <a:latin typeface="Calibri"/>
                <a:ea typeface="Calibri"/>
              </a:rPr>
              <a:t>‹N°›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5" name="Google Shape;9;p25"/>
          <p:cNvSpPr/>
          <p:nvPr/>
        </p:nvSpPr>
        <p:spPr>
          <a:xfrm>
            <a:off x="2519280" y="4836240"/>
            <a:ext cx="758520" cy="15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7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GREC INITIALES</a:t>
            </a:r>
            <a:endParaRPr lang="fr-FR" sz="700" b="0" strike="noStrike" spc="-1">
              <a:latin typeface="Arial"/>
            </a:endParaRPr>
          </a:p>
        </p:txBody>
      </p:sp>
      <p:sp>
        <p:nvSpPr>
          <p:cNvPr id="47" name="Google Shape;11;p25"/>
          <p:cNvSpPr/>
          <p:nvPr/>
        </p:nvSpPr>
        <p:spPr>
          <a:xfrm>
            <a:off x="8505000" y="4836240"/>
            <a:ext cx="622080" cy="23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49ACF98D-C143-4145-86BF-30A97A96E8E2}" type="slidenum">
              <a:rPr lang="fr-F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‹N°›</a:t>
            </a:fld>
            <a:endParaRPr lang="fr-FR" sz="1400" b="0" strike="noStrike" spc="-1"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38240" y="75960"/>
            <a:ext cx="7886520" cy="59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r>
              <a:rPr lang="fr-FR" sz="3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8560" y="844920"/>
            <a:ext cx="7886520" cy="3727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  <p:sp>
        <p:nvSpPr>
          <p:cNvPr id="2" name="Google Shape;10;p25">
            <a:extLst>
              <a:ext uri="{FF2B5EF4-FFF2-40B4-BE49-F238E27FC236}">
                <a16:creationId xmlns:a16="http://schemas.microsoft.com/office/drawing/2014/main" id="{D3DE131D-B75E-4AB0-E9CE-490CA22D10F6}"/>
              </a:ext>
            </a:extLst>
          </p:cNvPr>
          <p:cNvSpPr/>
          <p:nvPr userDrawn="1"/>
        </p:nvSpPr>
        <p:spPr>
          <a:xfrm>
            <a:off x="0" y="4972680"/>
            <a:ext cx="9143640" cy="209160"/>
          </a:xfrm>
          <a:prstGeom prst="rect">
            <a:avLst/>
          </a:prstGeom>
          <a:gradFill rotWithShape="0">
            <a:gsLst>
              <a:gs pos="0">
                <a:srgbClr val="FDFDFD"/>
              </a:gs>
              <a:gs pos="0">
                <a:srgbClr val="243A7D"/>
              </a:gs>
              <a:gs pos="55000">
                <a:schemeClr val="bg1"/>
              </a:gs>
              <a:gs pos="42000">
                <a:srgbClr val="FDFDFD"/>
              </a:gs>
              <a:gs pos="100000">
                <a:srgbClr val="EE1C24"/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openxmlformats.org/officeDocument/2006/relationships/hyperlink" Target="https://fr.mathworks.com/help/deeplearning/ref/seriesnetwork.classify.html" TargetMode="External"/><Relationship Id="rId5" Type="http://schemas.openxmlformats.org/officeDocument/2006/relationships/diagramQuickStyle" Target="../diagrams/quickStyle7.xml"/><Relationship Id="rId10" Type="http://schemas.openxmlformats.org/officeDocument/2006/relationships/hyperlink" Target="https://fr.mathworks.com/help/matlab/ref/imresize.html" TargetMode="External"/><Relationship Id="rId4" Type="http://schemas.openxmlformats.org/officeDocument/2006/relationships/diagramLayout" Target="../diagrams/layout7.xml"/><Relationship Id="rId9" Type="http://schemas.openxmlformats.org/officeDocument/2006/relationships/hyperlink" Target="https://fr.mathworks.com/help/matlab/ref/imread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hyperlink" Target="https://fr.mathworks.com/help/matlab/ref/title.html" TargetMode="External"/><Relationship Id="rId5" Type="http://schemas.openxmlformats.org/officeDocument/2006/relationships/diagramQuickStyle" Target="../diagrams/quickStyle8.xml"/><Relationship Id="rId10" Type="http://schemas.openxmlformats.org/officeDocument/2006/relationships/hyperlink" Target="https://fr.mathworks.com/help/matlab/ref/imshow.html" TargetMode="External"/><Relationship Id="rId4" Type="http://schemas.openxmlformats.org/officeDocument/2006/relationships/diagramLayout" Target="../diagrams/layout8.xml"/><Relationship Id="rId9" Type="http://schemas.openxmlformats.org/officeDocument/2006/relationships/hyperlink" Target="https://fr.mathworks.com/help/matlab/ref/figure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o.basf.fr/fr/cultures/vigne/maladies_de_la_vigne/maladies_du_boi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r.mathworks.com/help/deeplearning/ref/trainingoption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mathworks.com/help/deeplearning/ref/trainingoption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hyperlink" Target="https://tonnerre.canoprof.fr/eleve/Ressources-SI/IA%20VigneNette%20(D&#233;tection%20des%20maladies%20sur%20les%20feuilles%20de%20vigne%20-%20Deep%20Learning%20avec%20Matlab)/activities/02-IHM-VigneNette.html" TargetMode="Externa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85800" y="841680"/>
            <a:ext cx="7772040" cy="179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FR" sz="6000" b="1" strike="noStrike" spc="-1" dirty="0">
                <a:solidFill>
                  <a:srgbClr val="243A7D"/>
                </a:solidFill>
                <a:latin typeface="Calibri"/>
                <a:ea typeface="Calibri"/>
              </a:rPr>
              <a:t>Projet </a:t>
            </a:r>
            <a:r>
              <a:rPr lang="fr-FR" sz="6000" b="1" strike="noStrike" spc="-1" dirty="0" err="1">
                <a:solidFill>
                  <a:srgbClr val="243A7D"/>
                </a:solidFill>
                <a:latin typeface="Calibri"/>
                <a:ea typeface="Calibri"/>
              </a:rPr>
              <a:t>VigneNette</a:t>
            </a:r>
            <a:endParaRPr lang="fr-FR" sz="6000" b="0" strike="noStrike" spc="-1" dirty="0">
              <a:solidFill>
                <a:srgbClr val="243A7D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1143000" y="2701440"/>
            <a:ext cx="6857640" cy="1241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40644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rgbClr val="868789"/>
                </a:solidFill>
                <a:latin typeface="Calibri"/>
                <a:ea typeface="Calibri"/>
              </a:rPr>
              <a:t>Déroulement proposé</a:t>
            </a:r>
            <a:endParaRPr lang="fr-FR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963E5C2-1BF7-4C82-ABAF-5F2EE2DD924A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10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501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50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04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05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506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07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08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509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10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11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512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13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14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515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16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1984618828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7" name="Image 2"/>
          <p:cNvPicPr/>
          <p:nvPr/>
        </p:nvPicPr>
        <p:blipFill>
          <a:blip r:embed="rId8"/>
          <a:srcRect t="5412" b="58255"/>
          <a:stretch/>
        </p:blipFill>
        <p:spPr>
          <a:xfrm>
            <a:off x="1249920" y="2386440"/>
            <a:ext cx="6750720" cy="22248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8" name="Rectangle 3"/>
          <p:cNvSpPr/>
          <p:nvPr/>
        </p:nvSpPr>
        <p:spPr>
          <a:xfrm>
            <a:off x="4509360" y="2845440"/>
            <a:ext cx="3609720" cy="257760"/>
          </a:xfrm>
          <a:prstGeom prst="rect">
            <a:avLst/>
          </a:prstGeom>
          <a:solidFill>
            <a:schemeClr val="bg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u="sng" strike="noStrike" spc="-1" dirty="0">
                <a:solidFill>
                  <a:srgbClr val="0563C1"/>
                </a:solidFill>
                <a:uFillTx/>
                <a:latin typeface="Arial"/>
                <a:ea typeface="Arial"/>
                <a:hlinkClick r:id="rId9"/>
              </a:rPr>
              <a:t>https://fr.mathworks.com/help/matlab/ref/imread.html</a:t>
            </a:r>
            <a:r>
              <a:rPr lang="fr-FR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519" name="Rectangle 4"/>
          <p:cNvSpPr/>
          <p:nvPr/>
        </p:nvSpPr>
        <p:spPr>
          <a:xfrm>
            <a:off x="4509360" y="3571200"/>
            <a:ext cx="4045680" cy="257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10"/>
              </a:rPr>
              <a:t>https://fr.mathworks.com/help/matlab/ref/imresize.html</a:t>
            </a:r>
            <a:r>
              <a:rPr lang="fr-FR" sz="11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520" name="Rectangle 5"/>
          <p:cNvSpPr/>
          <p:nvPr/>
        </p:nvSpPr>
        <p:spPr>
          <a:xfrm>
            <a:off x="4509360" y="4143240"/>
            <a:ext cx="4634280" cy="25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05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11"/>
              </a:rPr>
              <a:t>https://fr.mathworks.com/help/deeplearning/ref/seriesnetwork.classify.html</a:t>
            </a:r>
            <a:r>
              <a:rPr lang="fr-FR" sz="105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05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77C178E-C6ED-47C6-BA1F-2AF8474FF28A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11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522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524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25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26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527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28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29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530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1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32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533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4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35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536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7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2910146491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8" name="Image 2"/>
          <p:cNvPicPr/>
          <p:nvPr/>
        </p:nvPicPr>
        <p:blipFill>
          <a:blip r:embed="rId8"/>
          <a:srcRect t="41360"/>
          <a:stretch/>
        </p:blipFill>
        <p:spPr>
          <a:xfrm>
            <a:off x="1486800" y="2282400"/>
            <a:ext cx="4823640" cy="256608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9" name="Rectangle 3"/>
          <p:cNvSpPr/>
          <p:nvPr/>
        </p:nvSpPr>
        <p:spPr>
          <a:xfrm>
            <a:off x="4846680" y="2395800"/>
            <a:ext cx="3408840" cy="257760"/>
          </a:xfrm>
          <a:prstGeom prst="rect">
            <a:avLst/>
          </a:prstGeom>
          <a:solidFill>
            <a:schemeClr val="bg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14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u="sng" strike="noStrike" spc="-1">
                <a:solidFill>
                  <a:srgbClr val="1F4E79"/>
                </a:solidFill>
                <a:uFillTx/>
                <a:latin typeface="Arial"/>
                <a:ea typeface="Arial"/>
                <a:hlinkClick r:id="rId9"/>
              </a:rPr>
              <a:t>https://fr.mathworks.com/help/matlab/ref/figure.html</a:t>
            </a:r>
            <a:r>
              <a:rPr lang="fr-FR" sz="1100" b="0" strike="noStrike" spc="-1">
                <a:solidFill>
                  <a:srgbClr val="1F4E79"/>
                </a:solidFill>
                <a:latin typeface="Arial"/>
                <a:ea typeface="Arial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540" name="Rectangle 4"/>
          <p:cNvSpPr/>
          <p:nvPr/>
        </p:nvSpPr>
        <p:spPr>
          <a:xfrm>
            <a:off x="4852080" y="3112560"/>
            <a:ext cx="3524760" cy="257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u="sng" strike="noStrike" spc="-1">
                <a:solidFill>
                  <a:srgbClr val="1F4E79"/>
                </a:solidFill>
                <a:uFillTx/>
                <a:latin typeface="Arial"/>
                <a:ea typeface="Arial"/>
                <a:hlinkClick r:id="rId10"/>
              </a:rPr>
              <a:t>https://fr.mathworks.com/help/matlab/ref/imshow.html</a:t>
            </a:r>
            <a:r>
              <a:rPr lang="fr-FR" sz="1100" b="0" strike="noStrike" spc="-1">
                <a:solidFill>
                  <a:srgbClr val="1F4E79"/>
                </a:solidFill>
                <a:latin typeface="Arial"/>
                <a:ea typeface="Arial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541" name="Rectangle 5"/>
          <p:cNvSpPr/>
          <p:nvPr/>
        </p:nvSpPr>
        <p:spPr>
          <a:xfrm>
            <a:off x="4846320" y="3920760"/>
            <a:ext cx="3276360" cy="257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u="sng" strike="noStrike" spc="-1">
                <a:solidFill>
                  <a:srgbClr val="1F4E79"/>
                </a:solidFill>
                <a:uFillTx/>
                <a:latin typeface="Arial"/>
                <a:ea typeface="Arial"/>
                <a:hlinkClick r:id="rId11"/>
              </a:rPr>
              <a:t>https://fr.mathworks.com/help/matlab/ref/title.html</a:t>
            </a:r>
            <a:r>
              <a:rPr lang="fr-FR" sz="1100" b="0" strike="noStrike" spc="-1">
                <a:solidFill>
                  <a:srgbClr val="1F4E79"/>
                </a:solidFill>
                <a:latin typeface="Arial"/>
                <a:ea typeface="Arial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 42"/>
          <p:cNvPicPr/>
          <p:nvPr/>
        </p:nvPicPr>
        <p:blipFill>
          <a:blip r:embed="rId3"/>
          <a:srcRect l="16703" t="7706" r="18100" b="12644"/>
          <a:stretch/>
        </p:blipFill>
        <p:spPr>
          <a:xfrm>
            <a:off x="5599440" y="1863000"/>
            <a:ext cx="3120840" cy="302004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3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A98A512-D574-41EE-AEE7-FB72911282BC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12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544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546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47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48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549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0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51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552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3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54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555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6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57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558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9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60" name="Groupe 31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561" name="Flèche : chevron 36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62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563" name="Groupe 32"/>
          <p:cNvGrpSpPr/>
          <p:nvPr/>
        </p:nvGrpSpPr>
        <p:grpSpPr>
          <a:xfrm>
            <a:off x="1441080" y="1741094"/>
            <a:ext cx="3954960" cy="481680"/>
            <a:chOff x="1629000" y="1752120"/>
            <a:chExt cx="3954960" cy="481680"/>
          </a:xfrm>
        </p:grpSpPr>
        <p:sp>
          <p:nvSpPr>
            <p:cNvPr id="564" name="Rectangle : avec coins supérieurs arrondis 34"/>
            <p:cNvSpPr/>
            <p:nvPr/>
          </p:nvSpPr>
          <p:spPr>
            <a:xfrm rot="5400000">
              <a:off x="3366000" y="15480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65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85840" indent="-28584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lang="fr-FR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Classifier en utilisant un CNN existant</a:t>
              </a:r>
              <a:endParaRPr lang="fr-FR" sz="1400" b="0" strike="noStrike" spc="-1">
                <a:latin typeface="Arial"/>
              </a:endParaRPr>
            </a:p>
          </p:txBody>
        </p:sp>
      </p:grpSp>
      <p:sp>
        <p:nvSpPr>
          <p:cNvPr id="566" name="PlaceHolder 3"/>
          <p:cNvSpPr>
            <a:spLocks noGrp="1"/>
          </p:cNvSpPr>
          <p:nvPr>
            <p:ph/>
          </p:nvPr>
        </p:nvSpPr>
        <p:spPr>
          <a:xfrm>
            <a:off x="1407240" y="2282400"/>
            <a:ext cx="4152600" cy="1708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Obtenir le label d’une image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Image 18"/>
          <p:cNvPicPr/>
          <p:nvPr/>
        </p:nvPicPr>
        <p:blipFill>
          <a:blip r:embed="rId3"/>
          <a:srcRect l="5799" t="2511" r="2769" b="2556"/>
          <a:stretch/>
        </p:blipFill>
        <p:spPr>
          <a:xfrm>
            <a:off x="4152960" y="2011680"/>
            <a:ext cx="4847760" cy="28872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3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8773CFB-D9F1-4B95-BDF6-C4BBE2499DC3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13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674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676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77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678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679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80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81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682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83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84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685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86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87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688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89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90" name="Groupe 31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691" name="Flèche : chevron 36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92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693" name="Groupe 32"/>
          <p:cNvGrpSpPr/>
          <p:nvPr/>
        </p:nvGrpSpPr>
        <p:grpSpPr>
          <a:xfrm>
            <a:off x="1460654" y="1740734"/>
            <a:ext cx="3954240" cy="481680"/>
            <a:chOff x="1620293" y="1761187"/>
            <a:chExt cx="3954240" cy="481680"/>
          </a:xfrm>
        </p:grpSpPr>
        <p:sp>
          <p:nvSpPr>
            <p:cNvPr id="694" name="Rectangle : avec coins supérieurs arrondis 34"/>
            <p:cNvSpPr/>
            <p:nvPr/>
          </p:nvSpPr>
          <p:spPr>
            <a:xfrm rot="5400000">
              <a:off x="3356573" y="24907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95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Comparer des CNN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696" name="PlaceHolder 3"/>
          <p:cNvSpPr>
            <a:spLocks noGrp="1"/>
          </p:cNvSpPr>
          <p:nvPr>
            <p:ph/>
          </p:nvPr>
        </p:nvSpPr>
        <p:spPr>
          <a:xfrm>
            <a:off x="1407240" y="2282400"/>
            <a:ext cx="3272760" cy="170820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Classification avancée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Obtenir les probabilités des 5 premiers labels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Étoile à 7 branches 27"/>
          <p:cNvSpPr/>
          <p:nvPr/>
        </p:nvSpPr>
        <p:spPr>
          <a:xfrm>
            <a:off x="5087880" y="1805040"/>
            <a:ext cx="375480" cy="37548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gradFill rotWithShape="0">
            <a:gsLst>
              <a:gs pos="0">
                <a:srgbClr val="FF781D"/>
              </a:gs>
              <a:gs pos="100000">
                <a:srgbClr val="FFC6B5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C853CAD-2172-4A83-83E0-46339372B643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568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570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71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72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573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74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75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576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77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78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579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0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81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582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3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584" name="Groupe 31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585" name="Flèche : chevron 36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6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587" name="Groupe 32"/>
          <p:cNvGrpSpPr/>
          <p:nvPr/>
        </p:nvGrpSpPr>
        <p:grpSpPr>
          <a:xfrm>
            <a:off x="1629000" y="1796040"/>
            <a:ext cx="3231000" cy="393840"/>
            <a:chOff x="1629000" y="1796040"/>
            <a:chExt cx="3231000" cy="393840"/>
          </a:xfrm>
        </p:grpSpPr>
        <p:sp>
          <p:nvSpPr>
            <p:cNvPr id="588" name="Rectangle : avec coins supérieurs arrondis 34"/>
            <p:cNvSpPr/>
            <p:nvPr/>
          </p:nvSpPr>
          <p:spPr>
            <a:xfrm rot="5400000">
              <a:off x="3047760" y="377640"/>
              <a:ext cx="393840" cy="32302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9" name="Rectangle : avec coins supérieurs arrondis 6"/>
            <p:cNvSpPr/>
            <p:nvPr/>
          </p:nvSpPr>
          <p:spPr>
            <a:xfrm>
              <a:off x="1629000" y="1815480"/>
              <a:ext cx="3211200" cy="35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Comparer des CNN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1407240" y="2282400"/>
            <a:ext cx="7360920" cy="1708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Matlab Home &gt; Add-Ons &gt; Manage Add-Ons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Liste des CNN disponibles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1" name="Image 1"/>
          <p:cNvPicPr/>
          <p:nvPr/>
        </p:nvPicPr>
        <p:blipFill>
          <a:blip r:embed="rId3"/>
          <a:srcRect t="11790" b="26210"/>
          <a:stretch/>
        </p:blipFill>
        <p:spPr>
          <a:xfrm>
            <a:off x="2540160" y="3157560"/>
            <a:ext cx="5919840" cy="188244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2" name="Image 591"/>
          <p:cNvPicPr/>
          <p:nvPr/>
        </p:nvPicPr>
        <p:blipFill>
          <a:blip r:embed="rId4"/>
          <a:stretch/>
        </p:blipFill>
        <p:spPr>
          <a:xfrm>
            <a:off x="3420000" y="729360"/>
            <a:ext cx="5195880" cy="890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C0B3C75-14DE-4891-9890-847F32497FBF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15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594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596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97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98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599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0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01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602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3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04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605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6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07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608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9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10" name="Groupe 31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611" name="Flèche : chevron 36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12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613" name="Groupe 32"/>
          <p:cNvGrpSpPr/>
          <p:nvPr/>
        </p:nvGrpSpPr>
        <p:grpSpPr>
          <a:xfrm>
            <a:off x="1629000" y="1752120"/>
            <a:ext cx="3954960" cy="481680"/>
            <a:chOff x="1629000" y="1752120"/>
            <a:chExt cx="3954960" cy="481680"/>
          </a:xfrm>
        </p:grpSpPr>
        <p:sp>
          <p:nvSpPr>
            <p:cNvPr id="614" name="Rectangle : avec coins supérieurs arrondis 34"/>
            <p:cNvSpPr/>
            <p:nvPr/>
          </p:nvSpPr>
          <p:spPr>
            <a:xfrm rot="5400000">
              <a:off x="3366000" y="15480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15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Comparer des CNN</a:t>
              </a:r>
              <a:endParaRPr lang="fr-FR" sz="1500" b="0" strike="noStrike" spc="-1">
                <a:latin typeface="Arial"/>
              </a:endParaRPr>
            </a:p>
          </p:txBody>
        </p:sp>
      </p:grpSp>
      <p:pic>
        <p:nvPicPr>
          <p:cNvPr id="616" name="Image 2"/>
          <p:cNvPicPr/>
          <p:nvPr/>
        </p:nvPicPr>
        <p:blipFill>
          <a:blip r:embed="rId3"/>
          <a:stretch/>
        </p:blipFill>
        <p:spPr>
          <a:xfrm>
            <a:off x="4715640" y="2011680"/>
            <a:ext cx="4095000" cy="247932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7" name="Rectangle 3"/>
          <p:cNvSpPr/>
          <p:nvPr/>
        </p:nvSpPr>
        <p:spPr>
          <a:xfrm>
            <a:off x="4885200" y="4042800"/>
            <a:ext cx="1530720" cy="361800"/>
          </a:xfrm>
          <a:prstGeom prst="rect">
            <a:avLst/>
          </a:prstGeom>
          <a:noFill/>
          <a:ln>
            <a:solidFill>
              <a:srgbClr val="ED7D3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18" name="PlaceHolder 3"/>
          <p:cNvSpPr>
            <a:spLocks noGrp="1"/>
          </p:cNvSpPr>
          <p:nvPr>
            <p:ph/>
          </p:nvPr>
        </p:nvSpPr>
        <p:spPr>
          <a:xfrm>
            <a:off x="1407240" y="2282400"/>
            <a:ext cx="3930840" cy="170820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Trouver le nom du CNN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View in Add-Ons explorer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Rubrique « Usage example »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/>
          </p:nvPr>
        </p:nvSpPr>
        <p:spPr>
          <a:xfrm>
            <a:off x="1182600" y="2347920"/>
            <a:ext cx="3272760" cy="245628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Comparaison qualitative de plusieurs CNN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Image au choix + une image de feuille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44546A"/>
              </a:buClr>
              <a:buFont typeface="Calibri"/>
              <a:buChar char="●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Choisir le réseau qui sera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ré-entraîné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(ici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GoogleNet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EBCCDBDF-3B26-430E-AE4C-88D6C6FF5ACC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16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621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62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24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625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626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27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28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629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30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31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632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33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34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635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36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637" name="Groupe 31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638" name="Flèche : chevron 36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39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640" name="Groupe 32"/>
          <p:cNvGrpSpPr/>
          <p:nvPr/>
        </p:nvGrpSpPr>
        <p:grpSpPr>
          <a:xfrm>
            <a:off x="1629000" y="1752120"/>
            <a:ext cx="3954960" cy="481680"/>
            <a:chOff x="1629000" y="1752120"/>
            <a:chExt cx="3954960" cy="481680"/>
          </a:xfrm>
        </p:grpSpPr>
        <p:sp>
          <p:nvSpPr>
            <p:cNvPr id="641" name="Rectangle : avec coins supérieurs arrondis 34"/>
            <p:cNvSpPr/>
            <p:nvPr/>
          </p:nvSpPr>
          <p:spPr>
            <a:xfrm rot="5400000">
              <a:off x="3366000" y="15480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42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Comparer des CNN</a:t>
              </a:r>
              <a:endParaRPr lang="fr-FR" sz="1500" b="0" strike="noStrike" spc="-1">
                <a:latin typeface="Arial"/>
              </a:endParaRPr>
            </a:p>
          </p:txBody>
        </p:sp>
      </p:grpSp>
      <p:pic>
        <p:nvPicPr>
          <p:cNvPr id="643" name="Picture 2" descr="https://tonnerre.canoprof.fr/eleve/Ressources-SI/IA%20VigneNette%20(D%C3%A9tection%20des%20maladies%20sur%20les%20feuilles%20de%20vigne%20-%20Deep%20Learning%20avec%20Matlab)/res/shootExcelCarlinFeuilleCNNScores.png"/>
          <p:cNvPicPr/>
          <p:nvPr/>
        </p:nvPicPr>
        <p:blipFill>
          <a:blip r:embed="rId3"/>
          <a:srcRect t="7147" r="7913" b="4440"/>
          <a:stretch/>
        </p:blipFill>
        <p:spPr>
          <a:xfrm>
            <a:off x="4380840" y="2342520"/>
            <a:ext cx="4618080" cy="245628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4" name="Rectangle 1"/>
          <p:cNvSpPr/>
          <p:nvPr/>
        </p:nvSpPr>
        <p:spPr>
          <a:xfrm>
            <a:off x="6577200" y="2342520"/>
            <a:ext cx="803160" cy="2456280"/>
          </a:xfrm>
          <a:prstGeom prst="rect">
            <a:avLst/>
          </a:prstGeom>
          <a:noFill/>
          <a:ln>
            <a:solidFill>
              <a:srgbClr val="ED7D3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45" name="Étoile à 7 branches 27"/>
          <p:cNvSpPr/>
          <p:nvPr/>
        </p:nvSpPr>
        <p:spPr>
          <a:xfrm>
            <a:off x="5087880" y="1805040"/>
            <a:ext cx="375480" cy="37548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gradFill rotWithShape="0">
            <a:gsLst>
              <a:gs pos="0">
                <a:srgbClr val="FF781D"/>
              </a:gs>
              <a:gs pos="100000">
                <a:srgbClr val="FFC6B5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Image 7"/>
          <p:cNvPicPr/>
          <p:nvPr/>
        </p:nvPicPr>
        <p:blipFill>
          <a:blip r:embed="rId3"/>
          <a:srcRect l="6661" t="5191" r="9841" b="14965"/>
          <a:stretch/>
        </p:blipFill>
        <p:spPr>
          <a:xfrm>
            <a:off x="4244400" y="2011680"/>
            <a:ext cx="4899240" cy="2635200"/>
          </a:xfrm>
          <a:prstGeom prst="rect">
            <a:avLst/>
          </a:prstGeom>
          <a:ln w="0">
            <a:noFill/>
          </a:ln>
        </p:spPr>
      </p:pic>
      <p:sp>
        <p:nvSpPr>
          <p:cNvPr id="699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A59F0AE-FF58-48D2-B687-348D866B8AED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17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700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01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702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03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1504109745"/>
              </p:ext>
            </p:extLst>
          </p:nvPr>
        </p:nvGraphicFramePr>
        <p:xfrm>
          <a:off x="839160" y="583200"/>
          <a:ext cx="7809840" cy="421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6FF0064-8C55-4AB7-9BFB-DB9514D92F58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18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705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  <p:txBody>
          <a:bodyPr lIns="68400" tIns="34200" rIns="68400" bIns="34200" numCol="1" spcCol="144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707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08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709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710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11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12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713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14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15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716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17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18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719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20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21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722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23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1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724" name="Groupe 35"/>
          <p:cNvGrpSpPr/>
          <p:nvPr/>
        </p:nvGrpSpPr>
        <p:grpSpPr>
          <a:xfrm>
            <a:off x="1629000" y="1752120"/>
            <a:ext cx="3954960" cy="481680"/>
            <a:chOff x="1629000" y="1752120"/>
            <a:chExt cx="3954960" cy="481680"/>
          </a:xfrm>
        </p:grpSpPr>
        <p:sp>
          <p:nvSpPr>
            <p:cNvPr id="725" name="Rectangle : avec coins supérieurs arrondis 36"/>
            <p:cNvSpPr/>
            <p:nvPr/>
          </p:nvSpPr>
          <p:spPr>
            <a:xfrm rot="5400000">
              <a:off x="3366000" y="15480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26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Préparer les images (Dataset)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727" name="PlaceHolder 3"/>
          <p:cNvSpPr>
            <a:spLocks noGrp="1"/>
          </p:cNvSpPr>
          <p:nvPr>
            <p:ph/>
          </p:nvPr>
        </p:nvSpPr>
        <p:spPr>
          <a:xfrm>
            <a:off x="1407240" y="2282400"/>
            <a:ext cx="6959520" cy="228708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Datastore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Objet Matlab pour lire ou écrire dans une grande quantité de données ou fichiers : pointe sur un répertoire contenant les données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Matlab charge les données en mémoire au fur et à mesure des opérations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0644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ImageDatastore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Datastore spécifique pour les images et le deep learning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Pointe sur un répertoire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Obtention automatique des </a:t>
            </a:r>
            <a:r>
              <a:rPr lang="fr-FR" sz="1400" b="0" strike="noStrike" spc="-1">
                <a:solidFill>
                  <a:srgbClr val="40818D"/>
                </a:solidFill>
                <a:latin typeface="Calibri"/>
                <a:ea typeface="Calibri"/>
              </a:rPr>
              <a:t>labels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1" strike="noStrike" spc="-1">
                <a:solidFill>
                  <a:srgbClr val="40818D"/>
                </a:solidFill>
                <a:latin typeface="Calibri"/>
                <a:ea typeface="Calibri"/>
              </a:rPr>
              <a:t>AugmentedImageDatastore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: ajoute du pré-processing aux images avant le traitement par le modèle (changement de taille…)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C7F35FC-49DF-4BEC-A1C3-BD405E0CEE8D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19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729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731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32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733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734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35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36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737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38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39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740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41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42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743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44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45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746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47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748" name="Groupe 35"/>
          <p:cNvGrpSpPr/>
          <p:nvPr/>
        </p:nvGrpSpPr>
        <p:grpSpPr>
          <a:xfrm>
            <a:off x="1629000" y="1752120"/>
            <a:ext cx="4126680" cy="481680"/>
            <a:chOff x="1629000" y="1752120"/>
            <a:chExt cx="4126680" cy="481680"/>
          </a:xfrm>
        </p:grpSpPr>
        <p:sp>
          <p:nvSpPr>
            <p:cNvPr id="749" name="Rectangle : avec coins supérieurs arrondis 36"/>
            <p:cNvSpPr/>
            <p:nvPr/>
          </p:nvSpPr>
          <p:spPr>
            <a:xfrm rot="5400000">
              <a:off x="3451680" y="-70200"/>
              <a:ext cx="481680" cy="41263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50" name="Rectangle : avec coins supérieurs arrondis 6"/>
            <p:cNvSpPr/>
            <p:nvPr/>
          </p:nvSpPr>
          <p:spPr>
            <a:xfrm>
              <a:off x="1629000" y="1775520"/>
              <a:ext cx="4101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Découvrir des paramètres d’entraînement</a:t>
              </a:r>
              <a:endParaRPr lang="fr-FR" sz="1500" b="0" strike="noStrike" spc="-1">
                <a:latin typeface="Arial"/>
              </a:endParaRPr>
            </a:p>
          </p:txBody>
        </p:sp>
      </p:grpSp>
      <p:pic>
        <p:nvPicPr>
          <p:cNvPr id="751" name="Picture 4" descr="Illustrating Gradient Descent"/>
          <p:cNvPicPr/>
          <p:nvPr/>
        </p:nvPicPr>
        <p:blipFill>
          <a:blip r:embed="rId3"/>
          <a:stretch/>
        </p:blipFill>
        <p:spPr>
          <a:xfrm>
            <a:off x="774360" y="2613960"/>
            <a:ext cx="3212640" cy="1652040"/>
          </a:xfrm>
          <a:prstGeom prst="rect">
            <a:avLst/>
          </a:prstGeom>
          <a:ln w="0">
            <a:noFill/>
          </a:ln>
        </p:spPr>
      </p:pic>
      <p:sp>
        <p:nvSpPr>
          <p:cNvPr id="752" name="Rectangle 11"/>
          <p:cNvSpPr/>
          <p:nvPr/>
        </p:nvSpPr>
        <p:spPr>
          <a:xfrm>
            <a:off x="360720" y="4273920"/>
            <a:ext cx="43682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432000" lvl="1" indent="-21600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Objectif : trouver le minimum de la fonction loss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753" name="Picture 6" descr="Influence of Learning Rate Parameter"/>
          <p:cNvPicPr/>
          <p:nvPr/>
        </p:nvPicPr>
        <p:blipFill>
          <a:blip r:embed="rId4"/>
          <a:stretch/>
        </p:blipFill>
        <p:spPr>
          <a:xfrm>
            <a:off x="4528440" y="2454120"/>
            <a:ext cx="3702960" cy="184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3084513" cy="1552575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FFFFFF"/>
                </a:solidFill>
                <a:latin typeface="Calibri"/>
                <a:ea typeface="Calibri"/>
              </a:rPr>
              <a:t>Projet IA Terminale SI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Google Shape;109;p5"/>
          <p:cNvSpPr/>
          <p:nvPr/>
        </p:nvSpPr>
        <p:spPr>
          <a:xfrm>
            <a:off x="3824640" y="781200"/>
            <a:ext cx="391320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Comment surveiller et détecter le plus tôt possible l'apparition de maladies sur les vignes ?</a:t>
            </a:r>
            <a:endParaRPr lang="fr-FR" sz="1400" b="0" strike="noStrike" spc="-1" dirty="0">
              <a:latin typeface="Arial"/>
            </a:endParaRPr>
          </a:p>
        </p:txBody>
      </p:sp>
      <p:pic>
        <p:nvPicPr>
          <p:cNvPr id="313" name="Image 2"/>
          <p:cNvPicPr/>
          <p:nvPr/>
        </p:nvPicPr>
        <p:blipFill>
          <a:blip r:embed="rId2"/>
          <a:stretch/>
        </p:blipFill>
        <p:spPr>
          <a:xfrm>
            <a:off x="5561640" y="1819440"/>
            <a:ext cx="3094560" cy="264456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4" name="Rectangle 3"/>
          <p:cNvSpPr/>
          <p:nvPr/>
        </p:nvSpPr>
        <p:spPr>
          <a:xfrm>
            <a:off x="3234600" y="4535640"/>
            <a:ext cx="590904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strike="noStrike" spc="-1">
                <a:solidFill>
                  <a:srgbClr val="000000"/>
                </a:solidFill>
                <a:latin typeface="Arial"/>
                <a:ea typeface="Arial"/>
              </a:rPr>
              <a:t>Source : </a:t>
            </a:r>
            <a:r>
              <a:rPr lang="fr-FR" sz="110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3"/>
              </a:rPr>
              <a:t>https://www.agro.basf.fr/fr/cultures/vigne/maladies_de_la_vigne/maladies_du_bois/</a:t>
            </a:r>
            <a:r>
              <a:rPr lang="fr-FR" sz="11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315" name="ZoneTexte 4"/>
          <p:cNvSpPr/>
          <p:nvPr/>
        </p:nvSpPr>
        <p:spPr>
          <a:xfrm>
            <a:off x="3832200" y="501840"/>
            <a:ext cx="1468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1" strike="noStrike" spc="-1" dirty="0">
                <a:solidFill>
                  <a:srgbClr val="0C343D"/>
                </a:solidFill>
                <a:latin typeface="Arial"/>
                <a:ea typeface="Arial"/>
              </a:rPr>
              <a:t>Problématique</a:t>
            </a:r>
            <a:r>
              <a:rPr lang="fr-FR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316" name="ZoneTexte 5"/>
          <p:cNvSpPr/>
          <p:nvPr/>
        </p:nvSpPr>
        <p:spPr>
          <a:xfrm>
            <a:off x="3431520" y="1978560"/>
            <a:ext cx="1680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Problème actuel et concret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317" name="ZoneTexte 30"/>
          <p:cNvSpPr/>
          <p:nvPr/>
        </p:nvSpPr>
        <p:spPr>
          <a:xfrm>
            <a:off x="3431520" y="2905920"/>
            <a:ext cx="187452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L’IA au service de la santé et de l’environnement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DB84588-B3B9-4291-874A-88AF267295AA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20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755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757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58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759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760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1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62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763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4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65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766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7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68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769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70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71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772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73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774" name="Groupe 35"/>
          <p:cNvGrpSpPr/>
          <p:nvPr/>
        </p:nvGrpSpPr>
        <p:grpSpPr>
          <a:xfrm>
            <a:off x="1629000" y="1752120"/>
            <a:ext cx="4126680" cy="481680"/>
            <a:chOff x="1629000" y="1752120"/>
            <a:chExt cx="4126680" cy="481680"/>
          </a:xfrm>
        </p:grpSpPr>
        <p:sp>
          <p:nvSpPr>
            <p:cNvPr id="775" name="Rectangle : avec coins supérieurs arrondis 36"/>
            <p:cNvSpPr/>
            <p:nvPr/>
          </p:nvSpPr>
          <p:spPr>
            <a:xfrm rot="5400000">
              <a:off x="3451680" y="-70200"/>
              <a:ext cx="481680" cy="41263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76" name="Rectangle : avec coins supérieurs arrondis 6"/>
            <p:cNvSpPr/>
            <p:nvPr/>
          </p:nvSpPr>
          <p:spPr>
            <a:xfrm>
              <a:off x="1629000" y="1775520"/>
              <a:ext cx="4101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Découvrir des paramètres d’entraînement</a:t>
              </a:r>
              <a:endParaRPr lang="fr-FR" sz="1500" b="0" strike="noStrike" spc="-1">
                <a:latin typeface="Arial"/>
              </a:endParaRPr>
            </a:p>
          </p:txBody>
        </p:sp>
      </p:grpSp>
      <p:pic>
        <p:nvPicPr>
          <p:cNvPr id="777" name="Picture 2" descr="Effect of Learning Rate on the Loss Function"/>
          <p:cNvPicPr/>
          <p:nvPr/>
        </p:nvPicPr>
        <p:blipFill>
          <a:blip r:embed="rId3"/>
          <a:stretch/>
        </p:blipFill>
        <p:spPr>
          <a:xfrm>
            <a:off x="407520" y="2700000"/>
            <a:ext cx="2292480" cy="2057040"/>
          </a:xfrm>
          <a:prstGeom prst="rect">
            <a:avLst/>
          </a:prstGeom>
          <a:ln w="0">
            <a:noFill/>
          </a:ln>
        </p:spPr>
      </p:pic>
      <p:sp>
        <p:nvSpPr>
          <p:cNvPr id="778" name="PlaceHolder 3"/>
          <p:cNvSpPr>
            <a:spLocks noGrp="1"/>
          </p:cNvSpPr>
          <p:nvPr>
            <p:ph/>
          </p:nvPr>
        </p:nvSpPr>
        <p:spPr>
          <a:xfrm>
            <a:off x="2700000" y="2311920"/>
            <a:ext cx="6444000" cy="228708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408240" algn="l"/>
              </a:tabLs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Descente de gradient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96000" indent="-342000">
              <a:lnSpc>
                <a:spcPct val="100000"/>
              </a:lnSpc>
              <a:spcBef>
                <a:spcPts val="567"/>
              </a:spcBef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Pendant l’entraînement, l’algorithme travaille sur des lots d’images (mini-</a:t>
            </a:r>
            <a:r>
              <a:rPr lang="fr-FR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batches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fr-FR" sz="14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396000" indent="-342000">
              <a:lnSpc>
                <a:spcPct val="100000"/>
              </a:lnSpc>
              <a:spcBef>
                <a:spcPts val="567"/>
              </a:spcBef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L’algorithme ajuste les paramètres après avoir comparé les </a:t>
            </a:r>
            <a:r>
              <a:rPr lang="fr-FR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labels prédits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avec les </a:t>
            </a:r>
            <a:r>
              <a:rPr lang="fr-FR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labels réels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sur le mini-batch actif</a:t>
            </a:r>
            <a:endParaRPr lang="fr-FR" sz="14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396000" indent="-342000">
              <a:lnSpc>
                <a:spcPct val="100000"/>
              </a:lnSpc>
              <a:spcBef>
                <a:spcPts val="567"/>
              </a:spcBef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Une époque = toutes les images ont été testées dans les mini-</a:t>
            </a:r>
            <a:r>
              <a:rPr lang="fr-FR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batchess</a:t>
            </a:r>
            <a:endParaRPr lang="fr-FR" sz="14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396000" indent="-342000">
              <a:lnSpc>
                <a:spcPct val="100000"/>
              </a:lnSpc>
              <a:spcBef>
                <a:spcPts val="567"/>
              </a:spcBef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Calculer de préférence nombre d’images d’entraînement divisible par la taille de mini-batch</a:t>
            </a:r>
            <a:endParaRPr lang="fr-FR" sz="14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Image 2"/>
          <p:cNvPicPr/>
          <p:nvPr/>
        </p:nvPicPr>
        <p:blipFill>
          <a:blip r:embed="rId3"/>
          <a:srcRect t="44618" r="48688"/>
          <a:stretch/>
        </p:blipFill>
        <p:spPr>
          <a:xfrm>
            <a:off x="300960" y="2400480"/>
            <a:ext cx="5457240" cy="2076840"/>
          </a:xfrm>
          <a:prstGeom prst="rect">
            <a:avLst/>
          </a:prstGeom>
          <a:ln w="0">
            <a:noFill/>
          </a:ln>
        </p:spPr>
      </p:pic>
      <p:sp>
        <p:nvSpPr>
          <p:cNvPr id="780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BE9AE7DD-4AEE-49F3-9C50-1FF22DA993E5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21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781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78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84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785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786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87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88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789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90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91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792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93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94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795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96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797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798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99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800" name="Groupe 35"/>
          <p:cNvGrpSpPr/>
          <p:nvPr/>
        </p:nvGrpSpPr>
        <p:grpSpPr>
          <a:xfrm>
            <a:off x="1629000" y="1752120"/>
            <a:ext cx="4126680" cy="481680"/>
            <a:chOff x="1629000" y="1752120"/>
            <a:chExt cx="4126680" cy="481680"/>
          </a:xfrm>
        </p:grpSpPr>
        <p:sp>
          <p:nvSpPr>
            <p:cNvPr id="801" name="Rectangle : avec coins supérieurs arrondis 36"/>
            <p:cNvSpPr/>
            <p:nvPr/>
          </p:nvSpPr>
          <p:spPr>
            <a:xfrm rot="5400000">
              <a:off x="3451680" y="-70200"/>
              <a:ext cx="481680" cy="41263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02" name="Rectangle : avec coins supérieurs arrondis 6"/>
            <p:cNvSpPr/>
            <p:nvPr/>
          </p:nvSpPr>
          <p:spPr>
            <a:xfrm>
              <a:off x="1629000" y="1775520"/>
              <a:ext cx="4101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Découvrir des paramètres d’entraînement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803" name="Rectangle 1"/>
          <p:cNvSpPr/>
          <p:nvPr/>
        </p:nvSpPr>
        <p:spPr>
          <a:xfrm>
            <a:off x="2567520" y="4518360"/>
            <a:ext cx="6752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Source : </a:t>
            </a:r>
            <a:r>
              <a:rPr lang="fr-FR" sz="140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4"/>
              </a:rPr>
              <a:t>https://fr.mathworks.com/help/deeplearning/ref/trainingoptions.</a:t>
            </a:r>
            <a:r>
              <a:rPr lang="fr-FR" sz="1400" b="0" u="sng" strike="noStrike" spc="-1">
                <a:solidFill>
                  <a:srgbClr val="40818D"/>
                </a:solidFill>
                <a:uFillTx/>
                <a:latin typeface="Arial"/>
                <a:ea typeface="Arial"/>
                <a:hlinkClick r:id="rId4"/>
              </a:rPr>
              <a:t>html</a:t>
            </a:r>
            <a:r>
              <a:rPr lang="fr-FR" sz="1400" b="0" strike="noStrike" spc="-1">
                <a:solidFill>
                  <a:srgbClr val="40818D"/>
                </a:solidFill>
                <a:latin typeface="Arial"/>
                <a:ea typeface="Arial"/>
              </a:rPr>
              <a:t> 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804" name="Rectangle : coins arrondis 3"/>
          <p:cNvSpPr/>
          <p:nvPr/>
        </p:nvSpPr>
        <p:spPr>
          <a:xfrm>
            <a:off x="2927520" y="2762640"/>
            <a:ext cx="562320" cy="2984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05" name="ZoneTexte 4"/>
          <p:cNvSpPr/>
          <p:nvPr/>
        </p:nvSpPr>
        <p:spPr>
          <a:xfrm>
            <a:off x="3692520" y="2400120"/>
            <a:ext cx="47260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Arial"/>
                <a:ea typeface="Arial"/>
              </a:rPr>
              <a:t>Algorithme d’entraînement 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806" name="Connecteur en arc 6"/>
          <p:cNvSpPr/>
          <p:nvPr/>
        </p:nvSpPr>
        <p:spPr>
          <a:xfrm rot="10800000" flipV="1">
            <a:off x="3209400" y="2554560"/>
            <a:ext cx="483120" cy="208080"/>
          </a:xfrm>
          <a:prstGeom prst="curvedConnector2">
            <a:avLst/>
          </a:prstGeom>
          <a:noFill/>
          <a:ln w="28575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07" name="Rectangle : coins arrondis 1"/>
          <p:cNvSpPr/>
          <p:nvPr/>
        </p:nvSpPr>
        <p:spPr>
          <a:xfrm>
            <a:off x="2160000" y="3900240"/>
            <a:ext cx="360000" cy="2397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08" name="ZoneTexte 7"/>
          <p:cNvSpPr/>
          <p:nvPr/>
        </p:nvSpPr>
        <p:spPr>
          <a:xfrm>
            <a:off x="5040000" y="3600000"/>
            <a:ext cx="29260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Arial"/>
                <a:ea typeface="Arial"/>
              </a:rPr>
              <a:t>Nombre d’images des mini-batchs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809" name="Connecteur en arc 1"/>
          <p:cNvSpPr/>
          <p:nvPr/>
        </p:nvSpPr>
        <p:spPr>
          <a:xfrm rot="12346800" flipV="1">
            <a:off x="2684520" y="3240720"/>
            <a:ext cx="2190960" cy="1257840"/>
          </a:xfrm>
          <a:prstGeom prst="curvedConnector2">
            <a:avLst/>
          </a:prstGeom>
          <a:noFill/>
          <a:ln w="28575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D7C9801-877E-43B6-9137-A608121FF76E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22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811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81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814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815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816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17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18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819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20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21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822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23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24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825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26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27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828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29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830" name="Groupe 35"/>
          <p:cNvGrpSpPr/>
          <p:nvPr/>
        </p:nvGrpSpPr>
        <p:grpSpPr>
          <a:xfrm>
            <a:off x="1629000" y="1752120"/>
            <a:ext cx="4126680" cy="481680"/>
            <a:chOff x="1629000" y="1752120"/>
            <a:chExt cx="4126680" cy="481680"/>
          </a:xfrm>
        </p:grpSpPr>
        <p:sp>
          <p:nvSpPr>
            <p:cNvPr id="831" name="Rectangle : avec coins supérieurs arrondis 36"/>
            <p:cNvSpPr/>
            <p:nvPr/>
          </p:nvSpPr>
          <p:spPr>
            <a:xfrm rot="5400000">
              <a:off x="3451680" y="-70200"/>
              <a:ext cx="481680" cy="41263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32" name="Rectangle : avec coins supérieurs arrondis 6"/>
            <p:cNvSpPr/>
            <p:nvPr/>
          </p:nvSpPr>
          <p:spPr>
            <a:xfrm>
              <a:off x="1629000" y="1775520"/>
              <a:ext cx="4101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Découvrir des paramètres d’entraînement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833" name="Rectangle 1"/>
          <p:cNvSpPr/>
          <p:nvPr/>
        </p:nvSpPr>
        <p:spPr>
          <a:xfrm>
            <a:off x="2567520" y="4518360"/>
            <a:ext cx="6752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Source : </a:t>
            </a:r>
            <a:r>
              <a:rPr lang="fr-FR" sz="140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3"/>
              </a:rPr>
              <a:t>https://fr.mathworks.com/help/deeplearning/ref/trainingoptions.</a:t>
            </a:r>
            <a:r>
              <a:rPr lang="fr-FR" sz="1400" b="0" u="sng" strike="noStrike" spc="-1">
                <a:solidFill>
                  <a:srgbClr val="40818D"/>
                </a:solidFill>
                <a:uFillTx/>
                <a:latin typeface="Arial"/>
                <a:ea typeface="Arial"/>
                <a:hlinkClick r:id="rId3"/>
              </a:rPr>
              <a:t>html</a:t>
            </a:r>
            <a:r>
              <a:rPr lang="fr-FR" sz="1400" b="0" strike="noStrike" spc="-1">
                <a:solidFill>
                  <a:srgbClr val="40818D"/>
                </a:solidFill>
                <a:latin typeface="Arial"/>
                <a:ea typeface="Arial"/>
              </a:rPr>
              <a:t> </a:t>
            </a:r>
            <a:endParaRPr lang="fr-FR" sz="1400" b="0" strike="noStrike" spc="-1">
              <a:latin typeface="Arial"/>
            </a:endParaRPr>
          </a:p>
        </p:txBody>
      </p:sp>
      <p:graphicFrame>
        <p:nvGraphicFramePr>
          <p:cNvPr id="834" name="Tableau 5"/>
          <p:cNvGraphicFramePr/>
          <p:nvPr/>
        </p:nvGraphicFramePr>
        <p:xfrm>
          <a:off x="603360" y="2607120"/>
          <a:ext cx="7749360" cy="1737360"/>
        </p:xfrm>
        <a:graphic>
          <a:graphicData uri="http://schemas.openxmlformats.org/drawingml/2006/table">
            <a:tbl>
              <a:tblPr/>
              <a:tblGrid>
                <a:gridCol w="1631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Field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 anchor="ctr"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Description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 anchor="ctr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InitialLearningRate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Rythme d’apprentissage initial</a:t>
                      </a:r>
                      <a:endParaRPr lang="fr-FR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(par défaut 0,01 pour ‘sgdm’ et 0,001 pour ‘adam’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LearnRateSchedule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Définit si le rythme d’apprentissage reste contant toutes les X époques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LearnRateDropPeriod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Nombre d’époques au bout desquelles le rythme d’apprentissage baissera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Shuffle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Option pour « mélanger » les images (par exemple pour chaque époque, les images seront redistribuées dans les mini-batchs)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26640" marR="2664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CCCCCC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E4E900E-7A87-4719-B06C-43B021F0DD3C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23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836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837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838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839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840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841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42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43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844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45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46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847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48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49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850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51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52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853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54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855" name="Groupe 35"/>
          <p:cNvGrpSpPr/>
          <p:nvPr/>
        </p:nvGrpSpPr>
        <p:grpSpPr>
          <a:xfrm>
            <a:off x="1629000" y="1752120"/>
            <a:ext cx="3954960" cy="481680"/>
            <a:chOff x="1629000" y="1752120"/>
            <a:chExt cx="3954960" cy="481680"/>
          </a:xfrm>
        </p:grpSpPr>
        <p:sp>
          <p:nvSpPr>
            <p:cNvPr id="856" name="Rectangle : avec coins supérieurs arrondis 36"/>
            <p:cNvSpPr/>
            <p:nvPr/>
          </p:nvSpPr>
          <p:spPr>
            <a:xfrm rot="5400000">
              <a:off x="3366000" y="15480"/>
              <a:ext cx="481680" cy="3954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57" name="Rectangle : avec coins supérieurs arrondis 6"/>
            <p:cNvSpPr/>
            <p:nvPr/>
          </p:nvSpPr>
          <p:spPr>
            <a:xfrm>
              <a:off x="1629000" y="1775520"/>
              <a:ext cx="393084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Réentraîner un CNN sur le dataset</a:t>
              </a:r>
              <a:endParaRPr lang="fr-FR" sz="1500" b="0" strike="noStrike" spc="-1">
                <a:latin typeface="Arial"/>
              </a:endParaRPr>
            </a:p>
          </p:txBody>
        </p:sp>
      </p:grpSp>
      <p:pic>
        <p:nvPicPr>
          <p:cNvPr id="858" name="Image 4"/>
          <p:cNvPicPr/>
          <p:nvPr/>
        </p:nvPicPr>
        <p:blipFill>
          <a:blip r:embed="rId3"/>
          <a:srcRect l="6661" t="5191" r="9841" b="14965"/>
          <a:stretch/>
        </p:blipFill>
        <p:spPr>
          <a:xfrm>
            <a:off x="2228400" y="2291400"/>
            <a:ext cx="4755600" cy="255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536278F-1E17-4B27-B748-7EF86102D4AC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860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Tranfer learning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862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863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864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865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66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67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868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69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70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871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72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73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874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75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76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877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78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4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879" name="Groupe 35"/>
          <p:cNvGrpSpPr/>
          <p:nvPr/>
        </p:nvGrpSpPr>
        <p:grpSpPr>
          <a:xfrm>
            <a:off x="1629000" y="1752120"/>
            <a:ext cx="5817600" cy="481680"/>
            <a:chOff x="1629000" y="1752120"/>
            <a:chExt cx="5817600" cy="481680"/>
          </a:xfrm>
        </p:grpSpPr>
        <p:sp>
          <p:nvSpPr>
            <p:cNvPr id="880" name="Rectangle : avec coins supérieurs arrondis 36"/>
            <p:cNvSpPr/>
            <p:nvPr/>
          </p:nvSpPr>
          <p:spPr>
            <a:xfrm rot="5400000">
              <a:off x="4296960" y="-915480"/>
              <a:ext cx="481680" cy="58172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81" name="Rectangle : avec coins supérieurs arrondis 6"/>
            <p:cNvSpPr/>
            <p:nvPr/>
          </p:nvSpPr>
          <p:spPr>
            <a:xfrm>
              <a:off x="1629000" y="1775520"/>
              <a:ext cx="578268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Faire plusieurs essais jusqu’à répondre aux exigences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882" name="Étoile à 7 branches 38"/>
          <p:cNvSpPr/>
          <p:nvPr/>
        </p:nvSpPr>
        <p:spPr>
          <a:xfrm>
            <a:off x="6848280" y="1805040"/>
            <a:ext cx="375480" cy="37548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gradFill rotWithShape="0">
            <a:gsLst>
              <a:gs pos="0">
                <a:srgbClr val="FF781D"/>
              </a:gs>
              <a:gs pos="100000">
                <a:srgbClr val="FFC6B5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83" name="Image 1"/>
          <p:cNvPicPr/>
          <p:nvPr/>
        </p:nvPicPr>
        <p:blipFill>
          <a:blip r:embed="rId3"/>
          <a:stretch/>
        </p:blipFill>
        <p:spPr>
          <a:xfrm>
            <a:off x="3371400" y="2287800"/>
            <a:ext cx="4835520" cy="258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1F8522F-7572-4290-B5FE-4C9B70BEE7B5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25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885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887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888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889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890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91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92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893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94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95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896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97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898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899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00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01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902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03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5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904" name="Groupe 35"/>
          <p:cNvGrpSpPr/>
          <p:nvPr/>
        </p:nvGrpSpPr>
        <p:grpSpPr>
          <a:xfrm>
            <a:off x="1629000" y="1752120"/>
            <a:ext cx="5355720" cy="481680"/>
            <a:chOff x="1629000" y="1752120"/>
            <a:chExt cx="5355720" cy="481680"/>
          </a:xfrm>
        </p:grpSpPr>
        <p:sp>
          <p:nvSpPr>
            <p:cNvPr id="905" name="Rectangle : avec coins supérieurs arrondis 36"/>
            <p:cNvSpPr/>
            <p:nvPr/>
          </p:nvSpPr>
          <p:spPr>
            <a:xfrm rot="5400000">
              <a:off x="4066200" y="-684360"/>
              <a:ext cx="481680" cy="5355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06" name="Rectangle : avec coins supérieurs arrondis 6"/>
            <p:cNvSpPr/>
            <p:nvPr/>
          </p:nvSpPr>
          <p:spPr>
            <a:xfrm>
              <a:off x="1629000" y="1775520"/>
              <a:ext cx="532332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Enregistrer le nouveau CNN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907" name="PlaceHolder 3"/>
          <p:cNvSpPr>
            <a:spLocks noGrp="1"/>
          </p:cNvSpPr>
          <p:nvPr>
            <p:ph/>
          </p:nvPr>
        </p:nvSpPr>
        <p:spPr>
          <a:xfrm>
            <a:off x="3895200" y="2413440"/>
            <a:ext cx="4917600" cy="228708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Pour enregistrer le nouveau CNN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Supprimer toutes les variables du workspace SAUF le nouveau réseau de neurones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Enregistrer la variable de type DAG dans un nouveau fichier matlab .mat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8" name="Image 9"/>
          <p:cNvPicPr/>
          <p:nvPr/>
        </p:nvPicPr>
        <p:blipFill>
          <a:blip r:embed="rId3"/>
          <a:stretch/>
        </p:blipFill>
        <p:spPr>
          <a:xfrm>
            <a:off x="510120" y="2371320"/>
            <a:ext cx="3384720" cy="23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E1A709D-1909-422A-8F6A-A973204B17F1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26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910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45818E"/>
                </a:solidFill>
                <a:latin typeface="Calibri"/>
                <a:ea typeface="Calibri"/>
              </a:rPr>
              <a:t>Transfer </a:t>
            </a:r>
            <a:r>
              <a:rPr lang="fr-FR" sz="2000" b="1" strike="noStrike" spc="-1" dirty="0" err="1">
                <a:solidFill>
                  <a:srgbClr val="45818E"/>
                </a:solidFill>
                <a:latin typeface="Calibri"/>
                <a:ea typeface="Calibri"/>
              </a:rPr>
              <a:t>learning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912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913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914" name="Groupe 20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915" name="Flèche : chevron 21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16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17" name="Groupe 23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918" name="Flèche : chevron 2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19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20" name="Groupe 26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921" name="Flèche : chevron 27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22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23" name="Groupe 2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924" name="Flèche : chevron 3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25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26" name="Groupe 32"/>
          <p:cNvGrpSpPr/>
          <p:nvPr/>
        </p:nvGrpSpPr>
        <p:grpSpPr>
          <a:xfrm>
            <a:off x="922320" y="1752120"/>
            <a:ext cx="519120" cy="741240"/>
            <a:chOff x="922320" y="1752120"/>
            <a:chExt cx="519120" cy="741240"/>
          </a:xfrm>
        </p:grpSpPr>
        <p:sp>
          <p:nvSpPr>
            <p:cNvPr id="927" name="Flèche : chevron 33"/>
            <p:cNvSpPr/>
            <p:nvPr/>
          </p:nvSpPr>
          <p:spPr>
            <a:xfrm rot="5400000">
              <a:off x="811440" y="1863360"/>
              <a:ext cx="741240" cy="518760"/>
            </a:xfrm>
            <a:prstGeom prst="chevron">
              <a:avLst>
                <a:gd name="adj" fmla="val 50000"/>
              </a:avLst>
            </a:prstGeom>
            <a:solidFill>
              <a:srgbClr val="5B9BD5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28" name="Flèche : chevron 4"/>
            <p:cNvSpPr/>
            <p:nvPr/>
          </p:nvSpPr>
          <p:spPr>
            <a:xfrm>
              <a:off x="922320" y="2011680"/>
              <a:ext cx="518760" cy="22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320" tIns="13320" rIns="13320" bIns="13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24"/>
                </a:spcAft>
                <a:buNone/>
                <a:tabLst>
                  <a:tab pos="0" algn="l"/>
                </a:tabLst>
              </a:pPr>
              <a:r>
                <a:rPr lang="fr-FR" sz="15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5</a:t>
              </a:r>
              <a:endParaRPr lang="fr-FR" sz="1500" b="0" strike="noStrike" spc="-1">
                <a:latin typeface="Arial"/>
              </a:endParaRPr>
            </a:p>
          </p:txBody>
        </p:sp>
      </p:grpSp>
      <p:grpSp>
        <p:nvGrpSpPr>
          <p:cNvPr id="929" name="Groupe 35"/>
          <p:cNvGrpSpPr/>
          <p:nvPr/>
        </p:nvGrpSpPr>
        <p:grpSpPr>
          <a:xfrm>
            <a:off x="1629000" y="1752120"/>
            <a:ext cx="5355720" cy="481680"/>
            <a:chOff x="1629000" y="1752120"/>
            <a:chExt cx="5355720" cy="481680"/>
          </a:xfrm>
        </p:grpSpPr>
        <p:sp>
          <p:nvSpPr>
            <p:cNvPr id="930" name="Rectangle : avec coins supérieurs arrondis 36"/>
            <p:cNvSpPr/>
            <p:nvPr/>
          </p:nvSpPr>
          <p:spPr>
            <a:xfrm rot="5400000">
              <a:off x="4066200" y="-684360"/>
              <a:ext cx="481680" cy="5355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>
              <a:solidFill>
                <a:srgbClr val="5B9BD5"/>
              </a:solidFill>
              <a:round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31" name="Rectangle : avec coins supérieurs arrondis 6"/>
            <p:cNvSpPr/>
            <p:nvPr/>
          </p:nvSpPr>
          <p:spPr>
            <a:xfrm>
              <a:off x="1629000" y="1775520"/>
              <a:ext cx="5323320" cy="43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9400" tIns="13320" rIns="13320" bIns="1332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Arial"/>
                <a:buChar char="•"/>
              </a:pPr>
              <a:r>
                <a:rPr lang="fr-FR" sz="15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Enregistrer le nouveau CNN</a:t>
              </a:r>
              <a:endParaRPr lang="fr-FR" sz="1500" b="0" strike="noStrike" spc="-1">
                <a:latin typeface="Arial"/>
              </a:endParaRPr>
            </a:p>
          </p:txBody>
        </p:sp>
      </p:grpSp>
      <p:sp>
        <p:nvSpPr>
          <p:cNvPr id="932" name="PlaceHolder 3"/>
          <p:cNvSpPr>
            <a:spLocks noGrp="1"/>
          </p:cNvSpPr>
          <p:nvPr>
            <p:ph/>
          </p:nvPr>
        </p:nvSpPr>
        <p:spPr>
          <a:xfrm>
            <a:off x="1852920" y="2413440"/>
            <a:ext cx="6959520" cy="2287080"/>
          </a:xfrm>
          <a:prstGeom prst="rect">
            <a:avLst/>
          </a:prstGeom>
          <a:solidFill>
            <a:srgbClr val="FFFFFF">
              <a:alpha val="58000"/>
            </a:srgbClr>
          </a:solidFill>
          <a:ln w="0">
            <a:noFill/>
          </a:ln>
        </p:spPr>
        <p:txBody>
          <a:bodyPr tIns="91440" bIns="91440" anchor="t">
            <a:noAutofit/>
          </a:bodyPr>
          <a:lstStyle/>
          <a:p>
            <a:pPr marL="457200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Pour réutiliser le réseau entraîné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Charger le fichier Matlab contenant le CNN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endParaRPr lang="fr-FR" sz="14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endParaRPr lang="fr-FR" sz="14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endParaRPr lang="fr-FR" sz="14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endParaRPr lang="fr-FR" sz="14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endParaRPr lang="fr-FR" sz="14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lvl="1" indent="-380880" algn="just">
              <a:lnSpc>
                <a:spcPct val="100000"/>
              </a:lnSpc>
              <a:buClr>
                <a:srgbClr val="44546A"/>
              </a:buClr>
              <a:buSzPct val="101000"/>
              <a:buFont typeface="Calibri"/>
              <a:buChar char="●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On peut ensuite charger le CNN comme précédemment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3" name="Rectangle 2"/>
          <p:cNvSpPr/>
          <p:nvPr/>
        </p:nvSpPr>
        <p:spPr>
          <a:xfrm>
            <a:off x="2121898" y="3074940"/>
            <a:ext cx="6562562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% charge le f</a:t>
            </a:r>
            <a:r>
              <a:rPr lang="fr-FR" sz="1400" b="1" strike="noStrike" spc="-1" dirty="0">
                <a:solidFill>
                  <a:srgbClr val="AA5500"/>
                </a:solidFill>
                <a:latin typeface="Calibri"/>
                <a:ea typeface="Menlo"/>
              </a:rPr>
              <a:t>ichier Matlab</a:t>
            </a: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 contenant le </a:t>
            </a:r>
            <a:r>
              <a:rPr lang="fr-FR" sz="1400" b="0" strike="noStrike" spc="-1" dirty="0" err="1">
                <a:solidFill>
                  <a:srgbClr val="AA5500"/>
                </a:solidFill>
                <a:latin typeface="Calibri"/>
                <a:ea typeface="Menlo"/>
              </a:rPr>
              <a:t>cnn</a:t>
            </a: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 obtenu par </a:t>
            </a:r>
            <a:r>
              <a:rPr lang="fr-FR" sz="1400" b="0" strike="noStrike" spc="-1" dirty="0" err="1">
                <a:solidFill>
                  <a:srgbClr val="AA5500"/>
                </a:solidFill>
                <a:latin typeface="Calibri"/>
                <a:ea typeface="Menlo"/>
              </a:rPr>
              <a:t>transfer</a:t>
            </a: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 </a:t>
            </a:r>
            <a:r>
              <a:rPr lang="fr-FR" sz="1400" b="0" strike="noStrike" spc="-1" dirty="0" err="1">
                <a:solidFill>
                  <a:srgbClr val="AA5500"/>
                </a:solidFill>
                <a:latin typeface="Calibri"/>
                <a:ea typeface="Menlo"/>
              </a:rPr>
              <a:t>learning</a:t>
            </a:r>
            <a:endParaRPr lang="fr-FR" sz="14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fr-FR" sz="1200" b="0" strike="noStrike" spc="-1" dirty="0" err="1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load</a:t>
            </a:r>
            <a:r>
              <a:rPr lang="fr-FR" sz="1200" b="0" strike="noStrike" spc="-1" dirty="0">
                <a:solidFill>
                  <a:srgbClr val="2C2C2C"/>
                </a:solidFill>
                <a:latin typeface="PT Mono" panose="02060509020205020204" pitchFamily="49" charset="77"/>
                <a:ea typeface="Menlo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VigneNetteCnn</a:t>
            </a:r>
            <a:r>
              <a:rPr lang="fr-FR" sz="1200" b="0" strike="noStrike" spc="-1" dirty="0" err="1">
                <a:solidFill>
                  <a:srgbClr val="2C2C2C"/>
                </a:solidFill>
                <a:latin typeface="PT Mono" panose="02060509020205020204" pitchFamily="49" charset="77"/>
                <a:ea typeface="Menlo"/>
              </a:rPr>
              <a:t>.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mat</a:t>
            </a:r>
            <a:r>
              <a:rPr lang="fr-FR" sz="1200" b="0" strike="noStrike" spc="-1" dirty="0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;</a:t>
            </a:r>
            <a:endParaRPr lang="fr-FR" sz="1200" b="0" strike="noStrike" spc="-1" dirty="0">
              <a:latin typeface="PT Mono" panose="02060509020205020204" pitchFamily="49" charset="77"/>
            </a:endParaRPr>
          </a:p>
          <a:p>
            <a:pPr algn="r">
              <a:lnSpc>
                <a:spcPct val="100000"/>
              </a:lnSpc>
              <a:buNone/>
            </a:pPr>
            <a:endParaRPr lang="fr-FR" sz="14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% charge le </a:t>
            </a:r>
            <a:r>
              <a:rPr lang="fr-FR" sz="1400" b="1" strike="noStrike" spc="-1" dirty="0" err="1">
                <a:solidFill>
                  <a:srgbClr val="AA5500"/>
                </a:solidFill>
                <a:latin typeface="Calibri"/>
                <a:ea typeface="Menlo"/>
              </a:rPr>
              <a:t>cnn</a:t>
            </a:r>
            <a:r>
              <a:rPr lang="fr-FR" sz="1400" b="0" strike="noStrike" spc="-1" dirty="0">
                <a:solidFill>
                  <a:srgbClr val="AA5500"/>
                </a:solidFill>
                <a:latin typeface="Calibri"/>
                <a:ea typeface="Menlo"/>
              </a:rPr>
              <a:t> dans une variable pour pouvoir l’utiliser (par exemple obtenir le label)</a:t>
            </a:r>
            <a:endParaRPr lang="fr-FR" sz="14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fr-FR" sz="1200" b="0" strike="noStrike" spc="-1" dirty="0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net</a:t>
            </a:r>
            <a:r>
              <a:rPr lang="fr-FR" sz="1200" b="0" strike="noStrike" spc="-1" dirty="0">
                <a:solidFill>
                  <a:srgbClr val="2C2C2C"/>
                </a:solidFill>
                <a:latin typeface="PT Mono" panose="02060509020205020204" pitchFamily="49" charset="77"/>
                <a:ea typeface="Menlo"/>
              </a:rPr>
              <a:t> =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PT Mono" panose="02060509020205020204" pitchFamily="49" charset="77"/>
                <a:ea typeface="Menlo"/>
              </a:rPr>
              <a:t>vignenette</a:t>
            </a:r>
            <a:r>
              <a:rPr lang="fr-FR" sz="1200" b="0" strike="noStrike" spc="-1" dirty="0">
                <a:solidFill>
                  <a:srgbClr val="2C2C2C"/>
                </a:solidFill>
                <a:latin typeface="PT Mono" panose="02060509020205020204" pitchFamily="49" charset="77"/>
                <a:ea typeface="Menlo"/>
              </a:rPr>
              <a:t>;</a:t>
            </a:r>
            <a:endParaRPr lang="fr-FR" sz="1200" b="0" strike="noStrike" spc="-1" dirty="0">
              <a:latin typeface="PT Mono" panose="02060509020205020204" pitchFamily="49" charset="77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roupe 4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935" name="Flèche : chevron 5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36" name="Flèche : chevron 4"/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937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938" name="Flèche : chevron 8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39" name="Flèche : chevron 6"/>
            <p:cNvSpPr/>
            <p:nvPr/>
          </p:nvSpPr>
          <p:spPr>
            <a:xfrm>
              <a:off x="3210289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Transfer </a:t>
              </a:r>
              <a:r>
                <a:rPr lang="fr-FR" sz="1400" b="0" strike="noStrike" spc="-1" dirty="0" err="1">
                  <a:solidFill>
                    <a:srgbClr val="FFFFFF"/>
                  </a:solidFill>
                  <a:latin typeface="Arial"/>
                  <a:ea typeface="Arial"/>
                </a:rPr>
                <a:t>learning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940" name="Groupe 10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941" name="Flèche : chevron 11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42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943" name="Groupe 13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944" name="Flèche : chevron 14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45" name="Flèche : chevron 10"/>
            <p:cNvSpPr/>
            <p:nvPr/>
          </p:nvSpPr>
          <p:spPr>
            <a:xfrm>
              <a:off x="6949080" y="1125630"/>
              <a:ext cx="1094051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1449930206"/>
              </p:ext>
            </p:extLst>
          </p:nvPr>
        </p:nvGraphicFramePr>
        <p:xfrm>
          <a:off x="1523880" y="1986120"/>
          <a:ext cx="6090480" cy="19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46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524477384"/>
              </p:ext>
            </p:extLst>
          </p:nvPr>
        </p:nvGraphicFramePr>
        <p:xfrm>
          <a:off x="1523880" y="1986120"/>
          <a:ext cx="5175360" cy="81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59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960" name="Rectangle 1"/>
          <p:cNvSpPr/>
          <p:nvPr/>
        </p:nvSpPr>
        <p:spPr>
          <a:xfrm>
            <a:off x="922320" y="3047760"/>
            <a:ext cx="74210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u="sng" strike="noStrike" spc="-1" dirty="0">
                <a:solidFill>
                  <a:srgbClr val="0563C1"/>
                </a:solidFill>
                <a:uFillTx/>
                <a:latin typeface="Arial"/>
                <a:ea typeface="Arial"/>
                <a:hlinkClick r:id="rId7"/>
              </a:rPr>
              <a:t>https://tonnerre.canoprof.fr/eleve/Ressources-SI/IA%20VigneNette%20(D%C3%A9tection%20des%20maladies%20sur%20les%20feuilles%20de%20vigne%20-%20Deep%20Learning%20avec%20Matlab)/activities/02-IHM-VigneNette.html</a:t>
            </a:r>
            <a:r>
              <a:rPr lang="fr-FR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fr-FR" sz="14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621056A0-F585-4144-FA74-E3A1B432B276}"/>
              </a:ext>
            </a:extLst>
          </p:cNvPr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4BE03832-015E-A14B-27DC-C2B4A217044D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F68FA5D7-A70D-0C4E-C2B6-E6DA96FD7620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EB75713A-685A-15F5-1F38-CA609C8EE2D0}"/>
              </a:ext>
            </a:extLst>
          </p:cNvPr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7953E3F8-D0A6-4E84-2920-CEB92F48BE2B}"/>
                </a:ext>
              </a:extLst>
            </p:cNvPr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2760E463-1F8D-758E-270E-A2193D471E73}"/>
                </a:ext>
              </a:extLst>
            </p:cNvPr>
            <p:cNvSpPr/>
            <p:nvPr/>
          </p:nvSpPr>
          <p:spPr>
            <a:xfrm>
              <a:off x="3210289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Transfer </a:t>
              </a:r>
              <a:r>
                <a:rPr lang="fr-FR" sz="1400" b="0" strike="noStrike" spc="-1" dirty="0" err="1">
                  <a:solidFill>
                    <a:srgbClr val="FFFFFF"/>
                  </a:solidFill>
                  <a:latin typeface="Arial"/>
                  <a:ea typeface="Arial"/>
                </a:rPr>
                <a:t>learning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8" name="Groupe 10">
            <a:extLst>
              <a:ext uri="{FF2B5EF4-FFF2-40B4-BE49-F238E27FC236}">
                <a16:creationId xmlns:a16="http://schemas.microsoft.com/office/drawing/2014/main" id="{E8DCFBEE-6CCB-8B19-9ACB-EA1AFCAB47E6}"/>
              </a:ext>
            </a:extLst>
          </p:cNvPr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9" name="Flèche : chevron 11">
              <a:extLst>
                <a:ext uri="{FF2B5EF4-FFF2-40B4-BE49-F238E27FC236}">
                  <a16:creationId xmlns:a16="http://schemas.microsoft.com/office/drawing/2014/main" id="{734A0DC3-9C13-7B80-431C-5F1791F8129D}"/>
                </a:ext>
              </a:extLst>
            </p:cNvPr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Flèche : chevron 8">
              <a:extLst>
                <a:ext uri="{FF2B5EF4-FFF2-40B4-BE49-F238E27FC236}">
                  <a16:creationId xmlns:a16="http://schemas.microsoft.com/office/drawing/2014/main" id="{3E8FF247-9EEA-0E87-8B34-5E61F419F40D}"/>
                </a:ext>
              </a:extLst>
            </p:cNvPr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12" name="Groupe 13">
            <a:extLst>
              <a:ext uri="{FF2B5EF4-FFF2-40B4-BE49-F238E27FC236}">
                <a16:creationId xmlns:a16="http://schemas.microsoft.com/office/drawing/2014/main" id="{F3605C40-3180-9263-D7EB-394775237E01}"/>
              </a:ext>
            </a:extLst>
          </p:cNvPr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13" name="Flèche : chevron 14">
              <a:extLst>
                <a:ext uri="{FF2B5EF4-FFF2-40B4-BE49-F238E27FC236}">
                  <a16:creationId xmlns:a16="http://schemas.microsoft.com/office/drawing/2014/main" id="{DBE60C03-BEE9-E29E-BA51-D239CD72BB35}"/>
                </a:ext>
              </a:extLst>
            </p:cNvPr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Flèche : chevron 10">
              <a:extLst>
                <a:ext uri="{FF2B5EF4-FFF2-40B4-BE49-F238E27FC236}">
                  <a16:creationId xmlns:a16="http://schemas.microsoft.com/office/drawing/2014/main" id="{3D424F7E-C26D-6757-590D-6197DF127269}"/>
                </a:ext>
              </a:extLst>
            </p:cNvPr>
            <p:cNvSpPr/>
            <p:nvPr/>
          </p:nvSpPr>
          <p:spPr>
            <a:xfrm>
              <a:off x="6949080" y="1125630"/>
              <a:ext cx="1094051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2755052429"/>
              </p:ext>
            </p:extLst>
          </p:nvPr>
        </p:nvGraphicFramePr>
        <p:xfrm>
          <a:off x="1523880" y="1986120"/>
          <a:ext cx="5175360" cy="81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3210289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Transfer </a:t>
              </a:r>
              <a:r>
                <a:rPr lang="fr-FR" sz="1400" b="0" strike="noStrike" spc="-1" dirty="0" err="1">
                  <a:solidFill>
                    <a:srgbClr val="FFFFFF"/>
                  </a:solidFill>
                  <a:latin typeface="Arial"/>
                  <a:ea typeface="Arial"/>
                </a:rPr>
                <a:t>learning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8" name="Groupe 10">
            <a:extLst>
              <a:ext uri="{FF2B5EF4-FFF2-40B4-BE49-F238E27FC236}">
                <a16:creationId xmlns:a16="http://schemas.microsoft.com/office/drawing/2014/main" id="{65A44D72-85FC-3DCC-B2F5-933455E2EB5A}"/>
              </a:ext>
            </a:extLst>
          </p:cNvPr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9" name="Flèche : chevron 11">
              <a:extLst>
                <a:ext uri="{FF2B5EF4-FFF2-40B4-BE49-F238E27FC236}">
                  <a16:creationId xmlns:a16="http://schemas.microsoft.com/office/drawing/2014/main" id="{84CC53BB-5EE9-EFAE-CDB6-81308205C472}"/>
                </a:ext>
              </a:extLst>
            </p:cNvPr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Flèche : chevron 8">
              <a:extLst>
                <a:ext uri="{FF2B5EF4-FFF2-40B4-BE49-F238E27FC236}">
                  <a16:creationId xmlns:a16="http://schemas.microsoft.com/office/drawing/2014/main" id="{F5583F42-FF3C-DF7F-2234-631C329B82D7}"/>
                </a:ext>
              </a:extLst>
            </p:cNvPr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CD3D3052-7AD9-7C42-16B7-6DA427FAE56B}"/>
              </a:ext>
            </a:extLst>
          </p:cNvPr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13" name="Flèche : chevron 14">
              <a:extLst>
                <a:ext uri="{FF2B5EF4-FFF2-40B4-BE49-F238E27FC236}">
                  <a16:creationId xmlns:a16="http://schemas.microsoft.com/office/drawing/2014/main" id="{B313554C-D688-F71D-5729-0796E552058A}"/>
                </a:ext>
              </a:extLst>
            </p:cNvPr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Flèche : chevron 10">
              <a:extLst>
                <a:ext uri="{FF2B5EF4-FFF2-40B4-BE49-F238E27FC236}">
                  <a16:creationId xmlns:a16="http://schemas.microsoft.com/office/drawing/2014/main" id="{DC9A9B64-5F59-4DE0-F963-4A0801B7A3AD}"/>
                </a:ext>
              </a:extLst>
            </p:cNvPr>
            <p:cNvSpPr/>
            <p:nvPr/>
          </p:nvSpPr>
          <p:spPr>
            <a:xfrm>
              <a:off x="6949080" y="1125630"/>
              <a:ext cx="1094051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EC677987-1272-4155-992A-BAC9C61A6638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3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319" name="Google Shape;417;p39"/>
          <p:cNvSpPr/>
          <p:nvPr/>
        </p:nvSpPr>
        <p:spPr>
          <a:xfrm>
            <a:off x="810000" y="569520"/>
            <a:ext cx="685764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 Compétences et connaissances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321" name="Google Shape;423;p39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22" name="Google Shape;424;p39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Démarche pédagogique :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323" name="Google Shape;185;p9"/>
          <p:cNvSpPr/>
          <p:nvPr/>
        </p:nvSpPr>
        <p:spPr>
          <a:xfrm>
            <a:off x="715680" y="1313280"/>
            <a:ext cx="8235000" cy="3256200"/>
          </a:xfrm>
          <a:prstGeom prst="roundRect">
            <a:avLst>
              <a:gd name="adj" fmla="val 4009"/>
            </a:avLst>
          </a:prstGeom>
          <a:solidFill>
            <a:srgbClr val="F2F2F2"/>
          </a:solidFill>
          <a:ln w="9525">
            <a:solidFill>
              <a:srgbClr val="7F7F7F"/>
            </a:solidFill>
            <a:round/>
          </a:ln>
          <a:effectLst>
            <a:outerShdw blurRad="39960" dist="20160" dir="5400000" rotWithShape="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24" name="Google Shape;186;p9"/>
          <p:cNvSpPr/>
          <p:nvPr/>
        </p:nvSpPr>
        <p:spPr>
          <a:xfrm>
            <a:off x="699480" y="1964160"/>
            <a:ext cx="5679720" cy="3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500" b="1" strike="noStrike" spc="-1">
                <a:solidFill>
                  <a:srgbClr val="45818E"/>
                </a:solidFill>
                <a:latin typeface="Arial"/>
                <a:ea typeface="Arial"/>
              </a:rPr>
              <a:t>Analyser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325" name="Google Shape;187;p9"/>
          <p:cNvSpPr/>
          <p:nvPr/>
        </p:nvSpPr>
        <p:spPr>
          <a:xfrm>
            <a:off x="802800" y="2497320"/>
            <a:ext cx="5602680" cy="25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A4 : Analyser le traitement de l’information. 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26" name="Google Shape;190;p9"/>
          <p:cNvSpPr/>
          <p:nvPr/>
        </p:nvSpPr>
        <p:spPr>
          <a:xfrm>
            <a:off x="699480" y="1313280"/>
            <a:ext cx="5679720" cy="3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500" b="1" strike="noStrike" spc="-1">
                <a:solidFill>
                  <a:srgbClr val="45818E"/>
                </a:solidFill>
                <a:latin typeface="Arial"/>
                <a:ea typeface="Arial"/>
              </a:rPr>
              <a:t>Innover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327" name="Google Shape;191;p9"/>
          <p:cNvSpPr/>
          <p:nvPr/>
        </p:nvSpPr>
        <p:spPr>
          <a:xfrm>
            <a:off x="802800" y="3342240"/>
            <a:ext cx="399996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E7 : Modifier les paramètres influents et le programme de commande en vue d’optimiser les performances d’un produit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28" name="Google Shape;192;p9"/>
          <p:cNvSpPr/>
          <p:nvPr/>
        </p:nvSpPr>
        <p:spPr>
          <a:xfrm>
            <a:off x="699480" y="2970720"/>
            <a:ext cx="5679720" cy="3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500" b="1" strike="noStrike" spc="-1">
                <a:solidFill>
                  <a:srgbClr val="45818E"/>
                </a:solidFill>
                <a:latin typeface="Arial"/>
                <a:ea typeface="Arial"/>
              </a:rPr>
              <a:t>Expérimenter / Simuler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329" name="Google Shape;193;p9"/>
          <p:cNvSpPr/>
          <p:nvPr/>
        </p:nvSpPr>
        <p:spPr>
          <a:xfrm>
            <a:off x="802800" y="1536480"/>
            <a:ext cx="3915720" cy="25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I6 : Évaluer une solution.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0" name="Google Shape;197;p9"/>
          <p:cNvSpPr/>
          <p:nvPr/>
        </p:nvSpPr>
        <p:spPr>
          <a:xfrm>
            <a:off x="802800" y="3989880"/>
            <a:ext cx="4079160" cy="25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E9 : Valider un modèle numérique de l’objet simulé. 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1" name="Google Shape;187;p9"/>
          <p:cNvSpPr/>
          <p:nvPr/>
        </p:nvSpPr>
        <p:spPr>
          <a:xfrm>
            <a:off x="4719240" y="2497320"/>
            <a:ext cx="4075920" cy="25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(Algorithme, programme, notions sur </a:t>
            </a:r>
            <a:r>
              <a:rPr lang="fr-FR" sz="1050" b="1" strike="noStrike" spc="-1">
                <a:solidFill>
                  <a:srgbClr val="40818D"/>
                </a:solidFill>
                <a:latin typeface="Arial"/>
                <a:ea typeface="Arial"/>
              </a:rPr>
              <a:t>l’intelligence artificielle</a:t>
            </a: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)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2" name="Google Shape;187;p9"/>
          <p:cNvSpPr/>
          <p:nvPr/>
        </p:nvSpPr>
        <p:spPr>
          <a:xfrm>
            <a:off x="4719240" y="1536480"/>
            <a:ext cx="407592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(Mesure et tests des performances de tout ou partie de la solution innovante, amélioration continue)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3" name="Google Shape;187;p9"/>
          <p:cNvSpPr/>
          <p:nvPr/>
        </p:nvSpPr>
        <p:spPr>
          <a:xfrm>
            <a:off x="4719240" y="3342240"/>
            <a:ext cx="3815640" cy="25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(Processus itératif d’amélioration des performances)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4" name="Google Shape;197;p9"/>
          <p:cNvSpPr/>
          <p:nvPr/>
        </p:nvSpPr>
        <p:spPr>
          <a:xfrm>
            <a:off x="4719240" y="3989880"/>
            <a:ext cx="407916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fr-FR" sz="1050" b="0" strike="noStrike" spc="-1">
                <a:solidFill>
                  <a:srgbClr val="00000A"/>
                </a:solidFill>
                <a:latin typeface="Arial"/>
                <a:ea typeface="Arial"/>
              </a:rPr>
              <a:t>(Écarts entre les performances simulées et mesurées, limites de validité d’un modèle)</a:t>
            </a:r>
            <a:endParaRPr lang="fr-FR" sz="105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1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34110"/>
              </p:ext>
            </p:extLst>
          </p:nvPr>
        </p:nvGraphicFramePr>
        <p:xfrm>
          <a:off x="438807" y="1459229"/>
          <a:ext cx="8266386" cy="3270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1772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1299339493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Analyser le besoin, analyser l'existant, analyser le cahier des charges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Faire émerger des pistes de solutions / Brainstorming - Cartes heuristiques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Définir le planning et répartir les tâches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Prise en main des CNN sous Matlab / Matlab online</a:t>
                      </a: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201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2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40542"/>
              </p:ext>
            </p:extLst>
          </p:nvPr>
        </p:nvGraphicFramePr>
        <p:xfrm>
          <a:off x="438807" y="1459229"/>
          <a:ext cx="8266386" cy="3270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1772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1299339493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Étude qualitative des </a:t>
                      </a:r>
                      <a:r>
                        <a:rPr lang="fr-FR" sz="1200" dirty="0" err="1"/>
                        <a:t>CNNs</a:t>
                      </a:r>
                      <a:endParaRPr lang="fr-FR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Étude quantitative des </a:t>
                      </a:r>
                      <a:r>
                        <a:rPr lang="fr-FR" sz="1200" dirty="0" err="1"/>
                        <a:t>CNNs</a:t>
                      </a:r>
                      <a:endParaRPr lang="fr-FR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Synthèse des études, comparatif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Choix des 2 réseaux à entraîner </a:t>
                      </a: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Étude qualitative des </a:t>
                      </a:r>
                      <a:r>
                        <a:rPr lang="fr-FR" sz="1200" dirty="0" err="1"/>
                        <a:t>CNNs</a:t>
                      </a:r>
                      <a:endParaRPr lang="fr-FR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Étude quantitative des </a:t>
                      </a:r>
                      <a:r>
                        <a:rPr lang="fr-FR" sz="1200" dirty="0" err="1"/>
                        <a:t>CNNs</a:t>
                      </a:r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Synthèse des études, comparatif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Choix des 2 réseaux à entraîner 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Préparation carte Raspberry pour 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dirty="0"/>
                        <a:t>Prise en main Simulink / carte Raspberry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118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3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29619"/>
              </p:ext>
            </p:extLst>
          </p:nvPr>
        </p:nvGraphicFramePr>
        <p:xfrm>
          <a:off x="438807" y="1459229"/>
          <a:ext cx="8266386" cy="34023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1772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1299339493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Etude des paramètres d'entraînement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Synthèse et mise au point d'une stratégie d'entraînement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Test entraînement du CNN1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algorithme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adam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avec différents paramètres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Modification d'un paramètre à la fois, sur petit nombre d'époques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Etude des paramètres d'entraînement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Synthèse et mise au point d'une stratégie d'entraînement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dirty="0"/>
                        <a:t>Test entraînement du CNN2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algorithme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adam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avec différents paramètres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Modification d'un paramètre à la fois, sur petit nombre d'époques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Préparation du </a:t>
                      </a:r>
                      <a:r>
                        <a:rPr lang="fr-FR" sz="1200" dirty="0" err="1"/>
                        <a:t>dataset</a:t>
                      </a:r>
                      <a:r>
                        <a:rPr lang="fr-FR" sz="120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Préparation d'images complémentaires pour évaluer le modèle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Déploiement d'une application avec un réseau de neurones existant (exemple :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sur la </a:t>
                      </a:r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Raspberry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(reconnaissance d'objets)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Suite du déploiement d'une application avec un réseau de neurones (exemple :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sur la </a:t>
                      </a:r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Raspberry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(reconnaissance d'objets)</a:t>
                      </a: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396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4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24761"/>
              </p:ext>
            </p:extLst>
          </p:nvPr>
        </p:nvGraphicFramePr>
        <p:xfrm>
          <a:off x="438807" y="1459229"/>
          <a:ext cx="8266386" cy="33690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1772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7307">
                  <a:extLst>
                    <a:ext uri="{9D8B030D-6E8A-4147-A177-3AD203B41FA5}">
                      <a16:colId xmlns:a16="http://schemas.microsoft.com/office/drawing/2014/main" val="1299339493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1, algorithme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sgdm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avec différents paramètres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Ajustement des paramètres pour améliorer le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(tests sur images et matrice de confusion)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Synthèse des entraînements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Choix du réseau final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réseau avec les paramètres optimisés, sur un nombre d'époques plus élevés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Bilan : matrice de confusion, validation des performances (diagramme d'exigences)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Enregistrement du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VigneNet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2, algorithme </a:t>
                      </a:r>
                      <a:r>
                        <a:rPr lang="fr-FR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sgdm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avec différents paramètres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Ajustement des paramètres pour améliorer le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(tests sur images et matrice de confusion)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Entraînement du modèle 1, algorithme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sgdm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avec différents paramètres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Modification d'un paramètre à la fois, sur petit nombre d'époques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Déploiement d'une application avec un réseau de neurones (exemple :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sur la </a:t>
                      </a:r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Raspberry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(reconnaissance d'objets) (suite)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Déploiement d'une application avec un réseau de neurones entraîné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 et validation des performances (nombre d'images labellisées par minute…)</a:t>
                      </a:r>
                    </a:p>
                  </a:txBody>
                  <a:tcPr marL="171450" marR="9525" marT="9525" marB="0"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01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5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516835"/>
              </p:ext>
            </p:extLst>
          </p:nvPr>
        </p:nvGraphicFramePr>
        <p:xfrm>
          <a:off x="438807" y="1459229"/>
          <a:ext cx="8255875" cy="33690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0613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510223839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Validation du réseau sur des images variées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Mesure des écarts avec la précédente matrice de confusion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Reprise de l'entraînement si besoin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Enregistrement du réseau de neurones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VigneNet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(version définitive)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Windows : </a:t>
                      </a:r>
                      <a:r>
                        <a:rPr lang="fr-FR" sz="1200" dirty="0"/>
                        <a:t>écriture du code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Ecriture d'un programme utilisant le réseau de neurones, affichage de la prédiction et de la probabilité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Application Windows : 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création de l'interface utilisateur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Intégration du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cnn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VigneNet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à l'application Raspberry (image venant de la caméra / images fixes) avec le CNN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VigneNet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Simulation (Simulink) et tests (images fixes / caméra : précision, temps de réponse)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Intégration de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VigneNet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sur l'application pour Raspberry (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simulink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Tests : précision, temps de réponse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053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6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130544"/>
              </p:ext>
            </p:extLst>
          </p:nvPr>
        </p:nvGraphicFramePr>
        <p:xfrm>
          <a:off x="438807" y="1459229"/>
          <a:ext cx="8255875" cy="3270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0613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510223839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Windows : suite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Finalisation de l'application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200" dirty="0"/>
                        <a:t>Application Windows : écriture du code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Déploiement sur Raspberry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Tests : temps de réponse, nb d'images par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 de l'intégration sur Raspberry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Mesure des écarts simulation / réel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Consignation des paramètres à utiliser (nb images par minute)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008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7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642158"/>
              </p:ext>
            </p:extLst>
          </p:nvPr>
        </p:nvGraphicFramePr>
        <p:xfrm>
          <a:off x="438807" y="1459229"/>
          <a:ext cx="8255875" cy="3270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0613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510223839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Ajout d'une communication MQTT (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Thingspeak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 alerte MQTT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Création d'un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dasboard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Thingspeak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Ajout d'une communication MQTT (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Thingspeak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pour alerter en cas de maladie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 alerte MQTT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Thingspeak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932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>
              <a:alpha val="90000"/>
            </a:schemeClr>
          </a:solidFill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144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Proposition de répartition - Semaine 8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0B36275-DC8F-571F-CA4C-37700A6F62A8}"/>
              </a:ext>
            </a:extLst>
          </p:cNvPr>
          <p:cNvGrpSpPr/>
          <p:nvPr/>
        </p:nvGrpSpPr>
        <p:grpSpPr>
          <a:xfrm>
            <a:off x="2167796" y="674940"/>
            <a:ext cx="1861200" cy="526320"/>
            <a:chOff x="922320" y="1046160"/>
            <a:chExt cx="1861200" cy="526320"/>
          </a:xfrm>
        </p:grpSpPr>
        <p:sp>
          <p:nvSpPr>
            <p:cNvPr id="3" name="Flèche : chevron 5">
              <a:extLst>
                <a:ext uri="{FF2B5EF4-FFF2-40B4-BE49-F238E27FC236}">
                  <a16:creationId xmlns:a16="http://schemas.microsoft.com/office/drawing/2014/main" id="{C75029BD-A9F2-C9D5-5E2F-6E1BA79E9215}"/>
                </a:ext>
              </a:extLst>
            </p:cNvPr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Flèche : chevron 4">
              <a:extLst>
                <a:ext uri="{FF2B5EF4-FFF2-40B4-BE49-F238E27FC236}">
                  <a16:creationId xmlns:a16="http://schemas.microsoft.com/office/drawing/2014/main" id="{A14DB422-1F7B-3619-5204-AB2A8E2EC51E}"/>
                </a:ext>
              </a:extLst>
            </p:cNvPr>
            <p:cNvSpPr/>
            <p:nvPr/>
          </p:nvSpPr>
          <p:spPr>
            <a:xfrm>
              <a:off x="1294559" y="1121790"/>
              <a:ext cx="1062141" cy="339365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5" name="Groupe 7">
            <a:extLst>
              <a:ext uri="{FF2B5EF4-FFF2-40B4-BE49-F238E27FC236}">
                <a16:creationId xmlns:a16="http://schemas.microsoft.com/office/drawing/2014/main" id="{F9DA31B7-66C3-78CB-A783-B3873E90EBE1}"/>
              </a:ext>
            </a:extLst>
          </p:cNvPr>
          <p:cNvGrpSpPr/>
          <p:nvPr/>
        </p:nvGrpSpPr>
        <p:grpSpPr>
          <a:xfrm>
            <a:off x="5784715" y="657092"/>
            <a:ext cx="1861200" cy="526320"/>
            <a:chOff x="3767400" y="1046160"/>
            <a:chExt cx="1861200" cy="526320"/>
          </a:xfrm>
        </p:grpSpPr>
        <p:sp>
          <p:nvSpPr>
            <p:cNvPr id="6" name="Flèche : chevron 8">
              <a:extLst>
                <a:ext uri="{FF2B5EF4-FFF2-40B4-BE49-F238E27FC236}">
                  <a16:creationId xmlns:a16="http://schemas.microsoft.com/office/drawing/2014/main" id="{A0F00DA5-5914-E1FC-D7D7-83C8E2C9258F}"/>
                </a:ext>
              </a:extLst>
            </p:cNvPr>
            <p:cNvSpPr/>
            <p:nvPr/>
          </p:nvSpPr>
          <p:spPr>
            <a:xfrm>
              <a:off x="376740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B419AE84-F06A-3555-C0FD-EAB851CBA1A0}"/>
                </a:ext>
              </a:extLst>
            </p:cNvPr>
            <p:cNvSpPr/>
            <p:nvPr/>
          </p:nvSpPr>
          <p:spPr>
            <a:xfrm>
              <a:off x="4126140" y="1125630"/>
              <a:ext cx="1078942" cy="3673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3h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C18BF3D-CE8D-0C7B-ACD7-094421D1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91392"/>
              </p:ext>
            </p:extLst>
          </p:nvPr>
        </p:nvGraphicFramePr>
        <p:xfrm>
          <a:off x="438807" y="1459229"/>
          <a:ext cx="8255875" cy="3270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0613">
                  <a:extLst>
                    <a:ext uri="{9D8B030D-6E8A-4147-A177-3AD203B41FA5}">
                      <a16:colId xmlns:a16="http://schemas.microsoft.com/office/drawing/2014/main" val="926852871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2156517439"/>
                    </a:ext>
                  </a:extLst>
                </a:gridCol>
                <a:gridCol w="3672631">
                  <a:extLst>
                    <a:ext uri="{9D8B030D-6E8A-4147-A177-3AD203B41FA5}">
                      <a16:colId xmlns:a16="http://schemas.microsoft.com/office/drawing/2014/main" val="510223839"/>
                    </a:ext>
                  </a:extLst>
                </a:gridCol>
              </a:tblGrid>
              <a:tr h="1090142">
                <a:tc>
                  <a:txBody>
                    <a:bodyPr/>
                    <a:lstStyle/>
                    <a:p>
                      <a:r>
                        <a:rPr lang="fr-FR" sz="1200" dirty="0"/>
                        <a:t>étudiant1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Packaging de l'application (installeur Windows)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Tests unitaires (installation de l'application Windows, alertes)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Validation des exigences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Compte-rendu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Synthèse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Préparation du support de communication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11816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étudiant2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98318"/>
                  </a:ext>
                </a:extLst>
              </a:tr>
              <a:tr h="10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étudiant3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19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852D434-A717-48C5-AE5A-5DD3B76B954F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372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3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374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de réalisation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375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859932823"/>
              </p:ext>
            </p:extLst>
          </p:nvPr>
        </p:nvGraphicFramePr>
        <p:xfrm>
          <a:off x="839160" y="583200"/>
          <a:ext cx="7809840" cy="421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916B4FE-3B7D-4745-98B7-5EABF89C72AA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5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377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numCol="1" spcCol="144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379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380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381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382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3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384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385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6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387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388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9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390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391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92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162982675"/>
              </p:ext>
            </p:extLst>
          </p:nvPr>
        </p:nvGraphicFramePr>
        <p:xfrm>
          <a:off x="1523880" y="1986120"/>
          <a:ext cx="6090480" cy="261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423299D-F4F4-4539-9428-4A6E1F699C51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6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394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numCol="1" spcCol="144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396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397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398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399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0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01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402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3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04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405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6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07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408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9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428632881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" name="Image 2"/>
          <p:cNvPicPr/>
          <p:nvPr/>
        </p:nvPicPr>
        <p:blipFill>
          <a:blip r:embed="rId8"/>
          <a:stretch/>
        </p:blipFill>
        <p:spPr>
          <a:xfrm>
            <a:off x="1283760" y="2763720"/>
            <a:ext cx="6207120" cy="1801080"/>
          </a:xfrm>
          <a:prstGeom prst="rect">
            <a:avLst/>
          </a:prstGeom>
          <a:ln w="0">
            <a:noFill/>
          </a:ln>
        </p:spPr>
      </p:pic>
      <p:sp>
        <p:nvSpPr>
          <p:cNvPr id="411" name="Rectangle : coins arrondis 3"/>
          <p:cNvSpPr/>
          <p:nvPr/>
        </p:nvSpPr>
        <p:spPr>
          <a:xfrm>
            <a:off x="1530000" y="2846160"/>
            <a:ext cx="2298600" cy="748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12" name="ZoneTexte 4"/>
          <p:cNvSpPr/>
          <p:nvPr/>
        </p:nvSpPr>
        <p:spPr>
          <a:xfrm>
            <a:off x="2285640" y="2379960"/>
            <a:ext cx="33602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0818D"/>
                </a:solidFill>
                <a:latin typeface="Arial"/>
                <a:ea typeface="Arial"/>
              </a:rPr>
              <a:t>Créer un Live Script 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E5A45C6-55A3-4E87-86AC-3B32D09961FE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7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414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416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17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418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19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20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421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2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23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424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5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26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427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8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651973244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29" name="Image 5"/>
          <p:cNvPicPr/>
          <p:nvPr/>
        </p:nvPicPr>
        <p:blipFill>
          <a:blip r:embed="rId8"/>
          <a:srcRect l="1453" t="12651" r="21281" b="38543"/>
          <a:stretch/>
        </p:blipFill>
        <p:spPr>
          <a:xfrm>
            <a:off x="435240" y="515880"/>
            <a:ext cx="8495640" cy="4293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 : coins arrondis 18"/>
          <p:cNvSpPr/>
          <p:nvPr/>
        </p:nvSpPr>
        <p:spPr>
          <a:xfrm>
            <a:off x="4572000" y="2004480"/>
            <a:ext cx="4246200" cy="25650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1" name="ZoneTexte 19"/>
          <p:cNvSpPr/>
          <p:nvPr/>
        </p:nvSpPr>
        <p:spPr>
          <a:xfrm>
            <a:off x="4715640" y="4044240"/>
            <a:ext cx="39927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4472C4"/>
                </a:solidFill>
                <a:latin typeface="Arial"/>
                <a:ea typeface="Arial"/>
              </a:rPr>
              <a:t>Zone du résultat d’exécution des scripts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4472C4"/>
                </a:solidFill>
                <a:latin typeface="Arial"/>
                <a:ea typeface="Arial"/>
              </a:rPr>
              <a:t>(ici seule la première section a été exécutée)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32" name="Rectangle : coins arrondis 20"/>
          <p:cNvSpPr/>
          <p:nvPr/>
        </p:nvSpPr>
        <p:spPr>
          <a:xfrm>
            <a:off x="2013480" y="2892600"/>
            <a:ext cx="2422800" cy="8085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AD47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3" name="Rectangle : coins arrondis 26"/>
          <p:cNvSpPr/>
          <p:nvPr/>
        </p:nvSpPr>
        <p:spPr>
          <a:xfrm>
            <a:off x="2013480" y="2004480"/>
            <a:ext cx="2422800" cy="7340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AD47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4" name="ZoneTexte 21"/>
          <p:cNvSpPr/>
          <p:nvPr/>
        </p:nvSpPr>
        <p:spPr>
          <a:xfrm>
            <a:off x="1934280" y="3910320"/>
            <a:ext cx="25246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70AD47"/>
                </a:solidFill>
                <a:latin typeface="Arial"/>
                <a:ea typeface="Arial"/>
              </a:rPr>
              <a:t>Le script peut être découpé en plusieurs sections qui peuvent être exécutées indépendamment 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35" name="Connecteur en arc 23"/>
          <p:cNvSpPr/>
          <p:nvPr/>
        </p:nvSpPr>
        <p:spPr>
          <a:xfrm rot="16200000" flipV="1">
            <a:off x="2823480" y="3535920"/>
            <a:ext cx="369000" cy="377640"/>
          </a:xfrm>
          <a:prstGeom prst="curvedConnector2">
            <a:avLst/>
          </a:prstGeom>
          <a:noFill/>
          <a:ln w="38100">
            <a:solidFill>
              <a:srgbClr val="70AD4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6" name="Connecteur en arc 30"/>
          <p:cNvSpPr/>
          <p:nvPr/>
        </p:nvSpPr>
        <p:spPr>
          <a:xfrm rot="5400000" flipH="1" flipV="1">
            <a:off x="2803680" y="2963880"/>
            <a:ext cx="1338120" cy="5526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70AD4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7" name="Rectangle : coins arrondis 39"/>
          <p:cNvSpPr/>
          <p:nvPr/>
        </p:nvSpPr>
        <p:spPr>
          <a:xfrm flipV="1">
            <a:off x="712080" y="3639240"/>
            <a:ext cx="1109160" cy="11379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ED7D31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8" name="ZoneTexte 34"/>
          <p:cNvSpPr/>
          <p:nvPr/>
        </p:nvSpPr>
        <p:spPr>
          <a:xfrm>
            <a:off x="1821960" y="4707720"/>
            <a:ext cx="3164760" cy="455400"/>
          </a:xfrm>
          <a:prstGeom prst="rect">
            <a:avLst/>
          </a:prstGeom>
          <a:solidFill>
            <a:srgbClr val="FFFFFF">
              <a:alpha val="51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ED7D31"/>
                </a:solidFill>
                <a:latin typeface="Arial"/>
                <a:ea typeface="Arial"/>
              </a:rPr>
              <a:t>Workspace = objets chargés en mémoire accessibles depuis les scripts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39" name="Connecteur en arc 36"/>
          <p:cNvSpPr/>
          <p:nvPr/>
        </p:nvSpPr>
        <p:spPr>
          <a:xfrm rot="10800000">
            <a:off x="1267560" y="4778640"/>
            <a:ext cx="554400" cy="159840"/>
          </a:xfrm>
          <a:prstGeom prst="curvedConnector2">
            <a:avLst/>
          </a:prstGeom>
          <a:noFill/>
          <a:ln w="28575">
            <a:solidFill>
              <a:srgbClr val="ED7D3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0" name="Rectangle : coins arrondis 45"/>
          <p:cNvSpPr/>
          <p:nvPr/>
        </p:nvSpPr>
        <p:spPr>
          <a:xfrm flipV="1">
            <a:off x="6732360" y="786600"/>
            <a:ext cx="1861200" cy="9590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1" name="ZoneTexte 46"/>
          <p:cNvSpPr/>
          <p:nvPr/>
        </p:nvSpPr>
        <p:spPr>
          <a:xfrm>
            <a:off x="5666760" y="1752480"/>
            <a:ext cx="39927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7030A0"/>
                </a:solidFill>
                <a:latin typeface="Arial"/>
                <a:ea typeface="Arial"/>
              </a:rPr>
              <a:t>Exécution de sections ou du script entier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42" name="Rectangle : coins arrondis 48"/>
          <p:cNvSpPr/>
          <p:nvPr/>
        </p:nvSpPr>
        <p:spPr>
          <a:xfrm flipV="1">
            <a:off x="3432240" y="515520"/>
            <a:ext cx="1109160" cy="23112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3" name="Rectangle : coins arrondis 49"/>
          <p:cNvSpPr/>
          <p:nvPr/>
        </p:nvSpPr>
        <p:spPr>
          <a:xfrm flipV="1">
            <a:off x="706320" y="1789560"/>
            <a:ext cx="1109160" cy="171972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85FF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4" name="Rectangle : coins arrondis 50"/>
          <p:cNvSpPr/>
          <p:nvPr/>
        </p:nvSpPr>
        <p:spPr>
          <a:xfrm flipV="1">
            <a:off x="1509120" y="1557360"/>
            <a:ext cx="1526400" cy="199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85FF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5" name="ZoneTexte 40"/>
          <p:cNvSpPr/>
          <p:nvPr/>
        </p:nvSpPr>
        <p:spPr>
          <a:xfrm>
            <a:off x="227160" y="1195560"/>
            <a:ext cx="2756520" cy="30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FF85FF"/>
                </a:solidFill>
                <a:latin typeface="Arial"/>
                <a:ea typeface="Arial"/>
              </a:rPr>
              <a:t>Arborescence accès aux fichiers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446" name="Ellipse 42"/>
          <p:cNvSpPr/>
          <p:nvPr/>
        </p:nvSpPr>
        <p:spPr>
          <a:xfrm>
            <a:off x="2576160" y="2337840"/>
            <a:ext cx="576360" cy="168840"/>
          </a:xfrm>
          <a:prstGeom prst="ellipse">
            <a:avLst/>
          </a:prstGeom>
          <a:noFill/>
          <a:ln>
            <a:solidFill>
              <a:srgbClr val="00FD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7" name="Connecteur en arc 44"/>
          <p:cNvSpPr/>
          <p:nvPr/>
        </p:nvSpPr>
        <p:spPr>
          <a:xfrm>
            <a:off x="3152880" y="2422440"/>
            <a:ext cx="2606040" cy="757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FDFF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8" name="ZoneTexte 51"/>
          <p:cNvSpPr/>
          <p:nvPr/>
        </p:nvSpPr>
        <p:spPr>
          <a:xfrm>
            <a:off x="5925960" y="3069000"/>
            <a:ext cx="2511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FDFF"/>
                </a:solidFill>
                <a:latin typeface="Arial"/>
                <a:ea typeface="Arial"/>
              </a:rPr>
              <a:t>Le ‘;’ annule l’affichage du résultat de l’instruction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49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6002A06-7CF4-4B69-B95F-6798AE99A740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8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451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453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54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455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56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57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458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59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60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461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2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63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464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5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124997553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6" name="Image 2"/>
          <p:cNvPicPr/>
          <p:nvPr/>
        </p:nvPicPr>
        <p:blipFill>
          <a:blip r:embed="rId8"/>
          <a:stretch/>
        </p:blipFill>
        <p:spPr>
          <a:xfrm>
            <a:off x="581760" y="1746360"/>
            <a:ext cx="8507880" cy="2799720"/>
          </a:xfrm>
          <a:prstGeom prst="rect">
            <a:avLst/>
          </a:prstGeom>
          <a:ln w="0">
            <a:noFill/>
          </a:ln>
        </p:spPr>
      </p:pic>
      <p:sp>
        <p:nvSpPr>
          <p:cNvPr id="467" name="ZoneTexte 41"/>
          <p:cNvSpPr/>
          <p:nvPr/>
        </p:nvSpPr>
        <p:spPr>
          <a:xfrm>
            <a:off x="4207320" y="3654000"/>
            <a:ext cx="3264840" cy="2728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4472C4"/>
                </a:solidFill>
                <a:latin typeface="Arial"/>
                <a:ea typeface="Arial"/>
              </a:rPr>
              <a:t>Ici la deuxième section vient d’être exécutée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468" name="Connecteur en arc 43"/>
          <p:cNvSpPr/>
          <p:nvPr/>
        </p:nvSpPr>
        <p:spPr>
          <a:xfrm rot="5400000" flipH="1" flipV="1">
            <a:off x="5699520" y="2865240"/>
            <a:ext cx="928080" cy="64836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4472C4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69" name="Connecteur en arc 47"/>
          <p:cNvSpPr/>
          <p:nvPr/>
        </p:nvSpPr>
        <p:spPr>
          <a:xfrm rot="16200000" flipV="1">
            <a:off x="4922280" y="2736000"/>
            <a:ext cx="928080" cy="907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4472C4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0" name="Connecteur en arc 52"/>
          <p:cNvSpPr/>
          <p:nvPr/>
        </p:nvSpPr>
        <p:spPr>
          <a:xfrm rot="10800000" flipV="1">
            <a:off x="3304080" y="3792240"/>
            <a:ext cx="903240" cy="41868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4472C4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1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ldNum"/>
          </p:nvPr>
        </p:nvSpPr>
        <p:spPr>
          <a:xfrm>
            <a:off x="11529720" y="6408000"/>
            <a:ext cx="48744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D1F662D-7832-4F6F-A1A5-E794E85D2554}" type="slidenum"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9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473" name="Google Shape;123;p6"/>
          <p:cNvSpPr/>
          <p:nvPr/>
        </p:nvSpPr>
        <p:spPr>
          <a:xfrm>
            <a:off x="810000" y="583200"/>
            <a:ext cx="648756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marL="343080" indent="-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45818E"/>
                </a:solidFill>
                <a:latin typeface="Calibri"/>
                <a:ea typeface="Calibri"/>
              </a:rPr>
              <a:t>Prise en main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ftr"/>
          </p:nvPr>
        </p:nvSpPr>
        <p:spPr>
          <a:xfrm>
            <a:off x="5839920" y="6408000"/>
            <a:ext cx="5689080" cy="364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Arial"/>
                <a:ea typeface="Arial"/>
              </a:rPr>
              <a:t>Formation SII - stagiaires 18h – Journée 2 – Les démarches pédagogiques</a:t>
            </a:r>
            <a:endParaRPr lang="fr-FR" sz="1000" b="0" strike="noStrike" spc="-1">
              <a:latin typeface="Times New Roman"/>
            </a:endParaRPr>
          </a:p>
        </p:txBody>
      </p:sp>
      <p:sp>
        <p:nvSpPr>
          <p:cNvPr id="475" name="Google Shape;132;p6"/>
          <p:cNvSpPr/>
          <p:nvPr/>
        </p:nvSpPr>
        <p:spPr>
          <a:xfrm>
            <a:off x="251640" y="0"/>
            <a:ext cx="7749000" cy="573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  <a:ea typeface="Calibri"/>
              </a:rPr>
              <a:t>Les étapes du projet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476" name="Google Shape;133;p6"/>
          <p:cNvSpPr/>
          <p:nvPr/>
        </p:nvSpPr>
        <p:spPr>
          <a:xfrm>
            <a:off x="810000" y="573480"/>
            <a:ext cx="648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597D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77" name="Groupe 6"/>
          <p:cNvGrpSpPr/>
          <p:nvPr/>
        </p:nvGrpSpPr>
        <p:grpSpPr>
          <a:xfrm>
            <a:off x="922320" y="1046160"/>
            <a:ext cx="1861200" cy="526320"/>
            <a:chOff x="922320" y="1046160"/>
            <a:chExt cx="1861200" cy="526320"/>
          </a:xfrm>
        </p:grpSpPr>
        <p:sp>
          <p:nvSpPr>
            <p:cNvPr id="478" name="Flèche : chevron 16"/>
            <p:cNvSpPr/>
            <p:nvPr/>
          </p:nvSpPr>
          <p:spPr>
            <a:xfrm>
              <a:off x="92232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rgbClr val="ED7D31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79" name="Flèche : chevron 4"/>
            <p:cNvSpPr/>
            <p:nvPr/>
          </p:nvSpPr>
          <p:spPr>
            <a:xfrm>
              <a:off x="129456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Prise en main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80" name="Groupe 7"/>
          <p:cNvGrpSpPr/>
          <p:nvPr/>
        </p:nvGrpSpPr>
        <p:grpSpPr>
          <a:xfrm>
            <a:off x="2819160" y="1046160"/>
            <a:ext cx="1861200" cy="526320"/>
            <a:chOff x="2819160" y="1046160"/>
            <a:chExt cx="1861200" cy="526320"/>
          </a:xfrm>
        </p:grpSpPr>
        <p:sp>
          <p:nvSpPr>
            <p:cNvPr id="481" name="Flèche : chevron 14"/>
            <p:cNvSpPr/>
            <p:nvPr/>
          </p:nvSpPr>
          <p:spPr>
            <a:xfrm>
              <a:off x="281916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82" name="Flèche : chevron 6"/>
            <p:cNvSpPr/>
            <p:nvPr/>
          </p:nvSpPr>
          <p:spPr>
            <a:xfrm>
              <a:off x="319140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Transfer learning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83" name="Groupe 8"/>
          <p:cNvGrpSpPr/>
          <p:nvPr/>
        </p:nvGrpSpPr>
        <p:grpSpPr>
          <a:xfrm>
            <a:off x="4715640" y="1046160"/>
            <a:ext cx="1861200" cy="526320"/>
            <a:chOff x="4715640" y="1046160"/>
            <a:chExt cx="1861200" cy="526320"/>
          </a:xfrm>
        </p:grpSpPr>
        <p:sp>
          <p:nvSpPr>
            <p:cNvPr id="484" name="Flèche : chevron 12"/>
            <p:cNvSpPr/>
            <p:nvPr/>
          </p:nvSpPr>
          <p:spPr>
            <a:xfrm>
              <a:off x="471564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85" name="Flèche : chevron 8"/>
            <p:cNvSpPr/>
            <p:nvPr/>
          </p:nvSpPr>
          <p:spPr>
            <a:xfrm>
              <a:off x="508788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Simulation</a:t>
              </a:r>
              <a:endParaRPr lang="fr-FR" sz="1400" b="0" strike="noStrike" spc="-1">
                <a:latin typeface="Arial"/>
              </a:endParaRPr>
            </a:p>
          </p:txBody>
        </p:sp>
      </p:grpSp>
      <p:grpSp>
        <p:nvGrpSpPr>
          <p:cNvPr id="486" name="Groupe 9"/>
          <p:cNvGrpSpPr/>
          <p:nvPr/>
        </p:nvGrpSpPr>
        <p:grpSpPr>
          <a:xfrm>
            <a:off x="6612480" y="1046160"/>
            <a:ext cx="1861200" cy="526320"/>
            <a:chOff x="6612480" y="1046160"/>
            <a:chExt cx="1861200" cy="526320"/>
          </a:xfrm>
        </p:grpSpPr>
        <p:sp>
          <p:nvSpPr>
            <p:cNvPr id="487" name="Flèche : chevron 10"/>
            <p:cNvSpPr/>
            <p:nvPr/>
          </p:nvSpPr>
          <p:spPr>
            <a:xfrm>
              <a:off x="6612480" y="1046160"/>
              <a:ext cx="1861200" cy="526320"/>
            </a:xfrm>
            <a:prstGeom prst="chevron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rgbClr val="FFFFFF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88" name="Flèche : chevron 10"/>
            <p:cNvSpPr/>
            <p:nvPr/>
          </p:nvSpPr>
          <p:spPr>
            <a:xfrm>
              <a:off x="6984720" y="1046160"/>
              <a:ext cx="1116360" cy="52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080" tIns="21240" rIns="21240" bIns="212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90"/>
                </a:spcAft>
                <a:buNone/>
                <a:tabLst>
                  <a:tab pos="0" algn="l"/>
                </a:tabLst>
              </a:pPr>
              <a:r>
                <a:rPr lang="fr-FR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Déploiement</a:t>
              </a:r>
              <a:endParaRPr lang="fr-FR" sz="1400" b="0" strike="noStrike" spc="-1">
                <a:latin typeface="Arial"/>
              </a:endParaRPr>
            </a:p>
          </p:txBody>
        </p:sp>
      </p:grp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4058219487"/>
              </p:ext>
            </p:extLst>
          </p:nvPr>
        </p:nvGraphicFramePr>
        <p:xfrm>
          <a:off x="922320" y="1746360"/>
          <a:ext cx="4381920" cy="73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9" name="Picture 2" descr="https://tonnerre.canoprof.fr/eleve/Ressources-SI/IA%20VigneNette%20(D%C3%A9tection%20des%20maladies%20sur%20les%20feuilles%20de%20vigne%20-%20Deep%20Learning%20avec%20Matlab)/res/chargementCNN.png"/>
          <p:cNvPicPr/>
          <p:nvPr/>
        </p:nvPicPr>
        <p:blipFill>
          <a:blip r:embed="rId8"/>
          <a:srcRect r="8558" b="20000"/>
          <a:stretch/>
        </p:blipFill>
        <p:spPr>
          <a:xfrm>
            <a:off x="1501920" y="2664720"/>
            <a:ext cx="6255000" cy="19116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0" name="ZoneTexte 18"/>
          <p:cNvSpPr/>
          <p:nvPr/>
        </p:nvSpPr>
        <p:spPr>
          <a:xfrm>
            <a:off x="1463760" y="2331720"/>
            <a:ext cx="4271400" cy="3034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14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Arial"/>
              </a:rPr>
              <a:t>Charger un réseau de neurones à convolution (cnn)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491" name="Connecteur droit avec flèche 22"/>
          <p:cNvSpPr/>
          <p:nvPr/>
        </p:nvSpPr>
        <p:spPr>
          <a:xfrm flipV="1">
            <a:off x="1793880" y="3312360"/>
            <a:ext cx="2715120" cy="81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2" name="ZoneTexte 24"/>
          <p:cNvSpPr/>
          <p:nvPr/>
        </p:nvSpPr>
        <p:spPr>
          <a:xfrm>
            <a:off x="637200" y="4128480"/>
            <a:ext cx="2313000" cy="30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2E75B6"/>
                </a:solidFill>
                <a:latin typeface="Arial"/>
                <a:ea typeface="Arial"/>
              </a:rPr>
              <a:t>Variable qui contient le cnn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493" name="Connecteur droit avec flèche 33"/>
          <p:cNvSpPr/>
          <p:nvPr/>
        </p:nvSpPr>
        <p:spPr>
          <a:xfrm flipH="1" flipV="1">
            <a:off x="1722960" y="3254760"/>
            <a:ext cx="69480" cy="87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4" name="Rectangle 29"/>
          <p:cNvSpPr/>
          <p:nvPr/>
        </p:nvSpPr>
        <p:spPr>
          <a:xfrm>
            <a:off x="1501920" y="3035520"/>
            <a:ext cx="416160" cy="184320"/>
          </a:xfrm>
          <a:prstGeom prst="rect">
            <a:avLst/>
          </a:prstGeom>
          <a:noFill/>
          <a:ln>
            <a:solidFill>
              <a:srgbClr val="5B9BD5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5" name="Rectangle 37"/>
          <p:cNvSpPr/>
          <p:nvPr/>
        </p:nvSpPr>
        <p:spPr>
          <a:xfrm>
            <a:off x="4629600" y="3093840"/>
            <a:ext cx="317160" cy="184320"/>
          </a:xfrm>
          <a:prstGeom prst="rect">
            <a:avLst/>
          </a:prstGeom>
          <a:noFill/>
          <a:ln>
            <a:solidFill>
              <a:srgbClr val="5B9BD5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6" name="Rectangle 38"/>
          <p:cNvSpPr/>
          <p:nvPr/>
        </p:nvSpPr>
        <p:spPr>
          <a:xfrm>
            <a:off x="4472280" y="3385440"/>
            <a:ext cx="1110960" cy="541080"/>
          </a:xfrm>
          <a:prstGeom prst="rect">
            <a:avLst/>
          </a:prstGeom>
          <a:noFill/>
          <a:ln>
            <a:solidFill>
              <a:srgbClr val="5B9BD5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7" name="Rectangle 30"/>
          <p:cNvSpPr/>
          <p:nvPr/>
        </p:nvSpPr>
        <p:spPr>
          <a:xfrm>
            <a:off x="5087880" y="3081240"/>
            <a:ext cx="577800" cy="196920"/>
          </a:xfrm>
          <a:prstGeom prst="rect">
            <a:avLst/>
          </a:prstGeom>
          <a:noFill/>
          <a:ln>
            <a:solidFill>
              <a:srgbClr val="ED7D3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8" name="Connecteur droit avec flèche 40"/>
          <p:cNvSpPr/>
          <p:nvPr/>
        </p:nvSpPr>
        <p:spPr>
          <a:xfrm flipH="1">
            <a:off x="5376240" y="2293560"/>
            <a:ext cx="1037160" cy="78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ED7D3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9" name="ZoneTexte 44"/>
          <p:cNvSpPr/>
          <p:nvPr/>
        </p:nvSpPr>
        <p:spPr>
          <a:xfrm>
            <a:off x="5670360" y="1959120"/>
            <a:ext cx="3090240" cy="30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ED7D31"/>
                </a:solidFill>
                <a:latin typeface="Arial"/>
                <a:ea typeface="Arial"/>
              </a:rPr>
              <a:t>Nom du cnn préexistant dans Matlab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7883</TotalTime>
  <Words>2423</Words>
  <Application>Microsoft Office PowerPoint</Application>
  <PresentationFormat>Affichage à l'écran (16:9)</PresentationFormat>
  <Paragraphs>516</Paragraphs>
  <Slides>37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Arial</vt:lpstr>
      <vt:lpstr>Calibri</vt:lpstr>
      <vt:lpstr>PT Mono</vt:lpstr>
      <vt:lpstr>Symbol</vt:lpstr>
      <vt:lpstr>Times New Roman</vt:lpstr>
      <vt:lpstr>Wingdings</vt:lpstr>
      <vt:lpstr>Office Theme</vt:lpstr>
      <vt:lpstr>Office Theme</vt:lpstr>
      <vt:lpstr>Projet VigneNette</vt:lpstr>
      <vt:lpstr>Projet IA Terminale SI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</dc:creator>
  <dc:description/>
  <cp:lastModifiedBy>MAEVA RIEUX</cp:lastModifiedBy>
  <cp:revision>135</cp:revision>
  <dcterms:modified xsi:type="dcterms:W3CDTF">2025-04-14T14:30:23Z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38</vt:i4>
  </property>
  <property fmtid="{D5CDD505-2E9C-101B-9397-08002B2CF9AE}" pid="3" name="PresentationFormat">
    <vt:lpwstr>Affichage à l'écran (16:9)</vt:lpwstr>
  </property>
  <property fmtid="{D5CDD505-2E9C-101B-9397-08002B2CF9AE}" pid="4" name="Slides">
    <vt:i4>48</vt:i4>
  </property>
</Properties>
</file>