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6" r:id="rId9"/>
    <p:sldId id="265" r:id="rId10"/>
    <p:sldId id="262" r:id="rId11"/>
    <p:sldId id="25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fr-FR"/>
              <a:t>hkj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B60D5E79-FCA4-4145-91E2-68EC7E3BFE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155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fr-FR"/>
              <a:t>hkj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974FAA61-D829-41B9-B78D-E0FA7DF48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6956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smtClean="0"/>
              <a:t>utlisation de la fibre optique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smtClean="0"/>
              <a:t>hkj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E1693848-636B-4851-ACFA-E504ECA3F16B}" type="slidenum">
              <a:rPr lang="fr-FR" sz="1200" smtClean="0"/>
              <a:pPr eaLnBrk="1" hangingPunct="1"/>
              <a:t>11</a:t>
            </a:fld>
            <a:endParaRPr lang="fr-FR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 userDrawn="1"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err="1" smtClean="0"/>
              <a:t>Utlisation</a:t>
            </a:r>
            <a:r>
              <a:rPr lang="fr-FR" dirty="0" smtClean="0"/>
              <a:t> </a:t>
            </a:r>
            <a:r>
              <a:rPr lang="fr-FR" dirty="0"/>
              <a:t>de la fibre optique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EF6DB-1E40-41C5-97D9-26F008721A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D5F49-648E-4481-9558-424EA34AFE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59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6C7B8-4AE9-4A03-873D-4194877AFE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18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34AA-25F6-46A3-BCEF-C7916989C6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7473-C373-4E93-8AC2-5C351CB3BC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76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7AF3A-F846-4733-83C0-91196C68C2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1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09B7-CB1B-4A57-B7AF-90CDD5E63F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05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2148-0268-4583-A18F-7B4942CE1F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73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1A3C-2355-4742-B17E-923B947234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79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32600CF-EEC9-4DBC-8082-07B8364FE0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00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RNR TP FIBRE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439-A8D3-45B8-B140-BC913DFEE7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1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fr-FR"/>
              <a:t>utlisation de la fibre optique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FCD500AD-8999-4391-9828-BA1C4C16B5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dirty="0" smtClean="0"/>
              <a:t>RNR STI – MISE EN ŒUVRE DE FIBRE OPTIQUE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712" r:id="rId3"/>
    <p:sldLayoutId id="2147483705" r:id="rId4"/>
    <p:sldLayoutId id="2147483706" r:id="rId5"/>
    <p:sldLayoutId id="2147483707" r:id="rId6"/>
    <p:sldLayoutId id="2147483708" r:id="rId7"/>
    <p:sldLayoutId id="2147483713" r:id="rId8"/>
    <p:sldLayoutId id="2147483714" r:id="rId9"/>
    <p:sldLayoutId id="2147483709" r:id="rId10"/>
    <p:sldLayoutId id="214748371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2%20-%20D&#233;nude%20c&#226;ble.pptx" TargetMode="External"/><Relationship Id="rId2" Type="http://schemas.openxmlformats.org/officeDocument/2006/relationships/hyperlink" Target="1%20-%20D&#233;nuder%20au%20couteau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3%20-%20Nettoyer%20c&#226;bl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4%20-%20Clivage%20fibre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5%20-%20Soudure%20m&#233;canique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6%20-%20Cassette%20tiroir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7%20-%20Raccordement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8%20-%20Controle%20continuit&#233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32618"/>
            <a:ext cx="4752528" cy="144145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2200" cap="none" dirty="0" smtClean="0">
                <a:latin typeface="Arial" charset="0"/>
                <a:cs typeface="Arial" charset="0"/>
              </a:rPr>
              <a:t>AIDE VISUELLE ET</a:t>
            </a:r>
            <a:r>
              <a:rPr lang="fr-FR" sz="4000" cap="none" dirty="0" smtClean="0">
                <a:latin typeface="Candice" pitchFamily="2" charset="0"/>
              </a:rPr>
              <a:t> </a:t>
            </a:r>
            <a:br>
              <a:rPr lang="fr-FR" sz="4000" cap="none" dirty="0" smtClean="0">
                <a:latin typeface="Candice" pitchFamily="2" charset="0"/>
              </a:rPr>
            </a:br>
            <a:r>
              <a:rPr lang="fr-FR" sz="2200" cap="none" dirty="0" smtClean="0">
                <a:latin typeface="Arial" charset="0"/>
                <a:cs typeface="Arial" charset="0"/>
              </a:rPr>
              <a:t>MÉMOIRE  AU SAVOIR FAIRE</a:t>
            </a:r>
            <a:br>
              <a:rPr lang="fr-FR" sz="2200" cap="none" dirty="0" smtClean="0">
                <a:latin typeface="Arial" charset="0"/>
                <a:cs typeface="Arial" charset="0"/>
              </a:rPr>
            </a:br>
            <a:endParaRPr lang="fr-FR" sz="2200" cap="none" dirty="0" smtClean="0">
              <a:latin typeface="Arial" charset="0"/>
              <a:cs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60240"/>
            <a:ext cx="8814048" cy="74868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800" cap="none" dirty="0">
                <a:latin typeface="Arial Black" pitchFamily="34" charset="0"/>
                <a:cs typeface="Arial" charset="0"/>
              </a:rPr>
              <a:t>DE L’ÉPISSURE EN FIBRE OPTIQUE</a:t>
            </a:r>
          </a:p>
          <a:p>
            <a:pPr eaLnBrk="1" hangingPunct="1"/>
            <a:endParaRPr lang="fr-FR" sz="2800" cap="none" dirty="0">
              <a:latin typeface="Arial Black" pitchFamily="34" charset="0"/>
              <a:cs typeface="Arial" charset="0"/>
            </a:endParaRPr>
          </a:p>
          <a:p>
            <a:pPr eaLnBrk="1" hangingPunct="1"/>
            <a:endParaRPr lang="fr-FR" sz="3200" cap="none" dirty="0">
              <a:latin typeface="Arial Black" pitchFamily="34" charset="0"/>
              <a:cs typeface="Tunga" pitchFamily="34" charset="0"/>
            </a:endParaRPr>
          </a:p>
          <a:p>
            <a:pPr eaLnBrk="1" hangingPunct="1"/>
            <a:endParaRPr lang="fr-FR" sz="2800" cap="none" dirty="0">
              <a:latin typeface="Arial Black" pitchFamily="34" charset="0"/>
              <a:cs typeface="Arial" charset="0"/>
            </a:endParaRPr>
          </a:p>
        </p:txBody>
      </p:sp>
      <p:pic>
        <p:nvPicPr>
          <p:cNvPr id="1028" name="Picture 4" descr="G:\FO\106_2012\IMGP15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45866"/>
            <a:ext cx="4470648" cy="33529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 txBox="1">
            <a:spLocks noChangeArrowheads="1"/>
          </p:cNvSpPr>
          <p:nvPr/>
        </p:nvSpPr>
        <p:spPr>
          <a:xfrm>
            <a:off x="5256584" y="6525344"/>
            <a:ext cx="4211960" cy="28803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fr-FR" sz="1600" b="1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9" name="Rectangle 1033"/>
          <p:cNvSpPr txBox="1">
            <a:spLocks noChangeArrowheads="1"/>
          </p:cNvSpPr>
          <p:nvPr/>
        </p:nvSpPr>
        <p:spPr>
          <a:xfrm rot="16200000">
            <a:off x="-1298946" y="4326805"/>
            <a:ext cx="2812901" cy="28803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fr-FR" sz="2000" b="1" dirty="0" smtClean="0">
                <a:solidFill>
                  <a:schemeClr val="bg1"/>
                </a:solidFill>
              </a:rPr>
              <a:t>RNR STI - Énergie</a:t>
            </a:r>
            <a:endParaRPr lang="fr-FR" sz="2000" b="1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6" y="2556878"/>
            <a:ext cx="1738893" cy="13041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8. RACCORDEMENT EXTERNE</a:t>
            </a:r>
          </a:p>
        </p:txBody>
      </p:sp>
      <p:pic>
        <p:nvPicPr>
          <p:cNvPr id="15366" name="Picture 4" descr="G:\FO\106_2012\IMGP15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44824"/>
            <a:ext cx="32575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12776"/>
            <a:ext cx="4326632" cy="160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b="0" smtClean="0">
                <a:latin typeface="Arial" charset="0"/>
              </a:rPr>
              <a:t>Fermer le tiroir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b="0" smtClean="0">
                <a:latin typeface="Arial" charset="0"/>
              </a:rPr>
              <a:t>Raccorder la jarretière du tiroir au transceiver.</a:t>
            </a:r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77724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b="1" cap="none" dirty="0">
                <a:solidFill>
                  <a:srgbClr val="506E94"/>
                </a:solidFill>
                <a:latin typeface="Arial" charset="0"/>
              </a:rPr>
              <a:t>VOUS POUVEZ MAINTENANT RÉALISER VOS CONNECTIONS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1772816"/>
            <a:ext cx="5181600" cy="3581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 eaLnBrk="1" hangingPunct="1">
              <a:buFontTx/>
              <a:buNone/>
            </a:pPr>
            <a:r>
              <a:rPr lang="fr-FR" sz="4000" dirty="0" smtClean="0">
                <a:solidFill>
                  <a:srgbClr val="FF0000"/>
                </a:solidFill>
                <a:latin typeface="Arial" charset="0"/>
              </a:rPr>
              <a:t>Prévenir votre professeur</a:t>
            </a:r>
            <a:r>
              <a:rPr lang="fr-FR" sz="2400" dirty="0" smtClean="0">
                <a:solidFill>
                  <a:srgbClr val="898989"/>
                </a:solidFill>
                <a:latin typeface="Arial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fr-F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Lors de la réalisation de l’épissure </a:t>
            </a:r>
          </a:p>
          <a:p>
            <a:pPr lvl="1" eaLnBrk="1" hangingPunct="1">
              <a:buFontTx/>
              <a:buNone/>
            </a:pPr>
            <a:r>
              <a:rPr lang="fr-F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afin qu’il puisse valider </a:t>
            </a:r>
          </a:p>
          <a:p>
            <a:pPr lvl="1" eaLnBrk="1" hangingPunct="1">
              <a:buFontTx/>
              <a:buNone/>
            </a:pPr>
            <a:r>
              <a:rPr lang="fr-F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votre méthodologie et </a:t>
            </a:r>
          </a:p>
          <a:p>
            <a:pPr lvl="1" eaLnBrk="1" hangingPunct="1">
              <a:buFontTx/>
              <a:buNone/>
            </a:pPr>
            <a:r>
              <a:rPr lang="fr-FR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la qualité du travail effectué</a:t>
            </a:r>
          </a:p>
        </p:txBody>
      </p:sp>
      <p:sp>
        <p:nvSpPr>
          <p:cNvPr id="16388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 smtClean="0">
                <a:solidFill>
                  <a:srgbClr val="506E94"/>
                </a:solidFill>
                <a:latin typeface="Arial" charset="0"/>
              </a:rPr>
              <a:t>1. DÉNUDAGE DU CÂBLE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Utilisation précise du couteau d’électricien.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Utilisation des ciseaux découpe kevlar pour couper le bourrage en fibre de verre ou kevlar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Mettre les fibres  en kevlar directement dans une poubelle.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Ne pas se frotter les yeux.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			</a:t>
            </a:r>
            <a:r>
              <a:rPr lang="fr-FR" sz="3500" b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ebdings"/>
              </a:rPr>
              <a:t>   </a:t>
            </a:r>
            <a:r>
              <a:rPr lang="fr-FR" sz="2400" b="0" dirty="0" smtClean="0">
                <a:solidFill>
                  <a:schemeClr val="accent3"/>
                </a:solidFill>
                <a:latin typeface="Tennessee Roman" pitchFamily="18" charset="0"/>
                <a:cs typeface="Arial" pitchFamily="34" charset="0"/>
                <a:hlinkClick r:id="rId2" action="ppaction://hlinkpres?slideindex=1&amp;slidetitle="/>
              </a:rPr>
              <a:t>Voir </a:t>
            </a:r>
            <a:r>
              <a:rPr lang="fr-FR" sz="2400" b="0" dirty="0">
                <a:solidFill>
                  <a:schemeClr val="accent3"/>
                </a:solidFill>
                <a:latin typeface="Tennessee Roman" pitchFamily="18" charset="0"/>
                <a:cs typeface="Arial" pitchFamily="34" charset="0"/>
                <a:hlinkClick r:id="rId2" action="ppaction://hlinkpres?slideindex=1&amp;slidetitle="/>
              </a:rPr>
              <a:t>le film1</a:t>
            </a:r>
            <a:endParaRPr lang="fr-FR" sz="2400" b="0" dirty="0">
              <a:solidFill>
                <a:schemeClr val="accent3"/>
              </a:solidFill>
              <a:latin typeface="Tennessee Roman" pitchFamily="18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400" b="0" dirty="0">
                <a:latin typeface="Arial" pitchFamily="34" charset="0"/>
                <a:cs typeface="Arial" pitchFamily="34" charset="0"/>
              </a:rPr>
              <a:t>Autre exemple 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latin typeface="Arial" pitchFamily="34" charset="0"/>
                <a:cs typeface="Arial" pitchFamily="34" charset="0"/>
              </a:rPr>
              <a:t>			</a:t>
            </a:r>
            <a:r>
              <a:rPr lang="fr-FR" sz="2400" b="0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ebdings"/>
              </a:rPr>
              <a:t>  </a:t>
            </a:r>
            <a:r>
              <a:rPr lang="fr-FR" sz="2400" b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ebdings"/>
              </a:rPr>
              <a:t>    </a:t>
            </a:r>
            <a:r>
              <a:rPr lang="fr-FR" sz="2400" b="0" dirty="0" smtClean="0">
                <a:latin typeface="Tennessee Roman" pitchFamily="18" charset="0"/>
                <a:cs typeface="Arial" pitchFamily="34" charset="0"/>
                <a:hlinkClick r:id="rId3" action="ppaction://hlinkpres?slideindex=1&amp;slidetitle="/>
              </a:rPr>
              <a:t>Voir </a:t>
            </a:r>
            <a:r>
              <a:rPr lang="fr-FR" sz="2400" b="0" dirty="0">
                <a:latin typeface="Tennessee Roman" pitchFamily="18" charset="0"/>
                <a:cs typeface="Arial" pitchFamily="34" charset="0"/>
                <a:hlinkClick r:id="rId3" action="ppaction://hlinkpres?slideindex=1&amp;slidetitle="/>
              </a:rPr>
              <a:t>le film2</a:t>
            </a:r>
            <a:endParaRPr lang="fr-FR" sz="2400" b="0" dirty="0">
              <a:latin typeface="Tennessee Roman" pitchFamily="18" charset="0"/>
              <a:cs typeface="Arial" pitchFamily="34" charset="0"/>
            </a:endParaRPr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7" name="Rectangle 1033"/>
          <p:cNvSpPr txBox="1">
            <a:spLocks noChangeArrowheads="1"/>
          </p:cNvSpPr>
          <p:nvPr/>
        </p:nvSpPr>
        <p:spPr>
          <a:xfrm>
            <a:off x="5256584" y="6525344"/>
            <a:ext cx="4211960" cy="28803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fr-FR" sz="1600" b="1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2. DÉNUDAGE DE LA FIBRE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521575" cy="35798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fr-FR" sz="2200" b="0" smtClean="0">
                <a:latin typeface="Arial" charset="0"/>
                <a:cs typeface="Arial" charset="0"/>
              </a:rPr>
              <a:t>Utilisation de pinces à dénuder</a:t>
            </a:r>
          </a:p>
          <a:p>
            <a:pPr lvl="1" eaLnBrk="1" hangingPunct="1"/>
            <a:r>
              <a:rPr lang="fr-FR" sz="2200" smtClean="0">
                <a:latin typeface="Arial" charset="0"/>
                <a:cs typeface="Arial" charset="0"/>
              </a:rPr>
              <a:t>Retirer la protection en polymère colorée.</a:t>
            </a:r>
          </a:p>
          <a:p>
            <a:pPr lvl="1" eaLnBrk="1" hangingPunct="1">
              <a:buFontTx/>
              <a:buNone/>
            </a:pPr>
            <a:endParaRPr lang="fr-F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fr-FR" sz="2200" b="0" smtClean="0">
                <a:latin typeface="Arial" charset="0"/>
                <a:cs typeface="Arial" charset="0"/>
              </a:rPr>
              <a:t>Utilisation d’un papier non plucheux</a:t>
            </a:r>
          </a:p>
          <a:p>
            <a:pPr lvl="1" eaLnBrk="1" hangingPunct="1"/>
            <a:r>
              <a:rPr lang="fr-FR" sz="2200" smtClean="0">
                <a:latin typeface="Arial" charset="0"/>
                <a:cs typeface="Arial" charset="0"/>
              </a:rPr>
              <a:t>Nettoyer les impuretés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3581400" y="34036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sz="2200" dirty="0"/>
              <a:t> </a:t>
            </a:r>
            <a:r>
              <a:rPr lang="fr-FR" sz="2200" dirty="0">
                <a:hlinkClick r:id="rId2" action="ppaction://hlinkpres?slideindex=1&amp;slidetitle="/>
              </a:rPr>
              <a:t>Voir le film 3</a:t>
            </a:r>
            <a:endParaRPr lang="fr-FR" sz="2200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3. CLIVAGE DE LA FIBRE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081435"/>
            <a:ext cx="7010400" cy="5029200"/>
          </a:xfr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200" dirty="0" smtClean="0">
                <a:latin typeface="Arial" charset="0"/>
              </a:rPr>
              <a:t>Organisation du plan de travail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Prévoir un surface stable, éclairée et abritée</a:t>
            </a:r>
          </a:p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Méthodologie du déroulement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Ouverture des 3 couvercles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Positionner le support de lame vers l’avant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Positionner la fibre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Bloquer la fibre puis baisser le couvercle 1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Vérifier la longueur de la fibre puis baisser le couvercle 2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Pousser le support de la lame vers l’arrière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Ouvrir le 2</a:t>
            </a:r>
            <a:r>
              <a:rPr lang="fr-FR" sz="2200" baseline="30000" dirty="0" smtClean="0">
                <a:latin typeface="Arial" charset="0"/>
              </a:rPr>
              <a:t>ieme</a:t>
            </a:r>
            <a:r>
              <a:rPr lang="fr-FR" sz="2200" dirty="0" smtClean="0">
                <a:latin typeface="Arial" charset="0"/>
              </a:rPr>
              <a:t> couvercle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Glisser le morceau de fibre coupé dans la poubelle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Refermer la poubelle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Ouvrir le couvercle 1 et prendre la fibre clivée.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6324600" y="533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dirty="0"/>
              <a:t> </a:t>
            </a:r>
            <a:r>
              <a:rPr lang="fr-FR" dirty="0">
                <a:hlinkClick r:id="rId2" action="ppaction://hlinkpres?slideindex=1&amp;slidetitle="/>
              </a:rPr>
              <a:t>Voir le film 4</a:t>
            </a:r>
            <a:endParaRPr lang="fr-FR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3. CLIVAGE DE LA FIBRE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752"/>
            <a:ext cx="7200800" cy="411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Anticipation de l’action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2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L’espace,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2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La stabilité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2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Les couvercles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2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200" dirty="0" smtClean="0">
                <a:latin typeface="Arial" charset="0"/>
              </a:rPr>
              <a:t>La poubelle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smtClean="0">
                <a:solidFill>
                  <a:srgbClr val="FFFFFF"/>
                </a:solidFill>
              </a:rPr>
              <a:t>utlisation de la fibre optique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3995936" y="1196752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200" dirty="0">
                <a:solidFill>
                  <a:srgbClr val="FF0000"/>
                </a:solidFill>
                <a:latin typeface="Arial" charset="0"/>
              </a:rPr>
              <a:t>Pourquoi ?</a:t>
            </a:r>
          </a:p>
          <a:p>
            <a:pPr marL="342900" indent="-342900">
              <a:spcBef>
                <a:spcPct val="20000"/>
              </a:spcBef>
            </a:pPr>
            <a:endParaRPr lang="fr-FR" sz="22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200" dirty="0">
                <a:solidFill>
                  <a:srgbClr val="FF0000"/>
                </a:solidFill>
                <a:latin typeface="Arial" charset="0"/>
              </a:rPr>
              <a:t>Travailler proprement</a:t>
            </a:r>
          </a:p>
          <a:p>
            <a:pPr marL="742950" lvl="1" indent="-285750">
              <a:spcBef>
                <a:spcPct val="20000"/>
              </a:spcBef>
            </a:pPr>
            <a:endParaRPr lang="fr-FR" sz="22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200" dirty="0">
                <a:solidFill>
                  <a:srgbClr val="FF0000"/>
                </a:solidFill>
                <a:latin typeface="Arial" charset="0"/>
              </a:rPr>
              <a:t>Risque de chute</a:t>
            </a:r>
          </a:p>
          <a:p>
            <a:pPr marL="742950" lvl="1" indent="-285750">
              <a:spcBef>
                <a:spcPct val="20000"/>
              </a:spcBef>
            </a:pPr>
            <a:endParaRPr lang="fr-FR" sz="22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200" dirty="0">
                <a:solidFill>
                  <a:srgbClr val="FF0000"/>
                </a:solidFill>
                <a:latin typeface="Arial" charset="0"/>
              </a:rPr>
              <a:t>Rapidité d’action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fr-FR" sz="22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200" dirty="0">
                <a:solidFill>
                  <a:srgbClr val="FF0000"/>
                </a:solidFill>
                <a:latin typeface="Arial" charset="0"/>
              </a:rPr>
              <a:t>La santé, l’environnement</a:t>
            </a:r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365125"/>
            <a:ext cx="8208913" cy="549275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4. ÉPISSURE MÉCANIQUE </a:t>
            </a:r>
            <a:br>
              <a:rPr lang="fr-FR" sz="3200" b="1" cap="none" dirty="0">
                <a:solidFill>
                  <a:srgbClr val="506E94"/>
                </a:solidFill>
                <a:latin typeface="Arial" charset="0"/>
              </a:rPr>
            </a:br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DE 2 FIBRES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521575" cy="35798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fr-FR" sz="2200" dirty="0" smtClean="0">
                <a:latin typeface="Arial" charset="0"/>
              </a:rPr>
              <a:t>Utilisation de </a:t>
            </a:r>
            <a:r>
              <a:rPr lang="fr-FR" sz="2200" dirty="0" err="1" smtClean="0">
                <a:latin typeface="Arial" charset="0"/>
              </a:rPr>
              <a:t>Fibrlock</a:t>
            </a:r>
            <a:r>
              <a:rPr lang="fr-FR" sz="2200" dirty="0" smtClean="0">
                <a:latin typeface="Arial" charset="0"/>
              </a:rPr>
              <a:t> 2504G</a:t>
            </a:r>
          </a:p>
          <a:p>
            <a:pPr eaLnBrk="1" hangingPunct="1"/>
            <a:r>
              <a:rPr lang="fr-FR" sz="2200" dirty="0" smtClean="0">
                <a:latin typeface="Arial" charset="0"/>
              </a:rPr>
              <a:t>	</a:t>
            </a:r>
          </a:p>
          <a:p>
            <a:pPr lvl="1" eaLnBrk="1" hangingPunct="1"/>
            <a:r>
              <a:rPr lang="fr-FR" sz="2200" dirty="0" smtClean="0">
                <a:latin typeface="Arial" charset="0"/>
              </a:rPr>
              <a:t>Ouvrir le levier</a:t>
            </a:r>
          </a:p>
          <a:p>
            <a:pPr lvl="1" eaLnBrk="1" hangingPunct="1"/>
            <a:r>
              <a:rPr lang="fr-FR" sz="2200" dirty="0" smtClean="0">
                <a:latin typeface="Arial" charset="0"/>
              </a:rPr>
              <a:t>Placer le </a:t>
            </a:r>
            <a:r>
              <a:rPr lang="fr-FR" sz="2200" dirty="0" err="1" smtClean="0">
                <a:latin typeface="Arial" charset="0"/>
              </a:rPr>
              <a:t>Fibrlock</a:t>
            </a:r>
            <a:endParaRPr lang="fr-FR" sz="2200" dirty="0" smtClean="0">
              <a:latin typeface="Arial" charset="0"/>
            </a:endParaRPr>
          </a:p>
          <a:p>
            <a:pPr lvl="1" eaLnBrk="1" hangingPunct="1"/>
            <a:r>
              <a:rPr lang="fr-FR" sz="2200" dirty="0" smtClean="0">
                <a:latin typeface="Arial" charset="0"/>
              </a:rPr>
              <a:t>Y introduire les 2 fibres en les bloquant avec la pince</a:t>
            </a:r>
          </a:p>
          <a:p>
            <a:pPr lvl="1" eaLnBrk="1" hangingPunct="1"/>
            <a:r>
              <a:rPr lang="fr-FR" sz="2200" dirty="0" smtClean="0">
                <a:latin typeface="Arial" charset="0"/>
              </a:rPr>
              <a:t>Rabattre  le levier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3352800" y="3810000"/>
            <a:ext cx="23082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dirty="0"/>
              <a:t> </a:t>
            </a:r>
            <a:r>
              <a:rPr lang="fr-FR" dirty="0">
                <a:hlinkClick r:id="rId2" action="ppaction://hlinkpres?slideindex=1&amp;slidetitle="/>
              </a:rPr>
              <a:t>Voir le </a:t>
            </a:r>
            <a:r>
              <a:rPr lang="fr-FR" dirty="0" smtClean="0">
                <a:hlinkClick r:id="rId2" action="ppaction://hlinkpres?slideindex=1&amp;slidetitle="/>
              </a:rPr>
              <a:t>film 5</a:t>
            </a:r>
            <a:endParaRPr lang="fr-FR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 txBox="1">
            <a:spLocks noChangeArrowheads="1"/>
          </p:cNvSpPr>
          <p:nvPr/>
        </p:nvSpPr>
        <p:spPr>
          <a:xfrm>
            <a:off x="5256584" y="6525344"/>
            <a:ext cx="4211960" cy="28803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fr-FR" sz="1600" b="1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81000"/>
            <a:ext cx="7620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5. RANGEMENT DU CÂBLE ET </a:t>
            </a:r>
            <a:r>
              <a:rPr lang="fr-FR" sz="3200" b="1" cap="none" dirty="0" smtClean="0">
                <a:solidFill>
                  <a:srgbClr val="506E94"/>
                </a:solidFill>
                <a:latin typeface="Arial" charset="0"/>
              </a:rPr>
              <a:t/>
            </a:r>
            <a:br>
              <a:rPr lang="fr-FR" sz="3200" b="1" cap="none" dirty="0" smtClean="0">
                <a:solidFill>
                  <a:srgbClr val="506E94"/>
                </a:solidFill>
                <a:latin typeface="Arial" charset="0"/>
              </a:rPr>
            </a:br>
            <a:r>
              <a:rPr lang="fr-FR" sz="3200" b="1" cap="none" dirty="0" smtClean="0">
                <a:solidFill>
                  <a:srgbClr val="506E94"/>
                </a:solidFill>
                <a:latin typeface="Arial" charset="0"/>
              </a:rPr>
              <a:t>DU </a:t>
            </a:r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PICTEL DANS LE TIROIR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521575" cy="2209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smtClean="0">
                <a:latin typeface="Arial" charset="0"/>
              </a:rPr>
              <a:t>Lover les fibres sur la partie droite de la cassette.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smtClean="0">
                <a:latin typeface="Arial" charset="0"/>
              </a:rPr>
              <a:t>Placer le fibrlock dans son emplacement central réservé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smtClean="0">
                <a:latin typeface="Arial" charset="0"/>
              </a:rPr>
              <a:t>Lover le pigtail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smtClean="0">
                <a:latin typeface="Arial" charset="0"/>
              </a:rPr>
              <a:t>Laisser un peu de marge 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smtClean="0">
                <a:latin typeface="Arial" charset="0"/>
              </a:rPr>
              <a:t>Connecter le pigtail au tiroir.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3657600" y="4419600"/>
            <a:ext cx="2332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dirty="0"/>
              <a:t> </a:t>
            </a:r>
            <a:r>
              <a:rPr lang="fr-FR" dirty="0">
                <a:hlinkClick r:id="rId2" action="ppaction://hlinkpres?slideindex=1&amp;slidetitle="/>
              </a:rPr>
              <a:t>Voir le film 6</a:t>
            </a:r>
            <a:endParaRPr lang="fr-FR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6. IMPLANTATION DE LA CASSETTE DANS LE TIROIR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8584"/>
            <a:ext cx="7521575" cy="167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dirty="0" smtClean="0">
                <a:latin typeface="Arial" charset="0"/>
              </a:rPr>
              <a:t>Poser la cassette dans le tiroir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dirty="0" smtClean="0">
                <a:latin typeface="Arial" charset="0"/>
              </a:rPr>
              <a:t>Placer le couvercle de la cassette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r>
              <a:rPr lang="fr-FR" sz="2200" dirty="0" smtClean="0">
                <a:latin typeface="Arial" charset="0"/>
              </a:rPr>
              <a:t>Fixer la cassette au tiroir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endParaRPr lang="fr-FR" sz="2200" dirty="0">
              <a:latin typeface="Arial" charset="0"/>
            </a:endParaRP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§"/>
            </a:pPr>
            <a:endParaRPr lang="fr-FR" sz="2200" dirty="0" smtClean="0">
              <a:latin typeface="Arial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347864" y="3573016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dirty="0"/>
              <a:t> </a:t>
            </a:r>
            <a:r>
              <a:rPr lang="fr-FR" dirty="0">
                <a:hlinkClick r:id="rId2" action="ppaction://hlinkpres?slideindex=1&amp;slidetitle="/>
              </a:rPr>
              <a:t>Voir film 7</a:t>
            </a:r>
            <a:endParaRPr lang="fr-FR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fr-FR" sz="3200" b="1" cap="none" dirty="0">
                <a:solidFill>
                  <a:srgbClr val="506E94"/>
                </a:solidFill>
                <a:latin typeface="Arial" charset="0"/>
              </a:rPr>
              <a:t>7. CONTRÔLE DE CONTINUITÉ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521575" cy="2209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fr-FR" sz="2200" dirty="0" smtClean="0">
                <a:solidFill>
                  <a:schemeClr val="tx2"/>
                </a:solidFill>
                <a:latin typeface="Arial" charset="0"/>
              </a:rPr>
              <a:t>Cela permet de vérifié la continuité du laser dans la fibre et au travers de l’épissure</a:t>
            </a:r>
          </a:p>
          <a:p>
            <a:pPr eaLnBrk="1" hangingPunct="1"/>
            <a:r>
              <a:rPr lang="fr-FR" sz="2200" dirty="0" smtClean="0">
                <a:solidFill>
                  <a:schemeClr val="tx2"/>
                </a:solidFill>
                <a:latin typeface="Arial" charset="0"/>
              </a:rPr>
              <a:t>Attention :</a:t>
            </a:r>
          </a:p>
          <a:p>
            <a:pPr lvl="1" eaLnBrk="1" hangingPunct="1"/>
            <a:r>
              <a:rPr lang="fr-FR" sz="2200" dirty="0" smtClean="0">
                <a:solidFill>
                  <a:srgbClr val="FF0000"/>
                </a:solidFill>
                <a:latin typeface="Arial" charset="0"/>
              </a:rPr>
              <a:t>L’utilisation du laser est dangereuse pour les yeux.</a:t>
            </a:r>
          </a:p>
          <a:p>
            <a:pPr eaLnBrk="1" hangingPunct="1"/>
            <a:endParaRPr lang="fr-FR" sz="2200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352800" y="3861048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3200" dirty="0">
                <a:solidFill>
                  <a:schemeClr val="accent2"/>
                </a:solidFill>
                <a:latin typeface="Arial" charset="0"/>
                <a:cs typeface="Arial" charset="0"/>
                <a:sym typeface="Webdings" pitchFamily="18" charset="2"/>
              </a:rPr>
              <a:t></a:t>
            </a:r>
            <a:r>
              <a:rPr lang="fr-FR" dirty="0"/>
              <a:t> </a:t>
            </a:r>
            <a:r>
              <a:rPr lang="fr-FR" dirty="0">
                <a:hlinkClick r:id="rId2" action="ppaction://hlinkpres?slideindex=1&amp;slidetitle="/>
              </a:rPr>
              <a:t>Voir film 8</a:t>
            </a:r>
            <a:endParaRPr lang="fr-FR" dirty="0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quarter" idx="10"/>
          </p:nvPr>
        </p:nvSpPr>
        <p:spPr bwMode="auto">
          <a:xfrm rot="19140000">
            <a:off x="201437" y="5914263"/>
            <a:ext cx="1755645" cy="2842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FFFFFF"/>
                </a:solidFill>
              </a:rPr>
              <a:t>Bac PRO ELEEC</a:t>
            </a:r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256584" y="6525344"/>
            <a:ext cx="4211960" cy="288032"/>
          </a:xfrm>
        </p:spPr>
        <p:txBody>
          <a:bodyPr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</a:rPr>
              <a:t>MISE EN ŒUVRE DE FIBRE OPTIQUE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349</TotalTime>
  <Words>486</Words>
  <Application>Microsoft Office PowerPoint</Application>
  <PresentationFormat>Affichage à l'écran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Angles</vt:lpstr>
      <vt:lpstr>AIDE VISUELLE ET  MÉMOIRE  AU SAVOIR FAIRE </vt:lpstr>
      <vt:lpstr>1. DÉNUDAGE DU CÂBLE</vt:lpstr>
      <vt:lpstr>2. DÉNUDAGE DE LA FIBRE</vt:lpstr>
      <vt:lpstr>3. CLIVAGE DE LA FIBRE</vt:lpstr>
      <vt:lpstr>3. CLIVAGE DE LA FIBRE (2)</vt:lpstr>
      <vt:lpstr>4. ÉPISSURE MÉCANIQUE  DE 2 FIBRES</vt:lpstr>
      <vt:lpstr>5. RANGEMENT DU CÂBLE ET  DU PICTEL DANS LE TIROIR</vt:lpstr>
      <vt:lpstr>6. IMPLANTATION DE LA CASSETTE DANS LE TIROIR</vt:lpstr>
      <vt:lpstr>7. CONTRÔLE DE CONTINUITÉ</vt:lpstr>
      <vt:lpstr>8. RACCORDEMENT EXTERNE</vt:lpstr>
      <vt:lpstr>VOUS POUVEZ MAINTENANT RÉALISER VOS CONNECTIONS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Dénudage du câble</dc:title>
  <dc:creator>Fabien</dc:creator>
  <cp:lastModifiedBy>Fabien</cp:lastModifiedBy>
  <cp:revision>20</cp:revision>
  <dcterms:modified xsi:type="dcterms:W3CDTF">2013-02-10T10:47:14Z</dcterms:modified>
</cp:coreProperties>
</file>