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3F21-90DA-4CFD-B0DF-42E600593F04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822-8891-45A9-881B-AE6CDEF31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8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3F21-90DA-4CFD-B0DF-42E600593F04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822-8891-45A9-881B-AE6CDEF31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21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3F21-90DA-4CFD-B0DF-42E600593F04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822-8891-45A9-881B-AE6CDEF31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63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3F21-90DA-4CFD-B0DF-42E600593F04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822-8891-45A9-881B-AE6CDEF31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34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3F21-90DA-4CFD-B0DF-42E600593F04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822-8891-45A9-881B-AE6CDEF31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86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3F21-90DA-4CFD-B0DF-42E600593F04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822-8891-45A9-881B-AE6CDEF31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93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3F21-90DA-4CFD-B0DF-42E600593F04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822-8891-45A9-881B-AE6CDEF31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11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3F21-90DA-4CFD-B0DF-42E600593F04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822-8891-45A9-881B-AE6CDEF31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6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3F21-90DA-4CFD-B0DF-42E600593F04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822-8891-45A9-881B-AE6CDEF31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34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3F21-90DA-4CFD-B0DF-42E600593F04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822-8891-45A9-881B-AE6CDEF31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7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3F21-90DA-4CFD-B0DF-42E600593F04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C822-8891-45A9-881B-AE6CDEF31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44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D3F21-90DA-4CFD-B0DF-42E600593F04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BC822-8891-45A9-881B-AE6CDEF310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88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lbin.kreel@ac-amiens.fr" TargetMode="External"/><Relationship Id="rId3" Type="http://schemas.openxmlformats.org/officeDocument/2006/relationships/hyperlink" Target="mailto:nicolas.hutrel@ac-normandie.fr" TargetMode="External"/><Relationship Id="rId7" Type="http://schemas.openxmlformats.org/officeDocument/2006/relationships/hyperlink" Target="mailto:sebastien.wecxsteen@ac-grenoble.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olivier.paul@ac-lille.fr" TargetMode="External"/><Relationship Id="rId5" Type="http://schemas.openxmlformats.org/officeDocument/2006/relationships/hyperlink" Target="mailto:alain.marissal@ac-lille.fr" TargetMode="External"/><Relationship Id="rId4" Type="http://schemas.openxmlformats.org/officeDocument/2006/relationships/hyperlink" Target="mailto:Johan.Lebeaupin@ac-poitiers.fr" TargetMode="External"/><Relationship Id="rId9" Type="http://schemas.openxmlformats.org/officeDocument/2006/relationships/hyperlink" Target="mailto:patrice.fevrier@ac-montpellier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16506EAF-55E8-6DA2-2C69-1918B840F5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8661" y="22460"/>
            <a:ext cx="486630" cy="48310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46A5892-8181-467A-B649-C624F484FA06}"/>
              </a:ext>
            </a:extLst>
          </p:cNvPr>
          <p:cNvSpPr txBox="1"/>
          <p:nvPr/>
        </p:nvSpPr>
        <p:spPr>
          <a:xfrm>
            <a:off x="413100" y="36492"/>
            <a:ext cx="802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LES SITUATIONS </a:t>
            </a:r>
            <a:r>
              <a:rPr lang="fr-FR" sz="2800" dirty="0" smtClean="0"/>
              <a:t>SIGNIFICATIVES DU BCP MP3D </a:t>
            </a:r>
            <a:endParaRPr lang="fr-FR" sz="28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921DB94-66DE-4F3A-9284-28926C07C2A5}"/>
              </a:ext>
            </a:extLst>
          </p:cNvPr>
          <p:cNvSpPr txBox="1"/>
          <p:nvPr/>
        </p:nvSpPr>
        <p:spPr>
          <a:xfrm>
            <a:off x="478172" y="677512"/>
            <a:ext cx="1132513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situations d’évaluation significatives de fin de cycle retenues ont pour objectif d’évaluer le niveau de maitrise des compétences des apprenants d’un </a:t>
            </a:r>
            <a:r>
              <a:rPr lang="fr-FR" b="1" dirty="0"/>
              <a:t>bloc de compétences.</a:t>
            </a:r>
          </a:p>
          <a:p>
            <a:endParaRPr lang="fr-FR" b="1" dirty="0"/>
          </a:p>
          <a:p>
            <a:r>
              <a:rPr lang="fr-FR" dirty="0"/>
              <a:t>Ces situations doivent donc être représentatives de tout ou partie de l’activité du bloc de compétences (au moins 50% des compétences détaillées de chaque compétence terminale doivent être sollicitées dans la situation).</a:t>
            </a:r>
          </a:p>
          <a:p>
            <a:endParaRPr lang="fr-FR" dirty="0"/>
          </a:p>
          <a:p>
            <a:r>
              <a:rPr lang="fr-FR" dirty="0"/>
              <a:t>Les situations significatives qui sont proposées ci-après, ont été rédigées par un groupe d’enseignants ayant soit participé à l’écriture du référentiel du baccalauréat professionnel Modélisation et Prototypage 3D (MP3D) et/ou m’ont accompagné, en tant qu’expert, sur l’élaboration des sujets nationaux du baccalauréat professionnel Étude et Définition de Produits Industriels (</a:t>
            </a:r>
            <a:r>
              <a:rPr lang="fr-FR" dirty="0" err="1"/>
              <a:t>EDPI</a:t>
            </a:r>
            <a:r>
              <a:rPr lang="fr-FR" dirty="0"/>
              <a:t>).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Ces situations ont vocation à éclairer les équipes pédagogiques et ne sont en aucun cas des modèles. Elles sont surement perfectibles mais elles ont le méritent d’exister.</a:t>
            </a:r>
          </a:p>
          <a:p>
            <a:r>
              <a:rPr lang="fr-FR" dirty="0"/>
              <a:t>									Frédéric DEDEKEN </a:t>
            </a:r>
            <a:r>
              <a:rPr lang="fr-FR" dirty="0" err="1"/>
              <a:t>IEN</a:t>
            </a:r>
            <a:r>
              <a:rPr lang="fr-FR" dirty="0"/>
              <a:t> STI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EC82C1D-32F1-4DFE-B2AD-2960CB526F4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854441" y="3665990"/>
          <a:ext cx="6483117" cy="2010870"/>
        </p:xfrm>
        <a:graphic>
          <a:graphicData uri="http://schemas.openxmlformats.org/drawingml/2006/table">
            <a:tbl>
              <a:tblPr/>
              <a:tblGrid>
                <a:gridCol w="1656227">
                  <a:extLst>
                    <a:ext uri="{9D8B030D-6E8A-4147-A177-3AD203B41FA5}">
                      <a16:colId xmlns:a16="http://schemas.microsoft.com/office/drawing/2014/main" val="234800709"/>
                    </a:ext>
                  </a:extLst>
                </a:gridCol>
                <a:gridCol w="1870420">
                  <a:extLst>
                    <a:ext uri="{9D8B030D-6E8A-4147-A177-3AD203B41FA5}">
                      <a16:colId xmlns:a16="http://schemas.microsoft.com/office/drawing/2014/main" val="2493355183"/>
                    </a:ext>
                  </a:extLst>
                </a:gridCol>
                <a:gridCol w="2956470">
                  <a:extLst>
                    <a:ext uri="{9D8B030D-6E8A-4147-A177-3AD203B41FA5}">
                      <a16:colId xmlns:a16="http://schemas.microsoft.com/office/drawing/2014/main" val="1524892077"/>
                    </a:ext>
                  </a:extLst>
                </a:gridCol>
              </a:tblGrid>
              <a:tr h="22343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Situation significative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 &amp; prénom Auteurs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mail auteurs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898107"/>
                  </a:ext>
                </a:extLst>
              </a:tr>
              <a:tr h="2234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Bloc 1 - E2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Nicolas HUTREL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nicolas.hutrel@ac-normandie.fr</a:t>
                      </a:r>
                      <a:endParaRPr lang="fr-FR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7784464"/>
                  </a:ext>
                </a:extLst>
              </a:tr>
              <a:tr h="22343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 LEBEAUPIN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Johan.Lebeaupin@ac-poitiers.fr</a:t>
                      </a:r>
                      <a:endParaRPr lang="fr-FR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828824"/>
                  </a:ext>
                </a:extLst>
              </a:tr>
              <a:tr h="2234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Bloc 2 - E31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Alain MARISSAL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alain.marissal@ac-lille.fr</a:t>
                      </a:r>
                      <a:endParaRPr lang="fr-FR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094277"/>
                  </a:ext>
                </a:extLst>
              </a:tr>
              <a:tr h="22343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Olivier PAUL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olivier.paul@ac-lille.fr</a:t>
                      </a:r>
                      <a:endParaRPr lang="fr-FR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043700"/>
                  </a:ext>
                </a:extLst>
              </a:tr>
              <a:tr h="2234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Bloc 3 - E32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Sébastien WECXSTEEN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sebastien.wecxsteen@ac-grenoble.fr</a:t>
                      </a:r>
                      <a:endParaRPr lang="fr-FR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119378"/>
                  </a:ext>
                </a:extLst>
              </a:tr>
              <a:tr h="22343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Diego PETITTO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diego.petitto@ac-lille.fr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353886"/>
                  </a:ext>
                </a:extLst>
              </a:tr>
              <a:tr h="2234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Bloc 4 - E33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Albin KREEL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albin.kreel@ac-amiens.fr</a:t>
                      </a:r>
                      <a:endParaRPr lang="fr-FR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3146"/>
                  </a:ext>
                </a:extLst>
              </a:tr>
              <a:tr h="22343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Patrice FEVRIER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patrice.fevrier@ac-montpellier.fr</a:t>
                      </a:r>
                      <a:endParaRPr lang="fr-FR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612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9446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Grand écran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Académie de Lille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Frederic Dedeken</dc:creator>
  <cp:lastModifiedBy>Frederic Dedeken</cp:lastModifiedBy>
  <cp:revision>1</cp:revision>
  <dcterms:created xsi:type="dcterms:W3CDTF">2025-01-15T15:56:09Z</dcterms:created>
  <dcterms:modified xsi:type="dcterms:W3CDTF">2025-01-15T15:56:27Z</dcterms:modified>
</cp:coreProperties>
</file>