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1" r:id="rId2"/>
  </p:sldMasterIdLst>
  <p:notesMasterIdLst>
    <p:notesMasterId r:id="rId55"/>
  </p:notesMasterIdLst>
  <p:handoutMasterIdLst>
    <p:handoutMasterId r:id="rId56"/>
  </p:handoutMasterIdLst>
  <p:sldIdLst>
    <p:sldId id="256" r:id="rId3"/>
    <p:sldId id="377" r:id="rId4"/>
    <p:sldId id="385" r:id="rId5"/>
    <p:sldId id="258" r:id="rId6"/>
    <p:sldId id="259" r:id="rId7"/>
    <p:sldId id="383" r:id="rId8"/>
    <p:sldId id="262" r:id="rId9"/>
    <p:sldId id="263" r:id="rId10"/>
    <p:sldId id="269" r:id="rId11"/>
    <p:sldId id="271" r:id="rId12"/>
    <p:sldId id="275" r:id="rId13"/>
    <p:sldId id="277" r:id="rId14"/>
    <p:sldId id="278" r:id="rId15"/>
    <p:sldId id="279" r:id="rId16"/>
    <p:sldId id="281" r:id="rId17"/>
    <p:sldId id="282" r:id="rId18"/>
    <p:sldId id="285" r:id="rId19"/>
    <p:sldId id="290" r:id="rId20"/>
    <p:sldId id="292" r:id="rId21"/>
    <p:sldId id="293" r:id="rId22"/>
    <p:sldId id="298" r:id="rId23"/>
    <p:sldId id="299" r:id="rId24"/>
    <p:sldId id="300" r:id="rId25"/>
    <p:sldId id="306" r:id="rId26"/>
    <p:sldId id="312" r:id="rId27"/>
    <p:sldId id="318" r:id="rId28"/>
    <p:sldId id="321" r:id="rId29"/>
    <p:sldId id="324" r:id="rId30"/>
    <p:sldId id="339" r:id="rId31"/>
    <p:sldId id="330" r:id="rId32"/>
    <p:sldId id="334" r:id="rId33"/>
    <p:sldId id="341" r:id="rId34"/>
    <p:sldId id="343" r:id="rId35"/>
    <p:sldId id="344" r:id="rId36"/>
    <p:sldId id="345" r:id="rId37"/>
    <p:sldId id="346" r:id="rId38"/>
    <p:sldId id="347" r:id="rId39"/>
    <p:sldId id="348" r:id="rId40"/>
    <p:sldId id="349" r:id="rId41"/>
    <p:sldId id="350" r:id="rId42"/>
    <p:sldId id="351" r:id="rId43"/>
    <p:sldId id="353" r:id="rId44"/>
    <p:sldId id="358" r:id="rId45"/>
    <p:sldId id="359" r:id="rId46"/>
    <p:sldId id="365" r:id="rId47"/>
    <p:sldId id="366" r:id="rId48"/>
    <p:sldId id="375" r:id="rId49"/>
    <p:sldId id="384" r:id="rId50"/>
    <p:sldId id="373" r:id="rId51"/>
    <p:sldId id="371" r:id="rId52"/>
    <p:sldId id="382" r:id="rId53"/>
    <p:sldId id="381" r:id="rId54"/>
  </p:sldIdLst>
  <p:sldSz cx="9144000" cy="6858000" type="screen4x3"/>
  <p:notesSz cx="7102475" cy="102346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70474" autoAdjust="0"/>
  </p:normalViewPr>
  <p:slideViewPr>
    <p:cSldViewPr>
      <p:cViewPr varScale="1">
        <p:scale>
          <a:sx n="44" d="100"/>
          <a:sy n="44" d="100"/>
        </p:scale>
        <p:origin x="1848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52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47" d="100"/>
          <a:sy n="47" d="100"/>
        </p:scale>
        <p:origin x="2748" y="4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viewProps" Target="viewProps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presProps" Target="pres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511731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4023092" y="0"/>
            <a:ext cx="3077739" cy="511731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r">
              <a:defRPr sz="1300"/>
            </a:lvl1pPr>
          </a:lstStyle>
          <a:p>
            <a:fld id="{764907FC-8664-4088-B1EE-10DA3A8CAF1D}" type="datetimeFigureOut">
              <a:rPr lang="fr-FR" smtClean="0"/>
              <a:pPr/>
              <a:t>30/10/2024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7739" cy="511731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4023092" y="9721106"/>
            <a:ext cx="3077739" cy="511731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r">
              <a:defRPr sz="1300"/>
            </a:lvl1pPr>
          </a:lstStyle>
          <a:p>
            <a:fld id="{F5811C60-7C03-4EB1-937C-86D2154193F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598909" y="292770"/>
            <a:ext cx="5844891" cy="4384576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66" tIns="49533" rIns="99066" bIns="49533" rtlCol="0" anchor="ctr"/>
          <a:lstStyle/>
          <a:p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fr-FR" dirty="0" smtClean="0"/>
              <a:t>Eau + granulat</a:t>
            </a:r>
            <a:r>
              <a:rPr lang="fr-FR" baseline="0" dirty="0" smtClean="0"/>
              <a:t> (sable, gravier) + ciment</a:t>
            </a:r>
          </a:p>
          <a:p>
            <a:r>
              <a:rPr lang="fr-FR" baseline="0" dirty="0" smtClean="0"/>
              <a:t>Architecture et construction</a:t>
            </a:r>
          </a:p>
          <a:p>
            <a:r>
              <a:rPr lang="fr-FR" baseline="0" dirty="0" smtClean="0"/>
              <a:t>Peu cher : ~0,30€ /kg</a:t>
            </a:r>
          </a:p>
          <a:p>
            <a:r>
              <a:rPr lang="fr-FR" baseline="0" dirty="0" smtClean="0"/>
              <a:t>Lourd : 2300 kg/m^3</a:t>
            </a:r>
          </a:p>
          <a:p>
            <a:r>
              <a:rPr lang="fr-FR" baseline="0" dirty="0" smtClean="0"/>
              <a:t>Résiste très bien à la compression</a:t>
            </a:r>
          </a:p>
          <a:p>
            <a:r>
              <a:rPr lang="fr-FR" baseline="0" dirty="0" smtClean="0"/>
              <a:t>Mortier = eau + sable + ciment</a:t>
            </a:r>
            <a:endParaRPr lang="fr-FR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fr-FR" sz="1200" b="0" dirty="0" smtClean="0"/>
              <a:t>Roches ou matériaux constitués de minéraux chauffés.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dirty="0" smtClean="0"/>
              <a:t>Dures , cassantes</a:t>
            </a:r>
          </a:p>
          <a:p>
            <a:endParaRPr lang="fr-FR" sz="1200" b="1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fr-FR" dirty="0" smtClean="0"/>
              <a:t>Cout élevé</a:t>
            </a:r>
          </a:p>
          <a:p>
            <a:r>
              <a:rPr lang="fr-FR" dirty="0" smtClean="0"/>
              <a:t>Dures, résistantes à l’abrasion</a:t>
            </a:r>
            <a:endParaRPr lang="fr-FR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fr-FR" dirty="0" smtClean="0"/>
              <a:t>Matériau le plus dur (résistance à l’usure)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fr-FR" dirty="0" smtClean="0"/>
              <a:t>Très peu chers</a:t>
            </a:r>
          </a:p>
          <a:p>
            <a:r>
              <a:rPr lang="fr-FR" dirty="0" smtClean="0"/>
              <a:t>Matériaux de construction</a:t>
            </a:r>
            <a:endParaRPr lang="fr-FR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fr-FR" dirty="0" smtClean="0"/>
              <a:t>Argile séchée</a:t>
            </a:r>
            <a:endParaRPr lang="fr-FR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fr-FR" dirty="0" smtClean="0"/>
              <a:t>Transparent</a:t>
            </a:r>
          </a:p>
          <a:p>
            <a:r>
              <a:rPr lang="fr-FR" dirty="0" smtClean="0"/>
              <a:t>Peu cher</a:t>
            </a:r>
          </a:p>
          <a:p>
            <a:r>
              <a:rPr lang="fr-FR" dirty="0" smtClean="0"/>
              <a:t>Cassant mais dur</a:t>
            </a:r>
          </a:p>
          <a:p>
            <a:r>
              <a:rPr lang="fr-FR" dirty="0" smtClean="0"/>
              <a:t>Silice (sable) : SiO2</a:t>
            </a:r>
            <a:endParaRPr lang="fr-FR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smtClean="0"/>
              <a:t>Matériaux fabriqués par les êtres vivants</a:t>
            </a:r>
          </a:p>
          <a:p>
            <a:endParaRPr lang="fr-FR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75436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smtClean="0"/>
              <a:t>Définition : Un matériau est une substance employée pour fabriquer quelque chose</a:t>
            </a:r>
          </a:p>
          <a:p>
            <a:endParaRPr lang="fr-FR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</p:spPr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239451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fr-FR" dirty="0" smtClean="0"/>
              <a:t>Plastiques, carbone, d’hydrogène </a:t>
            </a:r>
          </a:p>
          <a:p>
            <a:pPr>
              <a:buFont typeface="Wingdings" pitchFamily="2" charset="2"/>
              <a:buChar char="Ø"/>
            </a:pPr>
            <a:r>
              <a:rPr lang="fr-FR" dirty="0" smtClean="0"/>
              <a:t>Très faible densité : 1000kg/m3</a:t>
            </a:r>
          </a:p>
          <a:p>
            <a:pPr>
              <a:buFont typeface="Wingdings" pitchFamily="2" charset="2"/>
              <a:buChar char="Ø"/>
            </a:pPr>
            <a:r>
              <a:rPr lang="fr-FR" dirty="0" smtClean="0"/>
              <a:t>   Peu cher : ~ 3</a:t>
            </a:r>
            <a:r>
              <a:rPr lang="fr-FR" baseline="30000" dirty="0" smtClean="0"/>
              <a:t>€</a:t>
            </a:r>
            <a:r>
              <a:rPr lang="fr-FR" dirty="0" smtClean="0"/>
              <a:t>/kg</a:t>
            </a:r>
          </a:p>
          <a:p>
            <a:pPr>
              <a:buFont typeface="Wingdings" pitchFamily="2" charset="2"/>
              <a:buChar char="Ø"/>
            </a:pPr>
            <a:r>
              <a:rPr lang="fr-FR" dirty="0" smtClean="0"/>
              <a:t>   Faible résistance mécanique : E ~ 5000 </a:t>
            </a:r>
            <a:r>
              <a:rPr lang="fr-FR" dirty="0" err="1" smtClean="0"/>
              <a:t>MPa</a:t>
            </a:r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fr-FR" dirty="0" smtClean="0"/>
              <a:t>recyclables</a:t>
            </a:r>
            <a:endParaRPr lang="fr-FR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fr-FR" dirty="0" smtClean="0"/>
              <a:t>Jouets, mobilier, pare chocs</a:t>
            </a:r>
          </a:p>
          <a:p>
            <a:r>
              <a:rPr lang="fr-FR" dirty="0" smtClean="0"/>
              <a:t>Facile à colorer, aspect brillant, résistance moyenne</a:t>
            </a:r>
            <a:endParaRPr lang="fr-FR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fr-FR" dirty="0" smtClean="0"/>
              <a:t>Bonne résistance aux chocs</a:t>
            </a:r>
          </a:p>
          <a:p>
            <a:pPr>
              <a:buFont typeface="Arial" pitchFamily="34" charset="0"/>
              <a:buNone/>
            </a:pPr>
            <a:r>
              <a:rPr lang="fr-FR" dirty="0" smtClean="0"/>
              <a:t>Accepte bien la couleur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fr-FR" dirty="0" smtClean="0"/>
              <a:t>  Nylon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</p:spPr>
        <p:txBody>
          <a:bodyPr/>
          <a:lstStyle/>
          <a:p>
            <a:r>
              <a:rPr lang="fr-FR" dirty="0" err="1" smtClean="0"/>
              <a:t>Batiment</a:t>
            </a:r>
            <a:r>
              <a:rPr lang="fr-FR" dirty="0" smtClean="0"/>
              <a:t>, génie</a:t>
            </a:r>
            <a:r>
              <a:rPr lang="fr-FR" baseline="0" dirty="0" smtClean="0"/>
              <a:t> civil, emballage alimentaire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4688238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fr-FR" dirty="0" smtClean="0"/>
              <a:t>PS expansé : PS + air</a:t>
            </a:r>
          </a:p>
          <a:p>
            <a:r>
              <a:rPr lang="fr-FR" dirty="0" smtClean="0"/>
              <a:t>dur et cassant, peut être transparent</a:t>
            </a:r>
          </a:p>
          <a:p>
            <a:r>
              <a:rPr lang="fr-FR" dirty="0" smtClean="0"/>
              <a:t>Pots de yaourt, boites</a:t>
            </a:r>
            <a:endParaRPr lang="fr-FR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</p:spPr>
        <p:txBody>
          <a:bodyPr/>
          <a:lstStyle/>
          <a:p>
            <a:r>
              <a:rPr lang="fr-FR" dirty="0" smtClean="0"/>
              <a:t>Dur et résistant</a:t>
            </a:r>
          </a:p>
          <a:p>
            <a:r>
              <a:rPr lang="fr-FR" dirty="0" err="1" smtClean="0"/>
              <a:t>Makrolon</a:t>
            </a:r>
            <a:endParaRPr lang="fr-FR" dirty="0" smtClean="0"/>
          </a:p>
          <a:p>
            <a:r>
              <a:rPr lang="fr-FR" dirty="0" smtClean="0"/>
              <a:t>Jaunit aux UV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686468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</p:spPr>
        <p:txBody>
          <a:bodyPr/>
          <a:lstStyle/>
          <a:p>
            <a:r>
              <a:rPr lang="fr-FR" dirty="0" smtClean="0"/>
              <a:t>Transparent, même sur grande épaisseur (30cm)</a:t>
            </a:r>
            <a:r>
              <a:rPr lang="fr-FR" baseline="0" dirty="0" smtClean="0"/>
              <a:t> à la différence du verre.</a:t>
            </a:r>
            <a:endParaRPr lang="fr-FR" dirty="0" smtClean="0"/>
          </a:p>
          <a:p>
            <a:r>
              <a:rPr lang="fr-FR" dirty="0" smtClean="0"/>
              <a:t>Plexiglass</a:t>
            </a:r>
          </a:p>
          <a:p>
            <a:r>
              <a:rPr lang="fr-FR" dirty="0" smtClean="0"/>
              <a:t>Polycarbonate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836033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</p:spPr>
        <p:txBody>
          <a:bodyPr/>
          <a:lstStyle/>
          <a:p>
            <a:r>
              <a:rPr lang="fr-FR" dirty="0" smtClean="0"/>
              <a:t>Principaux éléments utilisés en construction mécanique</a:t>
            </a:r>
          </a:p>
          <a:p>
            <a:r>
              <a:rPr lang="fr-FR" dirty="0" smtClean="0"/>
              <a:t>Fer : 35% masse de la terre</a:t>
            </a:r>
          </a:p>
          <a:p>
            <a:r>
              <a:rPr lang="fr-FR" dirty="0" smtClean="0"/>
              <a:t>6</a:t>
            </a:r>
            <a:r>
              <a:rPr lang="fr-FR" baseline="30000" dirty="0" smtClean="0"/>
              <a:t>e</a:t>
            </a:r>
            <a:r>
              <a:rPr lang="fr-FR" dirty="0" smtClean="0"/>
              <a:t> élément</a:t>
            </a:r>
            <a:r>
              <a:rPr lang="fr-FR" baseline="0" dirty="0" smtClean="0"/>
              <a:t> le + abondant de l’univers</a:t>
            </a:r>
          </a:p>
          <a:p>
            <a:r>
              <a:rPr lang="fr-FR" baseline="0" dirty="0" smtClean="0"/>
              <a:t>Sur terre : 50% O, 30% Si, 8% Al, 5% Fe, …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57945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err="1" smtClean="0"/>
              <a:t>PolyEthylène</a:t>
            </a:r>
            <a:r>
              <a:rPr lang="fr-FR" dirty="0" smtClean="0"/>
              <a:t> Basse Densité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smtClean="0"/>
              <a:t>Très</a:t>
            </a:r>
            <a:r>
              <a:rPr lang="fr-FR" baseline="0" dirty="0" smtClean="0"/>
              <a:t> faible</a:t>
            </a:r>
            <a:endParaRPr lang="fr-FR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901462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</p:spPr>
        <p:txBody>
          <a:bodyPr/>
          <a:lstStyle/>
          <a:p>
            <a:r>
              <a:rPr lang="fr-FR" dirty="0" err="1" smtClean="0"/>
              <a:t>Polyéthilène</a:t>
            </a:r>
            <a:r>
              <a:rPr lang="fr-FR" dirty="0" smtClean="0"/>
              <a:t> Haute densité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5643239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Non recyclables</a:t>
            </a:r>
            <a:r>
              <a:rPr lang="fr-FR" b="1" dirty="0" smtClean="0"/>
              <a:t> 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fr-FR" dirty="0" smtClean="0"/>
              <a:t>Souple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fr-FR" dirty="0" smtClean="0"/>
              <a:t>Pneus, Elastiques, joints</a:t>
            </a:r>
          </a:p>
          <a:p>
            <a:r>
              <a:rPr lang="fr-FR" dirty="0" smtClean="0"/>
              <a:t>Latex</a:t>
            </a:r>
          </a:p>
          <a:p>
            <a:r>
              <a:rPr lang="fr-FR" dirty="0" smtClean="0"/>
              <a:t>Non recyclables</a:t>
            </a:r>
          </a:p>
          <a:p>
            <a:r>
              <a:rPr lang="fr-FR" dirty="0" smtClean="0"/>
              <a:t>Élasticité, étanchéité, amortissement</a:t>
            </a:r>
            <a:endParaRPr lang="fr-FR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</p:spPr>
        <p:txBody>
          <a:bodyPr/>
          <a:lstStyle/>
          <a:p>
            <a:r>
              <a:rPr lang="fr-FR" dirty="0" smtClean="0"/>
              <a:t>Élastique</a:t>
            </a:r>
          </a:p>
          <a:p>
            <a:r>
              <a:rPr lang="fr-FR" dirty="0" smtClean="0"/>
              <a:t>thermorégulateur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955976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dirty="0" smtClean="0"/>
              <a:t>Opaques, brillants, lourds , résistants</a:t>
            </a:r>
            <a:endParaRPr lang="fr-FR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fr-FR" dirty="0" smtClean="0"/>
              <a:t>Fer + carbone (-de 2%)</a:t>
            </a:r>
          </a:p>
          <a:p>
            <a:r>
              <a:rPr lang="fr-FR" dirty="0" smtClean="0"/>
              <a:t>Acier 0,5€ / kg </a:t>
            </a:r>
          </a:p>
          <a:p>
            <a:endParaRPr lang="fr-FR" dirty="0" smtClean="0"/>
          </a:p>
          <a:p>
            <a:r>
              <a:rPr lang="fr-FR" dirty="0" smtClean="0"/>
              <a:t>Fer + 2</a:t>
            </a:r>
            <a:r>
              <a:rPr lang="fr-FR" baseline="0" dirty="0" smtClean="0"/>
              <a:t> à 5% de carbone</a:t>
            </a:r>
          </a:p>
          <a:p>
            <a:r>
              <a:rPr lang="fr-FR" dirty="0" smtClean="0"/>
              <a:t>Fonte 0,3€ / kg</a:t>
            </a:r>
          </a:p>
          <a:p>
            <a:endParaRPr lang="fr-FR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smtClean="0"/>
              <a:t>Métaux ferreux </a:t>
            </a:r>
            <a:r>
              <a:rPr lang="fr-FR" dirty="0" err="1" smtClean="0"/>
              <a:t>aimantables</a:t>
            </a:r>
            <a:r>
              <a:rPr lang="fr-FR" baseline="0" dirty="0" smtClean="0"/>
              <a:t> sauf certains inox</a:t>
            </a:r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fr-FR" dirty="0" smtClean="0"/>
              <a:t>E = 210 000 </a:t>
            </a:r>
            <a:r>
              <a:rPr lang="fr-FR" dirty="0" err="1" smtClean="0"/>
              <a:t>Mpa</a:t>
            </a:r>
            <a:endParaRPr lang="fr-FR" dirty="0" smtClean="0"/>
          </a:p>
          <a:p>
            <a:r>
              <a:rPr lang="fr-FR" dirty="0" smtClean="0"/>
              <a:t>7800 kg/m3</a:t>
            </a:r>
          </a:p>
          <a:p>
            <a:r>
              <a:rPr lang="fr-FR" dirty="0" smtClean="0"/>
              <a:t>0,5</a:t>
            </a:r>
            <a:r>
              <a:rPr lang="fr-FR" baseline="0" dirty="0" smtClean="0"/>
              <a:t> – </a:t>
            </a:r>
            <a:r>
              <a:rPr lang="fr-FR" dirty="0" smtClean="0"/>
              <a:t>3 €/kg</a:t>
            </a:r>
          </a:p>
          <a:p>
            <a:r>
              <a:rPr lang="fr-FR" dirty="0" smtClean="0"/>
              <a:t>Magnétiques (sauf inox)</a:t>
            </a:r>
          </a:p>
          <a:p>
            <a:r>
              <a:rPr lang="fr-FR" dirty="0" smtClean="0"/>
              <a:t>T° fusion ~1500°C</a:t>
            </a:r>
          </a:p>
          <a:p>
            <a:r>
              <a:rPr lang="fr-FR" dirty="0" smtClean="0"/>
              <a:t>carbone</a:t>
            </a:r>
            <a:endParaRPr lang="fr-FR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fr-FR" dirty="0" smtClean="0"/>
              <a:t>Sensibles à la corrosion  </a:t>
            </a:r>
          </a:p>
          <a:p>
            <a:pPr>
              <a:buFont typeface="Arial" pitchFamily="34" charset="0"/>
              <a:buChar char="•"/>
            </a:pPr>
            <a:r>
              <a:rPr lang="fr-FR" dirty="0" smtClean="0"/>
              <a:t>Médiocre</a:t>
            </a:r>
          </a:p>
          <a:p>
            <a:pPr>
              <a:buFont typeface="Arial" pitchFamily="34" charset="0"/>
              <a:buChar char="•"/>
            </a:pPr>
            <a:r>
              <a:rPr lang="fr-FR" dirty="0" smtClean="0"/>
              <a:t> Faible cout (0,5€ / kg)</a:t>
            </a:r>
          </a:p>
        </p:txBody>
      </p:sp>
    </p:spTree>
    <p:extLst>
      <p:ext uri="{BB962C8B-B14F-4D97-AF65-F5344CB8AC3E}">
        <p14:creationId xmlns:p14="http://schemas.microsoft.com/office/powerpoint/2010/main" val="10797596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</p:spPr>
        <p:txBody>
          <a:bodyPr/>
          <a:lstStyle/>
          <a:p>
            <a:r>
              <a:rPr lang="fr-FR" dirty="0" smtClean="0"/>
              <a:t>Renfort, matrice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9258045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fr-FR" dirty="0" smtClean="0"/>
              <a:t>Alliages : Mn, Mg, Ni, Cr, Si, C, Mo</a:t>
            </a:r>
          </a:p>
          <a:p>
            <a:r>
              <a:rPr lang="fr-FR" dirty="0" smtClean="0"/>
              <a:t>Aucun élément ne dépasse 5% en masse</a:t>
            </a:r>
            <a:endParaRPr lang="fr-FR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fr-FR" dirty="0" smtClean="0"/>
              <a:t>Inoxydables avec</a:t>
            </a:r>
            <a:r>
              <a:rPr lang="fr-FR" baseline="0" dirty="0" smtClean="0"/>
              <a:t> ajout de</a:t>
            </a:r>
            <a:r>
              <a:rPr lang="fr-FR" dirty="0" smtClean="0"/>
              <a:t> Ni + Cr</a:t>
            </a:r>
          </a:p>
          <a:p>
            <a:r>
              <a:rPr lang="fr-FR" dirty="0" smtClean="0"/>
              <a:t>5%</a:t>
            </a:r>
          </a:p>
          <a:p>
            <a:r>
              <a:rPr lang="fr-FR" dirty="0" smtClean="0"/>
              <a:t>Couts élevés :  Inox 2€ / kg environ 4x plus cher que l’acier</a:t>
            </a:r>
          </a:p>
          <a:p>
            <a:pPr>
              <a:buFont typeface="Arial" pitchFamily="34" charset="0"/>
              <a:buNone/>
            </a:pPr>
            <a:r>
              <a:rPr lang="fr-FR" dirty="0" smtClean="0"/>
              <a:t>Usages spécifiques</a:t>
            </a:r>
          </a:p>
          <a:p>
            <a:r>
              <a:rPr lang="fr-FR" dirty="0" smtClean="0"/>
              <a:t>Haute tenue mécanique</a:t>
            </a:r>
            <a:endParaRPr lang="fr-FR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smtClean="0"/>
              <a:t>Acier 0,5€ / kg – Fonte 0,3€ / kg</a:t>
            </a:r>
          </a:p>
          <a:p>
            <a:r>
              <a:rPr lang="fr-FR" dirty="0" smtClean="0"/>
              <a:t>E = 170 000 </a:t>
            </a:r>
            <a:r>
              <a:rPr lang="fr-FR" dirty="0" err="1" smtClean="0"/>
              <a:t>Mpa</a:t>
            </a:r>
            <a:endParaRPr lang="fr-FR" dirty="0" smtClean="0"/>
          </a:p>
          <a:p>
            <a:r>
              <a:rPr lang="fr-FR" dirty="0" smtClean="0"/>
              <a:t>Densité 7,2 (plus léger que l’acier)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7106775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fr-FR" dirty="0" smtClean="0"/>
              <a:t>Mettre les symboles des principaux métaux non ferreux</a:t>
            </a:r>
          </a:p>
          <a:p>
            <a:r>
              <a:rPr lang="fr-FR" dirty="0" smtClean="0"/>
              <a:t>Non </a:t>
            </a:r>
            <a:r>
              <a:rPr lang="fr-FR" dirty="0" err="1" smtClean="0"/>
              <a:t>aimantables</a:t>
            </a:r>
            <a:r>
              <a:rPr lang="fr-FR" dirty="0" smtClean="0"/>
              <a:t> (sauf Ni, Co)</a:t>
            </a:r>
          </a:p>
          <a:p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fr-FR" dirty="0" smtClean="0"/>
              <a:t>Densité  2,7  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fr-FR" dirty="0" smtClean="0"/>
              <a:t>E = 70 000 </a:t>
            </a:r>
            <a:r>
              <a:rPr lang="fr-FR" dirty="0" err="1" smtClean="0"/>
              <a:t>Mpa</a:t>
            </a:r>
            <a:r>
              <a:rPr lang="fr-FR" dirty="0" smtClean="0"/>
              <a:t>  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fr-FR" dirty="0" smtClean="0"/>
              <a:t>1,5€/kg</a:t>
            </a:r>
          </a:p>
          <a:p>
            <a:r>
              <a:rPr lang="fr-FR" dirty="0" smtClean="0"/>
              <a:t>Amagnétique et plus facile à rayer</a:t>
            </a:r>
          </a:p>
          <a:p>
            <a:pPr>
              <a:buFont typeface="Wingdings" pitchFamily="2" charset="2"/>
              <a:buNone/>
            </a:pPr>
            <a:endParaRPr lang="fr-FR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fr-FR" dirty="0" smtClean="0"/>
              <a:t>Alliages : Bronze (Cu + Sn), Laiton (Cu + Zn)</a:t>
            </a:r>
          </a:p>
          <a:p>
            <a:r>
              <a:rPr lang="fr-FR" dirty="0" smtClean="0"/>
              <a:t>10x plus cher que l’acier (5€/kg)</a:t>
            </a:r>
          </a:p>
          <a:p>
            <a:r>
              <a:rPr lang="fr-FR" dirty="0" smtClean="0"/>
              <a:t>Résistant à la corrosion</a:t>
            </a:r>
            <a:endParaRPr lang="fr-FR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fr-FR" dirty="0" smtClean="0"/>
              <a:t>Aéronautique, biomédical</a:t>
            </a:r>
          </a:p>
          <a:p>
            <a:pPr>
              <a:buFont typeface="Arial" pitchFamily="34" charset="0"/>
              <a:buNone/>
            </a:pPr>
            <a:r>
              <a:rPr lang="fr-FR" dirty="0" smtClean="0"/>
              <a:t>Bio compatible (n’engendre pas de défense du système immunitaire)</a:t>
            </a:r>
          </a:p>
          <a:p>
            <a:r>
              <a:rPr lang="fr-FR" dirty="0" smtClean="0"/>
              <a:t>E = 110 000 </a:t>
            </a:r>
            <a:r>
              <a:rPr lang="fr-FR" dirty="0" err="1" smtClean="0"/>
              <a:t>Mpa</a:t>
            </a:r>
            <a:r>
              <a:rPr lang="fr-FR" dirty="0" smtClean="0"/>
              <a:t>   </a:t>
            </a:r>
          </a:p>
          <a:p>
            <a:r>
              <a:rPr lang="fr-FR" dirty="0" smtClean="0"/>
              <a:t>Densité 4,5</a:t>
            </a:r>
          </a:p>
          <a:p>
            <a:r>
              <a:rPr lang="fr-FR" dirty="0" smtClean="0"/>
              <a:t>Prix  30€/kg (TA6V) aluminium vanadium – Ti : 5€/kg</a:t>
            </a: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fr-FR" baseline="0" dirty="0" smtClean="0"/>
              <a:t>Traitement anticorrosion</a:t>
            </a:r>
          </a:p>
          <a:p>
            <a:r>
              <a:rPr lang="fr-FR" baseline="0" dirty="0" smtClean="0"/>
              <a:t>Zn + Cu = laiton</a:t>
            </a: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fr-FR" baseline="0" dirty="0" smtClean="0"/>
              <a:t>Densité 1,7</a:t>
            </a:r>
          </a:p>
        </p:txBody>
      </p:sp>
    </p:spTree>
    <p:extLst>
      <p:ext uri="{BB962C8B-B14F-4D97-AF65-F5344CB8AC3E}">
        <p14:creationId xmlns:p14="http://schemas.microsoft.com/office/powerpoint/2010/main" val="245659633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fr-FR" baseline="0" dirty="0" smtClean="0"/>
              <a:t>Sn+ Cu = Bronze</a:t>
            </a:r>
          </a:p>
          <a:p>
            <a:endParaRPr lang="fr-FR" baseline="0" dirty="0" smtClean="0"/>
          </a:p>
          <a:p>
            <a:endParaRPr lang="fr-FR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fr-FR" dirty="0" smtClean="0"/>
              <a:t>Production peu onéreuse</a:t>
            </a:r>
          </a:p>
          <a:p>
            <a:pPr>
              <a:buFont typeface="Arial" pitchFamily="34" charset="0"/>
              <a:buChar char="•"/>
            </a:pPr>
            <a:r>
              <a:rPr lang="fr-FR" dirty="0" smtClean="0"/>
              <a:t>  Faible densité : 400 - 1000kg/m3</a:t>
            </a:r>
          </a:p>
          <a:p>
            <a:pPr>
              <a:buFont typeface="Arial" pitchFamily="34" charset="0"/>
              <a:buChar char="•"/>
            </a:pPr>
            <a:r>
              <a:rPr lang="fr-FR" dirty="0" smtClean="0"/>
              <a:t>  Peu cher : ~1€/kg</a:t>
            </a:r>
          </a:p>
          <a:p>
            <a:pPr>
              <a:buFont typeface="Arial" pitchFamily="34" charset="0"/>
              <a:buChar char="•"/>
            </a:pPr>
            <a:r>
              <a:rPr lang="fr-FR" smtClean="0"/>
              <a:t>Comportement anisotrope</a:t>
            </a:r>
          </a:p>
          <a:p>
            <a:pPr>
              <a:buFont typeface="Arial" pitchFamily="34" charset="0"/>
              <a:buChar char="•"/>
            </a:pPr>
            <a:r>
              <a:rPr lang="fr-FR" smtClean="0"/>
              <a:t> E ~</a:t>
            </a:r>
            <a:r>
              <a:rPr lang="fr-FR" baseline="0" smtClean="0"/>
              <a:t> 10 000 MPa</a:t>
            </a:r>
            <a:endParaRPr lang="fr-FR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</p:spPr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6576260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</p:spPr>
        <p:txBody>
          <a:bodyPr/>
          <a:lstStyle/>
          <a:p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5529968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dirty="0" smtClean="0"/>
              <a:t>thermodurcissable ou thermoplastique (recyclable)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dirty="0" smtClean="0"/>
              <a:t>Verre, carbone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dirty="0" smtClean="0"/>
              <a:t>Kevlar, chocs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17159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fr-FR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buFont typeface="Arial" pitchFamily="34" charset="0"/>
              <a:buNone/>
            </a:pPr>
            <a:r>
              <a:rPr lang="fr-FR" dirty="0" smtClean="0"/>
              <a:t>1600</a:t>
            </a:r>
            <a:r>
              <a:rPr lang="fr-FR" baseline="0" dirty="0" smtClean="0"/>
              <a:t> kg/m3</a:t>
            </a:r>
            <a:endParaRPr lang="fr-FR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98488" y="292100"/>
            <a:ext cx="5845175" cy="438467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fr-F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C38B66-7109-8F45-B354-F7932010F509}" type="slidenum">
              <a:rPr lang="en-US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7693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CD89B7-958E-EE4D-934F-4B7152C9D64A}" type="slidenum">
              <a:rPr lang="en-US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889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-17463"/>
            <a:ext cx="2057400" cy="59563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-17463"/>
            <a:ext cx="6019800" cy="59563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CF7A05-BC97-894E-A5DC-D212A7A133D8}" type="slidenum">
              <a:rPr lang="en-US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5051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re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DF322-C709-BF41-96B8-1377C3C3BB6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5A177-DCD1-462C-A55B-5FEC23A9319A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9C070-15B5-4D23-A12B-9AACF573720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7641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5A177-DCD1-462C-A55B-5FEC23A9319A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9C070-15B5-4D23-A12B-9AACF573720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361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5A177-DCD1-462C-A55B-5FEC23A9319A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9C070-15B5-4D23-A12B-9AACF573720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9200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5A177-DCD1-462C-A55B-5FEC23A9319A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9C070-15B5-4D23-A12B-9AACF573720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5241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5A177-DCD1-462C-A55B-5FEC23A9319A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9C070-15B5-4D23-A12B-9AACF573720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6436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5A177-DCD1-462C-A55B-5FEC23A9319A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9C070-15B5-4D23-A12B-9AACF573720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9040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5A177-DCD1-462C-A55B-5FEC23A9319A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9C070-15B5-4D23-A12B-9AACF573720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697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6DAEDF-6DFF-F04E-85E1-D05C68A8BC25}" type="slidenum">
              <a:rPr lang="en-US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458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5A177-DCD1-462C-A55B-5FEC23A9319A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9C070-15B5-4D23-A12B-9AACF573720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4973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5A177-DCD1-462C-A55B-5FEC23A9319A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9C070-15B5-4D23-A12B-9AACF573720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9920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5A177-DCD1-462C-A55B-5FEC23A9319A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9C070-15B5-4D23-A12B-9AACF573720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663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5A177-DCD1-462C-A55B-5FEC23A9319A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9C070-15B5-4D23-A12B-9AACF573720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534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DA3061-E458-E040-BD63-560E60143479}" type="slidenum">
              <a:rPr lang="en-US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409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28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28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66D7EF-2FE0-C645-BE6B-70722AFE6FDB}" type="slidenum">
              <a:rPr lang="en-US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647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946A4C-A74C-D64F-9784-968D77187AB4}" type="slidenum">
              <a:rPr lang="en-US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95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9809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091022-2117-5040-BD72-BB23C3FCAD45}" type="slidenum">
              <a:rPr lang="en-US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675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3D4B18-B353-C141-94BD-6ACAC66DD04F}" type="slidenum">
              <a:rPr lang="en-US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043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9F2C16-F6BB-BE47-9325-F91CB0471244}" type="slidenum">
              <a:rPr lang="en-US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544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-17463"/>
            <a:ext cx="8135938" cy="1143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12875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29375"/>
            <a:ext cx="21336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dirty="0" smtClean="0">
                <a:solidFill>
                  <a:schemeClr val="accent6">
                    <a:lumMod val="75000"/>
                  </a:schemeClr>
                </a:solidFill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29375"/>
            <a:ext cx="28956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chemeClr val="accent6">
                    <a:lumMod val="75000"/>
                  </a:schemeClr>
                </a:solidFill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29375"/>
            <a:ext cx="21336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E46C0A"/>
                </a:solidFill>
              </a:defRPr>
            </a:lvl1pPr>
          </a:lstStyle>
          <a:p>
            <a:fld id="{F31DF322-C709-BF41-96B8-1377C3C3BB6B}" type="slidenum">
              <a:rPr lang="en-US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Impact" panose="020B0806030902050204" pitchFamily="34" charset="0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Medium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Medium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Medium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Medium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6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3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65A177-DCD1-462C-A55B-5FEC23A9319A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9C070-15B5-4D23-A12B-9AACF573720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014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7.pn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4.jpeg"/><Relationship Id="rId4" Type="http://schemas.openxmlformats.org/officeDocument/2006/relationships/image" Target="../media/image7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7" Type="http://schemas.openxmlformats.org/officeDocument/2006/relationships/image" Target="../media/image84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7.jpeg"/><Relationship Id="rId4" Type="http://schemas.openxmlformats.org/officeDocument/2006/relationships/image" Target="../media/image8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9.jpeg"/><Relationship Id="rId4" Type="http://schemas.openxmlformats.org/officeDocument/2006/relationships/image" Target="../media/image98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7" Type="http://schemas.openxmlformats.org/officeDocument/2006/relationships/image" Target="../media/image104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3.jpeg"/><Relationship Id="rId5" Type="http://schemas.openxmlformats.org/officeDocument/2006/relationships/image" Target="../media/image102.png"/><Relationship Id="rId4" Type="http://schemas.openxmlformats.org/officeDocument/2006/relationships/image" Target="../media/image101.jpe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3" Type="http://schemas.openxmlformats.org/officeDocument/2006/relationships/image" Target="../media/image105.jpeg"/><Relationship Id="rId7" Type="http://schemas.openxmlformats.org/officeDocument/2006/relationships/image" Target="../media/image109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8.jpeg"/><Relationship Id="rId5" Type="http://schemas.openxmlformats.org/officeDocument/2006/relationships/image" Target="../media/image107.jpeg"/><Relationship Id="rId4" Type="http://schemas.openxmlformats.org/officeDocument/2006/relationships/image" Target="../media/image106.jpe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3" Type="http://schemas.openxmlformats.org/officeDocument/2006/relationships/image" Target="../media/image111.jpeg"/><Relationship Id="rId7" Type="http://schemas.openxmlformats.org/officeDocument/2006/relationships/image" Target="../media/image115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4.jpeg"/><Relationship Id="rId5" Type="http://schemas.openxmlformats.org/officeDocument/2006/relationships/image" Target="../media/image113.jpeg"/><Relationship Id="rId4" Type="http://schemas.openxmlformats.org/officeDocument/2006/relationships/image" Target="../media/image112.jpeg"/><Relationship Id="rId9" Type="http://schemas.openxmlformats.org/officeDocument/2006/relationships/image" Target="../media/image11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1.jpeg"/><Relationship Id="rId5" Type="http://schemas.openxmlformats.org/officeDocument/2006/relationships/image" Target="../media/image120.jpeg"/><Relationship Id="rId4" Type="http://schemas.openxmlformats.org/officeDocument/2006/relationships/image" Target="../media/image119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4.jpeg"/><Relationship Id="rId4" Type="http://schemas.openxmlformats.org/officeDocument/2006/relationships/image" Target="../media/image123.jpe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jpeg"/><Relationship Id="rId3" Type="http://schemas.openxmlformats.org/officeDocument/2006/relationships/image" Target="../media/image125.png"/><Relationship Id="rId7" Type="http://schemas.openxmlformats.org/officeDocument/2006/relationships/image" Target="../media/image129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8.jpeg"/><Relationship Id="rId5" Type="http://schemas.openxmlformats.org/officeDocument/2006/relationships/image" Target="../media/image127.jpeg"/><Relationship Id="rId4" Type="http://schemas.openxmlformats.org/officeDocument/2006/relationships/image" Target="../media/image12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7" Type="http://schemas.openxmlformats.org/officeDocument/2006/relationships/image" Target="../media/image135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4.jpeg"/><Relationship Id="rId5" Type="http://schemas.openxmlformats.org/officeDocument/2006/relationships/image" Target="../media/image133.jpeg"/><Relationship Id="rId4" Type="http://schemas.openxmlformats.org/officeDocument/2006/relationships/image" Target="../media/image132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_OM_mindmap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-409114" y="3196531"/>
            <a:ext cx="3361070" cy="2241833"/>
          </a:xfrm>
          <a:prstGeom prst="round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-2124744" y="620688"/>
            <a:ext cx="13537504" cy="1143001"/>
          </a:xfrm>
        </p:spPr>
        <p:txBody>
          <a:bodyPr/>
          <a:lstStyle/>
          <a:p>
            <a:r>
              <a:rPr lang="fr-FR" sz="5400" dirty="0" smtClean="0">
                <a:latin typeface="Impact" panose="020B0806030902050204" pitchFamily="34" charset="0"/>
              </a:rPr>
              <a:t>Découverte des Matériaux</a:t>
            </a:r>
            <a:endParaRPr lang="fr-FR" sz="5400" dirty="0">
              <a:latin typeface="Impact" panose="020B0806030902050204" pitchFamily="34" charset="0"/>
            </a:endParaRPr>
          </a:p>
        </p:txBody>
      </p:sp>
      <p:sp>
        <p:nvSpPr>
          <p:cNvPr id="5" name="AutoShape 4" descr="Matériaux biosourcés : explorez ces alternatives pour vos offres - Alcime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4"/>
          <a:srcRect b="2476"/>
          <a:stretch/>
        </p:blipFill>
        <p:spPr>
          <a:xfrm>
            <a:off x="2526767" y="2708920"/>
            <a:ext cx="6242906" cy="3159996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6516216" y="6165304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BTS CPI – 1</a:t>
            </a:r>
            <a:r>
              <a:rPr lang="fr-FR" baseline="30000" dirty="0" smtClean="0"/>
              <a:t>ère</a:t>
            </a:r>
            <a:r>
              <a:rPr lang="fr-FR" dirty="0" smtClean="0"/>
              <a:t> année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DC4ADFE7-0CC9-49C5-B557-79BE8D82D792}{C2E2F4D4-DE17-4D2B-B251-3A5D3DE53D61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-1044624" y="143871"/>
            <a:ext cx="8135938" cy="1143001"/>
          </a:xfrm>
        </p:spPr>
        <p:txBody>
          <a:bodyPr/>
          <a:lstStyle/>
          <a:p>
            <a:r>
              <a:rPr lang="fr-FR" dirty="0" smtClean="0"/>
              <a:t>Composites - Béton</a:t>
            </a:r>
            <a:endParaRPr lang="fr-FR" dirty="0"/>
          </a:p>
        </p:txBody>
      </p:sp>
      <p:pic>
        <p:nvPicPr>
          <p:cNvPr id="4" name="_OM_87_branch_92_68" descr="beton.jpg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6732240" y="885615"/>
            <a:ext cx="2267272" cy="1737740"/>
          </a:xfrm>
          <a:prstGeom prst="roundRect">
            <a:avLst/>
          </a:prstGeom>
        </p:spPr>
      </p:pic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DF322-C709-BF41-96B8-1377C3C3BB6B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3" name="ZoneTexte 2"/>
          <p:cNvSpPr txBox="1"/>
          <p:nvPr/>
        </p:nvSpPr>
        <p:spPr>
          <a:xfrm>
            <a:off x="251520" y="1542273"/>
            <a:ext cx="1800200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fr-FR" dirty="0" smtClean="0"/>
              <a:t>Béton :</a:t>
            </a:r>
          </a:p>
          <a:p>
            <a:pPr marL="285750" indent="-28575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fr-FR" dirty="0" smtClean="0"/>
              <a:t>Utilisation : </a:t>
            </a:r>
          </a:p>
          <a:p>
            <a:pPr marL="285750" indent="-28575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fr-FR" dirty="0" smtClean="0"/>
              <a:t>Cout :</a:t>
            </a:r>
          </a:p>
          <a:p>
            <a:pPr marL="285750" indent="-28575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fr-FR" dirty="0" smtClean="0"/>
              <a:t>Densité  :</a:t>
            </a:r>
          </a:p>
          <a:p>
            <a:pPr marL="285750" indent="-28575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fr-FR" dirty="0" smtClean="0"/>
              <a:t>Résistance :</a:t>
            </a:r>
          </a:p>
          <a:p>
            <a:pPr marL="285750" indent="-28575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fr-FR" dirty="0" smtClean="0"/>
              <a:t>Mortier :</a:t>
            </a:r>
          </a:p>
          <a:p>
            <a:pPr marL="285750" indent="-285750">
              <a:lnSpc>
                <a:spcPct val="250000"/>
              </a:lnSpc>
              <a:buFont typeface="Arial" panose="020B0604020202020204" pitchFamily="34" charset="0"/>
              <a:buChar char="•"/>
            </a:pPr>
            <a:endParaRPr lang="fr-FR" dirty="0"/>
          </a:p>
        </p:txBody>
      </p:sp>
      <p:sp>
        <p:nvSpPr>
          <p:cNvPr id="6" name="AutoShape 2" descr="Matériau de construction : comment doser le béton ?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2052" name="Picture 4" descr="Matériau de construction : comment doser le béton ?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872" y="2820667"/>
            <a:ext cx="2664296" cy="166518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Si t'es radieux(se), vas à Marseille ! – Architecture et patrimoine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775572"/>
            <a:ext cx="2891554" cy="1767061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A021CE95-14DD-42D1-9678-C5B2A5D1A786}{E6D764ED-D4DB-48AA-9276-0729808B9D23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Céramiques</a:t>
            </a:r>
            <a:endParaRPr lang="fr-FR" dirty="0"/>
          </a:p>
        </p:txBody>
      </p:sp>
      <p:sp>
        <p:nvSpPr>
          <p:cNvPr id="3" name="_OM_BulletList_"/>
          <p:cNvSpPr>
            <a:spLocks noGrp="1"/>
          </p:cNvSpPr>
          <p:nvPr>
            <p:ph type="body" idx="1"/>
          </p:nvPr>
        </p:nvSpPr>
        <p:spPr>
          <a:xfrm>
            <a:off x="142844" y="2643182"/>
            <a:ext cx="6229356" cy="1138773"/>
          </a:xfrm>
        </p:spPr>
        <p:txBody>
          <a:bodyPr wrap="square">
            <a:spAutoFit/>
          </a:bodyPr>
          <a:lstStyle/>
          <a:p>
            <a:r>
              <a:rPr lang="fr-FR" sz="2000" dirty="0" smtClean="0"/>
              <a:t>Céramiques (techniques et non techniques)</a:t>
            </a:r>
          </a:p>
          <a:p>
            <a:r>
              <a:rPr lang="fr-FR" sz="2000" dirty="0" smtClean="0"/>
              <a:t>Verres</a:t>
            </a:r>
          </a:p>
          <a:p>
            <a:endParaRPr lang="fr-FR" sz="2000" dirty="0"/>
          </a:p>
        </p:txBody>
      </p:sp>
      <p:sp>
        <p:nvSpPr>
          <p:cNvPr id="4" name="ZoneTexte 3"/>
          <p:cNvSpPr txBox="1"/>
          <p:nvPr/>
        </p:nvSpPr>
        <p:spPr>
          <a:xfrm>
            <a:off x="292835" y="1095795"/>
            <a:ext cx="7929618" cy="132343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fr-FR" sz="2000" dirty="0" smtClean="0"/>
              <a:t>Définition :</a:t>
            </a:r>
          </a:p>
          <a:p>
            <a:r>
              <a:rPr lang="fr-FR" sz="2000" dirty="0" smtClean="0"/>
              <a:t>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000" dirty="0" smtClean="0"/>
              <a:t>Propriétés : elles sont ………………. et ……………………..</a:t>
            </a:r>
            <a:endParaRPr lang="fr-FR" sz="2000" b="1" dirty="0" smtClean="0"/>
          </a:p>
          <a:p>
            <a:endParaRPr lang="fr-FR" sz="2000" b="1" dirty="0" smtClean="0"/>
          </a:p>
        </p:txBody>
      </p:sp>
      <p:pic>
        <p:nvPicPr>
          <p:cNvPr id="5" name="Image 4" descr="tmp.jpg"/>
          <p:cNvPicPr>
            <a:picLocks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2976" y="2071678"/>
            <a:ext cx="7461240" cy="4572032"/>
          </a:xfrm>
          <a:prstGeom prst="rect">
            <a:avLst/>
          </a:prstGeom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DF322-C709-BF41-96B8-1377C3C3BB6B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6A147448-841D-4733-AA7A-5331551FE2C2}{87C805CD-2EEC-438D-87E5-E2B9F1A8A136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Céramiques Techniques</a:t>
            </a:r>
            <a:endParaRPr lang="fr-FR" dirty="0"/>
          </a:p>
        </p:txBody>
      </p:sp>
      <p:sp>
        <p:nvSpPr>
          <p:cNvPr id="3" name="_OM_BulletList_"/>
          <p:cNvSpPr>
            <a:spLocks noGrp="1"/>
          </p:cNvSpPr>
          <p:nvPr>
            <p:ph type="body" idx="1"/>
          </p:nvPr>
        </p:nvSpPr>
        <p:spPr>
          <a:xfrm>
            <a:off x="254410" y="1125538"/>
            <a:ext cx="4906888" cy="2616101"/>
          </a:xfr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000" dirty="0" smtClean="0"/>
              <a:t>Principales céramiques techniques :</a:t>
            </a:r>
          </a:p>
          <a:p>
            <a:pPr marL="0" indent="0">
              <a:buNone/>
            </a:pPr>
            <a:endParaRPr lang="fr-FR" sz="2000" dirty="0" smtClean="0"/>
          </a:p>
          <a:p>
            <a:pPr marL="0" indent="0">
              <a:buNone/>
            </a:pPr>
            <a:endParaRPr lang="fr-FR" sz="20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fr-FR" sz="2000" dirty="0" smtClean="0"/>
              <a:t>Diamant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r-FR" sz="2000" dirty="0" smtClean="0"/>
              <a:t>Carbure de silicium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r-FR" sz="2000" dirty="0" smtClean="0"/>
              <a:t>Carbure de tungstène</a:t>
            </a:r>
          </a:p>
          <a:p>
            <a:pPr>
              <a:buFont typeface="Wingdings" panose="05000000000000000000" pitchFamily="2" charset="2"/>
              <a:buChar char="Ø"/>
            </a:pPr>
            <a:endParaRPr lang="fr-FR" sz="20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DF322-C709-BF41-96B8-1377C3C3BB6B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ZoneTexte 4"/>
          <p:cNvSpPr txBox="1"/>
          <p:nvPr/>
        </p:nvSpPr>
        <p:spPr>
          <a:xfrm>
            <a:off x="286896" y="4267101"/>
            <a:ext cx="42484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Coût 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 Applications spécifiques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 Propriétés mécaniques :</a:t>
            </a:r>
            <a:endParaRPr lang="fr-FR" dirty="0"/>
          </a:p>
        </p:txBody>
      </p:sp>
      <p:pic>
        <p:nvPicPr>
          <p:cNvPr id="1026" name="Picture 2" descr="https://www.techni-contact.com/ressources/images/produits/zoom/usinage-en-ceramiques-techniques-2902942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719" y="1452743"/>
            <a:ext cx="4272855" cy="306256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4A973146-EB6C-419E-BA80-819E11DE835C}{6A147448-841D-4733-AA7A-5331551FE2C2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539750" y="-17463"/>
            <a:ext cx="8135938" cy="1143001"/>
          </a:xfrm>
        </p:spPr>
        <p:txBody>
          <a:bodyPr/>
          <a:lstStyle/>
          <a:p>
            <a:r>
              <a:rPr lang="fr-FR" dirty="0" smtClean="0"/>
              <a:t>Céramiques Techniques  - Diamant</a:t>
            </a:r>
            <a:endParaRPr lang="fr-FR" dirty="0"/>
          </a:p>
        </p:txBody>
      </p:sp>
      <p:pic>
        <p:nvPicPr>
          <p:cNvPr id="3" name="_OM_89_branch_78_80" descr="diamant.jpg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6101192" y="1103022"/>
            <a:ext cx="2585608" cy="2919130"/>
          </a:xfrm>
          <a:prstGeom prst="round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429375"/>
            <a:ext cx="2133600" cy="292100"/>
          </a:xfrm>
        </p:spPr>
        <p:txBody>
          <a:bodyPr/>
          <a:lstStyle/>
          <a:p>
            <a:fld id="{87D839E4-F218-5F47-AA50-ADCE04F29A72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5" name="ZoneTexte 4"/>
          <p:cNvSpPr txBox="1"/>
          <p:nvPr/>
        </p:nvSpPr>
        <p:spPr>
          <a:xfrm>
            <a:off x="347864" y="1528400"/>
            <a:ext cx="4872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 Dureté 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r>
              <a:rPr lang="fr-FR" dirty="0" smtClean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Applications : outils de coupe, gravure  </a:t>
            </a:r>
            <a:endParaRPr lang="fr-FR" dirty="0"/>
          </a:p>
        </p:txBody>
      </p:sp>
      <p:pic>
        <p:nvPicPr>
          <p:cNvPr id="1028" name="Picture 4" descr="https://d2p3duacfnfxvs.cloudfront.net/dontalia-fr/products/99625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44" r="36727"/>
          <a:stretch/>
        </p:blipFill>
        <p:spPr bwMode="auto">
          <a:xfrm>
            <a:off x="4320347" y="3282726"/>
            <a:ext cx="1224136" cy="3429001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Outil composite - ElectroDIAM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5757" y="4425347"/>
            <a:ext cx="2288612" cy="2288612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Fraise diamant avec segment métallique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55" r="28317"/>
          <a:stretch/>
        </p:blipFill>
        <p:spPr bwMode="auto">
          <a:xfrm rot="5400000">
            <a:off x="1211960" y="3809303"/>
            <a:ext cx="2016224" cy="3793088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BD65EAC2-51F1-47F4-9AFB-F3834B9DA67B}{6A147448-841D-4733-AA7A-5331551FE2C2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-756592" y="180018"/>
            <a:ext cx="8135938" cy="1303323"/>
          </a:xfrm>
        </p:spPr>
        <p:txBody>
          <a:bodyPr/>
          <a:lstStyle/>
          <a:p>
            <a:r>
              <a:rPr lang="fr-FR" dirty="0" smtClean="0"/>
              <a:t>Céramiques Techniques</a:t>
            </a:r>
            <a:br>
              <a:rPr lang="fr-FR" dirty="0" smtClean="0"/>
            </a:br>
            <a:r>
              <a:rPr lang="fr-FR" dirty="0" smtClean="0"/>
              <a:t> Carbure de silicium</a:t>
            </a:r>
            <a:endParaRPr lang="fr-FR" dirty="0"/>
          </a:p>
        </p:txBody>
      </p:sp>
      <p:pic>
        <p:nvPicPr>
          <p:cNvPr id="3" name="_OM_90_branch_98_64" descr="f60bb80b28_113196_carbure-silicium-abrasif.jpg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417909"/>
            <a:ext cx="4004469" cy="2667039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429375"/>
            <a:ext cx="2133600" cy="292100"/>
          </a:xfrm>
        </p:spPr>
        <p:txBody>
          <a:bodyPr/>
          <a:lstStyle/>
          <a:p>
            <a:fld id="{87D839E4-F218-5F47-AA50-ADCE04F29A72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5" name="Titre 1"/>
          <p:cNvSpPr txBox="1">
            <a:spLocks/>
          </p:cNvSpPr>
          <p:nvPr/>
        </p:nvSpPr>
        <p:spPr bwMode="auto">
          <a:xfrm>
            <a:off x="551062" y="5500681"/>
            <a:ext cx="8135938" cy="1143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Impact" panose="020B0806030902050204" pitchFamily="34" charset="0"/>
                <a:cs typeface="+mj-cs"/>
              </a:rPr>
              <a:t>Céramiques Techniques - Carbure de tungstène</a:t>
            </a:r>
            <a:endParaRPr kumimoji="0" lang="fr-FR" sz="4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Impact" panose="020B0806030902050204" pitchFamily="34" charset="0"/>
              <a:cs typeface="+mj-cs"/>
            </a:endParaRPr>
          </a:p>
        </p:txBody>
      </p:sp>
      <p:pic>
        <p:nvPicPr>
          <p:cNvPr id="6" name="_OM_91_branch_80_80" descr="carb de tung.jpg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5602111" y="2387102"/>
            <a:ext cx="3071834" cy="2962272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5405165" y="1565889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.Application principale : Outils d’usinage</a:t>
            </a:r>
            <a:endParaRPr lang="fr-FR" dirty="0"/>
          </a:p>
        </p:txBody>
      </p:sp>
      <p:sp>
        <p:nvSpPr>
          <p:cNvPr id="8" name="ZoneTexte 7"/>
          <p:cNvSpPr txBox="1"/>
          <p:nvPr/>
        </p:nvSpPr>
        <p:spPr>
          <a:xfrm>
            <a:off x="287040" y="3569847"/>
            <a:ext cx="45009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.Application principale : Ponçage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387AB0E9-572A-4CFA-8ED9-A4181CBAFC8B}{87C805CD-2EEC-438D-87E5-E2B9F1A8A136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Céramiques Non techniques</a:t>
            </a:r>
            <a:endParaRPr lang="fr-FR" dirty="0"/>
          </a:p>
        </p:txBody>
      </p:sp>
      <p:sp>
        <p:nvSpPr>
          <p:cNvPr id="3" name="_OM_BulletList_"/>
          <p:cNvSpPr>
            <a:spLocks noGrp="1"/>
          </p:cNvSpPr>
          <p:nvPr>
            <p:ph type="body" idx="1"/>
          </p:nvPr>
        </p:nvSpPr>
        <p:spPr>
          <a:xfrm>
            <a:off x="457200" y="1412875"/>
            <a:ext cx="4114800" cy="3062377"/>
          </a:xfrm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 smtClean="0"/>
              <a:t>Ciment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 smtClean="0"/>
              <a:t>Brique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 smtClean="0"/>
              <a:t>Minéraux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 smtClean="0"/>
              <a:t>Plâtre</a:t>
            </a:r>
          </a:p>
          <a:p>
            <a:endParaRPr lang="fr-FR" sz="24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DF322-C709-BF41-96B8-1377C3C3BB6B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ZoneTexte 4"/>
          <p:cNvSpPr txBox="1"/>
          <p:nvPr/>
        </p:nvSpPr>
        <p:spPr>
          <a:xfrm>
            <a:off x="436811" y="5013176"/>
            <a:ext cx="34563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Coût :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  Applications :</a:t>
            </a:r>
            <a:endParaRPr lang="fr-FR" dirty="0"/>
          </a:p>
        </p:txBody>
      </p:sp>
      <p:pic>
        <p:nvPicPr>
          <p:cNvPr id="2050" name="Picture 2" descr="Mortier pour la restauration de la pierre | Dossier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38" y="1386591"/>
            <a:ext cx="3480321" cy="1812827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La construction - Abgrall Maçonneri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6552" y="3638080"/>
            <a:ext cx="2791295" cy="279129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82720615-E3AB-4080-9681-0A2A8EEB6208}{387AB0E9-572A-4CFA-8ED9-A4181CBAFC8B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396502" y="214290"/>
            <a:ext cx="8135938" cy="1143001"/>
          </a:xfrm>
        </p:spPr>
        <p:txBody>
          <a:bodyPr/>
          <a:lstStyle/>
          <a:p>
            <a:r>
              <a:rPr lang="fr-FR" dirty="0" smtClean="0"/>
              <a:t>Céramiques Non techniques - Ciment</a:t>
            </a:r>
            <a:endParaRPr lang="fr-FR" dirty="0"/>
          </a:p>
        </p:txBody>
      </p:sp>
      <p:pic>
        <p:nvPicPr>
          <p:cNvPr id="3" name="_OM_92_branch_98_64" descr="ciment-opc.jpg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396502" y="1357291"/>
            <a:ext cx="4004469" cy="2667977"/>
          </a:xfrm>
          <a:prstGeom prst="round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429375"/>
            <a:ext cx="2133600" cy="292100"/>
          </a:xfrm>
        </p:spPr>
        <p:txBody>
          <a:bodyPr/>
          <a:lstStyle/>
          <a:p>
            <a:fld id="{87D839E4-F218-5F47-AA50-ADCE04F29A72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5" name="_OM_93_branch_80_80" descr="brique.jpg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5508104" y="2204864"/>
            <a:ext cx="3319462" cy="3319462"/>
          </a:xfrm>
          <a:prstGeom prst="roundRect">
            <a:avLst/>
          </a:prstGeom>
        </p:spPr>
      </p:pic>
      <p:sp>
        <p:nvSpPr>
          <p:cNvPr id="6" name="Titre 1"/>
          <p:cNvSpPr txBox="1">
            <a:spLocks/>
          </p:cNvSpPr>
          <p:nvPr/>
        </p:nvSpPr>
        <p:spPr bwMode="auto">
          <a:xfrm>
            <a:off x="898532" y="5420884"/>
            <a:ext cx="8135938" cy="1143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Impact" panose="020B0806030902050204" pitchFamily="34" charset="0"/>
                <a:cs typeface="+mj-cs"/>
              </a:rPr>
              <a:t>Céramiques Non techniques - Brique</a:t>
            </a:r>
            <a:endParaRPr kumimoji="0" lang="fr-FR" sz="4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Impact" panose="020B0806030902050204" pitchFamily="34" charset="0"/>
              <a:cs typeface="+mj-cs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368307" y="4078764"/>
            <a:ext cx="37716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Ciment </a:t>
            </a:r>
            <a:r>
              <a:rPr lang="fr-FR" dirty="0"/>
              <a:t>: chaux (durcit avec l’eau), utilisé pour fabriquer du béton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5000466" y="1649860"/>
            <a:ext cx="3099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Brique : 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0F80151C-30D2-421F-A221-DCDF7A7FF083}{C1B14955-37B9-4F3B-BEBE-1BD222A67468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400421" y="108755"/>
            <a:ext cx="8135938" cy="1143001"/>
          </a:xfrm>
        </p:spPr>
        <p:txBody>
          <a:bodyPr/>
          <a:lstStyle/>
          <a:p>
            <a:r>
              <a:rPr lang="fr-FR" dirty="0" smtClean="0"/>
              <a:t>Minéraux – Granit – Marbre - Ardoise</a:t>
            </a:r>
            <a:endParaRPr lang="fr-FR" dirty="0"/>
          </a:p>
        </p:txBody>
      </p:sp>
      <p:pic>
        <p:nvPicPr>
          <p:cNvPr id="3" name="_OM_94_branch_96_64" descr="avantages-et-inconvenients-du-granit.jpg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245435" y="1224240"/>
            <a:ext cx="3857620" cy="2741083"/>
          </a:xfrm>
          <a:prstGeom prst="roundRect">
            <a:avLst/>
          </a:prstGeom>
        </p:spPr>
      </p:pic>
      <p:pic>
        <p:nvPicPr>
          <p:cNvPr id="5" name="_OM_95_branch_102_60" descr="blocs-carrara-marbre-4505745z2-104139132.JPEG"/>
          <p:cNvPicPr>
            <a:picLocks/>
          </p:cNvPicPr>
          <p:nvPr/>
        </p:nvPicPr>
        <p:blipFill>
          <a:blip r:embed="rId4"/>
          <a:srcRect t="5556"/>
          <a:stretch>
            <a:fillRect/>
          </a:stretch>
        </p:blipFill>
        <p:spPr>
          <a:xfrm>
            <a:off x="4685347" y="1380335"/>
            <a:ext cx="4071966" cy="2428892"/>
          </a:xfrm>
          <a:prstGeom prst="roundRect">
            <a:avLst/>
          </a:prstGeom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429375"/>
            <a:ext cx="2133600" cy="292100"/>
          </a:xfrm>
        </p:spPr>
        <p:txBody>
          <a:bodyPr/>
          <a:lstStyle/>
          <a:p>
            <a:fld id="{87D839E4-F218-5F47-AA50-ADCE04F29A72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7" name="_OM_96_branch_68_92" descr="ardoise.jpg"/>
          <p:cNvPicPr>
            <a:picLocks/>
          </p:cNvPicPr>
          <p:nvPr/>
        </p:nvPicPr>
        <p:blipFill rotWithShape="1">
          <a:blip r:embed="rId5"/>
          <a:srcRect l="29165"/>
          <a:stretch/>
        </p:blipFill>
        <p:spPr>
          <a:xfrm rot="5400000">
            <a:off x="5545277" y="3010977"/>
            <a:ext cx="2175916" cy="4248156"/>
          </a:xfrm>
          <a:prstGeom prst="round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245435" y="4711476"/>
            <a:ext cx="35344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Applications </a:t>
            </a:r>
            <a:r>
              <a:rPr lang="fr-FR" dirty="0"/>
              <a:t>: Décoration, toiture, carrelage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2BAB3B76-57CD-4732-9037-311007F73400}{A021CE95-14DD-42D1-9678-C5B2A5D1A786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Minéraux - Verres</a:t>
            </a:r>
            <a:endParaRPr lang="fr-FR" dirty="0"/>
          </a:p>
        </p:txBody>
      </p:sp>
      <p:sp>
        <p:nvSpPr>
          <p:cNvPr id="3" name="_OM_BulletList_"/>
          <p:cNvSpPr>
            <a:spLocks noGrp="1"/>
          </p:cNvSpPr>
          <p:nvPr>
            <p:ph type="body" idx="1"/>
          </p:nvPr>
        </p:nvSpPr>
        <p:spPr>
          <a:xfrm>
            <a:off x="457200" y="1412875"/>
            <a:ext cx="4114800" cy="4462760"/>
          </a:xfrm>
        </p:spPr>
        <p:txBody>
          <a:bodyPr>
            <a:spAutoFit/>
          </a:bodyPr>
          <a:lstStyle/>
          <a:p>
            <a:r>
              <a:rPr lang="fr-FR" sz="2000" dirty="0" smtClean="0"/>
              <a:t>Propriété principale :  </a:t>
            </a:r>
          </a:p>
          <a:p>
            <a:endParaRPr lang="fr-FR" sz="2000" dirty="0" smtClean="0"/>
          </a:p>
          <a:p>
            <a:endParaRPr lang="fr-FR" sz="2000" dirty="0"/>
          </a:p>
          <a:p>
            <a:r>
              <a:rPr lang="fr-FR" sz="2000" dirty="0" smtClean="0"/>
              <a:t>  Coût :</a:t>
            </a:r>
          </a:p>
          <a:p>
            <a:endParaRPr lang="fr-FR" sz="2000" dirty="0" smtClean="0"/>
          </a:p>
          <a:p>
            <a:endParaRPr lang="fr-FR" sz="2000" dirty="0"/>
          </a:p>
          <a:p>
            <a:r>
              <a:rPr lang="fr-FR" sz="2000" dirty="0" smtClean="0"/>
              <a:t>  Propriétés mécaniques :</a:t>
            </a:r>
          </a:p>
          <a:p>
            <a:endParaRPr lang="fr-FR" sz="2000" dirty="0"/>
          </a:p>
          <a:p>
            <a:endParaRPr lang="fr-FR" sz="2000" dirty="0" smtClean="0"/>
          </a:p>
          <a:p>
            <a:endParaRPr lang="fr-FR" sz="2000" dirty="0" smtClean="0"/>
          </a:p>
          <a:p>
            <a:r>
              <a:rPr lang="fr-FR" sz="2000" dirty="0" smtClean="0"/>
              <a:t>    Constituant :</a:t>
            </a:r>
          </a:p>
          <a:p>
            <a:endParaRPr lang="fr-FR" sz="2000" dirty="0"/>
          </a:p>
        </p:txBody>
      </p:sp>
      <p:pic>
        <p:nvPicPr>
          <p:cNvPr id="5" name="_OM_99_branch_114_54" descr="verre.jpg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5191900" y="2423088"/>
            <a:ext cx="4856199" cy="2442334"/>
          </a:xfrm>
          <a:prstGeom prst="roundRect">
            <a:avLst/>
          </a:prstGeom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DF322-C709-BF41-96B8-1377C3C3BB6B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2157A2A0-438F-4A18-B0FF-384F2790023C}{E6D764ED-D4DB-48AA-9276-0729808B9D23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Matériaux Organiques</a:t>
            </a:r>
            <a:endParaRPr lang="fr-FR" dirty="0"/>
          </a:p>
        </p:txBody>
      </p:sp>
      <p:sp>
        <p:nvSpPr>
          <p:cNvPr id="3" name="_OM_BulletList_"/>
          <p:cNvSpPr>
            <a:spLocks noGrp="1"/>
          </p:cNvSpPr>
          <p:nvPr>
            <p:ph type="body" idx="1"/>
          </p:nvPr>
        </p:nvSpPr>
        <p:spPr>
          <a:xfrm>
            <a:off x="107504" y="1031876"/>
            <a:ext cx="6635080" cy="3490186"/>
          </a:xfrm>
        </p:spPr>
        <p:txBody>
          <a:bodyPr wrap="square">
            <a:spAutoFit/>
          </a:bodyPr>
          <a:lstStyle/>
          <a:p>
            <a:r>
              <a:rPr lang="fr-FR" sz="2400" dirty="0" smtClean="0"/>
              <a:t>Origine animale ou Origine végétale</a:t>
            </a:r>
          </a:p>
          <a:p>
            <a:endParaRPr lang="fr-FR" sz="2400" dirty="0"/>
          </a:p>
          <a:p>
            <a:r>
              <a:rPr lang="fr-FR" sz="2400" dirty="0" smtClean="0"/>
              <a:t>Définition :</a:t>
            </a:r>
          </a:p>
          <a:p>
            <a:endParaRPr lang="fr-FR" sz="2400" dirty="0" smtClean="0"/>
          </a:p>
          <a:p>
            <a:r>
              <a:rPr lang="fr-FR" sz="2400" dirty="0"/>
              <a:t>Peu utilisés en mécanique car </a:t>
            </a:r>
            <a:r>
              <a:rPr lang="fr-FR" sz="2400" dirty="0" smtClean="0"/>
              <a:t>faible </a:t>
            </a:r>
            <a:r>
              <a:rPr lang="fr-FR" sz="2400" dirty="0"/>
              <a:t>résistance</a:t>
            </a:r>
          </a:p>
          <a:p>
            <a:pPr marL="0" indent="0">
              <a:buNone/>
            </a:pPr>
            <a:r>
              <a:rPr lang="fr-FR" sz="2400" dirty="0" smtClean="0"/>
              <a:t> </a:t>
            </a:r>
          </a:p>
          <a:p>
            <a:endParaRPr lang="fr-FR" sz="2400" dirty="0"/>
          </a:p>
        </p:txBody>
      </p:sp>
      <p:pic>
        <p:nvPicPr>
          <p:cNvPr id="5" name="Image 4" descr="tmp.jpg"/>
          <p:cNvPicPr>
            <a:picLocks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1538" y="2285992"/>
            <a:ext cx="7461240" cy="4572032"/>
          </a:xfrm>
          <a:prstGeom prst="rect">
            <a:avLst/>
          </a:prstGeom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DF322-C709-BF41-96B8-1377C3C3BB6B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4" name="AutoShape 2" descr="Matériaux biosourcés : explorez ces alternatives pour vos offres - Alcime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436590" y="71421"/>
            <a:ext cx="8135938" cy="1143001"/>
          </a:xfrm>
        </p:spPr>
        <p:txBody>
          <a:bodyPr/>
          <a:lstStyle/>
          <a:p>
            <a:r>
              <a:rPr lang="fr-FR" sz="4400" dirty="0" smtClean="0">
                <a:latin typeface="Impact" panose="020B0806030902050204" pitchFamily="34" charset="0"/>
              </a:rPr>
              <a:t>Découverte des Matériaux</a:t>
            </a:r>
            <a:endParaRPr lang="fr-FR" sz="4400" dirty="0">
              <a:latin typeface="Impact" panose="020B0806030902050204" pitchFamily="34" charset="0"/>
            </a:endParaRPr>
          </a:p>
        </p:txBody>
      </p:sp>
      <p:pic>
        <p:nvPicPr>
          <p:cNvPr id="3" name="Image 2" descr="tmp.jpg"/>
          <p:cNvPicPr>
            <a:picLocks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156" y="945045"/>
            <a:ext cx="8890000" cy="5912979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429375"/>
            <a:ext cx="2133600" cy="292100"/>
          </a:xfrm>
        </p:spPr>
        <p:txBody>
          <a:bodyPr/>
          <a:lstStyle/>
          <a:p>
            <a:fld id="{87D839E4-F218-5F47-AA50-ADCE04F29A72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ZoneTexte 4"/>
          <p:cNvSpPr txBox="1"/>
          <p:nvPr/>
        </p:nvSpPr>
        <p:spPr>
          <a:xfrm>
            <a:off x="0" y="6453336"/>
            <a:ext cx="54521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i="1" dirty="0"/>
              <a:t>Seuls les principaux types de matériaux sont présentés ici</a:t>
            </a:r>
          </a:p>
          <a:p>
            <a:endParaRPr lang="fr-FR" sz="1600" dirty="0"/>
          </a:p>
        </p:txBody>
      </p:sp>
      <p:sp>
        <p:nvSpPr>
          <p:cNvPr id="6" name="ZoneTexte 5"/>
          <p:cNvSpPr txBox="1"/>
          <p:nvPr/>
        </p:nvSpPr>
        <p:spPr>
          <a:xfrm>
            <a:off x="111156" y="1124744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 Définition :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1EEA6B53-F866-4406-ADE9-09B029F462DA}{2157A2A0-438F-4A18-B0FF-384F2790023C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49386" y="0"/>
            <a:ext cx="8135938" cy="1143001"/>
          </a:xfrm>
        </p:spPr>
        <p:txBody>
          <a:bodyPr/>
          <a:lstStyle/>
          <a:p>
            <a:r>
              <a:rPr lang="fr-FR" dirty="0" smtClean="0"/>
              <a:t>Origine  animale </a:t>
            </a:r>
            <a:endParaRPr lang="fr-FR" dirty="0"/>
          </a:p>
        </p:txBody>
      </p:sp>
      <p:sp>
        <p:nvSpPr>
          <p:cNvPr id="3" name="_OM_BulletList_"/>
          <p:cNvSpPr>
            <a:spLocks noGrp="1"/>
          </p:cNvSpPr>
          <p:nvPr>
            <p:ph type="body" idx="1"/>
          </p:nvPr>
        </p:nvSpPr>
        <p:spPr>
          <a:xfrm>
            <a:off x="3635896" y="1490943"/>
            <a:ext cx="7067128" cy="880241"/>
          </a:xfr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000" dirty="0" smtClean="0"/>
              <a:t>Laine, cuir			</a:t>
            </a:r>
          </a:p>
          <a:p>
            <a:endParaRPr lang="fr-FR" dirty="0"/>
          </a:p>
        </p:txBody>
      </p:sp>
      <p:pic>
        <p:nvPicPr>
          <p:cNvPr id="4" name="_OM_100_branch_78_80" descr="cuir.jpg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6218300" y="1029456"/>
            <a:ext cx="2604472" cy="1803213"/>
          </a:xfrm>
          <a:prstGeom prst="roundRect">
            <a:avLst/>
          </a:prstGeom>
        </p:spPr>
      </p:pic>
      <p:pic>
        <p:nvPicPr>
          <p:cNvPr id="5" name="_OM_101_branch_92_68" descr="laine.jpg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338425" y="1006538"/>
            <a:ext cx="2330135" cy="1724413"/>
          </a:xfrm>
          <a:prstGeom prst="roundRect">
            <a:avLst/>
          </a:prstGeom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DF322-C709-BF41-96B8-1377C3C3BB6B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8" name="_OM_102_branch_104_60" descr="coton.jpg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-30788" y="4258789"/>
            <a:ext cx="2708872" cy="1632301"/>
          </a:xfrm>
          <a:prstGeom prst="roundRect">
            <a:avLst/>
          </a:prstGeom>
        </p:spPr>
      </p:pic>
      <p:pic>
        <p:nvPicPr>
          <p:cNvPr id="9" name="Picture 2" descr="CAOUTCHOUC NATUREL (NR) - Colmant Coated Fabrics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7374" y="4855420"/>
            <a:ext cx="2990513" cy="157395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hanvre construction : 6 choses à savoir sur cet éco-matériau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225400" y="4022189"/>
            <a:ext cx="2906830" cy="1589067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ZoneTexte 10"/>
          <p:cNvSpPr txBox="1"/>
          <p:nvPr/>
        </p:nvSpPr>
        <p:spPr>
          <a:xfrm>
            <a:off x="2890599" y="4043595"/>
            <a:ext cx="38281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Coton, caoutchouc, chanvre</a:t>
            </a:r>
          </a:p>
          <a:p>
            <a:endParaRPr lang="fr-FR" dirty="0"/>
          </a:p>
        </p:txBody>
      </p:sp>
      <p:sp>
        <p:nvSpPr>
          <p:cNvPr id="12" name="Titre 1"/>
          <p:cNvSpPr txBox="1">
            <a:spLocks/>
          </p:cNvSpPr>
          <p:nvPr/>
        </p:nvSpPr>
        <p:spPr bwMode="auto">
          <a:xfrm>
            <a:off x="2089703" y="2666162"/>
            <a:ext cx="4463497" cy="1136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Impact" panose="020B0806030902050204" pitchFamily="34" charset="0"/>
                <a:ea typeface="ＭＳ Ｐゴシック" charset="0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Franklin Gothic Medium" charset="0"/>
                <a:ea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Franklin Gothic Medium" charset="0"/>
                <a:ea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Franklin Gothic Medium" charset="0"/>
                <a:ea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Franklin Gothic Medium" charset="0"/>
                <a:ea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fr-FR" kern="0" dirty="0" smtClean="0"/>
              <a:t>Origine  végétale</a:t>
            </a:r>
            <a:endParaRPr lang="fr-FR" kern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BF347A82-9E36-4830-BBF3-DF19B085DCF3}{E6D764ED-D4DB-48AA-9276-0729808B9D23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Polymères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251559" y="891287"/>
            <a:ext cx="8640960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fr-FR" dirty="0" smtClean="0"/>
              <a:t>Plus communément appelés ………………………, les polymères sont des polymérisations d'hydrocarbures : composés contenant exclusivement des atomes de ……………………….. et …………………………..)</a:t>
            </a:r>
          </a:p>
          <a:p>
            <a:pPr>
              <a:buFont typeface="Wingdings" pitchFamily="2" charset="2"/>
              <a:buChar char="Ø"/>
            </a:pPr>
            <a:endParaRPr lang="fr-FR" dirty="0" smtClean="0"/>
          </a:p>
        </p:txBody>
      </p:sp>
      <p:pic>
        <p:nvPicPr>
          <p:cNvPr id="5" name="Image 4" descr="tmp.jpg"/>
          <p:cNvPicPr>
            <a:picLocks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1538" y="1857364"/>
            <a:ext cx="7643866" cy="4786322"/>
          </a:xfrm>
          <a:prstGeom prst="rect">
            <a:avLst/>
          </a:prstGeom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DF322-C709-BF41-96B8-1377C3C3BB6B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3" name="ZoneTexte 2"/>
          <p:cNvSpPr txBox="1"/>
          <p:nvPr/>
        </p:nvSpPr>
        <p:spPr>
          <a:xfrm>
            <a:off x="107504" y="2091615"/>
            <a:ext cx="402361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 smtClean="0"/>
              <a:t>Densité : 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/>
              <a:t> </a:t>
            </a:r>
            <a:r>
              <a:rPr lang="fr-FR" dirty="0" smtClean="0"/>
              <a:t> Coût 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/>
              <a:t> </a:t>
            </a:r>
            <a:r>
              <a:rPr lang="fr-FR" dirty="0" smtClean="0"/>
              <a:t> Résistance mécanique :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E104F3E2-C1AC-442D-A348-303B4067ED7A}{BF347A82-9E36-4830-BBF3-DF19B085DCF3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Thermoplastiques</a:t>
            </a:r>
            <a:endParaRPr lang="fr-FR" dirty="0"/>
          </a:p>
        </p:txBody>
      </p:sp>
      <p:sp>
        <p:nvSpPr>
          <p:cNvPr id="3" name="_OM_BulletList_"/>
          <p:cNvSpPr>
            <a:spLocks noGrp="1"/>
          </p:cNvSpPr>
          <p:nvPr>
            <p:ph type="body" idx="1"/>
          </p:nvPr>
        </p:nvSpPr>
        <p:spPr>
          <a:xfrm>
            <a:off x="457200" y="1412875"/>
            <a:ext cx="4114800" cy="5293757"/>
          </a:xfrm>
        </p:spPr>
        <p:txBody>
          <a:bodyPr>
            <a:spAutoFit/>
          </a:bodyPr>
          <a:lstStyle/>
          <a:p>
            <a:r>
              <a:rPr lang="fr-FR" dirty="0" smtClean="0"/>
              <a:t>PP (Polypropylène)</a:t>
            </a:r>
          </a:p>
          <a:p>
            <a:r>
              <a:rPr lang="fr-FR" dirty="0" smtClean="0"/>
              <a:t>ABS</a:t>
            </a:r>
          </a:p>
          <a:p>
            <a:r>
              <a:rPr lang="fr-FR" dirty="0" smtClean="0"/>
              <a:t>PA (Polyamide)</a:t>
            </a:r>
          </a:p>
          <a:p>
            <a:r>
              <a:rPr lang="fr-FR" dirty="0" smtClean="0"/>
              <a:t>PVC</a:t>
            </a:r>
          </a:p>
          <a:p>
            <a:r>
              <a:rPr lang="fr-FR" dirty="0" smtClean="0"/>
              <a:t>PS (Polystyrène)</a:t>
            </a:r>
          </a:p>
          <a:p>
            <a:r>
              <a:rPr lang="fr-FR" dirty="0" smtClean="0"/>
              <a:t>PC (Polycarbonate)</a:t>
            </a:r>
          </a:p>
          <a:p>
            <a:r>
              <a:rPr lang="fr-FR" dirty="0" smtClean="0"/>
              <a:t>PET</a:t>
            </a:r>
          </a:p>
          <a:p>
            <a:r>
              <a:rPr lang="fr-FR" dirty="0" smtClean="0"/>
              <a:t>PEBD</a:t>
            </a:r>
          </a:p>
          <a:p>
            <a:r>
              <a:rPr lang="fr-FR" dirty="0" smtClean="0"/>
              <a:t>PEHD</a:t>
            </a:r>
          </a:p>
          <a:p>
            <a:r>
              <a:rPr lang="fr-FR" dirty="0" smtClean="0"/>
              <a:t>PMMA</a:t>
            </a:r>
          </a:p>
          <a:p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4067944" y="1556792"/>
            <a:ext cx="4824536" cy="175432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b="1" dirty="0" smtClean="0"/>
              <a:t>Fondent sous l'effet de la chaleur et se solidifient en refroidissant</a:t>
            </a:r>
          </a:p>
          <a:p>
            <a:pPr>
              <a:buFont typeface="Wingdings" pitchFamily="2" charset="2"/>
              <a:buChar char="Ø"/>
            </a:pPr>
            <a:endParaRPr lang="fr-FR" b="1" dirty="0" smtClean="0"/>
          </a:p>
          <a:p>
            <a:pPr>
              <a:buFont typeface="Wingdings" pitchFamily="2" charset="2"/>
              <a:buChar char="Ø"/>
            </a:pPr>
            <a:r>
              <a:rPr lang="fr-FR" b="1" dirty="0" smtClean="0"/>
              <a:t>  Fabrication : souvent injection plastique ou thermoformage</a:t>
            </a:r>
          </a:p>
          <a:p>
            <a:pPr>
              <a:buFont typeface="Wingdings" pitchFamily="2" charset="2"/>
              <a:buChar char="Ø"/>
            </a:pPr>
            <a:endParaRPr lang="fr-FR" b="1" dirty="0" smtClean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DF322-C709-BF41-96B8-1377C3C3BB6B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6" name="ZoneTexte 5"/>
          <p:cNvSpPr txBox="1"/>
          <p:nvPr/>
        </p:nvSpPr>
        <p:spPr>
          <a:xfrm>
            <a:off x="4594589" y="4437112"/>
            <a:ext cx="25922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Les plus nombreux 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  Peu chers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  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4225FB71-AE46-43B0-9031-AEB9EC29265F}{E104F3E2-C1AC-442D-A348-303B4067ED7A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-460382" y="-17463"/>
            <a:ext cx="10104480" cy="1143001"/>
          </a:xfrm>
        </p:spPr>
        <p:txBody>
          <a:bodyPr/>
          <a:lstStyle/>
          <a:p>
            <a:r>
              <a:rPr lang="fr-FR" sz="3600" dirty="0" smtClean="0"/>
              <a:t>Thermoplastiques</a:t>
            </a:r>
            <a:r>
              <a:rPr lang="fr-FR" dirty="0" smtClean="0"/>
              <a:t> - PP (Polypropylène)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6084168" y="1988840"/>
            <a:ext cx="2211054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fr-FR" i="1" dirty="0" smtClean="0"/>
              <a:t>Thermoplastique le plus répandu</a:t>
            </a:r>
          </a:p>
          <a:p>
            <a:endParaRPr lang="fr-FR" i="1" dirty="0" smtClean="0"/>
          </a:p>
        </p:txBody>
      </p:sp>
      <p:pic>
        <p:nvPicPr>
          <p:cNvPr id="5" name="_OM_103_branch_90_70" descr="PP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3688" y="4390478"/>
            <a:ext cx="2857520" cy="2227923"/>
          </a:xfrm>
          <a:prstGeom prst="roundRect">
            <a:avLst/>
          </a:prstGeom>
        </p:spPr>
      </p:pic>
      <p:pic>
        <p:nvPicPr>
          <p:cNvPr id="6" name="_OM_104_branch_82_76" descr="PP2.jpg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12" y="3929066"/>
            <a:ext cx="2722714" cy="2605082"/>
          </a:xfrm>
          <a:prstGeom prst="rect">
            <a:avLst/>
          </a:prstGeom>
        </p:spPr>
      </p:pic>
      <p:pic>
        <p:nvPicPr>
          <p:cNvPr id="7" name="_OM_106_branch_80_80" descr="PP4.jpg"/>
          <p:cNvPicPr>
            <a:picLocks/>
          </p:cNvPicPr>
          <p:nvPr/>
        </p:nvPicPr>
        <p:blipFill rotWithShape="1">
          <a:blip r:embed="rId5"/>
          <a:srcRect l="18423" t="16342" r="15263" b="10286"/>
          <a:stretch/>
        </p:blipFill>
        <p:spPr>
          <a:xfrm>
            <a:off x="3618166" y="1629548"/>
            <a:ext cx="1800200" cy="2016224"/>
          </a:xfrm>
          <a:prstGeom prst="rect">
            <a:avLst/>
          </a:prstGeom>
        </p:spPr>
      </p:pic>
      <p:pic>
        <p:nvPicPr>
          <p:cNvPr id="8" name="_OM_105_branch_112_56" descr="PP3.jpg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85483" y="2121879"/>
            <a:ext cx="2472549" cy="1349779"/>
          </a:xfrm>
          <a:prstGeom prst="roundRect">
            <a:avLst/>
          </a:prstGeom>
        </p:spPr>
      </p:pic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DF322-C709-BF41-96B8-1377C3C3BB6B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10" name="ZoneTexte 9"/>
          <p:cNvSpPr txBox="1"/>
          <p:nvPr/>
        </p:nvSpPr>
        <p:spPr>
          <a:xfrm>
            <a:off x="3691757" y="4390478"/>
            <a:ext cx="16530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Propriétés :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13D3E331-BE4B-4519-B962-2849D40E0E8F}{E104F3E2-C1AC-442D-A348-303B4067ED7A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Thermoplastiques - ABS</a:t>
            </a:r>
            <a:endParaRPr lang="fr-FR" dirty="0"/>
          </a:p>
        </p:txBody>
      </p:sp>
      <p:pic>
        <p:nvPicPr>
          <p:cNvPr id="6" name="_OM_108_branch_106_58" descr="abs.jpg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5231184" y="1286177"/>
            <a:ext cx="3455616" cy="2049145"/>
          </a:xfrm>
          <a:prstGeom prst="rect">
            <a:avLst/>
          </a:prstGeom>
        </p:spPr>
      </p:pic>
      <p:pic>
        <p:nvPicPr>
          <p:cNvPr id="7" name="_OM_109_branch_112_56" descr="ABS2.jpg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323528" y="1125538"/>
            <a:ext cx="4104456" cy="2059664"/>
          </a:xfrm>
          <a:prstGeom prst="rect">
            <a:avLst/>
          </a:prstGeom>
        </p:spPr>
      </p:pic>
      <p:pic>
        <p:nvPicPr>
          <p:cNvPr id="8" name="_OM_110_branch_96_64" descr="ABS3.jpg"/>
          <p:cNvPicPr>
            <a:picLocks/>
          </p:cNvPicPr>
          <p:nvPr/>
        </p:nvPicPr>
        <p:blipFill rotWithShape="1">
          <a:blip r:embed="rId5"/>
          <a:srcRect l="26973" t="2505" r="114" b="-2505"/>
          <a:stretch/>
        </p:blipFill>
        <p:spPr>
          <a:xfrm>
            <a:off x="179512" y="4203545"/>
            <a:ext cx="2919762" cy="2669646"/>
          </a:xfrm>
          <a:prstGeom prst="rect">
            <a:avLst/>
          </a:prstGeom>
        </p:spPr>
      </p:pic>
      <p:pic>
        <p:nvPicPr>
          <p:cNvPr id="9" name="_OM_111_branch_112_56" descr="ABS1.jpg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4956757" y="4405648"/>
            <a:ext cx="4004469" cy="2002234"/>
          </a:xfrm>
          <a:prstGeom prst="rect">
            <a:avLst/>
          </a:prstGeom>
        </p:spPr>
      </p:pic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DF322-C709-BF41-96B8-1377C3C3BB6B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3" name="ZoneTexte 2"/>
          <p:cNvSpPr txBox="1"/>
          <p:nvPr/>
        </p:nvSpPr>
        <p:spPr>
          <a:xfrm>
            <a:off x="323528" y="3448900"/>
            <a:ext cx="16530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Propriétés :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92D9F24F-3D80-48C0-896A-D90D7A82CDFB}{E104F3E2-C1AC-442D-A348-303B4067ED7A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Thermoplastiques - PA (Polyamide)</a:t>
            </a:r>
            <a:endParaRPr lang="fr-FR" dirty="0"/>
          </a:p>
        </p:txBody>
      </p:sp>
      <p:sp>
        <p:nvSpPr>
          <p:cNvPr id="3" name="_OM_BulletList_"/>
          <p:cNvSpPr>
            <a:spLocks noGrp="1"/>
          </p:cNvSpPr>
          <p:nvPr>
            <p:ph type="body" idx="1"/>
          </p:nvPr>
        </p:nvSpPr>
        <p:spPr>
          <a:xfrm>
            <a:off x="179512" y="1530687"/>
            <a:ext cx="4608512" cy="3170099"/>
          </a:xfr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dirty="0" smtClean="0"/>
              <a:t>Exemple :</a:t>
            </a:r>
          </a:p>
          <a:p>
            <a:pPr>
              <a:lnSpc>
                <a:spcPct val="150000"/>
              </a:lnSpc>
            </a:pPr>
            <a:r>
              <a:rPr lang="fr-FR" sz="2000" dirty="0"/>
              <a:t> </a:t>
            </a:r>
            <a:r>
              <a:rPr lang="fr-FR" sz="2000" dirty="0" smtClean="0"/>
              <a:t>Très bonne tenue mécanique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000" dirty="0" smtClean="0"/>
              <a:t> (+ que l’ABS) </a:t>
            </a:r>
          </a:p>
          <a:p>
            <a:pPr marL="0" indent="0">
              <a:lnSpc>
                <a:spcPct val="150000"/>
              </a:lnSpc>
              <a:buNone/>
            </a:pPr>
            <a:endParaRPr lang="fr-FR" sz="2000" dirty="0" smtClean="0"/>
          </a:p>
          <a:p>
            <a:pPr>
              <a:lnSpc>
                <a:spcPct val="150000"/>
              </a:lnSpc>
            </a:pPr>
            <a:r>
              <a:rPr lang="fr-FR" sz="2000" dirty="0"/>
              <a:t> </a:t>
            </a:r>
            <a:r>
              <a:rPr lang="fr-FR" sz="2000" dirty="0" smtClean="0"/>
              <a:t> Résiste bien à l’usure</a:t>
            </a:r>
          </a:p>
          <a:p>
            <a:pPr>
              <a:lnSpc>
                <a:spcPct val="150000"/>
              </a:lnSpc>
            </a:pPr>
            <a:endParaRPr lang="fr-FR" sz="2000" dirty="0"/>
          </a:p>
        </p:txBody>
      </p:sp>
      <p:pic>
        <p:nvPicPr>
          <p:cNvPr id="5" name="_OM_113_branch_80_80" descr="nylon.jpeg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4338654" y="1700555"/>
            <a:ext cx="2214546" cy="2319330"/>
          </a:xfrm>
          <a:prstGeom prst="roundRect">
            <a:avLst/>
          </a:prstGeom>
        </p:spPr>
      </p:pic>
      <p:pic>
        <p:nvPicPr>
          <p:cNvPr id="6" name="_OM_114_branch_80_80" descr="PA.jpg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6714323" y="1970548"/>
            <a:ext cx="2249905" cy="2192345"/>
          </a:xfrm>
          <a:prstGeom prst="roundRect">
            <a:avLst/>
          </a:prstGeom>
        </p:spPr>
      </p:pic>
      <p:pic>
        <p:nvPicPr>
          <p:cNvPr id="7" name="_OM_115_branch_100_62" descr="PA2.jpg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4041423" y="4918387"/>
            <a:ext cx="2987668" cy="1703382"/>
          </a:xfrm>
          <a:prstGeom prst="roundRect">
            <a:avLst/>
          </a:prstGeom>
        </p:spPr>
      </p:pic>
      <p:pic>
        <p:nvPicPr>
          <p:cNvPr id="8" name="_OM_116_branch_92_68" descr="PA6.jpg"/>
          <p:cNvPicPr>
            <a:picLocks/>
          </p:cNvPicPr>
          <p:nvPr/>
        </p:nvPicPr>
        <p:blipFill>
          <a:blip r:embed="rId6"/>
          <a:srcRect t="12210" b="16432"/>
          <a:stretch>
            <a:fillRect/>
          </a:stretch>
        </p:blipFill>
        <p:spPr>
          <a:xfrm>
            <a:off x="323528" y="4718037"/>
            <a:ext cx="3357586" cy="1857388"/>
          </a:xfrm>
          <a:prstGeom prst="roundRect">
            <a:avLst/>
          </a:prstGeom>
        </p:spPr>
      </p:pic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DF322-C709-BF41-96B8-1377C3C3BB6B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51B66FC5-6831-4DE7-802D-705096CDF8DB}{E104F3E2-C1AC-442D-A348-303B4067ED7A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Thermoplastiques - PVC</a:t>
            </a:r>
            <a:endParaRPr lang="fr-FR" dirty="0"/>
          </a:p>
        </p:txBody>
      </p:sp>
      <p:pic>
        <p:nvPicPr>
          <p:cNvPr id="5" name="_OM_119_branch_88_72" descr="pvc.jpg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539750" y="1268760"/>
            <a:ext cx="4004469" cy="3270530"/>
          </a:xfrm>
          <a:prstGeom prst="roundRect">
            <a:avLst/>
          </a:prstGeom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DF322-C709-BF41-96B8-1377C3C3BB6B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3" name="ZoneTexte 2"/>
          <p:cNvSpPr txBox="1"/>
          <p:nvPr/>
        </p:nvSpPr>
        <p:spPr>
          <a:xfrm>
            <a:off x="426890" y="5229200"/>
            <a:ext cx="21014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Applications 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</p:txBody>
      </p:sp>
      <p:pic>
        <p:nvPicPr>
          <p:cNvPr id="1026" name="Picture 2" descr="https://kitdefenetre.com/101-large_default/fenetre-pvc-porte-fenetre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556" y="1125538"/>
            <a:ext cx="4347444" cy="4347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ED968FCD-89EF-47DD-9189-AB38A279D796}{E104F3E2-C1AC-442D-A348-303B4067ED7A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Thermoplastiques - PS (Polystyrène)</a:t>
            </a:r>
            <a:endParaRPr lang="fr-FR" dirty="0"/>
          </a:p>
        </p:txBody>
      </p:sp>
      <p:pic>
        <p:nvPicPr>
          <p:cNvPr id="4" name="_OM_120_branch_100_62" descr="PS2.jpg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5004048" y="1772816"/>
            <a:ext cx="3810000" cy="2387600"/>
          </a:xfrm>
          <a:prstGeom prst="roundRect">
            <a:avLst/>
          </a:prstGeom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DF322-C709-BF41-96B8-1377C3C3BB6B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8" name="AutoShape 6" descr="Styropor A010143 Lot de 10 dés en polystyrène expansé Blanc 10 x 10 x 10 cm  : Amazon.fr: Cuisine et Maison"/>
          <p:cNvSpPr>
            <a:spLocks noChangeAspect="1" noChangeArrowheads="1"/>
          </p:cNvSpPr>
          <p:nvPr/>
        </p:nvSpPr>
        <p:spPr bwMode="auto">
          <a:xfrm>
            <a:off x="-1188640" y="820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3084" name="Picture 12" descr="Qu'est-ce que le polystyrène expansé - EPS - Définiti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689" y="1537879"/>
            <a:ext cx="4322423" cy="259345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ZoneTexte 11"/>
          <p:cNvSpPr txBox="1"/>
          <p:nvPr/>
        </p:nvSpPr>
        <p:spPr>
          <a:xfrm>
            <a:off x="1043608" y="4575843"/>
            <a:ext cx="23762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PS expansé :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  Propriétés 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  Applications 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90C9B920-21C3-4568-B05A-178B4701A540}{E104F3E2-C1AC-442D-A348-303B4067ED7A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135938" cy="1143001"/>
          </a:xfrm>
        </p:spPr>
        <p:txBody>
          <a:bodyPr/>
          <a:lstStyle/>
          <a:p>
            <a:r>
              <a:rPr lang="fr-FR" dirty="0" smtClean="0"/>
              <a:t>Thermoplastiques - PC (Polycarbonate)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179512" y="1377580"/>
            <a:ext cx="5072098" cy="34163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fr-FR" dirty="0" smtClean="0"/>
              <a:t>  Transparent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endParaRPr lang="fr-FR" dirty="0" smtClean="0"/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fr-FR" dirty="0" smtClean="0"/>
              <a:t>  Propriétés mécaniques :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endParaRPr lang="fr-FR" dirty="0" smtClean="0"/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fr-FR" dirty="0" smtClean="0"/>
              <a:t>  Marque connue :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endParaRPr lang="fr-FR" dirty="0" smtClean="0"/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fr-FR" dirty="0"/>
              <a:t> </a:t>
            </a:r>
            <a:r>
              <a:rPr lang="fr-FR" dirty="0" smtClean="0"/>
              <a:t> Inconvénient :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endParaRPr lang="fr-FR" dirty="0" smtClean="0"/>
          </a:p>
        </p:txBody>
      </p:sp>
      <p:pic>
        <p:nvPicPr>
          <p:cNvPr id="6" name="_OM_122_branch_112_56" descr="PC2.jpg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4" y="1571612"/>
            <a:ext cx="4004469" cy="2002234"/>
          </a:xfrm>
          <a:prstGeom prst="roundRect">
            <a:avLst/>
          </a:prstGeom>
        </p:spPr>
      </p:pic>
      <p:pic>
        <p:nvPicPr>
          <p:cNvPr id="7" name="_OM_123_branch_80_80" descr="PC.jpg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6250519" y="3903729"/>
            <a:ext cx="2385453" cy="2372251"/>
          </a:xfrm>
          <a:prstGeom prst="rect">
            <a:avLst/>
          </a:prstGeom>
        </p:spPr>
      </p:pic>
      <p:pic>
        <p:nvPicPr>
          <p:cNvPr id="8" name="_OM_124_branch_92_68" descr="phare-2.jpg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179512" y="4595273"/>
            <a:ext cx="2786082" cy="2146095"/>
          </a:xfrm>
          <a:prstGeom prst="roundRect">
            <a:avLst/>
          </a:prstGeom>
        </p:spPr>
      </p:pic>
      <p:pic>
        <p:nvPicPr>
          <p:cNvPr id="9" name="_OM_125_branch_114_54" descr="PC4.png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3332207" y="5080654"/>
            <a:ext cx="2551699" cy="1026008"/>
          </a:xfrm>
          <a:prstGeom prst="rect">
            <a:avLst/>
          </a:prstGeom>
        </p:spPr>
      </p:pic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DF322-C709-BF41-96B8-1377C3C3BB6B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57B7E60F-F90B-45E1-A745-ACC20B2062A3}{E104F3E2-C1AC-442D-A348-303B4067ED7A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Thermoplastiques - PMMA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357158" y="1214422"/>
            <a:ext cx="8329642" cy="147732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fr-FR" dirty="0" smtClean="0"/>
              <a:t>  Transparent, …</a:t>
            </a:r>
          </a:p>
          <a:p>
            <a:pPr>
              <a:buFont typeface="Arial" pitchFamily="34" charset="0"/>
              <a:buChar char="•"/>
            </a:pPr>
            <a:endParaRPr lang="fr-FR" dirty="0" smtClean="0"/>
          </a:p>
          <a:p>
            <a:pPr>
              <a:buFont typeface="Arial" pitchFamily="34" charset="0"/>
              <a:buChar char="•"/>
            </a:pPr>
            <a:r>
              <a:rPr lang="fr-FR" dirty="0" smtClean="0"/>
              <a:t>  Marque connue :</a:t>
            </a:r>
          </a:p>
          <a:p>
            <a:pPr>
              <a:buFont typeface="Arial" pitchFamily="34" charset="0"/>
              <a:buChar char="•"/>
            </a:pPr>
            <a:endParaRPr lang="fr-FR" dirty="0" smtClean="0"/>
          </a:p>
          <a:p>
            <a:pPr>
              <a:buFont typeface="Arial" pitchFamily="34" charset="0"/>
              <a:buChar char="•"/>
            </a:pPr>
            <a:r>
              <a:rPr lang="fr-FR" dirty="0" smtClean="0"/>
              <a:t>  Peu résistant aux chocs comparé au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DF322-C709-BF41-96B8-1377C3C3BB6B}" type="slidenum">
              <a:rPr lang="en-US" smtClean="0"/>
              <a:pPr/>
              <a:t>29</a:t>
            </a:fld>
            <a:endParaRPr lang="en-US"/>
          </a:p>
        </p:txBody>
      </p:sp>
      <p:pic>
        <p:nvPicPr>
          <p:cNvPr id="4098" name="Picture 2" descr="Pièce mécanique en PMMA, épaisseur 10mm &gt; SML DÉCOUPE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8"/>
          <a:stretch/>
        </p:blipFill>
        <p:spPr bwMode="auto">
          <a:xfrm>
            <a:off x="5563903" y="3245747"/>
            <a:ext cx="3095726" cy="2953619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écoupe laser PMMA : qu'est ce que le PMMA ?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3245747"/>
            <a:ext cx="4572000" cy="3429001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Principaux éléments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DF322-C709-BF41-96B8-1377C3C3BB6B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1026" name="Picture 2" descr="Les métaux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37"/>
          <a:stretch/>
        </p:blipFill>
        <p:spPr bwMode="auto">
          <a:xfrm>
            <a:off x="35496" y="871601"/>
            <a:ext cx="9040286" cy="594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9733" y="5095261"/>
            <a:ext cx="9036496" cy="1772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7109282" y="3501008"/>
            <a:ext cx="1966499" cy="15942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251520" y="4049688"/>
            <a:ext cx="2448272" cy="10354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3203848" y="4577513"/>
            <a:ext cx="1440160" cy="5177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3203848" y="4005065"/>
            <a:ext cx="1961218" cy="5173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8028384" y="1964182"/>
            <a:ext cx="1047397" cy="14449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/>
          <p:cNvSpPr/>
          <p:nvPr/>
        </p:nvSpPr>
        <p:spPr>
          <a:xfrm>
            <a:off x="6044883" y="3519328"/>
            <a:ext cx="1047397" cy="4865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5652120" y="4077071"/>
            <a:ext cx="936104" cy="10181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7683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AC754667-CB43-40F4-9F5D-00EB15966608}{E104F3E2-C1AC-442D-A348-303B4067ED7A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Thermoplastiques - PEBD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785786" y="1500174"/>
            <a:ext cx="4114800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PEBD 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R</a:t>
            </a:r>
            <a:r>
              <a:rPr lang="fr-FR" dirty="0" smtClean="0"/>
              <a:t>ésistance mécanique : </a:t>
            </a:r>
          </a:p>
        </p:txBody>
      </p:sp>
      <p:pic>
        <p:nvPicPr>
          <p:cNvPr id="6" name="_OM_127_branch_80_80" descr="PEBD.jpg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2428868"/>
            <a:ext cx="3319462" cy="3319462"/>
          </a:xfrm>
          <a:prstGeom prst="roundRect">
            <a:avLst/>
          </a:prstGeom>
        </p:spPr>
      </p:pic>
      <p:pic>
        <p:nvPicPr>
          <p:cNvPr id="7" name="_OM_128_branch_92_68" descr="pebd1.jpg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2500306"/>
            <a:ext cx="4004469" cy="3003351"/>
          </a:xfrm>
          <a:prstGeom prst="roundRect">
            <a:avLst/>
          </a:prstGeom>
        </p:spPr>
      </p:pic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DF322-C709-BF41-96B8-1377C3C3BB6B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756CF9DF-1A36-4F66-A68C-B1DDE75CFB9A}{E104F3E2-C1AC-442D-A348-303B4067ED7A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Thermoplastiques - PEHD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254063" y="1391665"/>
            <a:ext cx="5643602" cy="203132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fr-FR" dirty="0" smtClean="0"/>
              <a:t>  Pièces thermoformées</a:t>
            </a:r>
          </a:p>
          <a:p>
            <a:pPr>
              <a:buFont typeface="Arial" pitchFamily="34" charset="0"/>
              <a:buChar char="•"/>
            </a:pPr>
            <a:endParaRPr lang="fr-FR" dirty="0" smtClean="0"/>
          </a:p>
          <a:p>
            <a:pPr>
              <a:buFont typeface="Arial" pitchFamily="34" charset="0"/>
              <a:buChar char="•"/>
            </a:pPr>
            <a:r>
              <a:rPr lang="fr-FR" dirty="0" smtClean="0"/>
              <a:t>  Résiste aux milieux agressifs ou chimiques </a:t>
            </a:r>
          </a:p>
          <a:p>
            <a:pPr>
              <a:buFont typeface="Arial" pitchFamily="34" charset="0"/>
              <a:buChar char="•"/>
            </a:pPr>
            <a:endParaRPr lang="fr-FR" dirty="0"/>
          </a:p>
          <a:p>
            <a:pPr>
              <a:buFont typeface="Arial" pitchFamily="34" charset="0"/>
              <a:buChar char="•"/>
            </a:pPr>
            <a:r>
              <a:rPr lang="fr-FR" dirty="0" smtClean="0"/>
              <a:t> PEHD :</a:t>
            </a:r>
          </a:p>
          <a:p>
            <a:pPr>
              <a:buFont typeface="Arial" pitchFamily="34" charset="0"/>
              <a:buChar char="•"/>
            </a:pPr>
            <a:endParaRPr lang="fr-FR" dirty="0" smtClean="0"/>
          </a:p>
          <a:p>
            <a:pPr>
              <a:buFont typeface="Arial" pitchFamily="34" charset="0"/>
              <a:buChar char="•"/>
            </a:pPr>
            <a:endParaRPr lang="fr-FR" dirty="0" smtClean="0"/>
          </a:p>
        </p:txBody>
      </p:sp>
      <p:pic>
        <p:nvPicPr>
          <p:cNvPr id="6" name="_OM_130_branch_84_76" descr="PEHD.jpg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5786446" y="1142984"/>
            <a:ext cx="2928958" cy="2676520"/>
          </a:xfrm>
          <a:prstGeom prst="rect">
            <a:avLst/>
          </a:prstGeom>
        </p:spPr>
      </p:pic>
      <p:pic>
        <p:nvPicPr>
          <p:cNvPr id="7" name="_OM_131_branch_100_62" descr="PEHD1.png"/>
          <p:cNvPicPr>
            <a:picLocks/>
          </p:cNvPicPr>
          <p:nvPr/>
        </p:nvPicPr>
        <p:blipFill rotWithShape="1">
          <a:blip r:embed="rId4"/>
          <a:srcRect l="20064" t="3834" r="21474" b="8646"/>
          <a:stretch/>
        </p:blipFill>
        <p:spPr>
          <a:xfrm>
            <a:off x="3995936" y="4073522"/>
            <a:ext cx="2880320" cy="2501903"/>
          </a:xfrm>
          <a:prstGeom prst="roundRect">
            <a:avLst/>
          </a:prstGeom>
        </p:spPr>
      </p:pic>
      <p:pic>
        <p:nvPicPr>
          <p:cNvPr id="8" name="_OM_133_branch_80_80" descr="poubelle.jpg"/>
          <p:cNvPicPr>
            <a:picLocks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5328" y="3784526"/>
            <a:ext cx="2915864" cy="2738445"/>
          </a:xfrm>
          <a:prstGeom prst="rect">
            <a:avLst/>
          </a:prstGeom>
        </p:spPr>
      </p:pic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DF322-C709-BF41-96B8-1377C3C3BB6B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CC9B8435-25B0-408F-B6DB-EF3183108F4C}{BF347A82-9E36-4830-BBF3-DF19B085DCF3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-142908" y="-17463"/>
            <a:ext cx="9247224" cy="1143001"/>
          </a:xfrm>
        </p:spPr>
        <p:txBody>
          <a:bodyPr/>
          <a:lstStyle/>
          <a:p>
            <a:r>
              <a:rPr lang="fr-FR" dirty="0" smtClean="0"/>
              <a:t>Thermodurcissables</a:t>
            </a:r>
            <a:endParaRPr lang="fr-FR" dirty="0"/>
          </a:p>
        </p:txBody>
      </p:sp>
      <p:sp>
        <p:nvSpPr>
          <p:cNvPr id="3" name="_OM_BulletList_"/>
          <p:cNvSpPr>
            <a:spLocks noGrp="1"/>
          </p:cNvSpPr>
          <p:nvPr>
            <p:ph type="body" idx="1"/>
          </p:nvPr>
        </p:nvSpPr>
        <p:spPr>
          <a:xfrm>
            <a:off x="277179" y="1900380"/>
            <a:ext cx="4114800" cy="1932837"/>
          </a:xfrm>
        </p:spPr>
        <p:txBody>
          <a:bodyPr>
            <a:spAutoFit/>
          </a:bodyPr>
          <a:lstStyle/>
          <a:p>
            <a:r>
              <a:rPr lang="fr-FR" dirty="0" smtClean="0"/>
              <a:t>Epoxy (colles)</a:t>
            </a:r>
          </a:p>
          <a:p>
            <a:pPr marL="0" indent="0">
              <a:buNone/>
            </a:pPr>
            <a:endParaRPr lang="fr-FR" dirty="0" smtClean="0"/>
          </a:p>
          <a:p>
            <a:r>
              <a:rPr lang="fr-FR" dirty="0" smtClean="0"/>
              <a:t>Polyester (composites)</a:t>
            </a:r>
          </a:p>
          <a:p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107504" y="4509120"/>
            <a:ext cx="8736905" cy="313932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    Type de matériaux : colles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    Tenue mécanique : très bonne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Prennent </a:t>
            </a:r>
            <a:r>
              <a:rPr lang="fr-FR" dirty="0"/>
              <a:t>leur forme définitive après réaction chimique irréversible (polymérisation</a:t>
            </a:r>
            <a:r>
              <a:rPr lang="fr-FR" dirty="0" smtClean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  Fin de vie :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DF322-C709-BF41-96B8-1377C3C3BB6B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6" name="AutoShape 2" descr="Résine époxy SR GreenCast 160 + Durcisseur très lent SD 716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7" name="AutoShape 4" descr="Résines de Coulée Époxy Transparente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5126" name="Picture 6" descr="Résine epoxy haut de gamme expédié en 24h France!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5046" y="990183"/>
            <a:ext cx="3250704" cy="1820394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Qu'est-ce-que la-viscosite d'une colle - by-pixcl.co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924944"/>
            <a:ext cx="4137726" cy="2151617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F23E7937-1EF1-452B-BC38-E8B3CAF93693}{1B1983B2-FD2B-442D-A1D9-E02EAD471806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539750" y="-17463"/>
            <a:ext cx="8135938" cy="1143001"/>
          </a:xfrm>
        </p:spPr>
        <p:txBody>
          <a:bodyPr/>
          <a:lstStyle/>
          <a:p>
            <a:r>
              <a:rPr lang="fr-FR" dirty="0" smtClean="0"/>
              <a:t>Elastomères - Silicone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429375"/>
            <a:ext cx="2133600" cy="292100"/>
          </a:xfrm>
        </p:spPr>
        <p:txBody>
          <a:bodyPr/>
          <a:lstStyle/>
          <a:p>
            <a:fld id="{87D839E4-F218-5F47-AA50-ADCE04F29A72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5" name="ZoneTexte 4"/>
          <p:cNvSpPr txBox="1"/>
          <p:nvPr/>
        </p:nvSpPr>
        <p:spPr>
          <a:xfrm>
            <a:off x="251520" y="1528959"/>
            <a:ext cx="30776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Propriété mécanique :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r>
              <a:rPr lang="fr-FR" dirty="0" smtClean="0"/>
              <a:t>  </a:t>
            </a:r>
            <a:endParaRPr lang="fr-FR" dirty="0"/>
          </a:p>
        </p:txBody>
      </p:sp>
      <p:pic>
        <p:nvPicPr>
          <p:cNvPr id="6146" name="Picture 2" descr="https://bricoleurpro.ouest-france.fr/images/dossiers/2020-04/joint-silicone-08143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333040"/>
            <a:ext cx="3850282" cy="1925141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oque et étui téléphone mobile Muvit Lot 3 Coques Silicone iPhone 5/5S -  Pack 3 coques silicone Rubber pour iPhone 5/5S | Dart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742" y="1504167"/>
            <a:ext cx="3682058" cy="2450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Moule Silicone 24 mini Tourbillons - Perle Dorée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01008"/>
            <a:ext cx="3551143" cy="297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C1797E08-A4C6-4264-8701-69F7963A9C8A}{1B1983B2-FD2B-442D-A1D9-E02EAD471806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539750" y="-17463"/>
            <a:ext cx="8135938" cy="1143001"/>
          </a:xfrm>
        </p:spPr>
        <p:txBody>
          <a:bodyPr/>
          <a:lstStyle/>
          <a:p>
            <a:r>
              <a:rPr lang="fr-FR" dirty="0" smtClean="0"/>
              <a:t>Elastomères - Caoutchouc</a:t>
            </a:r>
            <a:endParaRPr lang="fr-FR" dirty="0"/>
          </a:p>
        </p:txBody>
      </p:sp>
      <p:pic>
        <p:nvPicPr>
          <p:cNvPr id="3" name="_OM_136_branch_68_94" descr="caout.png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6376988" y="1125538"/>
            <a:ext cx="2298700" cy="3175000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429375"/>
            <a:ext cx="2133600" cy="292100"/>
          </a:xfrm>
        </p:spPr>
        <p:txBody>
          <a:bodyPr/>
          <a:lstStyle/>
          <a:p>
            <a:fld id="{87D839E4-F218-5F47-AA50-ADCE04F29A72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5" name="ZoneTexte 4"/>
          <p:cNvSpPr txBox="1"/>
          <p:nvPr/>
        </p:nvSpPr>
        <p:spPr>
          <a:xfrm>
            <a:off x="179512" y="1120676"/>
            <a:ext cx="31802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Applications :  </a:t>
            </a:r>
          </a:p>
          <a:p>
            <a:r>
              <a:rPr lang="fr-FR" dirty="0" smtClean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  Marque connue :</a:t>
            </a:r>
          </a:p>
          <a:p>
            <a:r>
              <a:rPr lang="fr-FR" dirty="0" smtClean="0"/>
              <a:t>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  Fin de vie 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Propriété mécanique :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</p:txBody>
      </p:sp>
      <p:sp>
        <p:nvSpPr>
          <p:cNvPr id="6" name="AutoShape 2" descr="Wonday - Bracelets caoutchouc - élastiques - 1 cm x 12 cm - 100 g Pas Cher  | Bureau Vallé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7" name="AutoShape 4" descr="Wonday - Bracelets caoutchouc - élastiques - 1 cm x 12 cm - 100 g Pas Cher  | Bureau Vallé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7174" name="Picture 6" descr="Bracelets caoutchouc Elastique 200 x 16 mm Etui 100 g : Amazon.fr:  Fournitures de bureau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5132020"/>
            <a:ext cx="2911704" cy="135879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8" descr="Joint profilé sur mesure en caoutchouc - Majicap, fabricant de joints  industriels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7178" name="Picture 10" descr="Joint profilé sur mesure en caoutchouc - Majicap, fabricant de joints  industriels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4127" y="4581128"/>
            <a:ext cx="3192289" cy="212819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Comparatif des joints Toriques, SPI et Joints à Lèvre - Solutions  Elastomère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2075" y="3287806"/>
            <a:ext cx="4079255" cy="1844214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14" descr="https://cdn.futura-sciences.com/buildsv6/images/largeoriginal/1/4/9/1492388c9a_50028877_franz-02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7184" name="Picture 16" descr="préservatif — Wiktionnaire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647" y="3644299"/>
            <a:ext cx="1740256" cy="130519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B944BBDC-4330-4F12-90E0-D5802874A4CE}{1B1983B2-FD2B-442D-A1D9-E02EAD471806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539750" y="-17463"/>
            <a:ext cx="8135938" cy="1143001"/>
          </a:xfrm>
        </p:spPr>
        <p:txBody>
          <a:bodyPr/>
          <a:lstStyle/>
          <a:p>
            <a:r>
              <a:rPr lang="fr-FR" dirty="0" smtClean="0"/>
              <a:t>Elastomères - Néoprène</a:t>
            </a:r>
            <a:endParaRPr lang="fr-FR" dirty="0"/>
          </a:p>
        </p:txBody>
      </p:sp>
      <p:pic>
        <p:nvPicPr>
          <p:cNvPr id="3" name="_OM_137_branch_80_78" descr="neop.jpg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6088320" y="4034588"/>
            <a:ext cx="2712639" cy="2494676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429375"/>
            <a:ext cx="2133600" cy="292100"/>
          </a:xfrm>
        </p:spPr>
        <p:txBody>
          <a:bodyPr/>
          <a:lstStyle/>
          <a:p>
            <a:fld id="{87D839E4-F218-5F47-AA50-ADCE04F29A72}" type="slidenum">
              <a:rPr lang="en-US" smtClean="0"/>
              <a:pPr/>
              <a:t>35</a:t>
            </a:fld>
            <a:endParaRPr lang="en-US"/>
          </a:p>
        </p:txBody>
      </p:sp>
      <p:pic>
        <p:nvPicPr>
          <p:cNvPr id="1026" name="Picture 2" descr="GUIDE : Choisir sa combinaison de Kite, Surf et Windsurf ?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74" t="10040" b="17670"/>
          <a:stretch/>
        </p:blipFill>
        <p:spPr bwMode="auto">
          <a:xfrm>
            <a:off x="539750" y="1018374"/>
            <a:ext cx="5548570" cy="2937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oneTexte 4"/>
          <p:cNvSpPr txBox="1"/>
          <p:nvPr/>
        </p:nvSpPr>
        <p:spPr>
          <a:xfrm>
            <a:off x="251520" y="4422011"/>
            <a:ext cx="475252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  Type de caoutchouc : synthétique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Densité : léger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  Propriété mécanique 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  Propriété physique :</a:t>
            </a:r>
            <a:endParaRPr lang="fr-FR" dirty="0"/>
          </a:p>
        </p:txBody>
      </p:sp>
      <p:pic>
        <p:nvPicPr>
          <p:cNvPr id="8194" name="Picture 2" descr="Bavoir adulte néoprène bleu type Bibett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1443" y="1280343"/>
            <a:ext cx="2497113" cy="2497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35CB0B63-6A7A-4F10-8A3C-68A119258738}{E6D764ED-D4DB-48AA-9276-0729808B9D23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Matériaux Métalliques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107504" y="954594"/>
            <a:ext cx="9254262" cy="258532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b="1" dirty="0" smtClean="0"/>
              <a:t>  Corps simples dont les atomes sont unis par liaisons métalliques, et alliages d'entre eux. </a:t>
            </a:r>
          </a:p>
          <a:p>
            <a:pPr>
              <a:buFont typeface="Wingdings" pitchFamily="2" charset="2"/>
              <a:buChar char="Ø"/>
            </a:pPr>
            <a:endParaRPr lang="fr-FR" b="1" dirty="0" smtClean="0"/>
          </a:p>
          <a:p>
            <a:r>
              <a:rPr lang="fr-FR" b="1" dirty="0" smtClean="0"/>
              <a:t>Ils sont le plus souvent ………………………,</a:t>
            </a:r>
          </a:p>
          <a:p>
            <a:r>
              <a:rPr lang="fr-FR" b="1" dirty="0" smtClean="0"/>
              <a:t> ………………………</a:t>
            </a:r>
          </a:p>
          <a:p>
            <a:r>
              <a:rPr lang="fr-FR" b="1" dirty="0" smtClean="0"/>
              <a:t>…………………….., </a:t>
            </a:r>
          </a:p>
          <a:p>
            <a:r>
              <a:rPr lang="fr-FR" b="1" dirty="0" smtClean="0"/>
              <a:t>………………………</a:t>
            </a:r>
          </a:p>
          <a:p>
            <a:r>
              <a:rPr lang="fr-FR" b="1" dirty="0" smtClean="0"/>
              <a:t> bons conducteurs de la chaleur.</a:t>
            </a:r>
          </a:p>
          <a:p>
            <a:pPr>
              <a:buFont typeface="Wingdings" pitchFamily="2" charset="2"/>
              <a:buChar char="Ø"/>
            </a:pPr>
            <a:endParaRPr lang="fr-FR" b="1" dirty="0" smtClean="0"/>
          </a:p>
        </p:txBody>
      </p:sp>
      <p:pic>
        <p:nvPicPr>
          <p:cNvPr id="5" name="Image 4" descr="tmp.jpg"/>
          <p:cNvPicPr>
            <a:picLocks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1421611"/>
            <a:ext cx="7859379" cy="5186770"/>
          </a:xfrm>
          <a:prstGeom prst="rect">
            <a:avLst/>
          </a:prstGeom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DF322-C709-BF41-96B8-1377C3C3BB6B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9F94E7C3-6112-4D09-B87A-2D1FDF1A33CB}{35CB0B63-6A7A-4F10-8A3C-68A119258738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-2049199" y="59610"/>
            <a:ext cx="8135938" cy="1143001"/>
          </a:xfrm>
        </p:spPr>
        <p:txBody>
          <a:bodyPr/>
          <a:lstStyle/>
          <a:p>
            <a:r>
              <a:rPr lang="fr-FR" dirty="0" smtClean="0"/>
              <a:t>Métaux ferreux</a:t>
            </a:r>
            <a:endParaRPr lang="fr-FR" dirty="0"/>
          </a:p>
        </p:txBody>
      </p:sp>
      <p:sp>
        <p:nvSpPr>
          <p:cNvPr id="3" name="_OM_BulletList_"/>
          <p:cNvSpPr>
            <a:spLocks noGrp="1"/>
          </p:cNvSpPr>
          <p:nvPr>
            <p:ph type="body" idx="1"/>
          </p:nvPr>
        </p:nvSpPr>
        <p:spPr>
          <a:xfrm>
            <a:off x="179512" y="1362812"/>
            <a:ext cx="4114800" cy="3847207"/>
          </a:xfrm>
        </p:spPr>
        <p:txBody>
          <a:bodyPr>
            <a:spAutoFit/>
          </a:bodyPr>
          <a:lstStyle/>
          <a:p>
            <a:r>
              <a:rPr lang="fr-FR" sz="2800" dirty="0" smtClean="0"/>
              <a:t>Aciers</a:t>
            </a:r>
          </a:p>
          <a:p>
            <a:pPr marL="901700">
              <a:buFont typeface="Wingdings" panose="05000000000000000000" pitchFamily="2" charset="2"/>
              <a:buChar char="§"/>
            </a:pPr>
            <a:r>
              <a:rPr lang="fr-FR" sz="2000" dirty="0"/>
              <a:t> </a:t>
            </a:r>
            <a:r>
              <a:rPr lang="fr-FR" sz="2000" dirty="0" smtClean="0"/>
              <a:t>Composition :</a:t>
            </a:r>
          </a:p>
          <a:p>
            <a:pPr marL="901700">
              <a:buFont typeface="Wingdings" panose="05000000000000000000" pitchFamily="2" charset="2"/>
              <a:buChar char="§"/>
            </a:pPr>
            <a:r>
              <a:rPr lang="fr-FR" sz="2000" dirty="0"/>
              <a:t> </a:t>
            </a:r>
            <a:r>
              <a:rPr lang="fr-FR" sz="2000" dirty="0" smtClean="0"/>
              <a:t>Prix :</a:t>
            </a:r>
          </a:p>
          <a:p>
            <a:endParaRPr lang="fr-FR" sz="2400" dirty="0"/>
          </a:p>
          <a:p>
            <a:r>
              <a:rPr lang="fr-FR" sz="2800" dirty="0" smtClean="0"/>
              <a:t>Fontes :</a:t>
            </a:r>
          </a:p>
          <a:p>
            <a:pPr marL="901700">
              <a:buFont typeface="Wingdings" panose="05000000000000000000" pitchFamily="2" charset="2"/>
              <a:buChar char="§"/>
            </a:pPr>
            <a:r>
              <a:rPr lang="fr-FR" sz="2000" dirty="0"/>
              <a:t> </a:t>
            </a:r>
            <a:r>
              <a:rPr lang="fr-FR" sz="2000" dirty="0" smtClean="0"/>
              <a:t>Composition :</a:t>
            </a:r>
            <a:endParaRPr lang="fr-FR" sz="2000" dirty="0"/>
          </a:p>
          <a:p>
            <a:pPr marL="901700">
              <a:buFont typeface="Wingdings" panose="05000000000000000000" pitchFamily="2" charset="2"/>
              <a:buChar char="§"/>
            </a:pPr>
            <a:r>
              <a:rPr lang="fr-FR" sz="2000" dirty="0"/>
              <a:t> </a:t>
            </a:r>
            <a:r>
              <a:rPr lang="fr-FR" sz="2000" dirty="0" smtClean="0"/>
              <a:t>Prix :</a:t>
            </a:r>
            <a:endParaRPr lang="fr-FR" sz="2000" dirty="0"/>
          </a:p>
          <a:p>
            <a:endParaRPr lang="fr-FR" sz="2400" dirty="0" smtClean="0"/>
          </a:p>
          <a:p>
            <a:pPr marL="0" indent="0">
              <a:buNone/>
            </a:pPr>
            <a:r>
              <a:rPr lang="fr-FR" sz="2400" dirty="0" smtClean="0"/>
              <a:t>Propriétés :</a:t>
            </a:r>
            <a:endParaRPr lang="fr-FR" sz="24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DF322-C709-BF41-96B8-1377C3C3BB6B}" type="slidenum">
              <a:rPr lang="en-US" smtClean="0"/>
              <a:pPr/>
              <a:t>37</a:t>
            </a:fld>
            <a:endParaRPr lang="en-US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5001" y="861091"/>
            <a:ext cx="2852168" cy="1343223"/>
          </a:xfrm>
          <a:prstGeom prst="roundRect">
            <a:avLst/>
          </a:prstGeom>
        </p:spPr>
      </p:pic>
      <p:pic>
        <p:nvPicPr>
          <p:cNvPr id="1026" name="Picture 2" descr="Métaux ferreux et non-ferreux - RETRALOG®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700" y="4416113"/>
            <a:ext cx="4434657" cy="1702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er — Wikipédi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875" y="2520303"/>
            <a:ext cx="2762250" cy="172402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/>
          <p:cNvSpPr txBox="1"/>
          <p:nvPr/>
        </p:nvSpPr>
        <p:spPr>
          <a:xfrm>
            <a:off x="179512" y="6142563"/>
            <a:ext cx="9073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 smtClean="0"/>
              <a:t>Le fer représente 35 % de la masse de la terre, c’est le 4</a:t>
            </a:r>
            <a:r>
              <a:rPr lang="fr-FR" i="1" baseline="30000" dirty="0" smtClean="0"/>
              <a:t>ème</a:t>
            </a:r>
            <a:r>
              <a:rPr lang="fr-FR" i="1" dirty="0" smtClean="0"/>
              <a:t> élément le plus abondant su terre (après O, Si, Al)</a:t>
            </a:r>
            <a:endParaRPr lang="fr-FR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179D685A-9338-4268-8CA0-2C84CDF831C4}{9F94E7C3-6112-4D09-B87A-2D1FDF1A33CB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9831" y="-103820"/>
            <a:ext cx="8135938" cy="1143001"/>
          </a:xfrm>
        </p:spPr>
        <p:txBody>
          <a:bodyPr/>
          <a:lstStyle/>
          <a:p>
            <a:r>
              <a:rPr lang="fr-FR" dirty="0" smtClean="0"/>
              <a:t>Métaux ferreux - Aciers</a:t>
            </a:r>
            <a:endParaRPr lang="fr-FR" dirty="0"/>
          </a:p>
        </p:txBody>
      </p:sp>
      <p:sp>
        <p:nvSpPr>
          <p:cNvPr id="3" name="_OM_BulletList_"/>
          <p:cNvSpPr>
            <a:spLocks noGrp="1"/>
          </p:cNvSpPr>
          <p:nvPr>
            <p:ph type="body" idx="1"/>
          </p:nvPr>
        </p:nvSpPr>
        <p:spPr>
          <a:xfrm>
            <a:off x="303000" y="1094706"/>
            <a:ext cx="4114800" cy="2893100"/>
          </a:xfrm>
        </p:spPr>
        <p:txBody>
          <a:bodyPr>
            <a:spAutoFit/>
          </a:bodyPr>
          <a:lstStyle/>
          <a:p>
            <a:r>
              <a:rPr lang="fr-FR" dirty="0" smtClean="0"/>
              <a:t>Non alliés</a:t>
            </a:r>
          </a:p>
          <a:p>
            <a:endParaRPr lang="fr-FR" dirty="0" smtClean="0"/>
          </a:p>
          <a:p>
            <a:r>
              <a:rPr lang="fr-FR" dirty="0" smtClean="0"/>
              <a:t>Faiblement alliés</a:t>
            </a:r>
          </a:p>
          <a:p>
            <a:endParaRPr lang="fr-FR" dirty="0" smtClean="0"/>
          </a:p>
          <a:p>
            <a:r>
              <a:rPr lang="fr-FR" dirty="0" smtClean="0"/>
              <a:t>Fortement alliés</a:t>
            </a:r>
          </a:p>
          <a:p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323528" y="4967149"/>
            <a:ext cx="7416824" cy="175432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b="1" dirty="0" smtClean="0"/>
              <a:t>  Très bonne tenue mécanique</a:t>
            </a:r>
          </a:p>
          <a:p>
            <a:endParaRPr lang="fr-FR" b="1" dirty="0" smtClean="0"/>
          </a:p>
          <a:p>
            <a:pPr>
              <a:buFont typeface="Wingdings" pitchFamily="2" charset="2"/>
              <a:buChar char="Ø"/>
            </a:pPr>
            <a:r>
              <a:rPr lang="fr-FR" b="1" dirty="0" smtClean="0"/>
              <a:t>  Présence de Fer et de …………………..…. (entre 0,02% et 2%)</a:t>
            </a:r>
          </a:p>
          <a:p>
            <a:pPr>
              <a:buFont typeface="Wingdings" pitchFamily="2" charset="2"/>
              <a:buChar char="Ø"/>
            </a:pPr>
            <a:endParaRPr lang="fr-FR" b="1" dirty="0" smtClean="0"/>
          </a:p>
          <a:p>
            <a:pPr>
              <a:buFont typeface="Wingdings" pitchFamily="2" charset="2"/>
              <a:buChar char="Ø"/>
            </a:pPr>
            <a:r>
              <a:rPr lang="fr-FR" b="1" dirty="0" smtClean="0"/>
              <a:t>  Bonne usinabilité</a:t>
            </a:r>
          </a:p>
          <a:p>
            <a:pPr>
              <a:buFont typeface="Wingdings" pitchFamily="2" charset="2"/>
              <a:buChar char="Ø"/>
            </a:pPr>
            <a:endParaRPr lang="fr-FR" b="1" dirty="0" smtClean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DF322-C709-BF41-96B8-1377C3C3BB6B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6" name="ZoneTexte 5"/>
          <p:cNvSpPr txBox="1"/>
          <p:nvPr/>
        </p:nvSpPr>
        <p:spPr>
          <a:xfrm>
            <a:off x="4718570" y="1340768"/>
            <a:ext cx="290143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b="1" dirty="0" smtClean="0"/>
              <a:t>Caractéristiques :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dirty="0" smtClean="0"/>
              <a:t>E =  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dirty="0" smtClean="0"/>
              <a:t>Densité :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dirty="0" smtClean="0"/>
              <a:t>Prix :  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dirty="0" smtClean="0"/>
              <a:t> </a:t>
            </a:r>
            <a:r>
              <a:rPr lang="fr-FR" dirty="0" err="1" smtClean="0"/>
              <a:t>Aimantabilité</a:t>
            </a:r>
            <a:r>
              <a:rPr lang="fr-FR" dirty="0" smtClean="0"/>
              <a:t> :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dirty="0" smtClean="0"/>
              <a:t>  </a:t>
            </a:r>
            <a:r>
              <a:rPr lang="fr-FR" dirty="0" err="1" smtClean="0"/>
              <a:t>T°fusion</a:t>
            </a:r>
            <a:r>
              <a:rPr lang="fr-FR" dirty="0" smtClean="0"/>
              <a:t> :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4D624EDD-94F2-4499-890A-451F03DFA8F7}{179D685A-9338-4268-8CA0-2C84CDF831C4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539750" y="-17463"/>
            <a:ext cx="8135938" cy="1143001"/>
          </a:xfrm>
        </p:spPr>
        <p:txBody>
          <a:bodyPr/>
          <a:lstStyle/>
          <a:p>
            <a:r>
              <a:rPr lang="fr-FR" dirty="0" smtClean="0"/>
              <a:t>Métaux ferreux – Aciers Non alliés</a:t>
            </a:r>
            <a:endParaRPr lang="fr-FR" dirty="0"/>
          </a:p>
        </p:txBody>
      </p:sp>
      <p:sp>
        <p:nvSpPr>
          <p:cNvPr id="3" name="ZoneTexte 2"/>
          <p:cNvSpPr txBox="1"/>
          <p:nvPr/>
        </p:nvSpPr>
        <p:spPr>
          <a:xfrm>
            <a:off x="180478" y="1156653"/>
            <a:ext cx="8135938" cy="286232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fr-FR" dirty="0" smtClean="0"/>
              <a:t>  Aciers d’usage courant</a:t>
            </a:r>
          </a:p>
          <a:p>
            <a:pPr>
              <a:buFont typeface="Arial" pitchFamily="34" charset="0"/>
              <a:buChar char="•"/>
            </a:pPr>
            <a:endParaRPr lang="fr-FR" dirty="0" smtClean="0"/>
          </a:p>
          <a:p>
            <a:pPr>
              <a:buFont typeface="Arial" pitchFamily="34" charset="0"/>
              <a:buChar char="•"/>
            </a:pPr>
            <a:r>
              <a:rPr lang="fr-FR" dirty="0" smtClean="0"/>
              <a:t>  Sensibles à la …………………….</a:t>
            </a:r>
          </a:p>
          <a:p>
            <a:pPr>
              <a:buFont typeface="Arial" pitchFamily="34" charset="0"/>
              <a:buChar char="•"/>
            </a:pPr>
            <a:endParaRPr lang="fr-FR" dirty="0" smtClean="0"/>
          </a:p>
          <a:p>
            <a:pPr>
              <a:buFont typeface="Arial" pitchFamily="34" charset="0"/>
              <a:buChar char="•"/>
            </a:pPr>
            <a:r>
              <a:rPr lang="fr-FR" dirty="0" smtClean="0"/>
              <a:t> Résistance mécanique </a:t>
            </a:r>
            <a:r>
              <a:rPr lang="fr-FR" dirty="0"/>
              <a:t>:</a:t>
            </a:r>
            <a:endParaRPr lang="fr-FR" dirty="0" smtClean="0"/>
          </a:p>
          <a:p>
            <a:pPr>
              <a:buFont typeface="Arial" pitchFamily="34" charset="0"/>
              <a:buChar char="•"/>
            </a:pPr>
            <a:endParaRPr lang="fr-FR" dirty="0"/>
          </a:p>
          <a:p>
            <a:pPr>
              <a:buFont typeface="Arial" pitchFamily="34" charset="0"/>
              <a:buChar char="•"/>
            </a:pPr>
            <a:r>
              <a:rPr lang="fr-FR" dirty="0" smtClean="0"/>
              <a:t>  Coût :</a:t>
            </a:r>
          </a:p>
          <a:p>
            <a:pPr>
              <a:buFont typeface="Arial" pitchFamily="34" charset="0"/>
              <a:buChar char="•"/>
            </a:pPr>
            <a:endParaRPr lang="fr-FR" dirty="0" smtClean="0"/>
          </a:p>
          <a:p>
            <a:pPr>
              <a:buFont typeface="Arial" pitchFamily="34" charset="0"/>
              <a:buChar char="•"/>
            </a:pPr>
            <a:r>
              <a:rPr lang="fr-FR" dirty="0" smtClean="0"/>
              <a:t> Exemples : S235, C40, E235</a:t>
            </a:r>
          </a:p>
          <a:p>
            <a:pPr>
              <a:buFont typeface="Arial" pitchFamily="34" charset="0"/>
              <a:buChar char="•"/>
            </a:pPr>
            <a:endParaRPr lang="fr-FR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429375"/>
            <a:ext cx="2133600" cy="292100"/>
          </a:xfrm>
        </p:spPr>
        <p:txBody>
          <a:bodyPr/>
          <a:lstStyle/>
          <a:p>
            <a:fld id="{87D839E4-F218-5F47-AA50-ADCE04F29A72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5" name="AutoShape 2" descr="Acier S235 S235JR Fiche Technique, Matiere 1.0038 Composition,  Caractéristiques, Signification, Résistance - Matière du Mond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9220" name="Picture 4" descr="Acier S235 S235JR Fiche Technique, Matiere 1.0038 Composition,  Caractéristiques, Signification, Résistance - Matière du Mond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983137"/>
            <a:ext cx="3888432" cy="2592288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S235 / S275 / S355 steel - China S235 / S275 / S355 steel Supplier,Factory  –Bozhong Group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4036095"/>
            <a:ext cx="3191040" cy="239328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C2E2F4D4-DE17-4D2B-B251-3A5D3DE53D61}{E6D764ED-D4DB-48AA-9276-0729808B9D23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Composites</a:t>
            </a:r>
            <a:endParaRPr lang="fr-FR" dirty="0"/>
          </a:p>
        </p:txBody>
      </p:sp>
      <p:sp>
        <p:nvSpPr>
          <p:cNvPr id="3" name="_OM_BulletList_"/>
          <p:cNvSpPr>
            <a:spLocks noGrp="1"/>
          </p:cNvSpPr>
          <p:nvPr>
            <p:ph type="body" idx="1"/>
          </p:nvPr>
        </p:nvSpPr>
        <p:spPr>
          <a:xfrm>
            <a:off x="5429256" y="2500306"/>
            <a:ext cx="4114800" cy="3674852"/>
          </a:xfrm>
        </p:spPr>
        <p:txBody>
          <a:bodyPr>
            <a:spAutoFit/>
          </a:bodyPr>
          <a:lstStyle/>
          <a:p>
            <a:r>
              <a:rPr lang="fr-FR" sz="2400" dirty="0" smtClean="0"/>
              <a:t>Bois</a:t>
            </a:r>
          </a:p>
          <a:p>
            <a:r>
              <a:rPr lang="fr-FR" sz="2400" dirty="0" smtClean="0"/>
              <a:t>Matrices polymères</a:t>
            </a:r>
          </a:p>
          <a:p>
            <a:r>
              <a:rPr lang="fr-FR" sz="2400" dirty="0" smtClean="0"/>
              <a:t>Matrices métalliques</a:t>
            </a:r>
          </a:p>
          <a:p>
            <a:r>
              <a:rPr lang="fr-FR" sz="2400" dirty="0" smtClean="0"/>
              <a:t>Matrices céramiques</a:t>
            </a:r>
          </a:p>
          <a:p>
            <a:r>
              <a:rPr lang="fr-FR" sz="2400" dirty="0" smtClean="0"/>
              <a:t>Mousses</a:t>
            </a:r>
          </a:p>
          <a:p>
            <a:r>
              <a:rPr lang="fr-FR" sz="2400" dirty="0" smtClean="0"/>
              <a:t>Béton</a:t>
            </a:r>
          </a:p>
          <a:p>
            <a:r>
              <a:rPr lang="fr-FR" sz="2400" dirty="0" smtClean="0"/>
              <a:t>Carton</a:t>
            </a:r>
          </a:p>
          <a:p>
            <a:endParaRPr lang="fr-FR" sz="2400" dirty="0"/>
          </a:p>
        </p:txBody>
      </p:sp>
      <p:sp>
        <p:nvSpPr>
          <p:cNvPr id="4" name="ZoneTexte 3"/>
          <p:cNvSpPr txBox="1"/>
          <p:nvPr/>
        </p:nvSpPr>
        <p:spPr>
          <a:xfrm>
            <a:off x="285720" y="1000108"/>
            <a:ext cx="8572560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buFont typeface="Wingdings" pitchFamily="2" charset="2"/>
              <a:buChar char="Ø"/>
            </a:pPr>
            <a:r>
              <a:rPr lang="fr-FR" sz="2000" i="1" dirty="0" smtClean="0"/>
              <a:t>  Matériau hétérogène composé d'au moins 2 matériaux non miscibles dont les propriétés se complètent. </a:t>
            </a:r>
          </a:p>
          <a:p>
            <a:pPr algn="ctr"/>
            <a:endParaRPr lang="fr-FR" sz="2000" dirty="0" smtClean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DF322-C709-BF41-96B8-1377C3C3BB6B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7" name="ZoneTexte 6"/>
          <p:cNvSpPr txBox="1"/>
          <p:nvPr/>
        </p:nvSpPr>
        <p:spPr>
          <a:xfrm>
            <a:off x="214282" y="2259165"/>
            <a:ext cx="514353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/>
              <a:t>Un matériau </a:t>
            </a:r>
            <a:r>
              <a:rPr lang="fr-FR" sz="2000" b="1" dirty="0" smtClean="0"/>
              <a:t>composite</a:t>
            </a:r>
            <a:r>
              <a:rPr lang="fr-FR" sz="2000" dirty="0" smtClean="0"/>
              <a:t> est composé :</a:t>
            </a:r>
          </a:p>
          <a:p>
            <a:endParaRPr lang="fr-FR" sz="2000" dirty="0" smtClean="0"/>
          </a:p>
          <a:p>
            <a:r>
              <a:rPr lang="fr-FR" sz="2000" b="1" dirty="0" smtClean="0"/>
              <a:t>Du ………………….</a:t>
            </a:r>
            <a:r>
              <a:rPr lang="fr-FR" sz="2000" dirty="0" smtClean="0"/>
              <a:t>, qui constitue l'ossature de la pièce, et supporte l'essentiel des contraintes.</a:t>
            </a:r>
          </a:p>
          <a:p>
            <a:endParaRPr lang="fr-FR" sz="2000" dirty="0" smtClean="0"/>
          </a:p>
          <a:p>
            <a:r>
              <a:rPr lang="fr-FR" sz="2000" b="1" dirty="0" smtClean="0"/>
              <a:t>De la ………………………….</a:t>
            </a:r>
            <a:r>
              <a:rPr lang="fr-FR" sz="2000" dirty="0" smtClean="0"/>
              <a:t>, qui assure la liaison de l'ensemble, répartit les efforts, et protège les renforts</a:t>
            </a:r>
          </a:p>
          <a:p>
            <a:endParaRPr lang="fr-FR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88C6D7BE-C49C-45A5-8E84-7405D897A25A}{179D685A-9338-4268-8CA0-2C84CDF831C4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500034" y="285728"/>
            <a:ext cx="8135938" cy="1143001"/>
          </a:xfrm>
        </p:spPr>
        <p:txBody>
          <a:bodyPr/>
          <a:lstStyle/>
          <a:p>
            <a:r>
              <a:rPr lang="fr-FR" dirty="0" smtClean="0"/>
              <a:t>Métaux ferreux – Aciers faiblement alliés</a:t>
            </a:r>
            <a:endParaRPr lang="fr-FR" dirty="0"/>
          </a:p>
        </p:txBody>
      </p:sp>
      <p:sp>
        <p:nvSpPr>
          <p:cNvPr id="3" name="ZoneTexte 2"/>
          <p:cNvSpPr txBox="1"/>
          <p:nvPr/>
        </p:nvSpPr>
        <p:spPr>
          <a:xfrm>
            <a:off x="323528" y="1773011"/>
            <a:ext cx="8135938" cy="203132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fr-FR" dirty="0" smtClean="0"/>
              <a:t> Eléments d'alliages :</a:t>
            </a:r>
          </a:p>
          <a:p>
            <a:pPr>
              <a:buFont typeface="Arial" pitchFamily="34" charset="0"/>
              <a:buChar char="•"/>
            </a:pPr>
            <a:endParaRPr lang="fr-FR" dirty="0" smtClean="0"/>
          </a:p>
          <a:p>
            <a:pPr>
              <a:buFont typeface="Arial" pitchFamily="34" charset="0"/>
              <a:buChar char="•"/>
            </a:pPr>
            <a:r>
              <a:rPr lang="fr-FR" dirty="0" smtClean="0"/>
              <a:t> Très bonne résistance mécanique</a:t>
            </a:r>
          </a:p>
          <a:p>
            <a:pPr>
              <a:buFont typeface="Arial" pitchFamily="34" charset="0"/>
              <a:buChar char="•"/>
            </a:pPr>
            <a:endParaRPr lang="fr-FR" dirty="0"/>
          </a:p>
          <a:p>
            <a:pPr>
              <a:buFont typeface="Arial" pitchFamily="34" charset="0"/>
              <a:buChar char="•"/>
            </a:pPr>
            <a:r>
              <a:rPr lang="fr-FR" dirty="0" smtClean="0"/>
              <a:t>  Aucun </a:t>
            </a:r>
            <a:r>
              <a:rPr lang="fr-FR" dirty="0"/>
              <a:t>élément ne dépasse </a:t>
            </a:r>
            <a:r>
              <a:rPr lang="fr-FR" dirty="0" smtClean="0"/>
              <a:t>……….en </a:t>
            </a:r>
            <a:r>
              <a:rPr lang="fr-FR" dirty="0"/>
              <a:t>masse</a:t>
            </a:r>
          </a:p>
          <a:p>
            <a:pPr>
              <a:buFont typeface="Arial" pitchFamily="34" charset="0"/>
              <a:buChar char="•"/>
            </a:pPr>
            <a:endParaRPr lang="fr-FR" dirty="0" smtClean="0"/>
          </a:p>
          <a:p>
            <a:pPr>
              <a:buFont typeface="Arial" pitchFamily="34" charset="0"/>
              <a:buChar char="•"/>
            </a:pPr>
            <a:endParaRPr lang="fr-FR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429375"/>
            <a:ext cx="2133600" cy="292100"/>
          </a:xfrm>
        </p:spPr>
        <p:txBody>
          <a:bodyPr/>
          <a:lstStyle/>
          <a:p>
            <a:fld id="{87D839E4-F218-5F47-AA50-ADCE04F29A72}" type="slidenum">
              <a:rPr lang="en-US" smtClean="0"/>
              <a:pPr/>
              <a:t>40</a:t>
            </a:fld>
            <a:endParaRPr lang="en-US"/>
          </a:p>
        </p:txBody>
      </p:sp>
      <p:pic>
        <p:nvPicPr>
          <p:cNvPr id="10242" name="Picture 2" descr="Désignation des aciers alliés et non alliés - ConcepTEC.ne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87" y="3814113"/>
            <a:ext cx="5686031" cy="2821314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2F79715A-024E-4506-B5FD-54D0A1A74E59}{179D685A-9338-4268-8CA0-2C84CDF831C4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Métaux ferreux - Fortement alliés</a:t>
            </a:r>
            <a:endParaRPr lang="fr-FR" dirty="0"/>
          </a:p>
        </p:txBody>
      </p:sp>
      <p:sp>
        <p:nvSpPr>
          <p:cNvPr id="3" name="_OM_BulletList_"/>
          <p:cNvSpPr>
            <a:spLocks noGrp="1"/>
          </p:cNvSpPr>
          <p:nvPr>
            <p:ph type="body" idx="1"/>
          </p:nvPr>
        </p:nvSpPr>
        <p:spPr>
          <a:xfrm>
            <a:off x="35496" y="980728"/>
            <a:ext cx="8784976" cy="5355312"/>
          </a:xfrm>
        </p:spPr>
        <p:txBody>
          <a:bodyPr wrap="square">
            <a:spAutoFit/>
          </a:bodyPr>
          <a:lstStyle/>
          <a:p>
            <a:r>
              <a:rPr lang="fr-FR" sz="1800" dirty="0"/>
              <a:t>R</a:t>
            </a:r>
            <a:r>
              <a:rPr lang="fr-FR" sz="1800" dirty="0" smtClean="0"/>
              <a:t>ésistants à la corrosion</a:t>
            </a:r>
            <a:r>
              <a:rPr lang="fr-FR" sz="1800" dirty="0"/>
              <a:t> </a:t>
            </a:r>
            <a:r>
              <a:rPr lang="fr-FR" sz="1800" dirty="0" smtClean="0"/>
              <a:t>: </a:t>
            </a:r>
          </a:p>
          <a:p>
            <a:endParaRPr lang="fr-FR" sz="1800" dirty="0"/>
          </a:p>
          <a:p>
            <a:r>
              <a:rPr lang="fr-FR" sz="1800" dirty="0" smtClean="0"/>
              <a:t>  </a:t>
            </a:r>
            <a:r>
              <a:rPr lang="fr-FR" sz="1800" dirty="0"/>
              <a:t>Au moins </a:t>
            </a:r>
            <a:r>
              <a:rPr lang="fr-FR" sz="1800" dirty="0" smtClean="0"/>
              <a:t>…….. </a:t>
            </a:r>
            <a:r>
              <a:rPr lang="fr-FR" sz="1800" dirty="0"/>
              <a:t>pour un élément : C, V, Cr, W, Mo, Co, Si, Ni, Mn, Ti</a:t>
            </a:r>
          </a:p>
          <a:p>
            <a:endParaRPr lang="fr-FR" sz="1800" dirty="0"/>
          </a:p>
          <a:p>
            <a:r>
              <a:rPr lang="fr-FR" sz="1800" dirty="0" smtClean="0"/>
              <a:t>  Coût :</a:t>
            </a:r>
          </a:p>
          <a:p>
            <a:endParaRPr lang="fr-FR" sz="1800" dirty="0"/>
          </a:p>
          <a:p>
            <a:r>
              <a:rPr lang="fr-FR" sz="1800" dirty="0" smtClean="0"/>
              <a:t>  Usages :</a:t>
            </a:r>
          </a:p>
          <a:p>
            <a:endParaRPr lang="fr-FR" sz="1800" dirty="0"/>
          </a:p>
          <a:p>
            <a:r>
              <a:rPr lang="fr-FR" sz="1800" dirty="0" smtClean="0"/>
              <a:t>  Tenue mécanique :</a:t>
            </a:r>
          </a:p>
          <a:p>
            <a:endParaRPr lang="fr-FR" sz="1800" dirty="0"/>
          </a:p>
          <a:p>
            <a:r>
              <a:rPr lang="fr-FR" sz="1800" dirty="0" smtClean="0"/>
              <a:t>Non magnétique si suffisamment de Ni et Cr</a:t>
            </a:r>
          </a:p>
          <a:p>
            <a:endParaRPr lang="fr-FR" sz="1800" dirty="0"/>
          </a:p>
          <a:p>
            <a:pPr marL="0" indent="0">
              <a:buNone/>
            </a:pPr>
            <a:r>
              <a:rPr lang="fr-FR" sz="1800" dirty="0" smtClean="0"/>
              <a:t>  </a:t>
            </a:r>
          </a:p>
          <a:p>
            <a:endParaRPr lang="fr-FR" sz="1800" dirty="0"/>
          </a:p>
          <a:p>
            <a:endParaRPr lang="fr-FR" sz="1800" dirty="0" smtClean="0"/>
          </a:p>
          <a:p>
            <a:endParaRPr lang="fr-FR" sz="1800" dirty="0"/>
          </a:p>
        </p:txBody>
      </p:sp>
      <p:pic>
        <p:nvPicPr>
          <p:cNvPr id="5" name="_OM_138_branch_96_64" descr="inox.jpg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539750" y="4783312"/>
            <a:ext cx="2761599" cy="1792113"/>
          </a:xfrm>
          <a:prstGeom prst="roundRect">
            <a:avLst/>
          </a:prstGeom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DF322-C709-BF41-96B8-1377C3C3BB6B}" type="slidenum">
              <a:rPr lang="en-US" smtClean="0"/>
              <a:pPr/>
              <a:t>41</a:t>
            </a:fld>
            <a:endParaRPr lang="en-US"/>
          </a:p>
        </p:txBody>
      </p:sp>
      <p:pic>
        <p:nvPicPr>
          <p:cNvPr id="11266" name="Picture 2" descr="Évier en inox anti-rayure 116x50 - 2 bacs LUISINA FUNK EV4921 | Cuisissimo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73" b="22046"/>
          <a:stretch/>
        </p:blipFill>
        <p:spPr bwMode="auto">
          <a:xfrm>
            <a:off x="3929735" y="4591722"/>
            <a:ext cx="3667125" cy="201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Pontet inox sur platine oblongue, pièce de fonderie, poli, Inox A4 ...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7535" y="2510041"/>
            <a:ext cx="1968153" cy="196815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B38527FC-10E1-4310-A170-98DFBC7CAB24}{9F94E7C3-6112-4D09-B87A-2D1FDF1A33CB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Métaux ferreux - Fontes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5922" y="1005406"/>
            <a:ext cx="6215106" cy="34163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 smtClean="0"/>
              <a:t>  Peu cher 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 smtClean="0"/>
              <a:t>  Excellente coulabilité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 smtClean="0"/>
              <a:t>  Pièces complexes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 smtClean="0"/>
              <a:t>  Plus de carbone que dans ………………. (plus de 2%)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 smtClean="0"/>
              <a:t>  Très bonne usinabilité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 smtClean="0"/>
              <a:t>  Module d’Young 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 smtClean="0"/>
              <a:t>  Densité 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fr-FR" dirty="0" smtClean="0"/>
          </a:p>
        </p:txBody>
      </p:sp>
      <p:pic>
        <p:nvPicPr>
          <p:cNvPr id="7" name="_OM_139_branch_104_60" descr="fonte.jpg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4113607" y="4129721"/>
            <a:ext cx="4214842" cy="2504334"/>
          </a:xfrm>
          <a:prstGeom prst="rect">
            <a:avLst/>
          </a:prstGeom>
        </p:spPr>
      </p:pic>
      <p:pic>
        <p:nvPicPr>
          <p:cNvPr id="8" name="_OM_140_branch_80_80" descr="fonte2.jpg"/>
          <p:cNvPicPr>
            <a:picLocks/>
          </p:cNvPicPr>
          <p:nvPr/>
        </p:nvPicPr>
        <p:blipFill>
          <a:blip r:embed="rId4"/>
          <a:srcRect t="22500" b="16749"/>
          <a:stretch>
            <a:fillRect/>
          </a:stretch>
        </p:blipFill>
        <p:spPr>
          <a:xfrm>
            <a:off x="5922" y="4421726"/>
            <a:ext cx="3740550" cy="2221984"/>
          </a:xfrm>
          <a:prstGeom prst="rect">
            <a:avLst/>
          </a:prstGeom>
        </p:spPr>
      </p:pic>
      <p:pic>
        <p:nvPicPr>
          <p:cNvPr id="9" name="_OM_141_branch_96_64" descr="fonte3.jpg"/>
          <p:cNvPicPr>
            <a:picLocks/>
          </p:cNvPicPr>
          <p:nvPr/>
        </p:nvPicPr>
        <p:blipFill rotWithShape="1">
          <a:blip r:embed="rId5" cstate="print"/>
          <a:srcRect l="19580" r="15622"/>
          <a:stretch/>
        </p:blipFill>
        <p:spPr>
          <a:xfrm>
            <a:off x="7020272" y="1325826"/>
            <a:ext cx="1944216" cy="2099366"/>
          </a:xfrm>
          <a:prstGeom prst="rect">
            <a:avLst/>
          </a:prstGeom>
        </p:spPr>
      </p:pic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DF322-C709-BF41-96B8-1377C3C3BB6B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950CA0C8-1012-4F7C-81B1-879789CD975B}{35CB0B63-6A7A-4F10-8A3C-68A119258738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Métaux non ferreux</a:t>
            </a:r>
            <a:endParaRPr lang="fr-FR" dirty="0"/>
          </a:p>
        </p:txBody>
      </p:sp>
      <p:sp>
        <p:nvSpPr>
          <p:cNvPr id="3" name="_OM_BulletList_"/>
          <p:cNvSpPr>
            <a:spLocks noGrp="1"/>
          </p:cNvSpPr>
          <p:nvPr>
            <p:ph type="body" idx="1"/>
          </p:nvPr>
        </p:nvSpPr>
        <p:spPr>
          <a:xfrm>
            <a:off x="97160" y="710689"/>
            <a:ext cx="4114800" cy="6678751"/>
          </a:xfrm>
        </p:spPr>
        <p:txBody>
          <a:bodyPr>
            <a:spAutoFit/>
          </a:bodyPr>
          <a:lstStyle/>
          <a:p>
            <a:r>
              <a:rPr lang="fr-FR" sz="2000" dirty="0" smtClean="0"/>
              <a:t>Aluminium :</a:t>
            </a:r>
          </a:p>
          <a:p>
            <a:r>
              <a:rPr lang="fr-FR" sz="2000" dirty="0" smtClean="0"/>
              <a:t>Cuivre :</a:t>
            </a:r>
          </a:p>
          <a:p>
            <a:r>
              <a:rPr lang="fr-FR" sz="2000" dirty="0" smtClean="0"/>
              <a:t>Argent :</a:t>
            </a:r>
          </a:p>
          <a:p>
            <a:r>
              <a:rPr lang="fr-FR" sz="2000" dirty="0" smtClean="0"/>
              <a:t>Nickel :</a:t>
            </a:r>
          </a:p>
          <a:p>
            <a:r>
              <a:rPr lang="fr-FR" sz="2000" dirty="0" smtClean="0"/>
              <a:t>Or :</a:t>
            </a:r>
          </a:p>
          <a:p>
            <a:r>
              <a:rPr lang="fr-FR" sz="2000" dirty="0" smtClean="0"/>
              <a:t>Plomb :</a:t>
            </a:r>
          </a:p>
          <a:p>
            <a:r>
              <a:rPr lang="fr-FR" sz="2000" dirty="0" smtClean="0"/>
              <a:t>Etain :</a:t>
            </a:r>
          </a:p>
          <a:p>
            <a:r>
              <a:rPr lang="fr-FR" sz="2000" dirty="0" smtClean="0"/>
              <a:t>Tungstène :</a:t>
            </a:r>
          </a:p>
          <a:p>
            <a:r>
              <a:rPr lang="fr-FR" sz="2000" dirty="0" smtClean="0"/>
              <a:t>Magnésium :</a:t>
            </a:r>
          </a:p>
          <a:p>
            <a:r>
              <a:rPr lang="fr-FR" sz="2000" dirty="0" smtClean="0"/>
              <a:t>Zinc :</a:t>
            </a:r>
          </a:p>
          <a:p>
            <a:r>
              <a:rPr lang="fr-FR" sz="2000" dirty="0" smtClean="0"/>
              <a:t>Calcium :</a:t>
            </a:r>
          </a:p>
          <a:p>
            <a:r>
              <a:rPr lang="fr-FR" sz="2000" dirty="0" smtClean="0"/>
              <a:t>Potassium :</a:t>
            </a:r>
          </a:p>
          <a:p>
            <a:r>
              <a:rPr lang="fr-FR" sz="2000" dirty="0" smtClean="0"/>
              <a:t>Manganèse :</a:t>
            </a:r>
          </a:p>
          <a:p>
            <a:r>
              <a:rPr lang="fr-FR" sz="2000" dirty="0" smtClean="0"/>
              <a:t>Titane :</a:t>
            </a:r>
          </a:p>
          <a:p>
            <a:r>
              <a:rPr lang="fr-FR" sz="2000" dirty="0" smtClean="0"/>
              <a:t>Sodium :</a:t>
            </a:r>
          </a:p>
          <a:p>
            <a:endParaRPr lang="fr-FR" sz="2000" dirty="0" smtClean="0"/>
          </a:p>
          <a:p>
            <a:endParaRPr lang="fr-FR" sz="2000" dirty="0" smtClean="0"/>
          </a:p>
          <a:p>
            <a:endParaRPr lang="fr-FR" sz="2000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DF322-C709-BF41-96B8-1377C3C3BB6B}" type="slidenum">
              <a:rPr lang="en-US" smtClean="0"/>
              <a:pPr/>
              <a:t>43</a:t>
            </a:fld>
            <a:endParaRPr lang="en-US"/>
          </a:p>
        </p:txBody>
      </p:sp>
      <p:pic>
        <p:nvPicPr>
          <p:cNvPr id="2050" name="Picture 2" descr="Les métau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9685" y="1484783"/>
            <a:ext cx="6286811" cy="4562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2843808" y="6280515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dirty="0" smtClean="0"/>
              <a:t>  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74111746-5A3E-4F87-A084-2F39D799B61E}{950CA0C8-1012-4F7C-81B1-879789CD975B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Aluminium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75966" y="1153775"/>
            <a:ext cx="5072098" cy="313932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3x Plus léger que l'acier :</a:t>
            </a:r>
          </a:p>
          <a:p>
            <a:r>
              <a:rPr lang="fr-FR" dirty="0" smtClean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3x moins rigide que l’acier :</a:t>
            </a:r>
          </a:p>
          <a:p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 3x plus cher que l’acier :</a:t>
            </a:r>
          </a:p>
          <a:p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  Pour le différencier / acier 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  </a:t>
            </a:r>
            <a:r>
              <a:rPr lang="fr-FR" dirty="0"/>
              <a:t>Bonne coulabilité,  Bonne usinabilité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  Couleur plus claire que l'acier</a:t>
            </a:r>
          </a:p>
        </p:txBody>
      </p:sp>
      <p:pic>
        <p:nvPicPr>
          <p:cNvPr id="6" name="_OM_143_branch_98_64" descr="alu.jpg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6534539" y="824252"/>
            <a:ext cx="2428892" cy="1525582"/>
          </a:xfrm>
          <a:prstGeom prst="roundRect">
            <a:avLst/>
          </a:prstGeom>
        </p:spPr>
      </p:pic>
      <p:pic>
        <p:nvPicPr>
          <p:cNvPr id="7" name="_OM_144_branch_84_74" descr="alu1.jpg"/>
          <p:cNvPicPr>
            <a:picLocks/>
          </p:cNvPicPr>
          <p:nvPr/>
        </p:nvPicPr>
        <p:blipFill rotWithShape="1">
          <a:blip r:embed="rId4"/>
          <a:srcRect t="7806" b="11064"/>
          <a:stretch/>
        </p:blipFill>
        <p:spPr>
          <a:xfrm rot="5400000">
            <a:off x="2744631" y="4896329"/>
            <a:ext cx="2214578" cy="1584176"/>
          </a:xfrm>
          <a:prstGeom prst="rect">
            <a:avLst/>
          </a:prstGeom>
        </p:spPr>
      </p:pic>
      <p:pic>
        <p:nvPicPr>
          <p:cNvPr id="8" name="_OM_145_branch_120_52" descr="alu2.png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4786967" y="4433079"/>
            <a:ext cx="4176464" cy="1857337"/>
          </a:xfrm>
          <a:prstGeom prst="roundRect">
            <a:avLst/>
          </a:prstGeom>
        </p:spPr>
      </p:pic>
      <p:pic>
        <p:nvPicPr>
          <p:cNvPr id="9" name="_OM_146_branch_92_68" descr="alu3.jpeg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-36512" y="4881025"/>
            <a:ext cx="2563788" cy="1860343"/>
          </a:xfrm>
          <a:prstGeom prst="roundRect">
            <a:avLst/>
          </a:prstGeom>
        </p:spPr>
      </p:pic>
      <p:pic>
        <p:nvPicPr>
          <p:cNvPr id="10" name="_OM_147_branch_110_58" descr="alu4.jpg"/>
          <p:cNvPicPr>
            <a:picLocks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517648" y="2540710"/>
            <a:ext cx="3472680" cy="1671635"/>
          </a:xfrm>
          <a:prstGeom prst="roundRect">
            <a:avLst/>
          </a:prstGeom>
        </p:spPr>
      </p:pic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DF322-C709-BF41-96B8-1377C3C3BB6B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E048E7AC-7923-454D-A195-FE13282D7246}{950CA0C8-1012-4F7C-81B1-879789CD975B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539750" y="-17463"/>
            <a:ext cx="8135938" cy="1143001"/>
          </a:xfrm>
        </p:spPr>
        <p:txBody>
          <a:bodyPr/>
          <a:lstStyle/>
          <a:p>
            <a:r>
              <a:rPr lang="fr-FR" dirty="0" smtClean="0"/>
              <a:t>Cuivre</a:t>
            </a:r>
            <a:endParaRPr lang="fr-FR" dirty="0"/>
          </a:p>
        </p:txBody>
      </p:sp>
      <p:pic>
        <p:nvPicPr>
          <p:cNvPr id="3" name="_OM_148_branch_92_68" descr="cu.jpg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6094182" y="322521"/>
            <a:ext cx="2660881" cy="2067356"/>
          </a:xfrm>
          <a:prstGeom prst="roundRect">
            <a:avLst/>
          </a:prstGeom>
        </p:spPr>
      </p:pic>
      <p:sp>
        <p:nvSpPr>
          <p:cNvPr id="5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429375"/>
            <a:ext cx="2133600" cy="292100"/>
          </a:xfrm>
        </p:spPr>
        <p:txBody>
          <a:bodyPr/>
          <a:lstStyle/>
          <a:p>
            <a:fld id="{87D839E4-F218-5F47-AA50-ADCE04F29A72}" type="slidenum">
              <a:rPr lang="en-US" smtClean="0"/>
              <a:pPr/>
              <a:t>45</a:t>
            </a:fld>
            <a:endParaRPr lang="en-US"/>
          </a:p>
        </p:txBody>
      </p:sp>
      <p:sp>
        <p:nvSpPr>
          <p:cNvPr id="4" name="ZoneTexte 3"/>
          <p:cNvSpPr txBox="1"/>
          <p:nvPr/>
        </p:nvSpPr>
        <p:spPr>
          <a:xfrm>
            <a:off x="438872" y="4398050"/>
            <a:ext cx="481585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Excellent conducteur électrique et thermique</a:t>
            </a:r>
          </a:p>
          <a:p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  Alliages 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 </a:t>
            </a:r>
            <a:r>
              <a:rPr lang="fr-FR" dirty="0" smtClean="0"/>
              <a:t> Coût 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  Corrosion :</a:t>
            </a:r>
          </a:p>
        </p:txBody>
      </p:sp>
      <p:pic>
        <p:nvPicPr>
          <p:cNvPr id="1026" name="Picture 2" descr="De la pièce décolletée au sous-ensemble complet – ADV Décolletag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730" y="4603179"/>
            <a:ext cx="2952328" cy="2118296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uivre — Wikipédia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45" y="476672"/>
            <a:ext cx="2031250" cy="1916938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6" descr="Prix des câbles électriques en cuivre (ferrailleur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032" name="Picture 8" descr="Prix des câbles électriques en cuivre (ferrailleur)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6513" y="1162001"/>
            <a:ext cx="2554938" cy="191745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oussinet bronze fritté à collerette Matière : Bronze auto-lubrifiant  Diamètre : De 3 à 28mm Type : Avec collerette&gt;&gt; Engrenages HPC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775" y="2461077"/>
            <a:ext cx="2050882" cy="1980731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8"/>
          <a:srcRect l="31781" t="27299" r="27664" b="19501"/>
          <a:stretch/>
        </p:blipFill>
        <p:spPr>
          <a:xfrm>
            <a:off x="357855" y="2682868"/>
            <a:ext cx="1916740" cy="14142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E3E7D67E-556A-4E3B-924F-5C7836AA369D}{950CA0C8-1012-4F7C-81B1-879789CD975B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-396552" y="169935"/>
            <a:ext cx="8135938" cy="1143001"/>
          </a:xfrm>
        </p:spPr>
        <p:txBody>
          <a:bodyPr/>
          <a:lstStyle/>
          <a:p>
            <a:r>
              <a:rPr lang="fr-FR" dirty="0" smtClean="0"/>
              <a:t>Titane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125772" y="1568206"/>
            <a:ext cx="6572296" cy="563231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fr-FR" dirty="0" smtClean="0"/>
              <a:t>  Très bon rapport Limite élastique / Densité</a:t>
            </a:r>
          </a:p>
          <a:p>
            <a:pPr>
              <a:buFont typeface="Arial" pitchFamily="34" charset="0"/>
              <a:buChar char="•"/>
            </a:pPr>
            <a:endParaRPr lang="fr-FR" dirty="0"/>
          </a:p>
          <a:p>
            <a:pPr>
              <a:buFont typeface="Arial" pitchFamily="34" charset="0"/>
              <a:buChar char="•"/>
            </a:pPr>
            <a:r>
              <a:rPr lang="fr-FR" dirty="0" smtClean="0"/>
              <a:t>  Applications :</a:t>
            </a:r>
          </a:p>
          <a:p>
            <a:pPr>
              <a:buFont typeface="Arial" pitchFamily="34" charset="0"/>
              <a:buChar char="•"/>
            </a:pPr>
            <a:endParaRPr lang="fr-FR" dirty="0"/>
          </a:p>
          <a:p>
            <a:pPr>
              <a:buFont typeface="Arial" pitchFamily="34" charset="0"/>
              <a:buChar char="•"/>
            </a:pPr>
            <a:r>
              <a:rPr lang="fr-FR" dirty="0" smtClean="0"/>
              <a:t>  Utilisation en chirurgie :</a:t>
            </a:r>
          </a:p>
          <a:p>
            <a:pPr>
              <a:buFont typeface="Arial" pitchFamily="34" charset="0"/>
              <a:buChar char="•"/>
            </a:pPr>
            <a:endParaRPr lang="fr-FR" dirty="0"/>
          </a:p>
          <a:p>
            <a:pPr>
              <a:buFont typeface="Arial" pitchFamily="34" charset="0"/>
              <a:buChar char="•"/>
            </a:pPr>
            <a:r>
              <a:rPr lang="fr-FR" dirty="0" smtClean="0"/>
              <a:t>  Mauvaise usinabilité</a:t>
            </a:r>
          </a:p>
          <a:p>
            <a:pPr>
              <a:buFont typeface="Arial" pitchFamily="34" charset="0"/>
              <a:buChar char="•"/>
            </a:pPr>
            <a:endParaRPr lang="fr-FR" dirty="0"/>
          </a:p>
          <a:p>
            <a:pPr>
              <a:buFont typeface="Arial" pitchFamily="34" charset="0"/>
              <a:buChar char="•"/>
            </a:pPr>
            <a:r>
              <a:rPr lang="fr-FR" dirty="0" smtClean="0"/>
              <a:t>  Bonne </a:t>
            </a:r>
            <a:r>
              <a:rPr lang="fr-FR" dirty="0"/>
              <a:t>résistance à la corrosion, à l’érosion et au feu</a:t>
            </a:r>
          </a:p>
          <a:p>
            <a:pPr>
              <a:buFont typeface="Arial" pitchFamily="34" charset="0"/>
              <a:buChar char="•"/>
            </a:pPr>
            <a:endParaRPr lang="fr-FR" dirty="0"/>
          </a:p>
          <a:p>
            <a:pPr>
              <a:buFont typeface="Arial" pitchFamily="34" charset="0"/>
              <a:buChar char="•"/>
            </a:pPr>
            <a:r>
              <a:rPr lang="fr-FR" dirty="0" smtClean="0"/>
              <a:t>  Module d’ Young :</a:t>
            </a:r>
          </a:p>
          <a:p>
            <a:pPr>
              <a:buFont typeface="Arial" pitchFamily="34" charset="0"/>
              <a:buChar char="•"/>
            </a:pPr>
            <a:endParaRPr lang="fr-FR" dirty="0"/>
          </a:p>
          <a:p>
            <a:pPr>
              <a:buFont typeface="Arial" pitchFamily="34" charset="0"/>
              <a:buChar char="•"/>
            </a:pPr>
            <a:endParaRPr lang="fr-FR" dirty="0" smtClean="0"/>
          </a:p>
          <a:p>
            <a:pPr>
              <a:buFont typeface="Arial" pitchFamily="34" charset="0"/>
              <a:buChar char="•"/>
            </a:pPr>
            <a:r>
              <a:rPr lang="fr-FR" dirty="0" smtClean="0"/>
              <a:t>  Densité :</a:t>
            </a:r>
          </a:p>
          <a:p>
            <a:pPr>
              <a:buFont typeface="Arial" pitchFamily="34" charset="0"/>
              <a:buChar char="•"/>
            </a:pPr>
            <a:endParaRPr lang="fr-FR" dirty="0"/>
          </a:p>
          <a:p>
            <a:pPr>
              <a:buFont typeface="Arial" pitchFamily="34" charset="0"/>
              <a:buChar char="•"/>
            </a:pPr>
            <a:endParaRPr lang="fr-FR" dirty="0" smtClean="0"/>
          </a:p>
          <a:p>
            <a:pPr>
              <a:buFont typeface="Arial" pitchFamily="34" charset="0"/>
              <a:buChar char="•"/>
            </a:pPr>
            <a:r>
              <a:rPr lang="fr-FR" dirty="0" smtClean="0"/>
              <a:t>   Prix :</a:t>
            </a:r>
          </a:p>
          <a:p>
            <a:pPr>
              <a:buFont typeface="Arial" pitchFamily="34" charset="0"/>
              <a:buChar char="•"/>
            </a:pPr>
            <a:endParaRPr lang="fr-FR" dirty="0"/>
          </a:p>
          <a:p>
            <a:pPr>
              <a:buFont typeface="Arial" pitchFamily="34" charset="0"/>
              <a:buChar char="•"/>
            </a:pPr>
            <a:endParaRPr lang="fr-FR" dirty="0" smtClean="0"/>
          </a:p>
          <a:p>
            <a:pPr>
              <a:buFont typeface="Arial" pitchFamily="34" charset="0"/>
              <a:buChar char="•"/>
            </a:pPr>
            <a:endParaRPr lang="fr-FR" dirty="0" smtClean="0"/>
          </a:p>
        </p:txBody>
      </p:sp>
      <p:pic>
        <p:nvPicPr>
          <p:cNvPr id="5" name="_OM_149_branch_56_110" descr="titane.jpg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7007085" y="-258444"/>
            <a:ext cx="1097100" cy="2004871"/>
          </a:xfrm>
          <a:prstGeom prst="roundRect">
            <a:avLst/>
          </a:prstGeom>
        </p:spPr>
      </p:pic>
      <p:pic>
        <p:nvPicPr>
          <p:cNvPr id="6" name="_OM_150_branch_86_72" descr="TIT.jpg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4327894" y="5291519"/>
            <a:ext cx="2517457" cy="1420267"/>
          </a:xfrm>
          <a:prstGeom prst="roundRect">
            <a:avLst/>
          </a:prstGeom>
        </p:spPr>
      </p:pic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DF322-C709-BF41-96B8-1377C3C3BB6B}" type="slidenum">
              <a:rPr lang="en-US" smtClean="0"/>
              <a:pPr/>
              <a:t>46</a:t>
            </a:fld>
            <a:endParaRPr lang="en-US"/>
          </a:p>
        </p:txBody>
      </p:sp>
      <p:pic>
        <p:nvPicPr>
          <p:cNvPr id="2050" name="Picture 2" descr="achat Piercing arcade en titane avec boules à filetage interne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57" t="12960" r="44784"/>
          <a:stretch/>
        </p:blipFill>
        <p:spPr bwMode="auto">
          <a:xfrm rot="16200000">
            <a:off x="5271412" y="12469"/>
            <a:ext cx="630421" cy="1484648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www.titane-production.com/wp-content/uploads/sites/3/2015/04/IMG_3696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18" t="28862" r="22915" b="31818"/>
          <a:stretch/>
        </p:blipFill>
        <p:spPr bwMode="auto">
          <a:xfrm>
            <a:off x="611560" y="296093"/>
            <a:ext cx="1728192" cy="89068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Fabrication additive en alliage de titane et d'aluminium - IRT Jules Verne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15" t="8522" r="34817" b="5941"/>
          <a:stretch/>
        </p:blipFill>
        <p:spPr bwMode="auto">
          <a:xfrm>
            <a:off x="7160944" y="4721846"/>
            <a:ext cx="1767798" cy="201759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8"/>
          <a:srcRect t="14639" r="7727" b="20179"/>
          <a:stretch/>
        </p:blipFill>
        <p:spPr>
          <a:xfrm>
            <a:off x="5586623" y="1388607"/>
            <a:ext cx="3342119" cy="933112"/>
          </a:xfrm>
          <a:prstGeom prst="round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03931" y="2473060"/>
            <a:ext cx="2973882" cy="2108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C1029086-C0AE-4419-874D-BEF25009E15D}{950CA0C8-1012-4F7C-81B1-879789CD975B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 bwMode="auto">
          <a:xfrm>
            <a:off x="251520" y="-44895"/>
            <a:ext cx="8135938" cy="1143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Impact" panose="020B0806030902050204" pitchFamily="34" charset="0"/>
                <a:cs typeface="+mj-cs"/>
              </a:rPr>
              <a:t>Zinc</a:t>
            </a:r>
            <a:endParaRPr kumimoji="0" lang="fr-FR" sz="4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Impact" panose="020B0806030902050204" pitchFamily="34" charset="0"/>
              <a:cs typeface="+mj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429375"/>
            <a:ext cx="2133600" cy="292100"/>
          </a:xfrm>
        </p:spPr>
        <p:txBody>
          <a:bodyPr/>
          <a:lstStyle/>
          <a:p>
            <a:fld id="{87D839E4-F218-5F47-AA50-ADCE04F29A72}" type="slidenum">
              <a:rPr lang="en-US" smtClean="0"/>
              <a:pPr/>
              <a:t>47</a:t>
            </a:fld>
            <a:endParaRPr lang="en-US"/>
          </a:p>
        </p:txBody>
      </p:sp>
      <p:sp>
        <p:nvSpPr>
          <p:cNvPr id="9" name="ZoneTexte 8"/>
          <p:cNvSpPr txBox="1"/>
          <p:nvPr/>
        </p:nvSpPr>
        <p:spPr>
          <a:xfrm>
            <a:off x="467544" y="4642988"/>
            <a:ext cx="885698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 Galvanisation </a:t>
            </a:r>
            <a:r>
              <a:rPr lang="fr-FR" dirty="0"/>
              <a:t>(couche de zinc) </a:t>
            </a:r>
            <a:r>
              <a:rPr lang="fr-FR" dirty="0" smtClean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  Laiton 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  Alliages avec l’aluminium : ZAMAK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  Utilisation : toitures (peu oxydable)</a:t>
            </a:r>
            <a:endParaRPr lang="fr-FR" dirty="0"/>
          </a:p>
        </p:txBody>
      </p:sp>
      <p:pic>
        <p:nvPicPr>
          <p:cNvPr id="6152" name="Picture 8" descr="Gros Plan La Texture De Fond En Acier Galvanisé Banque D'Images Et Photos  Libres De Droits. Image 20297390.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98" r="46888"/>
          <a:stretch/>
        </p:blipFill>
        <p:spPr bwMode="auto">
          <a:xfrm>
            <a:off x="5496480" y="567784"/>
            <a:ext cx="2819936" cy="2069128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Poignée de porte design en Zamak Chromé Mat sur rosace BdC, CHAGA | Poignée  de port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20" y="2932095"/>
            <a:ext cx="3601415" cy="1409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8 raisons de choisir le Zamak - Expérience Zamak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68" r="6482" b="22119"/>
          <a:stretch/>
        </p:blipFill>
        <p:spPr bwMode="auto">
          <a:xfrm>
            <a:off x="4572000" y="2957375"/>
            <a:ext cx="4249040" cy="1383969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Décolletage de pièces en laiton, usinage de précision pièce laiton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02927"/>
            <a:ext cx="3265254" cy="183398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1116582" y="-171400"/>
            <a:ext cx="8135938" cy="1143001"/>
          </a:xfrm>
        </p:spPr>
        <p:txBody>
          <a:bodyPr/>
          <a:lstStyle/>
          <a:p>
            <a:r>
              <a:rPr lang="fr-FR" dirty="0" smtClean="0"/>
              <a:t>Magnésium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429375"/>
            <a:ext cx="2133600" cy="292100"/>
          </a:xfrm>
        </p:spPr>
        <p:txBody>
          <a:bodyPr/>
          <a:lstStyle/>
          <a:p>
            <a:fld id="{87D839E4-F218-5F47-AA50-ADCE04F29A72}" type="slidenum">
              <a:rPr lang="en-US" smtClean="0"/>
              <a:pPr/>
              <a:t>48</a:t>
            </a:fld>
            <a:endParaRPr lang="en-US"/>
          </a:p>
        </p:txBody>
      </p:sp>
      <p:pic>
        <p:nvPicPr>
          <p:cNvPr id="6146" name="Picture 2" descr="Magnesium - A.R.T Metal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64"/>
          <a:stretch/>
        </p:blipFill>
        <p:spPr bwMode="auto">
          <a:xfrm>
            <a:off x="344930" y="2132856"/>
            <a:ext cx="2571060" cy="1652157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ZoneTexte 6"/>
          <p:cNvSpPr txBox="1"/>
          <p:nvPr/>
        </p:nvSpPr>
        <p:spPr>
          <a:xfrm>
            <a:off x="107504" y="5347082"/>
            <a:ext cx="552157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Densité : très léger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A</a:t>
            </a:r>
            <a:r>
              <a:rPr lang="fr-FR" dirty="0" smtClean="0"/>
              <a:t>lliages </a:t>
            </a:r>
            <a:r>
              <a:rPr lang="fr-FR" dirty="0"/>
              <a:t>+ alu : moulage sous pression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Utilisation : carrosserie</a:t>
            </a:r>
            <a:r>
              <a:rPr lang="fr-FR" dirty="0"/>
              <a:t>, boitiers, pièces </a:t>
            </a:r>
            <a:r>
              <a:rPr lang="fr-FR" dirty="0" smtClean="0"/>
              <a:t>de vélo</a:t>
            </a:r>
            <a:endParaRPr lang="fr-FR" dirty="0"/>
          </a:p>
          <a:p>
            <a:r>
              <a:rPr lang="fr-FR" dirty="0" smtClean="0"/>
              <a:t>  </a:t>
            </a:r>
            <a:endParaRPr lang="fr-FR" dirty="0"/>
          </a:p>
        </p:txBody>
      </p:sp>
      <p:pic>
        <p:nvPicPr>
          <p:cNvPr id="6148" name="Picture 4" descr="Le magnésium dans l'automobile - vers des structures allégées - MetalBlo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89" t="26541" r="12210"/>
          <a:stretch/>
        </p:blipFill>
        <p:spPr bwMode="auto">
          <a:xfrm>
            <a:off x="320894" y="321478"/>
            <a:ext cx="2453539" cy="1588277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Alliage de magnésium de précision en aluminium moulé sous pression du  tracteur/de moteur de voiture partie - Chine Usinage de pièces, accessoires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50" t="11339" r="8336" b="7391"/>
          <a:stretch/>
        </p:blipFill>
        <p:spPr bwMode="auto">
          <a:xfrm>
            <a:off x="3811225" y="833845"/>
            <a:ext cx="5174917" cy="511543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3524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55CBA9E3-66EB-410E-B1CF-8EA6E33C5A25}{950CA0C8-1012-4F7C-81B1-879789CD975B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-2052736" y="-193172"/>
            <a:ext cx="8135938" cy="1143001"/>
          </a:xfrm>
        </p:spPr>
        <p:txBody>
          <a:bodyPr/>
          <a:lstStyle/>
          <a:p>
            <a:r>
              <a:rPr lang="fr-FR" dirty="0" smtClean="0"/>
              <a:t>Etain</a:t>
            </a:r>
            <a:endParaRPr lang="fr-FR" dirty="0"/>
          </a:p>
        </p:txBody>
      </p:sp>
      <p:pic>
        <p:nvPicPr>
          <p:cNvPr id="3" name="_OM_155_branch_80_80" descr="etain.png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95492" y="839678"/>
            <a:ext cx="1438335" cy="1510378"/>
          </a:xfrm>
          <a:prstGeom prst="roundRect">
            <a:avLst/>
          </a:prstGeom>
        </p:spPr>
      </p:pic>
      <p:sp>
        <p:nvSpPr>
          <p:cNvPr id="4" name="Titre 1"/>
          <p:cNvSpPr txBox="1">
            <a:spLocks/>
          </p:cNvSpPr>
          <p:nvPr/>
        </p:nvSpPr>
        <p:spPr bwMode="auto">
          <a:xfrm>
            <a:off x="2960786" y="-105017"/>
            <a:ext cx="8135938" cy="1143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Impact" panose="020B0806030902050204" pitchFamily="34" charset="0"/>
                <a:cs typeface="+mj-cs"/>
              </a:rPr>
              <a:t>Tungstène</a:t>
            </a:r>
            <a:endParaRPr kumimoji="0" lang="fr-FR" sz="4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Impact" panose="020B0806030902050204" pitchFamily="34" charset="0"/>
              <a:cs typeface="+mj-cs"/>
            </a:endParaRPr>
          </a:p>
        </p:txBody>
      </p:sp>
      <p:pic>
        <p:nvPicPr>
          <p:cNvPr id="5" name="_OM_156_branch_108_58" descr="tungstene.jpg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4480410" y="1604329"/>
            <a:ext cx="2769989" cy="1549918"/>
          </a:xfrm>
          <a:prstGeom prst="roundRect">
            <a:avLst/>
          </a:prstGeom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429375"/>
            <a:ext cx="2133600" cy="292100"/>
          </a:xfrm>
        </p:spPr>
        <p:txBody>
          <a:bodyPr/>
          <a:lstStyle/>
          <a:p>
            <a:fld id="{87D839E4-F218-5F47-AA50-ADCE04F29A72}" type="slidenum">
              <a:rPr lang="en-US" smtClean="0"/>
              <a:pPr/>
              <a:t>49</a:t>
            </a:fld>
            <a:endParaRPr lang="en-US"/>
          </a:p>
        </p:txBody>
      </p:sp>
      <p:sp>
        <p:nvSpPr>
          <p:cNvPr id="7" name="ZoneTexte 6"/>
          <p:cNvSpPr txBox="1"/>
          <p:nvPr/>
        </p:nvSpPr>
        <p:spPr>
          <a:xfrm>
            <a:off x="192348" y="4782051"/>
            <a:ext cx="38878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B</a:t>
            </a:r>
            <a:r>
              <a:rPr lang="fr-FR" dirty="0" smtClean="0"/>
              <a:t>rasure</a:t>
            </a:r>
            <a:r>
              <a:rPr lang="fr-FR" dirty="0"/>
              <a:t>, alliages, objets d’art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Bronze 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 Acier </a:t>
            </a:r>
            <a:r>
              <a:rPr lang="fr-FR" dirty="0"/>
              <a:t>+ couche </a:t>
            </a:r>
            <a:r>
              <a:rPr lang="fr-FR" dirty="0" smtClean="0"/>
              <a:t>d’étain </a:t>
            </a:r>
            <a:r>
              <a:rPr lang="fr-FR" dirty="0"/>
              <a:t>: fer blanc (boites de conserve)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</p:txBody>
      </p:sp>
      <p:sp>
        <p:nvSpPr>
          <p:cNvPr id="8" name="ZoneTexte 7"/>
          <p:cNvSpPr txBox="1"/>
          <p:nvPr/>
        </p:nvSpPr>
        <p:spPr>
          <a:xfrm>
            <a:off x="4326813" y="4757324"/>
            <a:ext cx="46271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F</a:t>
            </a:r>
            <a:r>
              <a:rPr lang="fr-FR" dirty="0" smtClean="0"/>
              <a:t>ilaments d’ampoules 		       (</a:t>
            </a:r>
            <a:r>
              <a:rPr lang="fr-FR" dirty="0"/>
              <a:t>point de fusion 3400°C</a:t>
            </a:r>
            <a:r>
              <a:rPr lang="fr-FR" dirty="0" smtClean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  Carbure de tungstène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  Alliages</a:t>
            </a:r>
            <a:endParaRPr lang="fr-FR" dirty="0"/>
          </a:p>
        </p:txBody>
      </p:sp>
      <p:pic>
        <p:nvPicPr>
          <p:cNvPr id="5122" name="Picture 2" descr="Le Carbure De Tungstène Banque d'image et photos - Alamy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13" t="16294" r="16648" b="18205"/>
          <a:stretch/>
        </p:blipFill>
        <p:spPr bwMode="auto">
          <a:xfrm>
            <a:off x="6849573" y="1293039"/>
            <a:ext cx="2287779" cy="1877152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4" descr="BRONZE (Alliage Cuivre-Étain) - SODAFO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1" name="AutoShape 6" descr="Métal : tout savoir sur l'étain | Dossier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5128" name="Picture 8" descr="Métal : tout savoir sur l'étain | Dossier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45137" y="839678"/>
            <a:ext cx="2288147" cy="142946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AutoShape 10" descr="Récipient en fer blanc contenant de l'étain cosmétique Boîte en fer blanc  couvercle de la vis Craft_JJQT * 4790 - Cdiscount Auto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5132" name="Picture 12" descr="Récipient en fer blanc contenant de l'étain cosmétique Boîte en fer blanc  couvercle de la vis Craft_JJQT * 4790 - Cdiscount Auto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65" y="2600643"/>
            <a:ext cx="1139097" cy="1139097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7113 N° fer blanc de l′étain la nourriture des canettes de métal pour  divers types de sauce et coller - Chine Le fer blanc peut, de 3-pièce peut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25" r="4624" b="9806"/>
          <a:stretch/>
        </p:blipFill>
        <p:spPr bwMode="auto">
          <a:xfrm>
            <a:off x="1835696" y="2493606"/>
            <a:ext cx="2304256" cy="142921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C5E26910-1CD8-4BFC-B9AE-B6B796137F58}{C2E2F4D4-DE17-4D2B-B251-3A5D3DE53D61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Composites - Bois</a:t>
            </a:r>
            <a:endParaRPr lang="fr-FR" dirty="0"/>
          </a:p>
        </p:txBody>
      </p:sp>
      <p:sp>
        <p:nvSpPr>
          <p:cNvPr id="3" name="_OM_BulletList_"/>
          <p:cNvSpPr>
            <a:spLocks noGrp="1"/>
          </p:cNvSpPr>
          <p:nvPr>
            <p:ph type="body" idx="1"/>
          </p:nvPr>
        </p:nvSpPr>
        <p:spPr>
          <a:xfrm>
            <a:off x="457200" y="1412875"/>
            <a:ext cx="4114800" cy="972574"/>
          </a:xfrm>
        </p:spPr>
        <p:txBody>
          <a:bodyPr>
            <a:spAutoFit/>
          </a:bodyPr>
          <a:lstStyle/>
          <a:p>
            <a:endParaRPr lang="fr-FR" dirty="0" smtClean="0"/>
          </a:p>
          <a:p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240160" y="859432"/>
            <a:ext cx="8286808" cy="147732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dirty="0"/>
              <a:t>C</a:t>
            </a:r>
            <a:r>
              <a:rPr lang="fr-FR" dirty="0" smtClean="0"/>
              <a:t>ellulose (fibres dans le sens de la croissance) et lignine (matrice)</a:t>
            </a:r>
          </a:p>
          <a:p>
            <a:pPr>
              <a:buFont typeface="Arial" pitchFamily="34" charset="0"/>
              <a:buChar char="•"/>
            </a:pPr>
            <a:endParaRPr lang="fr-FR" dirty="0" smtClean="0"/>
          </a:p>
          <a:p>
            <a:pPr>
              <a:buFont typeface="Arial" pitchFamily="34" charset="0"/>
              <a:buChar char="•"/>
            </a:pPr>
            <a:endParaRPr lang="fr-FR" dirty="0" smtClean="0"/>
          </a:p>
          <a:p>
            <a:pPr>
              <a:buFont typeface="Arial" pitchFamily="34" charset="0"/>
              <a:buChar char="•"/>
            </a:pPr>
            <a:endParaRPr lang="fr-FR" dirty="0" smtClean="0"/>
          </a:p>
          <a:p>
            <a:pPr>
              <a:buFont typeface="Arial" pitchFamily="34" charset="0"/>
              <a:buChar char="•"/>
            </a:pPr>
            <a:endParaRPr lang="fr-FR" dirty="0" smtClean="0"/>
          </a:p>
        </p:txBody>
      </p:sp>
      <p:pic>
        <p:nvPicPr>
          <p:cNvPr id="5" name="_OM_80_branch_98_64" descr="bois.jpg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4274642"/>
            <a:ext cx="2487790" cy="1835648"/>
          </a:xfrm>
          <a:prstGeom prst="roundRect">
            <a:avLst/>
          </a:prstGeom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DF322-C709-BF41-96B8-1377C3C3BB6B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 l="68555" t="19791" r="10351" b="43750"/>
          <a:stretch>
            <a:fillRect/>
          </a:stretch>
        </p:blipFill>
        <p:spPr bwMode="auto">
          <a:xfrm>
            <a:off x="6403598" y="1533191"/>
            <a:ext cx="2214578" cy="215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 l="58789" t="22917" r="4883" b="43750"/>
          <a:stretch>
            <a:fillRect/>
          </a:stretch>
        </p:blipFill>
        <p:spPr bwMode="auto">
          <a:xfrm>
            <a:off x="4541041" y="3789414"/>
            <a:ext cx="4429156" cy="228601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ZoneTexte 8"/>
          <p:cNvSpPr txBox="1"/>
          <p:nvPr/>
        </p:nvSpPr>
        <p:spPr>
          <a:xfrm>
            <a:off x="285720" y="6143644"/>
            <a:ext cx="87154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 smtClean="0"/>
              <a:t>Le bois fournit 9% de la consommation énergétique de l’humanité, soit 3x plus que le nucléaire</a:t>
            </a:r>
            <a:endParaRPr lang="fr-FR" i="1" dirty="0"/>
          </a:p>
        </p:txBody>
      </p:sp>
      <p:sp>
        <p:nvSpPr>
          <p:cNvPr id="7" name="ZoneTexte 6"/>
          <p:cNvSpPr txBox="1"/>
          <p:nvPr/>
        </p:nvSpPr>
        <p:spPr>
          <a:xfrm>
            <a:off x="285720" y="1247731"/>
            <a:ext cx="522238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fr-FR" dirty="0"/>
              <a:t> </a:t>
            </a:r>
            <a:r>
              <a:rPr lang="fr-FR" b="1" dirty="0"/>
              <a:t>Abondant, renouvelable, biodégradable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fr-FR" dirty="0"/>
              <a:t>  </a:t>
            </a:r>
            <a:r>
              <a:rPr lang="fr-FR" dirty="0" smtClean="0"/>
              <a:t>Cout de production : </a:t>
            </a:r>
            <a:endParaRPr lang="fr-FR" dirty="0"/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fr-FR" dirty="0"/>
              <a:t>  D</a:t>
            </a:r>
            <a:r>
              <a:rPr lang="fr-FR" dirty="0" smtClean="0"/>
              <a:t>ensité :</a:t>
            </a:r>
            <a:endParaRPr lang="fr-FR" dirty="0"/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fr-FR" dirty="0"/>
              <a:t>  </a:t>
            </a:r>
            <a:r>
              <a:rPr lang="fr-FR" dirty="0" smtClean="0"/>
              <a:t>Coût matière </a:t>
            </a:r>
            <a:r>
              <a:rPr lang="fr-FR" dirty="0"/>
              <a:t>: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fr-FR" dirty="0" smtClean="0"/>
              <a:t>  Facile </a:t>
            </a:r>
            <a:r>
              <a:rPr lang="fr-FR" dirty="0"/>
              <a:t>à travailler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fr-FR" dirty="0"/>
              <a:t>  Comportement </a:t>
            </a:r>
            <a:r>
              <a:rPr lang="fr-FR" dirty="0" smtClean="0"/>
              <a:t>anisotrope</a:t>
            </a:r>
            <a:endParaRPr lang="fr-FR" dirty="0"/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fr-FR" dirty="0"/>
              <a:t> </a:t>
            </a:r>
            <a:r>
              <a:rPr lang="fr-FR" dirty="0" smtClean="0"/>
              <a:t>Module d’Young :</a:t>
            </a:r>
            <a:endParaRPr lang="fr-FR" dirty="0"/>
          </a:p>
          <a:p>
            <a:pPr>
              <a:lnSpc>
                <a:spcPct val="150000"/>
              </a:lnSpc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F149F527-AE3C-4557-85EF-C57896CF25F3}{950CA0C8-1012-4F7C-81B1-879789CD975B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-2412776" y="-14436"/>
            <a:ext cx="8135938" cy="1143001"/>
          </a:xfrm>
        </p:spPr>
        <p:txBody>
          <a:bodyPr/>
          <a:lstStyle/>
          <a:p>
            <a:r>
              <a:rPr lang="fr-FR" dirty="0" smtClean="0"/>
              <a:t>Or</a:t>
            </a:r>
            <a:endParaRPr lang="fr-FR" dirty="0"/>
          </a:p>
        </p:txBody>
      </p:sp>
      <p:pic>
        <p:nvPicPr>
          <p:cNvPr id="3" name="_OM_153_branch_102_60" descr="or.jpg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1990393" y="3320131"/>
            <a:ext cx="2520531" cy="1579686"/>
          </a:xfrm>
          <a:prstGeom prst="roundRect">
            <a:avLst/>
          </a:prstGeom>
        </p:spPr>
      </p:pic>
      <p:sp>
        <p:nvSpPr>
          <p:cNvPr id="4" name="Titre 1"/>
          <p:cNvSpPr txBox="1">
            <a:spLocks/>
          </p:cNvSpPr>
          <p:nvPr/>
        </p:nvSpPr>
        <p:spPr bwMode="auto">
          <a:xfrm>
            <a:off x="3226173" y="7937"/>
            <a:ext cx="8135938" cy="1143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Impact" panose="020B0806030902050204" pitchFamily="34" charset="0"/>
                <a:cs typeface="+mj-cs"/>
              </a:rPr>
              <a:t>Plomb</a:t>
            </a:r>
            <a:endParaRPr kumimoji="0" lang="fr-FR" sz="4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Impact" panose="020B0806030902050204" pitchFamily="34" charset="0"/>
              <a:cs typeface="+mj-cs"/>
            </a:endParaRPr>
          </a:p>
        </p:txBody>
      </p:sp>
      <p:pic>
        <p:nvPicPr>
          <p:cNvPr id="5" name="_OM_154_branch_80_80" descr="pb.jpg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6935399" y="4036074"/>
            <a:ext cx="1956935" cy="1985040"/>
          </a:xfrm>
          <a:prstGeom prst="roundRect">
            <a:avLst/>
          </a:prstGeom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429375"/>
            <a:ext cx="2133600" cy="292100"/>
          </a:xfrm>
        </p:spPr>
        <p:txBody>
          <a:bodyPr/>
          <a:lstStyle/>
          <a:p>
            <a:fld id="{87D839E4-F218-5F47-AA50-ADCE04F29A72}" type="slidenum">
              <a:rPr lang="en-US" smtClean="0"/>
              <a:pPr/>
              <a:t>50</a:t>
            </a:fld>
            <a:endParaRPr lang="en-US"/>
          </a:p>
        </p:txBody>
      </p:sp>
      <p:pic>
        <p:nvPicPr>
          <p:cNvPr id="4098" name="Picture 2" descr="Acheter Or - Comment Acheter de l'Or en Ligne ?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66" y="3603396"/>
            <a:ext cx="1732657" cy="1338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4" descr="Comment reconnaître un véritable bijou en or, observation du bijou en o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4102" name="Picture 6" descr="Comment reconnaître un véritable bijou en or, observation du bijou en or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795" y="5320754"/>
            <a:ext cx="3696345" cy="1400721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ZoneTexte 7"/>
          <p:cNvSpPr txBox="1"/>
          <p:nvPr/>
        </p:nvSpPr>
        <p:spPr>
          <a:xfrm>
            <a:off x="249287" y="1094235"/>
            <a:ext cx="40154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B</a:t>
            </a:r>
            <a:r>
              <a:rPr lang="fr-FR" dirty="0" smtClean="0"/>
              <a:t>onne </a:t>
            </a:r>
            <a:r>
              <a:rPr lang="fr-FR" dirty="0"/>
              <a:t>conductivité </a:t>
            </a:r>
            <a:r>
              <a:rPr lang="fr-FR" dirty="0" smtClean="0"/>
              <a:t>électrique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Résistance :  faible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Prix : 55 000 € / kg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4426076" y="791482"/>
            <a:ext cx="461041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P</a:t>
            </a:r>
            <a:r>
              <a:rPr lang="fr-FR" dirty="0" smtClean="0"/>
              <a:t>rotections </a:t>
            </a:r>
            <a:r>
              <a:rPr lang="fr-FR" dirty="0"/>
              <a:t>aux radiations, fusibles, </a:t>
            </a:r>
            <a:r>
              <a:rPr lang="fr-FR" dirty="0" smtClean="0"/>
              <a:t>   plus utilisé en plomberie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 Utilisation : Alliages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  Propriété mécanique :ductile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  Densité : 11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</p:txBody>
      </p:sp>
      <p:pic>
        <p:nvPicPr>
          <p:cNvPr id="4104" name="Picture 8" descr="L′écran de plomb de protection de radiation médicale pour la radiologie -  Chine L′écran de plomb, de la médecine l′écran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50" t="4551" r="17111" b="4731"/>
          <a:stretch/>
        </p:blipFill>
        <p:spPr bwMode="auto">
          <a:xfrm>
            <a:off x="4725065" y="3883459"/>
            <a:ext cx="1996193" cy="2661591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100164"/>
            <a:ext cx="7560840" cy="6713212"/>
          </a:xfrm>
          <a:prstGeom prst="rect">
            <a:avLst/>
          </a:prstGeom>
        </p:spPr>
      </p:pic>
      <p:sp>
        <p:nvSpPr>
          <p:cNvPr id="3" name="Titre 1"/>
          <p:cNvSpPr txBox="1">
            <a:spLocks/>
          </p:cNvSpPr>
          <p:nvPr/>
        </p:nvSpPr>
        <p:spPr bwMode="auto">
          <a:xfrm>
            <a:off x="-612576" y="-243408"/>
            <a:ext cx="5759674" cy="1863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Impact" panose="020B0806030902050204" pitchFamily="34" charset="0"/>
                <a:ea typeface="ＭＳ Ｐゴシック" charset="0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Franklin Gothic Medium" charset="0"/>
                <a:ea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Franklin Gothic Medium" charset="0"/>
                <a:ea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Franklin Gothic Medium" charset="0"/>
                <a:ea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Franklin Gothic Medium" charset="0"/>
                <a:ea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fr-FR" kern="0" dirty="0" smtClean="0"/>
              <a:t>Diagramme d’</a:t>
            </a:r>
            <a:r>
              <a:rPr lang="fr-FR" kern="0" dirty="0" err="1" smtClean="0"/>
              <a:t>Ashby</a:t>
            </a:r>
            <a:endParaRPr lang="fr-FR" kern="0" dirty="0"/>
          </a:p>
        </p:txBody>
      </p:sp>
    </p:spTree>
    <p:extLst>
      <p:ext uri="{BB962C8B-B14F-4D97-AF65-F5344CB8AC3E}">
        <p14:creationId xmlns:p14="http://schemas.microsoft.com/office/powerpoint/2010/main" val="121178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23519"/>
            <a:ext cx="7706509" cy="6693605"/>
          </a:xfrm>
          <a:prstGeom prst="rect">
            <a:avLst/>
          </a:prstGeom>
        </p:spPr>
      </p:pic>
      <p:sp>
        <p:nvSpPr>
          <p:cNvPr id="3" name="Titre 1"/>
          <p:cNvSpPr txBox="1">
            <a:spLocks/>
          </p:cNvSpPr>
          <p:nvPr/>
        </p:nvSpPr>
        <p:spPr bwMode="auto">
          <a:xfrm>
            <a:off x="5220072" y="2924944"/>
            <a:ext cx="3384376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Impact" panose="020B0806030902050204" pitchFamily="34" charset="0"/>
                <a:ea typeface="ＭＳ Ｐゴシック" charset="0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Franklin Gothic Medium" charset="0"/>
                <a:ea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Franklin Gothic Medium" charset="0"/>
                <a:ea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Franklin Gothic Medium" charset="0"/>
                <a:ea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Franklin Gothic Medium" charset="0"/>
                <a:ea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fr-FR" kern="0" dirty="0" smtClean="0"/>
              <a:t>Diagramme d’</a:t>
            </a:r>
            <a:r>
              <a:rPr lang="fr-FR" kern="0" dirty="0" err="1" smtClean="0"/>
              <a:t>Ashby</a:t>
            </a:r>
            <a:endParaRPr lang="fr-FR" kern="0" dirty="0"/>
          </a:p>
        </p:txBody>
      </p:sp>
    </p:spTree>
    <p:extLst>
      <p:ext uri="{BB962C8B-B14F-4D97-AF65-F5344CB8AC3E}">
        <p14:creationId xmlns:p14="http://schemas.microsoft.com/office/powerpoint/2010/main" val="157860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Composites - Matrices polymères</a:t>
            </a:r>
            <a:endParaRPr lang="fr-FR" dirty="0"/>
          </a:p>
        </p:txBody>
      </p:sp>
      <p:sp>
        <p:nvSpPr>
          <p:cNvPr id="3" name="_OM_BulletList_"/>
          <p:cNvSpPr>
            <a:spLocks noGrp="1"/>
          </p:cNvSpPr>
          <p:nvPr>
            <p:ph type="body" idx="1"/>
          </p:nvPr>
        </p:nvSpPr>
        <p:spPr>
          <a:xfrm>
            <a:off x="107504" y="2708920"/>
            <a:ext cx="8786842" cy="3724096"/>
          </a:xfrm>
        </p:spPr>
        <p:txBody>
          <a:bodyPr wrap="square">
            <a:spAutoFit/>
          </a:bodyPr>
          <a:lstStyle/>
          <a:p>
            <a:r>
              <a:rPr lang="fr-FR" sz="2000" dirty="0" smtClean="0"/>
              <a:t>Fibre de ……………………… (90% des composites)</a:t>
            </a:r>
          </a:p>
          <a:p>
            <a:endParaRPr lang="fr-FR" sz="2000" dirty="0" smtClean="0"/>
          </a:p>
          <a:p>
            <a:endParaRPr lang="fr-FR" sz="2000" dirty="0" smtClean="0"/>
          </a:p>
          <a:p>
            <a:r>
              <a:rPr lang="fr-FR" sz="2000" dirty="0" smtClean="0"/>
              <a:t>Fibre de ………………………..</a:t>
            </a:r>
          </a:p>
          <a:p>
            <a:endParaRPr lang="fr-FR" sz="2000" dirty="0" smtClean="0"/>
          </a:p>
          <a:p>
            <a:r>
              <a:rPr lang="fr-FR" sz="2000" dirty="0" smtClean="0"/>
              <a:t>Fibre d’aramide (…………..)  (casques, tuyaux, gilets pare balle)</a:t>
            </a:r>
          </a:p>
          <a:p>
            <a:pPr marL="0" indent="0">
              <a:buNone/>
            </a:pPr>
            <a:r>
              <a:rPr lang="fr-FR" sz="2000" dirty="0" smtClean="0"/>
              <a:t>Résistant aux ………………., traction, température</a:t>
            </a:r>
          </a:p>
          <a:p>
            <a:endParaRPr lang="fr-FR" sz="2000" dirty="0" smtClean="0"/>
          </a:p>
          <a:p>
            <a:r>
              <a:rPr lang="fr-FR" sz="2000" dirty="0" smtClean="0"/>
              <a:t>Fibres naturelles (Chanvre, Lin) (plages arrières voiture)</a:t>
            </a:r>
          </a:p>
          <a:p>
            <a:endParaRPr lang="fr-FR" sz="2000" dirty="0"/>
          </a:p>
        </p:txBody>
      </p:sp>
      <p:sp>
        <p:nvSpPr>
          <p:cNvPr id="4" name="ZoneTexte 3"/>
          <p:cNvSpPr txBox="1"/>
          <p:nvPr/>
        </p:nvSpPr>
        <p:spPr>
          <a:xfrm>
            <a:off x="-1566796" y="1125538"/>
            <a:ext cx="8143932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buFont typeface="Wingdings" pitchFamily="2" charset="2"/>
              <a:buChar char="Ø"/>
            </a:pPr>
            <a:r>
              <a:rPr lang="fr-FR" sz="2400" dirty="0" smtClean="0"/>
              <a:t>  Matrice en ………………….</a:t>
            </a:r>
          </a:p>
          <a:p>
            <a:pPr algn="ctr">
              <a:buFont typeface="Wingdings" pitchFamily="2" charset="2"/>
              <a:buChar char="Ø"/>
            </a:pPr>
            <a:endParaRPr lang="fr-FR" sz="2400" dirty="0" smtClean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DF322-C709-BF41-96B8-1377C3C3BB6B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0146" y="2004386"/>
            <a:ext cx="2083466" cy="1570492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3212976"/>
            <a:ext cx="1784323" cy="1188776"/>
          </a:xfrm>
          <a:prstGeom prst="round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5"/>
          <a:srcRect l="15378" t="15433" r="14205" b="14150"/>
          <a:stretch/>
        </p:blipFill>
        <p:spPr>
          <a:xfrm>
            <a:off x="7794081" y="3947851"/>
            <a:ext cx="1080120" cy="1080120"/>
          </a:xfrm>
          <a:prstGeom prst="round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98212" y="5352983"/>
            <a:ext cx="1390736" cy="1076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174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AC525B1D-F5A1-43CC-8AA3-9C1D0D4641B8}{7C52C37C-6DD2-47B9-B2BC-2DC6C667A435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539750" y="-17463"/>
            <a:ext cx="8135938" cy="1143001"/>
          </a:xfrm>
        </p:spPr>
        <p:txBody>
          <a:bodyPr/>
          <a:lstStyle/>
          <a:p>
            <a:r>
              <a:rPr lang="fr-FR" dirty="0" smtClean="0"/>
              <a:t>Composites - Fibre de verre</a:t>
            </a:r>
            <a:endParaRPr lang="fr-FR" dirty="0"/>
          </a:p>
        </p:txBody>
      </p:sp>
      <p:pic>
        <p:nvPicPr>
          <p:cNvPr id="3" name="_OM_81_branch_98_64" descr="fib verre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6935" y="2991363"/>
            <a:ext cx="2599148" cy="1589127"/>
          </a:xfrm>
          <a:prstGeom prst="round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512118" y="1113928"/>
            <a:ext cx="4004469" cy="175432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fr-FR" dirty="0" smtClean="0"/>
              <a:t> Très léger, peu cher</a:t>
            </a:r>
          </a:p>
          <a:p>
            <a:pPr>
              <a:buFont typeface="Arial" pitchFamily="34" charset="0"/>
              <a:buChar char="•"/>
            </a:pPr>
            <a:endParaRPr lang="fr-FR" dirty="0" smtClean="0"/>
          </a:p>
          <a:p>
            <a:pPr>
              <a:buFont typeface="Arial" pitchFamily="34" charset="0"/>
              <a:buChar char="•"/>
            </a:pPr>
            <a:r>
              <a:rPr lang="fr-FR" dirty="0" smtClean="0"/>
              <a:t> Bonne résistance</a:t>
            </a:r>
          </a:p>
          <a:p>
            <a:pPr>
              <a:buFont typeface="Arial" pitchFamily="34" charset="0"/>
              <a:buChar char="•"/>
            </a:pPr>
            <a:endParaRPr lang="fr-FR" dirty="0" smtClean="0"/>
          </a:p>
          <a:p>
            <a:pPr>
              <a:buFont typeface="Arial" pitchFamily="34" charset="0"/>
              <a:buChar char="•"/>
            </a:pPr>
            <a:r>
              <a:rPr lang="fr-FR" dirty="0" smtClean="0"/>
              <a:t> 90% des composites</a:t>
            </a:r>
          </a:p>
          <a:p>
            <a:pPr>
              <a:buFont typeface="Arial" pitchFamily="34" charset="0"/>
              <a:buChar char="•"/>
            </a:pPr>
            <a:endParaRPr lang="fr-FR" dirty="0" smtClean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429375"/>
            <a:ext cx="2133600" cy="292100"/>
          </a:xfrm>
        </p:spPr>
        <p:txBody>
          <a:bodyPr/>
          <a:lstStyle/>
          <a:p>
            <a:fld id="{87D839E4-F218-5F47-AA50-ADCE04F29A72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56322" name="Picture 2" descr="Résultat de recherche d'images pour &quot;fibre de verre coque bateau fabrication&quot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2652" y="4814914"/>
            <a:ext cx="2846690" cy="1897794"/>
          </a:xfrm>
          <a:prstGeom prst="roundRect">
            <a:avLst/>
          </a:prstGeom>
          <a:noFill/>
        </p:spPr>
      </p:pic>
      <p:pic>
        <p:nvPicPr>
          <p:cNvPr id="56324" name="Picture 4" descr="Résultat de recherche d'images pour &quot;toboggan aquavita angers&quot;"/>
          <p:cNvPicPr>
            <a:picLocks noChangeAspect="1" noChangeArrowheads="1"/>
          </p:cNvPicPr>
          <p:nvPr/>
        </p:nvPicPr>
        <p:blipFill>
          <a:blip r:embed="rId5"/>
          <a:srcRect t="48338" r="26886"/>
          <a:stretch>
            <a:fillRect/>
          </a:stretch>
        </p:blipFill>
        <p:spPr bwMode="auto">
          <a:xfrm>
            <a:off x="3635896" y="4333289"/>
            <a:ext cx="4429156" cy="2071678"/>
          </a:xfrm>
          <a:prstGeom prst="roundRect">
            <a:avLst/>
          </a:prstGeom>
          <a:noFill/>
        </p:spPr>
      </p:pic>
      <p:pic>
        <p:nvPicPr>
          <p:cNvPr id="56326" name="Picture 6" descr="Résultat de recherche d'images pour &quot;fibre de verre casque&quot;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388" y="1571612"/>
            <a:ext cx="2428892" cy="2428892"/>
          </a:xfrm>
          <a:prstGeom prst="roundRect">
            <a:avLst/>
          </a:prstGeom>
          <a:noFill/>
        </p:spPr>
      </p:pic>
      <p:pic>
        <p:nvPicPr>
          <p:cNvPr id="56328" name="Picture 8" descr="Résultat de recherche d'images pour &quot;fibre de verre matériaux composites&quot;"/>
          <p:cNvPicPr>
            <a:picLocks noChangeAspect="1" noChangeArrowheads="1"/>
          </p:cNvPicPr>
          <p:nvPr/>
        </p:nvPicPr>
        <p:blipFill>
          <a:blip r:embed="rId7"/>
          <a:srcRect r="56500"/>
          <a:stretch>
            <a:fillRect/>
          </a:stretch>
        </p:blipFill>
        <p:spPr bwMode="auto">
          <a:xfrm>
            <a:off x="4303122" y="1411290"/>
            <a:ext cx="2000264" cy="2299138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457030F8-649E-4F13-8827-3E074324AE6E}{7C52C37C-6DD2-47B9-B2BC-2DC6C667A435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539750" y="-17463"/>
            <a:ext cx="8135938" cy="1143001"/>
          </a:xfrm>
        </p:spPr>
        <p:txBody>
          <a:bodyPr/>
          <a:lstStyle/>
          <a:p>
            <a:r>
              <a:rPr lang="fr-FR" dirty="0" smtClean="0"/>
              <a:t>Composites - Fibre de carbone</a:t>
            </a:r>
            <a:endParaRPr lang="fr-FR" dirty="0"/>
          </a:p>
        </p:txBody>
      </p:sp>
      <p:pic>
        <p:nvPicPr>
          <p:cNvPr id="3" name="_OM_82_branch_96_64" descr="carb.jpg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5643570" y="4429132"/>
            <a:ext cx="2714644" cy="1812389"/>
          </a:xfrm>
          <a:prstGeom prst="roundRect">
            <a:avLst/>
          </a:prstGeom>
        </p:spPr>
      </p:pic>
      <p:sp>
        <p:nvSpPr>
          <p:cNvPr id="5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429375"/>
            <a:ext cx="2133600" cy="292100"/>
          </a:xfrm>
        </p:spPr>
        <p:txBody>
          <a:bodyPr/>
          <a:lstStyle/>
          <a:p>
            <a:fld id="{87D839E4-F218-5F47-AA50-ADCE04F29A72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 l="59180" t="22916" r="4492" b="37500"/>
          <a:stretch>
            <a:fillRect/>
          </a:stretch>
        </p:blipFill>
        <p:spPr bwMode="auto">
          <a:xfrm>
            <a:off x="5820125" y="2132856"/>
            <a:ext cx="3216371" cy="197132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ZoneTexte 6"/>
          <p:cNvSpPr txBox="1"/>
          <p:nvPr/>
        </p:nvSpPr>
        <p:spPr>
          <a:xfrm>
            <a:off x="107504" y="839704"/>
            <a:ext cx="66956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fr-FR" sz="2000" dirty="0" smtClean="0"/>
              <a:t> Très résistant </a:t>
            </a:r>
            <a:r>
              <a:rPr lang="fr-FR" sz="2000" dirty="0"/>
              <a:t>: E = 220 000 </a:t>
            </a:r>
            <a:r>
              <a:rPr lang="fr-FR" sz="2000" dirty="0" err="1"/>
              <a:t>Mpa</a:t>
            </a:r>
            <a:endParaRPr lang="fr-FR" sz="2000" dirty="0" smtClean="0"/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fr-FR" sz="2000" dirty="0" smtClean="0"/>
              <a:t>  Léger </a:t>
            </a:r>
            <a:r>
              <a:rPr lang="fr-FR" sz="2000" dirty="0"/>
              <a:t>: </a:t>
            </a:r>
            <a:r>
              <a:rPr lang="fr-FR" sz="2000" dirty="0" smtClean="0"/>
              <a:t>…</a:t>
            </a:r>
            <a:endParaRPr lang="fr-FR" sz="2000" dirty="0"/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fr-FR" sz="2000" dirty="0" smtClean="0"/>
              <a:t>  </a:t>
            </a:r>
            <a:r>
              <a:rPr lang="fr-FR" sz="2000" dirty="0"/>
              <a:t>M</a:t>
            </a:r>
            <a:r>
              <a:rPr lang="fr-FR" sz="2000" dirty="0" smtClean="0"/>
              <a:t>ais cher </a:t>
            </a:r>
            <a:r>
              <a:rPr lang="fr-FR" sz="2000" dirty="0"/>
              <a:t>: 150€/kg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fr-FR" sz="2000" dirty="0" smtClean="0"/>
              <a:t>  Excellent </a:t>
            </a:r>
            <a:r>
              <a:rPr lang="fr-FR" sz="2000" dirty="0"/>
              <a:t>rapport Module d'élasticité / Densité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fr-FR" sz="2000" dirty="0"/>
              <a:t>  Excellente tenue en fatigue</a:t>
            </a:r>
            <a:endParaRPr lang="fr-FR" sz="2000" dirty="0" smtClean="0"/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endParaRPr lang="fr-FR" sz="2000" dirty="0" smtClean="0"/>
          </a:p>
        </p:txBody>
      </p:sp>
      <p:pic>
        <p:nvPicPr>
          <p:cNvPr id="8" name="Picture 2" descr="De quels matériaux est composer un avion de ligne ? | Gonfleur d'hélice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1" r="4390" b="2433"/>
          <a:stretch/>
        </p:blipFill>
        <p:spPr bwMode="auto">
          <a:xfrm>
            <a:off x="107504" y="3212976"/>
            <a:ext cx="5250668" cy="35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{104D1729-DB13-4CB8-B8C0-ACD0BD853D87}{C2E2F4D4-DE17-4D2B-B251-3A5D3DE53D61}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Composites - Mousses</a:t>
            </a:r>
            <a:endParaRPr lang="fr-FR" dirty="0"/>
          </a:p>
        </p:txBody>
      </p:sp>
      <p:pic>
        <p:nvPicPr>
          <p:cNvPr id="4" name="_OM_86_branch_64_96" descr="mousse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18693" y="2348880"/>
            <a:ext cx="2133600" cy="3863057"/>
          </a:xfrm>
          <a:prstGeom prst="roundRect">
            <a:avLst/>
          </a:prstGeom>
        </p:spPr>
      </p:pic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DF322-C709-BF41-96B8-1377C3C3BB6B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3" name="ZoneTexte 2"/>
          <p:cNvSpPr txBox="1"/>
          <p:nvPr/>
        </p:nvSpPr>
        <p:spPr>
          <a:xfrm>
            <a:off x="158556" y="757932"/>
            <a:ext cx="74377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Matrice dans laquelle on a injecté des sphères creuses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Légères et peu résistantes</a:t>
            </a:r>
          </a:p>
        </p:txBody>
      </p:sp>
      <p:pic>
        <p:nvPicPr>
          <p:cNvPr id="3074" name="Picture 2" descr="Mousse / AVL &gt; Triangle Isolation acoustique et thermiqu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994" y="2351522"/>
            <a:ext cx="2235008" cy="2235008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Mousse métallique — Wikipédi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006975"/>
            <a:ext cx="2047875" cy="171450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Mousse métallique — Wikipédia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4"/>
          <a:stretch/>
        </p:blipFill>
        <p:spPr bwMode="auto">
          <a:xfrm>
            <a:off x="2339752" y="3927450"/>
            <a:ext cx="1641739" cy="279082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Mousse céramique | Recemat BV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96"/>
          <a:stretch/>
        </p:blipFill>
        <p:spPr bwMode="auto">
          <a:xfrm>
            <a:off x="4211960" y="4797152"/>
            <a:ext cx="2376264" cy="1846262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ueconstruc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Indus">
      <a:majorFont>
        <a:latin typeface="AR DESTINE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lueconstruc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construc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construc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construc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construc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construc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construc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construc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construc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construc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construc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construc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construct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construct 14">
        <a:dk1>
          <a:srgbClr val="000000"/>
        </a:dk1>
        <a:lt1>
          <a:srgbClr val="FFFFFF"/>
        </a:lt1>
        <a:dk2>
          <a:srgbClr val="990000"/>
        </a:dk2>
        <a:lt2>
          <a:srgbClr val="969696"/>
        </a:lt2>
        <a:accent1>
          <a:srgbClr val="FDEC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EF4CA"/>
        </a:accent5>
        <a:accent6>
          <a:srgbClr val="E7B900"/>
        </a:accent6>
        <a:hlink>
          <a:srgbClr val="990000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construct 15">
        <a:dk1>
          <a:srgbClr val="000000"/>
        </a:dk1>
        <a:lt1>
          <a:srgbClr val="FFFFFF"/>
        </a:lt1>
        <a:dk2>
          <a:srgbClr val="FFFFFF"/>
        </a:dk2>
        <a:lt2>
          <a:srgbClr val="969696"/>
        </a:lt2>
        <a:accent1>
          <a:srgbClr val="FDEC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EF4CA"/>
        </a:accent5>
        <a:accent6>
          <a:srgbClr val="E7B900"/>
        </a:accent6>
        <a:hlink>
          <a:srgbClr val="990000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construct 16">
        <a:dk1>
          <a:srgbClr val="000000"/>
        </a:dk1>
        <a:lt1>
          <a:srgbClr val="FFFFFF"/>
        </a:lt1>
        <a:dk2>
          <a:srgbClr val="FFFFFF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FFFFFF"/>
        </a:accent3>
        <a:accent4>
          <a:srgbClr val="000000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3811</TotalTime>
  <Words>1867</Words>
  <Application>Microsoft Office PowerPoint</Application>
  <PresentationFormat>Affichage à l'écran (4:3)</PresentationFormat>
  <Paragraphs>578</Paragraphs>
  <Slides>52</Slides>
  <Notes>52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52</vt:i4>
      </vt:variant>
    </vt:vector>
  </HeadingPairs>
  <TitlesOfParts>
    <vt:vector size="61" baseType="lpstr">
      <vt:lpstr>ＭＳ Ｐゴシック</vt:lpstr>
      <vt:lpstr>Arial</vt:lpstr>
      <vt:lpstr>Calibri</vt:lpstr>
      <vt:lpstr>Calibri Light</vt:lpstr>
      <vt:lpstr>Franklin Gothic Medium</vt:lpstr>
      <vt:lpstr>Impact</vt:lpstr>
      <vt:lpstr>Wingdings</vt:lpstr>
      <vt:lpstr>Blueconstruct</vt:lpstr>
      <vt:lpstr>Conception personnalisée</vt:lpstr>
      <vt:lpstr>Découverte des Matériaux</vt:lpstr>
      <vt:lpstr>Découverte des Matériaux</vt:lpstr>
      <vt:lpstr>Principaux éléments</vt:lpstr>
      <vt:lpstr>Composites</vt:lpstr>
      <vt:lpstr>Composites - Bois</vt:lpstr>
      <vt:lpstr>Composites - Matrices polymères</vt:lpstr>
      <vt:lpstr>Composites - Fibre de verre</vt:lpstr>
      <vt:lpstr>Composites - Fibre de carbone</vt:lpstr>
      <vt:lpstr>Composites - Mousses</vt:lpstr>
      <vt:lpstr>Composites - Béton</vt:lpstr>
      <vt:lpstr>Les Céramiques</vt:lpstr>
      <vt:lpstr>Céramiques Techniques</vt:lpstr>
      <vt:lpstr>Céramiques Techniques  - Diamant</vt:lpstr>
      <vt:lpstr>Céramiques Techniques  Carbure de silicium</vt:lpstr>
      <vt:lpstr>Céramiques Non techniques</vt:lpstr>
      <vt:lpstr>Céramiques Non techniques - Ciment</vt:lpstr>
      <vt:lpstr>Minéraux – Granit – Marbre - Ardoise</vt:lpstr>
      <vt:lpstr>Minéraux - Verres</vt:lpstr>
      <vt:lpstr>Matériaux Organiques</vt:lpstr>
      <vt:lpstr>Origine  animale </vt:lpstr>
      <vt:lpstr>Polymères</vt:lpstr>
      <vt:lpstr>Thermoplastiques</vt:lpstr>
      <vt:lpstr>Thermoplastiques - PP (Polypropylène)</vt:lpstr>
      <vt:lpstr>Thermoplastiques - ABS</vt:lpstr>
      <vt:lpstr>Thermoplastiques - PA (Polyamide)</vt:lpstr>
      <vt:lpstr>Thermoplastiques - PVC</vt:lpstr>
      <vt:lpstr>Thermoplastiques - PS (Polystyrène)</vt:lpstr>
      <vt:lpstr>Thermoplastiques - PC (Polycarbonate)</vt:lpstr>
      <vt:lpstr>Thermoplastiques - PMMA</vt:lpstr>
      <vt:lpstr>Thermoplastiques - PEBD</vt:lpstr>
      <vt:lpstr>Thermoplastiques - PEHD</vt:lpstr>
      <vt:lpstr>Thermodurcissables</vt:lpstr>
      <vt:lpstr>Elastomères - Silicone</vt:lpstr>
      <vt:lpstr>Elastomères - Caoutchouc</vt:lpstr>
      <vt:lpstr>Elastomères - Néoprène</vt:lpstr>
      <vt:lpstr>Matériaux Métalliques</vt:lpstr>
      <vt:lpstr>Métaux ferreux</vt:lpstr>
      <vt:lpstr>Métaux ferreux - Aciers</vt:lpstr>
      <vt:lpstr>Métaux ferreux – Aciers Non alliés</vt:lpstr>
      <vt:lpstr>Métaux ferreux – Aciers faiblement alliés</vt:lpstr>
      <vt:lpstr>Métaux ferreux - Fortement alliés</vt:lpstr>
      <vt:lpstr>Métaux ferreux - Fontes</vt:lpstr>
      <vt:lpstr>Métaux non ferreux</vt:lpstr>
      <vt:lpstr>Aluminium</vt:lpstr>
      <vt:lpstr>Cuivre</vt:lpstr>
      <vt:lpstr>Titane</vt:lpstr>
      <vt:lpstr>Présentation PowerPoint</vt:lpstr>
      <vt:lpstr>Magnésium</vt:lpstr>
      <vt:lpstr>Etain</vt:lpstr>
      <vt:lpstr>Or</vt:lpstr>
      <vt:lpstr>Présentation PowerPoint</vt:lpstr>
      <vt:lpstr>Présentation PowerPoint</vt:lpstr>
    </vt:vector>
  </TitlesOfParts>
  <Company>Matchware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Matériaux</dc:title>
  <dc:creator>Marcus Thopre - Fairall</dc:creator>
  <cp:lastModifiedBy>basti</cp:lastModifiedBy>
  <cp:revision>425</cp:revision>
  <dcterms:created xsi:type="dcterms:W3CDTF">2005-09-16T09:35:58Z</dcterms:created>
  <dcterms:modified xsi:type="dcterms:W3CDTF">2024-10-30T14:12:44Z</dcterms:modified>
</cp:coreProperties>
</file>