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
  </p:notesMasterIdLst>
  <p:handoutMasterIdLst>
    <p:handoutMasterId r:id="rId4"/>
  </p:handoutMasterIdLst>
  <p:sldIdLst>
    <p:sldId id="262" r:id="rId2"/>
  </p:sldIdLst>
  <p:sldSz cx="9144000" cy="6858000" type="screen4x3"/>
  <p:notesSz cx="6794500" cy="9906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scale" initials="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414" autoAdjust="0"/>
    <p:restoredTop sz="57110" autoAdjust="0"/>
  </p:normalViewPr>
  <p:slideViewPr>
    <p:cSldViewPr>
      <p:cViewPr varScale="1">
        <p:scale>
          <a:sx n="32" d="100"/>
          <a:sy n="32" d="100"/>
        </p:scale>
        <p:origin x="1164" y="5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EA33351-BB2A-403F-8FD3-6AECA405B7BD}" type="datetimeFigureOut">
              <a:rPr lang="fr-FR" smtClean="0"/>
              <a:pPr/>
              <a:t>02/07/2015</a:t>
            </a:fld>
            <a:endParaRPr lang="fr-FR"/>
          </a:p>
        </p:txBody>
      </p:sp>
      <p:sp>
        <p:nvSpPr>
          <p:cNvPr id="4" name="Espace réservé du pied de page 3"/>
          <p:cNvSpPr>
            <a:spLocks noGrp="1"/>
          </p:cNvSpPr>
          <p:nvPr>
            <p:ph type="ftr" sz="quarter" idx="2"/>
          </p:nvPr>
        </p:nvSpPr>
        <p:spPr>
          <a:xfrm>
            <a:off x="0" y="9409113"/>
            <a:ext cx="2944283" cy="4953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8645" y="9409113"/>
            <a:ext cx="2944283" cy="495300"/>
          </a:xfrm>
          <a:prstGeom prst="rect">
            <a:avLst/>
          </a:prstGeom>
        </p:spPr>
        <p:txBody>
          <a:bodyPr vert="horz" lIns="91440" tIns="45720" rIns="91440" bIns="45720" rtlCol="0" anchor="b"/>
          <a:lstStyle>
            <a:lvl1pPr algn="r">
              <a:defRPr sz="1200"/>
            </a:lvl1pPr>
          </a:lstStyle>
          <a:p>
            <a:fld id="{39E682F2-2B50-40F4-BE19-D74A5EC46EA3}" type="slidenum">
              <a:rPr lang="fr-FR" smtClean="0"/>
              <a:pPr/>
              <a:t>‹N°›</a:t>
            </a:fld>
            <a:endParaRPr lang="fr-FR"/>
          </a:p>
        </p:txBody>
      </p:sp>
    </p:spTree>
    <p:extLst>
      <p:ext uri="{BB962C8B-B14F-4D97-AF65-F5344CB8AC3E}">
        <p14:creationId xmlns:p14="http://schemas.microsoft.com/office/powerpoint/2010/main" val="312931899"/>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03DFB407-694E-4268-AD14-3074742F6432}" type="datetimeFigureOut">
              <a:rPr lang="fr-FR" smtClean="0"/>
              <a:pPr/>
              <a:t>02/07/2015</a:t>
            </a:fld>
            <a:endParaRPr lang="fr-FR"/>
          </a:p>
        </p:txBody>
      </p:sp>
      <p:sp>
        <p:nvSpPr>
          <p:cNvPr id="4" name="Espace réservé de l'image des diapositives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705351"/>
            <a:ext cx="5435600" cy="44577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46563D01-AAB1-40E0-B830-5BAEA804C231}" type="slidenum">
              <a:rPr lang="fr-FR" smtClean="0"/>
              <a:pPr/>
              <a:t>‹N°›</a:t>
            </a:fld>
            <a:endParaRPr lang="fr-FR"/>
          </a:p>
        </p:txBody>
      </p:sp>
    </p:spTree>
    <p:extLst>
      <p:ext uri="{BB962C8B-B14F-4D97-AF65-F5344CB8AC3E}">
        <p14:creationId xmlns:p14="http://schemas.microsoft.com/office/powerpoint/2010/main" val="568917377"/>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latin typeface="+mn-lt"/>
                <a:ea typeface="+mn-ea"/>
                <a:cs typeface="+mn-cs"/>
              </a:rPr>
              <a:t>Eviter les risques</a:t>
            </a:r>
            <a:r>
              <a:rPr lang="fr-FR" sz="1200" kern="1200" dirty="0" smtClean="0">
                <a:solidFill>
                  <a:schemeClr val="tx1"/>
                </a:solidFill>
                <a:latin typeface="+mn-lt"/>
                <a:ea typeface="+mn-ea"/>
                <a:cs typeface="+mn-cs"/>
              </a:rPr>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Supprimer le danger ou l’exposition à celui-ci. </a:t>
            </a:r>
            <a:br>
              <a:rPr lang="fr-FR" sz="1200" kern="1200" dirty="0" smtClean="0">
                <a:solidFill>
                  <a:schemeClr val="tx1"/>
                </a:solidFill>
                <a:latin typeface="+mn-lt"/>
                <a:ea typeface="+mn-ea"/>
                <a:cs typeface="+mn-cs"/>
              </a:rPr>
            </a:br>
            <a:r>
              <a:rPr lang="fr-FR" sz="1200" b="1" kern="1200" dirty="0" smtClean="0">
                <a:solidFill>
                  <a:schemeClr val="tx1"/>
                </a:solidFill>
                <a:latin typeface="+mn-lt"/>
                <a:ea typeface="+mn-ea"/>
                <a:cs typeface="+mn-cs"/>
              </a:rPr>
              <a:t>Evaluer les risques</a:t>
            </a:r>
            <a:r>
              <a:rPr lang="fr-FR" sz="1200" kern="1200" dirty="0" smtClean="0">
                <a:solidFill>
                  <a:schemeClr val="tx1"/>
                </a:solidFill>
                <a:latin typeface="+mn-lt"/>
                <a:ea typeface="+mn-ea"/>
                <a:cs typeface="+mn-cs"/>
              </a:rPr>
              <a:t> qui ne peuvent pas être évités</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Apprécier leur nature et leur importance, notamment lors de l’élaboration du document unique d’évaluation des risques professionnels, afin de déterminer les actions à mener pour assurer la sécurité et garantir la santé des travailleurs. </a:t>
            </a:r>
            <a:br>
              <a:rPr lang="fr-FR" sz="1200" kern="1200" dirty="0" smtClean="0">
                <a:solidFill>
                  <a:schemeClr val="tx1"/>
                </a:solidFill>
                <a:latin typeface="+mn-lt"/>
                <a:ea typeface="+mn-ea"/>
                <a:cs typeface="+mn-cs"/>
              </a:rPr>
            </a:br>
            <a:r>
              <a:rPr lang="fr-FR" sz="1200" b="1" kern="1200" dirty="0" smtClean="0">
                <a:solidFill>
                  <a:schemeClr val="tx1"/>
                </a:solidFill>
                <a:latin typeface="+mn-lt"/>
                <a:ea typeface="+mn-ea"/>
                <a:cs typeface="+mn-cs"/>
              </a:rPr>
              <a:t>Combattre les risques à la source</a:t>
            </a:r>
            <a:r>
              <a:rPr lang="fr-FR" sz="1200" kern="1200" dirty="0" smtClean="0">
                <a:solidFill>
                  <a:schemeClr val="tx1"/>
                </a:solidFill>
                <a:latin typeface="+mn-lt"/>
                <a:ea typeface="+mn-ea"/>
                <a:cs typeface="+mn-cs"/>
              </a:rPr>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Intégrer la prévention dès la conception des équipements, des modes opératoires et des lieux de travail.</a:t>
            </a:r>
            <a:br>
              <a:rPr lang="fr-FR" sz="1200" kern="1200" dirty="0" smtClean="0">
                <a:solidFill>
                  <a:schemeClr val="tx1"/>
                </a:solidFill>
                <a:latin typeface="+mn-lt"/>
                <a:ea typeface="+mn-ea"/>
                <a:cs typeface="+mn-cs"/>
              </a:rPr>
            </a:br>
            <a:r>
              <a:rPr lang="fr-FR" sz="1200" b="1" kern="1200" dirty="0" smtClean="0">
                <a:solidFill>
                  <a:schemeClr val="tx1"/>
                </a:solidFill>
                <a:latin typeface="+mn-lt"/>
                <a:ea typeface="+mn-ea"/>
                <a:cs typeface="+mn-cs"/>
              </a:rPr>
              <a:t>Adapter le travail à l’homme</a:t>
            </a:r>
            <a:r>
              <a:rPr lang="fr-FR" sz="1200" kern="1200" dirty="0" smtClean="0">
                <a:solidFill>
                  <a:schemeClr val="tx1"/>
                </a:solidFill>
                <a:latin typeface="+mn-lt"/>
                <a:ea typeface="+mn-ea"/>
                <a:cs typeface="+mn-cs"/>
              </a:rPr>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Concevoir les postes de travail et choisir les équipements, les méthodes de travail et de production pour limiter notamment le travail monotone, cadencé ou pénible. </a:t>
            </a:r>
            <a:br>
              <a:rPr lang="fr-FR" sz="1200" kern="1200" dirty="0" smtClean="0">
                <a:solidFill>
                  <a:schemeClr val="tx1"/>
                </a:solidFill>
                <a:latin typeface="+mn-lt"/>
                <a:ea typeface="+mn-ea"/>
                <a:cs typeface="+mn-cs"/>
              </a:rPr>
            </a:br>
            <a:r>
              <a:rPr lang="fr-FR" sz="1200" b="1" kern="1200" dirty="0" smtClean="0">
                <a:solidFill>
                  <a:schemeClr val="tx1"/>
                </a:solidFill>
                <a:latin typeface="+mn-lt"/>
                <a:ea typeface="+mn-ea"/>
                <a:cs typeface="+mn-cs"/>
              </a:rPr>
              <a:t>Tenir compte de l’évolution de la technique</a:t>
            </a:r>
            <a:r>
              <a:rPr lang="fr-FR" sz="1200" kern="1200" dirty="0" smtClean="0">
                <a:solidFill>
                  <a:schemeClr val="tx1"/>
                </a:solidFill>
                <a:latin typeface="+mn-lt"/>
                <a:ea typeface="+mn-ea"/>
                <a:cs typeface="+mn-cs"/>
              </a:rPr>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Assurer une veille pour mettre en place des moyens de prévention adaptés, en prenant en considération les effets sur l’organisation. </a:t>
            </a:r>
            <a:br>
              <a:rPr lang="fr-FR" sz="1200" kern="1200" dirty="0" smtClean="0">
                <a:solidFill>
                  <a:schemeClr val="tx1"/>
                </a:solidFill>
                <a:latin typeface="+mn-lt"/>
                <a:ea typeface="+mn-ea"/>
                <a:cs typeface="+mn-cs"/>
              </a:rPr>
            </a:br>
            <a:r>
              <a:rPr lang="fr-FR" sz="1200" b="1" kern="1200" dirty="0" smtClean="0">
                <a:solidFill>
                  <a:schemeClr val="tx1"/>
                </a:solidFill>
                <a:latin typeface="+mn-lt"/>
                <a:ea typeface="+mn-ea"/>
                <a:cs typeface="+mn-cs"/>
              </a:rPr>
              <a:t>Remplacer ce qui est dangereux par ce qui ne l’est pas ou par ce qui l’est moins</a:t>
            </a:r>
            <a:r>
              <a:rPr lang="fr-FR" sz="1200" kern="1200" dirty="0" smtClean="0">
                <a:solidFill>
                  <a:schemeClr val="tx1"/>
                </a:solidFill>
                <a:latin typeface="+mn-lt"/>
                <a:ea typeface="+mn-ea"/>
                <a:cs typeface="+mn-cs"/>
              </a:rPr>
              <a:t/>
            </a:r>
            <a:br>
              <a:rPr lang="fr-FR" sz="1200" kern="1200" dirty="0" smtClean="0">
                <a:solidFill>
                  <a:schemeClr val="tx1"/>
                </a:solidFill>
                <a:latin typeface="+mn-lt"/>
                <a:ea typeface="+mn-ea"/>
                <a:cs typeface="+mn-cs"/>
              </a:rPr>
            </a:br>
            <a:r>
              <a:rPr lang="fr-FR" sz="1200" b="1" kern="1200" dirty="0" smtClean="0">
                <a:solidFill>
                  <a:schemeClr val="tx1"/>
                </a:solidFill>
                <a:latin typeface="+mn-lt"/>
                <a:ea typeface="+mn-ea"/>
                <a:cs typeface="+mn-cs"/>
              </a:rPr>
              <a:t>Planifier la prévention</a:t>
            </a:r>
            <a:r>
              <a:rPr lang="fr-FR" sz="1200" kern="1200" dirty="0" smtClean="0">
                <a:solidFill>
                  <a:schemeClr val="tx1"/>
                </a:solidFill>
                <a:latin typeface="+mn-lt"/>
                <a:ea typeface="+mn-ea"/>
                <a:cs typeface="+mn-cs"/>
              </a:rPr>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Intégrer dans un ensemble cohérent la technique, l’organisation du travail, les conditions de travail, les relations sociales et l’environnement. En cas d’intervention de plusieurs entreprises sur un même lieu, organiser la prévention en commun. </a:t>
            </a:r>
            <a:br>
              <a:rPr lang="fr-FR" sz="1200" kern="1200" dirty="0" smtClean="0">
                <a:solidFill>
                  <a:schemeClr val="tx1"/>
                </a:solidFill>
                <a:latin typeface="+mn-lt"/>
                <a:ea typeface="+mn-ea"/>
                <a:cs typeface="+mn-cs"/>
              </a:rPr>
            </a:br>
            <a:r>
              <a:rPr lang="fr-FR" sz="1200" b="1" kern="1200" dirty="0" smtClean="0">
                <a:solidFill>
                  <a:schemeClr val="tx1"/>
                </a:solidFill>
                <a:latin typeface="+mn-lt"/>
                <a:ea typeface="+mn-ea"/>
                <a:cs typeface="+mn-cs"/>
              </a:rPr>
              <a:t>Donner la priorité aux mesures de protection collective</a:t>
            </a:r>
            <a:r>
              <a:rPr lang="fr-FR" sz="1200" kern="1200" dirty="0" smtClean="0">
                <a:solidFill>
                  <a:schemeClr val="tx1"/>
                </a:solidFill>
                <a:latin typeface="+mn-lt"/>
                <a:ea typeface="+mn-ea"/>
                <a:cs typeface="+mn-cs"/>
              </a:rPr>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Utiliser des équipements de protection individuelle uniquement en complément des protections collectives ou à défaut de protection collective efficace. </a:t>
            </a:r>
            <a:br>
              <a:rPr lang="fr-FR" sz="1200" kern="1200" dirty="0" smtClean="0">
                <a:solidFill>
                  <a:schemeClr val="tx1"/>
                </a:solidFill>
                <a:latin typeface="+mn-lt"/>
                <a:ea typeface="+mn-ea"/>
                <a:cs typeface="+mn-cs"/>
              </a:rPr>
            </a:br>
            <a:r>
              <a:rPr lang="fr-FR" sz="1200" b="1" kern="1200" smtClean="0">
                <a:solidFill>
                  <a:schemeClr val="tx1"/>
                </a:solidFill>
                <a:latin typeface="+mn-lt"/>
                <a:ea typeface="+mn-ea"/>
                <a:cs typeface="+mn-cs"/>
              </a:rPr>
              <a:t>Former et informer les salariés sur les risques et leur prévention</a:t>
            </a:r>
            <a:endParaRPr lang="fr-FR" sz="1200" kern="1200" smtClean="0">
              <a:solidFill>
                <a:schemeClr val="tx1"/>
              </a:solidFill>
              <a:latin typeface="+mn-lt"/>
              <a:ea typeface="+mn-ea"/>
              <a:cs typeface="+mn-cs"/>
            </a:endParaRPr>
          </a:p>
          <a:p>
            <a:endParaRPr lang="fr-FR"/>
          </a:p>
        </p:txBody>
      </p:sp>
      <p:sp>
        <p:nvSpPr>
          <p:cNvPr id="5" name="Espace réservé du pied de page 4"/>
          <p:cNvSpPr>
            <a:spLocks noGrp="1"/>
          </p:cNvSpPr>
          <p:nvPr>
            <p:ph type="ftr" sz="quarter" idx="10"/>
          </p:nvPr>
        </p:nvSpPr>
        <p:spPr/>
        <p:txBody>
          <a:bodyPr/>
          <a:lstStyle/>
          <a:p>
            <a:endParaRPr lang="fr-FR"/>
          </a:p>
        </p:txBody>
      </p:sp>
    </p:spTree>
    <p:extLst>
      <p:ext uri="{BB962C8B-B14F-4D97-AF65-F5344CB8AC3E}">
        <p14:creationId xmlns:p14="http://schemas.microsoft.com/office/powerpoint/2010/main" val="35310338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fr-FR" smtClean="0"/>
              <a:t>Modifiez le style du titre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C6CA4590-344C-4E13-8191-80305CAE71EC}" type="datetime1">
              <a:rPr lang="fr-FR" smtClean="0"/>
              <a:pPr/>
              <a:t>02/07/2015</a:t>
            </a:fld>
            <a:endParaRPr lang="fr-FR"/>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r>
              <a:rPr lang="fr-FR" smtClean="0"/>
              <a:t>ES&amp;ST Créteil Pascale RAVET et Karim CANNIZZARO</a:t>
            </a:r>
            <a:endParaRPr lang="fr-FR"/>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3C5F14F9-6BFD-42A0-A395-12C94930B6FF}" type="slidenum">
              <a:rPr lang="fr-FR" smtClean="0"/>
              <a:pPr/>
              <a:t>‹N°›</a:t>
            </a:fld>
            <a:endParaRPr lang="fr-FR"/>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transition>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nchor="ct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AD42C472-489F-4354-B113-E69CCFA9C1D0}" type="datetime1">
              <a:rPr lang="fr-FR" smtClean="0"/>
              <a:pPr/>
              <a:t>02/07/2015</a:t>
            </a:fld>
            <a:endParaRPr lang="fr-FR"/>
          </a:p>
        </p:txBody>
      </p:sp>
      <p:sp>
        <p:nvSpPr>
          <p:cNvPr id="5" name="Footer Placeholder 4"/>
          <p:cNvSpPr>
            <a:spLocks noGrp="1"/>
          </p:cNvSpPr>
          <p:nvPr>
            <p:ph type="ftr" sz="quarter" idx="11"/>
          </p:nvPr>
        </p:nvSpPr>
        <p:spPr/>
        <p:txBody>
          <a:bodyPr/>
          <a:lstStyle/>
          <a:p>
            <a:r>
              <a:rPr lang="fr-FR" smtClean="0"/>
              <a:t>ES&amp;ST Créteil Pascale RAVET et Karim CANNIZZARO</a:t>
            </a:r>
            <a:endParaRPr lang="fr-FR"/>
          </a:p>
        </p:txBody>
      </p:sp>
      <p:sp>
        <p:nvSpPr>
          <p:cNvPr id="6" name="Slide Number Placeholder 5"/>
          <p:cNvSpPr>
            <a:spLocks noGrp="1"/>
          </p:cNvSpPr>
          <p:nvPr>
            <p:ph type="sldNum" sz="quarter" idx="12"/>
          </p:nvPr>
        </p:nvSpPr>
        <p:spPr/>
        <p:txBody>
          <a:bodyPr/>
          <a:lstStyle/>
          <a:p>
            <a:fld id="{3C5F14F9-6BFD-42A0-A395-12C94930B6FF}" type="slidenum">
              <a:rPr lang="fr-FR" smtClean="0"/>
              <a:pPr/>
              <a:t>‹N°›</a:t>
            </a:fld>
            <a:endParaRPr lang="fr-FR"/>
          </a:p>
        </p:txBody>
      </p:sp>
    </p:spTree>
  </p:cSld>
  <p:clrMapOvr>
    <a:masterClrMapping/>
  </p:clrMapOvr>
  <p:transition>
    <p:dissolv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fr-FR" smtClean="0"/>
              <a:t>Modifiez le style du titre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B57EBCEA-CD87-4A8D-8905-EE9AE887ED8A}" type="datetime1">
              <a:rPr lang="fr-FR" smtClean="0"/>
              <a:pPr/>
              <a:t>02/07/2015</a:t>
            </a:fld>
            <a:endParaRPr lang="fr-FR"/>
          </a:p>
        </p:txBody>
      </p:sp>
      <p:sp>
        <p:nvSpPr>
          <p:cNvPr id="5" name="Footer Placeholder 4"/>
          <p:cNvSpPr>
            <a:spLocks noGrp="1"/>
          </p:cNvSpPr>
          <p:nvPr>
            <p:ph type="ftr" sz="quarter" idx="11"/>
          </p:nvPr>
        </p:nvSpPr>
        <p:spPr/>
        <p:txBody>
          <a:bodyPr/>
          <a:lstStyle/>
          <a:p>
            <a:r>
              <a:rPr lang="fr-FR" smtClean="0"/>
              <a:t>ES&amp;ST Créteil Pascale RAVET et Karim CANNIZZARO</a:t>
            </a:r>
            <a:endParaRPr lang="fr-FR"/>
          </a:p>
        </p:txBody>
      </p:sp>
      <p:sp>
        <p:nvSpPr>
          <p:cNvPr id="6" name="Slide Number Placeholder 5"/>
          <p:cNvSpPr>
            <a:spLocks noGrp="1"/>
          </p:cNvSpPr>
          <p:nvPr>
            <p:ph type="sldNum" sz="quarter" idx="12"/>
          </p:nvPr>
        </p:nvSpPr>
        <p:spPr/>
        <p:txBody>
          <a:bodyPr/>
          <a:lstStyle/>
          <a:p>
            <a:fld id="{3C5F14F9-6BFD-42A0-A395-12C94930B6FF}" type="slidenum">
              <a:rPr lang="fr-FR" smtClean="0"/>
              <a:pPr/>
              <a:t>‹N°›</a:t>
            </a:fld>
            <a:endParaRPr lang="fr-FR"/>
          </a:p>
        </p:txBody>
      </p:sp>
    </p:spTree>
  </p:cSld>
  <p:clrMapOvr>
    <a:masterClrMapping/>
  </p:clrMapOvr>
  <p:transition>
    <p:dissolv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96EECD3B-AF0A-426E-8283-06E414B4F169}" type="datetime1">
              <a:rPr lang="fr-FR" smtClean="0"/>
              <a:pPr/>
              <a:t>02/07/2015</a:t>
            </a:fld>
            <a:endParaRPr lang="fr-FR"/>
          </a:p>
        </p:txBody>
      </p:sp>
      <p:sp>
        <p:nvSpPr>
          <p:cNvPr id="5" name="Footer Placeholder 4"/>
          <p:cNvSpPr>
            <a:spLocks noGrp="1"/>
          </p:cNvSpPr>
          <p:nvPr>
            <p:ph type="ftr" sz="quarter" idx="11"/>
          </p:nvPr>
        </p:nvSpPr>
        <p:spPr/>
        <p:txBody>
          <a:bodyPr/>
          <a:lstStyle/>
          <a:p>
            <a:r>
              <a:rPr lang="fr-FR" smtClean="0"/>
              <a:t>ES&amp;ST Créteil Pascale RAVET et Karim CANNIZZARO</a:t>
            </a:r>
            <a:endParaRPr lang="fr-FR"/>
          </a:p>
        </p:txBody>
      </p:sp>
      <p:sp>
        <p:nvSpPr>
          <p:cNvPr id="6" name="Slide Number Placeholder 5"/>
          <p:cNvSpPr>
            <a:spLocks noGrp="1"/>
          </p:cNvSpPr>
          <p:nvPr>
            <p:ph type="sldNum" sz="quarter" idx="12"/>
          </p:nvPr>
        </p:nvSpPr>
        <p:spPr/>
        <p:txBody>
          <a:bodyPr/>
          <a:lstStyle/>
          <a:p>
            <a:fld id="{3C5F14F9-6BFD-42A0-A395-12C94930B6FF}" type="slidenum">
              <a:rPr lang="fr-FR" smtClean="0"/>
              <a:pPr/>
              <a:t>‹N°›</a:t>
            </a:fld>
            <a:endParaRPr lang="fr-FR"/>
          </a:p>
        </p:txBody>
      </p:sp>
    </p:spTree>
  </p:cSld>
  <p:clrMapOvr>
    <a:masterClrMapping/>
  </p:clrMapOvr>
  <p:transition>
    <p:dissolv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fr-FR" smtClean="0"/>
              <a:t>Modifiez le style du titre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AF16AF46-AC19-48A0-974A-D7E57D755B05}" type="datetime1">
              <a:rPr lang="fr-FR" smtClean="0"/>
              <a:pPr/>
              <a:t>02/07/2015</a:t>
            </a:fld>
            <a:endParaRPr lang="fr-FR"/>
          </a:p>
        </p:txBody>
      </p:sp>
      <p:sp>
        <p:nvSpPr>
          <p:cNvPr id="5" name="Footer Placeholder 4"/>
          <p:cNvSpPr>
            <a:spLocks noGrp="1"/>
          </p:cNvSpPr>
          <p:nvPr>
            <p:ph type="ftr" sz="quarter" idx="11"/>
          </p:nvPr>
        </p:nvSpPr>
        <p:spPr/>
        <p:txBody>
          <a:bodyPr/>
          <a:lstStyle/>
          <a:p>
            <a:r>
              <a:rPr lang="fr-FR" smtClean="0"/>
              <a:t>ES&amp;ST Créteil Pascale RAVET et Karim CANNIZZARO</a:t>
            </a:r>
            <a:endParaRPr lang="fr-FR"/>
          </a:p>
        </p:txBody>
      </p:sp>
      <p:sp>
        <p:nvSpPr>
          <p:cNvPr id="6" name="Slide Number Placeholder 5"/>
          <p:cNvSpPr>
            <a:spLocks noGrp="1"/>
          </p:cNvSpPr>
          <p:nvPr>
            <p:ph type="sldNum" sz="quarter" idx="12"/>
          </p:nvPr>
        </p:nvSpPr>
        <p:spPr/>
        <p:txBody>
          <a:bodyPr/>
          <a:lstStyle/>
          <a:p>
            <a:fld id="{3C5F14F9-6BFD-42A0-A395-12C94930B6FF}" type="slidenum">
              <a:rPr lang="fr-FR" smtClean="0"/>
              <a:pPr/>
              <a:t>‹N°›</a:t>
            </a:fld>
            <a:endParaRPr lang="fr-FR"/>
          </a:p>
        </p:txBody>
      </p:sp>
    </p:spTree>
  </p:cSld>
  <p:clrMapOvr>
    <a:masterClrMapping/>
  </p:clrMapOvr>
  <p:transition>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5" name="Date Placeholder 4"/>
          <p:cNvSpPr>
            <a:spLocks noGrp="1"/>
          </p:cNvSpPr>
          <p:nvPr>
            <p:ph type="dt" sz="half" idx="10"/>
          </p:nvPr>
        </p:nvSpPr>
        <p:spPr/>
        <p:txBody>
          <a:bodyPr/>
          <a:lstStyle/>
          <a:p>
            <a:fld id="{EBF930AF-C7FD-4BD5-9307-C23C4CE88BEF}" type="datetime1">
              <a:rPr lang="fr-FR" smtClean="0"/>
              <a:pPr/>
              <a:t>02/07/2015</a:t>
            </a:fld>
            <a:endParaRPr lang="fr-FR"/>
          </a:p>
        </p:txBody>
      </p:sp>
      <p:sp>
        <p:nvSpPr>
          <p:cNvPr id="6" name="Footer Placeholder 5"/>
          <p:cNvSpPr>
            <a:spLocks noGrp="1"/>
          </p:cNvSpPr>
          <p:nvPr>
            <p:ph type="ftr" sz="quarter" idx="11"/>
          </p:nvPr>
        </p:nvSpPr>
        <p:spPr/>
        <p:txBody>
          <a:bodyPr/>
          <a:lstStyle/>
          <a:p>
            <a:r>
              <a:rPr lang="fr-FR" smtClean="0"/>
              <a:t>ES&amp;ST Créteil Pascale RAVET et Karim CANNIZZARO</a:t>
            </a:r>
            <a:endParaRPr lang="fr-FR"/>
          </a:p>
        </p:txBody>
      </p:sp>
      <p:sp>
        <p:nvSpPr>
          <p:cNvPr id="7" name="Slide Number Placeholder 6"/>
          <p:cNvSpPr>
            <a:spLocks noGrp="1"/>
          </p:cNvSpPr>
          <p:nvPr>
            <p:ph type="sldNum" sz="quarter" idx="12"/>
          </p:nvPr>
        </p:nvSpPr>
        <p:spPr/>
        <p:txBody>
          <a:bodyPr/>
          <a:lstStyle/>
          <a:p>
            <a:fld id="{3C5F14F9-6BFD-42A0-A395-12C94930B6FF}" type="slidenum">
              <a:rPr lang="fr-FR" smtClean="0"/>
              <a:pPr/>
              <a:t>‹N°›</a:t>
            </a:fld>
            <a:endParaRPr lang="fr-FR"/>
          </a:p>
        </p:txBody>
      </p:sp>
      <p:sp>
        <p:nvSpPr>
          <p:cNvPr id="9" name="Content Placeholder 8"/>
          <p:cNvSpPr>
            <a:spLocks noGrp="1"/>
          </p:cNvSpPr>
          <p:nvPr>
            <p:ph sz="quarter" idx="13"/>
          </p:nvPr>
        </p:nvSpPr>
        <p:spPr>
          <a:xfrm>
            <a:off x="841248" y="2039112"/>
            <a:ext cx="3657600" cy="395020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7" name="Date Placeholder 6"/>
          <p:cNvSpPr>
            <a:spLocks noGrp="1"/>
          </p:cNvSpPr>
          <p:nvPr>
            <p:ph type="dt" sz="half" idx="10"/>
          </p:nvPr>
        </p:nvSpPr>
        <p:spPr/>
        <p:txBody>
          <a:bodyPr/>
          <a:lstStyle/>
          <a:p>
            <a:fld id="{CBE94C75-5E75-4635-9BBA-8514A1B62E19}" type="datetime1">
              <a:rPr lang="fr-FR" smtClean="0"/>
              <a:pPr/>
              <a:t>02/07/2015</a:t>
            </a:fld>
            <a:endParaRPr lang="fr-FR"/>
          </a:p>
        </p:txBody>
      </p:sp>
      <p:sp>
        <p:nvSpPr>
          <p:cNvPr id="8" name="Footer Placeholder 7"/>
          <p:cNvSpPr>
            <a:spLocks noGrp="1"/>
          </p:cNvSpPr>
          <p:nvPr>
            <p:ph type="ftr" sz="quarter" idx="11"/>
          </p:nvPr>
        </p:nvSpPr>
        <p:spPr/>
        <p:txBody>
          <a:bodyPr/>
          <a:lstStyle/>
          <a:p>
            <a:r>
              <a:rPr lang="fr-FR" smtClean="0"/>
              <a:t>ES&amp;ST Créteil Pascale RAVET et Karim CANNIZZARO</a:t>
            </a:r>
            <a:endParaRPr lang="fr-FR"/>
          </a:p>
        </p:txBody>
      </p:sp>
      <p:sp>
        <p:nvSpPr>
          <p:cNvPr id="9" name="Slide Number Placeholder 8"/>
          <p:cNvSpPr>
            <a:spLocks noGrp="1"/>
          </p:cNvSpPr>
          <p:nvPr>
            <p:ph type="sldNum" sz="quarter" idx="12"/>
          </p:nvPr>
        </p:nvSpPr>
        <p:spPr/>
        <p:txBody>
          <a:bodyPr/>
          <a:lstStyle/>
          <a:p>
            <a:fld id="{3C5F14F9-6BFD-42A0-A395-12C94930B6FF}" type="slidenum">
              <a:rPr lang="fr-FR" smtClean="0"/>
              <a:pPr/>
              <a:t>‹N°›</a:t>
            </a:fld>
            <a:endParaRPr lang="fr-FR"/>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transition>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B86B8EEB-C8D0-496B-A269-2F0313C166F5}" type="datetime1">
              <a:rPr lang="fr-FR" smtClean="0"/>
              <a:pPr/>
              <a:t>02/07/2015</a:t>
            </a:fld>
            <a:endParaRPr lang="fr-FR"/>
          </a:p>
        </p:txBody>
      </p:sp>
      <p:sp>
        <p:nvSpPr>
          <p:cNvPr id="4" name="Footer Placeholder 3"/>
          <p:cNvSpPr>
            <a:spLocks noGrp="1"/>
          </p:cNvSpPr>
          <p:nvPr>
            <p:ph type="ftr" sz="quarter" idx="11"/>
          </p:nvPr>
        </p:nvSpPr>
        <p:spPr/>
        <p:txBody>
          <a:bodyPr/>
          <a:lstStyle/>
          <a:p>
            <a:r>
              <a:rPr lang="fr-FR" smtClean="0"/>
              <a:t>ES&amp;ST Créteil Pascale RAVET et Karim CANNIZZARO</a:t>
            </a:r>
            <a:endParaRPr lang="fr-FR"/>
          </a:p>
        </p:txBody>
      </p:sp>
      <p:sp>
        <p:nvSpPr>
          <p:cNvPr id="5" name="Slide Number Placeholder 4"/>
          <p:cNvSpPr>
            <a:spLocks noGrp="1"/>
          </p:cNvSpPr>
          <p:nvPr>
            <p:ph type="sldNum" sz="quarter" idx="12"/>
          </p:nvPr>
        </p:nvSpPr>
        <p:spPr/>
        <p:txBody>
          <a:bodyPr/>
          <a:lstStyle/>
          <a:p>
            <a:fld id="{3C5F14F9-6BFD-42A0-A395-12C94930B6FF}" type="slidenum">
              <a:rPr lang="fr-FR" smtClean="0"/>
              <a:pPr/>
              <a:t>‹N°›</a:t>
            </a:fld>
            <a:endParaRPr lang="fr-FR"/>
          </a:p>
        </p:txBody>
      </p:sp>
    </p:spTree>
  </p:cSld>
  <p:clrMapOvr>
    <a:masterClrMapping/>
  </p:clrMapOvr>
  <p:transition>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2CBB8-2A17-442A-AB73-91BC2723A0B9}" type="datetime1">
              <a:rPr lang="fr-FR" smtClean="0"/>
              <a:pPr/>
              <a:t>02/07/2015</a:t>
            </a:fld>
            <a:endParaRPr lang="fr-FR"/>
          </a:p>
        </p:txBody>
      </p:sp>
      <p:sp>
        <p:nvSpPr>
          <p:cNvPr id="3" name="Footer Placeholder 2"/>
          <p:cNvSpPr>
            <a:spLocks noGrp="1"/>
          </p:cNvSpPr>
          <p:nvPr>
            <p:ph type="ftr" sz="quarter" idx="11"/>
          </p:nvPr>
        </p:nvSpPr>
        <p:spPr/>
        <p:txBody>
          <a:bodyPr/>
          <a:lstStyle/>
          <a:p>
            <a:r>
              <a:rPr lang="fr-FR" smtClean="0"/>
              <a:t>ES&amp;ST Créteil Pascale RAVET et Karim CANNIZZARO</a:t>
            </a:r>
            <a:endParaRPr lang="fr-FR"/>
          </a:p>
        </p:txBody>
      </p:sp>
      <p:sp>
        <p:nvSpPr>
          <p:cNvPr id="4" name="Slide Number Placeholder 3"/>
          <p:cNvSpPr>
            <a:spLocks noGrp="1"/>
          </p:cNvSpPr>
          <p:nvPr>
            <p:ph type="sldNum" sz="quarter" idx="12"/>
          </p:nvPr>
        </p:nvSpPr>
        <p:spPr/>
        <p:txBody>
          <a:bodyPr/>
          <a:lstStyle/>
          <a:p>
            <a:fld id="{3C5F14F9-6BFD-42A0-A395-12C94930B6FF}" type="slidenum">
              <a:rPr lang="fr-FR" smtClean="0"/>
              <a:pPr/>
              <a:t>‹N°›</a:t>
            </a:fld>
            <a:endParaRPr lang="fr-FR"/>
          </a:p>
        </p:txBody>
      </p:sp>
    </p:spTree>
  </p:cSld>
  <p:clrMapOvr>
    <a:masterClrMapping/>
  </p:clrMapOvr>
  <p:transition>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fr-FR" smtClean="0"/>
              <a:t>Modifiez le style du titre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092D3385-C345-45A4-90BB-9BEDCF67EFA2}" type="datetime1">
              <a:rPr lang="fr-FR" smtClean="0"/>
              <a:pPr/>
              <a:t>02/07/2015</a:t>
            </a:fld>
            <a:endParaRPr lang="fr-FR"/>
          </a:p>
        </p:txBody>
      </p:sp>
      <p:sp>
        <p:nvSpPr>
          <p:cNvPr id="6" name="Footer Placeholder 5"/>
          <p:cNvSpPr>
            <a:spLocks noGrp="1"/>
          </p:cNvSpPr>
          <p:nvPr>
            <p:ph type="ftr" sz="quarter" idx="11"/>
          </p:nvPr>
        </p:nvSpPr>
        <p:spPr/>
        <p:txBody>
          <a:bodyPr/>
          <a:lstStyle/>
          <a:p>
            <a:r>
              <a:rPr lang="fr-FR" smtClean="0"/>
              <a:t>ES&amp;ST Créteil Pascale RAVET et Karim CANNIZZARO</a:t>
            </a:r>
            <a:endParaRPr lang="fr-FR"/>
          </a:p>
        </p:txBody>
      </p:sp>
      <p:sp>
        <p:nvSpPr>
          <p:cNvPr id="7" name="Slide Number Placeholder 6"/>
          <p:cNvSpPr>
            <a:spLocks noGrp="1"/>
          </p:cNvSpPr>
          <p:nvPr>
            <p:ph type="sldNum" sz="quarter" idx="12"/>
          </p:nvPr>
        </p:nvSpPr>
        <p:spPr/>
        <p:txBody>
          <a:bodyPr/>
          <a:lstStyle/>
          <a:p>
            <a:fld id="{3C5F14F9-6BFD-42A0-A395-12C94930B6FF}" type="slidenum">
              <a:rPr lang="fr-FR" smtClean="0"/>
              <a:pPr/>
              <a:t>‹N°›</a:t>
            </a:fld>
            <a:endParaRPr lang="fr-FR"/>
          </a:p>
        </p:txBody>
      </p:sp>
    </p:spTree>
  </p:cSld>
  <p:clrMapOvr>
    <a:masterClrMapping/>
  </p:clrMapOvr>
  <p:transition>
    <p:dissolv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8A2D2E2C-E4DD-43AF-9DE7-743DFEFA04F6}" type="datetime1">
              <a:rPr lang="fr-FR" smtClean="0"/>
              <a:pPr/>
              <a:t>02/07/2015</a:t>
            </a:fld>
            <a:endParaRPr lang="fr-FR"/>
          </a:p>
        </p:txBody>
      </p:sp>
      <p:sp>
        <p:nvSpPr>
          <p:cNvPr id="6" name="Footer Placeholder 5"/>
          <p:cNvSpPr>
            <a:spLocks noGrp="1"/>
          </p:cNvSpPr>
          <p:nvPr>
            <p:ph type="ftr" sz="quarter" idx="11"/>
          </p:nvPr>
        </p:nvSpPr>
        <p:spPr/>
        <p:txBody>
          <a:bodyPr/>
          <a:lstStyle/>
          <a:p>
            <a:r>
              <a:rPr lang="fr-FR" smtClean="0"/>
              <a:t>ES&amp;ST Créteil Pascale RAVET et Karim CANNIZZARO</a:t>
            </a:r>
            <a:endParaRPr lang="fr-FR"/>
          </a:p>
        </p:txBody>
      </p:sp>
      <p:sp>
        <p:nvSpPr>
          <p:cNvPr id="7" name="Slide Number Placeholder 6"/>
          <p:cNvSpPr>
            <a:spLocks noGrp="1"/>
          </p:cNvSpPr>
          <p:nvPr>
            <p:ph type="sldNum" sz="quarter" idx="12"/>
          </p:nvPr>
        </p:nvSpPr>
        <p:spPr/>
        <p:txBody>
          <a:bodyPr/>
          <a:lstStyle/>
          <a:p>
            <a:fld id="{3C5F14F9-6BFD-42A0-A395-12C94930B6FF}" type="slidenum">
              <a:rPr lang="fr-FR" smtClean="0"/>
              <a:pPr/>
              <a:t>‹N°›</a:t>
            </a:fld>
            <a:endParaRPr lang="fr-FR"/>
          </a:p>
        </p:txBody>
      </p:sp>
    </p:spTree>
  </p:cSld>
  <p:clrMapOvr>
    <a:masterClrMapping/>
  </p:clrMapOvr>
  <p:transition>
    <p:dissolv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fr-FR" smtClean="0"/>
              <a:t>Modifiez le style du titre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671FD426-3BE8-4790-A248-2627627A7111}" type="datetime1">
              <a:rPr lang="fr-FR" smtClean="0"/>
              <a:pPr/>
              <a:t>02/07/2015</a:t>
            </a:fld>
            <a:endParaRPr lang="fr-FR"/>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r>
              <a:rPr lang="fr-FR" smtClean="0"/>
              <a:t>ES&amp;ST Créteil Pascale RAVET et Karim CANNIZZARO</a:t>
            </a:r>
            <a:endParaRPr lang="fr-FR"/>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3C5F14F9-6BFD-42A0-A395-12C94930B6FF}"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ransition>
    <p:dissolve/>
  </p:transition>
  <p:timing>
    <p:tnLst>
      <p:par>
        <p:cTn id="1" dur="indefinite" restart="never" nodeType="tmRoot"/>
      </p:par>
    </p:tnLst>
  </p:timing>
  <p:hf sldNum="0" hdr="0" ftr="0" dt="0"/>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7"/>
          <p:cNvSpPr txBox="1">
            <a:spLocks noChangeArrowheads="1"/>
          </p:cNvSpPr>
          <p:nvPr/>
        </p:nvSpPr>
        <p:spPr bwMode="auto">
          <a:xfrm>
            <a:off x="630960" y="571500"/>
            <a:ext cx="7743825" cy="646331"/>
          </a:xfrm>
          <a:prstGeom prst="rect">
            <a:avLst/>
          </a:prstGeom>
          <a:noFill/>
          <a:ln w="12700">
            <a:noFill/>
            <a:miter lim="800000"/>
            <a:headEnd/>
            <a:tailEnd/>
          </a:ln>
        </p:spPr>
        <p:txBody>
          <a:bodyPr>
            <a:spAutoFit/>
          </a:bodyPr>
          <a:lstStyle/>
          <a:p>
            <a:pPr algn="ctr">
              <a:spcBef>
                <a:spcPct val="50000"/>
              </a:spcBef>
              <a:buFontTx/>
              <a:buChar char="•"/>
              <a:defRPr/>
            </a:pPr>
            <a:r>
              <a:rPr lang="fr-FR" dirty="0"/>
              <a:t> </a:t>
            </a:r>
            <a:r>
              <a:rPr lang="fr-FR" b="1" dirty="0"/>
              <a:t>Extrait de l’article L4121-2 du nouveau code du travail qui défini</a:t>
            </a:r>
          </a:p>
          <a:p>
            <a:pPr algn="ctr">
              <a:defRPr/>
            </a:pPr>
            <a:r>
              <a:rPr lang="fr-FR" b="1" dirty="0">
                <a:solidFill>
                  <a:schemeClr val="accent1">
                    <a:lumMod val="75000"/>
                  </a:schemeClr>
                </a:solidFill>
              </a:rPr>
              <a:t>LES PRINCIPES GENERAUX DE PREVENTION</a:t>
            </a:r>
          </a:p>
        </p:txBody>
      </p:sp>
      <p:sp>
        <p:nvSpPr>
          <p:cNvPr id="7" name="Text Box 19"/>
          <p:cNvSpPr txBox="1">
            <a:spLocks noChangeArrowheads="1"/>
          </p:cNvSpPr>
          <p:nvPr/>
        </p:nvSpPr>
        <p:spPr bwMode="auto">
          <a:xfrm>
            <a:off x="1000100" y="1692318"/>
            <a:ext cx="7500990" cy="4037003"/>
          </a:xfrm>
          <a:prstGeom prst="rect">
            <a:avLst/>
          </a:prstGeom>
          <a:noFill/>
          <a:ln w="12700">
            <a:noFill/>
            <a:miter lim="800000"/>
            <a:headEnd/>
            <a:tailEnd/>
          </a:ln>
        </p:spPr>
        <p:txBody>
          <a:bodyPr wrap="square">
            <a:spAutoFit/>
          </a:bodyPr>
          <a:lstStyle/>
          <a:p>
            <a:pPr>
              <a:spcBef>
                <a:spcPct val="50000"/>
              </a:spcBef>
            </a:pPr>
            <a:r>
              <a:rPr lang="fr-FR" sz="1550" b="1" dirty="0">
                <a:solidFill>
                  <a:schemeClr val="accent1">
                    <a:lumMod val="75000"/>
                  </a:schemeClr>
                </a:solidFill>
              </a:rPr>
              <a:t>1°      Eviter les risques ;</a:t>
            </a:r>
          </a:p>
          <a:p>
            <a:pPr>
              <a:spcBef>
                <a:spcPct val="50000"/>
              </a:spcBef>
            </a:pPr>
            <a:r>
              <a:rPr lang="fr-FR" sz="1550" b="1" dirty="0">
                <a:solidFill>
                  <a:schemeClr val="accent1">
                    <a:lumMod val="75000"/>
                  </a:schemeClr>
                </a:solidFill>
              </a:rPr>
              <a:t>2°      Evaluer les risques qui ne peuvent pas être évités ;</a:t>
            </a:r>
          </a:p>
          <a:p>
            <a:pPr>
              <a:spcBef>
                <a:spcPct val="50000"/>
              </a:spcBef>
            </a:pPr>
            <a:r>
              <a:rPr lang="fr-FR" sz="1550" b="1" dirty="0">
                <a:solidFill>
                  <a:schemeClr val="accent1">
                    <a:lumMod val="75000"/>
                  </a:schemeClr>
                </a:solidFill>
              </a:rPr>
              <a:t>3°      Combattre les risques à la source ;</a:t>
            </a:r>
          </a:p>
          <a:p>
            <a:pPr>
              <a:spcBef>
                <a:spcPct val="50000"/>
              </a:spcBef>
            </a:pPr>
            <a:r>
              <a:rPr lang="fr-FR" sz="1550" b="1" dirty="0">
                <a:solidFill>
                  <a:schemeClr val="accent1">
                    <a:lumMod val="75000"/>
                  </a:schemeClr>
                </a:solidFill>
              </a:rPr>
              <a:t>4°      Adapter le travail à l’homme ….;</a:t>
            </a:r>
          </a:p>
          <a:p>
            <a:pPr>
              <a:spcBef>
                <a:spcPct val="50000"/>
              </a:spcBef>
            </a:pPr>
            <a:r>
              <a:rPr lang="fr-FR" sz="1550" b="1" dirty="0">
                <a:solidFill>
                  <a:schemeClr val="accent1">
                    <a:lumMod val="75000"/>
                  </a:schemeClr>
                </a:solidFill>
              </a:rPr>
              <a:t>5°     Tenir compte de l’état d’évolution de la technique ;</a:t>
            </a:r>
          </a:p>
          <a:p>
            <a:pPr>
              <a:spcBef>
                <a:spcPct val="50000"/>
              </a:spcBef>
            </a:pPr>
            <a:r>
              <a:rPr lang="fr-FR" sz="1550" b="1" dirty="0">
                <a:solidFill>
                  <a:schemeClr val="accent1">
                    <a:lumMod val="75000"/>
                  </a:schemeClr>
                </a:solidFill>
              </a:rPr>
              <a:t> 6°    Remplacer ce qui est dangereux par ce qui n’est </a:t>
            </a:r>
            <a:r>
              <a:rPr lang="fr-FR" sz="1550" b="1" dirty="0" smtClean="0">
                <a:solidFill>
                  <a:schemeClr val="accent1">
                    <a:lumMod val="75000"/>
                  </a:schemeClr>
                </a:solidFill>
              </a:rPr>
              <a:t>pas dangereux </a:t>
            </a:r>
            <a:r>
              <a:rPr lang="fr-FR" sz="1550" b="1" dirty="0">
                <a:solidFill>
                  <a:schemeClr val="accent1">
                    <a:lumMod val="75000"/>
                  </a:schemeClr>
                </a:solidFill>
              </a:rPr>
              <a:t>ou par ce qui est moins dangereux;</a:t>
            </a:r>
          </a:p>
          <a:p>
            <a:pPr marL="0" lvl="2">
              <a:spcBef>
                <a:spcPct val="50000"/>
              </a:spcBef>
            </a:pPr>
            <a:r>
              <a:rPr lang="fr-FR" sz="1550" b="1" dirty="0">
                <a:solidFill>
                  <a:schemeClr val="accent1">
                    <a:lumMod val="75000"/>
                  </a:schemeClr>
                </a:solidFill>
              </a:rPr>
              <a:t>7°     Planifier la prévention ….;</a:t>
            </a:r>
          </a:p>
          <a:p>
            <a:pPr>
              <a:spcBef>
                <a:spcPts val="963"/>
              </a:spcBef>
            </a:pPr>
            <a:r>
              <a:rPr lang="fr-FR" sz="1550" b="1" dirty="0">
                <a:solidFill>
                  <a:schemeClr val="accent1">
                    <a:lumMod val="75000"/>
                  </a:schemeClr>
                </a:solidFill>
              </a:rPr>
              <a:t>8°     Prendre des mesures de protection collective en leur   </a:t>
            </a:r>
            <a:r>
              <a:rPr lang="fr-FR" sz="1550" b="1" dirty="0" smtClean="0">
                <a:solidFill>
                  <a:schemeClr val="accent1">
                    <a:lumMod val="75000"/>
                  </a:schemeClr>
                </a:solidFill>
              </a:rPr>
              <a:t>donnant </a:t>
            </a:r>
            <a:r>
              <a:rPr lang="fr-FR" sz="1550" b="1" dirty="0">
                <a:solidFill>
                  <a:schemeClr val="accent1">
                    <a:lumMod val="75000"/>
                  </a:schemeClr>
                </a:solidFill>
              </a:rPr>
              <a:t>la priorité sur les mesures </a:t>
            </a:r>
            <a:r>
              <a:rPr lang="fr-FR" sz="1550" b="1" dirty="0" smtClean="0">
                <a:solidFill>
                  <a:schemeClr val="accent1">
                    <a:lumMod val="75000"/>
                  </a:schemeClr>
                </a:solidFill>
              </a:rPr>
              <a:t>de  protection </a:t>
            </a:r>
            <a:r>
              <a:rPr lang="fr-FR" sz="1550" b="1" dirty="0">
                <a:solidFill>
                  <a:schemeClr val="accent1">
                    <a:lumMod val="75000"/>
                  </a:schemeClr>
                </a:solidFill>
              </a:rPr>
              <a:t>individuelle ;</a:t>
            </a:r>
          </a:p>
          <a:p>
            <a:pPr>
              <a:spcBef>
                <a:spcPct val="50000"/>
              </a:spcBef>
            </a:pPr>
            <a:r>
              <a:rPr lang="fr-FR" sz="1550" b="1" dirty="0">
                <a:solidFill>
                  <a:schemeClr val="accent1">
                    <a:lumMod val="75000"/>
                  </a:schemeClr>
                </a:solidFill>
              </a:rPr>
              <a:t>9°   Donner les instructions appropriées aux travailleurs.</a:t>
            </a:r>
          </a:p>
          <a:p>
            <a:pPr>
              <a:spcBef>
                <a:spcPct val="50000"/>
              </a:spcBef>
            </a:pPr>
            <a:endParaRPr lang="fr-FR" sz="1550" b="1" dirty="0">
              <a:solidFill>
                <a:schemeClr val="accent1">
                  <a:lumMod val="75000"/>
                </a:schemeClr>
              </a:solidFill>
            </a:endParaRPr>
          </a:p>
        </p:txBody>
      </p:sp>
      <p:sp>
        <p:nvSpPr>
          <p:cNvPr id="8" name="Flèche courbée vers le haut 7">
            <a:hlinkClick r:id="" action="ppaction://noaction"/>
          </p:cNvPr>
          <p:cNvSpPr/>
          <p:nvPr/>
        </p:nvSpPr>
        <p:spPr>
          <a:xfrm>
            <a:off x="7929586" y="6072206"/>
            <a:ext cx="500066" cy="35719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pic>
        <p:nvPicPr>
          <p:cNvPr id="6" name="Image 5"/>
          <p:cNvPicPr/>
          <p:nvPr/>
        </p:nvPicPr>
        <p:blipFill>
          <a:blip r:embed="rId3"/>
          <a:stretch>
            <a:fillRect/>
          </a:stretch>
        </p:blipFill>
        <p:spPr>
          <a:xfrm>
            <a:off x="3042828" y="2872753"/>
            <a:ext cx="2505075" cy="1295400"/>
          </a:xfrm>
          <a:prstGeom prst="rect">
            <a:avLst/>
          </a:prstGeom>
        </p:spPr>
      </p:pic>
      <p:pic>
        <p:nvPicPr>
          <p:cNvPr id="10" name="Image 9"/>
          <p:cNvPicPr/>
          <p:nvPr/>
        </p:nvPicPr>
        <p:blipFill>
          <a:blip r:embed="rId4"/>
          <a:stretch>
            <a:fillRect/>
          </a:stretch>
        </p:blipFill>
        <p:spPr>
          <a:xfrm>
            <a:off x="2833277" y="2863094"/>
            <a:ext cx="2924175" cy="1695450"/>
          </a:xfrm>
          <a:prstGeom prst="rect">
            <a:avLst/>
          </a:prstGeom>
        </p:spPr>
      </p:pic>
      <p:pic>
        <p:nvPicPr>
          <p:cNvPr id="11" name="Image 10"/>
          <p:cNvPicPr/>
          <p:nvPr/>
        </p:nvPicPr>
        <p:blipFill>
          <a:blip r:embed="rId5"/>
          <a:stretch>
            <a:fillRect/>
          </a:stretch>
        </p:blipFill>
        <p:spPr>
          <a:xfrm>
            <a:off x="2908401" y="2834653"/>
            <a:ext cx="2438400" cy="1333500"/>
          </a:xfrm>
          <a:prstGeom prst="rect">
            <a:avLst/>
          </a:prstGeom>
        </p:spPr>
      </p:pic>
      <p:pic>
        <p:nvPicPr>
          <p:cNvPr id="12" name="Image 11"/>
          <p:cNvPicPr/>
          <p:nvPr/>
        </p:nvPicPr>
        <p:blipFill>
          <a:blip r:embed="rId6"/>
          <a:stretch>
            <a:fillRect/>
          </a:stretch>
        </p:blipFill>
        <p:spPr>
          <a:xfrm>
            <a:off x="2833277" y="2937547"/>
            <a:ext cx="3057525" cy="1990725"/>
          </a:xfrm>
          <a:prstGeom prst="rect">
            <a:avLst/>
          </a:prstGeom>
        </p:spPr>
      </p:pic>
      <p:pic>
        <p:nvPicPr>
          <p:cNvPr id="13" name="Image 12"/>
          <p:cNvPicPr/>
          <p:nvPr/>
        </p:nvPicPr>
        <p:blipFill rotWithShape="1">
          <a:blip r:embed="rId7"/>
          <a:srcRect/>
          <a:stretch/>
        </p:blipFill>
        <p:spPr bwMode="auto">
          <a:xfrm>
            <a:off x="3157128" y="2944078"/>
            <a:ext cx="2390775" cy="1866900"/>
          </a:xfrm>
          <a:prstGeom prst="rect">
            <a:avLst/>
          </a:prstGeom>
          <a:ln>
            <a:noFill/>
          </a:ln>
          <a:extLst>
            <a:ext uri="{53640926-AAD7-44D8-BBD7-CCE9431645EC}">
              <a14:shadowObscured xmlns:a14="http://schemas.microsoft.com/office/drawing/2010/main"/>
            </a:ext>
          </a:extLst>
        </p:spPr>
      </p:pic>
      <p:pic>
        <p:nvPicPr>
          <p:cNvPr id="14" name="Image 13"/>
          <p:cNvPicPr/>
          <p:nvPr/>
        </p:nvPicPr>
        <p:blipFill>
          <a:blip r:embed="rId8"/>
          <a:stretch>
            <a:fillRect/>
          </a:stretch>
        </p:blipFill>
        <p:spPr>
          <a:xfrm>
            <a:off x="2899952" y="3023272"/>
            <a:ext cx="2905125" cy="1905000"/>
          </a:xfrm>
          <a:prstGeom prst="rect">
            <a:avLst/>
          </a:prstGeom>
        </p:spPr>
      </p:pic>
      <p:pic>
        <p:nvPicPr>
          <p:cNvPr id="15" name="Image 14"/>
          <p:cNvPicPr/>
          <p:nvPr/>
        </p:nvPicPr>
        <p:blipFill rotWithShape="1">
          <a:blip r:embed="rId9"/>
          <a:srcRect t="2586"/>
          <a:stretch/>
        </p:blipFill>
        <p:spPr bwMode="auto">
          <a:xfrm>
            <a:off x="2845099" y="2863094"/>
            <a:ext cx="2942047" cy="2152650"/>
          </a:xfrm>
          <a:prstGeom prst="rect">
            <a:avLst/>
          </a:prstGeom>
          <a:ln>
            <a:noFill/>
          </a:ln>
          <a:extLst>
            <a:ext uri="{53640926-AAD7-44D8-BBD7-CCE9431645EC}">
              <a14:shadowObscured xmlns:a14="http://schemas.microsoft.com/office/drawing/2010/main"/>
            </a:ext>
          </a:extLst>
        </p:spPr>
      </p:pic>
      <p:pic>
        <p:nvPicPr>
          <p:cNvPr id="16" name="Image 15"/>
          <p:cNvPicPr/>
          <p:nvPr/>
        </p:nvPicPr>
        <p:blipFill>
          <a:blip r:embed="rId10"/>
          <a:stretch>
            <a:fillRect/>
          </a:stretch>
        </p:blipFill>
        <p:spPr>
          <a:xfrm>
            <a:off x="2675038" y="2944078"/>
            <a:ext cx="2905125" cy="1666875"/>
          </a:xfrm>
          <a:prstGeom prst="rect">
            <a:avLst/>
          </a:prstGeom>
        </p:spPr>
      </p:pic>
      <p:pic>
        <p:nvPicPr>
          <p:cNvPr id="17" name="Image 16"/>
          <p:cNvPicPr/>
          <p:nvPr/>
        </p:nvPicPr>
        <p:blipFill>
          <a:blip r:embed="rId11">
            <a:extLst>
              <a:ext uri="{28A0092B-C50C-407E-A947-70E740481C1C}">
                <a14:useLocalDpi xmlns:a14="http://schemas.microsoft.com/office/drawing/2010/main" val="0"/>
              </a:ext>
            </a:extLst>
          </a:blip>
          <a:stretch>
            <a:fillRect/>
          </a:stretch>
        </p:blipFill>
        <p:spPr>
          <a:xfrm>
            <a:off x="2833277" y="3153606"/>
            <a:ext cx="2721610" cy="1114425"/>
          </a:xfrm>
          <a:prstGeom prst="rect">
            <a:avLst/>
          </a:prstGeom>
        </p:spPr>
      </p:pic>
      <p:pic>
        <p:nvPicPr>
          <p:cNvPr id="18" name="Image 17"/>
          <p:cNvPicPr/>
          <p:nvPr/>
        </p:nvPicPr>
        <p:blipFill>
          <a:blip r:embed="rId12"/>
          <a:stretch>
            <a:fillRect/>
          </a:stretch>
        </p:blipFill>
        <p:spPr>
          <a:xfrm>
            <a:off x="5043698" y="4226937"/>
            <a:ext cx="2790825" cy="2095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par>
                                <p:cTn id="82" presetID="1" presetClass="entr" presetSubtype="0" fill="hold" nodeType="withEffect">
                                  <p:stCondLst>
                                    <p:cond delay="0"/>
                                  </p:stCondLst>
                                  <p:childTnLst>
                                    <p:set>
                                      <p:cBhvr>
                                        <p:cTn id="83"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Album</Template>
  <TotalTime>3418</TotalTime>
  <Words>25</Words>
  <Application>Microsoft Office PowerPoint</Application>
  <PresentationFormat>Affichage à l'écran (4:3)</PresentationFormat>
  <Paragraphs>12</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Bradley Hand ITC TT-Bold</vt:lpstr>
      <vt:lpstr>Calibri</vt:lpstr>
      <vt:lpstr>Cambria</vt:lpstr>
      <vt:lpstr>Rage Italic</vt:lpstr>
      <vt:lpstr>Sketchbook</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Santé et Sécurité au Travail</dc:title>
  <dc:creator>pascale</dc:creator>
  <cp:lastModifiedBy>esetst2</cp:lastModifiedBy>
  <cp:revision>291</cp:revision>
  <cp:lastPrinted>2013-06-13T10:49:10Z</cp:lastPrinted>
  <dcterms:created xsi:type="dcterms:W3CDTF">2009-06-11T09:07:22Z</dcterms:created>
  <dcterms:modified xsi:type="dcterms:W3CDTF">2015-07-02T10:03:37Z</dcterms:modified>
</cp:coreProperties>
</file>