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
  </p:notesMasterIdLst>
  <p:sldIdLst>
    <p:sldId id="257" r:id="rId2"/>
    <p:sldId id="258" r:id="rId3"/>
    <p:sldId id="266" r:id="rId4"/>
    <p:sldId id="264" r:id="rId5"/>
    <p:sldId id="273" r:id="rId6"/>
    <p:sldId id="272" r:id="rId7"/>
    <p:sldId id="267" r:id="rId8"/>
    <p:sldId id="268" r:id="rId9"/>
    <p:sldId id="270" r:id="rId10"/>
    <p:sldId id="259" r:id="rId11"/>
    <p:sldId id="261" r:id="rId12"/>
    <p:sldId id="260" r:id="rId13"/>
    <p:sldId id="263" r:id="rId14"/>
    <p:sldId id="262" r:id="rId15"/>
    <p:sldId id="265" r:id="rId16"/>
    <p:sldId id="269"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90" autoAdjust="0"/>
  </p:normalViewPr>
  <p:slideViewPr>
    <p:cSldViewPr>
      <p:cViewPr>
        <p:scale>
          <a:sx n="77" d="100"/>
          <a:sy n="7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4DE06-7638-4FBD-85A9-8321DA5E7D7F}" type="datetimeFigureOut">
              <a:rPr lang="fr-FR" smtClean="0"/>
              <a:pPr/>
              <a:t>17/07/2013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08051-38E1-4595-9586-15F21EC4F7A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3808051-38E1-4595-9586-15F21EC4F7A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EFA490-A8BB-4F08-8EC9-4D897D25F63A}" type="datetime1">
              <a:rPr lang="fr-FR" smtClean="0"/>
              <a:pPr/>
              <a:t>17/07/2013</a:t>
            </a:fld>
            <a:endParaRPr lang="fr-FR"/>
          </a:p>
        </p:txBody>
      </p:sp>
      <p:sp>
        <p:nvSpPr>
          <p:cNvPr id="5" name="Espace réservé du pied de page 4"/>
          <p:cNvSpPr>
            <a:spLocks noGrp="1"/>
          </p:cNvSpPr>
          <p:nvPr>
            <p:ph type="ftr" sz="quarter" idx="11"/>
          </p:nvPr>
        </p:nvSpPr>
        <p:spPr/>
        <p:txBody>
          <a:bodyPr/>
          <a:lstStyle/>
          <a:p>
            <a:r>
              <a:rPr lang="pt-BR" smtClean="0"/>
              <a:t>Traam 2012 Académie de Nice</a:t>
            </a:r>
            <a:endParaRPr lang="fr-FR"/>
          </a:p>
        </p:txBody>
      </p:sp>
      <p:sp>
        <p:nvSpPr>
          <p:cNvPr id="6" name="Espace réservé du numéro de diapositive 5"/>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11C170-51E3-408F-962D-E979E16D6A0F}" type="datetime1">
              <a:rPr lang="fr-FR" smtClean="0"/>
              <a:pPr/>
              <a:t>17/07/2013</a:t>
            </a:fld>
            <a:endParaRPr lang="fr-FR"/>
          </a:p>
        </p:txBody>
      </p:sp>
      <p:sp>
        <p:nvSpPr>
          <p:cNvPr id="5" name="Espace réservé du pied de page 4"/>
          <p:cNvSpPr>
            <a:spLocks noGrp="1"/>
          </p:cNvSpPr>
          <p:nvPr>
            <p:ph type="ftr" sz="quarter" idx="11"/>
          </p:nvPr>
        </p:nvSpPr>
        <p:spPr/>
        <p:txBody>
          <a:bodyPr/>
          <a:lstStyle/>
          <a:p>
            <a:r>
              <a:rPr lang="pt-BR" smtClean="0"/>
              <a:t>Traam 2012 Académie de Nice</a:t>
            </a:r>
            <a:endParaRPr lang="fr-FR"/>
          </a:p>
        </p:txBody>
      </p:sp>
      <p:sp>
        <p:nvSpPr>
          <p:cNvPr id="6" name="Espace réservé du numéro de diapositive 5"/>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7965DC-AD88-4B54-BABF-F937DB4C4569}" type="datetime1">
              <a:rPr lang="fr-FR" smtClean="0"/>
              <a:pPr/>
              <a:t>17/07/2013</a:t>
            </a:fld>
            <a:endParaRPr lang="fr-FR"/>
          </a:p>
        </p:txBody>
      </p:sp>
      <p:sp>
        <p:nvSpPr>
          <p:cNvPr id="5" name="Espace réservé du pied de page 4"/>
          <p:cNvSpPr>
            <a:spLocks noGrp="1"/>
          </p:cNvSpPr>
          <p:nvPr>
            <p:ph type="ftr" sz="quarter" idx="11"/>
          </p:nvPr>
        </p:nvSpPr>
        <p:spPr/>
        <p:txBody>
          <a:bodyPr/>
          <a:lstStyle/>
          <a:p>
            <a:r>
              <a:rPr lang="pt-BR" smtClean="0"/>
              <a:t>Traam 2012 Académie de Nice</a:t>
            </a:r>
            <a:endParaRPr lang="fr-FR"/>
          </a:p>
        </p:txBody>
      </p:sp>
      <p:sp>
        <p:nvSpPr>
          <p:cNvPr id="6" name="Espace réservé du numéro de diapositive 5"/>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847C6F-9404-429B-B632-A63D739F2A1E}" type="datetime1">
              <a:rPr lang="fr-FR" smtClean="0"/>
              <a:pPr/>
              <a:t>17/07/2013</a:t>
            </a:fld>
            <a:endParaRPr lang="fr-FR"/>
          </a:p>
        </p:txBody>
      </p:sp>
      <p:sp>
        <p:nvSpPr>
          <p:cNvPr id="5" name="Espace réservé du pied de page 4"/>
          <p:cNvSpPr>
            <a:spLocks noGrp="1"/>
          </p:cNvSpPr>
          <p:nvPr>
            <p:ph type="ftr" sz="quarter" idx="11"/>
          </p:nvPr>
        </p:nvSpPr>
        <p:spPr/>
        <p:txBody>
          <a:bodyPr/>
          <a:lstStyle/>
          <a:p>
            <a:r>
              <a:rPr lang="pt-BR" smtClean="0"/>
              <a:t>Traam 2012 Académie de Nice</a:t>
            </a:r>
            <a:endParaRPr lang="fr-FR"/>
          </a:p>
        </p:txBody>
      </p:sp>
      <p:sp>
        <p:nvSpPr>
          <p:cNvPr id="6" name="Espace réservé du numéro de diapositive 5"/>
          <p:cNvSpPr>
            <a:spLocks noGrp="1"/>
          </p:cNvSpPr>
          <p:nvPr>
            <p:ph type="sldNum" sz="quarter" idx="12"/>
          </p:nvPr>
        </p:nvSpPr>
        <p:spPr/>
        <p:txBody>
          <a:bodyPr/>
          <a:lstStyle/>
          <a:p>
            <a:fld id="{6E9E3DF3-4FD2-4BEF-8BC3-AD4EAEAFFB8D}" type="slidenum">
              <a:rPr lang="fr-FR" smtClean="0"/>
              <a:pPr/>
              <a:t>‹N°›</a:t>
            </a:fld>
            <a:endParaRPr lang="fr-FR"/>
          </a:p>
        </p:txBody>
      </p:sp>
      <p:pic>
        <p:nvPicPr>
          <p:cNvPr id="7" name="Image 6" descr="Logo_Nice.PNG"/>
          <p:cNvPicPr>
            <a:picLocks noChangeAspect="1"/>
          </p:cNvPicPr>
          <p:nvPr userDrawn="1"/>
        </p:nvPicPr>
        <p:blipFill>
          <a:blip r:embed="rId2" cstate="print"/>
          <a:stretch>
            <a:fillRect/>
          </a:stretch>
        </p:blipFill>
        <p:spPr>
          <a:xfrm>
            <a:off x="0" y="-1"/>
            <a:ext cx="971600" cy="1305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6831ABF-ECBF-4EA6-AD8C-60B91D568DB8}" type="datetime1">
              <a:rPr lang="fr-FR" smtClean="0"/>
              <a:pPr/>
              <a:t>17/07/2013</a:t>
            </a:fld>
            <a:endParaRPr lang="fr-FR"/>
          </a:p>
        </p:txBody>
      </p:sp>
      <p:sp>
        <p:nvSpPr>
          <p:cNvPr id="5" name="Espace réservé du pied de page 4"/>
          <p:cNvSpPr>
            <a:spLocks noGrp="1"/>
          </p:cNvSpPr>
          <p:nvPr>
            <p:ph type="ftr" sz="quarter" idx="11"/>
          </p:nvPr>
        </p:nvSpPr>
        <p:spPr/>
        <p:txBody>
          <a:bodyPr/>
          <a:lstStyle/>
          <a:p>
            <a:r>
              <a:rPr lang="pt-BR" smtClean="0"/>
              <a:t>Traam 2012 Académie de Nice</a:t>
            </a:r>
            <a:endParaRPr lang="fr-FR"/>
          </a:p>
        </p:txBody>
      </p:sp>
      <p:sp>
        <p:nvSpPr>
          <p:cNvPr id="6" name="Espace réservé du numéro de diapositive 5"/>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48B7FB-8A7A-4873-A862-9C71BEA7E46A}" type="datetime1">
              <a:rPr lang="fr-FR" smtClean="0"/>
              <a:pPr/>
              <a:t>17/07/2013</a:t>
            </a:fld>
            <a:endParaRPr lang="fr-FR"/>
          </a:p>
        </p:txBody>
      </p:sp>
      <p:sp>
        <p:nvSpPr>
          <p:cNvPr id="6" name="Espace réservé du pied de page 5"/>
          <p:cNvSpPr>
            <a:spLocks noGrp="1"/>
          </p:cNvSpPr>
          <p:nvPr>
            <p:ph type="ftr" sz="quarter" idx="11"/>
          </p:nvPr>
        </p:nvSpPr>
        <p:spPr/>
        <p:txBody>
          <a:bodyPr/>
          <a:lstStyle/>
          <a:p>
            <a:r>
              <a:rPr lang="pt-BR" smtClean="0"/>
              <a:t>Traam 2012 Académie de Nice</a:t>
            </a:r>
            <a:endParaRPr lang="fr-FR"/>
          </a:p>
        </p:txBody>
      </p:sp>
      <p:sp>
        <p:nvSpPr>
          <p:cNvPr id="7" name="Espace réservé du numéro de diapositive 6"/>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43EFF7-BB22-4134-80E8-D337F59FFEA9}" type="datetime1">
              <a:rPr lang="fr-FR" smtClean="0"/>
              <a:pPr/>
              <a:t>17/07/2013</a:t>
            </a:fld>
            <a:endParaRPr lang="fr-FR"/>
          </a:p>
        </p:txBody>
      </p:sp>
      <p:sp>
        <p:nvSpPr>
          <p:cNvPr id="8" name="Espace réservé du pied de page 7"/>
          <p:cNvSpPr>
            <a:spLocks noGrp="1"/>
          </p:cNvSpPr>
          <p:nvPr>
            <p:ph type="ftr" sz="quarter" idx="11"/>
          </p:nvPr>
        </p:nvSpPr>
        <p:spPr/>
        <p:txBody>
          <a:bodyPr/>
          <a:lstStyle/>
          <a:p>
            <a:r>
              <a:rPr lang="pt-BR" smtClean="0"/>
              <a:t>Traam 2012 Académie de Nice</a:t>
            </a:r>
            <a:endParaRPr lang="fr-FR"/>
          </a:p>
        </p:txBody>
      </p:sp>
      <p:sp>
        <p:nvSpPr>
          <p:cNvPr id="9" name="Espace réservé du numéro de diapositive 8"/>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9EC8210-8226-43D6-B9F2-ECD78DD5DE6E}" type="datetime1">
              <a:rPr lang="fr-FR" smtClean="0"/>
              <a:pPr/>
              <a:t>17/07/2013</a:t>
            </a:fld>
            <a:endParaRPr lang="fr-FR"/>
          </a:p>
        </p:txBody>
      </p:sp>
      <p:sp>
        <p:nvSpPr>
          <p:cNvPr id="4" name="Espace réservé du pied de page 3"/>
          <p:cNvSpPr>
            <a:spLocks noGrp="1"/>
          </p:cNvSpPr>
          <p:nvPr>
            <p:ph type="ftr" sz="quarter" idx="11"/>
          </p:nvPr>
        </p:nvSpPr>
        <p:spPr/>
        <p:txBody>
          <a:bodyPr/>
          <a:lstStyle/>
          <a:p>
            <a:r>
              <a:rPr lang="pt-BR" smtClean="0"/>
              <a:t>Traam 2012 Académie de Nice</a:t>
            </a:r>
            <a:endParaRPr lang="fr-FR"/>
          </a:p>
        </p:txBody>
      </p:sp>
      <p:sp>
        <p:nvSpPr>
          <p:cNvPr id="5" name="Espace réservé du numéro de diapositive 4"/>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1357C9-F3DD-4EF1-B5A9-89AB54C0EEEA}" type="datetime1">
              <a:rPr lang="fr-FR" smtClean="0"/>
              <a:pPr/>
              <a:t>17/07/2013</a:t>
            </a:fld>
            <a:endParaRPr lang="fr-FR"/>
          </a:p>
        </p:txBody>
      </p:sp>
      <p:sp>
        <p:nvSpPr>
          <p:cNvPr id="3" name="Espace réservé du pied de page 2"/>
          <p:cNvSpPr>
            <a:spLocks noGrp="1"/>
          </p:cNvSpPr>
          <p:nvPr>
            <p:ph type="ftr" sz="quarter" idx="11"/>
          </p:nvPr>
        </p:nvSpPr>
        <p:spPr/>
        <p:txBody>
          <a:bodyPr/>
          <a:lstStyle/>
          <a:p>
            <a:r>
              <a:rPr lang="pt-BR" smtClean="0"/>
              <a:t>Traam 2012 Académie de Nice</a:t>
            </a:r>
            <a:endParaRPr lang="fr-FR"/>
          </a:p>
        </p:txBody>
      </p:sp>
      <p:sp>
        <p:nvSpPr>
          <p:cNvPr id="4" name="Espace réservé du numéro de diapositive 3"/>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476B0C7-CE21-4C90-AB79-3087CC087D67}" type="datetime1">
              <a:rPr lang="fr-FR" smtClean="0"/>
              <a:pPr/>
              <a:t>17/07/2013</a:t>
            </a:fld>
            <a:endParaRPr lang="fr-FR"/>
          </a:p>
        </p:txBody>
      </p:sp>
      <p:sp>
        <p:nvSpPr>
          <p:cNvPr id="6" name="Espace réservé du pied de page 5"/>
          <p:cNvSpPr>
            <a:spLocks noGrp="1"/>
          </p:cNvSpPr>
          <p:nvPr>
            <p:ph type="ftr" sz="quarter" idx="11"/>
          </p:nvPr>
        </p:nvSpPr>
        <p:spPr/>
        <p:txBody>
          <a:bodyPr/>
          <a:lstStyle/>
          <a:p>
            <a:r>
              <a:rPr lang="pt-BR" smtClean="0"/>
              <a:t>Traam 2012 Académie de Nice</a:t>
            </a:r>
            <a:endParaRPr lang="fr-FR"/>
          </a:p>
        </p:txBody>
      </p:sp>
      <p:sp>
        <p:nvSpPr>
          <p:cNvPr id="7" name="Espace réservé du numéro de diapositive 6"/>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1529CE-188D-41D6-820C-C6E942D6EDDF}" type="datetime1">
              <a:rPr lang="fr-FR" smtClean="0"/>
              <a:pPr/>
              <a:t>17/07/2013</a:t>
            </a:fld>
            <a:endParaRPr lang="fr-FR"/>
          </a:p>
        </p:txBody>
      </p:sp>
      <p:sp>
        <p:nvSpPr>
          <p:cNvPr id="6" name="Espace réservé du pied de page 5"/>
          <p:cNvSpPr>
            <a:spLocks noGrp="1"/>
          </p:cNvSpPr>
          <p:nvPr>
            <p:ph type="ftr" sz="quarter" idx="11"/>
          </p:nvPr>
        </p:nvSpPr>
        <p:spPr/>
        <p:txBody>
          <a:bodyPr/>
          <a:lstStyle/>
          <a:p>
            <a:r>
              <a:rPr lang="pt-BR" smtClean="0"/>
              <a:t>Traam 2012 Académie de Nice</a:t>
            </a:r>
            <a:endParaRPr lang="fr-FR"/>
          </a:p>
        </p:txBody>
      </p:sp>
      <p:sp>
        <p:nvSpPr>
          <p:cNvPr id="7" name="Espace réservé du numéro de diapositive 6"/>
          <p:cNvSpPr>
            <a:spLocks noGrp="1"/>
          </p:cNvSpPr>
          <p:nvPr>
            <p:ph type="sldNum" sz="quarter" idx="12"/>
          </p:nvPr>
        </p:nvSpPr>
        <p:spPr/>
        <p:txBody>
          <a:bodyPr/>
          <a:lstStyle/>
          <a:p>
            <a:fld id="{6E9E3DF3-4FD2-4BEF-8BC3-AD4EAEAFFB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1E76-8033-4D1A-AED5-5C557E91AD68}" type="datetime1">
              <a:rPr lang="fr-FR" smtClean="0"/>
              <a:pPr/>
              <a:t>17/07/2013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Traam 2012 Académie de Nice</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E3DF3-4FD2-4BEF-8BC3-AD4EAEAFFB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c-nice.fr/apollinaire/sti2ed/trans/microcentrales-var/export/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0"/>
            <a:ext cx="8100392" cy="1268760"/>
          </a:xfrm>
          <a:ln>
            <a:noFill/>
          </a:ln>
          <a:effectLst>
            <a:outerShdw blurRad="50800" dist="38100" dir="5400000" algn="t"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a:normAutofit/>
          </a:bodyPr>
          <a:lstStyle/>
          <a:p>
            <a:r>
              <a:rPr lang="fr-FR" sz="4000" b="1" dirty="0" err="1" smtClean="0">
                <a:solidFill>
                  <a:schemeClr val="accent1">
                    <a:lumMod val="75000"/>
                  </a:schemeClr>
                </a:solidFill>
              </a:rPr>
              <a:t>TRAam</a:t>
            </a:r>
            <a:r>
              <a:rPr lang="fr-FR" sz="4000" b="1" dirty="0" smtClean="0">
                <a:solidFill>
                  <a:schemeClr val="accent1">
                    <a:lumMod val="75000"/>
                  </a:schemeClr>
                </a:solidFill>
              </a:rPr>
              <a:t> 2012 Académie de Nice</a:t>
            </a:r>
            <a:endParaRPr lang="fr-FR" sz="4000" b="1" dirty="0">
              <a:solidFill>
                <a:schemeClr val="accent1">
                  <a:lumMod val="75000"/>
                </a:schemeClr>
              </a:solidFill>
            </a:endParaRPr>
          </a:p>
        </p:txBody>
      </p:sp>
      <p:sp>
        <p:nvSpPr>
          <p:cNvPr id="7" name="ZoneTexte 6"/>
          <p:cNvSpPr txBox="1"/>
          <p:nvPr/>
        </p:nvSpPr>
        <p:spPr>
          <a:xfrm>
            <a:off x="0" y="1412776"/>
            <a:ext cx="9144000" cy="646331"/>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gn="ctr"/>
            <a:endParaRPr lang="fr-FR" sz="800" b="1" dirty="0" smtClean="0"/>
          </a:p>
          <a:p>
            <a:pPr algn="ctr"/>
            <a:r>
              <a:rPr lang="fr-FR" sz="1400" b="1" dirty="0" smtClean="0">
                <a:solidFill>
                  <a:schemeClr val="accent1">
                    <a:lumMod val="75000"/>
                  </a:schemeClr>
                </a:solidFill>
              </a:rPr>
              <a:t>Développement Durable, éco-conception, éco-construction, efficacité énergétique, énergies renouvelables.</a:t>
            </a:r>
          </a:p>
          <a:p>
            <a:pPr algn="ctr"/>
            <a:endParaRPr lang="fr-FR" sz="1400" b="1" dirty="0"/>
          </a:p>
        </p:txBody>
      </p:sp>
      <p:sp>
        <p:nvSpPr>
          <p:cNvPr id="9" name="Espace réservé du pied de page 8"/>
          <p:cNvSpPr>
            <a:spLocks noGrp="1"/>
          </p:cNvSpPr>
          <p:nvPr>
            <p:ph type="ftr" sz="quarter" idx="11"/>
          </p:nvPr>
        </p:nvSpPr>
        <p:spPr/>
        <p:txBody>
          <a:bodyPr/>
          <a:lstStyle/>
          <a:p>
            <a:r>
              <a:rPr lang="fr-FR" dirty="0" smtClean="0"/>
              <a:t>Année 2012 Académie de Nice</a:t>
            </a:r>
            <a:endParaRPr lang="fr-FR" dirty="0"/>
          </a:p>
        </p:txBody>
      </p:sp>
      <p:pic>
        <p:nvPicPr>
          <p:cNvPr id="10" name="Image 9" descr="traam-sti.jpg"/>
          <p:cNvPicPr>
            <a:picLocks noChangeAspect="1"/>
          </p:cNvPicPr>
          <p:nvPr/>
        </p:nvPicPr>
        <p:blipFill>
          <a:blip r:embed="rId3" cstate="print"/>
          <a:stretch>
            <a:fillRect/>
          </a:stretch>
        </p:blipFill>
        <p:spPr>
          <a:xfrm>
            <a:off x="107504" y="5877272"/>
            <a:ext cx="839023" cy="859160"/>
          </a:xfrm>
          <a:prstGeom prst="rect">
            <a:avLst/>
          </a:prstGeom>
        </p:spPr>
      </p:pic>
      <p:pic>
        <p:nvPicPr>
          <p:cNvPr id="6" name="Espace réservé du contenu 5" descr="IMG_1610.JPG"/>
          <p:cNvPicPr>
            <a:picLocks noGrp="1" noChangeAspect="1"/>
          </p:cNvPicPr>
          <p:nvPr>
            <p:ph idx="1"/>
          </p:nvPr>
        </p:nvPicPr>
        <p:blipFill>
          <a:blip r:embed="rId4" cstate="print"/>
          <a:stretch>
            <a:fillRect/>
          </a:stretch>
        </p:blipFill>
        <p:spPr>
          <a:xfrm>
            <a:off x="395536" y="1700808"/>
            <a:ext cx="4608512" cy="34563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ZoneTexte 10"/>
          <p:cNvSpPr txBox="1"/>
          <p:nvPr/>
        </p:nvSpPr>
        <p:spPr>
          <a:xfrm>
            <a:off x="5615608" y="2564904"/>
            <a:ext cx="3528392" cy="3046988"/>
          </a:xfrm>
          <a:prstGeom prst="rect">
            <a:avLst/>
          </a:prstGeom>
          <a:noFill/>
        </p:spPr>
        <p:txBody>
          <a:bodyPr wrap="square" rtlCol="0">
            <a:spAutoFit/>
          </a:bodyPr>
          <a:lstStyle/>
          <a:p>
            <a:r>
              <a:rPr lang="fr-FR" sz="1600" b="1" dirty="0" smtClean="0"/>
              <a:t>Professeur Responsable:</a:t>
            </a:r>
          </a:p>
          <a:p>
            <a:r>
              <a:rPr lang="fr-FR" sz="1600" dirty="0" smtClean="0"/>
              <a:t>M MARTINEZ IATICE</a:t>
            </a:r>
            <a:br>
              <a:rPr lang="fr-FR" sz="1600" dirty="0" smtClean="0"/>
            </a:br>
            <a:r>
              <a:rPr lang="fr-FR" sz="1600" dirty="0" smtClean="0"/>
              <a:t> Lycée Apollinaire</a:t>
            </a:r>
          </a:p>
          <a:p>
            <a:r>
              <a:rPr lang="fr-FR" sz="1600" dirty="0" smtClean="0"/>
              <a:t/>
            </a:r>
            <a:br>
              <a:rPr lang="fr-FR" sz="1600" dirty="0" smtClean="0"/>
            </a:br>
            <a:r>
              <a:rPr lang="fr-FR" sz="1600" b="1" dirty="0" smtClean="0"/>
              <a:t>Professeurs associés:</a:t>
            </a:r>
          </a:p>
          <a:p>
            <a:r>
              <a:rPr lang="fr-FR" sz="1600" dirty="0" smtClean="0"/>
              <a:t>M MARCHIS    Lycée les eucalyptus</a:t>
            </a:r>
          </a:p>
          <a:p>
            <a:r>
              <a:rPr lang="fr-FR" sz="1600" dirty="0" smtClean="0"/>
              <a:t>M LEVEILLE      lycée les Eucalyptus</a:t>
            </a:r>
          </a:p>
          <a:p>
            <a:r>
              <a:rPr lang="fr-FR" sz="1600" dirty="0" smtClean="0"/>
              <a:t>M  HARQUET   lycée Don Bosco</a:t>
            </a:r>
          </a:p>
          <a:p>
            <a:endParaRPr lang="fr-FR" sz="1600" dirty="0" smtClean="0"/>
          </a:p>
          <a:p>
            <a:r>
              <a:rPr lang="fr-FR" sz="1600" b="1" dirty="0" smtClean="0"/>
              <a:t>Suivi de l’action :</a:t>
            </a:r>
          </a:p>
          <a:p>
            <a:r>
              <a:rPr lang="fr-FR" sz="1600" dirty="0" smtClean="0"/>
              <a:t>M MARCANT IA IPR CTICE</a:t>
            </a:r>
            <a:br>
              <a:rPr lang="fr-FR" sz="1600" dirty="0" smtClean="0"/>
            </a:br>
            <a:r>
              <a:rPr lang="fr-FR" sz="1600" dirty="0" smtClean="0"/>
              <a:t>M JAMES   IEN</a:t>
            </a:r>
            <a:endParaRPr lang="fr-F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lvl="0" algn="ctr">
              <a:spcBef>
                <a:spcPct val="0"/>
              </a:spcBef>
            </a:pPr>
            <a:r>
              <a:rPr lang="fr-FR" sz="4000" b="1" dirty="0">
                <a:solidFill>
                  <a:schemeClr val="accent1">
                    <a:lumMod val="75000"/>
                  </a:schemeClr>
                </a:solidFill>
              </a:rPr>
              <a:t>Carte d’identité du Var</a:t>
            </a:r>
            <a:endParaRPr kumimoji="0" lang="fr-FR" sz="4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7" name="Image 6" descr="var1.jpg"/>
          <p:cNvPicPr>
            <a:picLocks noChangeAspect="1"/>
          </p:cNvPicPr>
          <p:nvPr/>
        </p:nvPicPr>
        <p:blipFill>
          <a:blip r:embed="rId4" cstate="print"/>
          <a:stretch>
            <a:fillRect/>
          </a:stretch>
        </p:blipFill>
        <p:spPr>
          <a:xfrm>
            <a:off x="6156176" y="1340768"/>
            <a:ext cx="2681375" cy="4921112"/>
          </a:xfrm>
          <a:prstGeom prst="rect">
            <a:avLst/>
          </a:prstGeom>
          <a:effectLst/>
        </p:spPr>
      </p:pic>
      <p:sp>
        <p:nvSpPr>
          <p:cNvPr id="8" name="ZoneTexte 7"/>
          <p:cNvSpPr txBox="1"/>
          <p:nvPr/>
        </p:nvSpPr>
        <p:spPr>
          <a:xfrm>
            <a:off x="179512" y="1484784"/>
            <a:ext cx="5760640" cy="4247317"/>
          </a:xfrm>
          <a:prstGeom prst="rect">
            <a:avLst/>
          </a:prstGeom>
          <a:solidFill>
            <a:schemeClr val="lt2"/>
          </a:solidFill>
          <a:effectLst>
            <a:outerShdw blurRad="50800" dist="38100" dir="5400000" algn="t" rotWithShape="0">
              <a:prstClr val="black">
                <a:alpha val="40000"/>
              </a:prstClr>
            </a:outerShdw>
          </a:effectLst>
        </p:spPr>
        <p:txBody>
          <a:bodyPr wrap="square" rtlCol="0">
            <a:spAutoFit/>
          </a:bodyPr>
          <a:lstStyle/>
          <a:p>
            <a:r>
              <a:rPr lang="fr-FR" dirty="0" smtClean="0">
                <a:solidFill>
                  <a:schemeClr val="accent1">
                    <a:lumMod val="75000"/>
                  </a:schemeClr>
                </a:solidFill>
              </a:rPr>
              <a:t>• Source jaillit à </a:t>
            </a:r>
            <a:r>
              <a:rPr lang="fr-FR" dirty="0" err="1" smtClean="0">
                <a:solidFill>
                  <a:schemeClr val="accent1">
                    <a:lumMod val="75000"/>
                  </a:schemeClr>
                </a:solidFill>
              </a:rPr>
              <a:t>Estenc</a:t>
            </a:r>
            <a:r>
              <a:rPr lang="fr-FR" dirty="0" smtClean="0">
                <a:solidFill>
                  <a:schemeClr val="accent1">
                    <a:lumMod val="75000"/>
                  </a:schemeClr>
                </a:solidFill>
              </a:rPr>
              <a:t>, à 1790 mètres d’altitude.</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 Se jette dans la mer Méditerranée entre Nice et St Laurent du Var.</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 Pays traversé : France.</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 Longueur : 114 km.</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 Débit moyen : 49 mètres cubes pas seconde.</a:t>
            </a:r>
          </a:p>
          <a:p>
            <a:r>
              <a:rPr lang="fr-FR" dirty="0" smtClean="0">
                <a:solidFill>
                  <a:schemeClr val="accent1">
                    <a:lumMod val="75000"/>
                  </a:schemeClr>
                </a:solidFill>
              </a:rPr>
              <a:t>Le var est un petit fleuve abondant alimenté principalement pas la fonte des neiges. On distingue donc deux périodes de crues : hautes eaux d’automne (61 et 66 mètres cube par seconde) puis un sommet plus important en mai du à la fonte des neiges (74,5 mètre cube par seconde).</a:t>
            </a:r>
            <a:endParaRPr lang="fr-FR"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lvl="0" algn="ctr">
              <a:spcBef>
                <a:spcPct val="0"/>
              </a:spcBef>
            </a:pPr>
            <a:r>
              <a:rPr lang="fr-FR" sz="4000" b="1" dirty="0">
                <a:solidFill>
                  <a:schemeClr val="accent1">
                    <a:lumMod val="75000"/>
                  </a:schemeClr>
                </a:solidFill>
              </a:rPr>
              <a:t>Intérêt de la construction de seuils</a:t>
            </a:r>
            <a:endParaRPr kumimoji="0" lang="fr-FR" sz="4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8" name="ZoneTexte 7"/>
          <p:cNvSpPr txBox="1"/>
          <p:nvPr/>
        </p:nvSpPr>
        <p:spPr>
          <a:xfrm>
            <a:off x="251520" y="1844824"/>
            <a:ext cx="4680520" cy="3416320"/>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fr-FR" dirty="0" smtClean="0">
                <a:solidFill>
                  <a:schemeClr val="accent1">
                    <a:lumMod val="75000"/>
                  </a:schemeClr>
                </a:solidFill>
              </a:rPr>
              <a:t>Les extractions massives des années 1970 ont conduits à un abaissement du lit du Var. </a:t>
            </a:r>
            <a:br>
              <a:rPr lang="fr-FR" dirty="0" smtClean="0">
                <a:solidFill>
                  <a:schemeClr val="accent1">
                    <a:lumMod val="75000"/>
                  </a:schemeClr>
                </a:solidFill>
              </a:rPr>
            </a:br>
            <a:r>
              <a:rPr lang="fr-FR" dirty="0" smtClean="0">
                <a:solidFill>
                  <a:schemeClr val="accent1">
                    <a:lumMod val="75000"/>
                  </a:schemeClr>
                </a:solidFill>
              </a:rPr>
              <a:t>Le rôle des seuils était de maintenir les graviers en amont et de préserver les berges en diminuant le courant mais en préservant une vitesse compatible avec les techniques d’irrigations et en stabilisant niveau basse nappe.</a:t>
            </a:r>
            <a:endParaRPr lang="fr-FR" dirty="0">
              <a:solidFill>
                <a:schemeClr val="accent1">
                  <a:lumMod val="75000"/>
                </a:schemeClr>
              </a:solidFill>
            </a:endParaRPr>
          </a:p>
        </p:txBody>
      </p:sp>
      <p:pic>
        <p:nvPicPr>
          <p:cNvPr id="9" name="Image 8" descr="microcentrale2.JPG"/>
          <p:cNvPicPr>
            <a:picLocks noChangeAspect="1"/>
          </p:cNvPicPr>
          <p:nvPr/>
        </p:nvPicPr>
        <p:blipFill>
          <a:blip r:embed="rId4" cstate="print"/>
          <a:stretch>
            <a:fillRect/>
          </a:stretch>
        </p:blipFill>
        <p:spPr>
          <a:xfrm>
            <a:off x="5148064" y="1556792"/>
            <a:ext cx="3745790" cy="39410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lvl="0" algn="ctr">
              <a:spcBef>
                <a:spcPct val="0"/>
              </a:spcBef>
            </a:pPr>
            <a:r>
              <a:rPr lang="fr-FR" sz="4000" b="1" dirty="0">
                <a:solidFill>
                  <a:schemeClr val="accent1">
                    <a:lumMod val="75000"/>
                  </a:schemeClr>
                </a:solidFill>
              </a:rPr>
              <a:t>Quelques dates</a:t>
            </a:r>
            <a:endParaRPr kumimoji="0" lang="fr-FR" sz="4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ZoneTexte 6"/>
          <p:cNvSpPr txBox="1"/>
          <p:nvPr/>
        </p:nvSpPr>
        <p:spPr>
          <a:xfrm>
            <a:off x="251520" y="1412776"/>
            <a:ext cx="8640960" cy="3970318"/>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buFont typeface="Arial" pitchFamily="34" charset="0"/>
              <a:buChar char="•"/>
            </a:pPr>
            <a:r>
              <a:rPr lang="fr-FR" b="1" dirty="0" smtClean="0">
                <a:solidFill>
                  <a:schemeClr val="accent1">
                    <a:lumMod val="75000"/>
                  </a:schemeClr>
                </a:solidFill>
              </a:rPr>
              <a:t> 16 septembre 1970 : </a:t>
            </a:r>
            <a:r>
              <a:rPr lang="fr-FR" dirty="0" smtClean="0">
                <a:solidFill>
                  <a:schemeClr val="accent1">
                    <a:lumMod val="75000"/>
                  </a:schemeClr>
                </a:solidFill>
              </a:rPr>
              <a:t>arrêté préfectoral donne autorisation de construire des seuils.</a:t>
            </a:r>
          </a:p>
          <a:p>
            <a:pPr>
              <a:buFont typeface="Arial" pitchFamily="34" charset="0"/>
              <a:buChar char="•"/>
            </a:pPr>
            <a:r>
              <a:rPr lang="fr-FR" dirty="0" smtClean="0">
                <a:solidFill>
                  <a:schemeClr val="accent1">
                    <a:lumMod val="75000"/>
                  </a:schemeClr>
                </a:solidFill>
              </a:rPr>
              <a:t> </a:t>
            </a:r>
            <a:r>
              <a:rPr lang="fr-FR" b="1" dirty="0" smtClean="0">
                <a:solidFill>
                  <a:schemeClr val="accent1">
                    <a:lumMod val="75000"/>
                  </a:schemeClr>
                </a:solidFill>
              </a:rPr>
              <a:t>1971-1974 : </a:t>
            </a:r>
            <a:r>
              <a:rPr lang="fr-FR" dirty="0" smtClean="0">
                <a:solidFill>
                  <a:schemeClr val="accent1">
                    <a:lumMod val="75000"/>
                  </a:schemeClr>
                </a:solidFill>
              </a:rPr>
              <a:t>construction 7 premiers seuils.</a:t>
            </a:r>
          </a:p>
          <a:p>
            <a:pPr>
              <a:buFont typeface="Arial" pitchFamily="34" charset="0"/>
              <a:buChar char="•"/>
            </a:pPr>
            <a:r>
              <a:rPr lang="fr-FR" b="1" dirty="0" smtClean="0">
                <a:solidFill>
                  <a:schemeClr val="accent1">
                    <a:lumMod val="75000"/>
                  </a:schemeClr>
                </a:solidFill>
              </a:rPr>
              <a:t> 1975 : </a:t>
            </a:r>
            <a:r>
              <a:rPr lang="fr-FR" dirty="0" smtClean="0">
                <a:solidFill>
                  <a:schemeClr val="accent1">
                    <a:lumMod val="75000"/>
                  </a:schemeClr>
                </a:solidFill>
              </a:rPr>
              <a:t>achèvement de leur construction. Comité technique conclut de leur efficacité.</a:t>
            </a:r>
          </a:p>
          <a:p>
            <a:pPr>
              <a:buFont typeface="Arial" pitchFamily="34" charset="0"/>
              <a:buChar char="•"/>
            </a:pPr>
            <a:r>
              <a:rPr lang="fr-FR" dirty="0" smtClean="0">
                <a:solidFill>
                  <a:schemeClr val="accent1">
                    <a:lumMod val="75000"/>
                  </a:schemeClr>
                </a:solidFill>
              </a:rPr>
              <a:t> </a:t>
            </a:r>
            <a:r>
              <a:rPr lang="fr-FR" b="1" dirty="0" smtClean="0">
                <a:solidFill>
                  <a:schemeClr val="accent1">
                    <a:lumMod val="75000"/>
                  </a:schemeClr>
                </a:solidFill>
              </a:rPr>
              <a:t>Années 80 : </a:t>
            </a:r>
            <a:r>
              <a:rPr lang="fr-FR" dirty="0" smtClean="0">
                <a:solidFill>
                  <a:schemeClr val="accent1">
                    <a:lumMod val="75000"/>
                  </a:schemeClr>
                </a:solidFill>
              </a:rPr>
              <a:t>achèvement de 3 seuils supplémentaires.</a:t>
            </a:r>
          </a:p>
          <a:p>
            <a:pPr>
              <a:buFont typeface="Arial" pitchFamily="34" charset="0"/>
              <a:buChar char="•"/>
            </a:pPr>
            <a:r>
              <a:rPr lang="fr-FR" dirty="0" smtClean="0">
                <a:solidFill>
                  <a:schemeClr val="accent1">
                    <a:lumMod val="75000"/>
                  </a:schemeClr>
                </a:solidFill>
              </a:rPr>
              <a:t> </a:t>
            </a:r>
            <a:r>
              <a:rPr lang="fr-FR" b="1" dirty="0" smtClean="0">
                <a:solidFill>
                  <a:schemeClr val="accent1">
                    <a:lumMod val="75000"/>
                  </a:schemeClr>
                </a:solidFill>
              </a:rPr>
              <a:t>1988 : </a:t>
            </a:r>
            <a:r>
              <a:rPr lang="fr-FR" dirty="0" smtClean="0">
                <a:solidFill>
                  <a:schemeClr val="accent1">
                    <a:lumMod val="75000"/>
                  </a:schemeClr>
                </a:solidFill>
              </a:rPr>
              <a:t>achèvement Seuil 16.</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=&gt;Au final 11 seuils ont été construits au travers du fleuve.</a:t>
            </a:r>
          </a:p>
          <a:p>
            <a:r>
              <a:rPr lang="fr-FR" dirty="0" smtClean="0">
                <a:solidFill>
                  <a:schemeClr val="accent1">
                    <a:lumMod val="75000"/>
                  </a:schemeClr>
                </a:solidFill>
              </a:rPr>
              <a:t>Le </a:t>
            </a:r>
            <a:r>
              <a:rPr lang="fr-FR" b="1" dirty="0" smtClean="0">
                <a:solidFill>
                  <a:schemeClr val="accent1">
                    <a:lumMod val="75000"/>
                  </a:schemeClr>
                </a:solidFill>
              </a:rPr>
              <a:t>21 juillet 1983 </a:t>
            </a:r>
            <a:r>
              <a:rPr lang="fr-FR" dirty="0" smtClean="0">
                <a:solidFill>
                  <a:schemeClr val="accent1">
                    <a:lumMod val="75000"/>
                  </a:schemeClr>
                </a:solidFill>
              </a:rPr>
              <a:t>un arrêté préfectoral autorise  la construction de 9 microcentrale sur les seuils n°2 à 10.</a:t>
            </a:r>
            <a:br>
              <a:rPr lang="fr-FR" dirty="0" smtClean="0">
                <a:solidFill>
                  <a:schemeClr val="accent1">
                    <a:lumMod val="75000"/>
                  </a:schemeClr>
                </a:solidFill>
              </a:rPr>
            </a:br>
            <a:endParaRPr lang="fr-FR" dirty="0" smtClean="0">
              <a:solidFill>
                <a:schemeClr val="accent1">
                  <a:lumMod val="75000"/>
                </a:schemeClr>
              </a:solidFill>
            </a:endParaRPr>
          </a:p>
          <a:p>
            <a:pPr>
              <a:buFont typeface="Arial" pitchFamily="34" charset="0"/>
              <a:buChar char="•"/>
            </a:pPr>
            <a:r>
              <a:rPr lang="fr-FR" dirty="0" smtClean="0">
                <a:solidFill>
                  <a:schemeClr val="accent1">
                    <a:lumMod val="75000"/>
                  </a:schemeClr>
                </a:solidFill>
              </a:rPr>
              <a:t> </a:t>
            </a:r>
            <a:r>
              <a:rPr lang="fr-FR" b="1" dirty="0" smtClean="0">
                <a:solidFill>
                  <a:schemeClr val="accent1">
                    <a:lumMod val="75000"/>
                  </a:schemeClr>
                </a:solidFill>
              </a:rPr>
              <a:t>7 aout 1986 </a:t>
            </a:r>
            <a:r>
              <a:rPr lang="fr-FR" dirty="0" smtClean="0">
                <a:solidFill>
                  <a:schemeClr val="accent1">
                    <a:lumMod val="75000"/>
                  </a:schemeClr>
                </a:solidFill>
              </a:rPr>
              <a:t>autorisation de la construction de la micro centrale sur le seuil 16.</a:t>
            </a:r>
            <a:br>
              <a:rPr lang="fr-FR" dirty="0" smtClean="0">
                <a:solidFill>
                  <a:schemeClr val="accent1">
                    <a:lumMod val="75000"/>
                  </a:schemeClr>
                </a:solidFill>
              </a:rPr>
            </a:br>
            <a:endParaRPr lang="fr-FR" dirty="0" smtClean="0">
              <a:solidFill>
                <a:schemeClr val="accent1">
                  <a:lumMod val="75000"/>
                </a:schemeClr>
              </a:solidFill>
            </a:endParaRPr>
          </a:p>
          <a:p>
            <a:r>
              <a:rPr lang="fr-FR" dirty="0" smtClean="0">
                <a:solidFill>
                  <a:schemeClr val="accent1">
                    <a:lumMod val="75000"/>
                  </a:schemeClr>
                </a:solidFill>
              </a:rPr>
              <a:t>=&gt;Elles seront dotées de passes à poissons.</a:t>
            </a:r>
          </a:p>
          <a:p>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accent1">
                    <a:lumMod val="75000"/>
                  </a:schemeClr>
                </a:solidFill>
                <a:effectLst/>
                <a:uLnTx/>
                <a:uFillTx/>
                <a:latin typeface="+mn-lt"/>
                <a:ea typeface="+mn-ea"/>
                <a:cs typeface="+mn-cs"/>
              </a:rPr>
              <a:t>Caractéristiques des centrales</a:t>
            </a:r>
          </a:p>
        </p:txBody>
      </p:sp>
      <p:sp>
        <p:nvSpPr>
          <p:cNvPr id="7" name="ZoneTexte 6"/>
          <p:cNvSpPr txBox="1"/>
          <p:nvPr/>
        </p:nvSpPr>
        <p:spPr>
          <a:xfrm>
            <a:off x="323528" y="2060848"/>
            <a:ext cx="1512168" cy="3139321"/>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fr-FR" dirty="0">
                <a:solidFill>
                  <a:schemeClr val="accent1">
                    <a:lumMod val="75000"/>
                  </a:schemeClr>
                </a:solidFill>
              </a:rPr>
              <a:t>Chaque </a:t>
            </a:r>
            <a:r>
              <a:rPr lang="fr-FR" dirty="0" smtClean="0">
                <a:solidFill>
                  <a:schemeClr val="accent1">
                    <a:lumMod val="75000"/>
                  </a:schemeClr>
                </a:solidFill>
              </a:rPr>
              <a:t>microcentrale </a:t>
            </a:r>
            <a:r>
              <a:rPr lang="fr-FR" dirty="0">
                <a:solidFill>
                  <a:schemeClr val="accent1">
                    <a:lumMod val="75000"/>
                  </a:schemeClr>
                </a:solidFill>
              </a:rPr>
              <a:t>fonctionne grâce à une ou plusieurs turbines qui transforment</a:t>
            </a:r>
          </a:p>
          <a:p>
            <a:r>
              <a:rPr lang="fr-FR" dirty="0">
                <a:solidFill>
                  <a:schemeClr val="accent1">
                    <a:lumMod val="75000"/>
                  </a:schemeClr>
                </a:solidFill>
              </a:rPr>
              <a:t>l'énergie hydraulique en énergie </a:t>
            </a:r>
            <a:r>
              <a:rPr lang="fr-FR" dirty="0" smtClean="0">
                <a:solidFill>
                  <a:schemeClr val="accent1">
                    <a:lumMod val="75000"/>
                  </a:schemeClr>
                </a:solidFill>
              </a:rPr>
              <a:t>électrique.</a:t>
            </a:r>
            <a:endParaRPr lang="fr-FR" dirty="0">
              <a:solidFill>
                <a:schemeClr val="accent1">
                  <a:lumMod val="75000"/>
                </a:schemeClr>
              </a:solidFill>
            </a:endParaRPr>
          </a:p>
        </p:txBody>
      </p:sp>
      <p:pic>
        <p:nvPicPr>
          <p:cNvPr id="8" name="Image 7" descr="microcentrale3.JPG"/>
          <p:cNvPicPr>
            <a:picLocks noChangeAspect="1"/>
          </p:cNvPicPr>
          <p:nvPr/>
        </p:nvPicPr>
        <p:blipFill>
          <a:blip r:embed="rId4" cstate="print"/>
          <a:stretch>
            <a:fillRect/>
          </a:stretch>
        </p:blipFill>
        <p:spPr>
          <a:xfrm>
            <a:off x="2267744" y="1772816"/>
            <a:ext cx="6355500" cy="3663879"/>
          </a:xfrm>
          <a:prstGeom prst="rect">
            <a:avLst/>
          </a:prstGeom>
        </p:spPr>
      </p:pic>
      <p:sp>
        <p:nvSpPr>
          <p:cNvPr id="9" name="Rectangle 8"/>
          <p:cNvSpPr/>
          <p:nvPr/>
        </p:nvSpPr>
        <p:spPr>
          <a:xfrm>
            <a:off x="6228184" y="2060848"/>
            <a:ext cx="72008" cy="21602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9144000" cy="388640"/>
          </a:xfrm>
          <a:solidFill>
            <a:schemeClr val="bg2"/>
          </a:solidFill>
          <a:effectLst>
            <a:outerShdw blurRad="50800" dist="38100" dir="5400000" algn="t" rotWithShape="0">
              <a:prstClr val="black">
                <a:alpha val="40000"/>
              </a:prstClr>
            </a:outerShdw>
          </a:effectLst>
        </p:spPr>
        <p:txBody>
          <a:bodyPr>
            <a:normAutofit fontScale="70000" lnSpcReduction="20000"/>
          </a:bodyPr>
          <a:lstStyle/>
          <a:p>
            <a:pPr algn="ctr">
              <a:buNone/>
            </a:pPr>
            <a:r>
              <a:rPr lang="fr-FR" i="1" dirty="0" smtClean="0">
                <a:solidFill>
                  <a:schemeClr val="accent1">
                    <a:lumMod val="75000"/>
                  </a:schemeClr>
                </a:solidFill>
              </a:rPr>
              <a:t>Exemple le seuil 4</a:t>
            </a:r>
            <a:endParaRPr lang="fr-FR" i="1" dirty="0">
              <a:solidFill>
                <a:schemeClr val="accent1">
                  <a:lumMod val="75000"/>
                </a:schemeClr>
              </a:solidFill>
            </a:endParaRPr>
          </a:p>
        </p:txBody>
      </p:sp>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196752"/>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accent1">
                    <a:lumMod val="75000"/>
                  </a:schemeClr>
                </a:solidFill>
                <a:effectLst/>
                <a:uLnTx/>
                <a:uFillTx/>
                <a:latin typeface="+mn-lt"/>
                <a:ea typeface="+mn-ea"/>
                <a:cs typeface="+mn-cs"/>
              </a:rPr>
              <a:t>ENR et efficacité énergétique</a:t>
            </a:r>
          </a:p>
        </p:txBody>
      </p:sp>
      <p:sp>
        <p:nvSpPr>
          <p:cNvPr id="7" name="ZoneTexte 6"/>
          <p:cNvSpPr txBox="1"/>
          <p:nvPr/>
        </p:nvSpPr>
        <p:spPr>
          <a:xfrm>
            <a:off x="395536" y="1772816"/>
            <a:ext cx="4752528" cy="4108817"/>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fr-FR" dirty="0">
                <a:solidFill>
                  <a:schemeClr val="accent1">
                    <a:lumMod val="75000"/>
                  </a:schemeClr>
                </a:solidFill>
              </a:rPr>
              <a:t>Consommation moyenne annuelle d’un ménage avec deux </a:t>
            </a:r>
            <a:r>
              <a:rPr lang="fr-FR" dirty="0" smtClean="0">
                <a:solidFill>
                  <a:schemeClr val="accent1">
                    <a:lumMod val="75000"/>
                  </a:schemeClr>
                </a:solidFill>
              </a:rPr>
              <a:t>enfants,  (</a:t>
            </a:r>
            <a:r>
              <a:rPr lang="fr-FR" dirty="0">
                <a:solidFill>
                  <a:schemeClr val="accent1">
                    <a:lumMod val="75000"/>
                  </a:schemeClr>
                </a:solidFill>
              </a:rPr>
              <a:t>hors ECS et chauffage) : </a:t>
            </a:r>
            <a:r>
              <a:rPr lang="fr-FR" dirty="0" smtClean="0">
                <a:solidFill>
                  <a:schemeClr val="accent1">
                    <a:lumMod val="75000"/>
                  </a:schemeClr>
                </a:solidFill>
              </a:rPr>
              <a:t/>
            </a:r>
            <a:br>
              <a:rPr lang="fr-FR" dirty="0" smtClean="0">
                <a:solidFill>
                  <a:schemeClr val="accent1">
                    <a:lumMod val="75000"/>
                  </a:schemeClr>
                </a:solidFill>
              </a:rPr>
            </a:br>
            <a:r>
              <a:rPr lang="fr-FR" b="1" dirty="0" smtClean="0">
                <a:solidFill>
                  <a:schemeClr val="accent1">
                    <a:lumMod val="75000"/>
                  </a:schemeClr>
                </a:solidFill>
              </a:rPr>
              <a:t>3,5 MWh.</a:t>
            </a:r>
            <a:br>
              <a:rPr lang="fr-FR" b="1" dirty="0" smtClean="0">
                <a:solidFill>
                  <a:schemeClr val="accent1">
                    <a:lumMod val="75000"/>
                  </a:schemeClr>
                </a:solidFill>
              </a:rPr>
            </a:br>
            <a:endParaRPr lang="fr-FR" dirty="0" smtClean="0">
              <a:solidFill>
                <a:schemeClr val="accent1">
                  <a:lumMod val="75000"/>
                </a:schemeClr>
              </a:solidFill>
            </a:endParaRPr>
          </a:p>
          <a:p>
            <a:pPr>
              <a:lnSpc>
                <a:spcPct val="150000"/>
              </a:lnSpc>
            </a:pPr>
            <a:r>
              <a:rPr lang="fr-FR" dirty="0">
                <a:solidFill>
                  <a:schemeClr val="accent1">
                    <a:lumMod val="75000"/>
                  </a:schemeClr>
                </a:solidFill>
              </a:rPr>
              <a:t>Si le seuil 4 fonctionne 365 j/365 et 24 H/24 au point nominal </a:t>
            </a:r>
            <a:r>
              <a:rPr lang="fr-FR" dirty="0" smtClean="0">
                <a:solidFill>
                  <a:schemeClr val="accent1">
                    <a:lumMod val="75000"/>
                  </a:schemeClr>
                </a:solidFill>
              </a:rPr>
              <a:t>du transformateur </a:t>
            </a:r>
            <a:r>
              <a:rPr lang="fr-FR" dirty="0">
                <a:solidFill>
                  <a:schemeClr val="accent1">
                    <a:lumMod val="75000"/>
                  </a:schemeClr>
                </a:solidFill>
              </a:rPr>
              <a:t>: </a:t>
            </a:r>
            <a:r>
              <a:rPr lang="fr-FR" b="1" dirty="0">
                <a:solidFill>
                  <a:schemeClr val="accent1">
                    <a:lumMod val="75000"/>
                  </a:schemeClr>
                </a:solidFill>
              </a:rPr>
              <a:t>2,5 MVA, </a:t>
            </a:r>
            <a:endParaRPr lang="fr-FR" b="1" dirty="0" smtClean="0">
              <a:solidFill>
                <a:schemeClr val="accent1">
                  <a:lumMod val="75000"/>
                </a:schemeClr>
              </a:solidFill>
            </a:endParaRPr>
          </a:p>
          <a:p>
            <a:pPr>
              <a:lnSpc>
                <a:spcPct val="150000"/>
              </a:lnSpc>
            </a:pPr>
            <a:endParaRPr lang="fr-FR" b="1" dirty="0">
              <a:solidFill>
                <a:schemeClr val="accent1">
                  <a:lumMod val="75000"/>
                </a:schemeClr>
              </a:solidFill>
            </a:endParaRPr>
          </a:p>
          <a:p>
            <a:pPr>
              <a:lnSpc>
                <a:spcPct val="150000"/>
              </a:lnSpc>
            </a:pPr>
            <a:r>
              <a:rPr lang="fr-FR" dirty="0" smtClean="0">
                <a:solidFill>
                  <a:schemeClr val="accent1">
                    <a:lumMod val="75000"/>
                  </a:schemeClr>
                </a:solidFill>
              </a:rPr>
              <a:t>l’énergie </a:t>
            </a:r>
            <a:r>
              <a:rPr lang="fr-FR" dirty="0">
                <a:solidFill>
                  <a:schemeClr val="accent1">
                    <a:lumMod val="75000"/>
                  </a:schemeClr>
                </a:solidFill>
              </a:rPr>
              <a:t>électrique annuelle fournie par</a:t>
            </a:r>
            <a:br>
              <a:rPr lang="fr-FR" dirty="0">
                <a:solidFill>
                  <a:schemeClr val="accent1">
                    <a:lumMod val="75000"/>
                  </a:schemeClr>
                </a:solidFill>
              </a:rPr>
            </a:br>
            <a:r>
              <a:rPr lang="fr-FR" dirty="0">
                <a:solidFill>
                  <a:schemeClr val="accent1">
                    <a:lumMod val="75000"/>
                  </a:schemeClr>
                </a:solidFill>
              </a:rPr>
              <a:t>le seuil 4 = </a:t>
            </a:r>
            <a:r>
              <a:rPr lang="fr-FR" b="1" dirty="0">
                <a:solidFill>
                  <a:schemeClr val="accent1">
                    <a:lumMod val="75000"/>
                  </a:schemeClr>
                </a:solidFill>
              </a:rPr>
              <a:t>Ws4 = 365 . 24 . 2,5M = 22000 </a:t>
            </a:r>
            <a:r>
              <a:rPr lang="fr-FR" b="1" dirty="0" err="1">
                <a:solidFill>
                  <a:schemeClr val="accent1">
                    <a:lumMod val="75000"/>
                  </a:schemeClr>
                </a:solidFill>
              </a:rPr>
              <a:t>MWh</a:t>
            </a:r>
            <a:endParaRPr lang="fr-FR" dirty="0" smtClean="0">
              <a:solidFill>
                <a:schemeClr val="accent1">
                  <a:lumMod val="75000"/>
                </a:schemeClr>
              </a:solidFill>
            </a:endParaRPr>
          </a:p>
          <a:p>
            <a:endParaRPr lang="fr-FR" dirty="0"/>
          </a:p>
        </p:txBody>
      </p:sp>
      <p:sp>
        <p:nvSpPr>
          <p:cNvPr id="8" name="ZoneTexte 7"/>
          <p:cNvSpPr txBox="1"/>
          <p:nvPr/>
        </p:nvSpPr>
        <p:spPr>
          <a:xfrm>
            <a:off x="5508104" y="1916832"/>
            <a:ext cx="3312369" cy="3831818"/>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fr-FR" dirty="0">
                <a:solidFill>
                  <a:schemeClr val="accent1">
                    <a:lumMod val="75000"/>
                  </a:schemeClr>
                </a:solidFill>
              </a:rPr>
              <a:t>Soit, un nombre de ménages fournis en énergie électrique = 22000 / 3,5 = </a:t>
            </a:r>
            <a:r>
              <a:rPr lang="fr-FR" dirty="0" smtClean="0">
                <a:solidFill>
                  <a:schemeClr val="accent1">
                    <a:lumMod val="75000"/>
                  </a:schemeClr>
                </a:solidFill>
              </a:rPr>
              <a:t>6285.</a:t>
            </a:r>
            <a:br>
              <a:rPr lang="fr-FR" dirty="0" smtClean="0">
                <a:solidFill>
                  <a:schemeClr val="accent1">
                    <a:lumMod val="75000"/>
                  </a:schemeClr>
                </a:solidFill>
              </a:rPr>
            </a:br>
            <a:endParaRPr lang="fr-FR" dirty="0" smtClean="0">
              <a:solidFill>
                <a:schemeClr val="accent1">
                  <a:lumMod val="75000"/>
                </a:schemeClr>
              </a:solidFill>
            </a:endParaRPr>
          </a:p>
          <a:p>
            <a:pPr>
              <a:lnSpc>
                <a:spcPct val="150000"/>
              </a:lnSpc>
            </a:pPr>
            <a:r>
              <a:rPr lang="fr-FR" i="1" dirty="0">
                <a:solidFill>
                  <a:schemeClr val="accent1">
                    <a:lumMod val="75000"/>
                  </a:schemeClr>
                </a:solidFill>
              </a:rPr>
              <a:t>Le seuil 4 assure à lui seul la consommation </a:t>
            </a:r>
            <a:r>
              <a:rPr lang="fr-FR" b="1" i="1" dirty="0">
                <a:solidFill>
                  <a:schemeClr val="accent1">
                    <a:lumMod val="75000"/>
                  </a:schemeClr>
                </a:solidFill>
              </a:rPr>
              <a:t>de 6285 ménages</a:t>
            </a:r>
            <a:r>
              <a:rPr lang="fr-FR" i="1" dirty="0">
                <a:solidFill>
                  <a:schemeClr val="accent1">
                    <a:lumMod val="75000"/>
                  </a:schemeClr>
                </a:solidFill>
              </a:rPr>
              <a:t/>
            </a:r>
            <a:br>
              <a:rPr lang="fr-FR" i="1" dirty="0">
                <a:solidFill>
                  <a:schemeClr val="accent1">
                    <a:lumMod val="75000"/>
                  </a:schemeClr>
                </a:solidFill>
              </a:rPr>
            </a:br>
            <a:r>
              <a:rPr lang="fr-FR" i="1" dirty="0">
                <a:solidFill>
                  <a:schemeClr val="accent1">
                    <a:lumMod val="75000"/>
                  </a:schemeClr>
                </a:solidFill>
              </a:rPr>
              <a:t>(hors ECS et chauffage</a:t>
            </a:r>
            <a:r>
              <a:rPr lang="fr-FR" i="1" dirty="0" smtClean="0">
                <a:solidFill>
                  <a:schemeClr val="accent1">
                    <a:lumMod val="75000"/>
                  </a:schemeClr>
                </a:solidFill>
              </a:rPr>
              <a:t>),</a:t>
            </a:r>
            <a:r>
              <a:rPr lang="fr-FR" b="1" i="1" dirty="0" smtClean="0">
                <a:solidFill>
                  <a:schemeClr val="accent1">
                    <a:lumMod val="75000"/>
                  </a:schemeClr>
                </a:solidFill>
              </a:rPr>
              <a:t/>
            </a:r>
            <a:br>
              <a:rPr lang="fr-FR" b="1" i="1" dirty="0" smtClean="0">
                <a:solidFill>
                  <a:schemeClr val="accent1">
                    <a:lumMod val="75000"/>
                  </a:schemeClr>
                </a:solidFill>
              </a:rPr>
            </a:br>
            <a:r>
              <a:rPr lang="fr-FR" b="1" i="1" dirty="0" smtClean="0">
                <a:solidFill>
                  <a:schemeClr val="accent1">
                    <a:lumMod val="75000"/>
                  </a:schemeClr>
                </a:solidFill>
              </a:rPr>
              <a:t> </a:t>
            </a:r>
            <a:r>
              <a:rPr lang="fr-FR" b="1" i="1" dirty="0">
                <a:solidFill>
                  <a:schemeClr val="accent1">
                    <a:lumMod val="75000"/>
                  </a:schemeClr>
                </a:solidFill>
              </a:rPr>
              <a:t>sans émissions de CO2 </a:t>
            </a:r>
            <a:r>
              <a:rPr lang="fr-FR" b="1" i="1" dirty="0" smtClean="0">
                <a:solidFill>
                  <a:schemeClr val="accent1">
                    <a:lumMod val="75000"/>
                  </a:schemeClr>
                </a:solidFill>
              </a:rPr>
              <a:t/>
            </a:r>
            <a:br>
              <a:rPr lang="fr-FR" b="1" i="1" dirty="0" smtClean="0">
                <a:solidFill>
                  <a:schemeClr val="accent1">
                    <a:lumMod val="75000"/>
                  </a:schemeClr>
                </a:solidFill>
              </a:rPr>
            </a:br>
            <a:r>
              <a:rPr lang="fr-FR" b="1" i="1" dirty="0" smtClean="0">
                <a:solidFill>
                  <a:schemeClr val="accent1">
                    <a:lumMod val="75000"/>
                  </a:schemeClr>
                </a:solidFill>
              </a:rPr>
              <a:t>ni </a:t>
            </a:r>
            <a:r>
              <a:rPr lang="fr-FR" b="1" i="1" dirty="0">
                <a:solidFill>
                  <a:schemeClr val="accent1">
                    <a:lumMod val="75000"/>
                  </a:schemeClr>
                </a:solidFill>
              </a:rPr>
              <a:t>rejet de déchets</a:t>
            </a:r>
            <a:r>
              <a:rPr lang="fr-FR" b="1" i="1" dirty="0" smtClean="0">
                <a:solidFill>
                  <a:schemeClr val="accent1">
                    <a:lumMod val="75000"/>
                  </a:schemeClr>
                </a:solidFill>
              </a:rPr>
              <a:t>.</a:t>
            </a:r>
            <a:endParaRPr lang="fr-FR"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14300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lvl="0" algn="ctr">
              <a:spcBef>
                <a:spcPct val="0"/>
              </a:spcBef>
              <a:defRPr/>
            </a:pPr>
            <a:r>
              <a:rPr lang="fr-FR" sz="4000" b="1" dirty="0">
                <a:solidFill>
                  <a:schemeClr val="accent1">
                    <a:lumMod val="75000"/>
                  </a:schemeClr>
                </a:solidFill>
              </a:rPr>
              <a:t>ENR et efficacité énergétique</a:t>
            </a:r>
          </a:p>
        </p:txBody>
      </p:sp>
      <p:sp>
        <p:nvSpPr>
          <p:cNvPr id="7" name="Espace réservé du contenu 2"/>
          <p:cNvSpPr>
            <a:spLocks noGrp="1"/>
          </p:cNvSpPr>
          <p:nvPr>
            <p:ph idx="1"/>
          </p:nvPr>
        </p:nvSpPr>
        <p:spPr>
          <a:xfrm>
            <a:off x="0" y="1268760"/>
            <a:ext cx="9144000" cy="388640"/>
          </a:xfrm>
          <a:solidFill>
            <a:schemeClr val="bg2"/>
          </a:solidFill>
          <a:effectLst>
            <a:outerShdw blurRad="50800" dist="38100" dir="5400000" algn="t" rotWithShape="0">
              <a:prstClr val="black">
                <a:alpha val="40000"/>
              </a:prstClr>
            </a:outerShdw>
          </a:effectLst>
        </p:spPr>
        <p:txBody>
          <a:bodyPr>
            <a:normAutofit fontScale="70000" lnSpcReduction="20000"/>
          </a:bodyPr>
          <a:lstStyle/>
          <a:p>
            <a:pPr algn="ctr">
              <a:buNone/>
            </a:pPr>
            <a:r>
              <a:rPr lang="fr-FR" i="1" dirty="0" smtClean="0">
                <a:solidFill>
                  <a:schemeClr val="accent1">
                    <a:lumMod val="75000"/>
                  </a:schemeClr>
                </a:solidFill>
              </a:rPr>
              <a:t>Exemple le seuil 4</a:t>
            </a:r>
            <a:endParaRPr lang="fr-FR" i="1" dirty="0">
              <a:solidFill>
                <a:schemeClr val="accent1">
                  <a:lumMod val="75000"/>
                </a:schemeClr>
              </a:solidFill>
            </a:endParaRPr>
          </a:p>
        </p:txBody>
      </p:sp>
      <p:sp>
        <p:nvSpPr>
          <p:cNvPr id="8" name="ZoneTexte 7"/>
          <p:cNvSpPr txBox="1"/>
          <p:nvPr/>
        </p:nvSpPr>
        <p:spPr>
          <a:xfrm>
            <a:off x="0" y="1844824"/>
            <a:ext cx="9144000" cy="923330"/>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fr-FR" dirty="0">
                <a:solidFill>
                  <a:schemeClr val="accent1">
                    <a:lumMod val="75000"/>
                  </a:schemeClr>
                </a:solidFill>
              </a:rPr>
              <a:t>Si on transformait l’ énergie électrique produite par le seuil 4 intégralement en </a:t>
            </a:r>
            <a:r>
              <a:rPr lang="fr-FR" dirty="0" smtClean="0">
                <a:solidFill>
                  <a:schemeClr val="accent1">
                    <a:lumMod val="75000"/>
                  </a:schemeClr>
                </a:solidFill>
              </a:rPr>
              <a:t>chaleur, on </a:t>
            </a:r>
            <a:r>
              <a:rPr lang="fr-FR" dirty="0">
                <a:solidFill>
                  <a:schemeClr val="accent1">
                    <a:lumMod val="75000"/>
                  </a:schemeClr>
                </a:solidFill>
              </a:rPr>
              <a:t>pourrait comparer la quantité de pétrole, de charbon ou de bois qu’il faudrait brûler pour obtenir la même quantité de chaleur.</a:t>
            </a:r>
          </a:p>
        </p:txBody>
      </p:sp>
      <p:sp>
        <p:nvSpPr>
          <p:cNvPr id="9" name="ZoneTexte 8"/>
          <p:cNvSpPr txBox="1"/>
          <p:nvPr/>
        </p:nvSpPr>
        <p:spPr>
          <a:xfrm>
            <a:off x="395536" y="2996952"/>
            <a:ext cx="3456384" cy="2723823"/>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r>
              <a:rPr lang="fr-FR" dirty="0">
                <a:solidFill>
                  <a:schemeClr val="accent1">
                    <a:lumMod val="75000"/>
                  </a:schemeClr>
                </a:solidFill>
              </a:rPr>
              <a:t>Pour cela on va utiliser l’unité de comparaison : </a:t>
            </a:r>
            <a:r>
              <a:rPr lang="fr-FR" b="1" i="1" dirty="0">
                <a:solidFill>
                  <a:schemeClr val="accent1">
                    <a:lumMod val="75000"/>
                  </a:schemeClr>
                </a:solidFill>
              </a:rPr>
              <a:t>la tep (tonne équivalent pétrole</a:t>
            </a:r>
            <a:r>
              <a:rPr lang="fr-FR" b="1" i="1" dirty="0" smtClean="0">
                <a:solidFill>
                  <a:schemeClr val="accent1">
                    <a:lumMod val="75000"/>
                  </a:schemeClr>
                </a:solidFill>
              </a:rPr>
              <a:t>).</a:t>
            </a:r>
            <a:br>
              <a:rPr lang="fr-FR" b="1" i="1" dirty="0" smtClean="0">
                <a:solidFill>
                  <a:schemeClr val="accent1">
                    <a:lumMod val="75000"/>
                  </a:schemeClr>
                </a:solidFill>
              </a:rPr>
            </a:br>
            <a:endParaRPr lang="fr-FR" dirty="0" smtClean="0">
              <a:solidFill>
                <a:schemeClr val="accent1">
                  <a:lumMod val="75000"/>
                </a:schemeClr>
              </a:solidFill>
            </a:endParaRPr>
          </a:p>
          <a:p>
            <a:r>
              <a:rPr lang="fr-FR" b="1" i="1" dirty="0">
                <a:solidFill>
                  <a:schemeClr val="accent1">
                    <a:lumMod val="75000"/>
                  </a:schemeClr>
                </a:solidFill>
              </a:rPr>
              <a:t>On sait que une tep = 11630 </a:t>
            </a:r>
            <a:r>
              <a:rPr lang="fr-FR" b="1" i="1" dirty="0" err="1" smtClean="0">
                <a:solidFill>
                  <a:schemeClr val="accent1">
                    <a:lumMod val="75000"/>
                  </a:schemeClr>
                </a:solidFill>
              </a:rPr>
              <a:t>kwh</a:t>
            </a:r>
            <a:r>
              <a:rPr lang="fr-FR" b="1" i="1" dirty="0" smtClean="0">
                <a:solidFill>
                  <a:schemeClr val="accent1">
                    <a:lumMod val="75000"/>
                  </a:schemeClr>
                </a:solidFill>
              </a:rPr>
              <a:t>.</a:t>
            </a:r>
            <a:endParaRPr lang="fr-FR" dirty="0" smtClean="0">
              <a:solidFill>
                <a:schemeClr val="accent1">
                  <a:lumMod val="75000"/>
                </a:schemeClr>
              </a:solidFill>
            </a:endParaRPr>
          </a:p>
          <a:p>
            <a:pPr>
              <a:lnSpc>
                <a:spcPct val="150000"/>
              </a:lnSpc>
            </a:pPr>
            <a:r>
              <a:rPr lang="fr-FR" b="1" i="1" dirty="0" smtClean="0">
                <a:solidFill>
                  <a:schemeClr val="accent1">
                    <a:lumMod val="75000"/>
                  </a:schemeClr>
                </a:solidFill>
              </a:rPr>
              <a:t>  1 </a:t>
            </a:r>
            <a:r>
              <a:rPr lang="fr-FR" b="1" i="1" dirty="0">
                <a:solidFill>
                  <a:schemeClr val="accent1">
                    <a:lumMod val="75000"/>
                  </a:schemeClr>
                </a:solidFill>
              </a:rPr>
              <a:t>tonne de  fioul = 1 tep</a:t>
            </a:r>
            <a:br>
              <a:rPr lang="fr-FR" b="1" i="1" dirty="0">
                <a:solidFill>
                  <a:schemeClr val="accent1">
                    <a:lumMod val="75000"/>
                  </a:schemeClr>
                </a:solidFill>
              </a:rPr>
            </a:br>
            <a:r>
              <a:rPr lang="fr-FR" b="1" i="1" dirty="0" smtClean="0">
                <a:solidFill>
                  <a:schemeClr val="accent1">
                    <a:lumMod val="75000"/>
                  </a:schemeClr>
                </a:solidFill>
              </a:rPr>
              <a:t>1 </a:t>
            </a:r>
            <a:r>
              <a:rPr lang="fr-FR" b="1" i="1" dirty="0">
                <a:solidFill>
                  <a:schemeClr val="accent1">
                    <a:lumMod val="75000"/>
                  </a:schemeClr>
                </a:solidFill>
              </a:rPr>
              <a:t>tonne de charbon = 0.6 tep</a:t>
            </a:r>
            <a:br>
              <a:rPr lang="fr-FR" b="1" i="1" dirty="0">
                <a:solidFill>
                  <a:schemeClr val="accent1">
                    <a:lumMod val="75000"/>
                  </a:schemeClr>
                </a:solidFill>
              </a:rPr>
            </a:br>
            <a:r>
              <a:rPr lang="fr-FR" b="1" i="1" dirty="0">
                <a:solidFill>
                  <a:schemeClr val="accent1">
                    <a:lumMod val="75000"/>
                  </a:schemeClr>
                </a:solidFill>
              </a:rPr>
              <a:t>1 tonne de  bois = 0.3 </a:t>
            </a:r>
            <a:r>
              <a:rPr lang="fr-FR" b="1" i="1" dirty="0" smtClean="0">
                <a:solidFill>
                  <a:schemeClr val="accent1">
                    <a:lumMod val="75000"/>
                  </a:schemeClr>
                </a:solidFill>
              </a:rPr>
              <a:t>tep</a:t>
            </a:r>
            <a:endParaRPr lang="fr-FR" dirty="0">
              <a:solidFill>
                <a:schemeClr val="accent1">
                  <a:lumMod val="75000"/>
                </a:schemeClr>
              </a:solidFill>
            </a:endParaRPr>
          </a:p>
        </p:txBody>
      </p:sp>
      <p:sp>
        <p:nvSpPr>
          <p:cNvPr id="10" name="ZoneTexte 9"/>
          <p:cNvSpPr txBox="1"/>
          <p:nvPr/>
        </p:nvSpPr>
        <p:spPr>
          <a:xfrm>
            <a:off x="4211960" y="2996952"/>
            <a:ext cx="4518288" cy="2723823"/>
          </a:xfrm>
          <a:prstGeom prst="rect">
            <a:avLst/>
          </a:prstGeom>
          <a:solidFill>
            <a:schemeClr val="bg2"/>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fr-FR" b="1" i="1" dirty="0">
                <a:solidFill>
                  <a:schemeClr val="accent1">
                    <a:lumMod val="75000"/>
                  </a:schemeClr>
                </a:solidFill>
              </a:rPr>
              <a:t>Ce  qui </a:t>
            </a:r>
            <a:r>
              <a:rPr lang="fr-FR" b="1" i="1" dirty="0" smtClean="0">
                <a:solidFill>
                  <a:schemeClr val="accent1">
                    <a:lumMod val="75000"/>
                  </a:schemeClr>
                </a:solidFill>
              </a:rPr>
              <a:t>implique  les économies de</a:t>
            </a:r>
          </a:p>
          <a:p>
            <a:pPr>
              <a:lnSpc>
                <a:spcPct val="150000"/>
              </a:lnSpc>
              <a:buFont typeface="Arial" pitchFamily="34" charset="0"/>
              <a:buChar char="•"/>
            </a:pPr>
            <a:r>
              <a:rPr lang="fr-FR" b="1" i="1" dirty="0" smtClean="0">
                <a:solidFill>
                  <a:schemeClr val="accent1">
                    <a:lumMod val="75000"/>
                  </a:schemeClr>
                </a:solidFill>
              </a:rPr>
              <a:t>   </a:t>
            </a:r>
            <a:r>
              <a:rPr lang="fr-FR" b="1" i="1" u="sng" dirty="0" smtClean="0">
                <a:solidFill>
                  <a:schemeClr val="accent1">
                    <a:lumMod val="75000"/>
                  </a:schemeClr>
                </a:solidFill>
              </a:rPr>
              <a:t>pétrole</a:t>
            </a:r>
            <a:r>
              <a:rPr lang="fr-FR" b="1" i="1" dirty="0" smtClean="0">
                <a:solidFill>
                  <a:schemeClr val="accent1">
                    <a:lumMod val="75000"/>
                  </a:schemeClr>
                </a:solidFill>
              </a:rPr>
              <a:t> </a:t>
            </a:r>
            <a:r>
              <a:rPr lang="fr-FR" b="1" i="1" dirty="0">
                <a:solidFill>
                  <a:schemeClr val="accent1">
                    <a:lumMod val="75000"/>
                  </a:schemeClr>
                </a:solidFill>
              </a:rPr>
              <a:t>= 22000 M / 11630 k = 1892 </a:t>
            </a:r>
            <a:r>
              <a:rPr lang="fr-FR" b="1" i="1" dirty="0" smtClean="0">
                <a:solidFill>
                  <a:schemeClr val="accent1">
                    <a:lumMod val="75000"/>
                  </a:schemeClr>
                </a:solidFill>
              </a:rPr>
              <a:t>tonnes</a:t>
            </a:r>
          </a:p>
          <a:p>
            <a:pPr>
              <a:lnSpc>
                <a:spcPct val="150000"/>
              </a:lnSpc>
              <a:buFont typeface="Arial" pitchFamily="34" charset="0"/>
              <a:buChar char="•"/>
            </a:pPr>
            <a:r>
              <a:rPr lang="fr-FR" b="1" i="1" dirty="0" smtClean="0">
                <a:solidFill>
                  <a:schemeClr val="accent1">
                    <a:lumMod val="75000"/>
                  </a:schemeClr>
                </a:solidFill>
              </a:rPr>
              <a:t>   </a:t>
            </a:r>
            <a:r>
              <a:rPr lang="fr-FR" b="1" i="1" u="sng" dirty="0" smtClean="0">
                <a:solidFill>
                  <a:schemeClr val="accent1">
                    <a:lumMod val="75000"/>
                  </a:schemeClr>
                </a:solidFill>
              </a:rPr>
              <a:t>charbon</a:t>
            </a:r>
            <a:r>
              <a:rPr lang="fr-FR" b="1" i="1" dirty="0" smtClean="0">
                <a:solidFill>
                  <a:schemeClr val="accent1">
                    <a:lumMod val="75000"/>
                  </a:schemeClr>
                </a:solidFill>
              </a:rPr>
              <a:t> </a:t>
            </a:r>
            <a:r>
              <a:rPr lang="fr-FR" b="1" i="1" dirty="0">
                <a:solidFill>
                  <a:schemeClr val="accent1">
                    <a:lumMod val="75000"/>
                  </a:schemeClr>
                </a:solidFill>
              </a:rPr>
              <a:t>= 1892 / 0,6 = 3153 </a:t>
            </a:r>
            <a:r>
              <a:rPr lang="fr-FR" b="1" i="1" dirty="0" smtClean="0">
                <a:solidFill>
                  <a:schemeClr val="accent1">
                    <a:lumMod val="75000"/>
                  </a:schemeClr>
                </a:solidFill>
              </a:rPr>
              <a:t>tonnes</a:t>
            </a:r>
          </a:p>
          <a:p>
            <a:pPr>
              <a:lnSpc>
                <a:spcPct val="150000"/>
              </a:lnSpc>
              <a:buFont typeface="Arial" pitchFamily="34" charset="0"/>
              <a:buChar char="•"/>
            </a:pPr>
            <a:r>
              <a:rPr lang="fr-FR" b="1" i="1" dirty="0" smtClean="0">
                <a:solidFill>
                  <a:schemeClr val="accent1">
                    <a:lumMod val="75000"/>
                  </a:schemeClr>
                </a:solidFill>
              </a:rPr>
              <a:t>   </a:t>
            </a:r>
            <a:r>
              <a:rPr lang="fr-FR" b="1" i="1" u="sng" dirty="0" smtClean="0">
                <a:solidFill>
                  <a:schemeClr val="accent1">
                    <a:lumMod val="75000"/>
                  </a:schemeClr>
                </a:solidFill>
              </a:rPr>
              <a:t>bois</a:t>
            </a:r>
            <a:r>
              <a:rPr lang="fr-FR" b="1" i="1" dirty="0" smtClean="0">
                <a:solidFill>
                  <a:schemeClr val="accent1">
                    <a:lumMod val="75000"/>
                  </a:schemeClr>
                </a:solidFill>
              </a:rPr>
              <a:t> </a:t>
            </a:r>
            <a:r>
              <a:rPr lang="fr-FR" b="1" i="1" dirty="0">
                <a:solidFill>
                  <a:schemeClr val="accent1">
                    <a:lumMod val="75000"/>
                  </a:schemeClr>
                </a:solidFill>
              </a:rPr>
              <a:t>= 1892 / 0.3 = 6307 </a:t>
            </a:r>
            <a:r>
              <a:rPr lang="fr-FR" b="1" i="1" dirty="0" smtClean="0">
                <a:solidFill>
                  <a:schemeClr val="accent1">
                    <a:lumMod val="75000"/>
                  </a:schemeClr>
                </a:solidFill>
              </a:rPr>
              <a:t>tonnes</a:t>
            </a:r>
          </a:p>
          <a:p>
            <a:pPr>
              <a:lnSpc>
                <a:spcPct val="150000"/>
              </a:lnSpc>
            </a:pPr>
            <a:endParaRPr lang="fr-FR" dirty="0" smtClean="0"/>
          </a:p>
          <a:p>
            <a:r>
              <a:rPr lang="fr-FR" b="1" i="1" dirty="0"/>
              <a:t/>
            </a:r>
            <a:br>
              <a:rPr lang="fr-FR" b="1" i="1" dirty="0"/>
            </a:b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lvl="0" algn="ctr">
              <a:spcBef>
                <a:spcPct val="0"/>
              </a:spcBef>
              <a:defRPr/>
            </a:pPr>
            <a:r>
              <a:rPr lang="fr-FR" sz="4000" b="1" dirty="0" smtClean="0">
                <a:solidFill>
                  <a:schemeClr val="accent1">
                    <a:lumMod val="75000"/>
                  </a:schemeClr>
                </a:solidFill>
              </a:rPr>
              <a:t>FIN</a:t>
            </a:r>
            <a:endParaRPr lang="fr-FR" sz="4000" b="1" dirty="0">
              <a:solidFill>
                <a:schemeClr val="accent1">
                  <a:lumMod val="75000"/>
                </a:schemeClr>
              </a:solidFill>
            </a:endParaRPr>
          </a:p>
        </p:txBody>
      </p:sp>
      <p:sp>
        <p:nvSpPr>
          <p:cNvPr id="7" name="Espace réservé du contenu 2"/>
          <p:cNvSpPr>
            <a:spLocks noGrp="1"/>
          </p:cNvSpPr>
          <p:nvPr>
            <p:ph idx="1"/>
          </p:nvPr>
        </p:nvSpPr>
        <p:spPr>
          <a:xfrm>
            <a:off x="0" y="2564904"/>
            <a:ext cx="9144000" cy="388640"/>
          </a:xfrm>
          <a:solidFill>
            <a:schemeClr val="bg2"/>
          </a:solidFill>
          <a:effectLst>
            <a:outerShdw blurRad="50800" dist="38100" dir="5400000" algn="t" rotWithShape="0">
              <a:prstClr val="black">
                <a:alpha val="40000"/>
              </a:prstClr>
            </a:outerShdw>
          </a:effectLst>
        </p:spPr>
        <p:txBody>
          <a:bodyPr>
            <a:normAutofit fontScale="70000" lnSpcReduction="20000"/>
          </a:bodyPr>
          <a:lstStyle/>
          <a:p>
            <a:pPr algn="ctr">
              <a:buNone/>
            </a:pPr>
            <a:r>
              <a:rPr lang="fr-FR" i="1" dirty="0" smtClean="0">
                <a:solidFill>
                  <a:schemeClr val="accent1">
                    <a:lumMod val="75000"/>
                  </a:schemeClr>
                </a:solidFill>
              </a:rPr>
              <a:t>Merci de votre attention</a:t>
            </a:r>
            <a:endParaRPr lang="fr-FR"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060848"/>
            <a:ext cx="4032448" cy="3240360"/>
          </a:xfrm>
          <a:effectLst>
            <a:outerShdw blurRad="50800" dist="38100" dir="5400000" algn="t" rotWithShape="0">
              <a:prstClr val="black">
                <a:alpha val="40000"/>
              </a:prstClr>
            </a:outerShdw>
          </a:effectLst>
        </p:spPr>
        <p:style>
          <a:lnRef idx="0">
            <a:scrgbClr r="0" g="0" b="0"/>
          </a:lnRef>
          <a:fillRef idx="1001">
            <a:schemeClr val="lt2"/>
          </a:fillRef>
          <a:effectRef idx="0">
            <a:scrgbClr r="0" g="0" b="0"/>
          </a:effectRef>
          <a:fontRef idx="major"/>
        </p:style>
        <p:txBody>
          <a:bodyPr>
            <a:normAutofit/>
          </a:bodyPr>
          <a:lstStyle/>
          <a:p>
            <a:pPr>
              <a:buNone/>
            </a:pPr>
            <a:endParaRPr lang="fr-FR" dirty="0" smtClean="0">
              <a:solidFill>
                <a:schemeClr val="bg1"/>
              </a:solidFill>
            </a:endParaRPr>
          </a:p>
          <a:p>
            <a:pPr>
              <a:buNone/>
            </a:pPr>
            <a:r>
              <a:rPr lang="fr-FR" dirty="0" smtClean="0">
                <a:solidFill>
                  <a:schemeClr val="accent1">
                    <a:lumMod val="75000"/>
                  </a:schemeClr>
                </a:solidFill>
              </a:rPr>
              <a:t>  Les microcentrales</a:t>
            </a:r>
            <a:br>
              <a:rPr lang="fr-FR" dirty="0" smtClean="0">
                <a:solidFill>
                  <a:schemeClr val="accent1">
                    <a:lumMod val="75000"/>
                  </a:schemeClr>
                </a:solidFill>
              </a:rPr>
            </a:br>
            <a:r>
              <a:rPr lang="fr-FR" dirty="0" smtClean="0">
                <a:solidFill>
                  <a:schemeClr val="accent1">
                    <a:lumMod val="75000"/>
                  </a:schemeClr>
                </a:solidFill>
              </a:rPr>
              <a:t> du Var</a:t>
            </a:r>
          </a:p>
          <a:p>
            <a:pPr>
              <a:buNone/>
            </a:pPr>
            <a:r>
              <a:rPr lang="fr-FR" dirty="0" smtClean="0">
                <a:solidFill>
                  <a:schemeClr val="accent1">
                    <a:lumMod val="75000"/>
                  </a:schemeClr>
                </a:solidFill>
              </a:rPr>
              <a:t>  Département : 06</a:t>
            </a:r>
          </a:p>
          <a:p>
            <a:pPr>
              <a:buNone/>
            </a:pPr>
            <a:endParaRPr lang="fr-FR" dirty="0">
              <a:solidFill>
                <a:schemeClr val="bg1"/>
              </a:solidFill>
            </a:endParaRPr>
          </a:p>
        </p:txBody>
      </p:sp>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sp>
        <p:nvSpPr>
          <p:cNvPr id="2" name="Titre 1"/>
          <p:cNvSpPr>
            <a:spLocks noGrp="1"/>
          </p:cNvSpPr>
          <p:nvPr>
            <p:ph type="title"/>
          </p:nvPr>
        </p:nvSpPr>
        <p:spPr>
          <a:xfrm>
            <a:off x="1187624" y="0"/>
            <a:ext cx="7956376" cy="1268760"/>
          </a:xfrm>
          <a:effectLst>
            <a:outerShdw blurRad="50800" dist="38100" dir="5400000" algn="t" rotWithShape="0">
              <a:prstClr val="black">
                <a:alpha val="40000"/>
              </a:prstClr>
            </a:outerShdw>
          </a:effectLst>
        </p:spPr>
        <p:style>
          <a:lnRef idx="0">
            <a:scrgbClr r="0" g="0" b="0"/>
          </a:lnRef>
          <a:fillRef idx="1001">
            <a:schemeClr val="lt2"/>
          </a:fillRef>
          <a:effectRef idx="0">
            <a:scrgbClr r="0" g="0" b="0"/>
          </a:effectRef>
          <a:fontRef idx="major"/>
        </p:style>
        <p:txBody>
          <a:bodyPr>
            <a:normAutofit/>
          </a:bodyPr>
          <a:lstStyle/>
          <a:p>
            <a:r>
              <a:rPr lang="fr-FR" sz="4000" b="1" dirty="0" smtClean="0">
                <a:solidFill>
                  <a:schemeClr val="accent1">
                    <a:lumMod val="75000"/>
                  </a:schemeClr>
                </a:solidFill>
                <a:latin typeface="+mn-lt"/>
              </a:rPr>
              <a:t>Thème proposé</a:t>
            </a:r>
            <a:endParaRPr lang="fr-FR" sz="4000" b="1" dirty="0">
              <a:solidFill>
                <a:schemeClr val="accent1">
                  <a:lumMod val="75000"/>
                </a:schemeClr>
              </a:solidFill>
              <a:latin typeface="+mn-lt"/>
            </a:endParaRPr>
          </a:p>
        </p:txBody>
      </p:sp>
      <p:pic>
        <p:nvPicPr>
          <p:cNvPr id="6" name="Image 5" descr="traam-sti.jpg"/>
          <p:cNvPicPr>
            <a:picLocks noChangeAspect="1"/>
          </p:cNvPicPr>
          <p:nvPr/>
        </p:nvPicPr>
        <p:blipFill>
          <a:blip r:embed="rId3" cstate="print"/>
          <a:stretch>
            <a:fillRect/>
          </a:stretch>
        </p:blipFill>
        <p:spPr>
          <a:xfrm>
            <a:off x="107504" y="5877272"/>
            <a:ext cx="839023" cy="859160"/>
          </a:xfrm>
          <a:prstGeom prst="rect">
            <a:avLst/>
          </a:prstGeom>
        </p:spPr>
      </p:pic>
      <p:pic>
        <p:nvPicPr>
          <p:cNvPr id="12" name="Image 11" descr="microcentrale1.JPG"/>
          <p:cNvPicPr>
            <a:picLocks noChangeAspect="1"/>
          </p:cNvPicPr>
          <p:nvPr/>
        </p:nvPicPr>
        <p:blipFill>
          <a:blip r:embed="rId4" cstate="print"/>
          <a:stretch>
            <a:fillRect/>
          </a:stretch>
        </p:blipFill>
        <p:spPr>
          <a:xfrm>
            <a:off x="4644008" y="2060848"/>
            <a:ext cx="4143920" cy="326662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87624" y="0"/>
            <a:ext cx="7956376"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algn="ctr">
              <a:buNone/>
            </a:pPr>
            <a:r>
              <a:rPr lang="fr-FR" sz="4000" b="1" dirty="0" smtClean="0">
                <a:solidFill>
                  <a:schemeClr val="accent1">
                    <a:lumMod val="75000"/>
                  </a:schemeClr>
                </a:solidFill>
              </a:rPr>
              <a:t>Intentions pédagogiques</a:t>
            </a:r>
            <a:endParaRPr lang="fr-FR" sz="4000" b="1" dirty="0">
              <a:solidFill>
                <a:schemeClr val="accent1">
                  <a:lumMod val="75000"/>
                </a:schemeClr>
              </a:solidFill>
            </a:endParaRPr>
          </a:p>
        </p:txBody>
      </p:sp>
      <p:sp>
        <p:nvSpPr>
          <p:cNvPr id="10" name="Ellipse 9"/>
          <p:cNvSpPr/>
          <p:nvPr/>
        </p:nvSpPr>
        <p:spPr>
          <a:xfrm rot="3128776">
            <a:off x="1811853" y="1883404"/>
            <a:ext cx="4033749" cy="2825353"/>
          </a:xfrm>
          <a:prstGeom prst="ellipse">
            <a:avLst/>
          </a:prstGeom>
          <a:solidFill>
            <a:schemeClr val="accent1">
              <a:alpha val="26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rot="19845234">
            <a:off x="1348953" y="3336518"/>
            <a:ext cx="4152169" cy="2677861"/>
          </a:xfrm>
          <a:prstGeom prst="ellipse">
            <a:avLst/>
          </a:prstGeom>
          <a:solidFill>
            <a:schemeClr val="accent3">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rot="11134447">
            <a:off x="3249314" y="3055416"/>
            <a:ext cx="4297053" cy="2627996"/>
          </a:xfrm>
          <a:prstGeom prst="ellipse">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microcentrale1.JPG"/>
          <p:cNvPicPr>
            <a:picLocks noChangeAspect="1"/>
          </p:cNvPicPr>
          <p:nvPr/>
        </p:nvPicPr>
        <p:blipFill>
          <a:blip r:embed="rId4" cstate="print"/>
          <a:stretch>
            <a:fillRect/>
          </a:stretch>
        </p:blipFill>
        <p:spPr>
          <a:xfrm>
            <a:off x="3419872" y="3140968"/>
            <a:ext cx="1944216" cy="16948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ZoneTexte 13"/>
          <p:cNvSpPr txBox="1"/>
          <p:nvPr/>
        </p:nvSpPr>
        <p:spPr>
          <a:xfrm>
            <a:off x="2555776" y="2132856"/>
            <a:ext cx="1393330" cy="707886"/>
          </a:xfrm>
          <a:prstGeom prst="rect">
            <a:avLst/>
          </a:prstGeom>
          <a:noFill/>
        </p:spPr>
        <p:txBody>
          <a:bodyPr wrap="none" rtlCol="0">
            <a:spAutoFit/>
          </a:bodyPr>
          <a:lstStyle/>
          <a:p>
            <a:r>
              <a:rPr lang="fr-FR" sz="4000" dirty="0" smtClean="0"/>
              <a:t>M.E.I.</a:t>
            </a:r>
            <a:endParaRPr lang="fr-FR" sz="4000" dirty="0"/>
          </a:p>
        </p:txBody>
      </p:sp>
      <p:sp>
        <p:nvSpPr>
          <p:cNvPr id="16" name="ZoneTexte 15"/>
          <p:cNvSpPr txBox="1"/>
          <p:nvPr/>
        </p:nvSpPr>
        <p:spPr>
          <a:xfrm>
            <a:off x="1979712" y="5085184"/>
            <a:ext cx="1586781" cy="707886"/>
          </a:xfrm>
          <a:prstGeom prst="rect">
            <a:avLst/>
          </a:prstGeom>
          <a:noFill/>
        </p:spPr>
        <p:txBody>
          <a:bodyPr wrap="none" rtlCol="0">
            <a:spAutoFit/>
          </a:bodyPr>
          <a:lstStyle/>
          <a:p>
            <a:r>
              <a:rPr lang="fr-FR" sz="4000" dirty="0" smtClean="0"/>
              <a:t>E.D.P.I.</a:t>
            </a:r>
            <a:endParaRPr lang="fr-FR" sz="4000" dirty="0"/>
          </a:p>
        </p:txBody>
      </p:sp>
      <p:sp>
        <p:nvSpPr>
          <p:cNvPr id="17" name="ZoneTexte 16"/>
          <p:cNvSpPr txBox="1"/>
          <p:nvPr/>
        </p:nvSpPr>
        <p:spPr>
          <a:xfrm>
            <a:off x="5796136" y="4221088"/>
            <a:ext cx="1372171" cy="707886"/>
          </a:xfrm>
          <a:prstGeom prst="rect">
            <a:avLst/>
          </a:prstGeom>
          <a:noFill/>
        </p:spPr>
        <p:txBody>
          <a:bodyPr wrap="none" rtlCol="0">
            <a:spAutoFit/>
          </a:bodyPr>
          <a:lstStyle/>
          <a:p>
            <a:r>
              <a:rPr lang="fr-FR" sz="4000" dirty="0" smtClean="0"/>
              <a:t>STI2D</a:t>
            </a:r>
            <a:endParaRPr lang="fr-FR" sz="4000" dirty="0"/>
          </a:p>
        </p:txBody>
      </p:sp>
      <p:sp>
        <p:nvSpPr>
          <p:cNvPr id="26" name="ZoneTexte 25"/>
          <p:cNvSpPr txBox="1"/>
          <p:nvPr/>
        </p:nvSpPr>
        <p:spPr>
          <a:xfrm>
            <a:off x="899592" y="3284984"/>
            <a:ext cx="1512337" cy="646331"/>
          </a:xfrm>
          <a:prstGeom prst="rect">
            <a:avLst/>
          </a:prstGeom>
          <a:noFill/>
        </p:spPr>
        <p:txBody>
          <a:bodyPr wrap="none" rtlCol="0">
            <a:spAutoFit/>
          </a:bodyPr>
          <a:lstStyle/>
          <a:p>
            <a:r>
              <a:rPr lang="fr-FR" dirty="0" smtClean="0"/>
              <a:t>Suivi PFMP et </a:t>
            </a:r>
          </a:p>
          <a:p>
            <a:r>
              <a:rPr lang="fr-FR" dirty="0" smtClean="0"/>
              <a:t>certification</a:t>
            </a:r>
            <a:endParaRPr lang="fr-FR" dirty="0"/>
          </a:p>
        </p:txBody>
      </p:sp>
      <p:cxnSp>
        <p:nvCxnSpPr>
          <p:cNvPr id="42" name="Forme 41"/>
          <p:cNvCxnSpPr>
            <a:stCxn id="26" idx="2"/>
            <a:endCxn id="16" idx="1"/>
          </p:cNvCxnSpPr>
          <p:nvPr/>
        </p:nvCxnSpPr>
        <p:spPr>
          <a:xfrm rot="16200000" flipH="1">
            <a:off x="1063830" y="4523245"/>
            <a:ext cx="1507812" cy="323951"/>
          </a:xfrm>
          <a:prstGeom prst="bentConnector2">
            <a:avLst/>
          </a:prstGeom>
          <a:ln w="190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1403648" y="1268760"/>
            <a:ext cx="6264696" cy="369332"/>
          </a:xfrm>
          <a:prstGeom prst="rect">
            <a:avLst/>
          </a:prstGeom>
          <a:noFill/>
        </p:spPr>
        <p:txBody>
          <a:bodyPr wrap="square" rtlCol="0">
            <a:spAutoFit/>
          </a:bodyPr>
          <a:lstStyle/>
          <a:p>
            <a:r>
              <a:rPr lang="fr-FR" dirty="0" smtClean="0"/>
              <a:t>Mutualisation et échanges des connaissances et des expériences</a:t>
            </a:r>
            <a:endParaRPr lang="fr-FR" dirty="0"/>
          </a:p>
        </p:txBody>
      </p:sp>
      <p:sp>
        <p:nvSpPr>
          <p:cNvPr id="96" name="ZoneTexte 95"/>
          <p:cNvSpPr txBox="1"/>
          <p:nvPr/>
        </p:nvSpPr>
        <p:spPr>
          <a:xfrm>
            <a:off x="5868144" y="1988840"/>
            <a:ext cx="2016224" cy="646331"/>
          </a:xfrm>
          <a:prstGeom prst="rect">
            <a:avLst/>
          </a:prstGeom>
          <a:noFill/>
        </p:spPr>
        <p:txBody>
          <a:bodyPr wrap="square" rtlCol="0">
            <a:spAutoFit/>
          </a:bodyPr>
          <a:lstStyle/>
          <a:p>
            <a:pPr algn="ctr"/>
            <a:r>
              <a:rPr lang="fr-FR" dirty="0" smtClean="0"/>
              <a:t>Support commun d’étude</a:t>
            </a:r>
            <a:endParaRPr lang="fr-FR" dirty="0"/>
          </a:p>
        </p:txBody>
      </p:sp>
      <p:cxnSp>
        <p:nvCxnSpPr>
          <p:cNvPr id="98" name="Connecteur droit avec flèche 97"/>
          <p:cNvCxnSpPr/>
          <p:nvPr/>
        </p:nvCxnSpPr>
        <p:spPr>
          <a:xfrm flipH="1">
            <a:off x="5364088" y="2636912"/>
            <a:ext cx="1296144" cy="1152128"/>
          </a:xfrm>
          <a:prstGeom prst="straightConnector1">
            <a:avLst/>
          </a:prstGeom>
          <a:ln w="19050">
            <a:tailEnd type="arrow"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9" name="Flèche courbée vers la droite 98"/>
          <p:cNvSpPr/>
          <p:nvPr/>
        </p:nvSpPr>
        <p:spPr>
          <a:xfrm>
            <a:off x="179512" y="1412776"/>
            <a:ext cx="1224136" cy="42484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Flèche courbée vers la gauche 99"/>
          <p:cNvSpPr/>
          <p:nvPr/>
        </p:nvSpPr>
        <p:spPr>
          <a:xfrm>
            <a:off x="7596336" y="1412776"/>
            <a:ext cx="1152128" cy="3600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4" name="Forme 43"/>
          <p:cNvCxnSpPr>
            <a:stCxn id="26" idx="0"/>
            <a:endCxn id="14" idx="1"/>
          </p:cNvCxnSpPr>
          <p:nvPr/>
        </p:nvCxnSpPr>
        <p:spPr>
          <a:xfrm rot="5400000" flipH="1" flipV="1">
            <a:off x="1706676" y="2435885"/>
            <a:ext cx="798185" cy="90001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checkerboard(across)">
                                      <p:cBhvr>
                                        <p:cTn id="7" dur="500"/>
                                        <p:tgtEl>
                                          <p:spTgt spid="96"/>
                                        </p:tgtEl>
                                      </p:cBhvr>
                                    </p:animEffect>
                                  </p:childTnLst>
                                </p:cTn>
                              </p:par>
                              <p:par>
                                <p:cTn id="8" presetID="5" presetClass="entr" presetSubtype="1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checkerboard(across)">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heckerboard(across)">
                                      <p:cBhvr>
                                        <p:cTn id="15" dur="500"/>
                                        <p:tgtEl>
                                          <p:spTgt spid="26"/>
                                        </p:tgtEl>
                                      </p:cBhvr>
                                    </p:animEffect>
                                  </p:childTnLst>
                                </p:cTn>
                              </p:par>
                              <p:par>
                                <p:cTn id="16" presetID="5"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checkerboard(across)">
                                      <p:cBhvr>
                                        <p:cTn id="18" dur="500"/>
                                        <p:tgtEl>
                                          <p:spTgt spid="44"/>
                                        </p:tgtEl>
                                      </p:cBhvr>
                                    </p:animEffect>
                                  </p:childTnLst>
                                </p:cTn>
                              </p:par>
                              <p:par>
                                <p:cTn id="19" presetID="5" presetClass="entr" presetSubtype="1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checkerboard(across)">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checkerboard(across)">
                                      <p:cBhvr>
                                        <p:cTn id="26" dur="500"/>
                                        <p:tgtEl>
                                          <p:spTgt spid="70"/>
                                        </p:tgtEl>
                                      </p:cBhvr>
                                    </p:animEffect>
                                  </p:childTnLst>
                                </p:cTn>
                              </p:par>
                              <p:par>
                                <p:cTn id="27" presetID="5" presetClass="exit" presetSubtype="10" fill="hold" nodeType="withEffect">
                                  <p:stCondLst>
                                    <p:cond delay="0"/>
                                  </p:stCondLst>
                                  <p:childTnLst>
                                    <p:animEffect transition="out" filter="checkerboard(across)">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par>
                          <p:cTn id="33" fill="hold">
                            <p:stCondLst>
                              <p:cond delay="500"/>
                            </p:stCondLst>
                            <p:childTnLst>
                              <p:par>
                                <p:cTn id="34" presetID="5" presetClass="exit" presetSubtype="10" fill="hold" grpId="1" nodeType="afterEffect">
                                  <p:stCondLst>
                                    <p:cond delay="0"/>
                                  </p:stCondLst>
                                  <p:childTnLst>
                                    <p:animEffect transition="out" filter="checkerboard(across)">
                                      <p:cBhvr>
                                        <p:cTn id="35" dur="500"/>
                                        <p:tgtEl>
                                          <p:spTgt spid="96"/>
                                        </p:tgtEl>
                                      </p:cBhvr>
                                    </p:animEffect>
                                    <p:set>
                                      <p:cBhvr>
                                        <p:cTn id="36" dur="1" fill="hold">
                                          <p:stCondLst>
                                            <p:cond delay="499"/>
                                          </p:stCondLst>
                                        </p:cTn>
                                        <p:tgtEl>
                                          <p:spTgt spid="96"/>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44"/>
                                        </p:tgtEl>
                                      </p:cBhvr>
                                    </p:animEffect>
                                    <p:set>
                                      <p:cBhvr>
                                        <p:cTn id="39" dur="1" fill="hold">
                                          <p:stCondLst>
                                            <p:cond delay="499"/>
                                          </p:stCondLst>
                                        </p:cTn>
                                        <p:tgtEl>
                                          <p:spTgt spid="44"/>
                                        </p:tgtEl>
                                        <p:attrNameLst>
                                          <p:attrName>style.visibility</p:attrName>
                                        </p:attrNameLst>
                                      </p:cBhvr>
                                      <p:to>
                                        <p:strVal val="hidden"/>
                                      </p:to>
                                    </p:set>
                                  </p:childTnLst>
                                </p:cTn>
                              </p:par>
                              <p:par>
                                <p:cTn id="40" presetID="5" presetClass="exit" presetSubtype="10" fill="hold" nodeType="withEffect">
                                  <p:stCondLst>
                                    <p:cond delay="0"/>
                                  </p:stCondLst>
                                  <p:childTnLst>
                                    <p:animEffect transition="out" filter="checkerboard(across)">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par>
                                <p:cTn id="43" presetID="5" presetClass="entr" presetSubtype="1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checkerboard(across)">
                                      <p:cBhvr>
                                        <p:cTn id="45" dur="500"/>
                                        <p:tgtEl>
                                          <p:spTgt spid="9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checkerboard(across)">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70" grpId="0"/>
      <p:bldP spid="96" grpId="0"/>
      <p:bldP spid="96" grpId="1"/>
      <p:bldP spid="99" grpId="0" animBg="1"/>
      <p:bldP spid="1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1800200" cy="1656183"/>
          </a:xfrm>
          <a:solidFill>
            <a:schemeClr val="bg2"/>
          </a:solidFill>
          <a:effectLst>
            <a:outerShdw blurRad="50800" dist="38100" dir="5400000" algn="t" rotWithShape="0">
              <a:prstClr val="black">
                <a:alpha val="40000"/>
              </a:prstClr>
            </a:outerShdw>
          </a:effectLst>
        </p:spPr>
        <p:txBody>
          <a:bodyPr>
            <a:noAutofit/>
          </a:bodyPr>
          <a:lstStyle/>
          <a:p>
            <a:pPr algn="ctr">
              <a:buNone/>
            </a:pPr>
            <a:r>
              <a:rPr lang="fr-FR" sz="1600" dirty="0" smtClean="0">
                <a:solidFill>
                  <a:schemeClr val="accent1">
                    <a:lumMod val="75000"/>
                  </a:schemeClr>
                </a:solidFill>
              </a:rPr>
              <a:t>Pendant son stage l’élève rend compte de son activité à son enseignant par </a:t>
            </a:r>
            <a:r>
              <a:rPr lang="fr-FR" sz="1600" dirty="0" err="1" smtClean="0">
                <a:solidFill>
                  <a:schemeClr val="accent1">
                    <a:lumMod val="75000"/>
                  </a:schemeClr>
                </a:solidFill>
              </a:rPr>
              <a:t>podcast</a:t>
            </a:r>
            <a:endParaRPr lang="fr-FR" sz="1600" dirty="0">
              <a:solidFill>
                <a:schemeClr val="accent1">
                  <a:lumMod val="75000"/>
                </a:schemeClr>
              </a:solidFill>
            </a:endParaRPr>
          </a:p>
        </p:txBody>
      </p:sp>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algn="ctr"/>
            <a:r>
              <a:rPr lang="fr-FR" sz="4000" b="1" dirty="0" smtClean="0">
                <a:solidFill>
                  <a:schemeClr val="accent1">
                    <a:lumMod val="75000"/>
                  </a:schemeClr>
                </a:solidFill>
              </a:rPr>
              <a:t>Suivi PFMP </a:t>
            </a:r>
            <a:r>
              <a:rPr lang="fr-FR" sz="2800" b="1" dirty="0" smtClean="0">
                <a:solidFill>
                  <a:schemeClr val="accent1">
                    <a:lumMod val="75000"/>
                  </a:schemeClr>
                </a:solidFill>
              </a:rPr>
              <a:t>en enseignement professionnel</a:t>
            </a:r>
            <a:endParaRPr lang="fr-FR" sz="2800" b="1" dirty="0">
              <a:solidFill>
                <a:schemeClr val="accent1">
                  <a:lumMod val="75000"/>
                </a:schemeClr>
              </a:solidFill>
            </a:endParaRPr>
          </a:p>
        </p:txBody>
      </p:sp>
      <p:sp>
        <p:nvSpPr>
          <p:cNvPr id="7" name="Espace réservé du contenu 2"/>
          <p:cNvSpPr txBox="1">
            <a:spLocks/>
          </p:cNvSpPr>
          <p:nvPr/>
        </p:nvSpPr>
        <p:spPr>
          <a:xfrm>
            <a:off x="2339752" y="2996952"/>
            <a:ext cx="2376264" cy="1368152"/>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accent1">
                    <a:lumMod val="75000"/>
                  </a:schemeClr>
                </a:solidFill>
                <a:effectLst/>
                <a:uLnTx/>
                <a:uFillTx/>
                <a:latin typeface="+mn-lt"/>
                <a:ea typeface="+mn-ea"/>
                <a:cs typeface="+mn-cs"/>
              </a:rPr>
              <a:t>Il enregistre des films, prend des  photos, à </a:t>
            </a:r>
            <a:r>
              <a:rPr kumimoji="0" lang="fr-FR" sz="1400" b="0" i="0" u="none" strike="noStrike" kern="1200" cap="none" spc="0" normalizeH="0" noProof="0" dirty="0" smtClean="0">
                <a:ln>
                  <a:noFill/>
                </a:ln>
                <a:solidFill>
                  <a:schemeClr val="accent1">
                    <a:lumMod val="75000"/>
                  </a:schemeClr>
                </a:solidFill>
                <a:effectLst/>
                <a:uLnTx/>
                <a:uFillTx/>
                <a:latin typeface="+mn-lt"/>
                <a:ea typeface="+mn-ea"/>
                <a:cs typeface="+mn-cs"/>
              </a:rPr>
              <a:t>l’aide de son téléphone portable, ou du PC portable à sa disposition (BAC Pro EDPI)</a:t>
            </a:r>
            <a:endParaRPr kumimoji="0" lang="fr-FR" sz="1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8" name="Image 7" descr="h806-double-sim-wifi-tv-telephone-portable-ta-L-SW3xsO.jpeg"/>
          <p:cNvPicPr>
            <a:picLocks noChangeAspect="1"/>
          </p:cNvPicPr>
          <p:nvPr/>
        </p:nvPicPr>
        <p:blipFill>
          <a:blip r:embed="rId4" cstate="print"/>
          <a:stretch>
            <a:fillRect/>
          </a:stretch>
        </p:blipFill>
        <p:spPr>
          <a:xfrm>
            <a:off x="2555776" y="2132856"/>
            <a:ext cx="869082" cy="869082"/>
          </a:xfrm>
          <a:prstGeom prst="rect">
            <a:avLst/>
          </a:prstGeom>
        </p:spPr>
      </p:pic>
      <p:pic>
        <p:nvPicPr>
          <p:cNvPr id="9" name="Image 8" descr="ordinateur-portable-acer-aspire1.jpg"/>
          <p:cNvPicPr>
            <a:picLocks noChangeAspect="1"/>
          </p:cNvPicPr>
          <p:nvPr/>
        </p:nvPicPr>
        <p:blipFill>
          <a:blip r:embed="rId5" cstate="print"/>
          <a:stretch>
            <a:fillRect/>
          </a:stretch>
        </p:blipFill>
        <p:spPr>
          <a:xfrm>
            <a:off x="3779912" y="2060848"/>
            <a:ext cx="1229121" cy="921841"/>
          </a:xfrm>
          <a:prstGeom prst="rect">
            <a:avLst/>
          </a:prstGeom>
        </p:spPr>
      </p:pic>
      <p:sp>
        <p:nvSpPr>
          <p:cNvPr id="10" name="Espace réservé du contenu 2"/>
          <p:cNvSpPr txBox="1">
            <a:spLocks/>
          </p:cNvSpPr>
          <p:nvPr/>
        </p:nvSpPr>
        <p:spPr>
          <a:xfrm>
            <a:off x="4932040" y="3933056"/>
            <a:ext cx="3024336" cy="1152128"/>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rmAutofit fontScale="85000" lnSpcReduction="20000"/>
          </a:bodyPr>
          <a:lstStyle/>
          <a:p>
            <a:pPr marL="342900" lvl="0" indent="-342900" algn="ctr">
              <a:spcBef>
                <a:spcPct val="20000"/>
              </a:spcBef>
              <a:defRPr/>
            </a:pPr>
            <a:r>
              <a:rPr kumimoji="0" lang="fr-FR" sz="1600" b="0" i="0" u="none" strike="noStrike" kern="1200" cap="none" spc="0" normalizeH="0" baseline="0" noProof="0" dirty="0" smtClean="0">
                <a:ln>
                  <a:noFill/>
                </a:ln>
                <a:solidFill>
                  <a:schemeClr val="accent1">
                    <a:lumMod val="75000"/>
                  </a:schemeClr>
                </a:solidFill>
                <a:effectLst/>
                <a:uLnTx/>
                <a:uFillTx/>
                <a:latin typeface="+mn-lt"/>
                <a:ea typeface="+mn-ea"/>
                <a:cs typeface="+mn-cs"/>
              </a:rPr>
              <a:t>Il </a:t>
            </a:r>
            <a:r>
              <a:rPr lang="fr-FR" sz="1600" dirty="0" smtClean="0">
                <a:solidFill>
                  <a:schemeClr val="accent1">
                    <a:lumMod val="75000"/>
                  </a:schemeClr>
                </a:solidFill>
              </a:rPr>
              <a:t>complète son livret de stage numérique avec informations complémentaires et peut </a:t>
            </a:r>
            <a:r>
              <a:rPr kumimoji="0" lang="fr-FR" sz="1600" b="0" i="0" u="none" strike="noStrike" kern="1200" cap="none" spc="0" normalizeH="0" baseline="0" noProof="0" dirty="0" smtClean="0">
                <a:ln>
                  <a:noFill/>
                </a:ln>
                <a:solidFill>
                  <a:schemeClr val="accent1">
                    <a:lumMod val="75000"/>
                  </a:schemeClr>
                </a:solidFill>
                <a:effectLst/>
                <a:uLnTx/>
                <a:uFillTx/>
                <a:latin typeface="+mn-lt"/>
                <a:ea typeface="+mn-ea"/>
                <a:cs typeface="+mn-cs"/>
              </a:rPr>
              <a:t>utiliser internet ou du réseau 3G pour transmettre les informations à son professeur</a:t>
            </a:r>
            <a:endParaRPr kumimoji="0" lang="fr-FR" sz="16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1" name="Espace réservé du contenu 2"/>
          <p:cNvSpPr txBox="1">
            <a:spLocks/>
          </p:cNvSpPr>
          <p:nvPr/>
        </p:nvSpPr>
        <p:spPr>
          <a:xfrm>
            <a:off x="6660232" y="5445224"/>
            <a:ext cx="2160240" cy="792088"/>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L’enseignant</a:t>
            </a:r>
            <a:r>
              <a:rPr kumimoji="0" lang="fr-FR" sz="3200" b="0" i="0" u="none" strike="noStrike" kern="1200" cap="none" spc="0" normalizeH="0" noProof="0" dirty="0" smtClean="0">
                <a:ln>
                  <a:noFill/>
                </a:ln>
                <a:solidFill>
                  <a:schemeClr val="accent1">
                    <a:lumMod val="75000"/>
                  </a:schemeClr>
                </a:solidFill>
                <a:effectLst/>
                <a:uLnTx/>
                <a:uFillTx/>
                <a:latin typeface="+mn-lt"/>
                <a:ea typeface="+mn-ea"/>
                <a:cs typeface="+mn-cs"/>
              </a:rPr>
              <a:t>  reçoit et exploite les </a:t>
            </a:r>
            <a:r>
              <a:rPr kumimoji="0" lang="fr-FR" sz="3200" b="0" i="0" u="none" strike="noStrike" kern="1200" cap="none" spc="0" normalizeH="0" noProof="0" dirty="0" err="1" smtClean="0">
                <a:ln>
                  <a:noFill/>
                </a:ln>
                <a:solidFill>
                  <a:schemeClr val="accent1">
                    <a:lumMod val="75000"/>
                  </a:schemeClr>
                </a:solidFill>
                <a:effectLst/>
                <a:uLnTx/>
                <a:uFillTx/>
                <a:latin typeface="+mn-lt"/>
                <a:ea typeface="+mn-ea"/>
                <a:cs typeface="+mn-cs"/>
              </a:rPr>
              <a:t>compte-rendus</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12" name="Image 11" descr="onde-radio.png"/>
          <p:cNvPicPr>
            <a:picLocks noChangeAspect="1"/>
          </p:cNvPicPr>
          <p:nvPr/>
        </p:nvPicPr>
        <p:blipFill>
          <a:blip r:embed="rId6" cstate="print"/>
          <a:stretch>
            <a:fillRect/>
          </a:stretch>
        </p:blipFill>
        <p:spPr>
          <a:xfrm>
            <a:off x="5940152" y="2924944"/>
            <a:ext cx="797912" cy="8399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algn="ctr"/>
            <a:r>
              <a:rPr lang="fr-FR" sz="4000" b="1" dirty="0" smtClean="0">
                <a:solidFill>
                  <a:schemeClr val="accent1">
                    <a:lumMod val="75000"/>
                  </a:schemeClr>
                </a:solidFill>
              </a:rPr>
              <a:t>Projet d’étude pour les BAC pro</a:t>
            </a:r>
            <a:endParaRPr lang="fr-FR" sz="2800" b="1" dirty="0">
              <a:solidFill>
                <a:schemeClr val="accent1">
                  <a:lumMod val="75000"/>
                </a:schemeClr>
              </a:solidFill>
            </a:endParaRPr>
          </a:p>
        </p:txBody>
      </p:sp>
      <p:sp>
        <p:nvSpPr>
          <p:cNvPr id="16" name="ZoneTexte 15"/>
          <p:cNvSpPr txBox="1"/>
          <p:nvPr/>
        </p:nvSpPr>
        <p:spPr>
          <a:xfrm>
            <a:off x="539552" y="2780928"/>
            <a:ext cx="3384376" cy="369332"/>
          </a:xfrm>
          <a:prstGeom prst="rect">
            <a:avLst/>
          </a:prstGeom>
          <a:noFill/>
        </p:spPr>
        <p:txBody>
          <a:bodyPr wrap="square" rtlCol="0">
            <a:spAutoFit/>
          </a:bodyPr>
          <a:lstStyle/>
          <a:p>
            <a:r>
              <a:rPr lang="fr-FR" dirty="0" smtClean="0"/>
              <a:t>A préciser</a:t>
            </a:r>
            <a:endParaRPr lang="fr-FR" dirty="0"/>
          </a:p>
        </p:txBody>
      </p:sp>
      <p:sp>
        <p:nvSpPr>
          <p:cNvPr id="17" name="ZoneTexte 16"/>
          <p:cNvSpPr txBox="1"/>
          <p:nvPr/>
        </p:nvSpPr>
        <p:spPr>
          <a:xfrm>
            <a:off x="5076056" y="2852936"/>
            <a:ext cx="3384376" cy="369332"/>
          </a:xfrm>
          <a:prstGeom prst="rect">
            <a:avLst/>
          </a:prstGeom>
          <a:noFill/>
        </p:spPr>
        <p:txBody>
          <a:bodyPr wrap="square" rtlCol="0">
            <a:spAutoFit/>
          </a:bodyPr>
          <a:lstStyle/>
          <a:p>
            <a:r>
              <a:rPr lang="fr-FR" dirty="0" smtClean="0"/>
              <a:t>A préciser</a:t>
            </a:r>
            <a:endParaRPr lang="fr-FR" dirty="0"/>
          </a:p>
        </p:txBody>
      </p:sp>
      <p:sp>
        <p:nvSpPr>
          <p:cNvPr id="9" name="Espace réservé du contenu 2"/>
          <p:cNvSpPr txBox="1">
            <a:spLocks/>
          </p:cNvSpPr>
          <p:nvPr/>
        </p:nvSpPr>
        <p:spPr>
          <a:xfrm>
            <a:off x="179512" y="2852936"/>
            <a:ext cx="6192688" cy="2952328"/>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P.F.M.P (</a:t>
            </a:r>
            <a:r>
              <a:rPr kumimoji="0" lang="fr-FR" sz="1600" b="1" i="0" u="sng" strike="noStrike" kern="1200" cap="none" spc="0" normalizeH="0" baseline="0" noProof="0" dirty="0" err="1" smtClean="0">
                <a:ln>
                  <a:noFill/>
                </a:ln>
                <a:solidFill>
                  <a:schemeClr val="accent1">
                    <a:lumMod val="75000"/>
                  </a:schemeClr>
                </a:solidFill>
                <a:effectLst/>
                <a:uLnTx/>
                <a:uFillTx/>
                <a:latin typeface="+mn-lt"/>
                <a:ea typeface="+mn-ea"/>
                <a:cs typeface="+mn-cs"/>
              </a:rPr>
              <a:t>Pé</a:t>
            </a:r>
            <a:r>
              <a:rPr lang="fr-FR" sz="1600" b="1" u="sng" dirty="0" err="1" smtClean="0">
                <a:solidFill>
                  <a:schemeClr val="accent1">
                    <a:lumMod val="75000"/>
                  </a:schemeClr>
                </a:solidFill>
              </a:rPr>
              <a:t>riode</a:t>
            </a:r>
            <a:r>
              <a:rPr lang="fr-FR" sz="1600" b="1" u="sng" dirty="0" smtClean="0">
                <a:solidFill>
                  <a:schemeClr val="accent1">
                    <a:lumMod val="75000"/>
                  </a:schemeClr>
                </a:solidFill>
              </a:rPr>
              <a:t> 3)</a:t>
            </a:r>
            <a:endParaRPr kumimoji="0" lang="fr-FR" sz="1600" b="1" i="0" u="sng"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600" b="1" dirty="0" smtClean="0">
                <a:solidFill>
                  <a:schemeClr val="accent1">
                    <a:lumMod val="75000"/>
                  </a:schemeClr>
                </a:solidFill>
              </a:rPr>
              <a:t>Période de formation en Milieu Professionnel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r-FR" sz="1600" b="1" dirty="0" smtClean="0">
              <a:solidFill>
                <a:schemeClr val="accent1">
                  <a:lumMod val="75000"/>
                </a:schemeClr>
              </a:solidFill>
            </a:endParaRPr>
          </a:p>
          <a:p>
            <a:pPr algn="just"/>
            <a:r>
              <a:rPr lang="fr-FR" sz="1600" b="1" dirty="0" smtClean="0"/>
              <a:t>Décoder </a:t>
            </a:r>
            <a:r>
              <a:rPr lang="fr-FR" sz="1600" dirty="0" smtClean="0"/>
              <a:t>un </a:t>
            </a:r>
            <a:r>
              <a:rPr lang="fr-FR" sz="1600" dirty="0" err="1" smtClean="0"/>
              <a:t>CdCf</a:t>
            </a:r>
            <a:r>
              <a:rPr lang="fr-FR" sz="1600" dirty="0" smtClean="0"/>
              <a:t> et identifier les fonctions…</a:t>
            </a:r>
          </a:p>
          <a:p>
            <a:pPr algn="just"/>
            <a:r>
              <a:rPr lang="fr-FR" sz="1600" b="1" dirty="0" smtClean="0"/>
              <a:t>Analyser</a:t>
            </a:r>
            <a:r>
              <a:rPr lang="fr-FR" sz="1600" dirty="0" smtClean="0"/>
              <a:t> un produit, une pièce à partir de son dessin de définition.</a:t>
            </a:r>
          </a:p>
          <a:p>
            <a:pPr algn="just"/>
            <a:r>
              <a:rPr lang="fr-FR" sz="1600" b="1" dirty="0" smtClean="0"/>
              <a:t>Collecter</a:t>
            </a:r>
            <a:r>
              <a:rPr lang="fr-FR" sz="1600" dirty="0" smtClean="0"/>
              <a:t> des données dans une source locale ou réseau.</a:t>
            </a:r>
          </a:p>
          <a:p>
            <a:r>
              <a:rPr lang="fr-FR" sz="1600" b="1" dirty="0" smtClean="0"/>
              <a:t>Organiser</a:t>
            </a:r>
            <a:r>
              <a:rPr lang="fr-FR" sz="1600" dirty="0" smtClean="0"/>
              <a:t> son travail.</a:t>
            </a:r>
          </a:p>
          <a:p>
            <a:r>
              <a:rPr lang="fr-FR" sz="1600" b="1" dirty="0" smtClean="0"/>
              <a:t>Etudier</a:t>
            </a:r>
            <a:r>
              <a:rPr lang="fr-FR" sz="1600" dirty="0" smtClean="0"/>
              <a:t> et </a:t>
            </a:r>
            <a:r>
              <a:rPr lang="fr-FR" sz="1600" b="1" dirty="0" smtClean="0"/>
              <a:t>choisir</a:t>
            </a:r>
            <a:r>
              <a:rPr lang="fr-FR" sz="1600" dirty="0" smtClean="0"/>
              <a:t> une solution.</a:t>
            </a:r>
          </a:p>
          <a:p>
            <a:r>
              <a:rPr lang="fr-FR" sz="1600" b="1" dirty="0" smtClean="0"/>
              <a:t>Définir </a:t>
            </a:r>
            <a:r>
              <a:rPr lang="fr-FR" sz="1600" dirty="0" smtClean="0"/>
              <a:t>une solution, un projet en exploitant des outils informatiques.</a:t>
            </a:r>
          </a:p>
          <a:p>
            <a:r>
              <a:rPr lang="fr-FR" sz="1600" b="1" dirty="0" smtClean="0"/>
              <a:t>Produire</a:t>
            </a:r>
            <a:r>
              <a:rPr lang="fr-FR" sz="1600" dirty="0" smtClean="0"/>
              <a:t> des dessins de définition de produit, des documents connexes.</a:t>
            </a:r>
          </a:p>
          <a:p>
            <a:r>
              <a:rPr lang="fr-FR" sz="1600" b="1" dirty="0" smtClean="0"/>
              <a:t>Communiquer</a:t>
            </a:r>
            <a:r>
              <a:rPr lang="fr-FR" sz="1600" dirty="0" smtClean="0"/>
              <a:t> dans le cadre d’une revue de projet en entreprise.</a:t>
            </a:r>
          </a:p>
          <a:p>
            <a:endParaRPr lang="fr-FR" sz="1600" dirty="0" smtClean="0"/>
          </a:p>
          <a:p>
            <a:endParaRPr lang="fr-FR" sz="1600" dirty="0" smtClean="0"/>
          </a:p>
          <a:p>
            <a:pPr algn="just"/>
            <a:endParaRPr lang="fr-FR" sz="16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0" name="Espace réservé du contenu 2"/>
          <p:cNvSpPr txBox="1">
            <a:spLocks/>
          </p:cNvSpPr>
          <p:nvPr/>
        </p:nvSpPr>
        <p:spPr>
          <a:xfrm>
            <a:off x="6516216" y="1700808"/>
            <a:ext cx="2520280" cy="4581128"/>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BEP R.I.P.I (EP 2.1)</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none" strike="noStrike" kern="1200" cap="none" spc="0" normalizeH="0" baseline="0" noProof="0" dirty="0" smtClean="0">
                <a:ln>
                  <a:noFill/>
                </a:ln>
                <a:solidFill>
                  <a:schemeClr val="accent1">
                    <a:lumMod val="75000"/>
                  </a:schemeClr>
                </a:solidFill>
                <a:effectLst/>
                <a:uLnTx/>
                <a:uFillTx/>
                <a:latin typeface="+mn-lt"/>
                <a:ea typeface="+mn-ea"/>
                <a:cs typeface="+mn-cs"/>
              </a:rPr>
              <a:t>Certification intermédiaire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algn="ctr"/>
            <a:r>
              <a:rPr lang="fr-FR" sz="1600" b="1" dirty="0" smtClean="0">
                <a:solidFill>
                  <a:srgbClr val="FF0000"/>
                </a:solidFill>
              </a:rPr>
              <a:t>Modification d’une modèle numérique d’un produit</a:t>
            </a:r>
          </a:p>
          <a:p>
            <a:endParaRPr lang="fr-FR" sz="1600" b="1" dirty="0" smtClean="0"/>
          </a:p>
          <a:p>
            <a:pPr algn="just"/>
            <a:r>
              <a:rPr lang="fr-FR" sz="1600" dirty="0" smtClean="0"/>
              <a:t>L’objectif de cette épreuve est de mettre l’élève face à une problématique qu’il devra résoudre dans un temps imparti. Ce travail sera établi sur une courte durée. Il devra à partir d’une solution constructive proposée, modifier ou créer un modèle numérique d’un produit.</a:t>
            </a:r>
          </a:p>
          <a:p>
            <a:pPr algn="just"/>
            <a:r>
              <a:rPr lang="fr-FR" sz="1600" cap="all" dirty="0" smtClean="0"/>
              <a:t> </a:t>
            </a:r>
            <a:endParaRPr lang="fr-FR" sz="16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1" name="Espace réservé du contenu 2"/>
          <p:cNvSpPr txBox="1">
            <a:spLocks/>
          </p:cNvSpPr>
          <p:nvPr/>
        </p:nvSpPr>
        <p:spPr>
          <a:xfrm>
            <a:off x="1259632" y="1628800"/>
            <a:ext cx="3096344" cy="648072"/>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E.D.P.I.</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cxnSp>
        <p:nvCxnSpPr>
          <p:cNvPr id="13" name="Connecteur droit avec flèche 12"/>
          <p:cNvCxnSpPr>
            <a:stCxn id="11" idx="2"/>
            <a:endCxn id="9" idx="0"/>
          </p:cNvCxnSpPr>
          <p:nvPr/>
        </p:nvCxnSpPr>
        <p:spPr>
          <a:xfrm>
            <a:off x="2807804" y="2276872"/>
            <a:ext cx="468052" cy="576064"/>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1" idx="3"/>
          </p:cNvCxnSpPr>
          <p:nvPr/>
        </p:nvCxnSpPr>
        <p:spPr>
          <a:xfrm>
            <a:off x="4355976" y="1952836"/>
            <a:ext cx="2088232" cy="36004"/>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043608" y="0"/>
            <a:ext cx="8100392"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algn="ctr"/>
            <a:r>
              <a:rPr lang="fr-FR" sz="4000" b="1" dirty="0" smtClean="0">
                <a:solidFill>
                  <a:schemeClr val="accent1">
                    <a:lumMod val="75000"/>
                  </a:schemeClr>
                </a:solidFill>
              </a:rPr>
              <a:t>Projet d’étude pour les BAC pro</a:t>
            </a:r>
            <a:endParaRPr lang="fr-FR" sz="2800" b="1" dirty="0">
              <a:solidFill>
                <a:schemeClr val="accent1">
                  <a:lumMod val="75000"/>
                </a:schemeClr>
              </a:solidFill>
            </a:endParaRPr>
          </a:p>
        </p:txBody>
      </p:sp>
      <p:sp>
        <p:nvSpPr>
          <p:cNvPr id="11" name="Espace réservé du contenu 2"/>
          <p:cNvSpPr txBox="1">
            <a:spLocks/>
          </p:cNvSpPr>
          <p:nvPr/>
        </p:nvSpPr>
        <p:spPr>
          <a:xfrm>
            <a:off x="2267744" y="1412776"/>
            <a:ext cx="3096344" cy="576064"/>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accent1">
                    <a:lumMod val="75000"/>
                  </a:schemeClr>
                </a:solidFill>
              </a:rPr>
              <a:t>M.E.I.</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2" name="Espace réservé du contenu 2"/>
          <p:cNvSpPr txBox="1">
            <a:spLocks/>
          </p:cNvSpPr>
          <p:nvPr/>
        </p:nvSpPr>
        <p:spPr>
          <a:xfrm>
            <a:off x="251520" y="2636912"/>
            <a:ext cx="2664296" cy="3024336"/>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P.F.M.P</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600" b="1" dirty="0" smtClean="0">
                <a:solidFill>
                  <a:schemeClr val="accent1">
                    <a:lumMod val="75000"/>
                  </a:schemeClr>
                </a:solidFill>
              </a:rPr>
              <a:t>Période de formation en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600" b="1" dirty="0" smtClean="0">
                <a:solidFill>
                  <a:schemeClr val="accent1">
                    <a:lumMod val="75000"/>
                  </a:schemeClr>
                </a:solidFill>
              </a:rPr>
              <a:t>Milieu Professionnel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r-FR" sz="1600" dirty="0" smtClean="0"/>
          </a:p>
          <a:p>
            <a:pPr algn="ctr"/>
            <a:r>
              <a:rPr lang="fr-FR" sz="1600" b="1" dirty="0" smtClean="0"/>
              <a:t>Les activités professionnelles</a:t>
            </a:r>
          </a:p>
          <a:p>
            <a:pPr algn="ctr"/>
            <a:endParaRPr lang="fr-FR" sz="1600" b="1" dirty="0" smtClean="0"/>
          </a:p>
          <a:p>
            <a:pPr algn="ctr"/>
            <a:r>
              <a:rPr lang="fr-FR" sz="1600" b="1" dirty="0" smtClean="0"/>
              <a:t>L’entreprise et son environnement économique</a:t>
            </a:r>
          </a:p>
          <a:p>
            <a:pPr algn="ctr"/>
            <a:endParaRPr lang="fr-FR" sz="1600" b="1" dirty="0" smtClean="0"/>
          </a:p>
          <a:p>
            <a:pPr algn="ctr"/>
            <a:r>
              <a:rPr lang="fr-FR" sz="1600" b="1" dirty="0" smtClean="0"/>
              <a:t>Etude de cas </a:t>
            </a:r>
            <a:br>
              <a:rPr lang="fr-FR" sz="1600" b="1" dirty="0" smtClean="0"/>
            </a:br>
            <a:r>
              <a:rPr lang="fr-FR" sz="1600" b="1" dirty="0" smtClean="0"/>
              <a:t>(préparation à l’U31)</a:t>
            </a:r>
          </a:p>
          <a:p>
            <a:pPr algn="ctr"/>
            <a:endParaRPr lang="fr-FR" sz="1600" dirty="0" smtClean="0"/>
          </a:p>
          <a:p>
            <a:endParaRPr lang="fr-FR" sz="1600" b="1" dirty="0" smtClean="0"/>
          </a:p>
          <a:p>
            <a:endParaRPr lang="fr-FR" sz="1600" b="1" dirty="0" smtClean="0"/>
          </a:p>
          <a:p>
            <a:endParaRPr lang="fr-FR" sz="1600" dirty="0" smtClean="0"/>
          </a:p>
          <a:p>
            <a:pPr algn="just"/>
            <a:endParaRPr lang="fr-FR" sz="16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3" name="Espace réservé du contenu 2"/>
          <p:cNvSpPr txBox="1">
            <a:spLocks/>
          </p:cNvSpPr>
          <p:nvPr/>
        </p:nvSpPr>
        <p:spPr>
          <a:xfrm>
            <a:off x="3131840" y="2420888"/>
            <a:ext cx="5832648" cy="3744416"/>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BEP M.P.E.I (EP.1)</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none" strike="noStrike" kern="1200" cap="none" spc="0" normalizeH="0" baseline="0" noProof="0" dirty="0" smtClean="0">
                <a:ln>
                  <a:noFill/>
                </a:ln>
                <a:solidFill>
                  <a:schemeClr val="accent1">
                    <a:lumMod val="75000"/>
                  </a:schemeClr>
                </a:solidFill>
                <a:effectLst/>
                <a:uLnTx/>
                <a:uFillTx/>
                <a:latin typeface="+mn-lt"/>
                <a:ea typeface="+mn-ea"/>
                <a:cs typeface="+mn-cs"/>
              </a:rPr>
              <a:t>Certification intermédiaire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r-FR" sz="1600" b="1" dirty="0" smtClean="0">
              <a:solidFill>
                <a:schemeClr val="accent1">
                  <a:lumMod val="75000"/>
                </a:schemeClr>
              </a:solidFill>
            </a:endParaRPr>
          </a:p>
          <a:p>
            <a:pPr marL="342900" lvl="0" indent="-342900" algn="ctr">
              <a:spcBef>
                <a:spcPct val="20000"/>
              </a:spcBef>
              <a:defRPr/>
            </a:pPr>
            <a:r>
              <a:rPr lang="fr-FR" sz="1600" b="1" dirty="0" smtClean="0">
                <a:solidFill>
                  <a:srgbClr val="FF0000"/>
                </a:solidFill>
              </a:rPr>
              <a:t>Intervention sur un bien </a:t>
            </a:r>
            <a:endParaRPr kumimoji="0" lang="fr-FR" sz="1600" b="1" i="0" u="none" strike="noStrike" kern="1200" cap="none" spc="0" normalizeH="0" baseline="0" noProof="0" dirty="0" smtClean="0">
              <a:ln>
                <a:noFill/>
              </a:ln>
              <a:solidFill>
                <a:srgbClr val="FF0000"/>
              </a:solidFill>
              <a:effectLst/>
              <a:uLnTx/>
              <a:uFillTx/>
              <a:latin typeface="+mn-lt"/>
              <a:ea typeface="+mn-ea"/>
              <a:cs typeface="+mn-cs"/>
            </a:endParaRPr>
          </a:p>
          <a:p>
            <a:pPr algn="just"/>
            <a:r>
              <a:rPr lang="fr-FR" sz="1600" b="1" dirty="0" smtClean="0"/>
              <a:t>Transmettre</a:t>
            </a:r>
            <a:r>
              <a:rPr lang="fr-FR" sz="1600" dirty="0" smtClean="0"/>
              <a:t> à l’écrit ou à l’oral des données techniques.</a:t>
            </a:r>
            <a:endParaRPr lang="fr-FR" sz="1600" b="1" dirty="0" smtClean="0"/>
          </a:p>
          <a:p>
            <a:pPr algn="just"/>
            <a:r>
              <a:rPr lang="fr-FR" sz="1600" b="1" dirty="0" smtClean="0"/>
              <a:t>Analyser</a:t>
            </a:r>
            <a:r>
              <a:rPr lang="fr-FR" sz="1600" dirty="0" smtClean="0"/>
              <a:t> son intervention et l’environnement.</a:t>
            </a:r>
            <a:endParaRPr lang="fr-FR" sz="1600" b="1" dirty="0" smtClean="0"/>
          </a:p>
          <a:p>
            <a:pPr algn="just"/>
            <a:r>
              <a:rPr lang="fr-FR" sz="1600" b="1" dirty="0" smtClean="0"/>
              <a:t>Remplacer</a:t>
            </a:r>
            <a:r>
              <a:rPr lang="fr-FR" sz="1600" dirty="0" smtClean="0"/>
              <a:t> </a:t>
            </a:r>
            <a:r>
              <a:rPr lang="fr-FR" sz="1600" b="1" dirty="0" smtClean="0"/>
              <a:t>ou installer </a:t>
            </a:r>
            <a:r>
              <a:rPr lang="fr-FR" sz="1600" dirty="0" smtClean="0"/>
              <a:t>un composant / </a:t>
            </a:r>
            <a:r>
              <a:rPr lang="fr-FR" sz="1600" dirty="0" err="1" smtClean="0"/>
              <a:t>ss</a:t>
            </a:r>
            <a:r>
              <a:rPr lang="fr-FR" sz="1600" dirty="0" smtClean="0"/>
              <a:t> ensemble.</a:t>
            </a:r>
            <a:endParaRPr lang="fr-FR" sz="1600" b="1" dirty="0" smtClean="0"/>
          </a:p>
          <a:p>
            <a:pPr algn="just"/>
            <a:r>
              <a:rPr lang="fr-FR" sz="1600" b="1" dirty="0" smtClean="0"/>
              <a:t>Organiser </a:t>
            </a:r>
            <a:r>
              <a:rPr lang="fr-FR" sz="1600" dirty="0" smtClean="0"/>
              <a:t>sa zone de travail.</a:t>
            </a:r>
            <a:endParaRPr lang="fr-FR" sz="1600" b="1" dirty="0" smtClean="0"/>
          </a:p>
          <a:p>
            <a:pPr algn="just"/>
            <a:r>
              <a:rPr lang="fr-FR" sz="1600" b="1" dirty="0" smtClean="0"/>
              <a:t>Exécuter</a:t>
            </a:r>
            <a:r>
              <a:rPr lang="fr-FR" sz="1600" dirty="0" smtClean="0"/>
              <a:t> des opérations de contrôle.</a:t>
            </a:r>
          </a:p>
          <a:p>
            <a:pPr algn="just"/>
            <a:endParaRPr lang="fr-FR" sz="1600" b="1" dirty="0" smtClean="0"/>
          </a:p>
          <a:p>
            <a:pPr algn="ctr"/>
            <a:r>
              <a:rPr lang="fr-FR" sz="1600" b="1" dirty="0" smtClean="0">
                <a:solidFill>
                  <a:srgbClr val="FF0000"/>
                </a:solidFill>
              </a:rPr>
              <a:t>Préparation et réalisation d’une intervention mécanique</a:t>
            </a:r>
          </a:p>
          <a:p>
            <a:r>
              <a:rPr lang="fr-FR" sz="1600" b="1" dirty="0" smtClean="0"/>
              <a:t>Collecter</a:t>
            </a:r>
            <a:r>
              <a:rPr lang="fr-FR" sz="1600" dirty="0" smtClean="0"/>
              <a:t> des informations, exploiter des documents.</a:t>
            </a:r>
            <a:endParaRPr lang="fr-FR" sz="1600" b="1" dirty="0" smtClean="0"/>
          </a:p>
          <a:p>
            <a:r>
              <a:rPr lang="fr-FR" sz="1600" b="1" dirty="0" smtClean="0"/>
              <a:t>Préparer </a:t>
            </a:r>
            <a:r>
              <a:rPr lang="fr-FR" sz="1600" dirty="0" smtClean="0"/>
              <a:t>son intervention et/ou la logistique associée.</a:t>
            </a:r>
            <a:endParaRPr lang="fr-FR" sz="1600" b="1" dirty="0" smtClean="0"/>
          </a:p>
          <a:p>
            <a:r>
              <a:rPr lang="fr-FR" sz="1600" b="1" dirty="0" smtClean="0"/>
              <a:t>Identifier </a:t>
            </a:r>
            <a:r>
              <a:rPr lang="fr-FR" sz="1600" dirty="0" smtClean="0"/>
              <a:t>les risques et s’approprier les procédures prescrites.</a:t>
            </a:r>
            <a:endParaRPr lang="fr-FR" sz="1600" b="1" dirty="0" smtClean="0"/>
          </a:p>
          <a:p>
            <a:pPr algn="ctr"/>
            <a:r>
              <a:rPr lang="fr-FR" sz="1600" b="1" dirty="0" smtClean="0">
                <a:solidFill>
                  <a:srgbClr val="FF0000"/>
                </a:solidFill>
              </a:rPr>
              <a:t> </a:t>
            </a:r>
          </a:p>
          <a:p>
            <a:pPr algn="just"/>
            <a:r>
              <a:rPr lang="fr-FR" sz="1600" cap="all" dirty="0" smtClean="0"/>
              <a:t> </a:t>
            </a:r>
            <a:endParaRPr lang="fr-FR" sz="16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cxnSp>
        <p:nvCxnSpPr>
          <p:cNvPr id="35" name="Connecteur droit avec flèche 34"/>
          <p:cNvCxnSpPr>
            <a:stCxn id="11" idx="1"/>
            <a:endCxn id="12" idx="0"/>
          </p:cNvCxnSpPr>
          <p:nvPr/>
        </p:nvCxnSpPr>
        <p:spPr>
          <a:xfrm flipH="1">
            <a:off x="1583668" y="1700808"/>
            <a:ext cx="684076" cy="936104"/>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1" idx="3"/>
            <a:endCxn id="13" idx="0"/>
          </p:cNvCxnSpPr>
          <p:nvPr/>
        </p:nvCxnSpPr>
        <p:spPr>
          <a:xfrm>
            <a:off x="5364088" y="1700808"/>
            <a:ext cx="684076" cy="720080"/>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accent1">
                    <a:lumMod val="75000"/>
                  </a:schemeClr>
                </a:solidFill>
                <a:effectLst/>
                <a:uLnTx/>
                <a:uFillTx/>
                <a:latin typeface="+mn-lt"/>
                <a:ea typeface="+mn-ea"/>
                <a:cs typeface="+mn-cs"/>
              </a:rPr>
              <a:t>Objet support d’étude et de projet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accent1">
                    <a:lumMod val="75000"/>
                  </a:schemeClr>
                </a:solidFill>
                <a:effectLst/>
                <a:uLnTx/>
                <a:uFillTx/>
                <a:latin typeface="+mn-lt"/>
                <a:ea typeface="+mn-ea"/>
                <a:cs typeface="+mn-cs"/>
              </a:rPr>
              <a:t>en STI2D</a:t>
            </a:r>
          </a:p>
        </p:txBody>
      </p:sp>
      <p:sp>
        <p:nvSpPr>
          <p:cNvPr id="8" name="Espace réservé du contenu 2"/>
          <p:cNvSpPr txBox="1">
            <a:spLocks/>
          </p:cNvSpPr>
          <p:nvPr/>
        </p:nvSpPr>
        <p:spPr>
          <a:xfrm>
            <a:off x="2267744" y="1628800"/>
            <a:ext cx="5112568" cy="936104"/>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accent1">
                    <a:lumMod val="75000"/>
                  </a:schemeClr>
                </a:solidFill>
              </a:rPr>
              <a:t>Sources</a:t>
            </a: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 d’énergie renouvelable</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9" name="Espace réservé du contenu 2"/>
          <p:cNvSpPr txBox="1">
            <a:spLocks/>
          </p:cNvSpPr>
          <p:nvPr/>
        </p:nvSpPr>
        <p:spPr>
          <a:xfrm>
            <a:off x="395536" y="3717032"/>
            <a:ext cx="3528392" cy="2088232"/>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accent1">
                    <a:lumMod val="75000"/>
                  </a:schemeClr>
                </a:solidFill>
                <a:effectLst/>
                <a:uLnTx/>
                <a:uFillTx/>
                <a:latin typeface="+mn-lt"/>
                <a:ea typeface="+mn-ea"/>
                <a:cs typeface="+mn-cs"/>
                <a:hlinkClick r:id="rId4"/>
              </a:rPr>
              <a:t>Support d’étude en enseignement transversal</a:t>
            </a:r>
            <a:endParaRPr kumimoji="0" lang="fr-F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600" dirty="0" smtClean="0">
                <a:solidFill>
                  <a:schemeClr val="accent1">
                    <a:lumMod val="75000"/>
                  </a:schemeClr>
                </a:solidFill>
              </a:rPr>
              <a:t>Matériaux AC et  système </a:t>
            </a:r>
            <a:r>
              <a:rPr lang="fr-FR" sz="1600" dirty="0" err="1" smtClean="0">
                <a:solidFill>
                  <a:schemeClr val="accent1">
                    <a:lumMod val="75000"/>
                  </a:schemeClr>
                </a:solidFill>
              </a:rPr>
              <a:t>pluritechnique</a:t>
            </a:r>
            <a:endParaRPr lang="fr-FR" sz="1600" dirty="0" smtClean="0">
              <a:solidFill>
                <a:schemeClr val="accent1">
                  <a:lumMod val="75000"/>
                </a:schemeClr>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accent1">
                    <a:lumMod val="75000"/>
                  </a:schemeClr>
                </a:solidFill>
                <a:effectLst/>
                <a:uLnTx/>
                <a:uFillTx/>
                <a:latin typeface="+mn-lt"/>
                <a:ea typeface="+mn-ea"/>
                <a:cs typeface="+mn-cs"/>
              </a:rPr>
              <a:t>Energie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600" dirty="0" smtClean="0">
                <a:solidFill>
                  <a:schemeClr val="accent1">
                    <a:lumMod val="75000"/>
                  </a:schemeClr>
                </a:solidFill>
              </a:rPr>
              <a:t>Information</a:t>
            </a:r>
            <a:endParaRPr kumimoji="0" lang="fr-FR" sz="16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0" name="Espace réservé du contenu 2"/>
          <p:cNvSpPr txBox="1">
            <a:spLocks/>
          </p:cNvSpPr>
          <p:nvPr/>
        </p:nvSpPr>
        <p:spPr>
          <a:xfrm>
            <a:off x="5724128" y="3789040"/>
            <a:ext cx="2952328" cy="1728192"/>
          </a:xfrm>
          <a:prstGeom prst="rect">
            <a:avLst/>
          </a:prstGeom>
          <a:solidFill>
            <a:schemeClr val="bg2"/>
          </a:solidFill>
          <a:effectLst>
            <a:outerShdw blurRad="50800" dist="38100" dir="5400000" algn="t" rotWithShape="0">
              <a:prstClr val="black">
                <a:alpha val="40000"/>
              </a:prstClr>
            </a:outerShdw>
          </a:effectLst>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fr-FR" sz="900" dirty="0" smtClean="0">
              <a:solidFill>
                <a:schemeClr val="accent1">
                  <a:lumMod val="75000"/>
                </a:schemeClr>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Objet de projet en enseignement de spécialité E.E.</a:t>
            </a:r>
            <a:endParaRPr kumimoji="0" lang="fr-F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cxnSp>
        <p:nvCxnSpPr>
          <p:cNvPr id="16" name="Connecteur droit avec flèche 15"/>
          <p:cNvCxnSpPr>
            <a:stCxn id="8" idx="2"/>
            <a:endCxn id="10" idx="0"/>
          </p:cNvCxnSpPr>
          <p:nvPr/>
        </p:nvCxnSpPr>
        <p:spPr>
          <a:xfrm>
            <a:off x="4824028" y="2564904"/>
            <a:ext cx="2376264" cy="1224136"/>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8" idx="2"/>
            <a:endCxn id="9" idx="0"/>
          </p:cNvCxnSpPr>
          <p:nvPr/>
        </p:nvCxnSpPr>
        <p:spPr>
          <a:xfrm flipH="1">
            <a:off x="2159732" y="2564904"/>
            <a:ext cx="2664296" cy="1152128"/>
          </a:xfrm>
          <a:prstGeom prst="straightConnector1">
            <a:avLst/>
          </a:prstGeom>
          <a:ln w="2540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3995936" y="3212976"/>
            <a:ext cx="1656184" cy="1440160"/>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331640" y="1988840"/>
            <a:ext cx="6696744" cy="3960440"/>
          </a:xfrm>
          <a:prstGeom prst="ellipse">
            <a:avLst/>
          </a:prstGeom>
          <a:noFill/>
          <a:ln w="1333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2987824" y="1556792"/>
            <a:ext cx="3312368" cy="1152128"/>
          </a:xfrm>
          <a:solidFill>
            <a:schemeClr val="bg2"/>
          </a:solidFill>
          <a:effectLst>
            <a:outerShdw blurRad="50800" dist="38100" dir="5400000" algn="t" rotWithShape="0">
              <a:prstClr val="black">
                <a:alpha val="40000"/>
              </a:prstClr>
            </a:outerShdw>
          </a:effectLst>
          <a:scene3d>
            <a:camera prst="orthographicFront"/>
            <a:lightRig rig="threePt" dir="t"/>
          </a:scene3d>
          <a:sp3d>
            <a:bevelT/>
          </a:sp3d>
        </p:spPr>
        <p:txBody>
          <a:bodyPr tIns="0" bIns="0">
            <a:normAutofit fontScale="70000" lnSpcReduction="20000"/>
          </a:bodyPr>
          <a:lstStyle/>
          <a:p>
            <a:pPr algn="ctr">
              <a:buNone/>
            </a:pPr>
            <a:r>
              <a:rPr lang="fr-FR" dirty="0" smtClean="0">
                <a:solidFill>
                  <a:schemeClr val="accent1">
                    <a:lumMod val="75000"/>
                  </a:schemeClr>
                </a:solidFill>
              </a:rPr>
              <a:t/>
            </a:r>
            <a:br>
              <a:rPr lang="fr-FR" dirty="0" smtClean="0">
                <a:solidFill>
                  <a:schemeClr val="accent1">
                    <a:lumMod val="75000"/>
                  </a:schemeClr>
                </a:solidFill>
              </a:rPr>
            </a:br>
            <a:r>
              <a:rPr lang="fr-FR" sz="3400" dirty="0" smtClean="0">
                <a:solidFill>
                  <a:schemeClr val="accent1">
                    <a:lumMod val="75000"/>
                  </a:schemeClr>
                </a:solidFill>
              </a:rPr>
              <a:t>ELEVES</a:t>
            </a:r>
            <a:br>
              <a:rPr lang="fr-FR" sz="3400" dirty="0" smtClean="0">
                <a:solidFill>
                  <a:schemeClr val="accent1">
                    <a:lumMod val="75000"/>
                  </a:schemeClr>
                </a:solidFill>
              </a:rPr>
            </a:br>
            <a:r>
              <a:rPr lang="fr-FR" sz="3400" dirty="0" smtClean="0">
                <a:solidFill>
                  <a:schemeClr val="accent1">
                    <a:lumMod val="75000"/>
                  </a:schemeClr>
                </a:solidFill>
              </a:rPr>
              <a:t>Lycée professionnel</a:t>
            </a:r>
            <a:br>
              <a:rPr lang="fr-FR" sz="3400" dirty="0" smtClean="0">
                <a:solidFill>
                  <a:schemeClr val="accent1">
                    <a:lumMod val="75000"/>
                  </a:schemeClr>
                </a:solidFill>
              </a:rPr>
            </a:br>
            <a:r>
              <a:rPr lang="fr-FR" sz="3400" dirty="0" smtClean="0">
                <a:solidFill>
                  <a:schemeClr val="accent1">
                    <a:lumMod val="75000"/>
                  </a:schemeClr>
                </a:solidFill>
              </a:rPr>
              <a:t>les EK BAC Pro EDPI</a:t>
            </a:r>
            <a:endParaRPr lang="fr-FR" sz="3400" dirty="0">
              <a:solidFill>
                <a:schemeClr val="accent1">
                  <a:lumMod val="75000"/>
                </a:schemeClr>
              </a:solidFill>
            </a:endParaRPr>
          </a:p>
        </p:txBody>
      </p:sp>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15616" y="0"/>
            <a:ext cx="8028384"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fr-FR" sz="3200" b="1" dirty="0" smtClean="0">
                <a:solidFill>
                  <a:schemeClr val="accent1">
                    <a:lumMod val="75000"/>
                  </a:schemeClr>
                </a:solidFill>
              </a:rPr>
              <a:t>Mutualisation et échanges des connaissances </a:t>
            </a:r>
            <a:br>
              <a:rPr lang="fr-FR" sz="3200" b="1" dirty="0" smtClean="0">
                <a:solidFill>
                  <a:schemeClr val="accent1">
                    <a:lumMod val="75000"/>
                  </a:schemeClr>
                </a:solidFill>
              </a:rPr>
            </a:br>
            <a:r>
              <a:rPr lang="fr-FR" sz="3200" b="1" dirty="0" smtClean="0">
                <a:solidFill>
                  <a:schemeClr val="accent1">
                    <a:lumMod val="75000"/>
                  </a:schemeClr>
                </a:solidFill>
              </a:rPr>
              <a:t>et des expériences</a:t>
            </a:r>
            <a:endParaRPr lang="fr-FR" sz="3200" b="1" dirty="0">
              <a:solidFill>
                <a:schemeClr val="accent1">
                  <a:lumMod val="75000"/>
                </a:schemeClr>
              </a:solidFill>
            </a:endParaRPr>
          </a:p>
        </p:txBody>
      </p:sp>
      <p:sp>
        <p:nvSpPr>
          <p:cNvPr id="9" name="Espace réservé du contenu 2"/>
          <p:cNvSpPr txBox="1">
            <a:spLocks/>
          </p:cNvSpPr>
          <p:nvPr/>
        </p:nvSpPr>
        <p:spPr>
          <a:xfrm>
            <a:off x="5868144" y="3933056"/>
            <a:ext cx="2808312" cy="1224136"/>
          </a:xfrm>
          <a:prstGeom prst="rect">
            <a:avLst/>
          </a:prstGeom>
          <a:solidFill>
            <a:schemeClr val="bg2"/>
          </a:solidFill>
          <a:effectLst>
            <a:outerShdw blurRad="50800" dist="38100" dir="5400000" algn="t" rotWithShape="0">
              <a:prstClr val="black">
                <a:alpha val="40000"/>
              </a:prstClr>
            </a:outerShdw>
          </a:effectLst>
          <a:scene3d>
            <a:camera prst="orthographicFront"/>
            <a:lightRig rig="threePt" dir="t"/>
          </a:scene3d>
          <a:sp3d>
            <a:bevelT w="165100" prst="coolSlant"/>
            <a:bevelB w="165100" prst="coolSlant"/>
          </a:sp3d>
        </p:spPr>
        <p:txBody>
          <a:bodyPr vert="horz" lIns="91440" tIns="45720" rIns="91440" bIns="45720" rtlCol="0">
            <a:normAutofit fontScale="40000" lnSpcReduction="20000"/>
          </a:bodyPr>
          <a:lstStyle/>
          <a:p>
            <a:pPr marL="342900" lvl="0" indent="-342900" algn="ctr">
              <a:spcBef>
                <a:spcPct val="20000"/>
              </a:spcBef>
            </a:pPr>
            <a:r>
              <a:rPr lang="fr-FR" sz="5900" dirty="0" smtClean="0">
                <a:solidFill>
                  <a:schemeClr val="accent1">
                    <a:lumMod val="75000"/>
                  </a:schemeClr>
                </a:solidFill>
              </a:rPr>
              <a:t>ELEVES </a:t>
            </a: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
            </a:r>
            <a:b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br>
            <a:r>
              <a:rPr kumimoji="0" lang="fr-FR" sz="5900" b="0" i="0" u="none" strike="noStrike" kern="1200" cap="none" spc="0" normalizeH="0" baseline="0" noProof="0" dirty="0" smtClean="0">
                <a:ln>
                  <a:noFill/>
                </a:ln>
                <a:solidFill>
                  <a:schemeClr val="accent1">
                    <a:lumMod val="75000"/>
                  </a:schemeClr>
                </a:solidFill>
                <a:effectLst/>
                <a:uLnTx/>
                <a:uFillTx/>
                <a:latin typeface="+mn-lt"/>
                <a:ea typeface="+mn-ea"/>
                <a:cs typeface="+mn-cs"/>
              </a:rPr>
              <a:t>Lycée  général</a:t>
            </a:r>
            <a:br>
              <a:rPr kumimoji="0" lang="fr-FR" sz="5900" b="0" i="0" u="none" strike="noStrike" kern="1200" cap="none" spc="0" normalizeH="0" baseline="0" noProof="0" dirty="0" smtClean="0">
                <a:ln>
                  <a:noFill/>
                </a:ln>
                <a:solidFill>
                  <a:schemeClr val="accent1">
                    <a:lumMod val="75000"/>
                  </a:schemeClr>
                </a:solidFill>
                <a:effectLst/>
                <a:uLnTx/>
                <a:uFillTx/>
                <a:latin typeface="+mn-lt"/>
                <a:ea typeface="+mn-ea"/>
                <a:cs typeface="+mn-cs"/>
              </a:rPr>
            </a:br>
            <a:r>
              <a:rPr kumimoji="0" lang="fr-FR" sz="5900" b="0" i="0" u="none" strike="noStrike" kern="1200" cap="none" spc="0" normalizeH="0" baseline="0" noProof="0" dirty="0" smtClean="0">
                <a:ln>
                  <a:noFill/>
                </a:ln>
                <a:solidFill>
                  <a:schemeClr val="accent1">
                    <a:lumMod val="75000"/>
                  </a:schemeClr>
                </a:solidFill>
                <a:effectLst/>
                <a:uLnTx/>
                <a:uFillTx/>
                <a:latin typeface="+mn-lt"/>
                <a:ea typeface="+mn-ea"/>
                <a:cs typeface="+mn-cs"/>
              </a:rPr>
              <a:t>Apollinaire STI2D</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0" name="Espace réservé du contenu 2"/>
          <p:cNvSpPr txBox="1">
            <a:spLocks/>
          </p:cNvSpPr>
          <p:nvPr/>
        </p:nvSpPr>
        <p:spPr>
          <a:xfrm>
            <a:off x="323528" y="3933056"/>
            <a:ext cx="3312368" cy="1180727"/>
          </a:xfrm>
          <a:prstGeom prst="rect">
            <a:avLst/>
          </a:prstGeom>
          <a:solidFill>
            <a:schemeClr val="bg2"/>
          </a:solidFill>
          <a:effectLst>
            <a:outerShdw blurRad="50800" dist="38100" dir="5400000" algn="t" rotWithShape="0">
              <a:prstClr val="black">
                <a:alpha val="40000"/>
              </a:prstClr>
            </a:outerShdw>
          </a:effectLst>
          <a:scene3d>
            <a:camera prst="orthographicFront"/>
            <a:lightRig rig="threePt" dir="t"/>
          </a:scene3d>
          <a:sp3d>
            <a:bevelT/>
          </a:sp3d>
        </p:spPr>
        <p:txBody>
          <a:bodyPr vert="horz" lIns="91440" tIns="45720" rIns="91440" bIns="45720" rtlCol="0">
            <a:normAutofit fontScale="77500" lnSpcReduction="20000"/>
          </a:bodyPr>
          <a:lstStyle/>
          <a:p>
            <a:pPr marL="342900" lvl="0" indent="-342900" algn="ctr">
              <a:spcBef>
                <a:spcPct val="20000"/>
              </a:spcBef>
            </a:pPr>
            <a:r>
              <a:rPr lang="fr-FR" sz="2800" dirty="0" smtClean="0">
                <a:solidFill>
                  <a:schemeClr val="accent1">
                    <a:lumMod val="75000"/>
                  </a:schemeClr>
                </a:solidFill>
              </a:rPr>
              <a:t>ELEVES </a:t>
            </a: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
            </a:r>
            <a:b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br>
            <a:r>
              <a:rPr kumimoji="0" lang="fr-FR"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Lycée professionnel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accent1">
                    <a:lumMod val="75000"/>
                  </a:schemeClr>
                </a:solidFill>
              </a:rPr>
              <a:t>Don Bosco BAC Pro MEI</a:t>
            </a: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1" name="ZoneTexte 10"/>
          <p:cNvSpPr txBox="1"/>
          <p:nvPr/>
        </p:nvSpPr>
        <p:spPr>
          <a:xfrm>
            <a:off x="2555776" y="3212976"/>
            <a:ext cx="1584729" cy="523220"/>
          </a:xfrm>
          <a:prstGeom prst="rect">
            <a:avLst/>
          </a:prstGeom>
          <a:solidFill>
            <a:schemeClr val="bg2"/>
          </a:solidFill>
          <a:effectLst>
            <a:outerShdw blurRad="50800" dist="38100" dir="2700000" algn="tl" rotWithShape="0">
              <a:prstClr val="black">
                <a:alpha val="40000"/>
              </a:prstClr>
            </a:outerShdw>
          </a:effectLst>
        </p:spPr>
        <p:txBody>
          <a:bodyPr wrap="none" rtlCol="0">
            <a:spAutoFit/>
          </a:bodyPr>
          <a:lstStyle/>
          <a:p>
            <a:r>
              <a:rPr lang="fr-FR" sz="1400" dirty="0" smtClean="0">
                <a:solidFill>
                  <a:schemeClr val="accent1">
                    <a:lumMod val="75000"/>
                  </a:schemeClr>
                </a:solidFill>
              </a:rPr>
              <a:t>Réunion des élèves</a:t>
            </a:r>
            <a:br>
              <a:rPr lang="fr-FR" sz="1400" dirty="0" smtClean="0">
                <a:solidFill>
                  <a:schemeClr val="accent1">
                    <a:lumMod val="75000"/>
                  </a:schemeClr>
                </a:solidFill>
              </a:rPr>
            </a:br>
            <a:r>
              <a:rPr lang="fr-FR" sz="1400" dirty="0" smtClean="0">
                <a:solidFill>
                  <a:schemeClr val="accent1">
                    <a:lumMod val="75000"/>
                  </a:schemeClr>
                </a:solidFill>
              </a:rPr>
              <a:t>  « en </a:t>
            </a:r>
            <a:r>
              <a:rPr lang="fr-FR" sz="1400" dirty="0" err="1" smtClean="0">
                <a:solidFill>
                  <a:schemeClr val="accent1">
                    <a:lumMod val="75000"/>
                  </a:schemeClr>
                </a:solidFill>
              </a:rPr>
              <a:t>présentiel</a:t>
            </a:r>
            <a:r>
              <a:rPr lang="fr-FR" sz="1400" dirty="0" smtClean="0">
                <a:solidFill>
                  <a:schemeClr val="accent1">
                    <a:lumMod val="75000"/>
                  </a:schemeClr>
                </a:solidFill>
              </a:rPr>
              <a:t> »</a:t>
            </a:r>
            <a:endParaRPr lang="fr-FR" sz="1400" dirty="0">
              <a:solidFill>
                <a:schemeClr val="accent1">
                  <a:lumMod val="75000"/>
                </a:schemeClr>
              </a:solidFill>
            </a:endParaRPr>
          </a:p>
        </p:txBody>
      </p:sp>
      <p:sp>
        <p:nvSpPr>
          <p:cNvPr id="12" name="ZoneTexte 11"/>
          <p:cNvSpPr txBox="1"/>
          <p:nvPr/>
        </p:nvSpPr>
        <p:spPr>
          <a:xfrm>
            <a:off x="5508104" y="3212976"/>
            <a:ext cx="1656184" cy="523220"/>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fr-FR" sz="1400" dirty="0" smtClean="0">
                <a:solidFill>
                  <a:schemeClr val="accent1">
                    <a:lumMod val="75000"/>
                  </a:schemeClr>
                </a:solidFill>
              </a:rPr>
              <a:t>Réunion des élèves</a:t>
            </a:r>
          </a:p>
          <a:p>
            <a:pPr algn="ctr"/>
            <a:r>
              <a:rPr lang="fr-FR" sz="1400" dirty="0" smtClean="0">
                <a:solidFill>
                  <a:schemeClr val="accent1">
                    <a:lumMod val="75000"/>
                  </a:schemeClr>
                </a:solidFill>
              </a:rPr>
              <a:t> « à distance »</a:t>
            </a:r>
            <a:endParaRPr lang="fr-FR" sz="1400" dirty="0">
              <a:solidFill>
                <a:schemeClr val="accent1">
                  <a:lumMod val="75000"/>
                </a:schemeClr>
              </a:solidFill>
            </a:endParaRPr>
          </a:p>
        </p:txBody>
      </p:sp>
      <p:sp>
        <p:nvSpPr>
          <p:cNvPr id="13" name="ZoneTexte 12"/>
          <p:cNvSpPr txBox="1"/>
          <p:nvPr/>
        </p:nvSpPr>
        <p:spPr>
          <a:xfrm>
            <a:off x="3779912" y="4581128"/>
            <a:ext cx="1944216" cy="523220"/>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fr-FR" sz="1400" dirty="0" smtClean="0">
                <a:solidFill>
                  <a:schemeClr val="accent1">
                    <a:lumMod val="75000"/>
                  </a:schemeClr>
                </a:solidFill>
              </a:rPr>
              <a:t>Utilisation d’un espace</a:t>
            </a:r>
            <a:br>
              <a:rPr lang="fr-FR" sz="1400" dirty="0" smtClean="0">
                <a:solidFill>
                  <a:schemeClr val="accent1">
                    <a:lumMod val="75000"/>
                  </a:schemeClr>
                </a:solidFill>
              </a:rPr>
            </a:br>
            <a:r>
              <a:rPr lang="fr-FR" sz="1400" dirty="0" smtClean="0">
                <a:solidFill>
                  <a:schemeClr val="accent1">
                    <a:lumMod val="75000"/>
                  </a:schemeClr>
                </a:solidFill>
              </a:rPr>
              <a:t> de travail collaboratif</a:t>
            </a:r>
            <a:endParaRPr lang="fr-FR" sz="1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err="1" smtClean="0"/>
              <a:t>Traam</a:t>
            </a:r>
            <a:r>
              <a:rPr lang="fr-FR" dirty="0" smtClean="0"/>
              <a:t> 2012 Académie de Nice</a:t>
            </a:r>
            <a:endParaRPr lang="fr-FR" dirty="0"/>
          </a:p>
        </p:txBody>
      </p:sp>
      <p:pic>
        <p:nvPicPr>
          <p:cNvPr id="5" name="Image 4" descr="traam-sti.jpg"/>
          <p:cNvPicPr>
            <a:picLocks noChangeAspect="1"/>
          </p:cNvPicPr>
          <p:nvPr/>
        </p:nvPicPr>
        <p:blipFill>
          <a:blip r:embed="rId3" cstate="print"/>
          <a:stretch>
            <a:fillRect/>
          </a:stretch>
        </p:blipFill>
        <p:spPr>
          <a:xfrm>
            <a:off x="107504" y="5877272"/>
            <a:ext cx="839023" cy="859160"/>
          </a:xfrm>
          <a:prstGeom prst="rect">
            <a:avLst/>
          </a:prstGeom>
        </p:spPr>
      </p:pic>
      <p:sp>
        <p:nvSpPr>
          <p:cNvPr id="6" name="Titre 1"/>
          <p:cNvSpPr txBox="1">
            <a:spLocks/>
          </p:cNvSpPr>
          <p:nvPr/>
        </p:nvSpPr>
        <p:spPr>
          <a:xfrm>
            <a:off x="1187624" y="0"/>
            <a:ext cx="7956376" cy="1268760"/>
          </a:xfrm>
          <a:prstGeom prst="rect">
            <a:avLst/>
          </a:prstGeo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fr-FR" sz="3200" b="1" dirty="0" smtClean="0">
                <a:solidFill>
                  <a:schemeClr val="accent1">
                    <a:lumMod val="75000"/>
                  </a:schemeClr>
                </a:solidFill>
              </a:rPr>
              <a:t>Justification du thème</a:t>
            </a:r>
            <a:endParaRPr lang="fr-FR" sz="3200" b="1" dirty="0">
              <a:solidFill>
                <a:schemeClr val="accent1">
                  <a:lumMod val="75000"/>
                </a:schemeClr>
              </a:solidFill>
            </a:endParaRPr>
          </a:p>
        </p:txBody>
      </p:sp>
      <p:sp>
        <p:nvSpPr>
          <p:cNvPr id="10" name="Espace réservé du contenu 2"/>
          <p:cNvSpPr txBox="1">
            <a:spLocks/>
          </p:cNvSpPr>
          <p:nvPr/>
        </p:nvSpPr>
        <p:spPr>
          <a:xfrm>
            <a:off x="467544" y="2276872"/>
            <a:ext cx="8064896" cy="2880320"/>
          </a:xfrm>
          <a:prstGeom prst="rect">
            <a:avLst/>
          </a:prstGeom>
          <a:solidFill>
            <a:schemeClr val="bg2"/>
          </a:solidFill>
          <a:effectLst>
            <a:outerShdw blurRad="50800" dist="38100" dir="5400000" algn="t" rotWithShape="0">
              <a:prstClr val="black">
                <a:alpha val="40000"/>
              </a:prstClr>
            </a:outerShdw>
          </a:effectLst>
          <a:scene3d>
            <a:camera prst="orthographicFront"/>
            <a:lightRig rig="threePt" dir="t"/>
          </a:scene3d>
          <a:sp3d>
            <a:bevelT/>
          </a:sp3d>
        </p:spPr>
        <p:txBody>
          <a:bodyPr vert="horz" lIns="91440" tIns="45720" rIns="91440" bIns="45720" rtlCol="0">
            <a:normAutofit/>
          </a:bodyPr>
          <a:lstStyle/>
          <a:p>
            <a:pPr marL="342900" lvl="0" indent="-342900" algn="ctr">
              <a:spcBef>
                <a:spcPct val="20000"/>
              </a:spcBef>
            </a:pPr>
            <a:r>
              <a:rPr lang="fr-FR" sz="2800" dirty="0" smtClean="0">
                <a:solidFill>
                  <a:schemeClr val="accent1">
                    <a:lumMod val="75000"/>
                  </a:schemeClr>
                </a:solidFill>
              </a:rPr>
              <a:t>Du point de vue</a:t>
            </a:r>
          </a:p>
          <a:p>
            <a:pPr marL="342900" lvl="0" indent="-342900" algn="ctr">
              <a:spcBef>
                <a:spcPct val="20000"/>
              </a:spcBef>
            </a:pPr>
            <a:endParaRPr kumimoji="0" lang="fr-FR"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7" name="Rectangle 16"/>
          <p:cNvSpPr/>
          <p:nvPr/>
        </p:nvSpPr>
        <p:spPr>
          <a:xfrm>
            <a:off x="1115616" y="3356992"/>
            <a:ext cx="6984776" cy="646331"/>
          </a:xfrm>
          <a:prstGeom prst="rect">
            <a:avLst/>
          </a:prstGeom>
        </p:spPr>
        <p:txBody>
          <a:bodyPr wrap="square">
            <a:spAutoFit/>
          </a:bodyPr>
          <a:lstStyle/>
          <a:p>
            <a:pPr algn="ctr"/>
            <a:r>
              <a:rPr lang="fr-FR" dirty="0" smtClean="0">
                <a:solidFill>
                  <a:schemeClr val="accent1">
                    <a:lumMod val="75000"/>
                  </a:schemeClr>
                </a:solidFill>
              </a:rPr>
              <a:t> du Développement Durable, de l’éco-conception, de l’éco-construction, </a:t>
            </a:r>
            <a:br>
              <a:rPr lang="fr-FR" dirty="0" smtClean="0">
                <a:solidFill>
                  <a:schemeClr val="accent1">
                    <a:lumMod val="75000"/>
                  </a:schemeClr>
                </a:solidFill>
              </a:rPr>
            </a:br>
            <a:r>
              <a:rPr lang="fr-FR" dirty="0" smtClean="0">
                <a:solidFill>
                  <a:schemeClr val="accent1">
                    <a:lumMod val="75000"/>
                  </a:schemeClr>
                </a:solidFill>
              </a:rPr>
              <a:t>de l’efficacité énergétique, des énergies renouvelables.</a:t>
            </a:r>
            <a:endParaRPr lang="fr-FR"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TotalTime>
  <Words>734</Words>
  <Application>Microsoft Office PowerPoint</Application>
  <PresentationFormat>Affichage à l'écran (4:3)</PresentationFormat>
  <Paragraphs>181</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TRAam 2012 Académie de Nice</vt:lpstr>
      <vt:lpstr>Thème proposé</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Richard</dc:creator>
  <cp:lastModifiedBy>Bruno Cirefice</cp:lastModifiedBy>
  <cp:revision>87</cp:revision>
  <dcterms:created xsi:type="dcterms:W3CDTF">2011-11-13T16:07:20Z</dcterms:created>
  <dcterms:modified xsi:type="dcterms:W3CDTF">2013-07-17T14:28:57Z</dcterms:modified>
</cp:coreProperties>
</file>