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2C61"/>
    <a:srgbClr val="734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9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08486"/>
            <a:ext cx="6425724" cy="3634458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483102"/>
            <a:ext cx="5669756" cy="25204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501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464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55801"/>
            <a:ext cx="1630055" cy="8846909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55801"/>
            <a:ext cx="4795669" cy="884690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91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82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02603"/>
            <a:ext cx="6520220" cy="4342500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6986185"/>
            <a:ext cx="6520220" cy="2283618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6270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779007"/>
            <a:ext cx="3212862" cy="66237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779007"/>
            <a:ext cx="3212862" cy="66237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295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55804"/>
            <a:ext cx="6520220" cy="201780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559104"/>
            <a:ext cx="3198096" cy="125417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813281"/>
            <a:ext cx="3198096" cy="560876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559104"/>
            <a:ext cx="3213847" cy="125417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813281"/>
            <a:ext cx="3213847" cy="560876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12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719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39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695960"/>
            <a:ext cx="2438192" cy="243586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03083"/>
            <a:ext cx="3827085" cy="7418740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131820"/>
            <a:ext cx="2438192" cy="5802084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60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695960"/>
            <a:ext cx="2438192" cy="2435860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03083"/>
            <a:ext cx="3827085" cy="7418740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131820"/>
            <a:ext cx="2438192" cy="5802084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67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55804"/>
            <a:ext cx="6520220" cy="2017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779007"/>
            <a:ext cx="6520220" cy="6623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675780"/>
            <a:ext cx="1700927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4A2E90-714A-430C-89D3-89263C75E39F}" type="datetimeFigureOut">
              <a:rPr lang="fr-FR" smtClean="0"/>
              <a:t>01/10/2024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675780"/>
            <a:ext cx="2551390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675780"/>
            <a:ext cx="1700927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C53851-BE25-4C30-B746-76B0ECB64E6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23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621A65-7753-96DD-6968-CF2CDDF7E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" y="175143"/>
            <a:ext cx="774431" cy="66813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17A19C-4AC4-90B8-0362-5688558F6757}"/>
              </a:ext>
            </a:extLst>
          </p:cNvPr>
          <p:cNvSpPr/>
          <p:nvPr/>
        </p:nvSpPr>
        <p:spPr>
          <a:xfrm>
            <a:off x="152400" y="127000"/>
            <a:ext cx="7254875" cy="756920"/>
          </a:xfrm>
          <a:prstGeom prst="rect">
            <a:avLst/>
          </a:prstGeom>
          <a:noFill/>
          <a:ln w="12700">
            <a:solidFill>
              <a:srgbClr val="4A2C6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2D012F27-892C-9D3E-01DC-6B5D004052A1}"/>
              </a:ext>
            </a:extLst>
          </p:cNvPr>
          <p:cNvCxnSpPr/>
          <p:nvPr/>
        </p:nvCxnSpPr>
        <p:spPr>
          <a:xfrm>
            <a:off x="966384" y="127000"/>
            <a:ext cx="0" cy="756920"/>
          </a:xfrm>
          <a:prstGeom prst="line">
            <a:avLst/>
          </a:prstGeom>
          <a:ln w="12700">
            <a:solidFill>
              <a:srgbClr val="4A2C6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DA78A0B5-F244-9B28-2F87-DEAF469C7389}"/>
              </a:ext>
            </a:extLst>
          </p:cNvPr>
          <p:cNvSpPr txBox="1"/>
          <p:nvPr/>
        </p:nvSpPr>
        <p:spPr>
          <a:xfrm>
            <a:off x="2117003" y="145256"/>
            <a:ext cx="5290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fr-FR" sz="1500" b="1" dirty="0">
                <a:solidFill>
                  <a:srgbClr val="4A2C6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Le robot Mbot mesure-t-il une distance avec précision ?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6353BD0-E6B0-0DC3-A089-12E9E6FB6E3B}"/>
              </a:ext>
            </a:extLst>
          </p:cNvPr>
          <p:cNvSpPr txBox="1"/>
          <p:nvPr/>
        </p:nvSpPr>
        <p:spPr>
          <a:xfrm>
            <a:off x="1025618" y="487471"/>
            <a:ext cx="126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Niveau : 5ème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5E77495-EE43-9806-3DBD-B32E5EF49985}"/>
              </a:ext>
            </a:extLst>
          </p:cNvPr>
          <p:cNvSpPr txBox="1"/>
          <p:nvPr/>
        </p:nvSpPr>
        <p:spPr>
          <a:xfrm>
            <a:off x="1025618" y="175143"/>
            <a:ext cx="7151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Cycle 4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8E1C43D-359B-AD3C-9A6F-757C35F7CF91}"/>
              </a:ext>
            </a:extLst>
          </p:cNvPr>
          <p:cNvSpPr/>
          <p:nvPr/>
        </p:nvSpPr>
        <p:spPr>
          <a:xfrm>
            <a:off x="152400" y="922019"/>
            <a:ext cx="7254870" cy="9342237"/>
          </a:xfrm>
          <a:prstGeom prst="rect">
            <a:avLst/>
          </a:prstGeom>
          <a:noFill/>
          <a:ln w="12700">
            <a:solidFill>
              <a:srgbClr val="4A2C6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77253CF-C03C-DA4C-C4A1-8FAD1743ABC3}"/>
              </a:ext>
            </a:extLst>
          </p:cNvPr>
          <p:cNvCxnSpPr/>
          <p:nvPr/>
        </p:nvCxnSpPr>
        <p:spPr>
          <a:xfrm>
            <a:off x="2117004" y="128222"/>
            <a:ext cx="0" cy="756920"/>
          </a:xfrm>
          <a:prstGeom prst="line">
            <a:avLst/>
          </a:prstGeom>
          <a:ln w="12700">
            <a:solidFill>
              <a:srgbClr val="4A2C6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27FE0EB7-7B4C-C81C-4D3D-46E292D95C20}"/>
              </a:ext>
            </a:extLst>
          </p:cNvPr>
          <p:cNvSpPr txBox="1"/>
          <p:nvPr/>
        </p:nvSpPr>
        <p:spPr>
          <a:xfrm>
            <a:off x="2259171" y="485455"/>
            <a:ext cx="4683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Suivre un protocole expérimental</a:t>
            </a:r>
          </a:p>
        </p:txBody>
      </p:sp>
      <p:pic>
        <p:nvPicPr>
          <p:cNvPr id="4" name="Image 3" descr="Une image contenant personne, sol, Pièce auto, roue&#10;&#10;Description générée automatiquement">
            <a:extLst>
              <a:ext uri="{FF2B5EF4-FFF2-40B4-BE49-F238E27FC236}">
                <a16:creationId xmlns:a16="http://schemas.microsoft.com/office/drawing/2014/main" id="{2D172626-5AEA-CC3B-4B96-688D43FA2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74" y="3038004"/>
            <a:ext cx="2879726" cy="16205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80F6486A-80DB-ED01-A8B8-8B57A7F6FBA5}"/>
              </a:ext>
            </a:extLst>
          </p:cNvPr>
          <p:cNvGrpSpPr/>
          <p:nvPr/>
        </p:nvGrpSpPr>
        <p:grpSpPr>
          <a:xfrm>
            <a:off x="3076708" y="2923713"/>
            <a:ext cx="304800" cy="369332"/>
            <a:chOff x="1578864" y="1037247"/>
            <a:chExt cx="304800" cy="369332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77F66D4-2A36-6637-DA45-B32470CCF97F}"/>
                </a:ext>
              </a:extLst>
            </p:cNvPr>
            <p:cNvSpPr/>
            <p:nvPr/>
          </p:nvSpPr>
          <p:spPr>
            <a:xfrm>
              <a:off x="1578864" y="1072896"/>
              <a:ext cx="304800" cy="304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2D17D35A-F6D7-56E4-74CF-6C5D485AB214}"/>
                </a:ext>
              </a:extLst>
            </p:cNvPr>
            <p:cNvSpPr txBox="1"/>
            <p:nvPr/>
          </p:nvSpPr>
          <p:spPr>
            <a:xfrm>
              <a:off x="1578864" y="103724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4A2C61"/>
                  </a:solidFill>
                </a:rPr>
                <a:t>1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8C7BE8EC-AE9C-9E74-402C-3FD9573C5FB1}"/>
              </a:ext>
            </a:extLst>
          </p:cNvPr>
          <p:cNvSpPr txBox="1"/>
          <p:nvPr/>
        </p:nvSpPr>
        <p:spPr>
          <a:xfrm>
            <a:off x="170211" y="967525"/>
            <a:ext cx="699258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/>
              <a:t>1- Ouvrir un fichier : </a:t>
            </a:r>
          </a:p>
          <a:p>
            <a:pPr algn="just"/>
            <a:r>
              <a:rPr lang="fr-FR" sz="1400" dirty="0"/>
              <a:t>dans le dossier public de la classe, ouvrir le fichier « distance 5cm.sb2 »</a:t>
            </a:r>
          </a:p>
          <a:p>
            <a:pPr algn="just"/>
            <a:endParaRPr lang="fr-FR" sz="1400" dirty="0"/>
          </a:p>
          <a:p>
            <a:pPr algn="just"/>
            <a:r>
              <a:rPr lang="fr-FR" b="1" dirty="0"/>
              <a:t>2- Téléverser le programme dans le robot :</a:t>
            </a:r>
          </a:p>
          <a:p>
            <a:pPr algn="just"/>
            <a:r>
              <a:rPr lang="fr-FR" sz="1400" dirty="0"/>
              <a:t>Á l’aide du document : </a:t>
            </a:r>
            <a:r>
              <a:rPr lang="fr-FR" sz="1400" b="1" i="1" dirty="0"/>
              <a:t>Téléverser un programme dans le robot mbot.pdf</a:t>
            </a:r>
            <a:r>
              <a:rPr lang="fr-FR" sz="1400" dirty="0"/>
              <a:t>, transférer le programme dans le robot </a:t>
            </a:r>
            <a:r>
              <a:rPr lang="fr-FR" sz="1400" dirty="0" err="1"/>
              <a:t>mbot</a:t>
            </a:r>
            <a:r>
              <a:rPr lang="fr-FR" sz="1400" dirty="0"/>
              <a:t>. </a:t>
            </a:r>
          </a:p>
          <a:p>
            <a:pPr algn="just"/>
            <a:endParaRPr lang="fr-FR" sz="1400" i="1" dirty="0"/>
          </a:p>
          <a:p>
            <a:pPr algn="just"/>
            <a:r>
              <a:rPr lang="fr-FR" b="1" dirty="0"/>
              <a:t>3- Mesurer la distance :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189AAB1-85E7-228A-E87D-36F2104201B4}"/>
              </a:ext>
            </a:extLst>
          </p:cNvPr>
          <p:cNvSpPr txBox="1"/>
          <p:nvPr/>
        </p:nvSpPr>
        <p:spPr>
          <a:xfrm>
            <a:off x="3556801" y="3110273"/>
            <a:ext cx="3779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1 – Allumer le robot et le poser suffisamment loin de l’obstacle.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C196C146-4929-32C8-D9F2-15DDCCD16055}"/>
              </a:ext>
            </a:extLst>
          </p:cNvPr>
          <p:cNvSpPr txBox="1"/>
          <p:nvPr/>
        </p:nvSpPr>
        <p:spPr>
          <a:xfrm>
            <a:off x="1657209" y="5269109"/>
            <a:ext cx="30885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2 – Le robot avance puis s’arrête à proximité de l’obstacle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42397028-FA97-21F0-83D2-43DAFBBAFECF}"/>
              </a:ext>
            </a:extLst>
          </p:cNvPr>
          <p:cNvSpPr txBox="1"/>
          <p:nvPr/>
        </p:nvSpPr>
        <p:spPr>
          <a:xfrm>
            <a:off x="2359931" y="6870806"/>
            <a:ext cx="3779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3 – Placer bien verticalement  le repère contre   le capteur à ultrason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1A8A4D2D-1483-29B9-8292-9B9073FB12DD}"/>
              </a:ext>
            </a:extLst>
          </p:cNvPr>
          <p:cNvSpPr txBox="1"/>
          <p:nvPr/>
        </p:nvSpPr>
        <p:spPr>
          <a:xfrm>
            <a:off x="922291" y="8954068"/>
            <a:ext cx="3779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4 – Lire le plus précisément possible la valeur mesurée.</a:t>
            </a:r>
          </a:p>
        </p:txBody>
      </p:sp>
      <p:pic>
        <p:nvPicPr>
          <p:cNvPr id="11" name="Image 10" descr="Une image contenant roue, Pièce auto, pneu, jouet&#10;&#10;Description générée automatiquement">
            <a:extLst>
              <a:ext uri="{FF2B5EF4-FFF2-40B4-BE49-F238E27FC236}">
                <a16:creationId xmlns:a16="http://schemas.microsoft.com/office/drawing/2014/main" id="{13C1C72C-FD7D-CC02-EAE3-B18D807075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9" r="25002"/>
          <a:stretch/>
        </p:blipFill>
        <p:spPr>
          <a:xfrm>
            <a:off x="4857418" y="4706081"/>
            <a:ext cx="2399633" cy="16444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5581A2C9-8600-AA06-6011-10F4ABB527D1}"/>
              </a:ext>
            </a:extLst>
          </p:cNvPr>
          <p:cNvGrpSpPr/>
          <p:nvPr/>
        </p:nvGrpSpPr>
        <p:grpSpPr>
          <a:xfrm>
            <a:off x="4705018" y="4597271"/>
            <a:ext cx="304800" cy="369332"/>
            <a:chOff x="1578864" y="1037247"/>
            <a:chExt cx="304800" cy="369332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E9663A56-C8DE-D34A-155B-0662F48D4414}"/>
                </a:ext>
              </a:extLst>
            </p:cNvPr>
            <p:cNvSpPr/>
            <p:nvPr/>
          </p:nvSpPr>
          <p:spPr>
            <a:xfrm>
              <a:off x="1578864" y="1072896"/>
              <a:ext cx="304800" cy="304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9D13D299-B7B4-37C9-9C7F-9F7C509A1249}"/>
                </a:ext>
              </a:extLst>
            </p:cNvPr>
            <p:cNvSpPr txBox="1"/>
            <p:nvPr/>
          </p:nvSpPr>
          <p:spPr>
            <a:xfrm>
              <a:off x="1578864" y="103724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4A2C61"/>
                  </a:solidFill>
                </a:rPr>
                <a:t>2</a:t>
              </a:r>
            </a:p>
          </p:txBody>
        </p:sp>
      </p:grpSp>
      <p:pic>
        <p:nvPicPr>
          <p:cNvPr id="29" name="Image 28" descr="Une image contenant mur, outil, intérieur, verrouiller&#10;&#10;Description générée automatiquement">
            <a:extLst>
              <a:ext uri="{FF2B5EF4-FFF2-40B4-BE49-F238E27FC236}">
                <a16:creationId xmlns:a16="http://schemas.microsoft.com/office/drawing/2014/main" id="{D139809F-F4D7-929B-00A7-667DFC6322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9" t="17832" r="31926" b="2109"/>
          <a:stretch/>
        </p:blipFill>
        <p:spPr>
          <a:xfrm rot="5400000">
            <a:off x="169597" y="6319767"/>
            <a:ext cx="2139882" cy="17549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C7A3B3CA-00A3-4380-093F-886B9D52BA2E}"/>
              </a:ext>
            </a:extLst>
          </p:cNvPr>
          <p:cNvGrpSpPr/>
          <p:nvPr/>
        </p:nvGrpSpPr>
        <p:grpSpPr>
          <a:xfrm>
            <a:off x="1954371" y="5965117"/>
            <a:ext cx="304800" cy="369332"/>
            <a:chOff x="1578864" y="1037247"/>
            <a:chExt cx="304800" cy="369332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86ED8D03-6B6E-B283-9A26-C4B9ADA58477}"/>
                </a:ext>
              </a:extLst>
            </p:cNvPr>
            <p:cNvSpPr/>
            <p:nvPr/>
          </p:nvSpPr>
          <p:spPr>
            <a:xfrm>
              <a:off x="1578864" y="1072896"/>
              <a:ext cx="304800" cy="304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4DB2FCF3-4E21-68CA-736D-399A4E57946D}"/>
                </a:ext>
              </a:extLst>
            </p:cNvPr>
            <p:cNvSpPr txBox="1"/>
            <p:nvPr/>
          </p:nvSpPr>
          <p:spPr>
            <a:xfrm>
              <a:off x="1578864" y="103724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4A2C61"/>
                  </a:solidFill>
                </a:rPr>
                <a:t>3</a:t>
              </a:r>
            </a:p>
          </p:txBody>
        </p:sp>
      </p:grpSp>
      <p:sp>
        <p:nvSpPr>
          <p:cNvPr id="31" name="Ellipse 30">
            <a:extLst>
              <a:ext uri="{FF2B5EF4-FFF2-40B4-BE49-F238E27FC236}">
                <a16:creationId xmlns:a16="http://schemas.microsoft.com/office/drawing/2014/main" id="{2DD47DC6-6D75-BC15-47C4-795BCC46641B}"/>
              </a:ext>
            </a:extLst>
          </p:cNvPr>
          <p:cNvSpPr/>
          <p:nvPr/>
        </p:nvSpPr>
        <p:spPr>
          <a:xfrm>
            <a:off x="1280160" y="6522720"/>
            <a:ext cx="460653" cy="4824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9" name="Image 38" descr="Une image contenant instrument de mesure rigide, tanner, règle, texte&#10;&#10;Description générée automatiquement">
            <a:extLst>
              <a:ext uri="{FF2B5EF4-FFF2-40B4-BE49-F238E27FC236}">
                <a16:creationId xmlns:a16="http://schemas.microsoft.com/office/drawing/2014/main" id="{48FD7B69-1E5B-76F7-5FD6-F1A8DA0A94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7" t="19135" r="38571" b="16530"/>
          <a:stretch/>
        </p:blipFill>
        <p:spPr>
          <a:xfrm rot="5400000">
            <a:off x="5015690" y="7827713"/>
            <a:ext cx="2079569" cy="2252710"/>
          </a:xfrm>
          <a:prstGeom prst="rect">
            <a:avLst/>
          </a:prstGeom>
          <a:ln>
            <a:solidFill>
              <a:srgbClr val="4A2C61"/>
            </a:solidFill>
          </a:ln>
        </p:spPr>
      </p:pic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F83A1A18-FE0E-3316-9E76-600FD267BAE6}"/>
              </a:ext>
            </a:extLst>
          </p:cNvPr>
          <p:cNvCxnSpPr/>
          <p:nvPr/>
        </p:nvCxnSpPr>
        <p:spPr>
          <a:xfrm flipH="1">
            <a:off x="5711952" y="8391144"/>
            <a:ext cx="594360" cy="67541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7E7448D9-0A1B-3760-61E3-B5F2FCC38B43}"/>
              </a:ext>
            </a:extLst>
          </p:cNvPr>
          <p:cNvGrpSpPr/>
          <p:nvPr/>
        </p:nvGrpSpPr>
        <p:grpSpPr>
          <a:xfrm>
            <a:off x="4751826" y="7768393"/>
            <a:ext cx="304800" cy="369332"/>
            <a:chOff x="1578864" y="1037247"/>
            <a:chExt cx="304800" cy="369332"/>
          </a:xfrm>
        </p:grpSpPr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0FE3E2C4-16F6-EAA0-5C34-5E447F959F04}"/>
                </a:ext>
              </a:extLst>
            </p:cNvPr>
            <p:cNvSpPr/>
            <p:nvPr/>
          </p:nvSpPr>
          <p:spPr>
            <a:xfrm>
              <a:off x="1578864" y="1072896"/>
              <a:ext cx="304800" cy="304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022E42F7-BD54-E431-5A60-387D702E64A7}"/>
                </a:ext>
              </a:extLst>
            </p:cNvPr>
            <p:cNvSpPr txBox="1"/>
            <p:nvPr/>
          </p:nvSpPr>
          <p:spPr>
            <a:xfrm>
              <a:off x="1578864" y="1037247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4A2C6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1133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B61E054-C785-69E4-841C-A6DFF87B8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" y="175143"/>
            <a:ext cx="774431" cy="6681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3AF2B-2057-359C-EEF2-D16DF1279349}"/>
              </a:ext>
            </a:extLst>
          </p:cNvPr>
          <p:cNvSpPr/>
          <p:nvPr/>
        </p:nvSpPr>
        <p:spPr>
          <a:xfrm>
            <a:off x="152400" y="127000"/>
            <a:ext cx="7254875" cy="756920"/>
          </a:xfrm>
          <a:prstGeom prst="rect">
            <a:avLst/>
          </a:prstGeom>
          <a:noFill/>
          <a:ln w="12700">
            <a:solidFill>
              <a:srgbClr val="4A2C6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618C1C8-5CAB-2F81-8200-7C4BC97185C3}"/>
              </a:ext>
            </a:extLst>
          </p:cNvPr>
          <p:cNvCxnSpPr/>
          <p:nvPr/>
        </p:nvCxnSpPr>
        <p:spPr>
          <a:xfrm>
            <a:off x="966384" y="127000"/>
            <a:ext cx="0" cy="756920"/>
          </a:xfrm>
          <a:prstGeom prst="line">
            <a:avLst/>
          </a:prstGeom>
          <a:ln w="12700">
            <a:solidFill>
              <a:srgbClr val="4A2C6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E54CDEE3-964F-A8DC-04C7-69E11AE43F22}"/>
              </a:ext>
            </a:extLst>
          </p:cNvPr>
          <p:cNvSpPr txBox="1"/>
          <p:nvPr/>
        </p:nvSpPr>
        <p:spPr>
          <a:xfrm>
            <a:off x="2117003" y="145256"/>
            <a:ext cx="5290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fr-FR" sz="1500" b="1" dirty="0">
                <a:solidFill>
                  <a:srgbClr val="4A2C6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Le robot Mbot mesure-t-il une distance avec précision 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25502E2-468F-D967-369E-EF8B32EB75D5}"/>
              </a:ext>
            </a:extLst>
          </p:cNvPr>
          <p:cNvSpPr txBox="1"/>
          <p:nvPr/>
        </p:nvSpPr>
        <p:spPr>
          <a:xfrm>
            <a:off x="1025618" y="487471"/>
            <a:ext cx="1263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Niveau : 5ème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EBD07C-53AD-5B91-B73D-D70EAF7F7D16}"/>
              </a:ext>
            </a:extLst>
          </p:cNvPr>
          <p:cNvSpPr txBox="1"/>
          <p:nvPr/>
        </p:nvSpPr>
        <p:spPr>
          <a:xfrm>
            <a:off x="1025618" y="175143"/>
            <a:ext cx="7151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Cycle 4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BBA6F1-51ED-839A-32F3-41A8AD429925}"/>
              </a:ext>
            </a:extLst>
          </p:cNvPr>
          <p:cNvSpPr/>
          <p:nvPr/>
        </p:nvSpPr>
        <p:spPr>
          <a:xfrm>
            <a:off x="152400" y="922019"/>
            <a:ext cx="7254870" cy="9342237"/>
          </a:xfrm>
          <a:prstGeom prst="rect">
            <a:avLst/>
          </a:prstGeom>
          <a:noFill/>
          <a:ln w="12700">
            <a:solidFill>
              <a:srgbClr val="4A2C6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95C1A1DA-FCC7-68DD-F1C3-3FD5993541AD}"/>
              </a:ext>
            </a:extLst>
          </p:cNvPr>
          <p:cNvCxnSpPr/>
          <p:nvPr/>
        </p:nvCxnSpPr>
        <p:spPr>
          <a:xfrm>
            <a:off x="2117004" y="128222"/>
            <a:ext cx="0" cy="756920"/>
          </a:xfrm>
          <a:prstGeom prst="line">
            <a:avLst/>
          </a:prstGeom>
          <a:ln w="12700">
            <a:solidFill>
              <a:srgbClr val="4A2C6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79949B43-8885-F72E-0D65-6DE168FE123D}"/>
              </a:ext>
            </a:extLst>
          </p:cNvPr>
          <p:cNvSpPr txBox="1"/>
          <p:nvPr/>
        </p:nvSpPr>
        <p:spPr>
          <a:xfrm>
            <a:off x="2359931" y="471441"/>
            <a:ext cx="4683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Suivre un protocole expérimental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F9B15FD-D667-CEE8-1807-B50C5A637123}"/>
              </a:ext>
            </a:extLst>
          </p:cNvPr>
          <p:cNvSpPr txBox="1"/>
          <p:nvPr/>
        </p:nvSpPr>
        <p:spPr>
          <a:xfrm>
            <a:off x="277152" y="1006955"/>
            <a:ext cx="6324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5 – Recopier la valeur dans la case correspondante</a:t>
            </a:r>
          </a:p>
        </p:txBody>
      </p:sp>
      <p:graphicFrame>
        <p:nvGraphicFramePr>
          <p:cNvPr id="38" name="Tableau 37">
            <a:extLst>
              <a:ext uri="{FF2B5EF4-FFF2-40B4-BE49-F238E27FC236}">
                <a16:creationId xmlns:a16="http://schemas.microsoft.com/office/drawing/2014/main" id="{79787390-14E3-48C9-E7E7-FD66B184D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254412"/>
              </p:ext>
            </p:extLst>
          </p:nvPr>
        </p:nvGraphicFramePr>
        <p:xfrm>
          <a:off x="410841" y="1411574"/>
          <a:ext cx="6521448" cy="1278444"/>
        </p:xfrm>
        <a:graphic>
          <a:graphicData uri="http://schemas.openxmlformats.org/drawingml/2006/table">
            <a:tbl>
              <a:tblPr/>
              <a:tblGrid>
                <a:gridCol w="1086908">
                  <a:extLst>
                    <a:ext uri="{9D8B030D-6E8A-4147-A177-3AD203B41FA5}">
                      <a16:colId xmlns:a16="http://schemas.microsoft.com/office/drawing/2014/main" val="1122820480"/>
                    </a:ext>
                  </a:extLst>
                </a:gridCol>
                <a:gridCol w="1086908">
                  <a:extLst>
                    <a:ext uri="{9D8B030D-6E8A-4147-A177-3AD203B41FA5}">
                      <a16:colId xmlns:a16="http://schemas.microsoft.com/office/drawing/2014/main" val="1758089438"/>
                    </a:ext>
                  </a:extLst>
                </a:gridCol>
                <a:gridCol w="1086908">
                  <a:extLst>
                    <a:ext uri="{9D8B030D-6E8A-4147-A177-3AD203B41FA5}">
                      <a16:colId xmlns:a16="http://schemas.microsoft.com/office/drawing/2014/main" val="3539155350"/>
                    </a:ext>
                  </a:extLst>
                </a:gridCol>
                <a:gridCol w="1086908">
                  <a:extLst>
                    <a:ext uri="{9D8B030D-6E8A-4147-A177-3AD203B41FA5}">
                      <a16:colId xmlns:a16="http://schemas.microsoft.com/office/drawing/2014/main" val="2005936287"/>
                    </a:ext>
                  </a:extLst>
                </a:gridCol>
                <a:gridCol w="1086908">
                  <a:extLst>
                    <a:ext uri="{9D8B030D-6E8A-4147-A177-3AD203B41FA5}">
                      <a16:colId xmlns:a16="http://schemas.microsoft.com/office/drawing/2014/main" val="3017434639"/>
                    </a:ext>
                  </a:extLst>
                </a:gridCol>
                <a:gridCol w="1086908">
                  <a:extLst>
                    <a:ext uri="{9D8B030D-6E8A-4147-A177-3AD203B41FA5}">
                      <a16:colId xmlns:a16="http://schemas.microsoft.com/office/drawing/2014/main" val="3034253820"/>
                    </a:ext>
                  </a:extLst>
                </a:gridCol>
              </a:tblGrid>
              <a:tr h="628628"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4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Valeur 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4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programmée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578099"/>
                  </a:ext>
                </a:extLst>
              </a:tr>
              <a:tr h="628628"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4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Valeur 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R="0" indent="0" algn="ctr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4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mesurée</a:t>
                      </a:r>
                      <a:endParaRPr lang="fr-FR" sz="10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5893" marR="35893" marT="35893" marB="3589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9305442"/>
                  </a:ext>
                </a:extLst>
              </a:tr>
            </a:tbl>
          </a:graphicData>
        </a:graphic>
      </p:graphicFrame>
      <p:sp>
        <p:nvSpPr>
          <p:cNvPr id="39" name="Control 2">
            <a:extLst>
              <a:ext uri="{FF2B5EF4-FFF2-40B4-BE49-F238E27FC236}">
                <a16:creationId xmlns:a16="http://schemas.microsoft.com/office/drawing/2014/main" id="{555BCE90-EDFD-B78B-C066-6A6D725072B8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868040" y="2014283"/>
            <a:ext cx="6645275" cy="1268413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866770D8-20DE-98A9-7963-56158CE0408E}"/>
              </a:ext>
            </a:extLst>
          </p:cNvPr>
          <p:cNvSpPr txBox="1"/>
          <p:nvPr/>
        </p:nvSpPr>
        <p:spPr>
          <a:xfrm>
            <a:off x="357394" y="2984950"/>
            <a:ext cx="6686297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rgbClr val="FF0000"/>
                </a:solidFill>
              </a:rPr>
              <a:t> Recommencer cette procédure de manière à compléter l’ensemble du tableau.</a:t>
            </a:r>
          </a:p>
        </p:txBody>
      </p:sp>
    </p:spTree>
    <p:extLst>
      <p:ext uri="{BB962C8B-B14F-4D97-AF65-F5344CB8AC3E}">
        <p14:creationId xmlns:p14="http://schemas.microsoft.com/office/powerpoint/2010/main" val="28522768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180</Words>
  <Application>Microsoft Office PowerPoint</Application>
  <PresentationFormat>Personnalisé</PresentationFormat>
  <Paragraphs>39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Jean-Francois Jedraszak</dc:creator>
  <cp:lastModifiedBy>Jean-Michel RAYNAUD</cp:lastModifiedBy>
  <cp:revision>9</cp:revision>
  <dcterms:created xsi:type="dcterms:W3CDTF">2024-07-01T16:25:23Z</dcterms:created>
  <dcterms:modified xsi:type="dcterms:W3CDTF">2024-10-01T17:39:28Z</dcterms:modified>
</cp:coreProperties>
</file>