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439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2C61"/>
    <a:srgbClr val="7344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>
        <p:scale>
          <a:sx n="125" d="100"/>
          <a:sy n="125" d="100"/>
        </p:scale>
        <p:origin x="218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08486"/>
            <a:ext cx="6425724" cy="3634458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483102"/>
            <a:ext cx="5669756" cy="2520438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01/07/2024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5019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01/07/2024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9464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55801"/>
            <a:ext cx="1630055" cy="8846909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55801"/>
            <a:ext cx="4795669" cy="884690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01/07/2024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4914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01/07/2024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9828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02603"/>
            <a:ext cx="6520220" cy="4342500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6986185"/>
            <a:ext cx="6520220" cy="2283618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82000"/>
                  </a:schemeClr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82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82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01/07/2024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6270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779007"/>
            <a:ext cx="3212862" cy="662370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779007"/>
            <a:ext cx="3212862" cy="662370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01/07/2024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7295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55804"/>
            <a:ext cx="6520220" cy="2017801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559104"/>
            <a:ext cx="3198096" cy="1254177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813281"/>
            <a:ext cx="3198096" cy="560876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559104"/>
            <a:ext cx="3213847" cy="1254177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813281"/>
            <a:ext cx="3213847" cy="560876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01/07/2024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7121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01/07/2024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719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01/07/2024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393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695960"/>
            <a:ext cx="2438192" cy="2435860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03083"/>
            <a:ext cx="3827085" cy="7418740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131820"/>
            <a:ext cx="2438192" cy="5802084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01/07/2024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560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695960"/>
            <a:ext cx="2438192" cy="2435860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03083"/>
            <a:ext cx="3827085" cy="7418740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131820"/>
            <a:ext cx="2438192" cy="5802084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01/07/2024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3673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55804"/>
            <a:ext cx="6520220" cy="2017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779007"/>
            <a:ext cx="6520220" cy="66237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675780"/>
            <a:ext cx="1700927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4A2E90-714A-430C-89D3-89263C75E39F}" type="datetimeFigureOut">
              <a:rPr lang="fr-FR" smtClean="0"/>
              <a:t>01/07/2024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675780"/>
            <a:ext cx="2551390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675780"/>
            <a:ext cx="1700927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7233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EF621A65-7753-96DD-6968-CF2CDDF7E2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53" y="175143"/>
            <a:ext cx="774431" cy="66813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217A19C-4AC4-90B8-0362-5688558F6757}"/>
              </a:ext>
            </a:extLst>
          </p:cNvPr>
          <p:cNvSpPr/>
          <p:nvPr/>
        </p:nvSpPr>
        <p:spPr>
          <a:xfrm>
            <a:off x="152400" y="127000"/>
            <a:ext cx="7254875" cy="756920"/>
          </a:xfrm>
          <a:prstGeom prst="rect">
            <a:avLst/>
          </a:prstGeom>
          <a:noFill/>
          <a:ln w="12700">
            <a:solidFill>
              <a:srgbClr val="4A2C6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2D012F27-892C-9D3E-01DC-6B5D004052A1}"/>
              </a:ext>
            </a:extLst>
          </p:cNvPr>
          <p:cNvCxnSpPr/>
          <p:nvPr/>
        </p:nvCxnSpPr>
        <p:spPr>
          <a:xfrm>
            <a:off x="966384" y="127000"/>
            <a:ext cx="0" cy="756920"/>
          </a:xfrm>
          <a:prstGeom prst="line">
            <a:avLst/>
          </a:prstGeom>
          <a:ln w="12700">
            <a:solidFill>
              <a:srgbClr val="4A2C6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DA78A0B5-F244-9B28-2F87-DEAF469C7389}"/>
              </a:ext>
            </a:extLst>
          </p:cNvPr>
          <p:cNvSpPr txBox="1"/>
          <p:nvPr/>
        </p:nvSpPr>
        <p:spPr>
          <a:xfrm>
            <a:off x="2117003" y="145256"/>
            <a:ext cx="52902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fr-FR" sz="1500" b="1" dirty="0">
                <a:solidFill>
                  <a:srgbClr val="4A2C6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Le robot </a:t>
            </a:r>
            <a:r>
              <a:rPr lang="fr-FR" sz="1500" b="1" dirty="0" err="1">
                <a:solidFill>
                  <a:srgbClr val="4A2C6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Mbot</a:t>
            </a:r>
            <a:r>
              <a:rPr lang="fr-FR" sz="1500" b="1" dirty="0">
                <a:solidFill>
                  <a:srgbClr val="4A2C6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mesure-t-il efficacement une distance ?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6353BD0-E6B0-0DC3-A089-12E9E6FB6E3B}"/>
              </a:ext>
            </a:extLst>
          </p:cNvPr>
          <p:cNvSpPr txBox="1"/>
          <p:nvPr/>
        </p:nvSpPr>
        <p:spPr>
          <a:xfrm>
            <a:off x="1025618" y="487471"/>
            <a:ext cx="12631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Niveau : 5ème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15E77495-EE43-9806-3DBD-B32E5EF49985}"/>
              </a:ext>
            </a:extLst>
          </p:cNvPr>
          <p:cNvSpPr txBox="1"/>
          <p:nvPr/>
        </p:nvSpPr>
        <p:spPr>
          <a:xfrm>
            <a:off x="1025618" y="175143"/>
            <a:ext cx="71519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/>
              <a:t>Cycle 4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8E1C43D-359B-AD3C-9A6F-757C35F7CF91}"/>
              </a:ext>
            </a:extLst>
          </p:cNvPr>
          <p:cNvSpPr/>
          <p:nvPr/>
        </p:nvSpPr>
        <p:spPr>
          <a:xfrm>
            <a:off x="152400" y="922019"/>
            <a:ext cx="7254870" cy="9342237"/>
          </a:xfrm>
          <a:prstGeom prst="rect">
            <a:avLst/>
          </a:prstGeom>
          <a:noFill/>
          <a:ln w="12700">
            <a:solidFill>
              <a:srgbClr val="4A2C6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277253CF-C03C-DA4C-C4A1-8FAD1743ABC3}"/>
              </a:ext>
            </a:extLst>
          </p:cNvPr>
          <p:cNvCxnSpPr/>
          <p:nvPr/>
        </p:nvCxnSpPr>
        <p:spPr>
          <a:xfrm>
            <a:off x="2117004" y="128222"/>
            <a:ext cx="0" cy="756920"/>
          </a:xfrm>
          <a:prstGeom prst="line">
            <a:avLst/>
          </a:prstGeom>
          <a:ln w="12700">
            <a:solidFill>
              <a:srgbClr val="4A2C6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27FE0EB7-7B4C-C81C-4D3D-46E292D95C20}"/>
              </a:ext>
            </a:extLst>
          </p:cNvPr>
          <p:cNvSpPr txBox="1"/>
          <p:nvPr/>
        </p:nvSpPr>
        <p:spPr>
          <a:xfrm>
            <a:off x="2359931" y="471441"/>
            <a:ext cx="4683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/>
              <a:t>Téléverser un programme dans le robot </a:t>
            </a:r>
            <a:r>
              <a:rPr lang="fr-FR" sz="1400" b="1" dirty="0" err="1"/>
              <a:t>Mbot</a:t>
            </a:r>
            <a:endParaRPr lang="fr-FR" sz="1400" b="1" dirty="0"/>
          </a:p>
        </p:txBody>
      </p:sp>
      <p:pic>
        <p:nvPicPr>
          <p:cNvPr id="1029" name="Picture 5">
            <a:extLst>
              <a:ext uri="{FF2B5EF4-FFF2-40B4-BE49-F238E27FC236}">
                <a16:creationId xmlns:a16="http://schemas.microsoft.com/office/drawing/2014/main" id="{4A07A823-2789-C0BB-2267-6F445660AC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1" t="2990" r="1781" b="1436"/>
          <a:stretch/>
        </p:blipFill>
        <p:spPr bwMode="auto">
          <a:xfrm>
            <a:off x="5582636" y="3723274"/>
            <a:ext cx="1664970" cy="1453516"/>
          </a:xfrm>
          <a:prstGeom prst="rect">
            <a:avLst/>
          </a:prstGeom>
          <a:noFill/>
          <a:ln w="12700" algn="ctr">
            <a:solidFill>
              <a:srgbClr val="4A2C6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591E1F20-32DD-E768-7288-AFD8496C82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0" t="618" r="343" b="1874"/>
          <a:stretch/>
        </p:blipFill>
        <p:spPr bwMode="auto">
          <a:xfrm>
            <a:off x="323220" y="3402274"/>
            <a:ext cx="1357310" cy="1453516"/>
          </a:xfrm>
          <a:prstGeom prst="rect">
            <a:avLst/>
          </a:prstGeom>
          <a:noFill/>
          <a:ln w="12700" algn="ctr">
            <a:solidFill>
              <a:srgbClr val="4A2C6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1031" name="Picture 7">
            <a:extLst>
              <a:ext uri="{FF2B5EF4-FFF2-40B4-BE49-F238E27FC236}">
                <a16:creationId xmlns:a16="http://schemas.microsoft.com/office/drawing/2014/main" id="{5334936A-194B-8594-966A-9155A9C9BD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29" y="5512070"/>
            <a:ext cx="2805113" cy="1085850"/>
          </a:xfrm>
          <a:prstGeom prst="rect">
            <a:avLst/>
          </a:prstGeom>
          <a:noFill/>
          <a:ln w="12700" algn="ctr">
            <a:solidFill>
              <a:srgbClr val="4A2C6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FD750A6E-B7D9-3B90-0F68-530D9E8DE1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29" y="7983654"/>
            <a:ext cx="2879725" cy="1458912"/>
          </a:xfrm>
          <a:prstGeom prst="rect">
            <a:avLst/>
          </a:prstGeom>
          <a:noFill/>
          <a:ln w="12700" algn="ctr">
            <a:solidFill>
              <a:srgbClr val="4A2C6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grpSp>
        <p:nvGrpSpPr>
          <p:cNvPr id="19" name="Groupe 18">
            <a:extLst>
              <a:ext uri="{FF2B5EF4-FFF2-40B4-BE49-F238E27FC236}">
                <a16:creationId xmlns:a16="http://schemas.microsoft.com/office/drawing/2014/main" id="{80F6486A-80DB-ED01-A8B8-8B57A7F6FBA5}"/>
              </a:ext>
            </a:extLst>
          </p:cNvPr>
          <p:cNvGrpSpPr/>
          <p:nvPr/>
        </p:nvGrpSpPr>
        <p:grpSpPr>
          <a:xfrm>
            <a:off x="1499137" y="3304080"/>
            <a:ext cx="304800" cy="369332"/>
            <a:chOff x="1578864" y="1037247"/>
            <a:chExt cx="304800" cy="369332"/>
          </a:xfrm>
        </p:grpSpPr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377F66D4-2A36-6637-DA45-B32470CCF97F}"/>
                </a:ext>
              </a:extLst>
            </p:cNvPr>
            <p:cNvSpPr/>
            <p:nvPr/>
          </p:nvSpPr>
          <p:spPr>
            <a:xfrm>
              <a:off x="1578864" y="1072896"/>
              <a:ext cx="304800" cy="3048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2D17D35A-F6D7-56E4-74CF-6C5D485AB214}"/>
                </a:ext>
              </a:extLst>
            </p:cNvPr>
            <p:cNvSpPr txBox="1"/>
            <p:nvPr/>
          </p:nvSpPr>
          <p:spPr>
            <a:xfrm>
              <a:off x="1578864" y="1037247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rgbClr val="4A2C61"/>
                  </a:solidFill>
                </a:rPr>
                <a:t>1</a:t>
              </a:r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5581A2C9-8600-AA06-6011-10F4ABB527D1}"/>
              </a:ext>
            </a:extLst>
          </p:cNvPr>
          <p:cNvGrpSpPr/>
          <p:nvPr/>
        </p:nvGrpSpPr>
        <p:grpSpPr>
          <a:xfrm>
            <a:off x="7031521" y="3579342"/>
            <a:ext cx="304800" cy="369332"/>
            <a:chOff x="1578864" y="1037247"/>
            <a:chExt cx="304800" cy="369332"/>
          </a:xfrm>
        </p:grpSpPr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E9663A56-C8DE-D34A-155B-0662F48D4414}"/>
                </a:ext>
              </a:extLst>
            </p:cNvPr>
            <p:cNvSpPr/>
            <p:nvPr/>
          </p:nvSpPr>
          <p:spPr>
            <a:xfrm>
              <a:off x="1578864" y="1072896"/>
              <a:ext cx="304800" cy="3048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9D13D299-B7B4-37C9-9C7F-9F7C509A1249}"/>
                </a:ext>
              </a:extLst>
            </p:cNvPr>
            <p:cNvSpPr txBox="1"/>
            <p:nvPr/>
          </p:nvSpPr>
          <p:spPr>
            <a:xfrm>
              <a:off x="1578864" y="1037247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rgbClr val="4A2C61"/>
                  </a:solidFill>
                </a:rPr>
                <a:t>2</a:t>
              </a:r>
            </a:p>
          </p:txBody>
        </p: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C7A3B3CA-00A3-4380-093F-886B9D52BA2E}"/>
              </a:ext>
            </a:extLst>
          </p:cNvPr>
          <p:cNvGrpSpPr/>
          <p:nvPr/>
        </p:nvGrpSpPr>
        <p:grpSpPr>
          <a:xfrm>
            <a:off x="2861789" y="5369269"/>
            <a:ext cx="304800" cy="369332"/>
            <a:chOff x="1578864" y="1037247"/>
            <a:chExt cx="304800" cy="369332"/>
          </a:xfrm>
        </p:grpSpPr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86ED8D03-6B6E-B283-9A26-C4B9ADA58477}"/>
                </a:ext>
              </a:extLst>
            </p:cNvPr>
            <p:cNvSpPr/>
            <p:nvPr/>
          </p:nvSpPr>
          <p:spPr>
            <a:xfrm>
              <a:off x="1578864" y="1072896"/>
              <a:ext cx="304800" cy="3048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4DB2FCF3-4E21-68CA-736D-399A4E57946D}"/>
                </a:ext>
              </a:extLst>
            </p:cNvPr>
            <p:cNvSpPr txBox="1"/>
            <p:nvPr/>
          </p:nvSpPr>
          <p:spPr>
            <a:xfrm>
              <a:off x="1578864" y="1037247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rgbClr val="4A2C61"/>
                  </a:solidFill>
                </a:rPr>
                <a:t>3</a:t>
              </a:r>
            </a:p>
          </p:txBody>
        </p:sp>
      </p:grp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EBCCC2E0-232A-31CD-CABC-6199C0BA52B9}"/>
              </a:ext>
            </a:extLst>
          </p:cNvPr>
          <p:cNvGrpSpPr/>
          <p:nvPr/>
        </p:nvGrpSpPr>
        <p:grpSpPr>
          <a:xfrm>
            <a:off x="2951369" y="7852085"/>
            <a:ext cx="304800" cy="369332"/>
            <a:chOff x="1578864" y="1037247"/>
            <a:chExt cx="304800" cy="369332"/>
          </a:xfrm>
        </p:grpSpPr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4030CD83-93F1-BC91-4582-CB3EBD56A7FE}"/>
                </a:ext>
              </a:extLst>
            </p:cNvPr>
            <p:cNvSpPr/>
            <p:nvPr/>
          </p:nvSpPr>
          <p:spPr>
            <a:xfrm>
              <a:off x="1578864" y="1072896"/>
              <a:ext cx="304800" cy="3048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E431B389-1448-C7F7-4E63-3A4D9D687234}"/>
                </a:ext>
              </a:extLst>
            </p:cNvPr>
            <p:cNvSpPr txBox="1"/>
            <p:nvPr/>
          </p:nvSpPr>
          <p:spPr>
            <a:xfrm>
              <a:off x="1578864" y="1037247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rgbClr val="4A2C61"/>
                  </a:solidFill>
                </a:rPr>
                <a:t>5</a:t>
              </a:r>
            </a:p>
          </p:txBody>
        </p:sp>
      </p:grpSp>
      <p:sp>
        <p:nvSpPr>
          <p:cNvPr id="30" name="ZoneTexte 29">
            <a:extLst>
              <a:ext uri="{FF2B5EF4-FFF2-40B4-BE49-F238E27FC236}">
                <a16:creationId xmlns:a16="http://schemas.microsoft.com/office/drawing/2014/main" id="{8C7BE8EC-AE9C-9E74-402C-3FD9573C5FB1}"/>
              </a:ext>
            </a:extLst>
          </p:cNvPr>
          <p:cNvSpPr txBox="1"/>
          <p:nvPr/>
        </p:nvSpPr>
        <p:spPr>
          <a:xfrm>
            <a:off x="170211" y="1249098"/>
            <a:ext cx="37318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/>
              <a:t>Branche le robot </a:t>
            </a:r>
            <a:r>
              <a:rPr lang="fr-FR" sz="1400" dirty="0" err="1"/>
              <a:t>Mbot</a:t>
            </a:r>
            <a:r>
              <a:rPr lang="fr-FR" sz="1400" dirty="0"/>
              <a:t> à l’ordinateur en utilisant la câble USB fourni. Place le robot </a:t>
            </a:r>
            <a:r>
              <a:rPr lang="fr-FR" sz="1400" dirty="0" err="1"/>
              <a:t>Mbot</a:t>
            </a:r>
            <a:r>
              <a:rPr lang="fr-FR" sz="1400" dirty="0"/>
              <a:t> à l’envers (les roues au-dessus). Allume le robot.</a:t>
            </a:r>
          </a:p>
        </p:txBody>
      </p:sp>
      <p:pic>
        <p:nvPicPr>
          <p:cNvPr id="32" name="Image 31" descr="Une image contenant roue, Pièce auto, pneu, Véhicule de jouet&#10;&#10;Description générée automatiquement">
            <a:extLst>
              <a:ext uri="{FF2B5EF4-FFF2-40B4-BE49-F238E27FC236}">
                <a16:creationId xmlns:a16="http://schemas.microsoft.com/office/drawing/2014/main" id="{5959AE06-32E5-B018-BBC9-6F29C6C052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8799" y="979840"/>
            <a:ext cx="3398923" cy="2616394"/>
          </a:xfrm>
          <a:prstGeom prst="rect">
            <a:avLst/>
          </a:prstGeom>
        </p:spPr>
      </p:pic>
      <p:sp>
        <p:nvSpPr>
          <p:cNvPr id="33" name="Ellipse 32">
            <a:extLst>
              <a:ext uri="{FF2B5EF4-FFF2-40B4-BE49-F238E27FC236}">
                <a16:creationId xmlns:a16="http://schemas.microsoft.com/office/drawing/2014/main" id="{691B2ED4-F0FA-5486-50C4-833B48F8A13F}"/>
              </a:ext>
            </a:extLst>
          </p:cNvPr>
          <p:cNvSpPr/>
          <p:nvPr/>
        </p:nvSpPr>
        <p:spPr>
          <a:xfrm>
            <a:off x="4988019" y="1827745"/>
            <a:ext cx="320582" cy="31958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D99A2074-7253-CE16-E215-68607F8AB92A}"/>
              </a:ext>
            </a:extLst>
          </p:cNvPr>
          <p:cNvSpPr/>
          <p:nvPr/>
        </p:nvSpPr>
        <p:spPr>
          <a:xfrm>
            <a:off x="5487161" y="1406930"/>
            <a:ext cx="320582" cy="31958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E607A318-8C9A-F222-886C-0AF37846EA8A}"/>
              </a:ext>
            </a:extLst>
          </p:cNvPr>
          <p:cNvSpPr txBox="1"/>
          <p:nvPr/>
        </p:nvSpPr>
        <p:spPr>
          <a:xfrm>
            <a:off x="6080259" y="1100891"/>
            <a:ext cx="87934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900" dirty="0"/>
              <a:t>Interrupteur marche-arrêt</a:t>
            </a:r>
          </a:p>
        </p:txBody>
      </p:sp>
      <p:cxnSp>
        <p:nvCxnSpPr>
          <p:cNvPr id="37" name="Connecteur droit avec flèche 36">
            <a:extLst>
              <a:ext uri="{FF2B5EF4-FFF2-40B4-BE49-F238E27FC236}">
                <a16:creationId xmlns:a16="http://schemas.microsoft.com/office/drawing/2014/main" id="{8D02BF5D-58BA-EED9-9678-96F0C8147D97}"/>
              </a:ext>
            </a:extLst>
          </p:cNvPr>
          <p:cNvCxnSpPr>
            <a:stCxn id="35" idx="1"/>
            <a:endCxn id="34" idx="7"/>
          </p:cNvCxnSpPr>
          <p:nvPr/>
        </p:nvCxnSpPr>
        <p:spPr>
          <a:xfrm flipH="1">
            <a:off x="5760795" y="1285557"/>
            <a:ext cx="319464" cy="1681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8" name="ZoneTexte 37">
            <a:extLst>
              <a:ext uri="{FF2B5EF4-FFF2-40B4-BE49-F238E27FC236}">
                <a16:creationId xmlns:a16="http://schemas.microsoft.com/office/drawing/2014/main" id="{D175FDFE-170F-BC71-F886-739E2EAF5682}"/>
              </a:ext>
            </a:extLst>
          </p:cNvPr>
          <p:cNvSpPr txBox="1"/>
          <p:nvPr/>
        </p:nvSpPr>
        <p:spPr>
          <a:xfrm>
            <a:off x="3276099" y="2142738"/>
            <a:ext cx="879341" cy="2308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900" dirty="0"/>
              <a:t>Prise USB</a:t>
            </a:r>
          </a:p>
        </p:txBody>
      </p: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EEDC485F-1839-8A3B-CCEB-6E45E894E12F}"/>
              </a:ext>
            </a:extLst>
          </p:cNvPr>
          <p:cNvCxnSpPr>
            <a:stCxn id="38" idx="3"/>
            <a:endCxn id="33" idx="2"/>
          </p:cNvCxnSpPr>
          <p:nvPr/>
        </p:nvCxnSpPr>
        <p:spPr>
          <a:xfrm flipV="1">
            <a:off x="4155440" y="1987540"/>
            <a:ext cx="832579" cy="2706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ZoneTexte 40">
            <a:extLst>
              <a:ext uri="{FF2B5EF4-FFF2-40B4-BE49-F238E27FC236}">
                <a16:creationId xmlns:a16="http://schemas.microsoft.com/office/drawing/2014/main" id="{301D5802-398E-183F-80E6-39F845131062}"/>
              </a:ext>
            </a:extLst>
          </p:cNvPr>
          <p:cNvSpPr txBox="1"/>
          <p:nvPr/>
        </p:nvSpPr>
        <p:spPr>
          <a:xfrm>
            <a:off x="191953" y="2925719"/>
            <a:ext cx="37101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Téléversons</a:t>
            </a:r>
            <a:r>
              <a:rPr lang="fr-FR" sz="1200" b="1" dirty="0"/>
              <a:t> </a:t>
            </a:r>
            <a:r>
              <a:rPr lang="fr-FR" sz="1400" b="1" dirty="0"/>
              <a:t>maintenant le programme</a:t>
            </a:r>
            <a:endParaRPr lang="fr-FR" sz="1200" b="1" dirty="0"/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083ED19E-C542-F106-87BB-6A887CA9B9E8}"/>
              </a:ext>
            </a:extLst>
          </p:cNvPr>
          <p:cNvSpPr txBox="1"/>
          <p:nvPr/>
        </p:nvSpPr>
        <p:spPr>
          <a:xfrm>
            <a:off x="191953" y="929456"/>
            <a:ext cx="39076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Branchement du robot :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D189AAB1-85E7-228A-E87D-36F2104201B4}"/>
              </a:ext>
            </a:extLst>
          </p:cNvPr>
          <p:cNvSpPr txBox="1"/>
          <p:nvPr/>
        </p:nvSpPr>
        <p:spPr>
          <a:xfrm>
            <a:off x="1782348" y="3880033"/>
            <a:ext cx="37795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/>
              <a:t>1 – Choisir : </a:t>
            </a:r>
            <a:r>
              <a:rPr lang="fr-FR" sz="1400" dirty="0" err="1"/>
              <a:t>mbot</a:t>
            </a:r>
            <a:r>
              <a:rPr lang="fr-FR" sz="1400" dirty="0"/>
              <a:t> (</a:t>
            </a:r>
            <a:r>
              <a:rPr lang="fr-FR" sz="1400" dirty="0" err="1"/>
              <a:t>mcore</a:t>
            </a:r>
            <a:r>
              <a:rPr lang="fr-FR" sz="1400" dirty="0"/>
              <a:t>)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482BDE8F-0F9B-0995-E23A-AE376F2C4F32}"/>
              </a:ext>
            </a:extLst>
          </p:cNvPr>
          <p:cNvSpPr txBox="1"/>
          <p:nvPr/>
        </p:nvSpPr>
        <p:spPr>
          <a:xfrm>
            <a:off x="3562816" y="4581048"/>
            <a:ext cx="199905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/>
              <a:t>2 – Choisir : </a:t>
            </a:r>
            <a:r>
              <a:rPr lang="fr-FR" sz="1400" dirty="0" err="1"/>
              <a:t>Makeblock</a:t>
            </a:r>
            <a:endParaRPr lang="fr-FR" sz="1400" dirty="0"/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C196C146-4929-32C8-D9F2-15DDCCD16055}"/>
              </a:ext>
            </a:extLst>
          </p:cNvPr>
          <p:cNvSpPr txBox="1"/>
          <p:nvPr/>
        </p:nvSpPr>
        <p:spPr>
          <a:xfrm>
            <a:off x="3098259" y="5841287"/>
            <a:ext cx="37795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/>
              <a:t>3 – Choisir : COM1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42397028-FA97-21F0-83D2-43DAFBBAFECF}"/>
              </a:ext>
            </a:extLst>
          </p:cNvPr>
          <p:cNvSpPr txBox="1"/>
          <p:nvPr/>
        </p:nvSpPr>
        <p:spPr>
          <a:xfrm>
            <a:off x="1890075" y="7236050"/>
            <a:ext cx="37795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/>
              <a:t>4 – cliquer sur </a:t>
            </a:r>
            <a:r>
              <a:rPr lang="fr-FR" sz="1400" dirty="0" err="1"/>
              <a:t>mbot</a:t>
            </a:r>
            <a:r>
              <a:rPr lang="fr-FR" sz="1400" dirty="0"/>
              <a:t> – générer le code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73B272B-15A6-E2A4-EE23-BE817E5D7FB0}"/>
              </a:ext>
            </a:extLst>
          </p:cNvPr>
          <p:cNvSpPr/>
          <p:nvPr/>
        </p:nvSpPr>
        <p:spPr>
          <a:xfrm>
            <a:off x="5218176" y="7095744"/>
            <a:ext cx="1944623" cy="575228"/>
          </a:xfrm>
          <a:prstGeom prst="rect">
            <a:avLst/>
          </a:prstGeom>
          <a:solidFill>
            <a:schemeClr val="bg1"/>
          </a:solidFill>
          <a:ln w="12700">
            <a:solidFill>
              <a:srgbClr val="4A2C6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33" name="Picture 9">
            <a:extLst>
              <a:ext uri="{FF2B5EF4-FFF2-40B4-BE49-F238E27FC236}">
                <a16:creationId xmlns:a16="http://schemas.microsoft.com/office/drawing/2014/main" id="{DF199402-2B59-528E-A8DF-F83D0FDFDA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98" b="65708"/>
          <a:stretch/>
        </p:blipFill>
        <p:spPr bwMode="auto">
          <a:xfrm>
            <a:off x="5301405" y="7218326"/>
            <a:ext cx="1730116" cy="340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grpSp>
        <p:nvGrpSpPr>
          <p:cNvPr id="49" name="Groupe 48">
            <a:extLst>
              <a:ext uri="{FF2B5EF4-FFF2-40B4-BE49-F238E27FC236}">
                <a16:creationId xmlns:a16="http://schemas.microsoft.com/office/drawing/2014/main" id="{7E7448D9-0A1B-3760-61E3-B5F2FCC38B43}"/>
              </a:ext>
            </a:extLst>
          </p:cNvPr>
          <p:cNvGrpSpPr/>
          <p:nvPr/>
        </p:nvGrpSpPr>
        <p:grpSpPr>
          <a:xfrm>
            <a:off x="6952251" y="6969522"/>
            <a:ext cx="304800" cy="369332"/>
            <a:chOff x="1578864" y="1037247"/>
            <a:chExt cx="304800" cy="369332"/>
          </a:xfrm>
        </p:grpSpPr>
        <p:sp>
          <p:nvSpPr>
            <p:cNvPr id="50" name="Ellipse 49">
              <a:extLst>
                <a:ext uri="{FF2B5EF4-FFF2-40B4-BE49-F238E27FC236}">
                  <a16:creationId xmlns:a16="http://schemas.microsoft.com/office/drawing/2014/main" id="{0FE3E2C4-16F6-EAA0-5C34-5E447F959F04}"/>
                </a:ext>
              </a:extLst>
            </p:cNvPr>
            <p:cNvSpPr/>
            <p:nvPr/>
          </p:nvSpPr>
          <p:spPr>
            <a:xfrm>
              <a:off x="1578864" y="1072896"/>
              <a:ext cx="304800" cy="3048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1" name="ZoneTexte 50">
              <a:extLst>
                <a:ext uri="{FF2B5EF4-FFF2-40B4-BE49-F238E27FC236}">
                  <a16:creationId xmlns:a16="http://schemas.microsoft.com/office/drawing/2014/main" id="{022E42F7-BD54-E431-5A60-387D702E64A7}"/>
                </a:ext>
              </a:extLst>
            </p:cNvPr>
            <p:cNvSpPr txBox="1"/>
            <p:nvPr/>
          </p:nvSpPr>
          <p:spPr>
            <a:xfrm>
              <a:off x="1578864" y="1037247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rgbClr val="4A2C61"/>
                  </a:solidFill>
                </a:rPr>
                <a:t>4</a:t>
              </a:r>
            </a:p>
          </p:txBody>
        </p:sp>
      </p:grpSp>
      <p:sp>
        <p:nvSpPr>
          <p:cNvPr id="55" name="ZoneTexte 54">
            <a:extLst>
              <a:ext uri="{FF2B5EF4-FFF2-40B4-BE49-F238E27FC236}">
                <a16:creationId xmlns:a16="http://schemas.microsoft.com/office/drawing/2014/main" id="{1A8A4D2D-1483-29B9-8292-9B9073FB12DD}"/>
              </a:ext>
            </a:extLst>
          </p:cNvPr>
          <p:cNvSpPr txBox="1"/>
          <p:nvPr/>
        </p:nvSpPr>
        <p:spPr>
          <a:xfrm>
            <a:off x="3229108" y="8604069"/>
            <a:ext cx="37795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/>
              <a:t>5 – cliquer sur : Téléverser dans </a:t>
            </a:r>
            <a:r>
              <a:rPr lang="fr-FR" sz="1400" dirty="0" err="1"/>
              <a:t>l’arduino</a:t>
            </a:r>
            <a:endParaRPr lang="fr-FR" sz="1400" dirty="0"/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C417C29F-6E1A-62D1-7078-F39D0B67F689}"/>
              </a:ext>
            </a:extLst>
          </p:cNvPr>
          <p:cNvSpPr txBox="1"/>
          <p:nvPr/>
        </p:nvSpPr>
        <p:spPr>
          <a:xfrm>
            <a:off x="440141" y="9807399"/>
            <a:ext cx="6137443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/>
              <a:t>Attention : Attendre la fin du téléversement puis débrancher le robot </a:t>
            </a:r>
            <a:r>
              <a:rPr lang="fr-FR" sz="1400" b="1" dirty="0" err="1"/>
              <a:t>Mbot</a:t>
            </a:r>
            <a:endParaRPr lang="fr-FR" sz="1200" b="1" dirty="0"/>
          </a:p>
        </p:txBody>
      </p:sp>
    </p:spTree>
    <p:extLst>
      <p:ext uri="{BB962C8B-B14F-4D97-AF65-F5344CB8AC3E}">
        <p14:creationId xmlns:p14="http://schemas.microsoft.com/office/powerpoint/2010/main" val="53113344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</TotalTime>
  <Words>112</Words>
  <Application>Microsoft Office PowerPoint</Application>
  <PresentationFormat>Personnalisé</PresentationFormat>
  <Paragraphs>20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Jean-Francois Jedraszak</dc:creator>
  <cp:lastModifiedBy>Jean-Francois Jedraszak</cp:lastModifiedBy>
  <cp:revision>2</cp:revision>
  <dcterms:created xsi:type="dcterms:W3CDTF">2024-07-01T16:25:23Z</dcterms:created>
  <dcterms:modified xsi:type="dcterms:W3CDTF">2024-07-01T17:18:50Z</dcterms:modified>
</cp:coreProperties>
</file>