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7559675" cy="10439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2C61"/>
    <a:srgbClr val="7344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 snapToGrid="0">
      <p:cViewPr>
        <p:scale>
          <a:sx n="100" d="100"/>
          <a:sy n="100" d="100"/>
        </p:scale>
        <p:origin x="922" y="-29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08486"/>
            <a:ext cx="6425724" cy="3634458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483102"/>
            <a:ext cx="5669756" cy="2520438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019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9464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55801"/>
            <a:ext cx="1630055" cy="884690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55801"/>
            <a:ext cx="4795669" cy="884690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4914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9828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02603"/>
            <a:ext cx="6520220" cy="4342500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6986185"/>
            <a:ext cx="6520220" cy="228361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270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779007"/>
            <a:ext cx="3212862" cy="662370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779007"/>
            <a:ext cx="3212862" cy="662370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7295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55804"/>
            <a:ext cx="6520220" cy="201780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559104"/>
            <a:ext cx="3198096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813281"/>
            <a:ext cx="3198096" cy="5608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559104"/>
            <a:ext cx="3213847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813281"/>
            <a:ext cx="3213847" cy="5608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7121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19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393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03083"/>
            <a:ext cx="3827085" cy="7418740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60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03083"/>
            <a:ext cx="3827085" cy="7418740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673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55804"/>
            <a:ext cx="6520220" cy="2017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779007"/>
            <a:ext cx="6520220" cy="662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4A2E90-714A-430C-89D3-89263C75E39F}" type="datetimeFigureOut">
              <a:rPr lang="fr-FR" smtClean="0"/>
              <a:t>04/10/2024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C53851-BE25-4C30-B746-76B0ECB64E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23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8E1C43D-359B-AD3C-9A6F-757C35F7CF91}"/>
              </a:ext>
            </a:extLst>
          </p:cNvPr>
          <p:cNvSpPr/>
          <p:nvPr/>
        </p:nvSpPr>
        <p:spPr>
          <a:xfrm>
            <a:off x="152400" y="922019"/>
            <a:ext cx="7254870" cy="9342237"/>
          </a:xfrm>
          <a:prstGeom prst="rect">
            <a:avLst/>
          </a:prstGeom>
          <a:noFill/>
          <a:ln w="12700">
            <a:solidFill>
              <a:srgbClr val="4A2C6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6F0A452-4D67-989C-0B36-1CE6E599A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" y="175143"/>
            <a:ext cx="774431" cy="66813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9759F6B-932F-34DF-1956-5466241962E1}"/>
              </a:ext>
            </a:extLst>
          </p:cNvPr>
          <p:cNvSpPr/>
          <p:nvPr/>
        </p:nvSpPr>
        <p:spPr>
          <a:xfrm>
            <a:off x="152400" y="127000"/>
            <a:ext cx="7254875" cy="756920"/>
          </a:xfrm>
          <a:prstGeom prst="rect">
            <a:avLst/>
          </a:prstGeom>
          <a:noFill/>
          <a:ln w="12700">
            <a:solidFill>
              <a:srgbClr val="4A2C6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E69834B7-8643-3993-3608-B804B8ED231E}"/>
              </a:ext>
            </a:extLst>
          </p:cNvPr>
          <p:cNvCxnSpPr/>
          <p:nvPr/>
        </p:nvCxnSpPr>
        <p:spPr>
          <a:xfrm>
            <a:off x="966384" y="127000"/>
            <a:ext cx="0" cy="756920"/>
          </a:xfrm>
          <a:prstGeom prst="line">
            <a:avLst/>
          </a:prstGeom>
          <a:ln w="12700">
            <a:solidFill>
              <a:srgbClr val="4A2C6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522D58EB-0273-9E59-B676-F8E31CF83228}"/>
              </a:ext>
            </a:extLst>
          </p:cNvPr>
          <p:cNvSpPr txBox="1"/>
          <p:nvPr/>
        </p:nvSpPr>
        <p:spPr>
          <a:xfrm>
            <a:off x="2117003" y="145256"/>
            <a:ext cx="52902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1500" b="1" dirty="0">
                <a:solidFill>
                  <a:srgbClr val="4A2C6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Le robot Mbot mesure-t-il une distance avec précision ?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BC677A3-EAF8-63E0-E6F6-880744B03768}"/>
              </a:ext>
            </a:extLst>
          </p:cNvPr>
          <p:cNvSpPr txBox="1"/>
          <p:nvPr/>
        </p:nvSpPr>
        <p:spPr>
          <a:xfrm>
            <a:off x="1025618" y="487471"/>
            <a:ext cx="12631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Niveau : 5ème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A6B955F-DF35-E0BA-DD0C-6AE652A6D228}"/>
              </a:ext>
            </a:extLst>
          </p:cNvPr>
          <p:cNvSpPr txBox="1"/>
          <p:nvPr/>
        </p:nvSpPr>
        <p:spPr>
          <a:xfrm>
            <a:off x="1025618" y="175143"/>
            <a:ext cx="71519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Cycle 4 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430E7595-E7CA-4EA5-796E-0435CF890BD8}"/>
              </a:ext>
            </a:extLst>
          </p:cNvPr>
          <p:cNvCxnSpPr/>
          <p:nvPr/>
        </p:nvCxnSpPr>
        <p:spPr>
          <a:xfrm>
            <a:off x="2117004" y="128222"/>
            <a:ext cx="0" cy="756920"/>
          </a:xfrm>
          <a:prstGeom prst="line">
            <a:avLst/>
          </a:prstGeom>
          <a:ln w="12700">
            <a:solidFill>
              <a:srgbClr val="4A2C6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9DC5B374-3ADE-34DB-4FA9-F991CA622846}"/>
              </a:ext>
            </a:extLst>
          </p:cNvPr>
          <p:cNvSpPr txBox="1"/>
          <p:nvPr/>
        </p:nvSpPr>
        <p:spPr>
          <a:xfrm>
            <a:off x="2359931" y="471441"/>
            <a:ext cx="4683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Evaluation (Sur Ordinateur)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E02A7CB-E8FC-A296-EFC9-5A7B72B8AA94}"/>
              </a:ext>
            </a:extLst>
          </p:cNvPr>
          <p:cNvSpPr txBox="1"/>
          <p:nvPr/>
        </p:nvSpPr>
        <p:spPr>
          <a:xfrm>
            <a:off x="248920" y="969190"/>
            <a:ext cx="64780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Nom :					Prénom :					Classe : 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AB9DEDD5-E993-F92F-A66E-0235BD9D345B}"/>
              </a:ext>
            </a:extLst>
          </p:cNvPr>
          <p:cNvCxnSpPr/>
          <p:nvPr/>
        </p:nvCxnSpPr>
        <p:spPr>
          <a:xfrm>
            <a:off x="152400" y="1307744"/>
            <a:ext cx="7254870" cy="0"/>
          </a:xfrm>
          <a:prstGeom prst="line">
            <a:avLst/>
          </a:prstGeom>
          <a:ln w="12700">
            <a:solidFill>
              <a:srgbClr val="4A2C6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D0B33138-C70B-B309-3C2F-F40D1E7D9711}"/>
              </a:ext>
            </a:extLst>
          </p:cNvPr>
          <p:cNvSpPr txBox="1"/>
          <p:nvPr/>
        </p:nvSpPr>
        <p:spPr>
          <a:xfrm>
            <a:off x="248919" y="1417241"/>
            <a:ext cx="691578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ym typeface="Wingdings" panose="05000000000000000000" pitchFamily="2" charset="2"/>
              </a:rPr>
              <a:t> Après avoir réalisé les 5 étapes, </a:t>
            </a:r>
            <a:r>
              <a:rPr lang="fr-FR" sz="1400" b="1" dirty="0" err="1">
                <a:sym typeface="Wingdings" panose="05000000000000000000" pitchFamily="2" charset="2"/>
              </a:rPr>
              <a:t>appeller</a:t>
            </a:r>
            <a:r>
              <a:rPr lang="fr-FR" sz="1400" b="1" dirty="0">
                <a:sym typeface="Wingdings" panose="05000000000000000000" pitchFamily="2" charset="2"/>
              </a:rPr>
              <a:t> le professeur.</a:t>
            </a:r>
            <a:endParaRPr lang="fr-FR" sz="1400" b="1" dirty="0"/>
          </a:p>
          <a:p>
            <a:endParaRPr lang="fr-FR" sz="1400" b="1" dirty="0"/>
          </a:p>
          <a:p>
            <a:r>
              <a:rPr lang="fr-FR" sz="1400" b="1" dirty="0"/>
              <a:t>Étape 1 :</a:t>
            </a:r>
          </a:p>
          <a:p>
            <a:r>
              <a:rPr lang="fr-FR" sz="1400" dirty="0"/>
              <a:t>Ouvrir sa session</a:t>
            </a:r>
          </a:p>
          <a:p>
            <a:endParaRPr lang="fr-FR" sz="1400" dirty="0"/>
          </a:p>
          <a:p>
            <a:r>
              <a:rPr lang="fr-FR" sz="1400" b="1" dirty="0"/>
              <a:t>Étape 2 :</a:t>
            </a:r>
          </a:p>
          <a:p>
            <a:r>
              <a:rPr lang="fr-FR" sz="1400" dirty="0"/>
              <a:t>Ouvrir le fichier « Evaluation.sb2 », il se trouve dans le dossier public de la classe</a:t>
            </a:r>
          </a:p>
          <a:p>
            <a:endParaRPr lang="fr-FR" sz="1400" dirty="0"/>
          </a:p>
          <a:p>
            <a:r>
              <a:rPr lang="fr-FR" sz="1400" b="1" dirty="0"/>
              <a:t>Étape 3 :</a:t>
            </a:r>
          </a:p>
          <a:p>
            <a:r>
              <a:rPr lang="fr-FR" sz="1400" dirty="0"/>
              <a:t>Changer la valeur de consigne du capteur à ultrasons. Remplacer 5cm par 12 cm.</a:t>
            </a:r>
          </a:p>
          <a:p>
            <a:endParaRPr lang="fr-FR" sz="1400" dirty="0"/>
          </a:p>
          <a:p>
            <a:r>
              <a:rPr lang="fr-FR" sz="1400" b="1" dirty="0"/>
              <a:t>Étape 4 :</a:t>
            </a:r>
          </a:p>
          <a:p>
            <a:r>
              <a:rPr lang="fr-FR" sz="1400" dirty="0"/>
              <a:t>Téléverser le programme et tester le fonctionnement du robot. </a:t>
            </a:r>
          </a:p>
          <a:p>
            <a:endParaRPr lang="fr-FR" sz="1400" dirty="0"/>
          </a:p>
          <a:p>
            <a:r>
              <a:rPr lang="fr-FR" sz="1400" b="1" dirty="0"/>
              <a:t>Étape 5 :</a:t>
            </a:r>
          </a:p>
          <a:p>
            <a:r>
              <a:rPr lang="fr-FR" sz="1400" dirty="0"/>
              <a:t>Ci-dessous, tracer des traits afin d’associer l’extension au type de fichier correspondant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70BAF33-7F03-A57A-1D2E-F2FE5C40AD25}"/>
              </a:ext>
            </a:extLst>
          </p:cNvPr>
          <p:cNvSpPr txBox="1"/>
          <p:nvPr/>
        </p:nvSpPr>
        <p:spPr>
          <a:xfrm>
            <a:off x="461738" y="5097518"/>
            <a:ext cx="112776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.</a:t>
            </a:r>
            <a:r>
              <a:rPr lang="fr-FR" sz="1200" dirty="0" err="1"/>
              <a:t>odt</a:t>
            </a:r>
            <a:endParaRPr lang="fr-FR" sz="1200" dirty="0"/>
          </a:p>
          <a:p>
            <a:endParaRPr lang="fr-FR" sz="1200" dirty="0"/>
          </a:p>
          <a:p>
            <a:r>
              <a:rPr lang="fr-FR" sz="1200" dirty="0"/>
              <a:t>.sb2</a:t>
            </a:r>
          </a:p>
          <a:p>
            <a:endParaRPr lang="fr-FR" sz="1200" dirty="0"/>
          </a:p>
          <a:p>
            <a:r>
              <a:rPr lang="fr-FR" sz="1200" dirty="0"/>
              <a:t>.mp3</a:t>
            </a:r>
          </a:p>
          <a:p>
            <a:endParaRPr lang="fr-FR" sz="1200" dirty="0"/>
          </a:p>
          <a:p>
            <a:r>
              <a:rPr lang="fr-FR" sz="1200" dirty="0"/>
              <a:t>.jpg</a:t>
            </a:r>
          </a:p>
          <a:p>
            <a:endParaRPr lang="fr-FR" sz="1200" dirty="0"/>
          </a:p>
          <a:p>
            <a:r>
              <a:rPr lang="fr-FR" sz="1200" dirty="0"/>
              <a:t>mp4</a:t>
            </a:r>
          </a:p>
          <a:p>
            <a:endParaRPr lang="fr-FR" sz="1200" dirty="0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8DEC574D-A057-DCB8-D08D-36D9A3E7B2C6}"/>
              </a:ext>
            </a:extLst>
          </p:cNvPr>
          <p:cNvSpPr/>
          <p:nvPr/>
        </p:nvSpPr>
        <p:spPr>
          <a:xfrm>
            <a:off x="1337496" y="5219700"/>
            <a:ext cx="45719" cy="45719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08DA0546-3628-9F78-F175-EEE447A7168F}"/>
              </a:ext>
            </a:extLst>
          </p:cNvPr>
          <p:cNvSpPr/>
          <p:nvPr/>
        </p:nvSpPr>
        <p:spPr>
          <a:xfrm>
            <a:off x="1337495" y="5603002"/>
            <a:ext cx="45719" cy="45719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B47291C6-B68D-6516-F7C4-36DCBF83845D}"/>
              </a:ext>
            </a:extLst>
          </p:cNvPr>
          <p:cNvSpPr/>
          <p:nvPr/>
        </p:nvSpPr>
        <p:spPr>
          <a:xfrm>
            <a:off x="1337495" y="5943712"/>
            <a:ext cx="45719" cy="45719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EB4D8AA5-E272-EE12-5F34-666D03068B01}"/>
              </a:ext>
            </a:extLst>
          </p:cNvPr>
          <p:cNvSpPr/>
          <p:nvPr/>
        </p:nvSpPr>
        <p:spPr>
          <a:xfrm>
            <a:off x="1337494" y="6318885"/>
            <a:ext cx="45719" cy="45719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7B46D4A4-23C1-D889-04AD-83E3A0F337E6}"/>
              </a:ext>
            </a:extLst>
          </p:cNvPr>
          <p:cNvSpPr/>
          <p:nvPr/>
        </p:nvSpPr>
        <p:spPr>
          <a:xfrm>
            <a:off x="1337493" y="6679327"/>
            <a:ext cx="45719" cy="45719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977F7F24-122C-4784-B85A-055797F036D5}"/>
              </a:ext>
            </a:extLst>
          </p:cNvPr>
          <p:cNvSpPr/>
          <p:nvPr/>
        </p:nvSpPr>
        <p:spPr>
          <a:xfrm>
            <a:off x="2417176" y="5219700"/>
            <a:ext cx="45719" cy="45719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1CEEC11E-2D5E-974A-4C1A-BC6264A31E7D}"/>
              </a:ext>
            </a:extLst>
          </p:cNvPr>
          <p:cNvSpPr/>
          <p:nvPr/>
        </p:nvSpPr>
        <p:spPr>
          <a:xfrm>
            <a:off x="2417175" y="5603002"/>
            <a:ext cx="45719" cy="45719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F1051556-BD43-EA8A-B766-79C6627C2318}"/>
              </a:ext>
            </a:extLst>
          </p:cNvPr>
          <p:cNvSpPr/>
          <p:nvPr/>
        </p:nvSpPr>
        <p:spPr>
          <a:xfrm>
            <a:off x="2417175" y="5943712"/>
            <a:ext cx="45719" cy="45719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F621467D-B4E4-7241-4FE2-D2B8F16DAAC0}"/>
              </a:ext>
            </a:extLst>
          </p:cNvPr>
          <p:cNvSpPr/>
          <p:nvPr/>
        </p:nvSpPr>
        <p:spPr>
          <a:xfrm>
            <a:off x="2417174" y="6318885"/>
            <a:ext cx="45719" cy="45719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F1C5E4AB-256D-B751-91DD-AC67DF86E198}"/>
              </a:ext>
            </a:extLst>
          </p:cNvPr>
          <p:cNvSpPr/>
          <p:nvPr/>
        </p:nvSpPr>
        <p:spPr>
          <a:xfrm>
            <a:off x="2417173" y="6679327"/>
            <a:ext cx="45719" cy="45719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C47957A-3204-42C0-7DAF-6DAF05860A3A}"/>
              </a:ext>
            </a:extLst>
          </p:cNvPr>
          <p:cNvSpPr txBox="1"/>
          <p:nvPr/>
        </p:nvSpPr>
        <p:spPr>
          <a:xfrm>
            <a:off x="2579190" y="5097518"/>
            <a:ext cx="244239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Fichier son</a:t>
            </a:r>
          </a:p>
          <a:p>
            <a:endParaRPr lang="fr-FR" sz="1200" dirty="0"/>
          </a:p>
          <a:p>
            <a:r>
              <a:rPr lang="fr-FR" sz="1200" dirty="0"/>
              <a:t>Fichier texte</a:t>
            </a:r>
          </a:p>
          <a:p>
            <a:endParaRPr lang="fr-FR" sz="1200" dirty="0"/>
          </a:p>
          <a:p>
            <a:r>
              <a:rPr lang="fr-FR" sz="1200" dirty="0"/>
              <a:t>Fichier vidéo</a:t>
            </a:r>
          </a:p>
          <a:p>
            <a:endParaRPr lang="fr-FR" sz="1200" dirty="0"/>
          </a:p>
          <a:p>
            <a:r>
              <a:rPr lang="fr-FR" sz="1200" dirty="0"/>
              <a:t>Programme Scratch - </a:t>
            </a:r>
            <a:r>
              <a:rPr lang="fr-FR" sz="1200" dirty="0" err="1"/>
              <a:t>Mblock</a:t>
            </a:r>
            <a:endParaRPr lang="fr-FR" sz="1200" dirty="0"/>
          </a:p>
          <a:p>
            <a:endParaRPr lang="fr-FR" sz="1200" dirty="0"/>
          </a:p>
          <a:p>
            <a:r>
              <a:rPr lang="fr-FR" sz="1200" dirty="0"/>
              <a:t>Fichier image</a:t>
            </a:r>
          </a:p>
        </p:txBody>
      </p:sp>
    </p:spTree>
    <p:extLst>
      <p:ext uri="{BB962C8B-B14F-4D97-AF65-F5344CB8AC3E}">
        <p14:creationId xmlns:p14="http://schemas.microsoft.com/office/powerpoint/2010/main" val="531133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ADB8526-A780-4EAE-E0A5-EF5CAA4DB07A}"/>
              </a:ext>
            </a:extLst>
          </p:cNvPr>
          <p:cNvSpPr/>
          <p:nvPr/>
        </p:nvSpPr>
        <p:spPr>
          <a:xfrm>
            <a:off x="152400" y="922019"/>
            <a:ext cx="7254870" cy="9342237"/>
          </a:xfrm>
          <a:prstGeom prst="rect">
            <a:avLst/>
          </a:prstGeom>
          <a:noFill/>
          <a:ln w="12700">
            <a:solidFill>
              <a:srgbClr val="4A2C6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21071D5-D710-B147-BCF8-404B8CC86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" y="175143"/>
            <a:ext cx="774431" cy="66813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1C4CCBD-B97B-9BD3-B692-36C51666F070}"/>
              </a:ext>
            </a:extLst>
          </p:cNvPr>
          <p:cNvSpPr/>
          <p:nvPr/>
        </p:nvSpPr>
        <p:spPr>
          <a:xfrm>
            <a:off x="152400" y="127000"/>
            <a:ext cx="7254875" cy="756920"/>
          </a:xfrm>
          <a:prstGeom prst="rect">
            <a:avLst/>
          </a:prstGeom>
          <a:noFill/>
          <a:ln w="12700">
            <a:solidFill>
              <a:srgbClr val="4A2C6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BDB3B6A-490A-B123-48E8-0D740ACF0E5E}"/>
              </a:ext>
            </a:extLst>
          </p:cNvPr>
          <p:cNvCxnSpPr/>
          <p:nvPr/>
        </p:nvCxnSpPr>
        <p:spPr>
          <a:xfrm>
            <a:off x="966384" y="127000"/>
            <a:ext cx="0" cy="756920"/>
          </a:xfrm>
          <a:prstGeom prst="line">
            <a:avLst/>
          </a:prstGeom>
          <a:ln w="12700">
            <a:solidFill>
              <a:srgbClr val="4A2C6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E30D4CE1-F7D0-7544-5621-0AF7CB32FE0A}"/>
              </a:ext>
            </a:extLst>
          </p:cNvPr>
          <p:cNvSpPr txBox="1"/>
          <p:nvPr/>
        </p:nvSpPr>
        <p:spPr>
          <a:xfrm>
            <a:off x="2117003" y="145256"/>
            <a:ext cx="52902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1500" b="1" dirty="0">
                <a:solidFill>
                  <a:srgbClr val="4A2C6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Le robot Mbot mesure-t-il une distance avec précision ?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AFAAD99-28C7-AA30-1DBC-7C5C45EBED4D}"/>
              </a:ext>
            </a:extLst>
          </p:cNvPr>
          <p:cNvSpPr txBox="1"/>
          <p:nvPr/>
        </p:nvSpPr>
        <p:spPr>
          <a:xfrm>
            <a:off x="1025618" y="487471"/>
            <a:ext cx="12631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Niveau : 5ème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B9FCB0D-D63D-9C47-3ED6-F62C469DD9AC}"/>
              </a:ext>
            </a:extLst>
          </p:cNvPr>
          <p:cNvSpPr txBox="1"/>
          <p:nvPr/>
        </p:nvSpPr>
        <p:spPr>
          <a:xfrm>
            <a:off x="1025618" y="175143"/>
            <a:ext cx="71519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Cycle 4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4BBDE7F3-7A25-7747-1FE1-CD2E6258BFDF}"/>
              </a:ext>
            </a:extLst>
          </p:cNvPr>
          <p:cNvCxnSpPr/>
          <p:nvPr/>
        </p:nvCxnSpPr>
        <p:spPr>
          <a:xfrm>
            <a:off x="2117004" y="128222"/>
            <a:ext cx="0" cy="756920"/>
          </a:xfrm>
          <a:prstGeom prst="line">
            <a:avLst/>
          </a:prstGeom>
          <a:ln w="12700">
            <a:solidFill>
              <a:srgbClr val="4A2C6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86A78C96-161B-14B4-3FA8-61ECC70006AB}"/>
              </a:ext>
            </a:extLst>
          </p:cNvPr>
          <p:cNvSpPr txBox="1"/>
          <p:nvPr/>
        </p:nvSpPr>
        <p:spPr>
          <a:xfrm>
            <a:off x="2359931" y="471441"/>
            <a:ext cx="4683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Evaluation (Sur « table »)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0088AFD-3F6F-0A1A-39D7-6DA6ED839497}"/>
              </a:ext>
            </a:extLst>
          </p:cNvPr>
          <p:cNvSpPr txBox="1"/>
          <p:nvPr/>
        </p:nvSpPr>
        <p:spPr>
          <a:xfrm>
            <a:off x="248920" y="969190"/>
            <a:ext cx="64780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Nom :					Prénom :					Classe : 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367FB3C1-1649-55C6-E8E1-8C4F6738D730}"/>
              </a:ext>
            </a:extLst>
          </p:cNvPr>
          <p:cNvCxnSpPr/>
          <p:nvPr/>
        </p:nvCxnSpPr>
        <p:spPr>
          <a:xfrm>
            <a:off x="152400" y="1307744"/>
            <a:ext cx="7254870" cy="0"/>
          </a:xfrm>
          <a:prstGeom prst="line">
            <a:avLst/>
          </a:prstGeom>
          <a:ln w="12700">
            <a:solidFill>
              <a:srgbClr val="4A2C6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F46F4700-905E-49D1-50F9-BCA8DB1CF3F8}"/>
              </a:ext>
            </a:extLst>
          </p:cNvPr>
          <p:cNvSpPr txBox="1"/>
          <p:nvPr/>
        </p:nvSpPr>
        <p:spPr>
          <a:xfrm>
            <a:off x="248920" y="1420368"/>
            <a:ext cx="715835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Question 1 :</a:t>
            </a:r>
          </a:p>
          <a:p>
            <a:r>
              <a:rPr lang="fr-FR" sz="1400" dirty="0"/>
              <a:t>Comment se nomme le composant du robot qui lui permet de s’arrêter en cas d’obstacle ?</a:t>
            </a:r>
          </a:p>
          <a:p>
            <a:endParaRPr lang="fr-FR" sz="1400" dirty="0"/>
          </a:p>
          <a:p>
            <a:endParaRPr lang="fr-FR" sz="1400" dirty="0"/>
          </a:p>
          <a:p>
            <a:r>
              <a:rPr lang="fr-FR" sz="1400" b="1" dirty="0"/>
              <a:t>Question 2 :</a:t>
            </a:r>
          </a:p>
          <a:p>
            <a:r>
              <a:rPr lang="fr-FR" sz="1400" dirty="0"/>
              <a:t>Donner une définition de l’élément trouvé à la </a:t>
            </a:r>
            <a:r>
              <a:rPr lang="fr-FR" sz="1400" b="1" dirty="0"/>
              <a:t>question 1</a:t>
            </a:r>
          </a:p>
          <a:p>
            <a:endParaRPr lang="fr-FR" sz="1400" b="1" dirty="0"/>
          </a:p>
          <a:p>
            <a:endParaRPr lang="fr-FR" sz="1400" b="1" dirty="0"/>
          </a:p>
          <a:p>
            <a:endParaRPr lang="fr-FR" sz="1400" dirty="0"/>
          </a:p>
          <a:p>
            <a:endParaRPr lang="fr-FR" sz="1400" dirty="0"/>
          </a:p>
          <a:p>
            <a:r>
              <a:rPr lang="fr-FR" sz="1400" dirty="0"/>
              <a:t>Un testeur dispose de 3 robots aspirateurs différents. Il a examiné les programmes utilisés par les robots, </a:t>
            </a:r>
            <a:r>
              <a:rPr lang="fr-FR" sz="1400" b="1" dirty="0"/>
              <a:t>ils sont identiques</a:t>
            </a:r>
            <a:r>
              <a:rPr lang="fr-FR" sz="1400" dirty="0"/>
              <a:t>. En voici un extrait : </a:t>
            </a:r>
          </a:p>
          <a:p>
            <a:endParaRPr lang="fr-FR" sz="1400" dirty="0"/>
          </a:p>
          <a:p>
            <a:endParaRPr lang="fr-FR" sz="1400" dirty="0"/>
          </a:p>
          <a:p>
            <a:endParaRPr lang="fr-FR" sz="1400" dirty="0"/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24C07E86-2E9B-9E91-7162-DE8BDACAE3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224" y="4252716"/>
            <a:ext cx="5162907" cy="1620987"/>
          </a:xfrm>
          <a:prstGeom prst="rect">
            <a:avLst/>
          </a:prstGeom>
        </p:spPr>
      </p:pic>
      <p:graphicFrame>
        <p:nvGraphicFramePr>
          <p:cNvPr id="32" name="Tableau 31">
            <a:extLst>
              <a:ext uri="{FF2B5EF4-FFF2-40B4-BE49-F238E27FC236}">
                <a16:creationId xmlns:a16="http://schemas.microsoft.com/office/drawing/2014/main" id="{FD11ED7F-7C63-64AC-05C1-FEEE4E2BF4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176229"/>
              </p:ext>
            </p:extLst>
          </p:nvPr>
        </p:nvGraphicFramePr>
        <p:xfrm>
          <a:off x="321224" y="6018541"/>
          <a:ext cx="6941820" cy="1230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3940">
                  <a:extLst>
                    <a:ext uri="{9D8B030D-6E8A-4147-A177-3AD203B41FA5}">
                      <a16:colId xmlns:a16="http://schemas.microsoft.com/office/drawing/2014/main" val="3543958778"/>
                    </a:ext>
                  </a:extLst>
                </a:gridCol>
                <a:gridCol w="2313940">
                  <a:extLst>
                    <a:ext uri="{9D8B030D-6E8A-4147-A177-3AD203B41FA5}">
                      <a16:colId xmlns:a16="http://schemas.microsoft.com/office/drawing/2014/main" val="1912064939"/>
                    </a:ext>
                  </a:extLst>
                </a:gridCol>
                <a:gridCol w="2313940">
                  <a:extLst>
                    <a:ext uri="{9D8B030D-6E8A-4147-A177-3AD203B41FA5}">
                      <a16:colId xmlns:a16="http://schemas.microsoft.com/office/drawing/2014/main" val="1320755962"/>
                    </a:ext>
                  </a:extLst>
                </a:gridCol>
              </a:tblGrid>
              <a:tr h="407517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Robot 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Robot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tx1"/>
                          </a:solidFill>
                        </a:rPr>
                        <a:t>Robot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8346283"/>
                  </a:ext>
                </a:extLst>
              </a:tr>
              <a:tr h="524105">
                <a:tc>
                  <a:txBody>
                    <a:bodyPr/>
                    <a:lstStyle/>
                    <a:p>
                      <a:r>
                        <a:rPr lang="fr-FR" sz="1200" dirty="0"/>
                        <a:t>Le robot cogne contre les obstacles. Des marques apparaissent sur le robot et sur les obstacles.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Le robot s’arrête juste sur l’obstacle. Il n’y a pas de choc. La poussière est aspirée au plus près de l’obstacle.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Le robot s’arrête avant l’obstacle. La poussière n’est pas correctement aspirée.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315369"/>
                  </a:ext>
                </a:extLst>
              </a:tr>
            </a:tbl>
          </a:graphicData>
        </a:graphic>
      </p:graphicFrame>
      <p:sp>
        <p:nvSpPr>
          <p:cNvPr id="34" name="ZoneTexte 33">
            <a:extLst>
              <a:ext uri="{FF2B5EF4-FFF2-40B4-BE49-F238E27FC236}">
                <a16:creationId xmlns:a16="http://schemas.microsoft.com/office/drawing/2014/main" id="{8DFE0F64-515F-39BE-7657-EB1B9F8D02E4}"/>
              </a:ext>
            </a:extLst>
          </p:cNvPr>
          <p:cNvSpPr txBox="1"/>
          <p:nvPr/>
        </p:nvSpPr>
        <p:spPr>
          <a:xfrm>
            <a:off x="248920" y="7289658"/>
            <a:ext cx="77724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A l’aide du programme et du tableau ci-dessus. </a:t>
            </a:r>
          </a:p>
          <a:p>
            <a:endParaRPr lang="fr-FR" sz="1400" b="1" dirty="0"/>
          </a:p>
          <a:p>
            <a:r>
              <a:rPr lang="fr-FR" sz="1400" b="1" dirty="0"/>
              <a:t>Question 3 :</a:t>
            </a:r>
          </a:p>
          <a:p>
            <a:r>
              <a:rPr lang="fr-FR" sz="1400" dirty="0"/>
              <a:t>Identifier le robot ayant les meilleures performances. </a:t>
            </a:r>
          </a:p>
          <a:p>
            <a:endParaRPr lang="fr-FR" sz="1400" dirty="0"/>
          </a:p>
          <a:p>
            <a:endParaRPr lang="fr-FR" sz="1400" dirty="0"/>
          </a:p>
          <a:p>
            <a:endParaRPr lang="fr-FR" sz="1400" dirty="0"/>
          </a:p>
          <a:p>
            <a:r>
              <a:rPr lang="fr-FR" sz="1400" b="1" dirty="0"/>
              <a:t>Question 4 :</a:t>
            </a:r>
          </a:p>
          <a:p>
            <a:r>
              <a:rPr lang="fr-FR" sz="1400" dirty="0"/>
              <a:t>Justifier le choix</a:t>
            </a:r>
          </a:p>
        </p:txBody>
      </p: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91F0B0D6-97F2-365A-8C0A-15173B3E75BE}"/>
              </a:ext>
            </a:extLst>
          </p:cNvPr>
          <p:cNvCxnSpPr/>
          <p:nvPr/>
        </p:nvCxnSpPr>
        <p:spPr>
          <a:xfrm>
            <a:off x="312420" y="2186940"/>
            <a:ext cx="1925591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4F3F3D7B-90BE-52C8-CC0F-C2FC37C9A7B3}"/>
              </a:ext>
            </a:extLst>
          </p:cNvPr>
          <p:cNvCxnSpPr>
            <a:cxnSpLocks/>
          </p:cNvCxnSpPr>
          <p:nvPr/>
        </p:nvCxnSpPr>
        <p:spPr>
          <a:xfrm>
            <a:off x="312420" y="3017520"/>
            <a:ext cx="6888480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F8A13404-6E1E-04C8-43B0-3691C47787B8}"/>
              </a:ext>
            </a:extLst>
          </p:cNvPr>
          <p:cNvCxnSpPr>
            <a:cxnSpLocks/>
          </p:cNvCxnSpPr>
          <p:nvPr/>
        </p:nvCxnSpPr>
        <p:spPr>
          <a:xfrm>
            <a:off x="312420" y="3329940"/>
            <a:ext cx="6888480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916CD781-E866-3EE6-9116-121DB3C09166}"/>
              </a:ext>
            </a:extLst>
          </p:cNvPr>
          <p:cNvCxnSpPr/>
          <p:nvPr/>
        </p:nvCxnSpPr>
        <p:spPr>
          <a:xfrm>
            <a:off x="363210" y="8366760"/>
            <a:ext cx="1925591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E3B11C6E-07F0-799C-446C-127022134B09}"/>
              </a:ext>
            </a:extLst>
          </p:cNvPr>
          <p:cNvCxnSpPr>
            <a:cxnSpLocks/>
          </p:cNvCxnSpPr>
          <p:nvPr/>
        </p:nvCxnSpPr>
        <p:spPr>
          <a:xfrm>
            <a:off x="1860464" y="9197340"/>
            <a:ext cx="5402580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899993BB-42DE-B96F-BC66-F36FB77E9ADF}"/>
              </a:ext>
            </a:extLst>
          </p:cNvPr>
          <p:cNvCxnSpPr>
            <a:cxnSpLocks/>
          </p:cNvCxnSpPr>
          <p:nvPr/>
        </p:nvCxnSpPr>
        <p:spPr>
          <a:xfrm>
            <a:off x="365760" y="9517380"/>
            <a:ext cx="6888480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654C71F7-D8E0-A4D4-7901-DE4EB9F7BD47}"/>
              </a:ext>
            </a:extLst>
          </p:cNvPr>
          <p:cNvCxnSpPr>
            <a:cxnSpLocks/>
          </p:cNvCxnSpPr>
          <p:nvPr/>
        </p:nvCxnSpPr>
        <p:spPr>
          <a:xfrm>
            <a:off x="374564" y="9807056"/>
            <a:ext cx="6888480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7A61D34D-B33D-9F09-9E16-75323E76C8FC}"/>
              </a:ext>
            </a:extLst>
          </p:cNvPr>
          <p:cNvCxnSpPr>
            <a:cxnSpLocks/>
          </p:cNvCxnSpPr>
          <p:nvPr/>
        </p:nvCxnSpPr>
        <p:spPr>
          <a:xfrm>
            <a:off x="374564" y="10119476"/>
            <a:ext cx="6888480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85795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326</Words>
  <Application>Microsoft Office PowerPoint</Application>
  <PresentationFormat>Personnalisé</PresentationFormat>
  <Paragraphs>71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Wingdings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Jean-Francois Jedraszak</dc:creator>
  <cp:lastModifiedBy>Jean-Michel RAYNAUD</cp:lastModifiedBy>
  <cp:revision>5</cp:revision>
  <dcterms:created xsi:type="dcterms:W3CDTF">2024-07-01T16:25:23Z</dcterms:created>
  <dcterms:modified xsi:type="dcterms:W3CDTF">2024-10-04T15:22:50Z</dcterms:modified>
</cp:coreProperties>
</file>