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6" r:id="rId3"/>
    <p:sldId id="260" r:id="rId4"/>
    <p:sldId id="261" r:id="rId5"/>
    <p:sldId id="262" r:id="rId6"/>
    <p:sldId id="263" r:id="rId7"/>
    <p:sldId id="265" r:id="rId8"/>
    <p:sldId id="264" r:id="rId9"/>
    <p:sldId id="258" r:id="rId10"/>
    <p:sldId id="259" r:id="rId11"/>
    <p:sldId id="267" r:id="rId12"/>
    <p:sldId id="268" r:id="rId13"/>
    <p:sldId id="269" r:id="rId14"/>
  </p:sldIdLst>
  <p:sldSz cx="9144000" cy="6858000" type="screen4x3"/>
  <p:notesSz cx="9144000" cy="6858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3EB"/>
    <a:srgbClr val="EA1404"/>
    <a:srgbClr val="5CF0EC"/>
    <a:srgbClr val="FF3300"/>
    <a:srgbClr val="FF00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30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294" y="-9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FB59BE61-8689-14AC-142A-04C115B1F27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FE3D9880-A5B7-53CA-2339-F55877597FD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6447326C-A37A-71CD-120C-60FF38D6AEE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fr-FR"/>
              <a:t>Diaporam Lycée du DauphinéDiaporama Lycée du Dauphiné 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3688C6F1-09F3-F4E5-4347-A174CCC6078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F775865-F03C-4AED-B281-3B88ED7C455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9DB1296C-519A-3451-0B9B-D2474B875BE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3E44CDDA-E1C3-8EC9-57D0-91E758E305E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DC05D224-EB5A-6DC4-662A-E765D0C99587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B12DBA35-04BA-B3E3-4CCF-AFA6C1D3E6C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ED2B64BF-CF1A-435D-4B7F-F0EC2AE44C9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fr-FR"/>
              <a:t>Diaporam Lycée du Dauphiné</a:t>
            </a:r>
          </a:p>
        </p:txBody>
      </p:sp>
      <p:sp>
        <p:nvSpPr>
          <p:cNvPr id="27655" name="Rectangle 7">
            <a:extLst>
              <a:ext uri="{FF2B5EF4-FFF2-40B4-BE49-F238E27FC236}">
                <a16:creationId xmlns:a16="http://schemas.microsoft.com/office/drawing/2014/main" id="{B2137B84-59D2-D05A-DE52-AB8E87BE20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2E95FE0-FD73-4621-9937-1473522A7B6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>
            <a:extLst>
              <a:ext uri="{FF2B5EF4-FFF2-40B4-BE49-F238E27FC236}">
                <a16:creationId xmlns:a16="http://schemas.microsoft.com/office/drawing/2014/main" id="{4E92E557-33F5-1722-DC30-F1FCD4275B7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fr-FR" altLang="fr-FR"/>
              <a:t>Diaporam Lycée du Dauphiné</a:t>
            </a:r>
          </a:p>
        </p:txBody>
      </p:sp>
      <p:sp>
        <p:nvSpPr>
          <p:cNvPr id="7171" name="Rectangle 7">
            <a:extLst>
              <a:ext uri="{FF2B5EF4-FFF2-40B4-BE49-F238E27FC236}">
                <a16:creationId xmlns:a16="http://schemas.microsoft.com/office/drawing/2014/main" id="{B7167C95-FB39-7D56-0813-45FE108B22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24E3CC-8438-42C2-95B2-3C8AB35CD6F3}" type="slidenum">
              <a:rPr lang="fr-FR" altLang="fr-FR" smtClean="0"/>
              <a:pPr>
                <a:spcBef>
                  <a:spcPct val="0"/>
                </a:spcBef>
              </a:pPr>
              <a:t>2</a:t>
            </a:fld>
            <a:endParaRPr lang="fr-FR" altLang="fr-FR"/>
          </a:p>
        </p:txBody>
      </p:sp>
      <p:sp>
        <p:nvSpPr>
          <p:cNvPr id="7172" name="Rectangle 2">
            <a:extLst>
              <a:ext uri="{FF2B5EF4-FFF2-40B4-BE49-F238E27FC236}">
                <a16:creationId xmlns:a16="http://schemas.microsoft.com/office/drawing/2014/main" id="{3B18EC96-71D9-F0F3-E420-4494424F1A4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3" name="Rectangle 3">
            <a:extLst>
              <a:ext uri="{FF2B5EF4-FFF2-40B4-BE49-F238E27FC236}">
                <a16:creationId xmlns:a16="http://schemas.microsoft.com/office/drawing/2014/main" id="{CDA78556-B61F-A60A-7622-DAA12D48A6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>
            <a:extLst>
              <a:ext uri="{FF2B5EF4-FFF2-40B4-BE49-F238E27FC236}">
                <a16:creationId xmlns:a16="http://schemas.microsoft.com/office/drawing/2014/main" id="{0AE798E0-3ED7-B312-881D-72AD1E386D3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fr-FR" altLang="fr-FR"/>
              <a:t>Diaporam Lycée du Dauphiné</a:t>
            </a:r>
          </a:p>
        </p:txBody>
      </p:sp>
      <p:sp>
        <p:nvSpPr>
          <p:cNvPr id="11267" name="Rectangle 7">
            <a:extLst>
              <a:ext uri="{FF2B5EF4-FFF2-40B4-BE49-F238E27FC236}">
                <a16:creationId xmlns:a16="http://schemas.microsoft.com/office/drawing/2014/main" id="{4EF6DB79-7361-8D5E-8F64-9318AD1F98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AAE3C23-0D50-4A8E-92B0-F82EB07F36AC}" type="slidenum">
              <a:rPr lang="fr-FR" altLang="fr-FR" smtClean="0"/>
              <a:pPr>
                <a:spcBef>
                  <a:spcPct val="0"/>
                </a:spcBef>
              </a:pPr>
              <a:t>5</a:t>
            </a:fld>
            <a:endParaRPr lang="fr-FR" altLang="fr-FR"/>
          </a:p>
        </p:txBody>
      </p:sp>
      <p:sp>
        <p:nvSpPr>
          <p:cNvPr id="11268" name="Rectangle 2">
            <a:extLst>
              <a:ext uri="{FF2B5EF4-FFF2-40B4-BE49-F238E27FC236}">
                <a16:creationId xmlns:a16="http://schemas.microsoft.com/office/drawing/2014/main" id="{AFF6B317-0EF1-A778-5F4F-581AE94D3B0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9" name="Rectangle 3">
            <a:extLst>
              <a:ext uri="{FF2B5EF4-FFF2-40B4-BE49-F238E27FC236}">
                <a16:creationId xmlns:a16="http://schemas.microsoft.com/office/drawing/2014/main" id="{F3C3F0E9-7B2E-F153-608F-95FEE60E08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DA8C0F-7128-B774-B898-7D8F2C1134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D0B2AB0-439F-EA13-B199-551A4D71F7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B550070-7D51-F46F-657F-F83A676E6C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B82FB-C54D-4DF2-863D-D7D2A1FD0B2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06203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A0FA676-1671-9B45-6399-A071681EC5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3B4C5F0-5FF4-F35C-E6A3-FD07EED3E9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4F04A0B-DD83-7E47-FDAF-F1A2F18ECB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BB4EA-9A25-4254-9448-2C8CDC30DFE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519876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A374959-1FB2-62CF-E7D5-501BA2A4A5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C19A414-4D27-AB48-F7CD-45985522A7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B807DC3-7CFA-63D1-2670-EA464CDFD6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A4B41-A2AC-4EE3-840E-1DE255181EB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52106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4B235F5-0465-3CEB-E65F-5E11F029EB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9A0D8EA-DFB8-F2AE-1F02-78243C375B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AE26CEF-0F73-3017-6136-4F87B6A87F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A00EA-8DD9-40A4-A913-A66DCF5452E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95970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700684C-6FA8-4D69-253F-17B3B7BFA6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A303122-2BA3-9BED-5497-6250B47F0A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1686DB8-D3FA-C603-6EAF-5F79CD1AEB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8FC86-668A-4F63-B072-B8A079249E0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4786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28AAA25-DCCA-51C6-53D3-5E56958280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F7BC589-6282-D7F7-A915-5DB1A28302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7DF7709-60A2-B19C-0480-E3F0800B39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0B297-BEA9-44B6-9FDC-595AD58614A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22800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D162A5-348B-B1B6-8DF3-B2588AB910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94F4BE0-9E98-1C84-D691-67997C9165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0433B3-EC4C-B44B-37EA-47D39C7CC2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F70CC-5AB1-418A-8D41-301A05D443B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42641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46C1C1-D4CE-AB9E-4976-6E0B0CDC5F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D73638-B58F-1D07-0F3D-3BBBCBFB23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86779A0-C23F-8642-6F1D-951006668F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841C6-DA10-47B3-9CDF-43C15F638BF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766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93A05D8-C80C-5C09-0B8F-C01CC39C40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CE0756F-A927-C093-FAA4-843F943DDD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87E146A-655D-2C7C-962C-ACC9E62C71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D872F-281B-4728-AC60-2585D85E022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707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F66D881-8EE7-5089-DBC1-7B947B44C1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E0AB7CA-B394-F211-BECB-6DA65B3BAE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A648303-7589-F7B1-0937-2A82C91552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022B2-22BB-4AD4-A985-D11ACB415E0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84066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4F7A81F-6F5F-11F5-BBC2-3367C0C380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D7C95A0-3309-C6B9-9E7E-732729D03D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64019B8-0AB3-B0EB-1C31-6F5B066351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3C59-804A-435F-9E31-C2CB225499DA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44578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0AE6D1-6E11-18FB-F9E3-EE9B61A37B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5643B2-E1D7-7F7D-5C32-6DC94DDFF9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7F0AEF-0D3D-0C21-40DC-B5D2DF81BA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EE570-E378-4388-BF3E-C5AB427FFEF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061509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F32195-A4F6-1A7C-785A-A58B967B62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B0CF2D-F437-696E-EF56-387B3FD243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0E39D5-01FA-4120-0F3F-2D9E40572C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8684A-79AE-434B-8401-2ABEC4BDE34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80395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6C844F9-1675-619C-670E-FA68B5B366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6920E6D-67CB-E459-1583-2AF87EF61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CCB7744-B88B-4F0F-B009-2BBEC1797E5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7A7943A-FCE3-8C0E-A399-70CE643C79B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27313" y="6245225"/>
            <a:ext cx="4032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fr-FR"/>
              <a:t>Diaporama Lycée du Dauphiné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D122A40-8764-AD94-A59D-791DF0D0F3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15A9EBD9-EAB4-4769-B453-55A3A1578F26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0.png"/><Relationship Id="rId5" Type="http://schemas.openxmlformats.org/officeDocument/2006/relationships/slide" Target="slide13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.png"/><Relationship Id="rId7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6" Type="http://schemas.openxmlformats.org/officeDocument/2006/relationships/slide" Target="slide11.xml"/><Relationship Id="rId5" Type="http://schemas.openxmlformats.org/officeDocument/2006/relationships/image" Target="../media/image5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Relationship Id="rId6" Type="http://schemas.openxmlformats.org/officeDocument/2006/relationships/slide" Target="slide7.xml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Relationship Id="rId6" Type="http://schemas.openxmlformats.org/officeDocument/2006/relationships/slide" Target="slide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0.pn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0.png"/><Relationship Id="rId5" Type="http://schemas.openxmlformats.org/officeDocument/2006/relationships/slide" Target="slide1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8EFA696-B1B6-D0C1-146D-7B130CB82D0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9750" y="252413"/>
            <a:ext cx="8064500" cy="1470025"/>
          </a:xfrm>
        </p:spPr>
        <p:txBody>
          <a:bodyPr/>
          <a:lstStyle/>
          <a:p>
            <a:pPr eaLnBrk="1" hangingPunct="1"/>
            <a:r>
              <a:rPr lang="fr-FR" altLang="fr-FR" sz="3600" b="1">
                <a:solidFill>
                  <a:schemeClr val="accent2"/>
                </a:solidFill>
              </a:rPr>
              <a:t>PR</a:t>
            </a:r>
            <a:r>
              <a:rPr lang="fr-FR" altLang="fr-FR" sz="3600" b="1">
                <a:solidFill>
                  <a:schemeClr val="accent2"/>
                </a:solidFill>
                <a:cs typeface="Arial" panose="020B0604020202020204" pitchFamily="34" charset="0"/>
              </a:rPr>
              <a:t>É</a:t>
            </a:r>
            <a:r>
              <a:rPr lang="fr-FR" altLang="fr-FR" sz="3600" b="1">
                <a:solidFill>
                  <a:schemeClr val="accent2"/>
                </a:solidFill>
              </a:rPr>
              <a:t>PARATION INDUSTRIELLE D’UNE COLLECTION</a:t>
            </a:r>
          </a:p>
        </p:txBody>
      </p:sp>
      <p:pic>
        <p:nvPicPr>
          <p:cNvPr id="5123" name="Image 8">
            <a:extLst>
              <a:ext uri="{FF2B5EF4-FFF2-40B4-BE49-F238E27FC236}">
                <a16:creationId xmlns:a16="http://schemas.microsoft.com/office/drawing/2014/main" id="{E33FD72B-FBBB-2159-4F3A-F1A02F8CC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450138" y="5121275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D49487C-D5BB-C40F-E2DB-57657E7E23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49079"/>
          <a:stretch/>
        </p:blipFill>
        <p:spPr>
          <a:xfrm>
            <a:off x="3131840" y="2683201"/>
            <a:ext cx="3024336" cy="346427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970B8FD-E0A8-07AA-9F33-3AAE63C3871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6290732" y="1218453"/>
            <a:ext cx="2714747" cy="3522431"/>
          </a:xfrm>
          <a:prstGeom prst="rect">
            <a:avLst/>
          </a:prstGeom>
        </p:spPr>
      </p:pic>
      <p:pic>
        <p:nvPicPr>
          <p:cNvPr id="5126" name="Image 16">
            <a:extLst>
              <a:ext uri="{FF2B5EF4-FFF2-40B4-BE49-F238E27FC236}">
                <a16:creationId xmlns:a16="http://schemas.microsoft.com/office/drawing/2014/main" id="{99F793B4-FF40-0789-CDC2-CDB032FF1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2130425"/>
            <a:ext cx="1887537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>
            <a:extLst>
              <a:ext uri="{FF2B5EF4-FFF2-40B4-BE49-F238E27FC236}">
                <a16:creationId xmlns:a16="http://schemas.microsoft.com/office/drawing/2014/main" id="{F1856452-DCBD-7C79-5B24-AC598181355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138113"/>
            <a:ext cx="7834313" cy="1143000"/>
          </a:xfrm>
        </p:spPr>
        <p:txBody>
          <a:bodyPr/>
          <a:lstStyle/>
          <a:p>
            <a:pPr algn="l" eaLnBrk="1" hangingPunct="1"/>
            <a:r>
              <a:rPr lang="fr-FR" altLang="fr-FR" sz="4000" b="1">
                <a:solidFill>
                  <a:schemeClr val="accent2"/>
                </a:solidFill>
              </a:rPr>
              <a:t>Exemple de cadre </a:t>
            </a:r>
            <a:br>
              <a:rPr lang="fr-FR" altLang="fr-FR" sz="4000" b="1">
                <a:solidFill>
                  <a:schemeClr val="accent2"/>
                </a:solidFill>
              </a:rPr>
            </a:br>
            <a:r>
              <a:rPr lang="fr-FR" altLang="fr-FR" sz="4000" b="1">
                <a:solidFill>
                  <a:schemeClr val="accent2"/>
                </a:solidFill>
              </a:rPr>
              <a:t>de collection</a:t>
            </a:r>
          </a:p>
        </p:txBody>
      </p:sp>
      <p:pic>
        <p:nvPicPr>
          <p:cNvPr id="15364" name="Image 5">
            <a:extLst>
              <a:ext uri="{FF2B5EF4-FFF2-40B4-BE49-F238E27FC236}">
                <a16:creationId xmlns:a16="http://schemas.microsoft.com/office/drawing/2014/main" id="{FA23A215-BFF6-479B-C22C-FAAF040F9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54137"/>
            <a:ext cx="5829300" cy="524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BC96CA8E-9951-82FB-967A-B03FEE779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593013" y="7938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5">
            <a:hlinkClick r:id="rId5" action="ppaction://hlinksldjump"/>
            <a:extLst>
              <a:ext uri="{FF2B5EF4-FFF2-40B4-BE49-F238E27FC236}">
                <a16:creationId xmlns:a16="http://schemas.microsoft.com/office/drawing/2014/main" id="{A6274177-26E7-BABC-A3B4-CCFFDAF42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954713"/>
            <a:ext cx="2484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contenu 1">
            <a:extLst>
              <a:ext uri="{FF2B5EF4-FFF2-40B4-BE49-F238E27FC236}">
                <a16:creationId xmlns:a16="http://schemas.microsoft.com/office/drawing/2014/main" id="{DCEDC0DD-F2EC-22AA-EEC5-4CF9225A52D2}"/>
              </a:ext>
            </a:extLst>
          </p:cNvPr>
          <p:cNvSpPr>
            <a:spLocks noGrp="1" noChangeArrowheads="1"/>
          </p:cNvSpPr>
          <p:nvPr>
            <p:ph/>
          </p:nvPr>
        </p:nvSpPr>
        <p:spPr>
          <a:xfrm>
            <a:off x="354013" y="2719388"/>
            <a:ext cx="8580437" cy="19431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fr-FR" altLang="fr-FR"/>
              <a:t>Le calendrier de collection doit être précis à la semaine près et doit intégrer tous les paramètres, y compris d’éventuels aléas.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F8B2DDF-AF5F-5EF7-582E-6435DFA2F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6525"/>
            <a:ext cx="56880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4000" b="1">
                <a:solidFill>
                  <a:schemeClr val="accent2"/>
                </a:solidFill>
              </a:rPr>
              <a:t>LE CALENDRIER DE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4000" b="1">
                <a:solidFill>
                  <a:schemeClr val="accent2"/>
                </a:solidFill>
              </a:rPr>
              <a:t>COLLECTION</a:t>
            </a:r>
          </a:p>
        </p:txBody>
      </p:sp>
      <p:pic>
        <p:nvPicPr>
          <p:cNvPr id="2" name="Image 1">
            <a:hlinkClick r:id="rId4" action="ppaction://hlinksldjump"/>
            <a:extLst>
              <a:ext uri="{FF2B5EF4-FFF2-40B4-BE49-F238E27FC236}">
                <a16:creationId xmlns:a16="http://schemas.microsoft.com/office/drawing/2014/main" id="{F85A69D5-4552-691F-F69A-6A2B2DA1C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954713"/>
            <a:ext cx="2484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Image 5">
            <a:extLst>
              <a:ext uri="{FF2B5EF4-FFF2-40B4-BE49-F238E27FC236}">
                <a16:creationId xmlns:a16="http://schemas.microsoft.com/office/drawing/2014/main" id="{B6AC753D-11DA-56B7-A2BD-CB757A4F4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656513" y="80963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C456F65-AD80-1DE3-AF01-E46E02693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" y="36513"/>
            <a:ext cx="95885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fr-FR" altLang="fr-FR" sz="4000" b="1" kern="0" dirty="0">
                <a:solidFill>
                  <a:schemeClr val="accent2"/>
                </a:solidFill>
              </a:rPr>
              <a:t>Exemple de "déroulé" </a:t>
            </a:r>
          </a:p>
          <a:p>
            <a:pPr algn="l" eaLnBrk="1" hangingPunct="1">
              <a:defRPr/>
            </a:pPr>
            <a:r>
              <a:rPr lang="fr-FR" altLang="fr-FR" sz="4000" b="1" kern="0" dirty="0">
                <a:solidFill>
                  <a:schemeClr val="accent2"/>
                </a:solidFill>
              </a:rPr>
              <a:t>d’un calendrier de collection</a:t>
            </a:r>
          </a:p>
        </p:txBody>
      </p:sp>
      <p:pic>
        <p:nvPicPr>
          <p:cNvPr id="17412" name="Image 6">
            <a:extLst>
              <a:ext uri="{FF2B5EF4-FFF2-40B4-BE49-F238E27FC236}">
                <a16:creationId xmlns:a16="http://schemas.microsoft.com/office/drawing/2014/main" id="{4487307B-68D2-EAE4-171E-F8B3CE656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93"/>
          <a:stretch>
            <a:fillRect/>
          </a:stretch>
        </p:blipFill>
        <p:spPr bwMode="auto">
          <a:xfrm>
            <a:off x="1908175" y="1428750"/>
            <a:ext cx="460533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Image 7">
            <a:extLst>
              <a:ext uri="{FF2B5EF4-FFF2-40B4-BE49-F238E27FC236}">
                <a16:creationId xmlns:a16="http://schemas.microsoft.com/office/drawing/2014/main" id="{4C476125-9C23-B1A4-2B68-A48B6593F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37"/>
          <a:stretch>
            <a:fillRect/>
          </a:stretch>
        </p:blipFill>
        <p:spPr bwMode="auto">
          <a:xfrm>
            <a:off x="179388" y="3429000"/>
            <a:ext cx="877570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>
            <a:hlinkClick r:id="rId4" action="ppaction://hlinksldjump"/>
            <a:extLst>
              <a:ext uri="{FF2B5EF4-FFF2-40B4-BE49-F238E27FC236}">
                <a16:creationId xmlns:a16="http://schemas.microsoft.com/office/drawing/2014/main" id="{9D4FBF2A-2173-C70A-8460-91EFBE896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550" y="5227638"/>
            <a:ext cx="159385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Image 2">
            <a:extLst>
              <a:ext uri="{FF2B5EF4-FFF2-40B4-BE49-F238E27FC236}">
                <a16:creationId xmlns:a16="http://schemas.microsoft.com/office/drawing/2014/main" id="{3F077E00-9D1F-25A7-3155-9F6CACCE3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545388" y="7938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2">
            <a:extLst>
              <a:ext uri="{FF2B5EF4-FFF2-40B4-BE49-F238E27FC236}">
                <a16:creationId xmlns:a16="http://schemas.microsoft.com/office/drawing/2014/main" id="{4484DBAD-DBF2-57A9-C223-2C88C537A5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33711">
            <a:off x="276751" y="152237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54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4B384B86-073C-86E5-7CEC-E25FC4DC96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570038" y="404813"/>
            <a:ext cx="8229601" cy="1143000"/>
          </a:xfrm>
        </p:spPr>
        <p:txBody>
          <a:bodyPr/>
          <a:lstStyle/>
          <a:p>
            <a:pPr eaLnBrk="1" hangingPunct="1"/>
            <a:r>
              <a:rPr lang="fr-FR" altLang="fr-FR" sz="4000" b="1">
                <a:solidFill>
                  <a:schemeClr val="accent2"/>
                </a:solidFill>
              </a:rPr>
              <a:t>LA COLLECTION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9FEB00F5-4CAA-C120-DC5B-4C09639B74BF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107950" y="1611313"/>
            <a:ext cx="8694738" cy="363378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ð"/>
            </a:pPr>
            <a:r>
              <a:rPr lang="fr-FR" altLang="fr-FR" sz="2400" b="1">
                <a:solidFill>
                  <a:schemeClr val="accent2"/>
                </a:solidFill>
              </a:rPr>
              <a:t>Une collection est l’ensemble des modèles étudiés pour une saison. Elle dépend du marché à cibler, des contraintes techniques et commerciales de l’entreprise.</a:t>
            </a:r>
          </a:p>
          <a:p>
            <a:pPr eaLnBrk="1" hangingPunct="1">
              <a:lnSpc>
                <a:spcPct val="150000"/>
              </a:lnSpc>
            </a:pPr>
            <a:endParaRPr lang="fr-FR" altLang="fr-FR" sz="2400" b="1">
              <a:solidFill>
                <a:schemeClr val="accent2"/>
              </a:solidFill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ð"/>
            </a:pPr>
            <a:r>
              <a:rPr lang="fr-FR" altLang="fr-FR" sz="2400" b="1">
                <a:solidFill>
                  <a:schemeClr val="accent2"/>
                </a:solidFill>
              </a:rPr>
              <a:t>L’analyse, le plan, le cadre et le calendrier de collection sont des repères pour le coordonnateur des collections.</a:t>
            </a:r>
            <a:endParaRPr lang="fr-FR" altLang="fr-FR" sz="2400" b="1">
              <a:solidFill>
                <a:srgbClr val="FF3300"/>
              </a:solidFill>
            </a:endParaRPr>
          </a:p>
        </p:txBody>
      </p:sp>
      <p:pic>
        <p:nvPicPr>
          <p:cNvPr id="6148" name="Image 1">
            <a:extLst>
              <a:ext uri="{FF2B5EF4-FFF2-40B4-BE49-F238E27FC236}">
                <a16:creationId xmlns:a16="http://schemas.microsoft.com/office/drawing/2014/main" id="{5E002EA3-01D5-837D-6767-656F91651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450138" y="5121275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1" name="Text Box 163">
            <a:extLst>
              <a:ext uri="{FF2B5EF4-FFF2-40B4-BE49-F238E27FC236}">
                <a16:creationId xmlns:a16="http://schemas.microsoft.com/office/drawing/2014/main" id="{0BC3DEBD-5C41-D67B-F5EE-090373757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85763"/>
            <a:ext cx="73437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2000" b="1"/>
              <a:t>La collection peut s’organiser de différentes manières 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fr-FR" altLang="fr-FR" sz="2000" b="1"/>
          </a:p>
        </p:txBody>
      </p:sp>
      <p:sp>
        <p:nvSpPr>
          <p:cNvPr id="12452" name="AutoShape 164">
            <a:extLst>
              <a:ext uri="{FF2B5EF4-FFF2-40B4-BE49-F238E27FC236}">
                <a16:creationId xmlns:a16="http://schemas.microsoft.com/office/drawing/2014/main" id="{8389A01E-6ECB-B115-2CB2-34DE5BA90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2420938"/>
            <a:ext cx="4751388" cy="2160587"/>
          </a:xfrm>
          <a:prstGeom prst="horizontalScroll">
            <a:avLst>
              <a:gd name="adj" fmla="val 12500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b="1"/>
              <a:t>Par MARQUE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Ex : Clergerie ; Espace</a:t>
            </a:r>
          </a:p>
        </p:txBody>
      </p:sp>
      <p:sp>
        <p:nvSpPr>
          <p:cNvPr id="12453" name="AutoShape 165">
            <a:extLst>
              <a:ext uri="{FF2B5EF4-FFF2-40B4-BE49-F238E27FC236}">
                <a16:creationId xmlns:a16="http://schemas.microsoft.com/office/drawing/2014/main" id="{066C8014-EE85-1949-A4D5-6E1579302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3243263"/>
            <a:ext cx="4681537" cy="2736850"/>
          </a:xfrm>
          <a:prstGeom prst="irregularSeal2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b="1"/>
              <a:t>Par</a:t>
            </a:r>
            <a:r>
              <a:rPr lang="fr-FR" altLang="fr-FR" sz="1800"/>
              <a:t> </a:t>
            </a:r>
            <a:r>
              <a:rPr lang="fr-FR" altLang="fr-FR" b="1"/>
              <a:t>thème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Ex :</a:t>
            </a:r>
            <a:r>
              <a:rPr lang="fr-FR" altLang="fr-FR" b="1"/>
              <a:t> </a:t>
            </a:r>
            <a:r>
              <a:rPr lang="fr-FR" altLang="fr-FR" sz="2000"/>
              <a:t>Franges, plage…</a:t>
            </a:r>
          </a:p>
        </p:txBody>
      </p:sp>
      <p:sp>
        <p:nvSpPr>
          <p:cNvPr id="12456" name="AutoShape 168">
            <a:extLst>
              <a:ext uri="{FF2B5EF4-FFF2-40B4-BE49-F238E27FC236}">
                <a16:creationId xmlns:a16="http://schemas.microsoft.com/office/drawing/2014/main" id="{71E0E2F7-A840-6DA8-9139-736C9E0AC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1239838"/>
            <a:ext cx="4321175" cy="2520950"/>
          </a:xfrm>
          <a:prstGeom prst="cloudCallout">
            <a:avLst>
              <a:gd name="adj1" fmla="val -42102"/>
              <a:gd name="adj2" fmla="val 152898"/>
            </a:avLst>
          </a:prstGeom>
          <a:solidFill>
            <a:srgbClr val="000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fr-FR" altLang="fr-FR" b="1">
              <a:solidFill>
                <a:srgbClr val="FFCC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b="1">
                <a:solidFill>
                  <a:srgbClr val="FFCC00"/>
                </a:solidFill>
              </a:rPr>
              <a:t>Par LIGNE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solidFill>
                  <a:srgbClr val="FFCC00"/>
                </a:solidFill>
              </a:rPr>
              <a:t>(Un type de produit)</a:t>
            </a:r>
          </a:p>
        </p:txBody>
      </p:sp>
      <p:pic>
        <p:nvPicPr>
          <p:cNvPr id="8198" name="Image 1">
            <a:extLst>
              <a:ext uri="{FF2B5EF4-FFF2-40B4-BE49-F238E27FC236}">
                <a16:creationId xmlns:a16="http://schemas.microsoft.com/office/drawing/2014/main" id="{20185A9A-E04F-293D-30B8-75CB8A962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450138" y="5121275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2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245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12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2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245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124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51" grpId="0" build="allAtOnce"/>
      <p:bldP spid="12452" grpId="0" animBg="1"/>
      <p:bldP spid="12452" grpId="1" animBg="1"/>
      <p:bldP spid="12452" grpId="2" animBg="1"/>
      <p:bldP spid="12453" grpId="0" animBg="1"/>
      <p:bldP spid="12453" grpId="1" animBg="1"/>
      <p:bldP spid="12453" grpId="2" animBg="1"/>
      <p:bldP spid="12456" grpId="0" animBg="1"/>
      <p:bldP spid="1245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8DBC3C7-630C-37A2-BBA3-66B8A2A045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 sz="4000" b="1">
                <a:solidFill>
                  <a:schemeClr val="accent2"/>
                </a:solidFill>
              </a:rPr>
              <a:t>LES </a:t>
            </a:r>
            <a:r>
              <a:rPr lang="fr-FR" altLang="fr-FR" sz="4000" b="1">
                <a:solidFill>
                  <a:schemeClr val="accent2"/>
                </a:solidFill>
                <a:cs typeface="Arial" panose="020B0604020202020204" pitchFamily="34" charset="0"/>
              </a:rPr>
              <a:t>É</a:t>
            </a:r>
            <a:r>
              <a:rPr lang="fr-FR" altLang="fr-FR" sz="4000" b="1">
                <a:solidFill>
                  <a:schemeClr val="accent2"/>
                </a:solidFill>
              </a:rPr>
              <a:t>TAPES IMPORTANTES</a:t>
            </a:r>
          </a:p>
        </p:txBody>
      </p:sp>
      <p:sp>
        <p:nvSpPr>
          <p:cNvPr id="13375" name="Rectangle 63">
            <a:extLst>
              <a:ext uri="{FF2B5EF4-FFF2-40B4-BE49-F238E27FC236}">
                <a16:creationId xmlns:a16="http://schemas.microsoft.com/office/drawing/2014/main" id="{72916746-0C07-9A08-CF64-389F6F54013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1343025" y="1471613"/>
            <a:ext cx="7488238" cy="3633787"/>
          </a:xfrm>
        </p:spPr>
        <p:txBody>
          <a:bodyPr/>
          <a:lstStyle/>
          <a:p>
            <a:pPr marL="0" indent="0" algn="just" eaLnBrk="1" hangingPunct="1">
              <a:lnSpc>
                <a:spcPct val="200000"/>
              </a:lnSpc>
              <a:spcBef>
                <a:spcPct val="0"/>
              </a:spcBef>
              <a:buFontTx/>
              <a:buNone/>
              <a:defRPr/>
            </a:pPr>
            <a:r>
              <a:rPr lang="fr-FR" altLang="fr-FR" sz="3200" b="1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L’ANALYSE DE COLLECTION</a:t>
            </a:r>
          </a:p>
          <a:p>
            <a:pPr marL="0" indent="0" algn="just" eaLnBrk="1" hangingPunct="1">
              <a:lnSpc>
                <a:spcPct val="200000"/>
              </a:lnSpc>
              <a:spcBef>
                <a:spcPct val="0"/>
              </a:spcBef>
              <a:buFontTx/>
              <a:buNone/>
              <a:defRPr/>
            </a:pPr>
            <a:r>
              <a:rPr lang="fr-FR" altLang="fr-FR" sz="3200" b="1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LE CALENDRIER DE COLLECTION </a:t>
            </a:r>
          </a:p>
          <a:p>
            <a:pPr marL="0" indent="0" algn="just" eaLnBrk="1" hangingPunct="1">
              <a:lnSpc>
                <a:spcPct val="200000"/>
              </a:lnSpc>
              <a:spcBef>
                <a:spcPct val="0"/>
              </a:spcBef>
              <a:buFontTx/>
              <a:buNone/>
              <a:defRPr/>
            </a:pPr>
            <a:r>
              <a:rPr lang="fr-FR" altLang="fr-FR" sz="3200" b="1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LE PLAN DE COLLECTION</a:t>
            </a:r>
          </a:p>
          <a:p>
            <a:pPr marL="0" indent="0" algn="just" eaLnBrk="1" hangingPunct="1">
              <a:lnSpc>
                <a:spcPct val="200000"/>
              </a:lnSpc>
              <a:spcBef>
                <a:spcPct val="0"/>
              </a:spcBef>
              <a:buFontTx/>
              <a:buNone/>
              <a:defRPr/>
            </a:pPr>
            <a:r>
              <a:rPr lang="fr-FR" altLang="fr-FR" sz="3200" b="1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LE CADRE DE COLLECTION</a:t>
            </a:r>
          </a:p>
          <a:p>
            <a:pPr marL="0" indent="0" algn="just" eaLnBrk="1" hangingPunct="1">
              <a:lnSpc>
                <a:spcPct val="150000"/>
              </a:lnSpc>
              <a:buFontTx/>
              <a:buNone/>
              <a:defRPr/>
            </a:pPr>
            <a:endParaRPr lang="fr-FR" altLang="fr-FR" b="1" dirty="0">
              <a:solidFill>
                <a:schemeClr val="accent2"/>
              </a:solidFill>
            </a:endParaRPr>
          </a:p>
        </p:txBody>
      </p:sp>
      <p:pic>
        <p:nvPicPr>
          <p:cNvPr id="9220" name="Image 1">
            <a:extLst>
              <a:ext uri="{FF2B5EF4-FFF2-40B4-BE49-F238E27FC236}">
                <a16:creationId xmlns:a16="http://schemas.microsoft.com/office/drawing/2014/main" id="{5D2C6477-5541-931B-EAAA-F29877ED8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450138" y="5121275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>
            <a:hlinkClick r:id="rId4" action="ppaction://hlinksldjump"/>
            <a:extLst>
              <a:ext uri="{FF2B5EF4-FFF2-40B4-BE49-F238E27FC236}">
                <a16:creationId xmlns:a16="http://schemas.microsoft.com/office/drawing/2014/main" id="{4B921DFB-FA83-7C40-EBE9-3E156211B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" y="1736725"/>
            <a:ext cx="6858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5">
            <a:hlinkClick r:id="rId6" action="ppaction://hlinksldjump"/>
            <a:extLst>
              <a:ext uri="{FF2B5EF4-FFF2-40B4-BE49-F238E27FC236}">
                <a16:creationId xmlns:a16="http://schemas.microsoft.com/office/drawing/2014/main" id="{D7FCA485-73D3-9902-4495-422C623C1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2752725"/>
            <a:ext cx="687387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>
            <a:hlinkClick r:id="rId7" action="ppaction://hlinksldjump"/>
            <a:extLst>
              <a:ext uri="{FF2B5EF4-FFF2-40B4-BE49-F238E27FC236}">
                <a16:creationId xmlns:a16="http://schemas.microsoft.com/office/drawing/2014/main" id="{2D98E016-C33A-C007-831D-D6DA04688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3719513"/>
            <a:ext cx="687387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>
            <a:hlinkClick r:id="rId8" action="ppaction://hlinksldjump"/>
            <a:extLst>
              <a:ext uri="{FF2B5EF4-FFF2-40B4-BE49-F238E27FC236}">
                <a16:creationId xmlns:a16="http://schemas.microsoft.com/office/drawing/2014/main" id="{7D9A51E2-FEB4-B911-7CB8-B6DDFFFF21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4675188"/>
            <a:ext cx="687387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83998F6-0E65-1E6E-39F0-3757E3537C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80975" y="0"/>
            <a:ext cx="8229600" cy="1143000"/>
          </a:xfrm>
        </p:spPr>
        <p:txBody>
          <a:bodyPr/>
          <a:lstStyle/>
          <a:p>
            <a:pPr eaLnBrk="1" hangingPunct="1"/>
            <a:r>
              <a:rPr lang="fr-FR" altLang="fr-FR" sz="4000" b="1">
                <a:solidFill>
                  <a:schemeClr val="accent2"/>
                </a:solidFill>
              </a:rPr>
              <a:t>L’ANALYSE DE COLLECTION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6116BEC2-0F11-3EF7-4E38-B1D9E9B25D3D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827088" y="2636838"/>
            <a:ext cx="7705725" cy="3633787"/>
          </a:xfrm>
        </p:spPr>
        <p:txBody>
          <a:bodyPr/>
          <a:lstStyle/>
          <a:p>
            <a:pPr eaLnBrk="1" hangingPunct="1"/>
            <a:r>
              <a:rPr lang="fr-FR" altLang="fr-FR" b="1">
                <a:solidFill>
                  <a:schemeClr val="accent2"/>
                </a:solidFill>
              </a:rPr>
              <a:t>Répondre aux besoins du client</a:t>
            </a:r>
          </a:p>
          <a:p>
            <a:pPr eaLnBrk="1" hangingPunct="1"/>
            <a:r>
              <a:rPr lang="fr-FR" altLang="fr-FR" b="1">
                <a:solidFill>
                  <a:schemeClr val="accent2"/>
                </a:solidFill>
              </a:rPr>
              <a:t>Standardiser les produits</a:t>
            </a:r>
          </a:p>
          <a:p>
            <a:pPr eaLnBrk="1" hangingPunct="1"/>
            <a:r>
              <a:rPr lang="fr-FR" altLang="fr-FR" b="1">
                <a:solidFill>
                  <a:schemeClr val="accent2"/>
                </a:solidFill>
              </a:rPr>
              <a:t>Satisfaire les exigences de qualité</a:t>
            </a:r>
          </a:p>
          <a:p>
            <a:pPr eaLnBrk="1" hangingPunct="1"/>
            <a:r>
              <a:rPr lang="fr-FR" altLang="fr-FR" b="1">
                <a:solidFill>
                  <a:schemeClr val="accent2"/>
                </a:solidFill>
              </a:rPr>
              <a:t>Réduire les coûts</a:t>
            </a:r>
          </a:p>
          <a:p>
            <a:pPr eaLnBrk="1" hangingPunct="1"/>
            <a:r>
              <a:rPr lang="fr-FR" altLang="fr-FR" b="1">
                <a:solidFill>
                  <a:schemeClr val="accent2"/>
                </a:solidFill>
              </a:rPr>
              <a:t>Permettre à la collection d’être disponible dans les délais</a:t>
            </a:r>
          </a:p>
        </p:txBody>
      </p:sp>
      <p:sp>
        <p:nvSpPr>
          <p:cNvPr id="15365" name="Text Box 5">
            <a:extLst>
              <a:ext uri="{FF2B5EF4-FFF2-40B4-BE49-F238E27FC236}">
                <a16:creationId xmlns:a16="http://schemas.microsoft.com/office/drawing/2014/main" id="{05598D77-2DC0-FD44-105C-62B0D4297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1412875"/>
            <a:ext cx="7345362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800" b="1"/>
              <a:t>L’étude de la collection permet de faire ressortir les interactions entre les différents opérateurs et le produit.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800" b="1"/>
              <a:t>L’analyse de collection permet :</a:t>
            </a:r>
          </a:p>
        </p:txBody>
      </p:sp>
      <p:pic>
        <p:nvPicPr>
          <p:cNvPr id="3" name="Image 2">
            <a:hlinkClick r:id="rId4" action="ppaction://hlinksldjump"/>
            <a:extLst>
              <a:ext uri="{FF2B5EF4-FFF2-40B4-BE49-F238E27FC236}">
                <a16:creationId xmlns:a16="http://schemas.microsoft.com/office/drawing/2014/main" id="{CEF02203-0D92-CC5B-8D9B-CFD99779A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550" y="5227638"/>
            <a:ext cx="159385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Image 1">
            <a:extLst>
              <a:ext uri="{FF2B5EF4-FFF2-40B4-BE49-F238E27FC236}">
                <a16:creationId xmlns:a16="http://schemas.microsoft.com/office/drawing/2014/main" id="{6CDBEE89-EF7E-F744-08B5-B224B9CB9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534275" y="53975"/>
            <a:ext cx="1419225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0B0BAC7-CEDF-D24C-6E0F-3831156254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684213" y="-85725"/>
            <a:ext cx="8229601" cy="1143000"/>
          </a:xfrm>
        </p:spPr>
        <p:txBody>
          <a:bodyPr/>
          <a:lstStyle/>
          <a:p>
            <a:pPr eaLnBrk="1" hangingPunct="1"/>
            <a:r>
              <a:rPr lang="fr-FR" altLang="fr-FR" sz="4000" b="1">
                <a:solidFill>
                  <a:schemeClr val="accent2"/>
                </a:solidFill>
              </a:rPr>
              <a:t>LE PLAN DE COLLECTION 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8C7461C6-6F1E-0B77-5E27-0110BEB302A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76238" y="1082675"/>
            <a:ext cx="7169150" cy="1252538"/>
          </a:xfrm>
          <a:noFill/>
        </p:spPr>
        <p:txBody>
          <a:bodyPr/>
          <a:lstStyle/>
          <a:p>
            <a:pPr eaLnBrk="1" hangingPunct="1"/>
            <a:r>
              <a:rPr lang="fr-FR" altLang="fr-FR" sz="2000" b="1">
                <a:solidFill>
                  <a:schemeClr val="accent2"/>
                </a:solidFill>
              </a:rPr>
              <a:t>Le plan de collection permet de définir les orientations de la prochaine collection en fonction :</a:t>
            </a:r>
          </a:p>
        </p:txBody>
      </p:sp>
      <p:sp>
        <p:nvSpPr>
          <p:cNvPr id="1046" name="Text Box 7">
            <a:extLst>
              <a:ext uri="{FF2B5EF4-FFF2-40B4-BE49-F238E27FC236}">
                <a16:creationId xmlns:a16="http://schemas.microsoft.com/office/drawing/2014/main" id="{37A65D59-1C5C-6BF0-5AB0-36CAF4DF5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4754563"/>
            <a:ext cx="1570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800" b="1">
                <a:solidFill>
                  <a:schemeClr val="accent2"/>
                </a:solidFill>
              </a:rPr>
              <a:t>DU STYLE</a:t>
            </a:r>
          </a:p>
        </p:txBody>
      </p:sp>
      <p:sp>
        <p:nvSpPr>
          <p:cNvPr id="1044" name="Text Box 13">
            <a:extLst>
              <a:ext uri="{FF2B5EF4-FFF2-40B4-BE49-F238E27FC236}">
                <a16:creationId xmlns:a16="http://schemas.microsoft.com/office/drawing/2014/main" id="{7829411D-1925-F0DD-7F60-94B35C9CA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663" y="5353050"/>
            <a:ext cx="2293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800" b="1" dirty="0">
                <a:solidFill>
                  <a:schemeClr val="accent2"/>
                </a:solidFill>
              </a:rPr>
              <a:t> DES MATIERES</a:t>
            </a:r>
          </a:p>
        </p:txBody>
      </p:sp>
      <p:sp>
        <p:nvSpPr>
          <p:cNvPr id="1045" name="Text Box 23">
            <a:extLst>
              <a:ext uri="{FF2B5EF4-FFF2-40B4-BE49-F238E27FC236}">
                <a16:creationId xmlns:a16="http://schemas.microsoft.com/office/drawing/2014/main" id="{386CA158-7E5F-2589-18D3-539694B7F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5376863"/>
            <a:ext cx="2089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800" b="1" dirty="0">
                <a:solidFill>
                  <a:schemeClr val="accent2"/>
                </a:solidFill>
              </a:rPr>
              <a:t>DES COULEURS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AA62BC7-7B96-1A9F-8C46-7A3B266D7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29"/>
          <a:stretch>
            <a:fillRect/>
          </a:stretch>
        </p:blipFill>
        <p:spPr bwMode="auto">
          <a:xfrm>
            <a:off x="6659563" y="1143000"/>
            <a:ext cx="3033712" cy="366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7D7AF1A-4E72-2420-C3D2-88BB4491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48922" y="3356688"/>
            <a:ext cx="1897051" cy="189705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17908AD-6DD8-4AF5-4D72-4854575365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8179" r="24959" b="9573"/>
          <a:stretch/>
        </p:blipFill>
        <p:spPr>
          <a:xfrm>
            <a:off x="487734" y="2660309"/>
            <a:ext cx="1897051" cy="178355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Image 10">
            <a:hlinkClick r:id="rId6" action="ppaction://hlinksldjump"/>
            <a:extLst>
              <a:ext uri="{FF2B5EF4-FFF2-40B4-BE49-F238E27FC236}">
                <a16:creationId xmlns:a16="http://schemas.microsoft.com/office/drawing/2014/main" id="{33C0DDA3-FE31-2721-5A0A-5AB9C6877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954713"/>
            <a:ext cx="2484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F855772-E189-1467-BC73-AB84EC1D0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666038" y="-41275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C089EA1-868F-96EF-A251-D1AF4AE70F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337" y="2466354"/>
            <a:ext cx="2793651" cy="275555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  <p:bldP spid="1046" grpId="0"/>
      <p:bldP spid="1044" grpId="0"/>
      <p:bldP spid="10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2E7BB8F9-3F18-CEEE-2989-0A9E60A3ED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500" y="61913"/>
            <a:ext cx="8229600" cy="757237"/>
          </a:xfrm>
        </p:spPr>
        <p:txBody>
          <a:bodyPr/>
          <a:lstStyle/>
          <a:p>
            <a:pPr algn="l" eaLnBrk="1" hangingPunct="1"/>
            <a:r>
              <a:rPr lang="fr-FR" altLang="fr-FR" sz="4000" b="1">
                <a:solidFill>
                  <a:schemeClr val="accent2"/>
                </a:solidFill>
              </a:rPr>
              <a:t>LE PLAN DE COLLECTION </a:t>
            </a:r>
          </a:p>
        </p:txBody>
      </p:sp>
      <p:sp>
        <p:nvSpPr>
          <p:cNvPr id="25621" name="Rectangle 21">
            <a:extLst>
              <a:ext uri="{FF2B5EF4-FFF2-40B4-BE49-F238E27FC236}">
                <a16:creationId xmlns:a16="http://schemas.microsoft.com/office/drawing/2014/main" id="{327B3DD9-1ADA-1D88-7C87-915F71A365B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12875"/>
            <a:ext cx="7991475" cy="503238"/>
          </a:xfrm>
          <a:noFill/>
        </p:spPr>
        <p:txBody>
          <a:bodyPr/>
          <a:lstStyle/>
          <a:p>
            <a:pPr eaLnBrk="1" hangingPunct="1"/>
            <a:r>
              <a:rPr lang="fr-FR" altLang="fr-FR" sz="2000" b="1">
                <a:solidFill>
                  <a:schemeClr val="accent2"/>
                </a:solidFill>
              </a:rPr>
              <a:t>Le plan de collection permet de définir également :</a:t>
            </a:r>
          </a:p>
        </p:txBody>
      </p:sp>
      <p:sp>
        <p:nvSpPr>
          <p:cNvPr id="25610" name="Text Box 10">
            <a:extLst>
              <a:ext uri="{FF2B5EF4-FFF2-40B4-BE49-F238E27FC236}">
                <a16:creationId xmlns:a16="http://schemas.microsoft.com/office/drawing/2014/main" id="{4469E4D2-62DE-871D-C757-A797D55E7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011363"/>
            <a:ext cx="3095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altLang="fr-FR" sz="2800" b="1">
                <a:solidFill>
                  <a:srgbClr val="FF3300"/>
                </a:solidFill>
              </a:rPr>
              <a:t> LE BUDGET</a:t>
            </a:r>
          </a:p>
        </p:txBody>
      </p:sp>
      <p:sp>
        <p:nvSpPr>
          <p:cNvPr id="25623" name="Text Box 23">
            <a:extLst>
              <a:ext uri="{FF2B5EF4-FFF2-40B4-BE49-F238E27FC236}">
                <a16:creationId xmlns:a16="http://schemas.microsoft.com/office/drawing/2014/main" id="{7C956BDC-6547-4E1D-6970-7DF9F6F7E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44825"/>
            <a:ext cx="3671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altLang="fr-FR" sz="2800" b="1">
                <a:solidFill>
                  <a:schemeClr val="accent2"/>
                </a:solidFill>
              </a:rPr>
              <a:t> LES</a:t>
            </a:r>
            <a:r>
              <a:rPr lang="fr-FR" altLang="fr-FR" sz="1800" b="1">
                <a:solidFill>
                  <a:schemeClr val="accent2"/>
                </a:solidFill>
              </a:rPr>
              <a:t> </a:t>
            </a:r>
            <a:r>
              <a:rPr lang="fr-FR" altLang="fr-FR" sz="2800" b="1">
                <a:solidFill>
                  <a:schemeClr val="accent2"/>
                </a:solidFill>
              </a:rPr>
              <a:t>MARCH</a:t>
            </a:r>
            <a:r>
              <a:rPr lang="fr-FR" altLang="fr-FR" sz="2800" b="1">
                <a:solidFill>
                  <a:schemeClr val="accent2"/>
                </a:solidFill>
                <a:cs typeface="Arial" panose="020B0604020202020204" pitchFamily="34" charset="0"/>
              </a:rPr>
              <a:t>É</a:t>
            </a:r>
            <a:r>
              <a:rPr lang="fr-FR" altLang="fr-FR" sz="2800" b="1">
                <a:solidFill>
                  <a:schemeClr val="accent2"/>
                </a:solidFill>
              </a:rPr>
              <a:t>S</a:t>
            </a:r>
          </a:p>
        </p:txBody>
      </p:sp>
      <p:sp>
        <p:nvSpPr>
          <p:cNvPr id="25624" name="Text Box 24">
            <a:extLst>
              <a:ext uri="{FF2B5EF4-FFF2-40B4-BE49-F238E27FC236}">
                <a16:creationId xmlns:a16="http://schemas.microsoft.com/office/drawing/2014/main" id="{6FB73220-2998-AC5E-B94F-31E083371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3957638"/>
            <a:ext cx="3168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altLang="fr-FR" sz="2800" b="1">
                <a:solidFill>
                  <a:schemeClr val="folHlink"/>
                </a:solidFill>
              </a:rPr>
              <a:t> DES</a:t>
            </a:r>
            <a:r>
              <a:rPr lang="fr-FR" altLang="fr-FR" sz="1800" b="1">
                <a:solidFill>
                  <a:schemeClr val="folHlink"/>
                </a:solidFill>
              </a:rPr>
              <a:t> </a:t>
            </a:r>
            <a:r>
              <a:rPr lang="fr-FR" altLang="fr-FR" sz="2800" b="1">
                <a:solidFill>
                  <a:schemeClr val="folHlink"/>
                </a:solidFill>
              </a:rPr>
              <a:t>QUOTAS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5D9B349-317A-C569-F7E8-6E7907D9B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50" y="1692275"/>
            <a:ext cx="316865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3580CA2-D145-BBC4-DD14-8BF780B8D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2424113"/>
            <a:ext cx="3168650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A42CB6C-CBA1-812A-95AF-4245D4EC9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7" b="33434"/>
          <a:stretch>
            <a:fillRect/>
          </a:stretch>
        </p:blipFill>
        <p:spPr bwMode="auto">
          <a:xfrm>
            <a:off x="31750" y="4267200"/>
            <a:ext cx="91122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>
            <a:hlinkClick r:id="rId6" action="ppaction://hlinksldjump"/>
            <a:extLst>
              <a:ext uri="{FF2B5EF4-FFF2-40B4-BE49-F238E27FC236}">
                <a16:creationId xmlns:a16="http://schemas.microsoft.com/office/drawing/2014/main" id="{BB3BA156-0D74-2453-2492-2F6132861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5346700"/>
            <a:ext cx="159385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Image 1">
            <a:extLst>
              <a:ext uri="{FF2B5EF4-FFF2-40B4-BE49-F238E27FC236}">
                <a16:creationId xmlns:a16="http://schemas.microsoft.com/office/drawing/2014/main" id="{9DC55401-3D21-A1D6-9F7D-97B4023A9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467600" y="141288"/>
            <a:ext cx="1417638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21" grpId="0" build="p"/>
      <p:bldP spid="25610" grpId="0"/>
      <p:bldP spid="25623" grpId="0"/>
      <p:bldP spid="256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36BA247-ADD9-F55F-F4CF-AD07B14EBA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541338" y="-115888"/>
            <a:ext cx="8229601" cy="1143001"/>
          </a:xfrm>
        </p:spPr>
        <p:txBody>
          <a:bodyPr/>
          <a:lstStyle/>
          <a:p>
            <a:pPr eaLnBrk="1" hangingPunct="1"/>
            <a:r>
              <a:rPr lang="fr-FR" altLang="fr-FR" sz="4000" b="1">
                <a:solidFill>
                  <a:schemeClr val="accent2"/>
                </a:solidFill>
              </a:rPr>
              <a:t>LE CADRE DE COLLECTION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0DF4F51F-828E-44F7-E88F-FA600387525B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50825" y="1111250"/>
            <a:ext cx="7848600" cy="136683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ð"/>
              <a:defRPr/>
            </a:pPr>
            <a:r>
              <a:rPr lang="fr-FR" altLang="fr-FR" sz="2400" dirty="0">
                <a:solidFill>
                  <a:schemeClr val="accent2"/>
                </a:solidFill>
              </a:rPr>
              <a:t>Il a pour objectif de présenter </a:t>
            </a:r>
            <a:r>
              <a:rPr lang="fr-FR" altLang="fr-FR" sz="2400" b="1" dirty="0">
                <a:solidFill>
                  <a:schemeClr val="accent2"/>
                </a:solidFill>
              </a:rPr>
              <a:t>l’ensemble des caractéristiques</a:t>
            </a:r>
            <a:r>
              <a:rPr lang="fr-FR" altLang="fr-FR" sz="2400" dirty="0">
                <a:solidFill>
                  <a:schemeClr val="accent2"/>
                </a:solidFill>
              </a:rPr>
              <a:t> des produits commercialisés</a:t>
            </a:r>
            <a:r>
              <a:rPr lang="fr-FR" altLang="fr-FR" sz="1800" b="1" dirty="0">
                <a:solidFill>
                  <a:schemeClr val="accent2"/>
                </a:solidFill>
              </a:rPr>
              <a:t>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fr-FR" altLang="fr-FR" sz="1600" b="1" i="1" dirty="0">
              <a:solidFill>
                <a:schemeClr val="hlink"/>
              </a:solidFill>
            </a:endParaRPr>
          </a:p>
          <a:p>
            <a:pPr marL="628650" indent="-628650" eaLnBrk="1" hangingPunct="1">
              <a:lnSpc>
                <a:spcPct val="80000"/>
              </a:lnSpc>
              <a:buFontTx/>
              <a:buNone/>
              <a:defRPr/>
            </a:pPr>
            <a:r>
              <a:rPr lang="fr-FR" altLang="fr-FR" sz="1600" b="1" i="1" dirty="0">
                <a:solidFill>
                  <a:schemeClr val="hlink"/>
                </a:solidFill>
              </a:rPr>
              <a:t>      Ces informations sont en général organisées en tableaux</a:t>
            </a:r>
          </a:p>
          <a:p>
            <a:pPr eaLnBrk="1" hangingPunct="1">
              <a:lnSpc>
                <a:spcPct val="80000"/>
              </a:lnSpc>
              <a:defRPr/>
            </a:pPr>
            <a:endParaRPr lang="fr-FR" altLang="fr-FR" sz="1600" b="1" i="1" dirty="0">
              <a:solidFill>
                <a:schemeClr val="hlink"/>
              </a:solidFill>
            </a:endParaRPr>
          </a:p>
        </p:txBody>
      </p:sp>
      <p:sp>
        <p:nvSpPr>
          <p:cNvPr id="17414" name="Rectangle 6">
            <a:extLst>
              <a:ext uri="{FF2B5EF4-FFF2-40B4-BE49-F238E27FC236}">
                <a16:creationId xmlns:a16="http://schemas.microsoft.com/office/drawing/2014/main" id="{FC9E5804-D2F3-8547-F3C3-FD66F0AF3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3357563"/>
            <a:ext cx="8712200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8288" indent="-2682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fr-FR" altLang="fr-FR" b="1" dirty="0">
                <a:solidFill>
                  <a:schemeClr val="accent2"/>
                </a:solidFill>
              </a:rPr>
              <a:t>Les matières, les couleurs, les dessins, les thèmes, le budget, les quantités, les familles de produits.</a:t>
            </a:r>
          </a:p>
        </p:txBody>
      </p:sp>
      <p:sp>
        <p:nvSpPr>
          <p:cNvPr id="17416" name="Text Box 8">
            <a:extLst>
              <a:ext uri="{FF2B5EF4-FFF2-40B4-BE49-F238E27FC236}">
                <a16:creationId xmlns:a16="http://schemas.microsoft.com/office/drawing/2014/main" id="{36E195F0-3BAC-05A9-3A0D-3689A9A251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2944813"/>
            <a:ext cx="4968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800" b="1">
                <a:solidFill>
                  <a:srgbClr val="FF0000"/>
                </a:solidFill>
              </a:rPr>
              <a:t>Pour chaque modèle on indiquera :</a:t>
            </a:r>
            <a:r>
              <a:rPr lang="fr-FR" altLang="fr-FR" sz="18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3319" name="Image 2">
            <a:extLst>
              <a:ext uri="{FF2B5EF4-FFF2-40B4-BE49-F238E27FC236}">
                <a16:creationId xmlns:a16="http://schemas.microsoft.com/office/drawing/2014/main" id="{185B9DDC-1FDA-2063-23C0-776C32E61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558088" y="58738"/>
            <a:ext cx="14176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hlinkClick r:id="rId4" action="ppaction://hlinksldjump"/>
            <a:extLst>
              <a:ext uri="{FF2B5EF4-FFF2-40B4-BE49-F238E27FC236}">
                <a16:creationId xmlns:a16="http://schemas.microsoft.com/office/drawing/2014/main" id="{BD3BC0D8-98B1-20A1-4836-E8D6D6F12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954713"/>
            <a:ext cx="2484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1" grpId="1" build="p"/>
      <p:bldP spid="17411" grpId="2" uiExpand="1" build="p"/>
      <p:bldP spid="17414" grpId="0"/>
      <p:bldP spid="17414" grpId="1"/>
      <p:bldP spid="174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CF0EC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1" name="Text Box 171">
            <a:extLst>
              <a:ext uri="{FF2B5EF4-FFF2-40B4-BE49-F238E27FC236}">
                <a16:creationId xmlns:a16="http://schemas.microsoft.com/office/drawing/2014/main" id="{87660C91-C70B-08DD-32BA-B6F132A99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045" y="688624"/>
            <a:ext cx="74572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800" dirty="0"/>
              <a:t>Le cadre de collection a pour objectif de définir l’ensemble des caractéristiques des articles commercialisés. </a:t>
            </a:r>
            <a:r>
              <a:rPr lang="fr-FR" altLang="fr-FR" sz="1800" b="1" dirty="0"/>
              <a:t>Pour chaque modèle on définira</a:t>
            </a:r>
            <a:r>
              <a:rPr lang="fr-FR" altLang="fr-FR" sz="1800" dirty="0"/>
              <a:t> :</a:t>
            </a:r>
          </a:p>
        </p:txBody>
      </p:sp>
      <p:sp>
        <p:nvSpPr>
          <p:cNvPr id="5281" name="AutoShape 161">
            <a:extLst>
              <a:ext uri="{FF2B5EF4-FFF2-40B4-BE49-F238E27FC236}">
                <a16:creationId xmlns:a16="http://schemas.microsoft.com/office/drawing/2014/main" id="{BC1488A5-527E-D34B-80EE-D5578258E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12" y="3551258"/>
            <a:ext cx="3025591" cy="4318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/>
              <a:t>Les Thèmes retenus</a:t>
            </a:r>
          </a:p>
        </p:txBody>
      </p:sp>
      <p:sp>
        <p:nvSpPr>
          <p:cNvPr id="5282" name="AutoShape 162">
            <a:extLst>
              <a:ext uri="{FF2B5EF4-FFF2-40B4-BE49-F238E27FC236}">
                <a16:creationId xmlns:a16="http://schemas.microsoft.com/office/drawing/2014/main" id="{313470CC-6199-3EC4-AEAD-2EEC0AB3EC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12" y="2382858"/>
            <a:ext cx="3025591" cy="5048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/>
              <a:t>Les Matières utilisées</a:t>
            </a:r>
          </a:p>
        </p:txBody>
      </p:sp>
      <p:sp>
        <p:nvSpPr>
          <p:cNvPr id="5283" name="AutoShape 163">
            <a:extLst>
              <a:ext uri="{FF2B5EF4-FFF2-40B4-BE49-F238E27FC236}">
                <a16:creationId xmlns:a16="http://schemas.microsoft.com/office/drawing/2014/main" id="{E2C85FB3-9838-C6B0-A5AB-1CA07A3B8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12" y="1763733"/>
            <a:ext cx="3025591" cy="5048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Les Couleurs des matières</a:t>
            </a:r>
          </a:p>
        </p:txBody>
      </p:sp>
      <p:sp>
        <p:nvSpPr>
          <p:cNvPr id="5284" name="AutoShape 164">
            <a:extLst>
              <a:ext uri="{FF2B5EF4-FFF2-40B4-BE49-F238E27FC236}">
                <a16:creationId xmlns:a16="http://schemas.microsoft.com/office/drawing/2014/main" id="{4A1135FC-3A7F-B301-F9EE-5902EB05E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12" y="3001983"/>
            <a:ext cx="3025591" cy="4318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/>
              <a:t>Le Dessin du modèle</a:t>
            </a:r>
          </a:p>
        </p:txBody>
      </p:sp>
      <p:sp>
        <p:nvSpPr>
          <p:cNvPr id="14348" name="Line 168">
            <a:extLst>
              <a:ext uri="{FF2B5EF4-FFF2-40B4-BE49-F238E27FC236}">
                <a16:creationId xmlns:a16="http://schemas.microsoft.com/office/drawing/2014/main" id="{E66DABCB-2478-7268-75BE-57C537F429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00335" y="2771795"/>
            <a:ext cx="1655661" cy="935038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4349" name="Line 170">
            <a:extLst>
              <a:ext uri="{FF2B5EF4-FFF2-40B4-BE49-F238E27FC236}">
                <a16:creationId xmlns:a16="http://schemas.microsoft.com/office/drawing/2014/main" id="{EC4B5890-00CF-5E03-8305-2110BC1D28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00335" y="3275033"/>
            <a:ext cx="1655661" cy="4318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4350" name="Line 167">
            <a:extLst>
              <a:ext uri="{FF2B5EF4-FFF2-40B4-BE49-F238E27FC236}">
                <a16:creationId xmlns:a16="http://schemas.microsoft.com/office/drawing/2014/main" id="{2EE9B606-3CF3-C906-B405-D5FB53829F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00335" y="2195533"/>
            <a:ext cx="1584229" cy="15113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294" name="AutoShape 174">
            <a:extLst>
              <a:ext uri="{FF2B5EF4-FFF2-40B4-BE49-F238E27FC236}">
                <a16:creationId xmlns:a16="http://schemas.microsoft.com/office/drawing/2014/main" id="{F866C734-DEA8-56E5-7F09-E28532BE9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12" y="4086246"/>
            <a:ext cx="3025591" cy="4318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/>
              <a:t>Le Budget prévisionnel</a:t>
            </a:r>
          </a:p>
        </p:txBody>
      </p:sp>
      <p:sp>
        <p:nvSpPr>
          <p:cNvPr id="5295" name="AutoShape 175">
            <a:extLst>
              <a:ext uri="{FF2B5EF4-FFF2-40B4-BE49-F238E27FC236}">
                <a16:creationId xmlns:a16="http://schemas.microsoft.com/office/drawing/2014/main" id="{BAD8921E-B3A1-261F-7D4D-A4D4E15C51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0909" y="4632346"/>
            <a:ext cx="3025591" cy="4318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/>
              <a:t>La quantité des modèles</a:t>
            </a:r>
          </a:p>
        </p:txBody>
      </p:sp>
      <p:sp>
        <p:nvSpPr>
          <p:cNvPr id="5296" name="AutoShape 176">
            <a:extLst>
              <a:ext uri="{FF2B5EF4-FFF2-40B4-BE49-F238E27FC236}">
                <a16:creationId xmlns:a16="http://schemas.microsoft.com/office/drawing/2014/main" id="{435C8559-D0AA-04D1-5B49-FE0B622E3A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44" y="5178446"/>
            <a:ext cx="3025591" cy="4318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/>
              <a:t>Les familles de produits</a:t>
            </a:r>
          </a:p>
        </p:txBody>
      </p:sp>
      <p:sp>
        <p:nvSpPr>
          <p:cNvPr id="14354" name="Line 177">
            <a:extLst>
              <a:ext uri="{FF2B5EF4-FFF2-40B4-BE49-F238E27FC236}">
                <a16:creationId xmlns:a16="http://schemas.microsoft.com/office/drawing/2014/main" id="{835C6FFD-A904-62FB-FFBE-E43F0DC90D2D}"/>
              </a:ext>
            </a:extLst>
          </p:cNvPr>
          <p:cNvSpPr>
            <a:spLocks noChangeShapeType="1"/>
          </p:cNvSpPr>
          <p:nvPr/>
        </p:nvSpPr>
        <p:spPr bwMode="auto">
          <a:xfrm>
            <a:off x="3800335" y="3706834"/>
            <a:ext cx="1584229" cy="73025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4355" name="Line 178">
            <a:extLst>
              <a:ext uri="{FF2B5EF4-FFF2-40B4-BE49-F238E27FC236}">
                <a16:creationId xmlns:a16="http://schemas.microsoft.com/office/drawing/2014/main" id="{D31E0DFB-7611-0E90-92F4-B1D8A418F4C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00335" y="3706834"/>
            <a:ext cx="1655661" cy="576262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4356" name="Line 179">
            <a:extLst>
              <a:ext uri="{FF2B5EF4-FFF2-40B4-BE49-F238E27FC236}">
                <a16:creationId xmlns:a16="http://schemas.microsoft.com/office/drawing/2014/main" id="{0E4EEA81-599C-7F62-2826-2CD6202B08D7}"/>
              </a:ext>
            </a:extLst>
          </p:cNvPr>
          <p:cNvSpPr>
            <a:spLocks noChangeShapeType="1"/>
          </p:cNvSpPr>
          <p:nvPr/>
        </p:nvSpPr>
        <p:spPr bwMode="auto">
          <a:xfrm>
            <a:off x="3800335" y="3706834"/>
            <a:ext cx="1584229" cy="1008062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4357" name="Line 180">
            <a:extLst>
              <a:ext uri="{FF2B5EF4-FFF2-40B4-BE49-F238E27FC236}">
                <a16:creationId xmlns:a16="http://schemas.microsoft.com/office/drawing/2014/main" id="{B6902B9E-1FF3-C5F3-76D9-BF984B7DF108}"/>
              </a:ext>
            </a:extLst>
          </p:cNvPr>
          <p:cNvSpPr>
            <a:spLocks noChangeShapeType="1"/>
          </p:cNvSpPr>
          <p:nvPr/>
        </p:nvSpPr>
        <p:spPr bwMode="auto">
          <a:xfrm>
            <a:off x="3800335" y="3706834"/>
            <a:ext cx="1584229" cy="1512887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82EC3BF-3A41-21DC-8ED8-E8632C131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05" y="2085755"/>
            <a:ext cx="2922872" cy="3794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D684BCA8-EE55-67CA-5788-9125CCB6F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2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fr-FR" altLang="fr-FR" sz="4000" b="1" kern="0" dirty="0">
                <a:solidFill>
                  <a:schemeClr val="accent2"/>
                </a:solidFill>
              </a:rPr>
              <a:t>LE CADRE DE COLLECTION</a:t>
            </a:r>
          </a:p>
        </p:txBody>
      </p:sp>
      <p:pic>
        <p:nvPicPr>
          <p:cNvPr id="14343" name="Image 2">
            <a:extLst>
              <a:ext uri="{FF2B5EF4-FFF2-40B4-BE49-F238E27FC236}">
                <a16:creationId xmlns:a16="http://schemas.microsoft.com/office/drawing/2014/main" id="{D803F7A1-EEA2-243E-CB96-245279924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66289">
            <a:off x="7677150" y="96838"/>
            <a:ext cx="1417638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5">
            <a:hlinkClick r:id="rId5" action="ppaction://hlinksldjump"/>
            <a:extLst>
              <a:ext uri="{FF2B5EF4-FFF2-40B4-BE49-F238E27FC236}">
                <a16:creationId xmlns:a16="http://schemas.microsoft.com/office/drawing/2014/main" id="{E56DE823-600B-1205-4B0A-4AC93D243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954713"/>
            <a:ext cx="2484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91" grpId="0"/>
      <p:bldP spid="5281" grpId="0" animBg="1"/>
      <p:bldP spid="5282" grpId="0" animBg="1"/>
      <p:bldP spid="5283" grpId="0" animBg="1"/>
      <p:bldP spid="5284" grpId="0" animBg="1"/>
      <p:bldP spid="14348" grpId="0" animBg="1"/>
      <p:bldP spid="14349" grpId="0" animBg="1"/>
      <p:bldP spid="14350" grpId="0" animBg="1"/>
      <p:bldP spid="5294" grpId="0" animBg="1"/>
      <p:bldP spid="5295" grpId="0" animBg="1"/>
      <p:bldP spid="5296" grpId="0" animBg="1"/>
      <p:bldP spid="14354" grpId="0" animBg="1"/>
      <p:bldP spid="14355" grpId="0" animBg="1"/>
      <p:bldP spid="14356" grpId="0" animBg="1"/>
      <p:bldP spid="14357" grpId="0" animBg="1"/>
    </p:bld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1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2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3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</TotalTime>
  <Words>360</Words>
  <Application>Microsoft Office PowerPoint</Application>
  <PresentationFormat>Affichage à l'écran (4:3)</PresentationFormat>
  <Paragraphs>61</Paragraphs>
  <Slides>13</Slides>
  <Notes>2</Notes>
  <HiddenSlides>1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6" baseType="lpstr">
      <vt:lpstr>Arial</vt:lpstr>
      <vt:lpstr>Wingdings</vt:lpstr>
      <vt:lpstr>Modèle par défaut</vt:lpstr>
      <vt:lpstr>PRÉPARATION INDUSTRIELLE D’UNE COLLECTION</vt:lpstr>
      <vt:lpstr>LA COLLECTION</vt:lpstr>
      <vt:lpstr>Présentation PowerPoint</vt:lpstr>
      <vt:lpstr>LES ÉTAPES IMPORTANTES</vt:lpstr>
      <vt:lpstr>L’ANALYSE DE COLLECTION</vt:lpstr>
      <vt:lpstr>LE PLAN DE COLLECTION </vt:lpstr>
      <vt:lpstr>LE PLAN DE COLLECTION </vt:lpstr>
      <vt:lpstr>LE CADRE DE COLLECTION</vt:lpstr>
      <vt:lpstr>Présentation PowerPoint</vt:lpstr>
      <vt:lpstr>Exemple de cadre  de collection</vt:lpstr>
      <vt:lpstr>Présentation PowerPoint</vt:lpstr>
      <vt:lpstr>Présentation PowerPoint</vt:lpstr>
      <vt:lpstr>Présentation PowerPoint</vt:lpstr>
    </vt:vector>
  </TitlesOfParts>
  <Company>perso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PREPARATION INDUSTRIELLE D’UNE COLLECTION</dc:title>
  <dc:creator>duc</dc:creator>
  <cp:lastModifiedBy>SANDRINE DEVOLVENT</cp:lastModifiedBy>
  <cp:revision>52</cp:revision>
  <dcterms:created xsi:type="dcterms:W3CDTF">2004-10-04T13:29:53Z</dcterms:created>
  <dcterms:modified xsi:type="dcterms:W3CDTF">2024-03-21T09:05:34Z</dcterms:modified>
</cp:coreProperties>
</file>