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4" r:id="rId7"/>
    <p:sldId id="261" r:id="rId8"/>
    <p:sldId id="260" r:id="rId9"/>
    <p:sldId id="267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4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3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47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00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87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3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80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35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5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87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27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F9C52-73C8-4819-939D-A0298E7984B2}" type="datetimeFigureOut">
              <a:rPr lang="fr-FR" smtClean="0"/>
              <a:t>04/06/2024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07A3-2D9A-4528-8A96-2520054AC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49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AUTO </a:t>
            </a:r>
            <a:r>
              <a:rPr lang="fr-FR"/>
              <a:t>VERINS CHABAS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Exercices d’application </a:t>
            </a:r>
          </a:p>
          <a:p>
            <a:r>
              <a:rPr lang="fr-FR" b="1" dirty="0">
                <a:solidFill>
                  <a:srgbClr val="FF0000"/>
                </a:solidFill>
              </a:rPr>
              <a:t>3 cas différents</a:t>
            </a:r>
          </a:p>
        </p:txBody>
      </p:sp>
    </p:spTree>
    <p:extLst>
      <p:ext uri="{BB962C8B-B14F-4D97-AF65-F5344CB8AC3E}">
        <p14:creationId xmlns:p14="http://schemas.microsoft.com/office/powerpoint/2010/main" val="229604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51453" y="0"/>
            <a:ext cx="1512168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N°3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8520" y="-66075"/>
            <a:ext cx="7844363" cy="3089718"/>
            <a:chOff x="805" y="11391"/>
            <a:chExt cx="8576" cy="337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805" y="11698"/>
              <a:ext cx="1908" cy="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Poulies de renvoie (</a:t>
              </a:r>
              <a:r>
                <a:rPr kumimoji="0" lang="fr-FR" altLang="fr-F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fixes</a:t>
              </a:r>
              <a:r>
                <a:rPr kumimoji="0" lang="fr-FR" altLang="fr-FR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646" y="12188"/>
              <a:ext cx="12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036" y="12419"/>
              <a:ext cx="116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755" y="14598"/>
              <a:ext cx="143" cy="14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711" y="14278"/>
              <a:ext cx="731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114" y="13048"/>
              <a:ext cx="321" cy="32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2112" y="13255"/>
              <a:ext cx="0" cy="12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271" y="13048"/>
              <a:ext cx="16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899" y="13048"/>
              <a:ext cx="212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4147" y="12423"/>
              <a:ext cx="18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4008" y="12097"/>
              <a:ext cx="321" cy="32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4006" y="11613"/>
              <a:ext cx="0" cy="6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3713" y="11391"/>
              <a:ext cx="747" cy="231"/>
              <a:chOff x="6833" y="4741"/>
              <a:chExt cx="978" cy="302"/>
            </a:xfrm>
          </p:grpSpPr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17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Line 18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19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Line 20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Line 21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5764" y="12101"/>
              <a:ext cx="3617" cy="1051"/>
              <a:chOff x="3710" y="10397"/>
              <a:chExt cx="4737" cy="1376"/>
            </a:xfrm>
          </p:grpSpPr>
          <p:pic>
            <p:nvPicPr>
              <p:cNvPr id="2071" name="Picture 2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0" y="10700"/>
                <a:ext cx="4007" cy="1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2" name="Group 24"/>
              <p:cNvGrpSpPr>
                <a:grpSpLocks/>
              </p:cNvGrpSpPr>
              <p:nvPr/>
            </p:nvGrpSpPr>
            <p:grpSpPr bwMode="auto">
              <a:xfrm>
                <a:off x="3710" y="10814"/>
                <a:ext cx="987" cy="814"/>
                <a:chOff x="5548" y="11229"/>
                <a:chExt cx="987" cy="814"/>
              </a:xfrm>
            </p:grpSpPr>
            <p:sp>
              <p:nvSpPr>
                <p:cNvPr id="30" name="Oval 25"/>
                <p:cNvSpPr>
                  <a:spLocks noChangeArrowheads="1"/>
                </p:cNvSpPr>
                <p:nvPr/>
              </p:nvSpPr>
              <p:spPr bwMode="auto">
                <a:xfrm>
                  <a:off x="5548" y="11229"/>
                  <a:ext cx="814" cy="81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5842" y="11498"/>
                  <a:ext cx="693" cy="245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" name="Oval 27"/>
                <p:cNvSpPr>
                  <a:spLocks noChangeArrowheads="1"/>
                </p:cNvSpPr>
                <p:nvPr/>
              </p:nvSpPr>
              <p:spPr bwMode="auto">
                <a:xfrm>
                  <a:off x="5946" y="11582"/>
                  <a:ext cx="71" cy="71"/>
                </a:xfrm>
                <a:prstGeom prst="ellipse">
                  <a:avLst/>
                </a:pr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23" name="Group 28"/>
              <p:cNvGrpSpPr>
                <a:grpSpLocks/>
              </p:cNvGrpSpPr>
              <p:nvPr/>
            </p:nvGrpSpPr>
            <p:grpSpPr bwMode="auto">
              <a:xfrm>
                <a:off x="5831" y="10397"/>
                <a:ext cx="978" cy="302"/>
                <a:chOff x="6833" y="4741"/>
                <a:chExt cx="978" cy="302"/>
              </a:xfrm>
            </p:grpSpPr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6833" y="5043"/>
                  <a:ext cx="734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7023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6847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7390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7214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7566" y="4741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 flipH="1">
              <a:off x="3261" y="14447"/>
              <a:ext cx="64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lg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Oval 36"/>
            <p:cNvSpPr>
              <a:spLocks noChangeArrowheads="1"/>
            </p:cNvSpPr>
            <p:nvPr/>
          </p:nvSpPr>
          <p:spPr bwMode="auto">
            <a:xfrm>
              <a:off x="2114" y="14359"/>
              <a:ext cx="321" cy="32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37"/>
            <p:cNvSpPr>
              <a:spLocks noChangeShapeType="1"/>
            </p:cNvSpPr>
            <p:nvPr/>
          </p:nvSpPr>
          <p:spPr bwMode="auto">
            <a:xfrm flipH="1">
              <a:off x="2239" y="14679"/>
              <a:ext cx="1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38"/>
            <p:cNvSpPr>
              <a:spLocks/>
            </p:cNvSpPr>
            <p:nvPr/>
          </p:nvSpPr>
          <p:spPr bwMode="auto">
            <a:xfrm>
              <a:off x="1402" y="12384"/>
              <a:ext cx="576" cy="2054"/>
            </a:xfrm>
            <a:custGeom>
              <a:avLst/>
              <a:gdLst>
                <a:gd name="T0" fmla="*/ 0 w 576"/>
                <a:gd name="T1" fmla="*/ 0 h 2054"/>
                <a:gd name="T2" fmla="*/ 113 w 576"/>
                <a:gd name="T3" fmla="*/ 1916 h 2054"/>
                <a:gd name="T4" fmla="*/ 576 w 576"/>
                <a:gd name="T5" fmla="*/ 2054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6" h="2054">
                  <a:moveTo>
                    <a:pt x="0" y="0"/>
                  </a:moveTo>
                  <a:lnTo>
                    <a:pt x="113" y="1916"/>
                  </a:lnTo>
                  <a:lnTo>
                    <a:pt x="576" y="2054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9" name="Zone de texte 2"/>
          <p:cNvSpPr txBox="1">
            <a:spLocks noChangeArrowheads="1"/>
          </p:cNvSpPr>
          <p:nvPr/>
        </p:nvSpPr>
        <p:spPr bwMode="auto">
          <a:xfrm>
            <a:off x="3255767" y="1695074"/>
            <a:ext cx="5913633" cy="13285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kumimoji="0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altLang="fr-FR" dirty="0"/>
              <a:t>Le câble doit fournir (en A) un effort de 500 </a:t>
            </a:r>
            <a:r>
              <a:rPr lang="fr-FR" altLang="fr-FR" dirty="0" err="1"/>
              <a:t>daN</a:t>
            </a:r>
            <a:r>
              <a:rPr lang="fr-FR" altLang="fr-FR" dirty="0"/>
              <a:t> en se déplaçant vers la gauche.</a:t>
            </a:r>
          </a:p>
          <a:p>
            <a:r>
              <a:rPr lang="fr-FR" altLang="fr-FR" dirty="0"/>
              <a:t>Course = 300 mm  -   Vitesse = 60 mm/s</a:t>
            </a: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756902"/>
              </p:ext>
            </p:extLst>
          </p:nvPr>
        </p:nvGraphicFramePr>
        <p:xfrm>
          <a:off x="62992" y="4077072"/>
          <a:ext cx="9081008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723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400" dirty="0">
                          <a:effectLst/>
                        </a:rPr>
                        <a:t>Recherche de la solution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 </a:t>
                      </a:r>
                      <a:r>
                        <a:rPr lang="fr-FR" sz="2000" dirty="0">
                          <a:effectLst/>
                        </a:rPr>
                        <a:t>(au niveau de l’auto vérin)</a:t>
                      </a:r>
                      <a:r>
                        <a:rPr lang="fr-FR" sz="2400" dirty="0">
                          <a:effectLst/>
                        </a:rPr>
                        <a:t> 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tirant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Vitesse </a:t>
                      </a:r>
                      <a:r>
                        <a:rPr lang="fr-FR" sz="2000" dirty="0">
                          <a:effectLst/>
                        </a:rPr>
                        <a:t>(au niveau de l’auto vérin)</a:t>
                      </a:r>
                      <a:r>
                        <a:rPr lang="fr-FR" sz="2400" dirty="0">
                          <a:effectLst/>
                        </a:rPr>
                        <a:t> 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mm/s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Choix vérin ?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0,55 kW –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Cyl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2 cm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1125/2 = 562,5 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endParaRPr lang="fr-FR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mm/s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 mm/s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0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1512168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N°1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308422" y="1100363"/>
            <a:ext cx="4584645" cy="5062640"/>
            <a:chOff x="6655" y="1445"/>
            <a:chExt cx="4459" cy="492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7830" y="2739"/>
              <a:ext cx="1657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Poulies de renvoie (fixes)</a:t>
              </a: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V="1">
              <a:off x="9121" y="2291"/>
              <a:ext cx="584" cy="4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9777" y="1924"/>
              <a:ext cx="345" cy="34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7484" y="2082"/>
              <a:ext cx="0" cy="16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7650" y="1911"/>
              <a:ext cx="231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6975" y="1984"/>
              <a:ext cx="53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 rot="2587063">
              <a:off x="10136" y="1644"/>
              <a:ext cx="978" cy="302"/>
              <a:chOff x="6833" y="4741"/>
              <a:chExt cx="978" cy="302"/>
            </a:xfrm>
          </p:grpSpPr>
          <p:sp>
            <p:nvSpPr>
              <p:cNvPr id="42" name="Line 11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Line 12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Line 13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Line 15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16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7236" y="2796"/>
              <a:ext cx="1" cy="6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lg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9530" y="2622"/>
              <a:ext cx="1174" cy="3747"/>
              <a:chOff x="9029" y="8139"/>
              <a:chExt cx="1174" cy="3747"/>
            </a:xfrm>
          </p:grpSpPr>
          <p:grpSp>
            <p:nvGrpSpPr>
              <p:cNvPr id="27" name="Group 19"/>
              <p:cNvGrpSpPr>
                <a:grpSpLocks/>
              </p:cNvGrpSpPr>
              <p:nvPr/>
            </p:nvGrpSpPr>
            <p:grpSpPr bwMode="auto">
              <a:xfrm rot="5400000">
                <a:off x="7954" y="9638"/>
                <a:ext cx="3485" cy="1012"/>
                <a:chOff x="3710" y="10397"/>
                <a:chExt cx="4737" cy="1376"/>
              </a:xfrm>
            </p:grpSpPr>
            <p:pic>
              <p:nvPicPr>
                <p:cNvPr id="1044" name="Picture 2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0" y="10700"/>
                  <a:ext cx="4007" cy="10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1" name="Group 21"/>
                <p:cNvGrpSpPr>
                  <a:grpSpLocks/>
                </p:cNvGrpSpPr>
                <p:nvPr/>
              </p:nvGrpSpPr>
              <p:grpSpPr bwMode="auto">
                <a:xfrm>
                  <a:off x="3710" y="10814"/>
                  <a:ext cx="987" cy="814"/>
                  <a:chOff x="5548" y="11229"/>
                  <a:chExt cx="987" cy="814"/>
                </a:xfrm>
              </p:grpSpPr>
              <p:sp>
                <p:nvSpPr>
                  <p:cNvPr id="39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5548" y="11229"/>
                    <a:ext cx="814" cy="8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40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5842" y="11498"/>
                    <a:ext cx="693" cy="245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41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5946" y="11582"/>
                    <a:ext cx="71" cy="7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32" name="Group 25"/>
                <p:cNvGrpSpPr>
                  <a:grpSpLocks/>
                </p:cNvGrpSpPr>
                <p:nvPr/>
              </p:nvGrpSpPr>
              <p:grpSpPr bwMode="auto">
                <a:xfrm>
                  <a:off x="5831" y="10397"/>
                  <a:ext cx="978" cy="302"/>
                  <a:chOff x="6833" y="4741"/>
                  <a:chExt cx="978" cy="302"/>
                </a:xfrm>
              </p:grpSpPr>
              <p:sp>
                <p:nvSpPr>
                  <p:cNvPr id="33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6833" y="5043"/>
                    <a:ext cx="734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4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23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5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47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390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7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4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8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6" y="4741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</p:grpSp>
          </p:grpSp>
          <p:sp>
            <p:nvSpPr>
              <p:cNvPr id="28" name="Rectangle 32"/>
              <p:cNvSpPr>
                <a:spLocks noChangeArrowheads="1"/>
              </p:cNvSpPr>
              <p:nvPr/>
            </p:nvSpPr>
            <p:spPr bwMode="auto">
              <a:xfrm>
                <a:off x="9742" y="8264"/>
                <a:ext cx="438" cy="7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Rectangle 33"/>
              <p:cNvSpPr>
                <a:spLocks noChangeArrowheads="1"/>
              </p:cNvSpPr>
              <p:nvPr/>
            </p:nvSpPr>
            <p:spPr bwMode="auto">
              <a:xfrm>
                <a:off x="9029" y="8277"/>
                <a:ext cx="438" cy="7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Rectangle 34"/>
              <p:cNvSpPr>
                <a:spLocks noChangeArrowheads="1"/>
              </p:cNvSpPr>
              <p:nvPr/>
            </p:nvSpPr>
            <p:spPr bwMode="auto">
              <a:xfrm>
                <a:off x="9392" y="8139"/>
                <a:ext cx="438" cy="3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cxnSp>
          <p:nvCxnSpPr>
            <p:cNvPr id="1059" name="AutoShape 35"/>
            <p:cNvCxnSpPr>
              <a:cxnSpLocks noChangeShapeType="1"/>
            </p:cNvCxnSpPr>
            <p:nvPr/>
          </p:nvCxnSpPr>
          <p:spPr bwMode="auto">
            <a:xfrm flipV="1">
              <a:off x="10118" y="2121"/>
              <a:ext cx="0" cy="10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7050" y="3686"/>
              <a:ext cx="813" cy="1077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>
              <a:off x="7485" y="1924"/>
              <a:ext cx="345" cy="34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38"/>
            <p:cNvSpPr>
              <a:spLocks noChangeShapeType="1"/>
            </p:cNvSpPr>
            <p:nvPr/>
          </p:nvSpPr>
          <p:spPr bwMode="auto">
            <a:xfrm flipH="1" flipV="1">
              <a:off x="7852" y="2329"/>
              <a:ext cx="280" cy="3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9" name="Group 39"/>
            <p:cNvGrpSpPr>
              <a:grpSpLocks/>
            </p:cNvGrpSpPr>
            <p:nvPr/>
          </p:nvGrpSpPr>
          <p:grpSpPr bwMode="auto">
            <a:xfrm rot="16200000">
              <a:off x="6317" y="1783"/>
              <a:ext cx="978" cy="302"/>
              <a:chOff x="6833" y="4741"/>
              <a:chExt cx="978" cy="302"/>
            </a:xfrm>
          </p:grpSpPr>
          <p:sp>
            <p:nvSpPr>
              <p:cNvPr id="21" name="Line 40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41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42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43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44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45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0" name="Line 46"/>
            <p:cNvSpPr>
              <a:spLocks noChangeShapeType="1"/>
            </p:cNvSpPr>
            <p:nvPr/>
          </p:nvSpPr>
          <p:spPr bwMode="auto">
            <a:xfrm flipV="1">
              <a:off x="10067" y="1821"/>
              <a:ext cx="327" cy="1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98014"/>
              </p:ext>
            </p:extLst>
          </p:nvPr>
        </p:nvGraphicFramePr>
        <p:xfrm>
          <a:off x="169238" y="3132574"/>
          <a:ext cx="3491881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1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7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</a:rPr>
                        <a:t>Recherche de la solution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Choix vérin ?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1915179" y="17399"/>
            <a:ext cx="6977888" cy="13285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 vérin doit soulever une charge de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350 kg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sur une course de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mètre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Vitesse = la plus rapide possible</a:t>
            </a:r>
            <a:endParaRPr kumimoji="0" lang="fr-FR" altLang="fr-F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6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0" y="0"/>
            <a:ext cx="3214688" cy="4016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1800" b="0"/>
          </a:p>
        </p:txBody>
      </p:sp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17463" y="46038"/>
          <a:ext cx="9118600" cy="6526277"/>
        </p:xfrm>
        <a:graphic>
          <a:graphicData uri="http://schemas.openxmlformats.org/drawingml/2006/table">
            <a:tbl>
              <a:tblPr/>
              <a:tblGrid>
                <a:gridCol w="1570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3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3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Puissance du moteur en kW 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fonction de la cylindrée de la pompe à 1500 tr/mn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course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Effort </a:t>
                      </a: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cm</a:t>
                      </a:r>
                      <a:r>
                        <a:rPr kumimoji="0" lang="fr-FR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5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250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190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375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1000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750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1500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1125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71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2000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1875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Vitesse max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Obtenue en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mm/s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73" name="Line 105"/>
          <p:cNvSpPr>
            <a:spLocks noChangeShapeType="1"/>
          </p:cNvSpPr>
          <p:nvPr/>
        </p:nvSpPr>
        <p:spPr bwMode="auto">
          <a:xfrm>
            <a:off x="3870325" y="1298575"/>
            <a:ext cx="0" cy="39084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4" name="Text Box 106"/>
          <p:cNvSpPr txBox="1">
            <a:spLocks noChangeArrowheads="1"/>
          </p:cNvSpPr>
          <p:nvPr/>
        </p:nvSpPr>
        <p:spPr bwMode="auto">
          <a:xfrm>
            <a:off x="3141663" y="1217613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175" name="Text Box 107"/>
          <p:cNvSpPr txBox="1">
            <a:spLocks noChangeArrowheads="1"/>
          </p:cNvSpPr>
          <p:nvPr/>
        </p:nvSpPr>
        <p:spPr bwMode="auto">
          <a:xfrm>
            <a:off x="3141663" y="4649788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" name="Oval 98"/>
          <p:cNvSpPr>
            <a:spLocks noChangeArrowheads="1"/>
          </p:cNvSpPr>
          <p:nvPr/>
        </p:nvSpPr>
        <p:spPr bwMode="auto">
          <a:xfrm>
            <a:off x="4095750" y="2074664"/>
            <a:ext cx="820738" cy="502144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9" name="Oval 99"/>
          <p:cNvSpPr>
            <a:spLocks noChangeArrowheads="1"/>
          </p:cNvSpPr>
          <p:nvPr/>
        </p:nvSpPr>
        <p:spPr bwMode="auto">
          <a:xfrm>
            <a:off x="8323262" y="5949280"/>
            <a:ext cx="820738" cy="599083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0" name="Line 100"/>
          <p:cNvSpPr>
            <a:spLocks noChangeShapeType="1"/>
          </p:cNvSpPr>
          <p:nvPr/>
        </p:nvSpPr>
        <p:spPr bwMode="auto">
          <a:xfrm flipV="1">
            <a:off x="4930774" y="2324767"/>
            <a:ext cx="3379787" cy="25204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101"/>
          <p:cNvSpPr>
            <a:spLocks noChangeShapeType="1"/>
          </p:cNvSpPr>
          <p:nvPr/>
        </p:nvSpPr>
        <p:spPr bwMode="auto">
          <a:xfrm flipH="1" flipV="1">
            <a:off x="8733631" y="2780927"/>
            <a:ext cx="12700" cy="3024336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Oval 102"/>
          <p:cNvSpPr>
            <a:spLocks noChangeArrowheads="1"/>
          </p:cNvSpPr>
          <p:nvPr/>
        </p:nvSpPr>
        <p:spPr bwMode="auto">
          <a:xfrm>
            <a:off x="8310562" y="1709230"/>
            <a:ext cx="833438" cy="922859"/>
          </a:xfrm>
          <a:prstGeom prst="ellipse">
            <a:avLst/>
          </a:prstGeom>
          <a:noFill/>
          <a:ln w="698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4" name="Oval 104"/>
          <p:cNvSpPr>
            <a:spLocks noChangeArrowheads="1"/>
          </p:cNvSpPr>
          <p:nvPr/>
        </p:nvSpPr>
        <p:spPr bwMode="auto">
          <a:xfrm>
            <a:off x="8308975" y="396875"/>
            <a:ext cx="835025" cy="676275"/>
          </a:xfrm>
          <a:prstGeom prst="ellipse">
            <a:avLst/>
          </a:prstGeom>
          <a:noFill/>
          <a:ln w="508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5" name="Line 103"/>
          <p:cNvSpPr>
            <a:spLocks noChangeShapeType="1"/>
          </p:cNvSpPr>
          <p:nvPr/>
        </p:nvSpPr>
        <p:spPr bwMode="auto">
          <a:xfrm flipH="1" flipV="1">
            <a:off x="8746331" y="1139608"/>
            <a:ext cx="0" cy="547688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375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1512168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N°1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308422" y="1100363"/>
            <a:ext cx="4584645" cy="5062640"/>
            <a:chOff x="6655" y="1445"/>
            <a:chExt cx="4459" cy="492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7830" y="2669"/>
              <a:ext cx="1657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Poulies de renvoie (fixes)</a:t>
              </a: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V="1">
              <a:off x="9121" y="2291"/>
              <a:ext cx="584" cy="4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9777" y="1924"/>
              <a:ext cx="345" cy="34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7484" y="2082"/>
              <a:ext cx="0" cy="16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7650" y="1911"/>
              <a:ext cx="231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6975" y="1984"/>
              <a:ext cx="53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 rot="2587063">
              <a:off x="10136" y="1644"/>
              <a:ext cx="978" cy="302"/>
              <a:chOff x="6833" y="4741"/>
              <a:chExt cx="978" cy="302"/>
            </a:xfrm>
          </p:grpSpPr>
          <p:sp>
            <p:nvSpPr>
              <p:cNvPr id="42" name="Line 11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Line 12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Line 13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Line 15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16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7236" y="2796"/>
              <a:ext cx="1" cy="64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lg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9530" y="2622"/>
              <a:ext cx="1174" cy="3747"/>
              <a:chOff x="9029" y="8139"/>
              <a:chExt cx="1174" cy="3747"/>
            </a:xfrm>
          </p:grpSpPr>
          <p:grpSp>
            <p:nvGrpSpPr>
              <p:cNvPr id="27" name="Group 19"/>
              <p:cNvGrpSpPr>
                <a:grpSpLocks/>
              </p:cNvGrpSpPr>
              <p:nvPr/>
            </p:nvGrpSpPr>
            <p:grpSpPr bwMode="auto">
              <a:xfrm rot="5400000">
                <a:off x="7954" y="9638"/>
                <a:ext cx="3485" cy="1012"/>
                <a:chOff x="3710" y="10397"/>
                <a:chExt cx="4737" cy="1376"/>
              </a:xfrm>
            </p:grpSpPr>
            <p:pic>
              <p:nvPicPr>
                <p:cNvPr id="1044" name="Picture 2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0" y="10700"/>
                  <a:ext cx="4007" cy="10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1" name="Group 21"/>
                <p:cNvGrpSpPr>
                  <a:grpSpLocks/>
                </p:cNvGrpSpPr>
                <p:nvPr/>
              </p:nvGrpSpPr>
              <p:grpSpPr bwMode="auto">
                <a:xfrm>
                  <a:off x="3710" y="10814"/>
                  <a:ext cx="987" cy="814"/>
                  <a:chOff x="5548" y="11229"/>
                  <a:chExt cx="987" cy="814"/>
                </a:xfrm>
              </p:grpSpPr>
              <p:sp>
                <p:nvSpPr>
                  <p:cNvPr id="39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5548" y="11229"/>
                    <a:ext cx="814" cy="8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40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5842" y="11498"/>
                    <a:ext cx="693" cy="245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41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5946" y="11582"/>
                    <a:ext cx="71" cy="7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32" name="Group 25"/>
                <p:cNvGrpSpPr>
                  <a:grpSpLocks/>
                </p:cNvGrpSpPr>
                <p:nvPr/>
              </p:nvGrpSpPr>
              <p:grpSpPr bwMode="auto">
                <a:xfrm>
                  <a:off x="5831" y="10397"/>
                  <a:ext cx="978" cy="302"/>
                  <a:chOff x="6833" y="4741"/>
                  <a:chExt cx="978" cy="302"/>
                </a:xfrm>
              </p:grpSpPr>
              <p:sp>
                <p:nvSpPr>
                  <p:cNvPr id="33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6833" y="5043"/>
                    <a:ext cx="734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4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23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5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47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390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7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4" y="4755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38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6" y="4741"/>
                    <a:ext cx="245" cy="28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FR"/>
                  </a:p>
                </p:txBody>
              </p:sp>
            </p:grpSp>
          </p:grpSp>
          <p:sp>
            <p:nvSpPr>
              <p:cNvPr id="28" name="Rectangle 32"/>
              <p:cNvSpPr>
                <a:spLocks noChangeArrowheads="1"/>
              </p:cNvSpPr>
              <p:nvPr/>
            </p:nvSpPr>
            <p:spPr bwMode="auto">
              <a:xfrm>
                <a:off x="9742" y="8264"/>
                <a:ext cx="438" cy="7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Rectangle 33"/>
              <p:cNvSpPr>
                <a:spLocks noChangeArrowheads="1"/>
              </p:cNvSpPr>
              <p:nvPr/>
            </p:nvSpPr>
            <p:spPr bwMode="auto">
              <a:xfrm>
                <a:off x="9029" y="8277"/>
                <a:ext cx="438" cy="7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Rectangle 34"/>
              <p:cNvSpPr>
                <a:spLocks noChangeArrowheads="1"/>
              </p:cNvSpPr>
              <p:nvPr/>
            </p:nvSpPr>
            <p:spPr bwMode="auto">
              <a:xfrm>
                <a:off x="9392" y="8139"/>
                <a:ext cx="438" cy="377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cxnSp>
          <p:nvCxnSpPr>
            <p:cNvPr id="1059" name="AutoShape 35"/>
            <p:cNvCxnSpPr>
              <a:cxnSpLocks noChangeShapeType="1"/>
            </p:cNvCxnSpPr>
            <p:nvPr/>
          </p:nvCxnSpPr>
          <p:spPr bwMode="auto">
            <a:xfrm flipV="1">
              <a:off x="10118" y="2121"/>
              <a:ext cx="0" cy="10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7050" y="3686"/>
              <a:ext cx="813" cy="1077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Oval 37"/>
            <p:cNvSpPr>
              <a:spLocks noChangeArrowheads="1"/>
            </p:cNvSpPr>
            <p:nvPr/>
          </p:nvSpPr>
          <p:spPr bwMode="auto">
            <a:xfrm>
              <a:off x="7485" y="1924"/>
              <a:ext cx="345" cy="34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38"/>
            <p:cNvSpPr>
              <a:spLocks noChangeShapeType="1"/>
            </p:cNvSpPr>
            <p:nvPr/>
          </p:nvSpPr>
          <p:spPr bwMode="auto">
            <a:xfrm flipH="1" flipV="1">
              <a:off x="7852" y="2329"/>
              <a:ext cx="280" cy="3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9" name="Group 39"/>
            <p:cNvGrpSpPr>
              <a:grpSpLocks/>
            </p:cNvGrpSpPr>
            <p:nvPr/>
          </p:nvGrpSpPr>
          <p:grpSpPr bwMode="auto">
            <a:xfrm rot="16200000">
              <a:off x="6317" y="1783"/>
              <a:ext cx="978" cy="302"/>
              <a:chOff x="6833" y="4741"/>
              <a:chExt cx="978" cy="302"/>
            </a:xfrm>
          </p:grpSpPr>
          <p:sp>
            <p:nvSpPr>
              <p:cNvPr id="21" name="Line 40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41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42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43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44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45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0" name="Line 46"/>
            <p:cNvSpPr>
              <a:spLocks noChangeShapeType="1"/>
            </p:cNvSpPr>
            <p:nvPr/>
          </p:nvSpPr>
          <p:spPr bwMode="auto">
            <a:xfrm flipV="1">
              <a:off x="10067" y="1821"/>
              <a:ext cx="327" cy="1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30770"/>
              </p:ext>
            </p:extLst>
          </p:nvPr>
        </p:nvGraphicFramePr>
        <p:xfrm>
          <a:off x="-1" y="4149080"/>
          <a:ext cx="726443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723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400" dirty="0">
                          <a:effectLst/>
                        </a:rPr>
                        <a:t>Recherche de la solution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</a:rPr>
                        <a:t>350 Kg</a:t>
                      </a:r>
                      <a:r>
                        <a:rPr lang="fr-FR" sz="2400" baseline="0" dirty="0">
                          <a:effectLst/>
                        </a:rPr>
                        <a:t> = </a:t>
                      </a:r>
                      <a:r>
                        <a:rPr lang="fr-FR" sz="2400" dirty="0">
                          <a:effectLst/>
                        </a:rPr>
                        <a:t>350 </a:t>
                      </a:r>
                      <a:r>
                        <a:rPr lang="fr-FR" sz="2400" dirty="0" err="1">
                          <a:effectLst/>
                        </a:rPr>
                        <a:t>daN</a:t>
                      </a:r>
                      <a:r>
                        <a:rPr lang="fr-FR" sz="2400" dirty="0">
                          <a:effectLst/>
                        </a:rPr>
                        <a:t> en tirant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Vitesse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</a:rPr>
                        <a:t>La plus rapide possible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Choix vérin ?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0,55 kW –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</a:rPr>
                        <a:t>Cyl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 : 6 cm</a:t>
                      </a:r>
                      <a:r>
                        <a:rPr lang="fr-FR" sz="240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/t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</a:rPr>
                        <a:t>375 </a:t>
                      </a:r>
                      <a:r>
                        <a:rPr lang="fr-FR" sz="2400" dirty="0" err="1">
                          <a:effectLst/>
                        </a:rPr>
                        <a:t>daN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</a:rPr>
                        <a:t>98 mm/s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</a:rPr>
                        <a:t>Pas de limite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1915179" y="17399"/>
            <a:ext cx="6977888" cy="13285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 vérin doit soulever une charge de 350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kg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sur une course de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mètre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Vitesse = la plus rapide possible</a:t>
            </a:r>
            <a:endParaRPr kumimoji="0" lang="fr-FR" altLang="fr-F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3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2"/>
          <p:cNvSpPr txBox="1">
            <a:spLocks noChangeArrowheads="1"/>
          </p:cNvSpPr>
          <p:nvPr/>
        </p:nvSpPr>
        <p:spPr bwMode="auto">
          <a:xfrm>
            <a:off x="-15521" y="21797"/>
            <a:ext cx="8892480" cy="13285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kumimoji="0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altLang="fr-FR" dirty="0"/>
              <a:t>                  Commande de casque de trémie : Le vérin doit fournir un effort à la fermeture de 800 </a:t>
            </a:r>
            <a:r>
              <a:rPr lang="fr-FR" altLang="fr-FR" dirty="0" err="1"/>
              <a:t>daN</a:t>
            </a:r>
            <a:r>
              <a:rPr lang="fr-FR" altLang="fr-FR" dirty="0"/>
              <a:t>.</a:t>
            </a:r>
          </a:p>
          <a:p>
            <a:r>
              <a:rPr lang="fr-FR" altLang="fr-FR" dirty="0"/>
              <a:t>Vitesse = la plus rapide possible   -        Course = 750 mm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512168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N°2</a:t>
            </a: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29507"/>
              </p:ext>
            </p:extLst>
          </p:nvPr>
        </p:nvGraphicFramePr>
        <p:xfrm>
          <a:off x="169238" y="3132574"/>
          <a:ext cx="3491881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1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7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</a:rPr>
                        <a:t>Recherche de la solution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Choix vérin ?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6" name="Picture 2" descr="Commande de casque de trémie(2)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979" y="1484784"/>
            <a:ext cx="4153779" cy="330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83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0" y="0"/>
            <a:ext cx="3214688" cy="4016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1800" b="0"/>
          </a:p>
        </p:txBody>
      </p:sp>
      <p:graphicFrame>
        <p:nvGraphicFramePr>
          <p:cNvPr id="3174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24177"/>
              </p:ext>
            </p:extLst>
          </p:nvPr>
        </p:nvGraphicFramePr>
        <p:xfrm>
          <a:off x="17463" y="46038"/>
          <a:ext cx="9118600" cy="6527175"/>
        </p:xfrm>
        <a:graphic>
          <a:graphicData uri="http://schemas.openxmlformats.org/drawingml/2006/table">
            <a:tbl>
              <a:tblPr/>
              <a:tblGrid>
                <a:gridCol w="1570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3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3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Puissance du moteur en kW 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fonction de la cylindrée de la pompe à 1500 tr/mn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course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Effort </a:t>
                      </a: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cm</a:t>
                      </a:r>
                      <a:r>
                        <a:rPr kumimoji="0" lang="fr-FR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5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250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190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375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1000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750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1500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1125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71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2000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1875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Vitesse max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Obtenue en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mm/s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73" name="Line 105"/>
          <p:cNvSpPr>
            <a:spLocks noChangeShapeType="1"/>
          </p:cNvSpPr>
          <p:nvPr/>
        </p:nvSpPr>
        <p:spPr bwMode="auto">
          <a:xfrm>
            <a:off x="3870325" y="1298575"/>
            <a:ext cx="0" cy="39084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4" name="Text Box 106"/>
          <p:cNvSpPr txBox="1">
            <a:spLocks noChangeArrowheads="1"/>
          </p:cNvSpPr>
          <p:nvPr/>
        </p:nvSpPr>
        <p:spPr bwMode="auto">
          <a:xfrm>
            <a:off x="3141663" y="1217613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175" name="Text Box 107"/>
          <p:cNvSpPr txBox="1">
            <a:spLocks noChangeArrowheads="1"/>
          </p:cNvSpPr>
          <p:nvPr/>
        </p:nvSpPr>
        <p:spPr bwMode="auto">
          <a:xfrm>
            <a:off x="3141663" y="4649788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" name="Oval 98"/>
          <p:cNvSpPr>
            <a:spLocks noChangeArrowheads="1"/>
          </p:cNvSpPr>
          <p:nvPr/>
        </p:nvSpPr>
        <p:spPr bwMode="auto">
          <a:xfrm>
            <a:off x="4083050" y="2493620"/>
            <a:ext cx="820738" cy="502144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9" name="Oval 99"/>
          <p:cNvSpPr>
            <a:spLocks noChangeArrowheads="1"/>
          </p:cNvSpPr>
          <p:nvPr/>
        </p:nvSpPr>
        <p:spPr bwMode="auto">
          <a:xfrm>
            <a:off x="8301974" y="5445224"/>
            <a:ext cx="820738" cy="599083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0" name="Line 100"/>
          <p:cNvSpPr>
            <a:spLocks noChangeShapeType="1"/>
          </p:cNvSpPr>
          <p:nvPr/>
        </p:nvSpPr>
        <p:spPr bwMode="auto">
          <a:xfrm>
            <a:off x="4929981" y="2701146"/>
            <a:ext cx="3392487" cy="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101"/>
          <p:cNvSpPr>
            <a:spLocks noChangeShapeType="1"/>
          </p:cNvSpPr>
          <p:nvPr/>
        </p:nvSpPr>
        <p:spPr bwMode="auto">
          <a:xfrm flipH="1" flipV="1">
            <a:off x="8712342" y="3428999"/>
            <a:ext cx="14937" cy="2016223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Oval 102"/>
          <p:cNvSpPr>
            <a:spLocks noChangeArrowheads="1"/>
          </p:cNvSpPr>
          <p:nvPr/>
        </p:nvSpPr>
        <p:spPr bwMode="auto">
          <a:xfrm>
            <a:off x="8310562" y="2372446"/>
            <a:ext cx="833438" cy="922859"/>
          </a:xfrm>
          <a:prstGeom prst="ellipse">
            <a:avLst/>
          </a:prstGeom>
          <a:noFill/>
          <a:ln w="698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4" name="Oval 104"/>
          <p:cNvSpPr>
            <a:spLocks noChangeArrowheads="1"/>
          </p:cNvSpPr>
          <p:nvPr/>
        </p:nvSpPr>
        <p:spPr bwMode="auto">
          <a:xfrm>
            <a:off x="8308975" y="395958"/>
            <a:ext cx="835025" cy="676275"/>
          </a:xfrm>
          <a:prstGeom prst="ellipse">
            <a:avLst/>
          </a:prstGeom>
          <a:noFill/>
          <a:ln w="508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5" name="Line 103"/>
          <p:cNvSpPr>
            <a:spLocks noChangeShapeType="1"/>
          </p:cNvSpPr>
          <p:nvPr/>
        </p:nvSpPr>
        <p:spPr bwMode="auto">
          <a:xfrm flipV="1">
            <a:off x="8767762" y="1072231"/>
            <a:ext cx="0" cy="1132631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86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2"/>
          <p:cNvSpPr txBox="1">
            <a:spLocks noChangeArrowheads="1"/>
          </p:cNvSpPr>
          <p:nvPr/>
        </p:nvSpPr>
        <p:spPr bwMode="auto">
          <a:xfrm>
            <a:off x="-15521" y="21797"/>
            <a:ext cx="8892480" cy="13285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kumimoji="0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altLang="fr-FR" dirty="0"/>
              <a:t>                  Commande de casque de trémie : Le vérin doit fournir un effort à la fermeture de 800 </a:t>
            </a:r>
            <a:r>
              <a:rPr lang="fr-FR" altLang="fr-FR" dirty="0" err="1"/>
              <a:t>daN</a:t>
            </a:r>
            <a:r>
              <a:rPr lang="fr-FR" altLang="fr-FR" dirty="0"/>
              <a:t>.</a:t>
            </a:r>
          </a:p>
          <a:p>
            <a:r>
              <a:rPr lang="fr-FR" altLang="fr-FR" dirty="0"/>
              <a:t>Vitesse = la plus rapide possible   -        Course = 750 mm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1512168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N°2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74187"/>
              </p:ext>
            </p:extLst>
          </p:nvPr>
        </p:nvGraphicFramePr>
        <p:xfrm>
          <a:off x="-1" y="4149080"/>
          <a:ext cx="726443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723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400" dirty="0">
                          <a:effectLst/>
                        </a:rPr>
                        <a:t>Recherche de la solution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poussant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Vitesse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plus rapide possible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Choix vérin ?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 kW –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Cyl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6 cm</a:t>
                      </a:r>
                      <a:r>
                        <a:rPr lang="fr-FR" sz="24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</a:t>
                      </a:r>
                      <a:r>
                        <a:rPr lang="fr-F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endParaRPr lang="fr-FR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 mm/s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6" name="Picture 2" descr="Commande de casque de trémie(2)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979" y="1484784"/>
            <a:ext cx="4153779" cy="330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7886" y="2550288"/>
            <a:ext cx="4797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750 / 71 = 10,5 secondes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0432" y="200001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dirty="0"/>
              <a:t>Vitesse de fermeture ?  </a:t>
            </a:r>
            <a:endParaRPr lang="fr-FR" sz="2800" dirty="0"/>
          </a:p>
        </p:txBody>
      </p:sp>
      <p:sp>
        <p:nvSpPr>
          <p:cNvPr id="5" name="Ellipse 4"/>
          <p:cNvSpPr/>
          <p:nvPr/>
        </p:nvSpPr>
        <p:spPr>
          <a:xfrm>
            <a:off x="8760420" y="646469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8442835" y="6478163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77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5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51453" y="0"/>
            <a:ext cx="1512168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CAS N°3</a:t>
            </a: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41876"/>
              </p:ext>
            </p:extLst>
          </p:nvPr>
        </p:nvGraphicFramePr>
        <p:xfrm>
          <a:off x="179512" y="3859856"/>
          <a:ext cx="5112568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7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</a:rPr>
                        <a:t>Recherche de la solution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Effort à fournir </a:t>
                      </a:r>
                      <a:r>
                        <a:rPr lang="fr-FR" sz="2000" dirty="0">
                          <a:effectLst/>
                        </a:rPr>
                        <a:t>(au niveau de l’auto vérin) </a:t>
                      </a:r>
                      <a:r>
                        <a:rPr lang="fr-FR" sz="2400" dirty="0">
                          <a:effectLst/>
                        </a:rPr>
                        <a:t>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Vitesse  (</a:t>
                      </a:r>
                      <a:r>
                        <a:rPr lang="fr-FR" sz="2000" dirty="0">
                          <a:effectLst/>
                        </a:rPr>
                        <a:t>au niveau de l’auto vérin) </a:t>
                      </a:r>
                      <a:r>
                        <a:rPr lang="fr-FR" sz="2400" dirty="0">
                          <a:effectLst/>
                        </a:rPr>
                        <a:t>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Choix vérin ?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Effort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Vitesse dispo ?</a:t>
                      </a:r>
                      <a:endParaRPr lang="fr-F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Course possible ?</a:t>
                      </a:r>
                      <a:endParaRPr lang="fr-F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8520" y="-66075"/>
            <a:ext cx="7844363" cy="3089718"/>
            <a:chOff x="805" y="11391"/>
            <a:chExt cx="8576" cy="337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805" y="11698"/>
              <a:ext cx="1908" cy="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Poulies de renvoie (</a:t>
              </a:r>
              <a:r>
                <a:rPr kumimoji="0" lang="fr-FR" altLang="fr-F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fixes</a:t>
              </a:r>
              <a:r>
                <a:rPr kumimoji="0" lang="fr-FR" altLang="fr-FR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646" y="12188"/>
              <a:ext cx="1248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036" y="12419"/>
              <a:ext cx="116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755" y="14598"/>
              <a:ext cx="143" cy="143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711" y="14278"/>
              <a:ext cx="731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fr-FR" alt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114" y="13048"/>
              <a:ext cx="321" cy="32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2112" y="13255"/>
              <a:ext cx="0" cy="12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271" y="13048"/>
              <a:ext cx="16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899" y="13048"/>
              <a:ext cx="212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4147" y="12423"/>
              <a:ext cx="18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4008" y="12097"/>
              <a:ext cx="321" cy="32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4006" y="11613"/>
              <a:ext cx="0" cy="6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3713" y="11391"/>
              <a:ext cx="747" cy="231"/>
              <a:chOff x="6833" y="4741"/>
              <a:chExt cx="978" cy="302"/>
            </a:xfrm>
          </p:grpSpPr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6833" y="5043"/>
                <a:ext cx="73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17"/>
              <p:cNvSpPr>
                <a:spLocks noChangeShapeType="1"/>
              </p:cNvSpPr>
              <p:nvPr/>
            </p:nvSpPr>
            <p:spPr bwMode="auto">
              <a:xfrm flipV="1">
                <a:off x="7023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Line 18"/>
              <p:cNvSpPr>
                <a:spLocks noChangeShapeType="1"/>
              </p:cNvSpPr>
              <p:nvPr/>
            </p:nvSpPr>
            <p:spPr bwMode="auto">
              <a:xfrm flipV="1">
                <a:off x="6847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19"/>
              <p:cNvSpPr>
                <a:spLocks noChangeShapeType="1"/>
              </p:cNvSpPr>
              <p:nvPr/>
            </p:nvSpPr>
            <p:spPr bwMode="auto">
              <a:xfrm flipV="1">
                <a:off x="7390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Line 20"/>
              <p:cNvSpPr>
                <a:spLocks noChangeShapeType="1"/>
              </p:cNvSpPr>
              <p:nvPr/>
            </p:nvSpPr>
            <p:spPr bwMode="auto">
              <a:xfrm flipV="1">
                <a:off x="7214" y="4755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Line 21"/>
              <p:cNvSpPr>
                <a:spLocks noChangeShapeType="1"/>
              </p:cNvSpPr>
              <p:nvPr/>
            </p:nvSpPr>
            <p:spPr bwMode="auto">
              <a:xfrm flipV="1">
                <a:off x="7566" y="4741"/>
                <a:ext cx="245" cy="2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5764" y="12101"/>
              <a:ext cx="3617" cy="1051"/>
              <a:chOff x="3710" y="10397"/>
              <a:chExt cx="4737" cy="1376"/>
            </a:xfrm>
          </p:grpSpPr>
          <p:pic>
            <p:nvPicPr>
              <p:cNvPr id="2071" name="Picture 2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0" y="10700"/>
                <a:ext cx="4007" cy="1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2" name="Group 24"/>
              <p:cNvGrpSpPr>
                <a:grpSpLocks/>
              </p:cNvGrpSpPr>
              <p:nvPr/>
            </p:nvGrpSpPr>
            <p:grpSpPr bwMode="auto">
              <a:xfrm>
                <a:off x="3710" y="10814"/>
                <a:ext cx="987" cy="814"/>
                <a:chOff x="5548" y="11229"/>
                <a:chExt cx="987" cy="814"/>
              </a:xfrm>
            </p:grpSpPr>
            <p:sp>
              <p:nvSpPr>
                <p:cNvPr id="30" name="Oval 25"/>
                <p:cNvSpPr>
                  <a:spLocks noChangeArrowheads="1"/>
                </p:cNvSpPr>
                <p:nvPr/>
              </p:nvSpPr>
              <p:spPr bwMode="auto">
                <a:xfrm>
                  <a:off x="5548" y="11229"/>
                  <a:ext cx="814" cy="81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5842" y="11498"/>
                  <a:ext cx="693" cy="245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2" name="Oval 27"/>
                <p:cNvSpPr>
                  <a:spLocks noChangeArrowheads="1"/>
                </p:cNvSpPr>
                <p:nvPr/>
              </p:nvSpPr>
              <p:spPr bwMode="auto">
                <a:xfrm>
                  <a:off x="5946" y="11582"/>
                  <a:ext cx="71" cy="71"/>
                </a:xfrm>
                <a:prstGeom prst="ellipse">
                  <a:avLst/>
                </a:pr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23" name="Group 28"/>
              <p:cNvGrpSpPr>
                <a:grpSpLocks/>
              </p:cNvGrpSpPr>
              <p:nvPr/>
            </p:nvGrpSpPr>
            <p:grpSpPr bwMode="auto">
              <a:xfrm>
                <a:off x="5831" y="10397"/>
                <a:ext cx="978" cy="302"/>
                <a:chOff x="6833" y="4741"/>
                <a:chExt cx="978" cy="302"/>
              </a:xfrm>
            </p:grpSpPr>
            <p:sp>
              <p:nvSpPr>
                <p:cNvPr id="24" name="Line 29"/>
                <p:cNvSpPr>
                  <a:spLocks noChangeShapeType="1"/>
                </p:cNvSpPr>
                <p:nvPr/>
              </p:nvSpPr>
              <p:spPr bwMode="auto">
                <a:xfrm>
                  <a:off x="6833" y="5043"/>
                  <a:ext cx="734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7023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6847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7390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7214" y="4755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7566" y="4741"/>
                  <a:ext cx="245" cy="28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 flipH="1">
              <a:off x="3261" y="14447"/>
              <a:ext cx="64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lg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Oval 36"/>
            <p:cNvSpPr>
              <a:spLocks noChangeArrowheads="1"/>
            </p:cNvSpPr>
            <p:nvPr/>
          </p:nvSpPr>
          <p:spPr bwMode="auto">
            <a:xfrm>
              <a:off x="2114" y="14359"/>
              <a:ext cx="321" cy="32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37"/>
            <p:cNvSpPr>
              <a:spLocks noChangeShapeType="1"/>
            </p:cNvSpPr>
            <p:nvPr/>
          </p:nvSpPr>
          <p:spPr bwMode="auto">
            <a:xfrm flipH="1">
              <a:off x="2239" y="14679"/>
              <a:ext cx="1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38"/>
            <p:cNvSpPr>
              <a:spLocks/>
            </p:cNvSpPr>
            <p:nvPr/>
          </p:nvSpPr>
          <p:spPr bwMode="auto">
            <a:xfrm>
              <a:off x="1402" y="12384"/>
              <a:ext cx="576" cy="2054"/>
            </a:xfrm>
            <a:custGeom>
              <a:avLst/>
              <a:gdLst>
                <a:gd name="T0" fmla="*/ 0 w 576"/>
                <a:gd name="T1" fmla="*/ 0 h 2054"/>
                <a:gd name="T2" fmla="*/ 113 w 576"/>
                <a:gd name="T3" fmla="*/ 1916 h 2054"/>
                <a:gd name="T4" fmla="*/ 576 w 576"/>
                <a:gd name="T5" fmla="*/ 2054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6" h="2054">
                  <a:moveTo>
                    <a:pt x="0" y="0"/>
                  </a:moveTo>
                  <a:lnTo>
                    <a:pt x="113" y="1916"/>
                  </a:lnTo>
                  <a:lnTo>
                    <a:pt x="576" y="2054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9" name="Zone de texte 2"/>
          <p:cNvSpPr txBox="1">
            <a:spLocks noChangeArrowheads="1"/>
          </p:cNvSpPr>
          <p:nvPr/>
        </p:nvSpPr>
        <p:spPr bwMode="auto">
          <a:xfrm>
            <a:off x="3255767" y="1695074"/>
            <a:ext cx="5913633" cy="13285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kumimoji="0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altLang="fr-FR" dirty="0"/>
              <a:t>Le câble doit fournir (en A) un effort de 500 </a:t>
            </a:r>
            <a:r>
              <a:rPr lang="fr-FR" altLang="fr-FR" dirty="0" err="1"/>
              <a:t>daN</a:t>
            </a:r>
            <a:r>
              <a:rPr lang="fr-FR" altLang="fr-FR" dirty="0"/>
              <a:t> en se déplaçant vers la gauche.</a:t>
            </a:r>
          </a:p>
          <a:p>
            <a:r>
              <a:rPr lang="fr-FR" altLang="fr-FR" dirty="0"/>
              <a:t>Course = 300 mm  -   Vitesse = 60 mm/s</a:t>
            </a:r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3563888" y="1233752"/>
            <a:ext cx="6480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6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0" y="0"/>
            <a:ext cx="3214688" cy="4016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1800" b="0"/>
          </a:p>
        </p:txBody>
      </p:sp>
      <p:graphicFrame>
        <p:nvGraphicFramePr>
          <p:cNvPr id="3174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48868"/>
              </p:ext>
            </p:extLst>
          </p:nvPr>
        </p:nvGraphicFramePr>
        <p:xfrm>
          <a:off x="17463" y="46038"/>
          <a:ext cx="9118600" cy="6527175"/>
        </p:xfrm>
        <a:graphic>
          <a:graphicData uri="http://schemas.openxmlformats.org/drawingml/2006/table">
            <a:tbl>
              <a:tblPr/>
              <a:tblGrid>
                <a:gridCol w="1570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3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3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Puissance du moteur en kW 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fonction de la cylindrée de la pompe à 1500 tr/mn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course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Effort </a:t>
                      </a: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daN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cm</a:t>
                      </a:r>
                      <a:r>
                        <a:rPr kumimoji="0" lang="fr-FR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cm</a:t>
                      </a:r>
                      <a:r>
                        <a:rPr kumimoji="0" lang="fr-FR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5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250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190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  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375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1000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0,37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  750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1500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0,55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1125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71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 poussant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 mm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2000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                        2500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6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                             1875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Vitesse max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Poussant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Obtenue en</a:t>
                      </a: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mm/s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Tirant  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w="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73" name="Line 105"/>
          <p:cNvSpPr>
            <a:spLocks noChangeShapeType="1"/>
          </p:cNvSpPr>
          <p:nvPr/>
        </p:nvSpPr>
        <p:spPr bwMode="auto">
          <a:xfrm>
            <a:off x="3870325" y="1298575"/>
            <a:ext cx="0" cy="39084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4" name="Text Box 106"/>
          <p:cNvSpPr txBox="1">
            <a:spLocks noChangeArrowheads="1"/>
          </p:cNvSpPr>
          <p:nvPr/>
        </p:nvSpPr>
        <p:spPr bwMode="auto">
          <a:xfrm>
            <a:off x="3141663" y="1217613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175" name="Text Box 107"/>
          <p:cNvSpPr txBox="1">
            <a:spLocks noChangeArrowheads="1"/>
          </p:cNvSpPr>
          <p:nvPr/>
        </p:nvSpPr>
        <p:spPr bwMode="auto">
          <a:xfrm>
            <a:off x="3141663" y="4649788"/>
            <a:ext cx="847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2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8" name="Oval 98"/>
          <p:cNvSpPr>
            <a:spLocks noChangeArrowheads="1"/>
          </p:cNvSpPr>
          <p:nvPr/>
        </p:nvSpPr>
        <p:spPr bwMode="auto">
          <a:xfrm>
            <a:off x="4083050" y="3573016"/>
            <a:ext cx="820738" cy="502144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9" name="Oval 99"/>
          <p:cNvSpPr>
            <a:spLocks noChangeArrowheads="1"/>
          </p:cNvSpPr>
          <p:nvPr/>
        </p:nvSpPr>
        <p:spPr bwMode="auto">
          <a:xfrm>
            <a:off x="4899093" y="5989276"/>
            <a:ext cx="820738" cy="599083"/>
          </a:xfrm>
          <a:prstGeom prst="ellipse">
            <a:avLst/>
          </a:prstGeom>
          <a:noFill/>
          <a:ln w="50800" algn="ctr">
            <a:solidFill>
              <a:srgbClr val="00FF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0" name="Line 100"/>
          <p:cNvSpPr>
            <a:spLocks noChangeShapeType="1"/>
          </p:cNvSpPr>
          <p:nvPr/>
        </p:nvSpPr>
        <p:spPr bwMode="auto">
          <a:xfrm>
            <a:off x="4903789" y="3823598"/>
            <a:ext cx="100260" cy="49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101"/>
          <p:cNvSpPr>
            <a:spLocks noChangeShapeType="1"/>
          </p:cNvSpPr>
          <p:nvPr/>
        </p:nvSpPr>
        <p:spPr bwMode="auto">
          <a:xfrm flipV="1">
            <a:off x="5309462" y="4075160"/>
            <a:ext cx="25542" cy="1914116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Oval 102"/>
          <p:cNvSpPr>
            <a:spLocks noChangeArrowheads="1"/>
          </p:cNvSpPr>
          <p:nvPr/>
        </p:nvSpPr>
        <p:spPr bwMode="auto">
          <a:xfrm>
            <a:off x="4886393" y="3152301"/>
            <a:ext cx="833438" cy="922859"/>
          </a:xfrm>
          <a:prstGeom prst="ellipse">
            <a:avLst/>
          </a:prstGeom>
          <a:noFill/>
          <a:ln w="698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4" name="Oval 104"/>
          <p:cNvSpPr>
            <a:spLocks noChangeArrowheads="1"/>
          </p:cNvSpPr>
          <p:nvPr/>
        </p:nvSpPr>
        <p:spPr bwMode="auto">
          <a:xfrm>
            <a:off x="4917491" y="395956"/>
            <a:ext cx="835025" cy="676275"/>
          </a:xfrm>
          <a:prstGeom prst="ellipse">
            <a:avLst/>
          </a:prstGeom>
          <a:noFill/>
          <a:ln w="508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5" name="Line 103"/>
          <p:cNvSpPr>
            <a:spLocks noChangeShapeType="1"/>
          </p:cNvSpPr>
          <p:nvPr/>
        </p:nvSpPr>
        <p:spPr bwMode="auto">
          <a:xfrm flipV="1">
            <a:off x="5322233" y="1095898"/>
            <a:ext cx="12771" cy="205640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349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881</Words>
  <PresentationFormat>Affichage à l'écran (4:3)</PresentationFormat>
  <Paragraphs>332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Thème Office</vt:lpstr>
      <vt:lpstr>AUTO VERINS CHABAS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2014-02-14T08:29:09Z</dcterms:created>
  <dcterms:modified xsi:type="dcterms:W3CDTF">2024-06-04T11:13:12Z</dcterms:modified>
</cp:coreProperties>
</file>