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29"/>
  </p:notesMasterIdLst>
  <p:sldIdLst>
    <p:sldId id="258" r:id="rId2"/>
    <p:sldId id="256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94" r:id="rId19"/>
    <p:sldId id="295" r:id="rId20"/>
    <p:sldId id="296" r:id="rId21"/>
    <p:sldId id="297" r:id="rId22"/>
    <p:sldId id="275" r:id="rId23"/>
    <p:sldId id="267" r:id="rId24"/>
    <p:sldId id="299" r:id="rId25"/>
    <p:sldId id="301" r:id="rId26"/>
    <p:sldId id="300" r:id="rId27"/>
    <p:sldId id="302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42" y="-102"/>
      </p:cViewPr>
      <p:guideLst>
        <p:guide orient="horz" pos="73"/>
        <p:guide pos="6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585AF-76B3-4E40-A402-D3888BECD85D}" type="datetimeFigureOut">
              <a:rPr lang="fr-FR" smtClean="0"/>
              <a:pPr/>
              <a:t>21/10/2010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2A7AE-9307-46B1-9E52-1BE41CBB1E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B097A-30BA-4E19-8A6A-0820037D536B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577A-6A2A-4DAE-9B14-8CF8C9186C67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7896-F4CF-4DFA-A604-256172442008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D907-B384-4B91-A76F-1B0CDC8ABC59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FC7B-7AF4-4C9D-8A0B-6D5C1C05DBC2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9DC74-35B9-4301-9C61-3F05B3C0928B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2C03-225B-451F-892C-A93CB71A852D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DD71B-7ABF-4C95-84CD-0BFEC1D143AF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5ED38-656F-4B75-BF78-9A7D21B78FE8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6B907-489C-49A7-A94D-C689F3F746F5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9DED3-D0AD-4CDF-87BC-76824136D753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F6B30D-A9F5-4406-8A5A-B1CCBEC228F9}" type="datetime1">
              <a:rPr lang="fr-FR" smtClean="0"/>
              <a:pPr/>
              <a:t>21/10/2010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FB6DF2-2197-41B8-9B2D-602149AEA471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Cycle de découverte des animaux créatifs</a:t>
            </a:r>
            <a:endParaRPr lang="fr-FR" dirty="0"/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>
          <a:xfrm>
            <a:off x="714348" y="4929198"/>
            <a:ext cx="7772400" cy="914400"/>
          </a:xfrm>
        </p:spPr>
        <p:txBody>
          <a:bodyPr/>
          <a:lstStyle/>
          <a:p>
            <a:r>
              <a:rPr lang="fr-FR" dirty="0" smtClean="0"/>
              <a:t>En quoi les produits que nous connaissons sont-ils les résultats de démarches de création et d’innovation ?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Produit antérieur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4 : Produit antérieur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19057" y="1650766"/>
            <a:ext cx="836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Identifiez, parmi les fiches de systèmes proposés, le produit antérieur au </a:t>
            </a:r>
            <a:r>
              <a:rPr lang="fr-FR" dirty="0" err="1" smtClean="0"/>
              <a:t>Gorillapod</a:t>
            </a:r>
            <a:r>
              <a:rPr lang="fr-FR" dirty="0" smtClean="0"/>
              <a:t> :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19057" y="2443149"/>
            <a:ext cx="836147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Nom du produit :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Photo du produit :</a:t>
            </a:r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3111480" y="2333610"/>
            <a:ext cx="5769054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0" name="Arrondir un rectangle avec un coin diagonal 9"/>
          <p:cNvSpPr/>
          <p:nvPr/>
        </p:nvSpPr>
        <p:spPr>
          <a:xfrm>
            <a:off x="3111480" y="2917818"/>
            <a:ext cx="5769054" cy="3395709"/>
          </a:xfrm>
          <a:prstGeom prst="round2DiagRect">
            <a:avLst>
              <a:gd name="adj1" fmla="val 6088"/>
              <a:gd name="adj2" fmla="val 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Produit antérieur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4 : Produit antérieur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19057" y="1650766"/>
            <a:ext cx="836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Identifiez, parmi les fiches de systèmes proposés, le produit antérieur au </a:t>
            </a:r>
            <a:r>
              <a:rPr lang="fr-FR" dirty="0" err="1" smtClean="0"/>
              <a:t>Gorillapod</a:t>
            </a:r>
            <a:r>
              <a:rPr lang="fr-FR" dirty="0" smtClean="0"/>
              <a:t> :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19057" y="2443149"/>
            <a:ext cx="836147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Nom du produit :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Photo du produit :</a:t>
            </a:r>
          </a:p>
        </p:txBody>
      </p:sp>
      <p:sp>
        <p:nvSpPr>
          <p:cNvPr id="8" name="Arrondir un rectangle avec un coin diagonal 7"/>
          <p:cNvSpPr/>
          <p:nvPr/>
        </p:nvSpPr>
        <p:spPr>
          <a:xfrm>
            <a:off x="3111480" y="2370123"/>
            <a:ext cx="5769054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FF0000"/>
                </a:solidFill>
              </a:rPr>
              <a:t>Trépied + rotule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3111480" y="2917818"/>
            <a:ext cx="5769054" cy="3395709"/>
          </a:xfrm>
          <a:prstGeom prst="round2DiagRect">
            <a:avLst>
              <a:gd name="adj1" fmla="val 6088"/>
              <a:gd name="adj2" fmla="val 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fr-FR" b="1" i="1" dirty="0">
              <a:solidFill>
                <a:srgbClr val="FF0000"/>
              </a:solidFill>
            </a:endParaRPr>
          </a:p>
        </p:txBody>
      </p:sp>
      <p:pic>
        <p:nvPicPr>
          <p:cNvPr id="10" name="Image 9" descr="MANFROTTO-19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2461" y="3027357"/>
            <a:ext cx="3048075" cy="3227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Evolution : fonctions / services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5 : Evolution des fonctions et services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19057" y="1650766"/>
            <a:ext cx="8361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Selon vous,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19057" y="2443149"/>
            <a:ext cx="836147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Les fonctions principales ont-elles changé d’un produit à l’autre ? Préciser.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Les services ont-ils évolué d’un produit à l’autre ? Préciser.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Qu’a permis l’évolution du produit antérieur vers le </a:t>
            </a:r>
            <a:r>
              <a:rPr lang="fr-FR" dirty="0" err="1" smtClean="0"/>
              <a:t>Gorillapod</a:t>
            </a:r>
            <a:r>
              <a:rPr lang="fr-FR" dirty="0" smtClean="0"/>
              <a:t> ?</a:t>
            </a:r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665109" y="2844792"/>
            <a:ext cx="8215425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2" name="Arrondir un rectangle avec un coin diagonal 11"/>
          <p:cNvSpPr/>
          <p:nvPr/>
        </p:nvSpPr>
        <p:spPr>
          <a:xfrm>
            <a:off x="665109" y="4159260"/>
            <a:ext cx="8251938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3" name="Arrondir un rectangle avec un coin diagonal 12"/>
          <p:cNvSpPr/>
          <p:nvPr/>
        </p:nvSpPr>
        <p:spPr>
          <a:xfrm>
            <a:off x="628596" y="5437215"/>
            <a:ext cx="8251938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Evolution : fonctions / services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5 : Evolution des fonctions et services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19057" y="1650766"/>
            <a:ext cx="8361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Selon vous,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19057" y="2151045"/>
            <a:ext cx="836147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Les fonctions principales ont-elles changé d’un produit à l’autre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Les services ont-ils évolué d’un produit à l’autre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Expliquez brièvement les bénéfices de l’évolution du produit antérieur vers le </a:t>
            </a:r>
            <a:r>
              <a:rPr lang="fr-FR" dirty="0" err="1" smtClean="0"/>
              <a:t>Gorillapod</a:t>
            </a:r>
            <a:r>
              <a:rPr lang="fr-FR" dirty="0" smtClean="0"/>
              <a:t> ?</a:t>
            </a:r>
          </a:p>
        </p:txBody>
      </p:sp>
      <p:sp>
        <p:nvSpPr>
          <p:cNvPr id="10" name="Arrondir un rectangle avec un coin diagonal 9"/>
          <p:cNvSpPr/>
          <p:nvPr/>
        </p:nvSpPr>
        <p:spPr>
          <a:xfrm>
            <a:off x="665109" y="2552688"/>
            <a:ext cx="8215425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FF0000"/>
                </a:solidFill>
              </a:rPr>
              <a:t>NON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1" name="Arrondir un rectangle avec un coin diagonal 10"/>
          <p:cNvSpPr/>
          <p:nvPr/>
        </p:nvSpPr>
        <p:spPr>
          <a:xfrm>
            <a:off x="665109" y="3867156"/>
            <a:ext cx="8251938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FF0000"/>
                </a:solidFill>
              </a:rPr>
              <a:t>OUI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2" name="Arrondir un rectangle avec un coin diagonal 11"/>
          <p:cNvSpPr/>
          <p:nvPr/>
        </p:nvSpPr>
        <p:spPr>
          <a:xfrm>
            <a:off x="628596" y="5473728"/>
            <a:ext cx="8251938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FF0000"/>
                </a:solidFill>
              </a:rPr>
              <a:t>Souplesse d’utilisation accrue. Coût réduit.</a:t>
            </a:r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Partie 2 : Etude de l’innovation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0352" y="2704663"/>
            <a:ext cx="7772400" cy="3170707"/>
          </a:xfrm>
        </p:spPr>
        <p:txBody>
          <a:bodyPr/>
          <a:lstStyle/>
          <a:p>
            <a:r>
              <a:rPr lang="fr-FR" dirty="0" smtClean="0"/>
              <a:t>Etape 6 : Evolution technologique</a:t>
            </a:r>
          </a:p>
          <a:p>
            <a:r>
              <a:rPr lang="fr-FR" dirty="0" smtClean="0"/>
              <a:t>Etape 7 : Avancées technologiques utiles</a:t>
            </a:r>
          </a:p>
          <a:p>
            <a:r>
              <a:rPr lang="fr-FR" dirty="0" smtClean="0"/>
              <a:t>Etape 8 : Principe d’innovation</a:t>
            </a:r>
          </a:p>
          <a:p>
            <a:r>
              <a:rPr lang="fr-FR" dirty="0" smtClean="0"/>
              <a:t>Etape 9 : Regard critique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Evolution </a:t>
            </a: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technologique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2 : Innovation / Etape 6 : Evolution technologique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5570" y="1968480"/>
            <a:ext cx="836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Selon vous, dans quel domaine technique le produit a-t-il fondamentalement évolué ?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957213" y="3027357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Matière et structure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2417733" y="4122747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Energies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3841740" y="5218137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Informations / communication</a:t>
            </a:r>
            <a:endParaRPr lang="fr-FR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Evolution </a:t>
            </a: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technologique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2 : Innovation / Etape 6 : Evolution technologique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55570" y="1968480"/>
            <a:ext cx="836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Selon vous, dans quel domaine technique le produit a-t-il fondamentalement évolué ?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957213" y="3027357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Matière et structure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2417733" y="4122747"/>
            <a:ext cx="3614787" cy="766773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Energies</a:t>
            </a:r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841740" y="5218137"/>
            <a:ext cx="3614787" cy="766773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Informations / communication</a:t>
            </a:r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5" name="Connecteur droit 14"/>
          <p:cNvCxnSpPr/>
          <p:nvPr/>
        </p:nvCxnSpPr>
        <p:spPr>
          <a:xfrm flipV="1">
            <a:off x="2417733" y="4122747"/>
            <a:ext cx="3578274" cy="7667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3841740" y="5218137"/>
            <a:ext cx="3578274" cy="7667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Ellipse 16"/>
          <p:cNvSpPr/>
          <p:nvPr/>
        </p:nvSpPr>
        <p:spPr>
          <a:xfrm>
            <a:off x="701622" y="2844792"/>
            <a:ext cx="4198995" cy="1095390"/>
          </a:xfrm>
          <a:prstGeom prst="ellipse">
            <a:avLst/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Avancées technologiques utilisées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2 : Innovation / Etape 7 : Avancées technologique utilisées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957213" y="2698740"/>
            <a:ext cx="8361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Parmi les propositions qui vous sont faites (à préciser : banque d’avancées technologiques, etc. ?), identifiez celles qui ont rendu l’évolution du produit possible pour un coût réaliste.</a:t>
            </a:r>
          </a:p>
        </p:txBody>
      </p:sp>
      <p:sp>
        <p:nvSpPr>
          <p:cNvPr id="15" name="Arrondir un rectangle avec un coin diagonal 14"/>
          <p:cNvSpPr/>
          <p:nvPr/>
        </p:nvSpPr>
        <p:spPr>
          <a:xfrm>
            <a:off x="957213" y="3830643"/>
            <a:ext cx="7923322" cy="182565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Avancées technologiques utilisées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2 : Innovation / Etape 7 : Avancées technologique utilisées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57213" y="2698740"/>
            <a:ext cx="8361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Parmi les propositions qui vous sont faites (à préciser : banque d’avancées technologiques, etc. ?), identifiez celles qui ont rendu l’évolution du produit possible pour un coût réaliste.</a:t>
            </a:r>
          </a:p>
        </p:txBody>
      </p:sp>
      <p:sp>
        <p:nvSpPr>
          <p:cNvPr id="12" name="Arrondir un rectangle avec un coin diagonal 11"/>
          <p:cNvSpPr/>
          <p:nvPr/>
        </p:nvSpPr>
        <p:spPr>
          <a:xfrm>
            <a:off x="957213" y="3830643"/>
            <a:ext cx="7923322" cy="1022364"/>
          </a:xfrm>
          <a:prstGeom prst="round2DiagRect">
            <a:avLst>
              <a:gd name="adj1" fmla="val 11301"/>
              <a:gd name="adj2" fmla="val 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FF0000"/>
                </a:solidFill>
              </a:rPr>
              <a:t>Développement de l’injection plastique</a:t>
            </a:r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Analogie</a:t>
            </a:r>
            <a:r>
              <a:rPr kumimoji="0" lang="fr-FR" sz="500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animale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2 : Innovation / Etape 8 : Principe d’innovation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57213" y="1493811"/>
            <a:ext cx="8361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Décrivez en quelques mots en quoi a consisté l’innovation entre le produit antérieur et le </a:t>
            </a:r>
            <a:r>
              <a:rPr lang="fr-FR" dirty="0" err="1" smtClean="0"/>
              <a:t>Gorillapod</a:t>
            </a:r>
            <a:r>
              <a:rPr lang="fr-FR" dirty="0" smtClean="0"/>
              <a:t>. Remplissez le schéma ci-dessous et identifiez l’animal qui correspond le mieux</a:t>
            </a:r>
            <a:r>
              <a:rPr lang="fr-FR" b="1" dirty="0" smtClean="0"/>
              <a:t>.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63466" y="2735253"/>
            <a:ext cx="2884527" cy="2117754"/>
          </a:xfrm>
          <a:prstGeom prst="roundRect">
            <a:avLst>
              <a:gd name="adj" fmla="val 587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Photo du produit antérieur</a:t>
            </a:r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996007" y="2698740"/>
            <a:ext cx="2884527" cy="2117754"/>
          </a:xfrm>
          <a:prstGeom prst="roundRect">
            <a:avLst>
              <a:gd name="adj" fmla="val 5873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Photo du produit innovant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Flèche droite 14"/>
          <p:cNvSpPr/>
          <p:nvPr/>
        </p:nvSpPr>
        <p:spPr>
          <a:xfrm>
            <a:off x="3184506" y="2698740"/>
            <a:ext cx="2774988" cy="2117754"/>
          </a:xfrm>
          <a:prstGeom prst="rightArrow">
            <a:avLst>
              <a:gd name="adj1" fmla="val 50000"/>
              <a:gd name="adj2" fmla="val 19673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accent5"/>
              </a:gs>
            </a:gsLst>
            <a:lin ang="0" scaled="1"/>
            <a:tileRect/>
          </a:gra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5">
                    <a:lumMod val="50000"/>
                  </a:schemeClr>
                </a:solidFill>
              </a:rPr>
              <a:t>Animal créatif</a:t>
            </a:r>
            <a:endParaRPr lang="fr-FR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Arrondir un rectangle avec un coin diagonal 15"/>
          <p:cNvSpPr/>
          <p:nvPr/>
        </p:nvSpPr>
        <p:spPr>
          <a:xfrm>
            <a:off x="263466" y="5035572"/>
            <a:ext cx="8617068" cy="1131903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bg1">
                    <a:lumMod val="50000"/>
                  </a:schemeClr>
                </a:solidFill>
              </a:rPr>
              <a:t>Commentaires</a:t>
            </a:r>
            <a:endParaRPr lang="fr-FR" b="1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</a:t>
            </a:r>
            <a:r>
              <a:rPr lang="fr-FR" dirty="0" err="1" smtClean="0"/>
              <a:t>Gorillapod</a:t>
            </a:r>
            <a:endParaRPr lang="fr-FR" dirty="0"/>
          </a:p>
        </p:txBody>
      </p:sp>
      <p:pic>
        <p:nvPicPr>
          <p:cNvPr id="11" name="Espace réservé du contenu 10" descr="gpfamily-cam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1928802"/>
            <a:ext cx="8183562" cy="4091781"/>
          </a:xfrm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Principe d’innovation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2 : Innovation / Etape 8 : Principe d’innovation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957213" y="1493811"/>
            <a:ext cx="8361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Décrivez en quelques mots en quoi a consisté l’innovation entre le produit antérieur et le </a:t>
            </a:r>
            <a:r>
              <a:rPr lang="fr-FR" dirty="0" err="1" smtClean="0"/>
              <a:t>Gorillapod</a:t>
            </a:r>
            <a:r>
              <a:rPr lang="fr-FR" dirty="0" smtClean="0"/>
              <a:t>. Remplissez le schéma ci-dessous et identifiez l’animal créatif qui convient le mieux</a:t>
            </a:r>
            <a:r>
              <a:rPr lang="fr-FR" b="1" dirty="0" smtClean="0"/>
              <a:t>.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26953" y="2662227"/>
            <a:ext cx="2884527" cy="2117754"/>
          </a:xfrm>
          <a:prstGeom prst="roundRect">
            <a:avLst>
              <a:gd name="adj" fmla="val 5873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996007" y="2698740"/>
            <a:ext cx="2884527" cy="2117754"/>
          </a:xfrm>
          <a:prstGeom prst="roundRect">
            <a:avLst>
              <a:gd name="adj" fmla="val 5873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Flèche droite 14"/>
          <p:cNvSpPr/>
          <p:nvPr/>
        </p:nvSpPr>
        <p:spPr>
          <a:xfrm>
            <a:off x="3184506" y="2698740"/>
            <a:ext cx="2738475" cy="2117754"/>
          </a:xfrm>
          <a:prstGeom prst="rightArrow">
            <a:avLst>
              <a:gd name="adj1" fmla="val 50000"/>
              <a:gd name="adj2" fmla="val 19673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accent5"/>
              </a:gs>
            </a:gsLst>
            <a:lin ang="0" scaled="1"/>
            <a:tileRect/>
          </a:gra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Caméléon</a:t>
            </a:r>
          </a:p>
        </p:txBody>
      </p:sp>
      <p:sp>
        <p:nvSpPr>
          <p:cNvPr id="16" name="Arrondir un rectangle avec un coin diagonal 15"/>
          <p:cNvSpPr/>
          <p:nvPr/>
        </p:nvSpPr>
        <p:spPr>
          <a:xfrm>
            <a:off x="263466" y="5035572"/>
            <a:ext cx="8617068" cy="1131903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FF0000"/>
                </a:solidFill>
              </a:rPr>
              <a:t>La réalisation des pieds en plusieurs morceaux leur donne la possibilité de se déformer, et de s’adapter à de nombreux supports. La </a:t>
            </a:r>
            <a:r>
              <a:rPr lang="fr-FR" b="1" i="1" dirty="0" err="1" smtClean="0">
                <a:solidFill>
                  <a:srgbClr val="FF0000"/>
                </a:solidFill>
              </a:rPr>
              <a:t>défomation</a:t>
            </a:r>
            <a:r>
              <a:rPr lang="fr-FR" b="1" i="1" dirty="0" smtClean="0">
                <a:solidFill>
                  <a:srgbClr val="FF0000"/>
                </a:solidFill>
              </a:rPr>
              <a:t> des pieds permet également de se passer de rotule.</a:t>
            </a:r>
            <a:endParaRPr lang="fr-FR" b="1" i="1" dirty="0">
              <a:solidFill>
                <a:srgbClr val="FF0000"/>
              </a:solidFill>
            </a:endParaRPr>
          </a:p>
        </p:txBody>
      </p:sp>
      <p:pic>
        <p:nvPicPr>
          <p:cNvPr id="17" name="Image 16" descr="MANFROTTO-19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135" y="2735254"/>
            <a:ext cx="1862163" cy="1971702"/>
          </a:xfrm>
          <a:prstGeom prst="rect">
            <a:avLst/>
          </a:prstGeom>
        </p:spPr>
      </p:pic>
      <p:pic>
        <p:nvPicPr>
          <p:cNvPr id="18" name="Image 17" descr="gpfamily-cam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47" r="14650"/>
          <a:stretch>
            <a:fillRect/>
          </a:stretch>
        </p:blipFill>
        <p:spPr>
          <a:xfrm>
            <a:off x="6032520" y="2771766"/>
            <a:ext cx="2811501" cy="1993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3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Regard critique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2 : Innovation / Etape 9 : Regard critique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19057" y="1650766"/>
            <a:ext cx="8361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Selon vous,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19057" y="2151045"/>
            <a:ext cx="836147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Cette  innovation aurai-t-elle pu être mise en œuvre plus tôt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Si oui, cela aurait-il été raisonnable du point de vue des coûts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Développez votre argumentation:</a:t>
            </a:r>
          </a:p>
        </p:txBody>
      </p:sp>
      <p:sp>
        <p:nvSpPr>
          <p:cNvPr id="7" name="Arrondir un rectangle avec un coin diagonal 6"/>
          <p:cNvSpPr/>
          <p:nvPr/>
        </p:nvSpPr>
        <p:spPr>
          <a:xfrm>
            <a:off x="665109" y="2552688"/>
            <a:ext cx="8215425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8" name="Arrondir un rectangle avec un coin diagonal 7"/>
          <p:cNvSpPr/>
          <p:nvPr/>
        </p:nvSpPr>
        <p:spPr>
          <a:xfrm>
            <a:off x="665109" y="3867156"/>
            <a:ext cx="8251938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628596" y="5145111"/>
            <a:ext cx="8251938" cy="912825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Regard critique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2 : Innovation / Etape 9 : Regard critique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19057" y="1650766"/>
            <a:ext cx="8361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Selon vous,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19057" y="2151045"/>
            <a:ext cx="836147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Ce principe d’innovation aurai-t-il pu être mis en œuvre plus tôt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Si oui, cela aurait-il été économiquement viable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Développez votre argumentation:</a:t>
            </a:r>
          </a:p>
        </p:txBody>
      </p:sp>
      <p:sp>
        <p:nvSpPr>
          <p:cNvPr id="8" name="Arrondir un rectangle avec un coin diagonal 7"/>
          <p:cNvSpPr/>
          <p:nvPr/>
        </p:nvSpPr>
        <p:spPr>
          <a:xfrm>
            <a:off x="665109" y="2552688"/>
            <a:ext cx="8215425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FF0000"/>
                </a:solidFill>
              </a:rPr>
              <a:t>OUI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665109" y="3867156"/>
            <a:ext cx="8251938" cy="584208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FF0000"/>
                </a:solidFill>
              </a:rPr>
              <a:t>NON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0" name="Arrondir un rectangle avec un coin diagonal 9"/>
          <p:cNvSpPr/>
          <p:nvPr/>
        </p:nvSpPr>
        <p:spPr>
          <a:xfrm>
            <a:off x="628596" y="5145111"/>
            <a:ext cx="8251938" cy="912825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FF0000"/>
                </a:solidFill>
              </a:rPr>
              <a:t>Il aurait été techniquement possible de réaliser ces articulations, mais c’est l’injection plastique qui a rendu cette solution économiquement viable.</a:t>
            </a:r>
            <a:endParaRPr lang="fr-FR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19057" y="1165194"/>
            <a:ext cx="7772400" cy="1362456"/>
          </a:xfrm>
        </p:spPr>
        <p:txBody>
          <a:bodyPr/>
          <a:lstStyle/>
          <a:p>
            <a:r>
              <a:rPr lang="fr-FR" dirty="0" smtClean="0"/>
              <a:t>Partie 3 : Créativité et Réinvestissement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55570" y="2844792"/>
            <a:ext cx="7772400" cy="1862163"/>
          </a:xfrm>
        </p:spPr>
        <p:txBody>
          <a:bodyPr/>
          <a:lstStyle/>
          <a:p>
            <a:r>
              <a:rPr lang="fr-FR" dirty="0" smtClean="0"/>
              <a:t>Etape 10 : Evolutions avec d’autres animaux</a:t>
            </a:r>
          </a:p>
          <a:p>
            <a:r>
              <a:rPr lang="fr-FR" dirty="0" smtClean="0"/>
              <a:t>Etape 11 : Evolutions possibles du produit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re 2"/>
          <p:cNvSpPr txBox="1">
            <a:spLocks/>
          </p:cNvSpPr>
          <p:nvPr/>
        </p:nvSpPr>
        <p:spPr>
          <a:xfrm>
            <a:off x="251520" y="704088"/>
            <a:ext cx="88924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Evolutions avec d’autres animaux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3 : Créativité / Etape 10 : Evolutions avec d’autres animaux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19057" y="1650766"/>
            <a:ext cx="836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A l’aide de la ressource sur les animaux créatifs, identifiez ceux qui peuvent se rapprocher de ces produits :</a:t>
            </a: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592082" y="2370123"/>
          <a:ext cx="7832346" cy="3906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6173"/>
                <a:gridCol w="3916173"/>
              </a:tblGrid>
              <a:tr h="657563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Taper</a:t>
                      </a:r>
                      <a:r>
                        <a:rPr lang="fr-FR" baseline="0" dirty="0" smtClean="0"/>
                        <a:t> le nom de l’animal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Taper le nom de l’animal</a:t>
                      </a:r>
                      <a:endParaRPr lang="fr-FR" dirty="0"/>
                    </a:p>
                  </a:txBody>
                  <a:tcPr anchor="ctr"/>
                </a:tc>
              </a:tr>
              <a:tr h="3249328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3" name="Image 12" descr="comp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068960"/>
            <a:ext cx="2915583" cy="2029408"/>
          </a:xfrm>
          <a:prstGeom prst="rect">
            <a:avLst/>
          </a:prstGeom>
        </p:spPr>
      </p:pic>
      <p:pic>
        <p:nvPicPr>
          <p:cNvPr id="14" name="Image 13" descr="bracel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68044" y="3068960"/>
            <a:ext cx="3080060" cy="2094441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647564" y="5121188"/>
            <a:ext cx="3780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L’</a:t>
            </a:r>
            <a:r>
              <a:rPr lang="fr-FR" dirty="0" err="1" smtClean="0"/>
              <a:t>électrostimulateur</a:t>
            </a:r>
            <a:r>
              <a:rPr lang="fr-FR" dirty="0" smtClean="0"/>
              <a:t> envoie des impulsions électriques pour contracter les muscles pour l’entrainement du sportif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4572000" y="5266945"/>
            <a:ext cx="3780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Ce bracelet réfléchissant se maintien autour du bras en s’enroulant.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re 2"/>
          <p:cNvSpPr txBox="1">
            <a:spLocks/>
          </p:cNvSpPr>
          <p:nvPr/>
        </p:nvSpPr>
        <p:spPr>
          <a:xfrm>
            <a:off x="251520" y="704088"/>
            <a:ext cx="88924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Evolutions avec d’autres animaux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3 : Créativité / Etape 10 : Evolutions avec d’autres animaux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19057" y="1650766"/>
            <a:ext cx="836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A l’aide de la ressource sur les animaux créatifs, identifiez ceux qui peuvent se rapprocher de ces produits :</a:t>
            </a: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592082" y="2370123"/>
          <a:ext cx="7832346" cy="3906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6173"/>
                <a:gridCol w="3916173"/>
              </a:tblGrid>
              <a:tr h="657563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L’anguille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La queue de caméléon</a:t>
                      </a:r>
                      <a:endParaRPr lang="fr-FR" dirty="0"/>
                    </a:p>
                  </a:txBody>
                  <a:tcPr anchor="ctr"/>
                </a:tc>
              </a:tr>
              <a:tr h="3249328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3" name="Image 12" descr="comp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068960"/>
            <a:ext cx="2915583" cy="2029408"/>
          </a:xfrm>
          <a:prstGeom prst="rect">
            <a:avLst/>
          </a:prstGeom>
        </p:spPr>
      </p:pic>
      <p:pic>
        <p:nvPicPr>
          <p:cNvPr id="14" name="Image 13" descr="bracel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68044" y="3068960"/>
            <a:ext cx="3080060" cy="2094441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647564" y="5121188"/>
            <a:ext cx="3780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L’</a:t>
            </a:r>
            <a:r>
              <a:rPr lang="fr-FR" dirty="0" err="1" smtClean="0"/>
              <a:t>électrostimulateur</a:t>
            </a:r>
            <a:r>
              <a:rPr lang="fr-FR" dirty="0" smtClean="0"/>
              <a:t> envoie des impulsions électriques pour contracter les muscles pour l’entrainement du sportif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4572000" y="5266945"/>
            <a:ext cx="3780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Ce bracelet réfléchissant se maintien autour du bras en s’enroulant.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Evolutions possibles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3 : Créativité / Etape 11 : Evolutions possibles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19057" y="1712889"/>
            <a:ext cx="83614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Nous avons vu que le </a:t>
            </a:r>
            <a:r>
              <a:rPr lang="fr-FR" i="1" dirty="0" err="1" smtClean="0"/>
              <a:t>Gorillapod</a:t>
            </a:r>
            <a:r>
              <a:rPr lang="fr-FR" dirty="0" smtClean="0"/>
              <a:t> est le résultat de l’évolution d’un produit antérieur. Cette évolution ayant apporté des services supplémentaires à l’utilisateur. Néanmoins, il est possible d’identifier des pistes d’amélioration.</a:t>
            </a:r>
          </a:p>
          <a:p>
            <a:pPr>
              <a:spcAft>
                <a:spcPts val="1200"/>
              </a:spcAft>
            </a:pPr>
            <a:r>
              <a:rPr lang="fr-FR" dirty="0" smtClean="0"/>
              <a:t>Pour cette piste d’amélioration, identifiez un animal qui résoudrait le problème, et proposez un croquis du nouveau produit obtenu.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431540" y="3392996"/>
            <a:ext cx="3906891" cy="2884527"/>
          </a:xfrm>
          <a:prstGeom prst="roundRect">
            <a:avLst>
              <a:gd name="adj" fmla="val 723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Piste d’amélioration :</a:t>
            </a:r>
          </a:p>
          <a:p>
            <a:endParaRPr lang="fr-FR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Le système a tendance à s’enfoncer sur les terrains mous (sable, gravier, boue).</a:t>
            </a:r>
          </a:p>
          <a:p>
            <a:endParaRPr lang="fr-FR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Comment faire évoluer le produit pour remédier à cela ? </a:t>
            </a:r>
          </a:p>
          <a:p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3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Evolutions possibles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3 : Créativité / Etape 11 : Evolutions possibles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19057" y="1712889"/>
            <a:ext cx="83614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Nous avons vu que le </a:t>
            </a:r>
            <a:r>
              <a:rPr lang="fr-FR" i="1" dirty="0" err="1" smtClean="0"/>
              <a:t>Gorillapod</a:t>
            </a:r>
            <a:r>
              <a:rPr lang="fr-FR" dirty="0" smtClean="0"/>
              <a:t> est le résultat de l’évolution d’un produit antérieur. Cette évolution ayant apporté des services supplémentaires à l’utilisateur. Néanmoins, il est possible d’identifier des pistes d’amélioration.</a:t>
            </a:r>
          </a:p>
          <a:p>
            <a:pPr>
              <a:spcAft>
                <a:spcPts val="1200"/>
              </a:spcAft>
            </a:pPr>
            <a:r>
              <a:rPr lang="fr-FR" dirty="0" smtClean="0"/>
              <a:t>Pour cette piste d’amélioration, identifiez un animal qui résoudrait le problème, et proposez un croquis du nouveau produit obtenu.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431540" y="3392996"/>
            <a:ext cx="3906891" cy="2884527"/>
          </a:xfrm>
          <a:prstGeom prst="roundRect">
            <a:avLst>
              <a:gd name="adj" fmla="val 723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Piste d’amélioration :</a:t>
            </a:r>
          </a:p>
          <a:p>
            <a:endParaRPr lang="fr-FR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Le système a tendance à s’enfoncer sur les terrains mous (sable, gravier, boue).</a:t>
            </a:r>
          </a:p>
          <a:p>
            <a:endParaRPr lang="fr-FR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Comment faire évoluer le produit pour remédier à cela ? </a:t>
            </a:r>
          </a:p>
          <a:p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644008" y="389705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Jacana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Partie 1 : Observation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42090"/>
          </a:xfrm>
        </p:spPr>
        <p:txBody>
          <a:bodyPr>
            <a:normAutofit/>
          </a:bodyPr>
          <a:lstStyle/>
          <a:p>
            <a:r>
              <a:rPr lang="fr-FR" dirty="0" smtClean="0"/>
              <a:t>Etape 1 : Prise en mains</a:t>
            </a:r>
          </a:p>
          <a:p>
            <a:r>
              <a:rPr lang="fr-FR" dirty="0" smtClean="0"/>
              <a:t>Etape 2 : Fonctions du produit</a:t>
            </a:r>
          </a:p>
          <a:p>
            <a:r>
              <a:rPr lang="fr-FR" dirty="0" smtClean="0"/>
              <a:t>Etape 3 : Services supplémentaires</a:t>
            </a:r>
          </a:p>
          <a:p>
            <a:r>
              <a:rPr lang="fr-FR" dirty="0" smtClean="0"/>
              <a:t>Etape 4 : Produit antérieur</a:t>
            </a:r>
          </a:p>
          <a:p>
            <a:r>
              <a:rPr lang="fr-FR" dirty="0" smtClean="0"/>
              <a:t>Etape 5 : Evolution fonctions / services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Prise en mains du produit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519057" y="2443149"/>
            <a:ext cx="836147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 smtClean="0"/>
              <a:t> Allez chercher le « </a:t>
            </a:r>
            <a:r>
              <a:rPr lang="fr-FR" i="1" dirty="0" err="1" smtClean="0"/>
              <a:t>Gorillapod</a:t>
            </a:r>
            <a:r>
              <a:rPr lang="fr-FR" dirty="0" smtClean="0"/>
              <a:t> » dans l’armoire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/>
              <a:t> </a:t>
            </a:r>
            <a:r>
              <a:rPr lang="fr-FR" dirty="0" smtClean="0"/>
              <a:t>Etudiez les documents (papier) fournis avec : ils vous serviront plus tard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/>
              <a:t> </a:t>
            </a:r>
            <a:r>
              <a:rPr lang="fr-FR" dirty="0" smtClean="0"/>
              <a:t>Recherchez les informations suivantes sur le produit :</a:t>
            </a:r>
          </a:p>
          <a:p>
            <a:pPr lvl="2">
              <a:spcBef>
                <a:spcPts val="1200"/>
              </a:spcBef>
              <a:spcAft>
                <a:spcPts val="2400"/>
              </a:spcAft>
              <a:buFont typeface="Wingdings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Nom du fabricant </a:t>
            </a:r>
          </a:p>
          <a:p>
            <a:pPr lvl="2">
              <a:spcBef>
                <a:spcPts val="1200"/>
              </a:spcBef>
              <a:spcAft>
                <a:spcPts val="2400"/>
              </a:spcAft>
              <a:buFont typeface="Wingdings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Site internet du fabricant</a:t>
            </a:r>
          </a:p>
          <a:p>
            <a:pPr lvl="2">
              <a:spcBef>
                <a:spcPts val="1200"/>
              </a:spcBef>
              <a:spcAft>
                <a:spcPts val="2400"/>
              </a:spcAft>
              <a:buFont typeface="Wingdings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Nom exact (version précise) du produit à étudier</a:t>
            </a:r>
            <a:endParaRPr lang="fr-FR" dirty="0"/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2417732" y="4232286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rrondir un rectangle avec un coin diagonal 11"/>
          <p:cNvSpPr/>
          <p:nvPr/>
        </p:nvSpPr>
        <p:spPr>
          <a:xfrm>
            <a:off x="2417733" y="4962546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rrondir un rectangle avec un coin diagonal 12"/>
          <p:cNvSpPr/>
          <p:nvPr/>
        </p:nvSpPr>
        <p:spPr>
          <a:xfrm>
            <a:off x="2417733" y="5729319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1 : Prise en mains du produit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" name="Titre 6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Prise en mains du produit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19057" y="2443149"/>
            <a:ext cx="836147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 smtClean="0"/>
              <a:t> Allez chercher le « </a:t>
            </a:r>
            <a:r>
              <a:rPr lang="fr-FR" i="1" dirty="0" err="1" smtClean="0"/>
              <a:t>Gorillapod</a:t>
            </a:r>
            <a:r>
              <a:rPr lang="fr-FR" dirty="0" smtClean="0"/>
              <a:t> » dans l’armoire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/>
              <a:t> </a:t>
            </a:r>
            <a:r>
              <a:rPr lang="fr-FR" dirty="0" smtClean="0"/>
              <a:t>Etudiez les documents (papier) fournis avec : ils vous serviront plus tard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fr-FR" dirty="0"/>
              <a:t> </a:t>
            </a:r>
            <a:r>
              <a:rPr lang="fr-FR" dirty="0" smtClean="0"/>
              <a:t>Recherchez les informations suivantes sur le produit :</a:t>
            </a:r>
          </a:p>
          <a:p>
            <a:pPr lvl="2">
              <a:spcBef>
                <a:spcPts val="1200"/>
              </a:spcBef>
              <a:spcAft>
                <a:spcPts val="2400"/>
              </a:spcAft>
              <a:buFont typeface="Wingdings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Nom du fabricant </a:t>
            </a:r>
          </a:p>
          <a:p>
            <a:pPr lvl="2">
              <a:spcBef>
                <a:spcPts val="1200"/>
              </a:spcBef>
              <a:spcAft>
                <a:spcPts val="2400"/>
              </a:spcAft>
              <a:buFont typeface="Wingdings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Site internet du fabricant</a:t>
            </a:r>
          </a:p>
          <a:p>
            <a:pPr lvl="2">
              <a:spcBef>
                <a:spcPts val="1200"/>
              </a:spcBef>
              <a:spcAft>
                <a:spcPts val="2400"/>
              </a:spcAft>
              <a:buFont typeface="Wingdings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Nom exact (version précise) du produit à étudier</a:t>
            </a:r>
            <a:endParaRPr lang="fr-FR" dirty="0"/>
          </a:p>
        </p:txBody>
      </p:sp>
      <p:sp>
        <p:nvSpPr>
          <p:cNvPr id="8" name="Arrondir un rectangle avec un coin diagonal 7"/>
          <p:cNvSpPr/>
          <p:nvPr/>
        </p:nvSpPr>
        <p:spPr>
          <a:xfrm>
            <a:off x="2417732" y="4232286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fr-FR" b="1" i="1" dirty="0" smtClean="0">
                <a:solidFill>
                  <a:srgbClr val="FF0000"/>
                </a:solidFill>
              </a:rPr>
              <a:t>JOBY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2417733" y="4962546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fr-FR" b="1" i="1" dirty="0" smtClean="0">
                <a:solidFill>
                  <a:srgbClr val="FF0000"/>
                </a:solidFill>
              </a:rPr>
              <a:t>http://joby.com/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0" name="Arrondir un rectangle avec un coin diagonal 9"/>
          <p:cNvSpPr/>
          <p:nvPr/>
        </p:nvSpPr>
        <p:spPr>
          <a:xfrm>
            <a:off x="2417733" y="5729319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fr-FR" b="1" i="1" dirty="0" err="1" smtClean="0">
                <a:solidFill>
                  <a:srgbClr val="FF0000"/>
                </a:solidFill>
              </a:rPr>
              <a:t>Gorillapod</a:t>
            </a:r>
            <a:r>
              <a:rPr lang="fr-FR" b="1" i="1" dirty="0" smtClean="0">
                <a:solidFill>
                  <a:srgbClr val="FF0000"/>
                </a:solidFill>
              </a:rPr>
              <a:t> </a:t>
            </a:r>
            <a:r>
              <a:rPr lang="fr-FR" b="1" i="1" dirty="0" err="1" smtClean="0">
                <a:solidFill>
                  <a:srgbClr val="FF0000"/>
                </a:solidFill>
              </a:rPr>
              <a:t>Magnetic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1 : Prise en mains du produit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Fonctions du produit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19057" y="2004993"/>
            <a:ext cx="836147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Nous allons maintenant déterminer la fonction principale du </a:t>
            </a:r>
            <a:r>
              <a:rPr lang="fr-FR" dirty="0" err="1" smtClean="0"/>
              <a:t>Gorillapod</a:t>
            </a:r>
            <a:r>
              <a:rPr lang="fr-FR" dirty="0" smtClean="0"/>
              <a:t> en répondant aux questions suivantes :</a:t>
            </a:r>
          </a:p>
          <a:p>
            <a:pPr>
              <a:spcAft>
                <a:spcPts val="1200"/>
              </a:spcAft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A qui le produit rend-il service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Sur quoi le produit agit-il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Dans quel but ce produit a-t-il été créé ?</a:t>
            </a:r>
            <a:endParaRPr lang="fr-FR" dirty="0"/>
          </a:p>
        </p:txBody>
      </p:sp>
      <p:sp>
        <p:nvSpPr>
          <p:cNvPr id="12" name="Arrondir un rectangle avec un coin diagonal 11"/>
          <p:cNvSpPr/>
          <p:nvPr/>
        </p:nvSpPr>
        <p:spPr>
          <a:xfrm>
            <a:off x="2417733" y="3538539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3" name="Arrondir un rectangle avec un coin diagonal 12"/>
          <p:cNvSpPr/>
          <p:nvPr/>
        </p:nvSpPr>
        <p:spPr>
          <a:xfrm>
            <a:off x="2417733" y="4341825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4" name="Arrondir un rectangle avec un coin diagonal 13"/>
          <p:cNvSpPr/>
          <p:nvPr/>
        </p:nvSpPr>
        <p:spPr>
          <a:xfrm>
            <a:off x="2417733" y="5254650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2 : Fonctions du produit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19057" y="2004993"/>
            <a:ext cx="836147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Nous allons maintenant déterminer la fonction principale du </a:t>
            </a:r>
            <a:r>
              <a:rPr lang="fr-FR" dirty="0" err="1" smtClean="0"/>
              <a:t>Gorillapod</a:t>
            </a:r>
            <a:r>
              <a:rPr lang="fr-FR" dirty="0" smtClean="0"/>
              <a:t> en répondant aux questions suivantes :</a:t>
            </a:r>
          </a:p>
          <a:p>
            <a:pPr>
              <a:spcAft>
                <a:spcPts val="1200"/>
              </a:spcAft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A qui le produit rend-il service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Sur quoi le produit agit-il ?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endParaRPr lang="fr-FR" dirty="0" smtClean="0"/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fr-FR" dirty="0" smtClean="0"/>
              <a:t> Dans quel but ce produit a-t-il été créé ?</a:t>
            </a:r>
            <a:endParaRPr lang="fr-FR" dirty="0"/>
          </a:p>
        </p:txBody>
      </p:sp>
      <p:sp>
        <p:nvSpPr>
          <p:cNvPr id="8" name="Arrondir un rectangle avec un coin diagonal 7"/>
          <p:cNvSpPr/>
          <p:nvPr/>
        </p:nvSpPr>
        <p:spPr>
          <a:xfrm>
            <a:off x="2417733" y="3538539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fr-FR" b="1" i="1" dirty="0" smtClean="0">
                <a:solidFill>
                  <a:srgbClr val="FF0000"/>
                </a:solidFill>
              </a:rPr>
              <a:t>Au photographe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9" name="Arrondir un rectangle avec un coin diagonal 8"/>
          <p:cNvSpPr/>
          <p:nvPr/>
        </p:nvSpPr>
        <p:spPr>
          <a:xfrm>
            <a:off x="2417733" y="4341825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fr-FR" b="1" i="1" dirty="0" smtClean="0">
                <a:solidFill>
                  <a:srgbClr val="FF0000"/>
                </a:solidFill>
              </a:rPr>
              <a:t>Sur la position de l’appareil photo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0" name="Arrondir un rectangle avec un coin diagonal 9"/>
          <p:cNvSpPr/>
          <p:nvPr/>
        </p:nvSpPr>
        <p:spPr>
          <a:xfrm>
            <a:off x="2417733" y="5254650"/>
            <a:ext cx="6462801" cy="36513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fr-FR" b="1" i="1" dirty="0" smtClean="0">
                <a:solidFill>
                  <a:srgbClr val="FF0000"/>
                </a:solidFill>
              </a:rPr>
              <a:t>Conserver la position de l’appareil durant la prise de vue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1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Fonctions du produit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2 : Fonctions du produit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Services supplémentaires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3 : Services supplémentaires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19057" y="2004993"/>
            <a:ext cx="836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Identifiez, parmi les propositions suivantes, les services supplémentaires que propose ce produit à l’utilisateur :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957213" y="3027357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Embellir les photos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957213" y="4451364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Eviter à l’utilisateur de trembler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5265747" y="3319461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Permettre des cadrages inédits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5265747" y="4816494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Empêcher l’appareil de tomber</a:t>
            </a:r>
            <a:endParaRPr lang="fr-FR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6DF2-2197-41B8-9B2D-602149AEA471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" name="Titre 2"/>
          <p:cNvSpPr txBox="1">
            <a:spLocks/>
          </p:cNvSpPr>
          <p:nvPr/>
        </p:nvSpPr>
        <p:spPr>
          <a:xfrm>
            <a:off x="457200" y="704088"/>
            <a:ext cx="8305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Services supplémentaires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Espace réservé du numéro de diapositive 1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FB6DF2-2197-41B8-9B2D-602149AEA47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844" y="6418864"/>
            <a:ext cx="7277170" cy="3571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i="1" dirty="0" smtClean="0">
                <a:solidFill>
                  <a:schemeClr val="accent3">
                    <a:lumMod val="50000"/>
                  </a:schemeClr>
                </a:solidFill>
              </a:rPr>
              <a:t>Partie 1 : Observation / Etape 3 : Services supplémentaires</a:t>
            </a:r>
            <a:endParaRPr lang="fr-FR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19057" y="2004993"/>
            <a:ext cx="8361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dirty="0" smtClean="0"/>
              <a:t>Identifiez, parmi les propositions suivantes, les services supplémentaires que propose ce produit à l’utilisateur :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957213" y="3027357"/>
            <a:ext cx="3614787" cy="766773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Embellir les photos</a:t>
            </a:r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957213" y="4451364"/>
            <a:ext cx="3614787" cy="766773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Eviter à l’utilisateur de trembler</a:t>
            </a:r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5265747" y="3319461"/>
            <a:ext cx="3614787" cy="76677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Permettre des cadrages inédits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265747" y="4816494"/>
            <a:ext cx="3614787" cy="766773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Empêcher l’appareil de tomber</a:t>
            </a:r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" name="Connecteur droit 11"/>
          <p:cNvCxnSpPr/>
          <p:nvPr/>
        </p:nvCxnSpPr>
        <p:spPr>
          <a:xfrm flipV="1">
            <a:off x="957213" y="3027357"/>
            <a:ext cx="3651300" cy="7667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V="1">
            <a:off x="5265747" y="4816494"/>
            <a:ext cx="3651300" cy="7667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993726" y="4451364"/>
            <a:ext cx="3651300" cy="7667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211</TotalTime>
  <Words>1393</Words>
  <Application>Microsoft Office PowerPoint</Application>
  <PresentationFormat>Affichage à l'écran (4:3)</PresentationFormat>
  <Paragraphs>275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Débit</vt:lpstr>
      <vt:lpstr>Cycle de découverte des animaux créatifs</vt:lpstr>
      <vt:lpstr>Le Gorillapod</vt:lpstr>
      <vt:lpstr>Partie 1 : Observation</vt:lpstr>
      <vt:lpstr>Prise en mains du produit</vt:lpstr>
      <vt:lpstr>Diapositive 5</vt:lpstr>
      <vt:lpstr>Fonctions du produit</vt:lpstr>
      <vt:lpstr>Diapositive 7</vt:lpstr>
      <vt:lpstr>Services supplémentaires</vt:lpstr>
      <vt:lpstr>Diapositive 9</vt:lpstr>
      <vt:lpstr>Diapositive 10</vt:lpstr>
      <vt:lpstr>Diapositive 11</vt:lpstr>
      <vt:lpstr>Diapositive 12</vt:lpstr>
      <vt:lpstr>Diapositive 13</vt:lpstr>
      <vt:lpstr>Partie 2 : Etude de l’innovation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Partie 3 : Créativité et Réinvestissement</vt:lpstr>
      <vt:lpstr>Diapositive 24</vt:lpstr>
      <vt:lpstr>Diapositive 25</vt:lpstr>
      <vt:lpstr>Diapositive 26</vt:lpstr>
      <vt:lpstr>Diapositive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Gorillapod</dc:title>
  <dc:creator>Fabien AUDRY</dc:creator>
  <cp:lastModifiedBy>jriot</cp:lastModifiedBy>
  <cp:revision>32</cp:revision>
  <dcterms:created xsi:type="dcterms:W3CDTF">2010-05-02T08:19:02Z</dcterms:created>
  <dcterms:modified xsi:type="dcterms:W3CDTF">2010-10-21T17:13:00Z</dcterms:modified>
</cp:coreProperties>
</file>