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8" r:id="rId4"/>
    <p:sldId id="259" r:id="rId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8" name="Titr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fr-FR" smtClean="0"/>
              <a:t>Cliquez pour modifier le style du titre</a:t>
            </a:r>
            <a:endParaRPr kumimoji="0" lang="en-US"/>
          </a:p>
        </p:txBody>
      </p:sp>
      <p:sp>
        <p:nvSpPr>
          <p:cNvPr id="28" name="Espace réservé de la date 27"/>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29" name="Espace réservé du numéro de diapositive 28"/>
          <p:cNvSpPr>
            <a:spLocks noGrp="1"/>
          </p:cNvSpPr>
          <p:nvPr>
            <p:ph type="sldNum" sz="quarter" idx="12"/>
          </p:nvPr>
        </p:nvSpPr>
        <p:spPr/>
        <p:txBody>
          <a:bodyPr/>
          <a:lstStyle/>
          <a:p>
            <a:fld id="{9C27003B-CF68-4C53-A65D-F4B11AA28535}" type="slidenum">
              <a:rPr lang="fr-FR" smtClean="0"/>
              <a:pPr/>
              <a:t>‹N°›</a:t>
            </a:fld>
            <a:endParaRPr lang="fr-FR"/>
          </a:p>
        </p:txBody>
      </p:sp>
      <p:sp>
        <p:nvSpPr>
          <p:cNvPr id="9" name="Sous-titr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C27003B-CF68-4C53-A65D-F4B11AA2853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C27003B-CF68-4C53-A65D-F4B11AA2853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C27003B-CF68-4C53-A65D-F4B11AA28535}"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a:xfrm>
            <a:off x="7924800" y="6416675"/>
            <a:ext cx="762000" cy="365125"/>
          </a:xfrm>
        </p:spPr>
        <p:txBody>
          <a:bodyPr/>
          <a:lstStyle/>
          <a:p>
            <a:fld id="{9C27003B-CF68-4C53-A65D-F4B11AA28535}"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C27003B-CF68-4C53-A65D-F4B11AA28535}"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C27003B-CF68-4C53-A65D-F4B11AA28535}"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C27003B-CF68-4C53-A65D-F4B11AA28535}"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C27003B-CF68-4C53-A65D-F4B11AA2853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C27003B-CF68-4C53-A65D-F4B11AA2853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fr-FR" smtClean="0">
                <a:solidFill>
                  <a:schemeClr val="lt1"/>
                </a:solidFill>
                <a:latin typeface="+mn-lt"/>
                <a:ea typeface="+mn-ea"/>
                <a:cs typeface="+mn-cs"/>
              </a:rPr>
              <a:t>Cliquez sur l'icône pour ajouter une image</a:t>
            </a:r>
            <a:endParaRPr kumimoji="0" lang="en-US" dirty="0">
              <a:solidFill>
                <a:schemeClr val="lt1"/>
              </a:solidFill>
              <a:latin typeface="+mn-lt"/>
              <a:ea typeface="+mn-ea"/>
              <a:cs typeface="+mn-cs"/>
            </a:endParaRPr>
          </a:p>
        </p:txBody>
      </p:sp>
      <p:sp>
        <p:nvSpPr>
          <p:cNvPr id="4" name="Espace réservé du texte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DCF65E6D-1BEE-48C8-8CF9-6FA4628C9FCB}" type="datetimeFigureOut">
              <a:rPr lang="fr-FR" smtClean="0"/>
              <a:pPr/>
              <a:t>06/10/2010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C27003B-CF68-4C53-A65D-F4B11AA28535}"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Espace réservé du titre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CF65E6D-1BEE-48C8-8CF9-6FA4628C9FCB}" type="datetimeFigureOut">
              <a:rPr lang="fr-FR" smtClean="0"/>
              <a:pPr/>
              <a:t>06/10/2010</a:t>
            </a:fld>
            <a:endParaRPr lang="fr-FR"/>
          </a:p>
        </p:txBody>
      </p:sp>
      <p:sp>
        <p:nvSpPr>
          <p:cNvPr id="3" name="Espace réservé du pied de page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r-FR"/>
          </a:p>
        </p:txBody>
      </p:sp>
      <p:sp>
        <p:nvSpPr>
          <p:cNvPr id="23" name="Espace réservé du numéro de diapositive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C27003B-CF68-4C53-A65D-F4B11AA28535}"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jpeg"/><Relationship Id="rId2" Type="http://schemas.openxmlformats.org/officeDocument/2006/relationships/image" Target="../media/image3.jpeg"/><Relationship Id="rId16"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5" Type="http://schemas.openxmlformats.org/officeDocument/2006/relationships/image" Target="../media/image1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FR" dirty="0" smtClean="0"/>
              <a:t>Arbre généalogique de produits</a:t>
            </a:r>
            <a:endParaRPr lang="fr-FR" sz="3100" dirty="0"/>
          </a:p>
        </p:txBody>
      </p:sp>
      <p:sp>
        <p:nvSpPr>
          <p:cNvPr id="3" name="Sous-titre 2"/>
          <p:cNvSpPr>
            <a:spLocks noGrp="1"/>
          </p:cNvSpPr>
          <p:nvPr>
            <p:ph type="subTitle" idx="1"/>
          </p:nvPr>
        </p:nvSpPr>
        <p:spPr>
          <a:xfrm>
            <a:off x="1371600" y="3645024"/>
            <a:ext cx="6400800" cy="1439274"/>
          </a:xfrm>
        </p:spPr>
        <p:txBody>
          <a:bodyPr>
            <a:normAutofit lnSpcReduction="10000"/>
          </a:bodyPr>
          <a:lstStyle/>
          <a:p>
            <a:r>
              <a:rPr lang="fr-FR" dirty="0" smtClean="0"/>
              <a:t>Création et Innovation Technologique</a:t>
            </a:r>
          </a:p>
          <a:p>
            <a:r>
              <a:rPr lang="fr-FR" dirty="0" smtClean="0"/>
              <a:t>–</a:t>
            </a:r>
          </a:p>
          <a:p>
            <a:r>
              <a:rPr lang="fr-FR" dirty="0" smtClean="0"/>
              <a:t>Lycée </a:t>
            </a:r>
            <a:r>
              <a:rPr lang="fr-FR" dirty="0" smtClean="0"/>
              <a:t>R. Doisneau</a:t>
            </a:r>
            <a:endParaRPr lang="fr-FR" dirty="0"/>
          </a:p>
        </p:txBody>
      </p:sp>
      <p:pic>
        <p:nvPicPr>
          <p:cNvPr id="3074" name="Picture 2" descr="C:\Program Files (x86)\Microsoft Office\MEDIA\CAGCAT10\j0297707.wmf"/>
          <p:cNvPicPr>
            <a:picLocks noChangeAspect="1" noChangeArrowheads="1"/>
          </p:cNvPicPr>
          <p:nvPr/>
        </p:nvPicPr>
        <p:blipFill>
          <a:blip r:embed="rId2" cstate="print"/>
          <a:srcRect/>
          <a:stretch>
            <a:fillRect/>
          </a:stretch>
        </p:blipFill>
        <p:spPr bwMode="auto">
          <a:xfrm rot="835171">
            <a:off x="6785478" y="4372311"/>
            <a:ext cx="1479499" cy="182057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famille à étudier</a:t>
            </a:r>
            <a:endParaRPr lang="fr-FR" dirty="0"/>
          </a:p>
        </p:txBody>
      </p:sp>
      <p:pic>
        <p:nvPicPr>
          <p:cNvPr id="2050" name="Picture 2" descr="C:\Users\FBruyere\Desktop\cnr cmao\Séance 3 - Arbre généalogique\Images\Snakeboard.jpg"/>
          <p:cNvPicPr>
            <a:picLocks noChangeAspect="1" noChangeArrowheads="1"/>
          </p:cNvPicPr>
          <p:nvPr/>
        </p:nvPicPr>
        <p:blipFill>
          <a:blip r:embed="rId2" cstate="print"/>
          <a:srcRect/>
          <a:stretch>
            <a:fillRect/>
          </a:stretch>
        </p:blipFill>
        <p:spPr bwMode="auto">
          <a:xfrm>
            <a:off x="2317357" y="4149080"/>
            <a:ext cx="1152128" cy="1152128"/>
          </a:xfrm>
          <a:prstGeom prst="rect">
            <a:avLst/>
          </a:prstGeom>
          <a:noFill/>
        </p:spPr>
      </p:pic>
      <p:pic>
        <p:nvPicPr>
          <p:cNvPr id="2051" name="Picture 3" descr="C:\Users\FBruyere\Desktop\cnr cmao\Séance 3 - Arbre généalogique\Images\Trottinette contemporaine.jpg"/>
          <p:cNvPicPr>
            <a:picLocks noChangeAspect="1" noChangeArrowheads="1"/>
          </p:cNvPicPr>
          <p:nvPr/>
        </p:nvPicPr>
        <p:blipFill>
          <a:blip r:embed="rId3" cstate="print"/>
          <a:srcRect/>
          <a:stretch>
            <a:fillRect/>
          </a:stretch>
        </p:blipFill>
        <p:spPr bwMode="auto">
          <a:xfrm>
            <a:off x="2101333" y="2733474"/>
            <a:ext cx="1296144" cy="1136286"/>
          </a:xfrm>
          <a:prstGeom prst="rect">
            <a:avLst/>
          </a:prstGeom>
          <a:noFill/>
        </p:spPr>
      </p:pic>
      <p:pic>
        <p:nvPicPr>
          <p:cNvPr id="2052" name="Picture 4" descr="C:\Users\FBruyere\Desktop\cnr cmao\Séance 3 - Arbre généalogique\Images\trottinette électrique.jpg"/>
          <p:cNvPicPr>
            <a:picLocks noChangeAspect="1" noChangeArrowheads="1"/>
          </p:cNvPicPr>
          <p:nvPr/>
        </p:nvPicPr>
        <p:blipFill>
          <a:blip r:embed="rId4" cstate="print"/>
          <a:srcRect/>
          <a:stretch>
            <a:fillRect/>
          </a:stretch>
        </p:blipFill>
        <p:spPr bwMode="auto">
          <a:xfrm>
            <a:off x="3599265" y="2708920"/>
            <a:ext cx="1022348" cy="1152128"/>
          </a:xfrm>
          <a:prstGeom prst="rect">
            <a:avLst/>
          </a:prstGeom>
          <a:noFill/>
        </p:spPr>
      </p:pic>
      <p:pic>
        <p:nvPicPr>
          <p:cNvPr id="2053" name="Picture 5" descr="C:\Users\FBruyere\Desktop\cnr cmao\Séance 3 - Arbre généalogique\Images\Trottinette tout terrain.jpg"/>
          <p:cNvPicPr>
            <a:picLocks noChangeAspect="1" noChangeArrowheads="1"/>
          </p:cNvPicPr>
          <p:nvPr/>
        </p:nvPicPr>
        <p:blipFill>
          <a:blip r:embed="rId5" cstate="print"/>
          <a:srcRect/>
          <a:stretch>
            <a:fillRect/>
          </a:stretch>
        </p:blipFill>
        <p:spPr bwMode="auto">
          <a:xfrm>
            <a:off x="3613500" y="4149080"/>
            <a:ext cx="1741799" cy="1152128"/>
          </a:xfrm>
          <a:prstGeom prst="rect">
            <a:avLst/>
          </a:prstGeom>
          <a:noFill/>
        </p:spPr>
      </p:pic>
      <p:pic>
        <p:nvPicPr>
          <p:cNvPr id="2054" name="Picture 6" descr="C:\Users\FBruyere\Desktop\cnr cmao\Séance 3 - Arbre généalogique\Images\Trottinette Vfit.jpg"/>
          <p:cNvPicPr>
            <a:picLocks noChangeAspect="1" noChangeArrowheads="1"/>
          </p:cNvPicPr>
          <p:nvPr/>
        </p:nvPicPr>
        <p:blipFill>
          <a:blip r:embed="rId6" cstate="print"/>
          <a:srcRect/>
          <a:stretch>
            <a:fillRect/>
          </a:stretch>
        </p:blipFill>
        <p:spPr bwMode="auto">
          <a:xfrm>
            <a:off x="445149" y="2708920"/>
            <a:ext cx="1481008" cy="1110986"/>
          </a:xfrm>
          <a:prstGeom prst="rect">
            <a:avLst/>
          </a:prstGeom>
          <a:noFill/>
        </p:spPr>
      </p:pic>
      <p:pic>
        <p:nvPicPr>
          <p:cNvPr id="2055" name="Picture 7" descr="C:\Users\FBruyere\Desktop\cnr cmao\Séance 3 - Arbre généalogique\Images\Trottinette.jpg"/>
          <p:cNvPicPr>
            <a:picLocks noChangeAspect="1" noChangeArrowheads="1"/>
          </p:cNvPicPr>
          <p:nvPr/>
        </p:nvPicPr>
        <p:blipFill>
          <a:blip r:embed="rId7" cstate="print"/>
          <a:srcRect/>
          <a:stretch>
            <a:fillRect/>
          </a:stretch>
        </p:blipFill>
        <p:spPr bwMode="auto">
          <a:xfrm>
            <a:off x="661173" y="4149080"/>
            <a:ext cx="1521098" cy="1140823"/>
          </a:xfrm>
          <a:prstGeom prst="rect">
            <a:avLst/>
          </a:prstGeom>
          <a:noFill/>
        </p:spPr>
      </p:pic>
      <p:pic>
        <p:nvPicPr>
          <p:cNvPr id="2056" name="Picture 8" descr="C:\Users\FBruyere\Desktop\cnr cmao\Séance 3 - Arbre généalogique\Images\Vélo à roulettes.jpg"/>
          <p:cNvPicPr>
            <a:picLocks noChangeAspect="1" noChangeArrowheads="1"/>
          </p:cNvPicPr>
          <p:nvPr/>
        </p:nvPicPr>
        <p:blipFill>
          <a:blip r:embed="rId8" cstate="print"/>
          <a:srcRect/>
          <a:stretch>
            <a:fillRect/>
          </a:stretch>
        </p:blipFill>
        <p:spPr bwMode="auto">
          <a:xfrm>
            <a:off x="6876256" y="4149080"/>
            <a:ext cx="1538008" cy="1152128"/>
          </a:xfrm>
          <a:prstGeom prst="rect">
            <a:avLst/>
          </a:prstGeom>
          <a:noFill/>
        </p:spPr>
      </p:pic>
      <p:pic>
        <p:nvPicPr>
          <p:cNvPr id="2057" name="Picture 9" descr="C:\Users\FBruyere\Desktop\cnr cmao\Séance 3 - Arbre généalogique\Images\Vélo électrique.jpg"/>
          <p:cNvPicPr>
            <a:picLocks noChangeAspect="1" noChangeArrowheads="1"/>
          </p:cNvPicPr>
          <p:nvPr/>
        </p:nvPicPr>
        <p:blipFill>
          <a:blip r:embed="rId9" cstate="print"/>
          <a:srcRect/>
          <a:stretch>
            <a:fillRect/>
          </a:stretch>
        </p:blipFill>
        <p:spPr bwMode="auto">
          <a:xfrm>
            <a:off x="5485709" y="4149081"/>
            <a:ext cx="1230136" cy="1135510"/>
          </a:xfrm>
          <a:prstGeom prst="rect">
            <a:avLst/>
          </a:prstGeom>
          <a:noFill/>
        </p:spPr>
      </p:pic>
      <p:pic>
        <p:nvPicPr>
          <p:cNvPr id="2058" name="Picture 10" descr="C:\Users\FBruyere\Desktop\cnr cmao\Séance 3 - Arbre généalogique\Images\Vélo.jpg"/>
          <p:cNvPicPr>
            <a:picLocks noChangeAspect="1" noChangeArrowheads="1"/>
          </p:cNvPicPr>
          <p:nvPr/>
        </p:nvPicPr>
        <p:blipFill>
          <a:blip r:embed="rId10" cstate="print"/>
          <a:srcRect/>
          <a:stretch>
            <a:fillRect/>
          </a:stretch>
        </p:blipFill>
        <p:spPr bwMode="auto">
          <a:xfrm>
            <a:off x="4765629" y="2708920"/>
            <a:ext cx="1152128" cy="1144447"/>
          </a:xfrm>
          <a:prstGeom prst="rect">
            <a:avLst/>
          </a:prstGeom>
          <a:noFill/>
        </p:spPr>
      </p:pic>
      <p:pic>
        <p:nvPicPr>
          <p:cNvPr id="2059" name="Picture 11" descr="C:\Users\FBruyere\Desktop\cnr cmao\Séance 3 - Arbre généalogique\Images\Draisienne pour enfant.jpg"/>
          <p:cNvPicPr>
            <a:picLocks noChangeAspect="1" noChangeArrowheads="1"/>
          </p:cNvPicPr>
          <p:nvPr/>
        </p:nvPicPr>
        <p:blipFill>
          <a:blip r:embed="rId11" cstate="print"/>
          <a:srcRect/>
          <a:stretch>
            <a:fillRect/>
          </a:stretch>
        </p:blipFill>
        <p:spPr bwMode="auto">
          <a:xfrm>
            <a:off x="1093220" y="5517232"/>
            <a:ext cx="1568173" cy="1008112"/>
          </a:xfrm>
          <a:prstGeom prst="rect">
            <a:avLst/>
          </a:prstGeom>
          <a:noFill/>
        </p:spPr>
      </p:pic>
      <p:pic>
        <p:nvPicPr>
          <p:cNvPr id="2060" name="Picture 12" descr="C:\Users\FBruyere\Desktop\cnr cmao\Séance 3 - Arbre généalogique\Images\Draisienne.jpg"/>
          <p:cNvPicPr>
            <a:picLocks noChangeAspect="1" noChangeArrowheads="1"/>
          </p:cNvPicPr>
          <p:nvPr/>
        </p:nvPicPr>
        <p:blipFill>
          <a:blip r:embed="rId12" cstate="print"/>
          <a:srcRect/>
          <a:stretch>
            <a:fillRect/>
          </a:stretch>
        </p:blipFill>
        <p:spPr bwMode="auto">
          <a:xfrm>
            <a:off x="2821413" y="5517232"/>
            <a:ext cx="1080120" cy="1017805"/>
          </a:xfrm>
          <a:prstGeom prst="rect">
            <a:avLst/>
          </a:prstGeom>
          <a:noFill/>
        </p:spPr>
      </p:pic>
      <p:pic>
        <p:nvPicPr>
          <p:cNvPr id="2061" name="Picture 13" descr="C:\Users\FBruyere\Desktop\cnr cmao\Séance 3 - Arbre généalogique\Images\Grand bi.jpg"/>
          <p:cNvPicPr>
            <a:picLocks noChangeAspect="1" noChangeArrowheads="1"/>
          </p:cNvPicPr>
          <p:nvPr/>
        </p:nvPicPr>
        <p:blipFill>
          <a:blip r:embed="rId13" cstate="print"/>
          <a:srcRect/>
          <a:stretch>
            <a:fillRect/>
          </a:stretch>
        </p:blipFill>
        <p:spPr bwMode="auto">
          <a:xfrm>
            <a:off x="4045549" y="5517232"/>
            <a:ext cx="1183258" cy="1017602"/>
          </a:xfrm>
          <a:prstGeom prst="rect">
            <a:avLst/>
          </a:prstGeom>
          <a:noFill/>
        </p:spPr>
      </p:pic>
      <p:pic>
        <p:nvPicPr>
          <p:cNvPr id="2062" name="Picture 14" descr="C:\Users\FBruyere\Desktop\cnr cmao\Séance 3 - Arbre généalogique\Images\Rocking skateboard.jpg"/>
          <p:cNvPicPr>
            <a:picLocks noChangeAspect="1" noChangeArrowheads="1"/>
          </p:cNvPicPr>
          <p:nvPr/>
        </p:nvPicPr>
        <p:blipFill>
          <a:blip r:embed="rId14" cstate="print"/>
          <a:srcRect/>
          <a:stretch>
            <a:fillRect/>
          </a:stretch>
        </p:blipFill>
        <p:spPr bwMode="auto">
          <a:xfrm>
            <a:off x="7357917" y="2708920"/>
            <a:ext cx="1152128" cy="1152128"/>
          </a:xfrm>
          <a:prstGeom prst="rect">
            <a:avLst/>
          </a:prstGeom>
          <a:noFill/>
        </p:spPr>
      </p:pic>
      <p:pic>
        <p:nvPicPr>
          <p:cNvPr id="2063" name="Picture 15" descr="C:\Users\FBruyere\Desktop\cnr cmao\Séance 3 - Arbre généalogique\Images\Segway.jpg"/>
          <p:cNvPicPr>
            <a:picLocks noChangeAspect="1" noChangeArrowheads="1"/>
          </p:cNvPicPr>
          <p:nvPr/>
        </p:nvPicPr>
        <p:blipFill>
          <a:blip r:embed="rId15" cstate="print"/>
          <a:srcRect/>
          <a:stretch>
            <a:fillRect/>
          </a:stretch>
        </p:blipFill>
        <p:spPr bwMode="auto">
          <a:xfrm>
            <a:off x="5341693" y="5517232"/>
            <a:ext cx="1224136" cy="1028274"/>
          </a:xfrm>
          <a:prstGeom prst="rect">
            <a:avLst/>
          </a:prstGeom>
          <a:noFill/>
        </p:spPr>
      </p:pic>
      <p:pic>
        <p:nvPicPr>
          <p:cNvPr id="2064" name="Picture 16" descr="C:\Users\FBruyere\Desktop\cnr cmao\Séance 3 - Arbre généalogique\Images\Skateboard.jpg"/>
          <p:cNvPicPr>
            <a:picLocks noChangeAspect="1" noChangeArrowheads="1"/>
          </p:cNvPicPr>
          <p:nvPr/>
        </p:nvPicPr>
        <p:blipFill>
          <a:blip r:embed="rId16" cstate="print"/>
          <a:srcRect/>
          <a:stretch>
            <a:fillRect/>
          </a:stretch>
        </p:blipFill>
        <p:spPr bwMode="auto">
          <a:xfrm>
            <a:off x="6709845" y="5517232"/>
            <a:ext cx="1008112" cy="1008112"/>
          </a:xfrm>
          <a:prstGeom prst="rect">
            <a:avLst/>
          </a:prstGeom>
          <a:noFill/>
        </p:spPr>
      </p:pic>
      <p:pic>
        <p:nvPicPr>
          <p:cNvPr id="2065" name="Picture 17" descr="C:\Users\FBruyere\Desktop\cnr cmao\Séance 3 - Arbre généalogique\Images\Snakeboard 2.jpg"/>
          <p:cNvPicPr>
            <a:picLocks noChangeAspect="1" noChangeArrowheads="1"/>
          </p:cNvPicPr>
          <p:nvPr/>
        </p:nvPicPr>
        <p:blipFill>
          <a:blip r:embed="rId17" cstate="print"/>
          <a:srcRect/>
          <a:stretch>
            <a:fillRect/>
          </a:stretch>
        </p:blipFill>
        <p:spPr bwMode="auto">
          <a:xfrm>
            <a:off x="6061773" y="2708920"/>
            <a:ext cx="1152128" cy="1152128"/>
          </a:xfrm>
          <a:prstGeom prst="rect">
            <a:avLst/>
          </a:prstGeom>
          <a:noFill/>
        </p:spPr>
      </p:pic>
      <p:sp>
        <p:nvSpPr>
          <p:cNvPr id="20" name="ZoneTexte 19"/>
          <p:cNvSpPr txBox="1"/>
          <p:nvPr/>
        </p:nvSpPr>
        <p:spPr>
          <a:xfrm>
            <a:off x="323528" y="1412776"/>
            <a:ext cx="8496944" cy="923330"/>
          </a:xfrm>
          <a:prstGeom prst="rect">
            <a:avLst/>
          </a:prstGeom>
          <a:noFill/>
        </p:spPr>
        <p:txBody>
          <a:bodyPr wrap="square" rtlCol="0">
            <a:spAutoFit/>
          </a:bodyPr>
          <a:lstStyle/>
          <a:p>
            <a:pPr algn="just"/>
            <a:r>
              <a:rPr lang="fr-FR" dirty="0" smtClean="0"/>
              <a:t>1- Vous allez travailler sur les produits suivants (les photos et noms sont disponibles dans le dossier images). En vous aidant si nécessaire d’internet, essayez de comprendre le fonctionnement de chaque produit.</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L’arbre généalogique à tracer</a:t>
            </a:r>
            <a:endParaRPr lang="fr-FR" dirty="0"/>
          </a:p>
        </p:txBody>
      </p:sp>
      <p:cxnSp>
        <p:nvCxnSpPr>
          <p:cNvPr id="9" name="Connecteur droit 8"/>
          <p:cNvCxnSpPr>
            <a:stCxn id="1026" idx="3"/>
            <a:endCxn id="1027" idx="1"/>
          </p:cNvCxnSpPr>
          <p:nvPr/>
        </p:nvCxnSpPr>
        <p:spPr>
          <a:xfrm flipV="1">
            <a:off x="1871192" y="4658668"/>
            <a:ext cx="684584" cy="189923"/>
          </a:xfrm>
          <a:prstGeom prst="line">
            <a:avLst/>
          </a:prstGeom>
        </p:spPr>
        <p:style>
          <a:lnRef idx="1">
            <a:schemeClr val="dk1"/>
          </a:lnRef>
          <a:fillRef idx="0">
            <a:schemeClr val="dk1"/>
          </a:fillRef>
          <a:effectRef idx="0">
            <a:schemeClr val="dk1"/>
          </a:effectRef>
          <a:fontRef idx="minor">
            <a:schemeClr val="tx1"/>
          </a:fontRef>
        </p:style>
      </p:cxnSp>
      <p:cxnSp>
        <p:nvCxnSpPr>
          <p:cNvPr id="11" name="Connecteur droit 10"/>
          <p:cNvCxnSpPr>
            <a:stCxn id="1027" idx="3"/>
            <a:endCxn id="1029" idx="1"/>
          </p:cNvCxnSpPr>
          <p:nvPr/>
        </p:nvCxnSpPr>
        <p:spPr>
          <a:xfrm>
            <a:off x="3889276" y="4658668"/>
            <a:ext cx="826740" cy="1052326"/>
          </a:xfrm>
          <a:prstGeom prst="line">
            <a:avLst/>
          </a:prstGeom>
        </p:spPr>
        <p:style>
          <a:lnRef idx="1">
            <a:schemeClr val="dk1"/>
          </a:lnRef>
          <a:fillRef idx="0">
            <a:schemeClr val="dk1"/>
          </a:fillRef>
          <a:effectRef idx="0">
            <a:schemeClr val="dk1"/>
          </a:effectRef>
          <a:fontRef idx="minor">
            <a:schemeClr val="tx1"/>
          </a:fontRef>
        </p:style>
      </p:cxnSp>
      <p:cxnSp>
        <p:nvCxnSpPr>
          <p:cNvPr id="13" name="Connecteur droit 12"/>
          <p:cNvCxnSpPr>
            <a:stCxn id="1028" idx="1"/>
            <a:endCxn id="1029" idx="3"/>
          </p:cNvCxnSpPr>
          <p:nvPr/>
        </p:nvCxnSpPr>
        <p:spPr>
          <a:xfrm rot="10800000" flipV="1">
            <a:off x="6032950" y="5629966"/>
            <a:ext cx="1707403" cy="81028"/>
          </a:xfrm>
          <a:prstGeom prst="line">
            <a:avLst/>
          </a:prstGeom>
        </p:spPr>
        <p:style>
          <a:lnRef idx="1">
            <a:schemeClr val="dk1"/>
          </a:lnRef>
          <a:fillRef idx="0">
            <a:schemeClr val="dk1"/>
          </a:fillRef>
          <a:effectRef idx="0">
            <a:schemeClr val="dk1"/>
          </a:effectRef>
          <a:fontRef idx="minor">
            <a:schemeClr val="tx1"/>
          </a:fontRef>
        </p:style>
      </p:cxnSp>
      <p:sp>
        <p:nvSpPr>
          <p:cNvPr id="14" name="ZoneTexte 13"/>
          <p:cNvSpPr txBox="1"/>
          <p:nvPr/>
        </p:nvSpPr>
        <p:spPr>
          <a:xfrm>
            <a:off x="0" y="6488668"/>
            <a:ext cx="3284874" cy="369332"/>
          </a:xfrm>
          <a:prstGeom prst="rect">
            <a:avLst/>
          </a:prstGeom>
          <a:noFill/>
        </p:spPr>
        <p:txBody>
          <a:bodyPr wrap="none" rtlCol="0">
            <a:spAutoFit/>
          </a:bodyPr>
          <a:lstStyle/>
          <a:p>
            <a:r>
              <a:rPr lang="fr-FR" dirty="0" smtClean="0"/>
              <a:t>Famille : </a:t>
            </a:r>
            <a:r>
              <a:rPr lang="fr-FR" dirty="0" smtClean="0"/>
              <a:t>Tige de selle de vélos</a:t>
            </a:r>
            <a:endParaRPr lang="fr-FR" dirty="0"/>
          </a:p>
        </p:txBody>
      </p:sp>
      <p:cxnSp>
        <p:nvCxnSpPr>
          <p:cNvPr id="23" name="Connecteur droit 22"/>
          <p:cNvCxnSpPr>
            <a:stCxn id="1027" idx="3"/>
            <a:endCxn id="1030" idx="1"/>
          </p:cNvCxnSpPr>
          <p:nvPr/>
        </p:nvCxnSpPr>
        <p:spPr>
          <a:xfrm flipV="1">
            <a:off x="3889276" y="3606184"/>
            <a:ext cx="2266900" cy="105248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026" name="Picture 2" descr="C:\Users\FBruyere\Desktop\cnr cmao\Séance 3 - Arbre généalogique\Réglage tige de selle de vtt\serrage par vis.jpg"/>
          <p:cNvPicPr>
            <a:picLocks noChangeAspect="1" noChangeArrowheads="1"/>
          </p:cNvPicPr>
          <p:nvPr/>
        </p:nvPicPr>
        <p:blipFill>
          <a:blip r:embed="rId2" cstate="print"/>
          <a:srcRect/>
          <a:stretch>
            <a:fillRect/>
          </a:stretch>
        </p:blipFill>
        <p:spPr bwMode="auto">
          <a:xfrm>
            <a:off x="179512" y="3717032"/>
            <a:ext cx="1691680" cy="2263117"/>
          </a:xfrm>
          <a:prstGeom prst="rect">
            <a:avLst/>
          </a:prstGeom>
          <a:noFill/>
        </p:spPr>
      </p:pic>
      <p:pic>
        <p:nvPicPr>
          <p:cNvPr id="1027" name="Picture 3" descr="C:\Users\FBruyere\Desktop\cnr cmao\Séance 3 - Arbre généalogique\Réglage tige de selle de vtt\serrage rapide.jpg"/>
          <p:cNvPicPr>
            <a:picLocks noChangeAspect="1" noChangeArrowheads="1"/>
          </p:cNvPicPr>
          <p:nvPr/>
        </p:nvPicPr>
        <p:blipFill>
          <a:blip r:embed="rId3" cstate="print"/>
          <a:srcRect/>
          <a:stretch>
            <a:fillRect/>
          </a:stretch>
        </p:blipFill>
        <p:spPr bwMode="auto">
          <a:xfrm>
            <a:off x="2555776" y="4149080"/>
            <a:ext cx="1333500" cy="1019175"/>
          </a:xfrm>
          <a:prstGeom prst="rect">
            <a:avLst/>
          </a:prstGeom>
          <a:noFill/>
        </p:spPr>
      </p:pic>
      <p:pic>
        <p:nvPicPr>
          <p:cNvPr id="1028" name="Picture 4" descr="C:\Users\FBruyere\Desktop\cnr cmao\Séance 3 - Arbre généalogique\Réglage tige de selle de vtt\telescopique commande au guidon.JPG"/>
          <p:cNvPicPr>
            <a:picLocks noChangeAspect="1" noChangeArrowheads="1"/>
          </p:cNvPicPr>
          <p:nvPr/>
        </p:nvPicPr>
        <p:blipFill>
          <a:blip r:embed="rId4" cstate="print"/>
          <a:srcRect/>
          <a:stretch>
            <a:fillRect/>
          </a:stretch>
        </p:blipFill>
        <p:spPr bwMode="auto">
          <a:xfrm>
            <a:off x="7740352" y="4401931"/>
            <a:ext cx="1224136" cy="2456069"/>
          </a:xfrm>
          <a:prstGeom prst="rect">
            <a:avLst/>
          </a:prstGeom>
          <a:noFill/>
        </p:spPr>
      </p:pic>
      <p:pic>
        <p:nvPicPr>
          <p:cNvPr id="1029" name="Picture 5" descr="C:\Users\FBruyere\Desktop\cnr cmao\Séance 3 - Arbre généalogique\Réglage tige de selle de vtt\telescopique commande sous la selle.JPG"/>
          <p:cNvPicPr>
            <a:picLocks noChangeAspect="1" noChangeArrowheads="1"/>
          </p:cNvPicPr>
          <p:nvPr/>
        </p:nvPicPr>
        <p:blipFill>
          <a:blip r:embed="rId5" cstate="print"/>
          <a:srcRect/>
          <a:stretch>
            <a:fillRect/>
          </a:stretch>
        </p:blipFill>
        <p:spPr bwMode="auto">
          <a:xfrm>
            <a:off x="4716016" y="4563988"/>
            <a:ext cx="1316933" cy="2294012"/>
          </a:xfrm>
          <a:prstGeom prst="rect">
            <a:avLst/>
          </a:prstGeom>
          <a:noFill/>
        </p:spPr>
      </p:pic>
      <p:pic>
        <p:nvPicPr>
          <p:cNvPr id="1030" name="Picture 6" descr="C:\Users\FBruyere\Desktop\cnr cmao\Séance 3 - Arbre généalogique\Réglage tige de selle de vtt\tige de selle articulée commande au guidon.jpg"/>
          <p:cNvPicPr>
            <a:picLocks noChangeAspect="1" noChangeArrowheads="1"/>
          </p:cNvPicPr>
          <p:nvPr/>
        </p:nvPicPr>
        <p:blipFill>
          <a:blip r:embed="rId6" cstate="print"/>
          <a:srcRect/>
          <a:stretch>
            <a:fillRect/>
          </a:stretch>
        </p:blipFill>
        <p:spPr bwMode="auto">
          <a:xfrm>
            <a:off x="6156176" y="2420888"/>
            <a:ext cx="1392126" cy="2370591"/>
          </a:xfrm>
          <a:prstGeom prst="rect">
            <a:avLst/>
          </a:prstGeom>
          <a:noFill/>
        </p:spPr>
      </p:pic>
      <p:sp>
        <p:nvSpPr>
          <p:cNvPr id="44" name="ZoneTexte 43"/>
          <p:cNvSpPr txBox="1"/>
          <p:nvPr/>
        </p:nvSpPr>
        <p:spPr>
          <a:xfrm>
            <a:off x="323528" y="1412776"/>
            <a:ext cx="8496944" cy="369332"/>
          </a:xfrm>
          <a:prstGeom prst="rect">
            <a:avLst/>
          </a:prstGeom>
          <a:noFill/>
        </p:spPr>
        <p:txBody>
          <a:bodyPr wrap="square" rtlCol="0">
            <a:spAutoFit/>
          </a:bodyPr>
          <a:lstStyle/>
          <a:p>
            <a:pPr algn="just"/>
            <a:r>
              <a:rPr lang="fr-FR" dirty="0" smtClean="0"/>
              <a:t>2- Avec les photos tracer un arbre généalogique des produits comme ci-dessous :</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Compléter les relations</a:t>
            </a:r>
            <a:endParaRPr lang="fr-FR" dirty="0"/>
          </a:p>
        </p:txBody>
      </p:sp>
      <p:sp>
        <p:nvSpPr>
          <p:cNvPr id="4" name="Titre 1"/>
          <p:cNvSpPr txBox="1">
            <a:spLocks/>
          </p:cNvSpPr>
          <p:nvPr/>
        </p:nvSpPr>
        <p:spPr>
          <a:xfrm>
            <a:off x="446856" y="2708920"/>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4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rPr>
              <a:t>1 ou 2 </a:t>
            </a:r>
            <a:r>
              <a:rPr lang="fr-FR" sz="24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rPr>
              <a:t>principes sont possibles</a:t>
            </a:r>
            <a:endParaRPr kumimoji="0" lang="fr-FR" sz="24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cxnSp>
        <p:nvCxnSpPr>
          <p:cNvPr id="7" name="Connecteur droit 6"/>
          <p:cNvCxnSpPr/>
          <p:nvPr/>
        </p:nvCxnSpPr>
        <p:spPr>
          <a:xfrm flipV="1">
            <a:off x="2631564" y="5337212"/>
            <a:ext cx="3524612" cy="22473"/>
          </a:xfrm>
          <a:prstGeom prst="line">
            <a:avLst/>
          </a:prstGeom>
        </p:spPr>
        <p:style>
          <a:lnRef idx="1">
            <a:schemeClr val="dk1"/>
          </a:lnRef>
          <a:fillRef idx="0">
            <a:schemeClr val="dk1"/>
          </a:fillRef>
          <a:effectRef idx="0">
            <a:schemeClr val="dk1"/>
          </a:effectRef>
          <a:fontRef idx="minor">
            <a:schemeClr val="tx1"/>
          </a:fontRef>
        </p:style>
      </p:cxnSp>
      <p:sp>
        <p:nvSpPr>
          <p:cNvPr id="9" name="ZoneTexte 8"/>
          <p:cNvSpPr txBox="1"/>
          <p:nvPr/>
        </p:nvSpPr>
        <p:spPr>
          <a:xfrm>
            <a:off x="2915816" y="4305870"/>
            <a:ext cx="3240360" cy="923330"/>
          </a:xfrm>
          <a:prstGeom prst="rect">
            <a:avLst/>
          </a:prstGeom>
          <a:noFill/>
        </p:spPr>
        <p:txBody>
          <a:bodyPr wrap="square" rtlCol="0">
            <a:spAutoFit/>
          </a:bodyPr>
          <a:lstStyle/>
          <a:p>
            <a:r>
              <a:rPr lang="fr-FR" b="1" dirty="0" smtClean="0">
                <a:solidFill>
                  <a:schemeClr val="bg1"/>
                </a:solidFill>
              </a:rPr>
              <a:t>Poupées russes :</a:t>
            </a:r>
            <a:endParaRPr lang="fr-FR" b="1" dirty="0" smtClean="0">
              <a:solidFill>
                <a:schemeClr val="bg1"/>
              </a:solidFill>
            </a:endParaRPr>
          </a:p>
          <a:p>
            <a:r>
              <a:rPr lang="fr-FR" dirty="0" smtClean="0"/>
              <a:t>La tige de selle est télescopique</a:t>
            </a:r>
            <a:endParaRPr lang="fr-FR" dirty="0"/>
          </a:p>
        </p:txBody>
      </p:sp>
      <p:pic>
        <p:nvPicPr>
          <p:cNvPr id="13" name="Picture 3" descr="C:\Users\FBruyere\Desktop\cnr cmao\Séance 3 - Arbre généalogique\Réglage tige de selle de vtt\serrage rapide.jpg"/>
          <p:cNvPicPr>
            <a:picLocks noChangeAspect="1" noChangeArrowheads="1"/>
          </p:cNvPicPr>
          <p:nvPr/>
        </p:nvPicPr>
        <p:blipFill>
          <a:blip r:embed="rId2" cstate="print"/>
          <a:srcRect/>
          <a:stretch>
            <a:fillRect/>
          </a:stretch>
        </p:blipFill>
        <p:spPr bwMode="auto">
          <a:xfrm>
            <a:off x="1043608" y="4869160"/>
            <a:ext cx="1333500" cy="1019175"/>
          </a:xfrm>
          <a:prstGeom prst="rect">
            <a:avLst/>
          </a:prstGeom>
          <a:noFill/>
        </p:spPr>
      </p:pic>
      <p:pic>
        <p:nvPicPr>
          <p:cNvPr id="14" name="Picture 5" descr="C:\Users\FBruyere\Desktop\cnr cmao\Séance 3 - Arbre généalogique\Réglage tige de selle de vtt\telescopique commande sous la selle.JPG"/>
          <p:cNvPicPr>
            <a:picLocks noChangeAspect="1" noChangeArrowheads="1"/>
          </p:cNvPicPr>
          <p:nvPr/>
        </p:nvPicPr>
        <p:blipFill>
          <a:blip r:embed="rId3" cstate="print"/>
          <a:srcRect/>
          <a:stretch>
            <a:fillRect/>
          </a:stretch>
        </p:blipFill>
        <p:spPr bwMode="auto">
          <a:xfrm>
            <a:off x="6516216" y="4077072"/>
            <a:ext cx="1316933" cy="2294012"/>
          </a:xfrm>
          <a:prstGeom prst="rect">
            <a:avLst/>
          </a:prstGeom>
          <a:noFill/>
        </p:spPr>
      </p:pic>
      <p:sp>
        <p:nvSpPr>
          <p:cNvPr id="15" name="ZoneTexte 14"/>
          <p:cNvSpPr txBox="1"/>
          <p:nvPr/>
        </p:nvSpPr>
        <p:spPr>
          <a:xfrm>
            <a:off x="2915816" y="5445224"/>
            <a:ext cx="3240360" cy="923330"/>
          </a:xfrm>
          <a:prstGeom prst="rect">
            <a:avLst/>
          </a:prstGeom>
          <a:noFill/>
        </p:spPr>
        <p:txBody>
          <a:bodyPr wrap="square" rtlCol="0">
            <a:spAutoFit/>
          </a:bodyPr>
          <a:lstStyle/>
          <a:p>
            <a:r>
              <a:rPr lang="fr-FR" b="1" dirty="0" smtClean="0">
                <a:solidFill>
                  <a:schemeClr val="bg1"/>
                </a:solidFill>
              </a:rPr>
              <a:t>Hydraulique</a:t>
            </a:r>
            <a:endParaRPr lang="fr-FR" b="1" dirty="0" smtClean="0">
              <a:solidFill>
                <a:schemeClr val="bg1"/>
              </a:solidFill>
            </a:endParaRPr>
          </a:p>
          <a:p>
            <a:r>
              <a:rPr lang="fr-FR" dirty="0" smtClean="0"/>
              <a:t>Le desserrage est hydraulique plutôt que mécanique</a:t>
            </a:r>
            <a:endParaRPr lang="fr-FR" dirty="0"/>
          </a:p>
        </p:txBody>
      </p:sp>
      <p:sp>
        <p:nvSpPr>
          <p:cNvPr id="16" name="ZoneTexte 15"/>
          <p:cNvSpPr txBox="1"/>
          <p:nvPr/>
        </p:nvSpPr>
        <p:spPr>
          <a:xfrm>
            <a:off x="323528" y="1268760"/>
            <a:ext cx="8496944" cy="923330"/>
          </a:xfrm>
          <a:prstGeom prst="rect">
            <a:avLst/>
          </a:prstGeom>
          <a:noFill/>
        </p:spPr>
        <p:txBody>
          <a:bodyPr wrap="square" rtlCol="0">
            <a:spAutoFit/>
          </a:bodyPr>
          <a:lstStyle/>
          <a:p>
            <a:pPr algn="just"/>
            <a:r>
              <a:rPr lang="fr-FR" dirty="0" smtClean="0"/>
              <a:t>3- Pour chaque lien entre produit de votre arbre, noter :</a:t>
            </a:r>
          </a:p>
          <a:p>
            <a:pPr lvl="3" algn="just">
              <a:buFont typeface="Arial" pitchFamily="34" charset="0"/>
              <a:buChar char="•"/>
            </a:pPr>
            <a:r>
              <a:rPr lang="fr-FR" dirty="0" smtClean="0"/>
              <a:t>Le principe d’innovation retenu</a:t>
            </a:r>
          </a:p>
          <a:p>
            <a:pPr lvl="3" algn="just">
              <a:buFont typeface="Arial" pitchFamily="34" charset="0"/>
              <a:buChar char="•"/>
            </a:pPr>
            <a:r>
              <a:rPr lang="fr-FR" dirty="0" smtClean="0"/>
              <a:t>Une explication qui montre pourquoi le principe a été retenu</a:t>
            </a:r>
            <a:endParaRPr lang="fr-FR" dirty="0"/>
          </a:p>
        </p:txBody>
      </p:sp>
      <p:sp>
        <p:nvSpPr>
          <p:cNvPr id="18" name="ZoneTexte 17"/>
          <p:cNvSpPr txBox="1"/>
          <p:nvPr/>
        </p:nvSpPr>
        <p:spPr>
          <a:xfrm>
            <a:off x="0" y="6488668"/>
            <a:ext cx="3284874" cy="369332"/>
          </a:xfrm>
          <a:prstGeom prst="rect">
            <a:avLst/>
          </a:prstGeom>
          <a:noFill/>
        </p:spPr>
        <p:txBody>
          <a:bodyPr wrap="none" rtlCol="0">
            <a:spAutoFit/>
          </a:bodyPr>
          <a:lstStyle/>
          <a:p>
            <a:r>
              <a:rPr lang="fr-FR" dirty="0" smtClean="0"/>
              <a:t>Famille : </a:t>
            </a:r>
            <a:r>
              <a:rPr lang="fr-FR" dirty="0" smtClean="0"/>
              <a:t>Tige de selle de vélos</a:t>
            </a:r>
            <a:endParaRPr lang="fr-FR" dirty="0"/>
          </a:p>
        </p:txBody>
      </p:sp>
      <p:sp>
        <p:nvSpPr>
          <p:cNvPr id="19" name="ZoneTexte 18"/>
          <p:cNvSpPr txBox="1"/>
          <p:nvPr/>
        </p:nvSpPr>
        <p:spPr>
          <a:xfrm>
            <a:off x="0" y="3645024"/>
            <a:ext cx="1191352" cy="369332"/>
          </a:xfrm>
          <a:prstGeom prst="rect">
            <a:avLst/>
          </a:prstGeom>
          <a:noFill/>
        </p:spPr>
        <p:txBody>
          <a:bodyPr wrap="none" rtlCol="0">
            <a:spAutoFit/>
          </a:bodyPr>
          <a:lstStyle/>
          <a:p>
            <a:r>
              <a:rPr lang="fr-FR" u="sng" dirty="0" smtClean="0"/>
              <a:t>Exemple :</a:t>
            </a:r>
            <a:endParaRPr lang="fr-FR" u="sng"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57</TotalTime>
  <Words>138</Words>
  <Application>Microsoft Office PowerPoint</Application>
  <PresentationFormat>Affichage à l'écran (4:3)</PresentationFormat>
  <Paragraphs>20</Paragraphs>
  <Slides>4</Slides>
  <Notes>0</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Apex</vt:lpstr>
      <vt:lpstr>Arbre généalogique de produits</vt:lpstr>
      <vt:lpstr>La famille à étudier</vt:lpstr>
      <vt:lpstr>L’arbre généalogique à tracer</vt:lpstr>
      <vt:lpstr>Compléter les relations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Création d’affiches d’innovations  pour les secondes CIT et CPI 1°A</dc:title>
  <dc:creator>FBruyere</dc:creator>
  <cp:lastModifiedBy>FBruyere</cp:lastModifiedBy>
  <cp:revision>21</cp:revision>
  <dcterms:created xsi:type="dcterms:W3CDTF">2010-09-08T08:51:48Z</dcterms:created>
  <dcterms:modified xsi:type="dcterms:W3CDTF">2010-10-06T09:55:47Z</dcterms:modified>
</cp:coreProperties>
</file>