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handoutMasterIdLst>
    <p:handoutMasterId r:id="rId36"/>
  </p:handoutMasterIdLst>
  <p:sldIdLst>
    <p:sldId id="268" r:id="rId2"/>
    <p:sldId id="287" r:id="rId3"/>
    <p:sldId id="370" r:id="rId4"/>
    <p:sldId id="344" r:id="rId5"/>
    <p:sldId id="372" r:id="rId6"/>
    <p:sldId id="373" r:id="rId7"/>
    <p:sldId id="375" r:id="rId8"/>
    <p:sldId id="374" r:id="rId9"/>
    <p:sldId id="376" r:id="rId10"/>
    <p:sldId id="377" r:id="rId11"/>
    <p:sldId id="378" r:id="rId12"/>
    <p:sldId id="379" r:id="rId13"/>
    <p:sldId id="382" r:id="rId14"/>
    <p:sldId id="380" r:id="rId15"/>
    <p:sldId id="381" r:id="rId16"/>
    <p:sldId id="386" r:id="rId17"/>
    <p:sldId id="384" r:id="rId18"/>
    <p:sldId id="383" r:id="rId19"/>
    <p:sldId id="387" r:id="rId20"/>
    <p:sldId id="388" r:id="rId21"/>
    <p:sldId id="385" r:id="rId22"/>
    <p:sldId id="389" r:id="rId23"/>
    <p:sldId id="391" r:id="rId24"/>
    <p:sldId id="392" r:id="rId25"/>
    <p:sldId id="393" r:id="rId26"/>
    <p:sldId id="394" r:id="rId27"/>
    <p:sldId id="395" r:id="rId28"/>
    <p:sldId id="396" r:id="rId29"/>
    <p:sldId id="397" r:id="rId30"/>
    <p:sldId id="398" r:id="rId31"/>
    <p:sldId id="401" r:id="rId32"/>
    <p:sldId id="399" r:id="rId33"/>
    <p:sldId id="400" r:id="rId34"/>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66FFFF"/>
    <a:srgbClr val="0066FF"/>
    <a:srgbClr val="CCFFFF"/>
    <a:srgbClr val="FC0CEB"/>
    <a:srgbClr val="0099FF"/>
    <a:srgbClr val="FF99FF"/>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164" autoAdjust="0"/>
    <p:restoredTop sz="94660"/>
  </p:normalViewPr>
  <p:slideViewPr>
    <p:cSldViewPr snapToGrid="0">
      <p:cViewPr varScale="1">
        <p:scale>
          <a:sx n="116" d="100"/>
          <a:sy n="116" d="100"/>
        </p:scale>
        <p:origin x="-1494" y="-9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 xmlns:a16="http://schemas.microsoft.com/office/drawing/2014/main" id="{C5240567-84DE-4AB4-BF9C-AE519082DD0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fr-FR"/>
          </a:p>
        </p:txBody>
      </p:sp>
      <p:sp>
        <p:nvSpPr>
          <p:cNvPr id="3" name="Espace réservé de la date 2">
            <a:extLst>
              <a:ext uri="{FF2B5EF4-FFF2-40B4-BE49-F238E27FC236}">
                <a16:creationId xmlns="" xmlns:a16="http://schemas.microsoft.com/office/drawing/2014/main" id="{8675C447-B4D2-47E0-9329-12EC31B813D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C01CF291-AB5F-4FC6-9361-88253949B7D0}" type="datetimeFigureOut">
              <a:rPr lang="fr-FR"/>
              <a:pPr>
                <a:defRPr/>
              </a:pPr>
              <a:t>12/05/2023</a:t>
            </a:fld>
            <a:endParaRPr lang="fr-FR"/>
          </a:p>
        </p:txBody>
      </p:sp>
      <p:sp>
        <p:nvSpPr>
          <p:cNvPr id="4" name="Espace réservé du pied de page 3">
            <a:extLst>
              <a:ext uri="{FF2B5EF4-FFF2-40B4-BE49-F238E27FC236}">
                <a16:creationId xmlns="" xmlns:a16="http://schemas.microsoft.com/office/drawing/2014/main" id="{73BC0CC5-6C0B-4003-B3F4-3F3CC4CC364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fr-FR"/>
          </a:p>
        </p:txBody>
      </p:sp>
      <p:sp>
        <p:nvSpPr>
          <p:cNvPr id="5" name="Espace réservé du numéro de diapositive 4">
            <a:extLst>
              <a:ext uri="{FF2B5EF4-FFF2-40B4-BE49-F238E27FC236}">
                <a16:creationId xmlns="" xmlns:a16="http://schemas.microsoft.com/office/drawing/2014/main" id="{D9B015E3-087F-4D2A-A551-0633F945925E}"/>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95F72E3A-6F93-4315-ABC1-DA8FBE67F1A8}" type="slidenum">
              <a:rPr lang="fr-FR" altLang="fr-FR"/>
              <a:pPr/>
              <a:t>‹N°›</a:t>
            </a:fld>
            <a:endParaRPr lang="fr-FR" altLang="fr-F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 xmlns:a16="http://schemas.microsoft.com/office/drawing/2014/main" id="{C7609873-F332-4F8C-88AA-FAF2109C1D2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fr-FR"/>
          </a:p>
        </p:txBody>
      </p:sp>
      <p:sp>
        <p:nvSpPr>
          <p:cNvPr id="3" name="Espace réservé de la date 2">
            <a:extLst>
              <a:ext uri="{FF2B5EF4-FFF2-40B4-BE49-F238E27FC236}">
                <a16:creationId xmlns="" xmlns:a16="http://schemas.microsoft.com/office/drawing/2014/main" id="{2A0828D4-A80D-404E-9B4A-825F516E6B26}"/>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8BA7C97E-192B-40E3-B7FA-8CF317D7685C}" type="datetimeFigureOut">
              <a:rPr lang="fr-FR"/>
              <a:pPr>
                <a:defRPr/>
              </a:pPr>
              <a:t>12/05/2023</a:t>
            </a:fld>
            <a:endParaRPr lang="fr-FR"/>
          </a:p>
        </p:txBody>
      </p:sp>
      <p:sp>
        <p:nvSpPr>
          <p:cNvPr id="4" name="Espace réservé de l'image des diapositives 3">
            <a:extLst>
              <a:ext uri="{FF2B5EF4-FFF2-40B4-BE49-F238E27FC236}">
                <a16:creationId xmlns="" xmlns:a16="http://schemas.microsoft.com/office/drawing/2014/main" id="{D5DAC2E8-9772-4CAD-A38F-1E4B8795A809}"/>
              </a:ext>
            </a:extLst>
          </p:cNvPr>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notes 4">
            <a:extLst>
              <a:ext uri="{FF2B5EF4-FFF2-40B4-BE49-F238E27FC236}">
                <a16:creationId xmlns="" xmlns:a16="http://schemas.microsoft.com/office/drawing/2014/main" id="{1C051833-A09A-4DE3-84CF-85B2BCE679EA}"/>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a:extLst>
              <a:ext uri="{FF2B5EF4-FFF2-40B4-BE49-F238E27FC236}">
                <a16:creationId xmlns="" xmlns:a16="http://schemas.microsoft.com/office/drawing/2014/main" id="{7C956E01-2BCC-4543-B807-C1B85F291176}"/>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fr-FR"/>
          </a:p>
        </p:txBody>
      </p:sp>
      <p:sp>
        <p:nvSpPr>
          <p:cNvPr id="7" name="Espace réservé du numéro de diapositive 6">
            <a:extLst>
              <a:ext uri="{FF2B5EF4-FFF2-40B4-BE49-F238E27FC236}">
                <a16:creationId xmlns="" xmlns:a16="http://schemas.microsoft.com/office/drawing/2014/main" id="{BC6537A4-D5E4-441F-B955-F88D2AEB31E2}"/>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5BCECDDD-828C-4838-A48D-42B6E5FE429B}" type="slidenum">
              <a:rPr lang="fr-FR" altLang="fr-FR"/>
              <a:pPr/>
              <a:t>‹N°›</a:t>
            </a:fld>
            <a:endParaRPr lang="fr-FR" altLang="fr-FR"/>
          </a:p>
        </p:txBody>
      </p:sp>
    </p:spTree>
    <p:extLst>
      <p:ext uri="{BB962C8B-B14F-4D97-AF65-F5344CB8AC3E}">
        <p14:creationId xmlns:p14="http://schemas.microsoft.com/office/powerpoint/2010/main" val="5683024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4" name="Bouton d’action : accueil 3">
            <a:hlinkClick r:id="rId2" action="ppaction://hlinksldjump" highlightClick="1"/>
            <a:extLst>
              <a:ext uri="{FF2B5EF4-FFF2-40B4-BE49-F238E27FC236}">
                <a16:creationId xmlns="" xmlns:a16="http://schemas.microsoft.com/office/drawing/2014/main" id="{EC8E36B4-731A-4A28-AB60-4BEBB209BB8E}"/>
              </a:ext>
            </a:extLst>
          </p:cNvPr>
          <p:cNvSpPr/>
          <p:nvPr userDrawn="1"/>
        </p:nvSpPr>
        <p:spPr>
          <a:xfrm>
            <a:off x="7212013" y="6562725"/>
            <a:ext cx="249237" cy="225425"/>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sp>
        <p:nvSpPr>
          <p:cNvPr id="5" name="Bouton d’action : retour ou précédent 4">
            <a:hlinkClick r:id="" action="ppaction://hlinkshowjump?jump=previousslide" highlightClick="1"/>
            <a:extLst>
              <a:ext uri="{FF2B5EF4-FFF2-40B4-BE49-F238E27FC236}">
                <a16:creationId xmlns="" xmlns:a16="http://schemas.microsoft.com/office/drawing/2014/main" id="{2F006D8E-415D-43B1-BB5C-950D5CFAAA63}"/>
              </a:ext>
            </a:extLst>
          </p:cNvPr>
          <p:cNvSpPr/>
          <p:nvPr userDrawn="1"/>
        </p:nvSpPr>
        <p:spPr>
          <a:xfrm>
            <a:off x="7529513" y="6562725"/>
            <a:ext cx="247650" cy="2254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sp>
        <p:nvSpPr>
          <p:cNvPr id="6" name="Bouton d’action : avant ou précédent 5">
            <a:hlinkClick r:id="" action="ppaction://hlinkshowjump?jump=nextslide" highlightClick="1"/>
            <a:extLst>
              <a:ext uri="{FF2B5EF4-FFF2-40B4-BE49-F238E27FC236}">
                <a16:creationId xmlns="" xmlns:a16="http://schemas.microsoft.com/office/drawing/2014/main" id="{90E7C09F-6CF4-4600-B1F7-E314A4B66D2A}"/>
              </a:ext>
            </a:extLst>
          </p:cNvPr>
          <p:cNvSpPr/>
          <p:nvPr userDrawn="1"/>
        </p:nvSpPr>
        <p:spPr>
          <a:xfrm>
            <a:off x="7853363" y="6562725"/>
            <a:ext cx="247650" cy="22542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fr-FR"/>
              <a:t>Modifiez le style du titre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a:p>
        </p:txBody>
      </p:sp>
      <p:sp>
        <p:nvSpPr>
          <p:cNvPr id="7" name="Date Placeholder 3">
            <a:extLst>
              <a:ext uri="{FF2B5EF4-FFF2-40B4-BE49-F238E27FC236}">
                <a16:creationId xmlns="" xmlns:a16="http://schemas.microsoft.com/office/drawing/2014/main" id="{943B137F-A008-43D3-97A3-AB2D40346733}"/>
              </a:ext>
            </a:extLst>
          </p:cNvPr>
          <p:cNvSpPr>
            <a:spLocks noGrp="1"/>
          </p:cNvSpPr>
          <p:nvPr>
            <p:ph type="dt" sz="half" idx="10"/>
          </p:nvPr>
        </p:nvSpPr>
        <p:spPr>
          <a:xfrm>
            <a:off x="-1588" y="6492875"/>
            <a:ext cx="2057401" cy="365125"/>
          </a:xfrm>
        </p:spPr>
        <p:txBody>
          <a:bodyPr/>
          <a:lstStyle>
            <a:lvl1pPr>
              <a:defRPr>
                <a:solidFill>
                  <a:srgbClr val="002060"/>
                </a:solidFill>
                <a:effectLst>
                  <a:outerShdw blurRad="38100" dist="38100" dir="2700000" algn="tl">
                    <a:srgbClr val="000000">
                      <a:alpha val="43137"/>
                    </a:srgbClr>
                  </a:outerShdw>
                </a:effectLst>
              </a:defRPr>
            </a:lvl1pPr>
          </a:lstStyle>
          <a:p>
            <a:pPr>
              <a:defRPr/>
            </a:pPr>
            <a:r>
              <a:rPr lang="fr-FR"/>
              <a:t>Lycée D. Diderot</a:t>
            </a:r>
          </a:p>
        </p:txBody>
      </p:sp>
      <p:sp>
        <p:nvSpPr>
          <p:cNvPr id="8" name="Footer Placeholder 4">
            <a:extLst>
              <a:ext uri="{FF2B5EF4-FFF2-40B4-BE49-F238E27FC236}">
                <a16:creationId xmlns="" xmlns:a16="http://schemas.microsoft.com/office/drawing/2014/main" id="{1BA8A8CB-1616-4751-A2C4-89898C511A88}"/>
              </a:ext>
            </a:extLst>
          </p:cNvPr>
          <p:cNvSpPr>
            <a:spLocks noGrp="1"/>
          </p:cNvSpPr>
          <p:nvPr>
            <p:ph type="ftr" sz="quarter" idx="11"/>
          </p:nvPr>
        </p:nvSpPr>
        <p:spPr>
          <a:xfrm>
            <a:off x="3028950" y="6492875"/>
            <a:ext cx="3086100" cy="365125"/>
          </a:xfrm>
        </p:spPr>
        <p:txBody>
          <a:bodyPr/>
          <a:lstStyle>
            <a:lvl1pPr>
              <a:defRPr>
                <a:solidFill>
                  <a:srgbClr val="002060"/>
                </a:solidFill>
                <a:effectLst>
                  <a:outerShdw blurRad="38100" dist="38100" dir="2700000" algn="tl">
                    <a:srgbClr val="000000">
                      <a:alpha val="43137"/>
                    </a:srgbClr>
                  </a:outerShdw>
                </a:effectLst>
              </a:defRPr>
            </a:lvl1pPr>
          </a:lstStyle>
          <a:p>
            <a:pPr>
              <a:defRPr/>
            </a:pPr>
            <a:r>
              <a:rPr lang="fr-FR"/>
              <a:t>Tuto Revit - Avant-métré d'un ouvrage</a:t>
            </a:r>
          </a:p>
        </p:txBody>
      </p:sp>
      <p:sp>
        <p:nvSpPr>
          <p:cNvPr id="9" name="Slide Number Placeholder 5">
            <a:extLst>
              <a:ext uri="{FF2B5EF4-FFF2-40B4-BE49-F238E27FC236}">
                <a16:creationId xmlns="" xmlns:a16="http://schemas.microsoft.com/office/drawing/2014/main" id="{A257D668-5E64-4E58-BFA7-BD211BE316DE}"/>
              </a:ext>
            </a:extLst>
          </p:cNvPr>
          <p:cNvSpPr>
            <a:spLocks noGrp="1"/>
          </p:cNvSpPr>
          <p:nvPr>
            <p:ph type="sldNum" sz="quarter" idx="12"/>
          </p:nvPr>
        </p:nvSpPr>
        <p:spPr>
          <a:xfrm>
            <a:off x="7086600" y="6492875"/>
            <a:ext cx="2057400" cy="365125"/>
          </a:xfrm>
        </p:spPr>
        <p:txBody>
          <a:bodyPr/>
          <a:lstStyle>
            <a:lvl1pPr>
              <a:defRPr>
                <a:solidFill>
                  <a:srgbClr val="002060"/>
                </a:solidFill>
                <a:effectLst>
                  <a:outerShdw blurRad="38100" dist="38100" dir="2700000" algn="tl">
                    <a:srgbClr val="C0C0C0"/>
                  </a:outerShdw>
                </a:effectLst>
              </a:defRPr>
            </a:lvl1pPr>
          </a:lstStyle>
          <a:p>
            <a:fld id="{EAFD57F7-150E-42D4-925C-BB361C333FF9}" type="slidenum">
              <a:rPr lang="fr-FR" altLang="fr-FR"/>
              <a:pPr/>
              <a:t>‹N°›</a:t>
            </a:fld>
            <a:endParaRPr lang="fr-FR" altLang="fr-FR"/>
          </a:p>
        </p:txBody>
      </p:sp>
    </p:spTree>
    <p:extLst>
      <p:ext uri="{BB962C8B-B14F-4D97-AF65-F5344CB8AC3E}">
        <p14:creationId xmlns:p14="http://schemas.microsoft.com/office/powerpoint/2010/main" val="3355336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a:extLst>
              <a:ext uri="{FF2B5EF4-FFF2-40B4-BE49-F238E27FC236}">
                <a16:creationId xmlns="" xmlns:a16="http://schemas.microsoft.com/office/drawing/2014/main" id="{F80B35BC-7A8E-4FCB-A25D-27E18B4C869C}"/>
              </a:ext>
            </a:extLst>
          </p:cNvPr>
          <p:cNvSpPr>
            <a:spLocks noGrp="1"/>
          </p:cNvSpPr>
          <p:nvPr>
            <p:ph type="dt" sz="half" idx="10"/>
          </p:nvPr>
        </p:nvSpPr>
        <p:spPr/>
        <p:txBody>
          <a:bodyPr/>
          <a:lstStyle>
            <a:lvl1pPr>
              <a:defRPr/>
            </a:lvl1pPr>
          </a:lstStyle>
          <a:p>
            <a:pPr>
              <a:defRPr/>
            </a:pPr>
            <a:r>
              <a:rPr lang="fr-FR"/>
              <a:t>Lycée D. Diderot</a:t>
            </a:r>
          </a:p>
        </p:txBody>
      </p:sp>
      <p:sp>
        <p:nvSpPr>
          <p:cNvPr id="5" name="Footer Placeholder 4">
            <a:extLst>
              <a:ext uri="{FF2B5EF4-FFF2-40B4-BE49-F238E27FC236}">
                <a16:creationId xmlns="" xmlns:a16="http://schemas.microsoft.com/office/drawing/2014/main" id="{F2AB7D36-CFF6-4853-BB09-7B4BE5FA8D88}"/>
              </a:ext>
            </a:extLst>
          </p:cNvPr>
          <p:cNvSpPr>
            <a:spLocks noGrp="1"/>
          </p:cNvSpPr>
          <p:nvPr>
            <p:ph type="ftr" sz="quarter" idx="11"/>
          </p:nvPr>
        </p:nvSpPr>
        <p:spPr/>
        <p:txBody>
          <a:bodyPr/>
          <a:lstStyle>
            <a:lvl1pPr>
              <a:defRPr/>
            </a:lvl1pPr>
          </a:lstStyle>
          <a:p>
            <a:pPr>
              <a:defRPr/>
            </a:pPr>
            <a:r>
              <a:rPr lang="fr-FR"/>
              <a:t>Tuto Revit - Avant-métré d'un ouvrage</a:t>
            </a:r>
          </a:p>
        </p:txBody>
      </p:sp>
      <p:sp>
        <p:nvSpPr>
          <p:cNvPr id="6" name="Slide Number Placeholder 5">
            <a:extLst>
              <a:ext uri="{FF2B5EF4-FFF2-40B4-BE49-F238E27FC236}">
                <a16:creationId xmlns="" xmlns:a16="http://schemas.microsoft.com/office/drawing/2014/main" id="{D01FF42B-9FE3-4F0D-BD20-DFF869E28A42}"/>
              </a:ext>
            </a:extLst>
          </p:cNvPr>
          <p:cNvSpPr>
            <a:spLocks noGrp="1"/>
          </p:cNvSpPr>
          <p:nvPr>
            <p:ph type="sldNum" sz="quarter" idx="12"/>
          </p:nvPr>
        </p:nvSpPr>
        <p:spPr/>
        <p:txBody>
          <a:bodyPr/>
          <a:lstStyle>
            <a:lvl1pPr>
              <a:defRPr/>
            </a:lvl1pPr>
          </a:lstStyle>
          <a:p>
            <a:fld id="{4EA820ED-8CD7-464B-9CF2-EAC7E1384EC5}" type="slidenum">
              <a:rPr lang="fr-FR" altLang="fr-FR"/>
              <a:pPr/>
              <a:t>‹N°›</a:t>
            </a:fld>
            <a:endParaRPr lang="fr-FR" altLang="fr-FR"/>
          </a:p>
        </p:txBody>
      </p:sp>
    </p:spTree>
    <p:extLst>
      <p:ext uri="{BB962C8B-B14F-4D97-AF65-F5344CB8AC3E}">
        <p14:creationId xmlns:p14="http://schemas.microsoft.com/office/powerpoint/2010/main" val="17735125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r-FR"/>
              <a:t>Modifiez le style du titre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a:extLst>
              <a:ext uri="{FF2B5EF4-FFF2-40B4-BE49-F238E27FC236}">
                <a16:creationId xmlns="" xmlns:a16="http://schemas.microsoft.com/office/drawing/2014/main" id="{7E322C7E-A911-45DB-B93C-8CB7144D6E66}"/>
              </a:ext>
            </a:extLst>
          </p:cNvPr>
          <p:cNvSpPr>
            <a:spLocks noGrp="1"/>
          </p:cNvSpPr>
          <p:nvPr>
            <p:ph type="dt" sz="half" idx="10"/>
          </p:nvPr>
        </p:nvSpPr>
        <p:spPr/>
        <p:txBody>
          <a:bodyPr/>
          <a:lstStyle>
            <a:lvl1pPr>
              <a:defRPr/>
            </a:lvl1pPr>
          </a:lstStyle>
          <a:p>
            <a:pPr>
              <a:defRPr/>
            </a:pPr>
            <a:r>
              <a:rPr lang="fr-FR"/>
              <a:t>Lycée D. Diderot</a:t>
            </a:r>
          </a:p>
        </p:txBody>
      </p:sp>
      <p:sp>
        <p:nvSpPr>
          <p:cNvPr id="5" name="Footer Placeholder 4">
            <a:extLst>
              <a:ext uri="{FF2B5EF4-FFF2-40B4-BE49-F238E27FC236}">
                <a16:creationId xmlns="" xmlns:a16="http://schemas.microsoft.com/office/drawing/2014/main" id="{E51C0189-7A0D-44EB-8579-FA4641B44788}"/>
              </a:ext>
            </a:extLst>
          </p:cNvPr>
          <p:cNvSpPr>
            <a:spLocks noGrp="1"/>
          </p:cNvSpPr>
          <p:nvPr>
            <p:ph type="ftr" sz="quarter" idx="11"/>
          </p:nvPr>
        </p:nvSpPr>
        <p:spPr/>
        <p:txBody>
          <a:bodyPr/>
          <a:lstStyle>
            <a:lvl1pPr>
              <a:defRPr/>
            </a:lvl1pPr>
          </a:lstStyle>
          <a:p>
            <a:pPr>
              <a:defRPr/>
            </a:pPr>
            <a:r>
              <a:rPr lang="fr-FR"/>
              <a:t>Tuto Revit - Avant-métré d'un ouvrage</a:t>
            </a:r>
          </a:p>
        </p:txBody>
      </p:sp>
      <p:sp>
        <p:nvSpPr>
          <p:cNvPr id="6" name="Slide Number Placeholder 5">
            <a:extLst>
              <a:ext uri="{FF2B5EF4-FFF2-40B4-BE49-F238E27FC236}">
                <a16:creationId xmlns="" xmlns:a16="http://schemas.microsoft.com/office/drawing/2014/main" id="{57218669-B727-43E7-A7EB-EA2107FE9DE1}"/>
              </a:ext>
            </a:extLst>
          </p:cNvPr>
          <p:cNvSpPr>
            <a:spLocks noGrp="1"/>
          </p:cNvSpPr>
          <p:nvPr>
            <p:ph type="sldNum" sz="quarter" idx="12"/>
          </p:nvPr>
        </p:nvSpPr>
        <p:spPr/>
        <p:txBody>
          <a:bodyPr/>
          <a:lstStyle>
            <a:lvl1pPr>
              <a:defRPr/>
            </a:lvl1pPr>
          </a:lstStyle>
          <a:p>
            <a:fld id="{9A5545DB-9A95-4C06-BB99-182A55A2D7AC}" type="slidenum">
              <a:rPr lang="fr-FR" altLang="fr-FR"/>
              <a:pPr/>
              <a:t>‹N°›</a:t>
            </a:fld>
            <a:endParaRPr lang="fr-FR" altLang="fr-FR"/>
          </a:p>
        </p:txBody>
      </p:sp>
    </p:spTree>
    <p:extLst>
      <p:ext uri="{BB962C8B-B14F-4D97-AF65-F5344CB8AC3E}">
        <p14:creationId xmlns:p14="http://schemas.microsoft.com/office/powerpoint/2010/main" val="2253981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a:extLst>
              <a:ext uri="{FF2B5EF4-FFF2-40B4-BE49-F238E27FC236}">
                <a16:creationId xmlns="" xmlns:a16="http://schemas.microsoft.com/office/drawing/2014/main" id="{208C60E4-67F6-4EAA-8B46-5ED618C2464C}"/>
              </a:ext>
            </a:extLst>
          </p:cNvPr>
          <p:cNvSpPr>
            <a:spLocks noGrp="1"/>
          </p:cNvSpPr>
          <p:nvPr>
            <p:ph type="dt" sz="half" idx="10"/>
          </p:nvPr>
        </p:nvSpPr>
        <p:spPr/>
        <p:txBody>
          <a:bodyPr/>
          <a:lstStyle>
            <a:lvl1pPr>
              <a:defRPr/>
            </a:lvl1pPr>
          </a:lstStyle>
          <a:p>
            <a:pPr>
              <a:defRPr/>
            </a:pPr>
            <a:r>
              <a:rPr lang="fr-FR"/>
              <a:t>Lycée D. Diderot</a:t>
            </a:r>
          </a:p>
        </p:txBody>
      </p:sp>
      <p:sp>
        <p:nvSpPr>
          <p:cNvPr id="5" name="Footer Placeholder 4">
            <a:extLst>
              <a:ext uri="{FF2B5EF4-FFF2-40B4-BE49-F238E27FC236}">
                <a16:creationId xmlns="" xmlns:a16="http://schemas.microsoft.com/office/drawing/2014/main" id="{7FF2C5FC-C0D9-4211-8923-C731FEFDEC26}"/>
              </a:ext>
            </a:extLst>
          </p:cNvPr>
          <p:cNvSpPr>
            <a:spLocks noGrp="1"/>
          </p:cNvSpPr>
          <p:nvPr>
            <p:ph type="ftr" sz="quarter" idx="11"/>
          </p:nvPr>
        </p:nvSpPr>
        <p:spPr/>
        <p:txBody>
          <a:bodyPr/>
          <a:lstStyle>
            <a:lvl1pPr>
              <a:defRPr/>
            </a:lvl1pPr>
          </a:lstStyle>
          <a:p>
            <a:pPr>
              <a:defRPr/>
            </a:pPr>
            <a:r>
              <a:rPr lang="fr-FR"/>
              <a:t>Tuto Revit - Avant-métré d'un ouvrage</a:t>
            </a:r>
          </a:p>
        </p:txBody>
      </p:sp>
      <p:sp>
        <p:nvSpPr>
          <p:cNvPr id="6" name="Slide Number Placeholder 5">
            <a:extLst>
              <a:ext uri="{FF2B5EF4-FFF2-40B4-BE49-F238E27FC236}">
                <a16:creationId xmlns="" xmlns:a16="http://schemas.microsoft.com/office/drawing/2014/main" id="{9961A9E1-F059-44DE-A462-AC1E8BE139FD}"/>
              </a:ext>
            </a:extLst>
          </p:cNvPr>
          <p:cNvSpPr>
            <a:spLocks noGrp="1"/>
          </p:cNvSpPr>
          <p:nvPr>
            <p:ph type="sldNum" sz="quarter" idx="12"/>
          </p:nvPr>
        </p:nvSpPr>
        <p:spPr/>
        <p:txBody>
          <a:bodyPr/>
          <a:lstStyle>
            <a:lvl1pPr>
              <a:defRPr/>
            </a:lvl1pPr>
          </a:lstStyle>
          <a:p>
            <a:fld id="{A07DA174-A350-4F3B-8EE5-CC9D6BCA9823}" type="slidenum">
              <a:rPr lang="fr-FR" altLang="fr-FR"/>
              <a:pPr/>
              <a:t>‹N°›</a:t>
            </a:fld>
            <a:endParaRPr lang="fr-FR" altLang="fr-FR"/>
          </a:p>
        </p:txBody>
      </p:sp>
    </p:spTree>
    <p:extLst>
      <p:ext uri="{BB962C8B-B14F-4D97-AF65-F5344CB8AC3E}">
        <p14:creationId xmlns:p14="http://schemas.microsoft.com/office/powerpoint/2010/main" val="2447627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r-FR"/>
              <a:t>Modifiez le style du titre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Date Placeholder 3">
            <a:extLst>
              <a:ext uri="{FF2B5EF4-FFF2-40B4-BE49-F238E27FC236}">
                <a16:creationId xmlns="" xmlns:a16="http://schemas.microsoft.com/office/drawing/2014/main" id="{53E885DD-4B4D-4161-AD35-F0DB30ABAA5D}"/>
              </a:ext>
            </a:extLst>
          </p:cNvPr>
          <p:cNvSpPr>
            <a:spLocks noGrp="1"/>
          </p:cNvSpPr>
          <p:nvPr>
            <p:ph type="dt" sz="half" idx="10"/>
          </p:nvPr>
        </p:nvSpPr>
        <p:spPr/>
        <p:txBody>
          <a:bodyPr/>
          <a:lstStyle>
            <a:lvl1pPr>
              <a:defRPr/>
            </a:lvl1pPr>
          </a:lstStyle>
          <a:p>
            <a:pPr>
              <a:defRPr/>
            </a:pPr>
            <a:r>
              <a:rPr lang="fr-FR"/>
              <a:t>Lycée D. Diderot</a:t>
            </a:r>
          </a:p>
        </p:txBody>
      </p:sp>
      <p:sp>
        <p:nvSpPr>
          <p:cNvPr id="5" name="Footer Placeholder 4">
            <a:extLst>
              <a:ext uri="{FF2B5EF4-FFF2-40B4-BE49-F238E27FC236}">
                <a16:creationId xmlns="" xmlns:a16="http://schemas.microsoft.com/office/drawing/2014/main" id="{A8BF33C4-1B3F-4B59-B8F8-A5F4E5079E37}"/>
              </a:ext>
            </a:extLst>
          </p:cNvPr>
          <p:cNvSpPr>
            <a:spLocks noGrp="1"/>
          </p:cNvSpPr>
          <p:nvPr>
            <p:ph type="ftr" sz="quarter" idx="11"/>
          </p:nvPr>
        </p:nvSpPr>
        <p:spPr/>
        <p:txBody>
          <a:bodyPr/>
          <a:lstStyle>
            <a:lvl1pPr>
              <a:defRPr/>
            </a:lvl1pPr>
          </a:lstStyle>
          <a:p>
            <a:pPr>
              <a:defRPr/>
            </a:pPr>
            <a:r>
              <a:rPr lang="fr-FR"/>
              <a:t>Tuto Revit - Avant-métré d'un ouvrage</a:t>
            </a:r>
          </a:p>
        </p:txBody>
      </p:sp>
      <p:sp>
        <p:nvSpPr>
          <p:cNvPr id="6" name="Slide Number Placeholder 5">
            <a:extLst>
              <a:ext uri="{FF2B5EF4-FFF2-40B4-BE49-F238E27FC236}">
                <a16:creationId xmlns="" xmlns:a16="http://schemas.microsoft.com/office/drawing/2014/main" id="{F0C924DB-E3B1-4ECC-BA41-C8A7313143BE}"/>
              </a:ext>
            </a:extLst>
          </p:cNvPr>
          <p:cNvSpPr>
            <a:spLocks noGrp="1"/>
          </p:cNvSpPr>
          <p:nvPr>
            <p:ph type="sldNum" sz="quarter" idx="12"/>
          </p:nvPr>
        </p:nvSpPr>
        <p:spPr/>
        <p:txBody>
          <a:bodyPr/>
          <a:lstStyle>
            <a:lvl1pPr>
              <a:defRPr/>
            </a:lvl1pPr>
          </a:lstStyle>
          <a:p>
            <a:fld id="{A471EE59-E248-4EBB-ABF2-D2400175E453}" type="slidenum">
              <a:rPr lang="fr-FR" altLang="fr-FR"/>
              <a:pPr/>
              <a:t>‹N°›</a:t>
            </a:fld>
            <a:endParaRPr lang="fr-FR" altLang="fr-FR"/>
          </a:p>
        </p:txBody>
      </p:sp>
    </p:spTree>
    <p:extLst>
      <p:ext uri="{BB962C8B-B14F-4D97-AF65-F5344CB8AC3E}">
        <p14:creationId xmlns:p14="http://schemas.microsoft.com/office/powerpoint/2010/main" val="39680047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3">
            <a:extLst>
              <a:ext uri="{FF2B5EF4-FFF2-40B4-BE49-F238E27FC236}">
                <a16:creationId xmlns="" xmlns:a16="http://schemas.microsoft.com/office/drawing/2014/main" id="{CA661E5F-DED5-4947-A045-6B1DD7D82FD0}"/>
              </a:ext>
            </a:extLst>
          </p:cNvPr>
          <p:cNvSpPr>
            <a:spLocks noGrp="1"/>
          </p:cNvSpPr>
          <p:nvPr>
            <p:ph type="dt" sz="half" idx="10"/>
          </p:nvPr>
        </p:nvSpPr>
        <p:spPr/>
        <p:txBody>
          <a:bodyPr/>
          <a:lstStyle>
            <a:lvl1pPr>
              <a:defRPr/>
            </a:lvl1pPr>
          </a:lstStyle>
          <a:p>
            <a:pPr>
              <a:defRPr/>
            </a:pPr>
            <a:r>
              <a:rPr lang="fr-FR"/>
              <a:t>Lycée D. Diderot</a:t>
            </a:r>
          </a:p>
        </p:txBody>
      </p:sp>
      <p:sp>
        <p:nvSpPr>
          <p:cNvPr id="6" name="Footer Placeholder 4">
            <a:extLst>
              <a:ext uri="{FF2B5EF4-FFF2-40B4-BE49-F238E27FC236}">
                <a16:creationId xmlns="" xmlns:a16="http://schemas.microsoft.com/office/drawing/2014/main" id="{6B71FC1A-E77F-405D-98EB-FB58021A9761}"/>
              </a:ext>
            </a:extLst>
          </p:cNvPr>
          <p:cNvSpPr>
            <a:spLocks noGrp="1"/>
          </p:cNvSpPr>
          <p:nvPr>
            <p:ph type="ftr" sz="quarter" idx="11"/>
          </p:nvPr>
        </p:nvSpPr>
        <p:spPr/>
        <p:txBody>
          <a:bodyPr/>
          <a:lstStyle>
            <a:lvl1pPr>
              <a:defRPr/>
            </a:lvl1pPr>
          </a:lstStyle>
          <a:p>
            <a:pPr>
              <a:defRPr/>
            </a:pPr>
            <a:r>
              <a:rPr lang="fr-FR"/>
              <a:t>Tuto Revit - Avant-métré d'un ouvrage</a:t>
            </a:r>
          </a:p>
        </p:txBody>
      </p:sp>
      <p:sp>
        <p:nvSpPr>
          <p:cNvPr id="7" name="Slide Number Placeholder 5">
            <a:extLst>
              <a:ext uri="{FF2B5EF4-FFF2-40B4-BE49-F238E27FC236}">
                <a16:creationId xmlns="" xmlns:a16="http://schemas.microsoft.com/office/drawing/2014/main" id="{013D21B8-E9D5-4A9E-9603-172C96D331B2}"/>
              </a:ext>
            </a:extLst>
          </p:cNvPr>
          <p:cNvSpPr>
            <a:spLocks noGrp="1"/>
          </p:cNvSpPr>
          <p:nvPr>
            <p:ph type="sldNum" sz="quarter" idx="12"/>
          </p:nvPr>
        </p:nvSpPr>
        <p:spPr/>
        <p:txBody>
          <a:bodyPr/>
          <a:lstStyle>
            <a:lvl1pPr>
              <a:defRPr/>
            </a:lvl1pPr>
          </a:lstStyle>
          <a:p>
            <a:fld id="{C43574F1-ACC4-4ECA-801B-807535F5A452}" type="slidenum">
              <a:rPr lang="fr-FR" altLang="fr-FR"/>
              <a:pPr/>
              <a:t>‹N°›</a:t>
            </a:fld>
            <a:endParaRPr lang="fr-FR" altLang="fr-FR"/>
          </a:p>
        </p:txBody>
      </p:sp>
    </p:spTree>
    <p:extLst>
      <p:ext uri="{BB962C8B-B14F-4D97-AF65-F5344CB8AC3E}">
        <p14:creationId xmlns:p14="http://schemas.microsoft.com/office/powerpoint/2010/main" val="28885782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r-FR"/>
              <a:t>Modifiez le style du titre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629842" y="2505075"/>
            <a:ext cx="3868340"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4629150" y="2505075"/>
            <a:ext cx="3887391"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3">
            <a:extLst>
              <a:ext uri="{FF2B5EF4-FFF2-40B4-BE49-F238E27FC236}">
                <a16:creationId xmlns="" xmlns:a16="http://schemas.microsoft.com/office/drawing/2014/main" id="{2EBD5876-C4F9-40B7-8623-DA5AA90FC49E}"/>
              </a:ext>
            </a:extLst>
          </p:cNvPr>
          <p:cNvSpPr>
            <a:spLocks noGrp="1"/>
          </p:cNvSpPr>
          <p:nvPr>
            <p:ph type="dt" sz="half" idx="10"/>
          </p:nvPr>
        </p:nvSpPr>
        <p:spPr/>
        <p:txBody>
          <a:bodyPr/>
          <a:lstStyle>
            <a:lvl1pPr>
              <a:defRPr/>
            </a:lvl1pPr>
          </a:lstStyle>
          <a:p>
            <a:pPr>
              <a:defRPr/>
            </a:pPr>
            <a:r>
              <a:rPr lang="fr-FR"/>
              <a:t>Lycée D. Diderot</a:t>
            </a:r>
          </a:p>
        </p:txBody>
      </p:sp>
      <p:sp>
        <p:nvSpPr>
          <p:cNvPr id="8" name="Footer Placeholder 4">
            <a:extLst>
              <a:ext uri="{FF2B5EF4-FFF2-40B4-BE49-F238E27FC236}">
                <a16:creationId xmlns="" xmlns:a16="http://schemas.microsoft.com/office/drawing/2014/main" id="{58BC2C1D-49AE-4A16-BAFD-BC58AEB02CFF}"/>
              </a:ext>
            </a:extLst>
          </p:cNvPr>
          <p:cNvSpPr>
            <a:spLocks noGrp="1"/>
          </p:cNvSpPr>
          <p:nvPr>
            <p:ph type="ftr" sz="quarter" idx="11"/>
          </p:nvPr>
        </p:nvSpPr>
        <p:spPr/>
        <p:txBody>
          <a:bodyPr/>
          <a:lstStyle>
            <a:lvl1pPr>
              <a:defRPr/>
            </a:lvl1pPr>
          </a:lstStyle>
          <a:p>
            <a:pPr>
              <a:defRPr/>
            </a:pPr>
            <a:r>
              <a:rPr lang="fr-FR"/>
              <a:t>Tuto Revit - Avant-métré d'un ouvrage</a:t>
            </a:r>
          </a:p>
        </p:txBody>
      </p:sp>
      <p:sp>
        <p:nvSpPr>
          <p:cNvPr id="9" name="Slide Number Placeholder 5">
            <a:extLst>
              <a:ext uri="{FF2B5EF4-FFF2-40B4-BE49-F238E27FC236}">
                <a16:creationId xmlns="" xmlns:a16="http://schemas.microsoft.com/office/drawing/2014/main" id="{DE0058ED-32B1-480D-A591-E2DB259C4118}"/>
              </a:ext>
            </a:extLst>
          </p:cNvPr>
          <p:cNvSpPr>
            <a:spLocks noGrp="1"/>
          </p:cNvSpPr>
          <p:nvPr>
            <p:ph type="sldNum" sz="quarter" idx="12"/>
          </p:nvPr>
        </p:nvSpPr>
        <p:spPr/>
        <p:txBody>
          <a:bodyPr/>
          <a:lstStyle>
            <a:lvl1pPr>
              <a:defRPr/>
            </a:lvl1pPr>
          </a:lstStyle>
          <a:p>
            <a:fld id="{F7B8029E-8BB3-41C5-8C7A-270BFED5619A}" type="slidenum">
              <a:rPr lang="fr-FR" altLang="fr-FR"/>
              <a:pPr/>
              <a:t>‹N°›</a:t>
            </a:fld>
            <a:endParaRPr lang="fr-FR" altLang="fr-FR"/>
          </a:p>
        </p:txBody>
      </p:sp>
    </p:spTree>
    <p:extLst>
      <p:ext uri="{BB962C8B-B14F-4D97-AF65-F5344CB8AC3E}">
        <p14:creationId xmlns:p14="http://schemas.microsoft.com/office/powerpoint/2010/main" val="3585413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3">
            <a:extLst>
              <a:ext uri="{FF2B5EF4-FFF2-40B4-BE49-F238E27FC236}">
                <a16:creationId xmlns="" xmlns:a16="http://schemas.microsoft.com/office/drawing/2014/main" id="{0DB4F8E3-D639-47C1-BBEE-FA8DF1E6FD08}"/>
              </a:ext>
            </a:extLst>
          </p:cNvPr>
          <p:cNvSpPr>
            <a:spLocks noGrp="1"/>
          </p:cNvSpPr>
          <p:nvPr>
            <p:ph type="dt" sz="half" idx="10"/>
          </p:nvPr>
        </p:nvSpPr>
        <p:spPr/>
        <p:txBody>
          <a:bodyPr/>
          <a:lstStyle>
            <a:lvl1pPr>
              <a:defRPr/>
            </a:lvl1pPr>
          </a:lstStyle>
          <a:p>
            <a:pPr>
              <a:defRPr/>
            </a:pPr>
            <a:r>
              <a:rPr lang="fr-FR"/>
              <a:t>Lycée D. Diderot</a:t>
            </a:r>
          </a:p>
        </p:txBody>
      </p:sp>
      <p:sp>
        <p:nvSpPr>
          <p:cNvPr id="4" name="Footer Placeholder 4">
            <a:extLst>
              <a:ext uri="{FF2B5EF4-FFF2-40B4-BE49-F238E27FC236}">
                <a16:creationId xmlns="" xmlns:a16="http://schemas.microsoft.com/office/drawing/2014/main" id="{23EF16EF-5799-4633-AADD-18068F444775}"/>
              </a:ext>
            </a:extLst>
          </p:cNvPr>
          <p:cNvSpPr>
            <a:spLocks noGrp="1"/>
          </p:cNvSpPr>
          <p:nvPr>
            <p:ph type="ftr" sz="quarter" idx="11"/>
          </p:nvPr>
        </p:nvSpPr>
        <p:spPr/>
        <p:txBody>
          <a:bodyPr/>
          <a:lstStyle>
            <a:lvl1pPr>
              <a:defRPr/>
            </a:lvl1pPr>
          </a:lstStyle>
          <a:p>
            <a:pPr>
              <a:defRPr/>
            </a:pPr>
            <a:r>
              <a:rPr lang="fr-FR"/>
              <a:t>Tuto Revit - Avant-métré d'un ouvrage</a:t>
            </a:r>
          </a:p>
        </p:txBody>
      </p:sp>
      <p:sp>
        <p:nvSpPr>
          <p:cNvPr id="5" name="Slide Number Placeholder 5">
            <a:extLst>
              <a:ext uri="{FF2B5EF4-FFF2-40B4-BE49-F238E27FC236}">
                <a16:creationId xmlns="" xmlns:a16="http://schemas.microsoft.com/office/drawing/2014/main" id="{9B56E570-C85E-4C2C-A6CD-E2A41D79EB2A}"/>
              </a:ext>
            </a:extLst>
          </p:cNvPr>
          <p:cNvSpPr>
            <a:spLocks noGrp="1"/>
          </p:cNvSpPr>
          <p:nvPr>
            <p:ph type="sldNum" sz="quarter" idx="12"/>
          </p:nvPr>
        </p:nvSpPr>
        <p:spPr/>
        <p:txBody>
          <a:bodyPr/>
          <a:lstStyle>
            <a:lvl1pPr>
              <a:defRPr/>
            </a:lvl1pPr>
          </a:lstStyle>
          <a:p>
            <a:fld id="{DB317C4F-1836-4020-BADC-77BBB27C9A3C}" type="slidenum">
              <a:rPr lang="fr-FR" altLang="fr-FR"/>
              <a:pPr/>
              <a:t>‹N°›</a:t>
            </a:fld>
            <a:endParaRPr lang="fr-FR" altLang="fr-FR"/>
          </a:p>
        </p:txBody>
      </p:sp>
    </p:spTree>
    <p:extLst>
      <p:ext uri="{BB962C8B-B14F-4D97-AF65-F5344CB8AC3E}">
        <p14:creationId xmlns:p14="http://schemas.microsoft.com/office/powerpoint/2010/main" val="8326808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F0EAFF04-317C-4CC0-AB73-C3D9F677580D}"/>
              </a:ext>
            </a:extLst>
          </p:cNvPr>
          <p:cNvSpPr>
            <a:spLocks noGrp="1"/>
          </p:cNvSpPr>
          <p:nvPr>
            <p:ph type="dt" sz="half" idx="10"/>
          </p:nvPr>
        </p:nvSpPr>
        <p:spPr/>
        <p:txBody>
          <a:bodyPr/>
          <a:lstStyle>
            <a:lvl1pPr>
              <a:defRPr/>
            </a:lvl1pPr>
          </a:lstStyle>
          <a:p>
            <a:pPr>
              <a:defRPr/>
            </a:pPr>
            <a:r>
              <a:rPr lang="fr-FR"/>
              <a:t>Lycée D. Diderot</a:t>
            </a:r>
          </a:p>
        </p:txBody>
      </p:sp>
      <p:sp>
        <p:nvSpPr>
          <p:cNvPr id="3" name="Footer Placeholder 4">
            <a:extLst>
              <a:ext uri="{FF2B5EF4-FFF2-40B4-BE49-F238E27FC236}">
                <a16:creationId xmlns="" xmlns:a16="http://schemas.microsoft.com/office/drawing/2014/main" id="{1373B237-2E6B-44F7-A6D9-532F87A19CC8}"/>
              </a:ext>
            </a:extLst>
          </p:cNvPr>
          <p:cNvSpPr>
            <a:spLocks noGrp="1"/>
          </p:cNvSpPr>
          <p:nvPr>
            <p:ph type="ftr" sz="quarter" idx="11"/>
          </p:nvPr>
        </p:nvSpPr>
        <p:spPr/>
        <p:txBody>
          <a:bodyPr/>
          <a:lstStyle>
            <a:lvl1pPr>
              <a:defRPr/>
            </a:lvl1pPr>
          </a:lstStyle>
          <a:p>
            <a:pPr>
              <a:defRPr/>
            </a:pPr>
            <a:r>
              <a:rPr lang="fr-FR"/>
              <a:t>Tuto Revit - Avant-métré d'un ouvrage</a:t>
            </a:r>
          </a:p>
        </p:txBody>
      </p:sp>
      <p:sp>
        <p:nvSpPr>
          <p:cNvPr id="4" name="Slide Number Placeholder 5">
            <a:extLst>
              <a:ext uri="{FF2B5EF4-FFF2-40B4-BE49-F238E27FC236}">
                <a16:creationId xmlns="" xmlns:a16="http://schemas.microsoft.com/office/drawing/2014/main" id="{6F92C7EB-8DB4-4FCA-B68B-D7F6E1CEB022}"/>
              </a:ext>
            </a:extLst>
          </p:cNvPr>
          <p:cNvSpPr>
            <a:spLocks noGrp="1"/>
          </p:cNvSpPr>
          <p:nvPr>
            <p:ph type="sldNum" sz="quarter" idx="12"/>
          </p:nvPr>
        </p:nvSpPr>
        <p:spPr/>
        <p:txBody>
          <a:bodyPr/>
          <a:lstStyle>
            <a:lvl1pPr>
              <a:defRPr/>
            </a:lvl1pPr>
          </a:lstStyle>
          <a:p>
            <a:fld id="{DD6911DB-1199-4631-971A-719263EFCC8C}" type="slidenum">
              <a:rPr lang="fr-FR" altLang="fr-FR"/>
              <a:pPr/>
              <a:t>‹N°›</a:t>
            </a:fld>
            <a:endParaRPr lang="fr-FR" altLang="fr-FR"/>
          </a:p>
        </p:txBody>
      </p:sp>
    </p:spTree>
    <p:extLst>
      <p:ext uri="{BB962C8B-B14F-4D97-AF65-F5344CB8AC3E}">
        <p14:creationId xmlns:p14="http://schemas.microsoft.com/office/powerpoint/2010/main" val="18872472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3">
            <a:extLst>
              <a:ext uri="{FF2B5EF4-FFF2-40B4-BE49-F238E27FC236}">
                <a16:creationId xmlns="" xmlns:a16="http://schemas.microsoft.com/office/drawing/2014/main" id="{FC05D1CD-010D-47F4-AD4B-1CA850838454}"/>
              </a:ext>
            </a:extLst>
          </p:cNvPr>
          <p:cNvSpPr>
            <a:spLocks noGrp="1"/>
          </p:cNvSpPr>
          <p:nvPr>
            <p:ph type="dt" sz="half" idx="10"/>
          </p:nvPr>
        </p:nvSpPr>
        <p:spPr/>
        <p:txBody>
          <a:bodyPr/>
          <a:lstStyle>
            <a:lvl1pPr>
              <a:defRPr/>
            </a:lvl1pPr>
          </a:lstStyle>
          <a:p>
            <a:pPr>
              <a:defRPr/>
            </a:pPr>
            <a:r>
              <a:rPr lang="fr-FR"/>
              <a:t>Lycée D. Diderot</a:t>
            </a:r>
          </a:p>
        </p:txBody>
      </p:sp>
      <p:sp>
        <p:nvSpPr>
          <p:cNvPr id="6" name="Footer Placeholder 4">
            <a:extLst>
              <a:ext uri="{FF2B5EF4-FFF2-40B4-BE49-F238E27FC236}">
                <a16:creationId xmlns="" xmlns:a16="http://schemas.microsoft.com/office/drawing/2014/main" id="{4ABD6C28-67B3-4A74-8CAE-1C644EA3BA61}"/>
              </a:ext>
            </a:extLst>
          </p:cNvPr>
          <p:cNvSpPr>
            <a:spLocks noGrp="1"/>
          </p:cNvSpPr>
          <p:nvPr>
            <p:ph type="ftr" sz="quarter" idx="11"/>
          </p:nvPr>
        </p:nvSpPr>
        <p:spPr/>
        <p:txBody>
          <a:bodyPr/>
          <a:lstStyle>
            <a:lvl1pPr>
              <a:defRPr/>
            </a:lvl1pPr>
          </a:lstStyle>
          <a:p>
            <a:pPr>
              <a:defRPr/>
            </a:pPr>
            <a:r>
              <a:rPr lang="fr-FR"/>
              <a:t>Tuto Revit - Avant-métré d'un ouvrage</a:t>
            </a:r>
          </a:p>
        </p:txBody>
      </p:sp>
      <p:sp>
        <p:nvSpPr>
          <p:cNvPr id="7" name="Slide Number Placeholder 5">
            <a:extLst>
              <a:ext uri="{FF2B5EF4-FFF2-40B4-BE49-F238E27FC236}">
                <a16:creationId xmlns="" xmlns:a16="http://schemas.microsoft.com/office/drawing/2014/main" id="{A79A26FD-A585-4765-A567-ACD068BC62A4}"/>
              </a:ext>
            </a:extLst>
          </p:cNvPr>
          <p:cNvSpPr>
            <a:spLocks noGrp="1"/>
          </p:cNvSpPr>
          <p:nvPr>
            <p:ph type="sldNum" sz="quarter" idx="12"/>
          </p:nvPr>
        </p:nvSpPr>
        <p:spPr/>
        <p:txBody>
          <a:bodyPr/>
          <a:lstStyle>
            <a:lvl1pPr>
              <a:defRPr/>
            </a:lvl1pPr>
          </a:lstStyle>
          <a:p>
            <a:fld id="{FF3ED234-6148-4E80-AA84-4596EA2EDC09}" type="slidenum">
              <a:rPr lang="fr-FR" altLang="fr-FR"/>
              <a:pPr/>
              <a:t>‹N°›</a:t>
            </a:fld>
            <a:endParaRPr lang="fr-FR" altLang="fr-FR"/>
          </a:p>
        </p:txBody>
      </p:sp>
    </p:spTree>
    <p:extLst>
      <p:ext uri="{BB962C8B-B14F-4D97-AF65-F5344CB8AC3E}">
        <p14:creationId xmlns:p14="http://schemas.microsoft.com/office/powerpoint/2010/main" val="3973158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a:t>Cliquez sur l'icône pour ajouter une image</a:t>
            </a:r>
            <a:endParaRPr lang="en-US" noProof="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3">
            <a:extLst>
              <a:ext uri="{FF2B5EF4-FFF2-40B4-BE49-F238E27FC236}">
                <a16:creationId xmlns="" xmlns:a16="http://schemas.microsoft.com/office/drawing/2014/main" id="{F77D2ABB-05A7-4FB2-A595-70FE99FB398D}"/>
              </a:ext>
            </a:extLst>
          </p:cNvPr>
          <p:cNvSpPr>
            <a:spLocks noGrp="1"/>
          </p:cNvSpPr>
          <p:nvPr>
            <p:ph type="dt" sz="half" idx="10"/>
          </p:nvPr>
        </p:nvSpPr>
        <p:spPr/>
        <p:txBody>
          <a:bodyPr/>
          <a:lstStyle>
            <a:lvl1pPr>
              <a:defRPr/>
            </a:lvl1pPr>
          </a:lstStyle>
          <a:p>
            <a:pPr>
              <a:defRPr/>
            </a:pPr>
            <a:r>
              <a:rPr lang="fr-FR"/>
              <a:t>Lycée D. Diderot</a:t>
            </a:r>
          </a:p>
        </p:txBody>
      </p:sp>
      <p:sp>
        <p:nvSpPr>
          <p:cNvPr id="6" name="Footer Placeholder 4">
            <a:extLst>
              <a:ext uri="{FF2B5EF4-FFF2-40B4-BE49-F238E27FC236}">
                <a16:creationId xmlns="" xmlns:a16="http://schemas.microsoft.com/office/drawing/2014/main" id="{11676E77-EDBF-4D7F-A537-549FE45FCAF4}"/>
              </a:ext>
            </a:extLst>
          </p:cNvPr>
          <p:cNvSpPr>
            <a:spLocks noGrp="1"/>
          </p:cNvSpPr>
          <p:nvPr>
            <p:ph type="ftr" sz="quarter" idx="11"/>
          </p:nvPr>
        </p:nvSpPr>
        <p:spPr/>
        <p:txBody>
          <a:bodyPr/>
          <a:lstStyle>
            <a:lvl1pPr>
              <a:defRPr/>
            </a:lvl1pPr>
          </a:lstStyle>
          <a:p>
            <a:pPr>
              <a:defRPr/>
            </a:pPr>
            <a:r>
              <a:rPr lang="fr-FR"/>
              <a:t>Tuto Revit - Avant-métré d'un ouvrage</a:t>
            </a:r>
          </a:p>
        </p:txBody>
      </p:sp>
      <p:sp>
        <p:nvSpPr>
          <p:cNvPr id="7" name="Slide Number Placeholder 5">
            <a:extLst>
              <a:ext uri="{FF2B5EF4-FFF2-40B4-BE49-F238E27FC236}">
                <a16:creationId xmlns="" xmlns:a16="http://schemas.microsoft.com/office/drawing/2014/main" id="{443A521C-8C0E-47AF-9900-4FB063ABBA6F}"/>
              </a:ext>
            </a:extLst>
          </p:cNvPr>
          <p:cNvSpPr>
            <a:spLocks noGrp="1"/>
          </p:cNvSpPr>
          <p:nvPr>
            <p:ph type="sldNum" sz="quarter" idx="12"/>
          </p:nvPr>
        </p:nvSpPr>
        <p:spPr/>
        <p:txBody>
          <a:bodyPr/>
          <a:lstStyle>
            <a:lvl1pPr>
              <a:defRPr/>
            </a:lvl1pPr>
          </a:lstStyle>
          <a:p>
            <a:fld id="{FF1C35C7-2BCE-4381-993C-C2169F9D9061}" type="slidenum">
              <a:rPr lang="fr-FR" altLang="fr-FR"/>
              <a:pPr/>
              <a:t>‹N°›</a:t>
            </a:fld>
            <a:endParaRPr lang="fr-FR" altLang="fr-FR"/>
          </a:p>
        </p:txBody>
      </p:sp>
    </p:spTree>
    <p:extLst>
      <p:ext uri="{BB962C8B-B14F-4D97-AF65-F5344CB8AC3E}">
        <p14:creationId xmlns:p14="http://schemas.microsoft.com/office/powerpoint/2010/main" val="5658117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E7C0BC8E-8270-46E8-BD0A-089ABA664AF1}"/>
              </a:ext>
            </a:extLst>
          </p:cNvPr>
          <p:cNvSpPr>
            <a:spLocks noGrp="1" noChangeArrowheads="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Modifiez le style du titre</a:t>
            </a:r>
            <a:endParaRPr lang="en-US" altLang="fr-FR"/>
          </a:p>
        </p:txBody>
      </p:sp>
      <p:sp>
        <p:nvSpPr>
          <p:cNvPr id="1027" name="Text Placeholder 2">
            <a:extLst>
              <a:ext uri="{FF2B5EF4-FFF2-40B4-BE49-F238E27FC236}">
                <a16:creationId xmlns="" xmlns:a16="http://schemas.microsoft.com/office/drawing/2014/main" id="{14C03A12-1417-4E82-91AB-E29FF87EAD42}"/>
              </a:ext>
            </a:extLst>
          </p:cNvPr>
          <p:cNvSpPr>
            <a:spLocks noGrp="1" noChangeArrowheads="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Cliquez pour modifier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endParaRPr lang="en-US" altLang="fr-FR"/>
          </a:p>
        </p:txBody>
      </p:sp>
      <p:sp>
        <p:nvSpPr>
          <p:cNvPr id="4" name="Date Placeholder 3">
            <a:extLst>
              <a:ext uri="{FF2B5EF4-FFF2-40B4-BE49-F238E27FC236}">
                <a16:creationId xmlns="" xmlns:a16="http://schemas.microsoft.com/office/drawing/2014/main" id="{61922B57-81E7-4150-B27A-1A6D2D1D838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r>
              <a:rPr lang="fr-FR"/>
              <a:t>Lycée D. Diderot</a:t>
            </a:r>
          </a:p>
        </p:txBody>
      </p:sp>
      <p:sp>
        <p:nvSpPr>
          <p:cNvPr id="5" name="Footer Placeholder 4">
            <a:extLst>
              <a:ext uri="{FF2B5EF4-FFF2-40B4-BE49-F238E27FC236}">
                <a16:creationId xmlns="" xmlns:a16="http://schemas.microsoft.com/office/drawing/2014/main" id="{F372660D-C12D-479A-A46F-1C4E06296AC5}"/>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r>
              <a:rPr lang="fr-FR"/>
              <a:t>Tuto Revit - Avant-métré d'un ouvrage</a:t>
            </a:r>
          </a:p>
        </p:txBody>
      </p:sp>
      <p:sp>
        <p:nvSpPr>
          <p:cNvPr id="6" name="Slide Number Placeholder 5">
            <a:extLst>
              <a:ext uri="{FF2B5EF4-FFF2-40B4-BE49-F238E27FC236}">
                <a16:creationId xmlns="" xmlns:a16="http://schemas.microsoft.com/office/drawing/2014/main" id="{53AA245B-57DE-4843-BFFF-B12C3A44E408}"/>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E24AB45C-EE6D-47FC-806E-D87CA500B36F}" type="slidenum">
              <a:rPr lang="fr-FR" altLang="fr-FR"/>
              <a:pPr/>
              <a:t>‹N°›</a:t>
            </a:fld>
            <a:endParaRPr lang="fr-FR" altLang="fr-FR"/>
          </a:p>
        </p:txBody>
      </p:sp>
    </p:spTree>
  </p:cSld>
  <p:clrMap bg1="lt1" tx1="dk1" bg2="lt2" tx2="dk2" accent1="accent1" accent2="accent2" accent3="accent3" accent4="accent4" accent5="accent5" accent6="accent6" hlink="hlink" folHlink="folHlink"/>
  <p:sldLayoutIdLst>
    <p:sldLayoutId id="2147483731"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hf hd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xml"/><Relationship Id="rId5" Type="http://schemas.openxmlformats.org/officeDocument/2006/relationships/image" Target="../media/image50.png"/><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5.png"/><Relationship Id="rId1" Type="http://schemas.openxmlformats.org/officeDocument/2006/relationships/slideLayout" Target="../slideLayouts/slideLayout1.xml"/><Relationship Id="rId4" Type="http://schemas.openxmlformats.org/officeDocument/2006/relationships/image" Target="../media/image56.png"/></Relationships>
</file>

<file path=ppt/slides/_rels/slide2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1.xml"/><Relationship Id="rId5" Type="http://schemas.openxmlformats.org/officeDocument/2006/relationships/slide" Target="slide29.xml"/><Relationship Id="rId4" Type="http://schemas.openxmlformats.org/officeDocument/2006/relationships/slide" Target="slide10.xml"/></Relationships>
</file>

<file path=ppt/slides/_rels/slide3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1.png"/><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3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ZoneTexte 40">
            <a:extLst>
              <a:ext uri="{FF2B5EF4-FFF2-40B4-BE49-F238E27FC236}">
                <a16:creationId xmlns="" xmlns:a16="http://schemas.microsoft.com/office/drawing/2014/main" id="{CC1686B7-D11B-4F61-975C-6955D0FC91AD}"/>
              </a:ext>
            </a:extLst>
          </p:cNvPr>
          <p:cNvSpPr txBox="1"/>
          <p:nvPr/>
        </p:nvSpPr>
        <p:spPr>
          <a:xfrm>
            <a:off x="79899" y="128588"/>
            <a:ext cx="8975323" cy="923330"/>
          </a:xfrm>
          <a:prstGeom prst="rect">
            <a:avLst/>
          </a:prstGeom>
          <a:noFill/>
        </p:spPr>
        <p:txBody>
          <a:bodyPr wrap="square">
            <a:spAutoFit/>
          </a:bodyPr>
          <a:lstStyle/>
          <a:p>
            <a:pPr algn="ctr" eaLnBrk="1" fontAlgn="auto" hangingPunct="1">
              <a:spcBef>
                <a:spcPts val="0"/>
              </a:spcBef>
              <a:spcAft>
                <a:spcPts val="0"/>
              </a:spcAft>
              <a:defRPr/>
            </a:pPr>
            <a:r>
              <a:rPr lang="fr-FR" sz="5400" b="1" dirty="0">
                <a:solidFill>
                  <a:srgbClr val="002060"/>
                </a:solidFill>
                <a:effectLst>
                  <a:outerShdw blurRad="38100" dist="38100" dir="2700000" algn="tl">
                    <a:srgbClr val="000000">
                      <a:alpha val="43137"/>
                    </a:srgbClr>
                  </a:outerShdw>
                </a:effectLst>
                <a:latin typeface="+mn-lt"/>
              </a:rPr>
              <a:t>Plan d’Installation de Chantier</a:t>
            </a:r>
          </a:p>
        </p:txBody>
      </p:sp>
      <p:sp>
        <p:nvSpPr>
          <p:cNvPr id="2" name="Espace réservé de la date 1">
            <a:extLst>
              <a:ext uri="{FF2B5EF4-FFF2-40B4-BE49-F238E27FC236}">
                <a16:creationId xmlns="" xmlns:a16="http://schemas.microsoft.com/office/drawing/2014/main" id="{B536A5F6-C009-406A-9767-B8AF5EC34BF8}"/>
              </a:ext>
            </a:extLst>
          </p:cNvPr>
          <p:cNvSpPr>
            <a:spLocks noGrp="1"/>
          </p:cNvSpPr>
          <p:nvPr>
            <p:ph type="dt" sz="quarter" idx="10"/>
          </p:nvPr>
        </p:nvSpPr>
        <p:spPr/>
        <p:txBody>
          <a:bodyPr/>
          <a:lstStyle/>
          <a:p>
            <a:pPr>
              <a:defRPr/>
            </a:pPr>
            <a:r>
              <a:rPr lang="fr-FR"/>
              <a:t>Lycée D. Diderot</a:t>
            </a:r>
          </a:p>
        </p:txBody>
      </p:sp>
      <p:sp>
        <p:nvSpPr>
          <p:cNvPr id="8" name="Espace réservé du numéro de diapositive 7">
            <a:extLst>
              <a:ext uri="{FF2B5EF4-FFF2-40B4-BE49-F238E27FC236}">
                <a16:creationId xmlns="" xmlns:a16="http://schemas.microsoft.com/office/drawing/2014/main" id="{A6EA49C8-634A-4F6B-80D3-6B4F45F2FE24}"/>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7D7E26D2-C643-45DA-988F-F645655FE840}" type="slidenum">
              <a:rPr lang="fr-FR" altLang="fr-FR" sz="1200">
                <a:solidFill>
                  <a:srgbClr val="002060"/>
                </a:solidFill>
              </a:rPr>
              <a:pPr>
                <a:lnSpc>
                  <a:spcPct val="100000"/>
                </a:lnSpc>
                <a:spcBef>
                  <a:spcPct val="0"/>
                </a:spcBef>
                <a:buFontTx/>
                <a:buNone/>
              </a:pPr>
              <a:t>1</a:t>
            </a:fld>
            <a:endParaRPr lang="fr-FR" altLang="fr-FR" sz="1200">
              <a:solidFill>
                <a:srgbClr val="002060"/>
              </a:solidFill>
            </a:endParaRPr>
          </a:p>
        </p:txBody>
      </p:sp>
      <p:sp>
        <p:nvSpPr>
          <p:cNvPr id="3" name="Espace réservé du pied de page 2">
            <a:extLst>
              <a:ext uri="{FF2B5EF4-FFF2-40B4-BE49-F238E27FC236}">
                <a16:creationId xmlns="" xmlns:a16="http://schemas.microsoft.com/office/drawing/2014/main" id="{3D3C1976-70BF-4B78-9274-2BDC57F4434C}"/>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pic>
        <p:nvPicPr>
          <p:cNvPr id="6" name="Image 5">
            <a:extLst>
              <a:ext uri="{FF2B5EF4-FFF2-40B4-BE49-F238E27FC236}">
                <a16:creationId xmlns="" xmlns:a16="http://schemas.microsoft.com/office/drawing/2014/main" id="{21C59FA3-1CFA-4AC7-9832-33FFD77D980A}"/>
              </a:ext>
            </a:extLst>
          </p:cNvPr>
          <p:cNvPicPr>
            <a:picLocks noChangeAspect="1"/>
          </p:cNvPicPr>
          <p:nvPr/>
        </p:nvPicPr>
        <p:blipFill>
          <a:blip r:embed="rId2"/>
          <a:stretch>
            <a:fillRect/>
          </a:stretch>
        </p:blipFill>
        <p:spPr>
          <a:xfrm>
            <a:off x="4391940" y="1452574"/>
            <a:ext cx="4168350" cy="3952852"/>
          </a:xfrm>
          <a:prstGeom prst="rect">
            <a:avLst/>
          </a:prstGeom>
        </p:spPr>
      </p:pic>
      <p:pic>
        <p:nvPicPr>
          <p:cNvPr id="7" name="Image 6">
            <a:extLst>
              <a:ext uri="{FF2B5EF4-FFF2-40B4-BE49-F238E27FC236}">
                <a16:creationId xmlns="" xmlns:a16="http://schemas.microsoft.com/office/drawing/2014/main" id="{997A2204-5FF0-403C-8EF3-38BFC6CDD93A}"/>
              </a:ext>
            </a:extLst>
          </p:cNvPr>
          <p:cNvPicPr>
            <a:picLocks noChangeAspect="1"/>
          </p:cNvPicPr>
          <p:nvPr/>
        </p:nvPicPr>
        <p:blipFill>
          <a:blip r:embed="rId3"/>
          <a:stretch>
            <a:fillRect/>
          </a:stretch>
        </p:blipFill>
        <p:spPr>
          <a:xfrm>
            <a:off x="327615" y="1988470"/>
            <a:ext cx="4348463" cy="3416956"/>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 xmlns:a16="http://schemas.microsoft.com/office/drawing/2014/main" id="{4BBFFA59-E449-42B9-A00D-195C6F529ED8}"/>
              </a:ext>
            </a:extLst>
          </p:cNvPr>
          <p:cNvPicPr>
            <a:picLocks noChangeAspect="1"/>
          </p:cNvPicPr>
          <p:nvPr/>
        </p:nvPicPr>
        <p:blipFill>
          <a:blip r:embed="rId2"/>
          <a:stretch>
            <a:fillRect/>
          </a:stretch>
        </p:blipFill>
        <p:spPr>
          <a:xfrm>
            <a:off x="1091133" y="818350"/>
            <a:ext cx="7402286" cy="5551714"/>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7938" y="34925"/>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Implantation des éléments de chantier</a:t>
            </a:r>
          </a:p>
          <a:p>
            <a:pPr eaLnBrk="1" fontAlgn="auto" hangingPunct="1">
              <a:spcBef>
                <a:spcPts val="0"/>
              </a:spcBef>
              <a:spcAft>
                <a:spcPts val="0"/>
              </a:spcAft>
              <a:defRPr/>
            </a:pPr>
            <a:r>
              <a:rPr lang="fr-FR" b="1" dirty="0">
                <a:solidFill>
                  <a:srgbClr val="002060"/>
                </a:solidFill>
                <a:effectLst>
                  <a:outerShdw blurRad="38100" dist="38100" dir="2700000" algn="tl">
                    <a:srgbClr val="000000">
                      <a:alpha val="43137"/>
                    </a:srgbClr>
                  </a:outerShdw>
                </a:effectLst>
                <a:latin typeface="+mn-lt"/>
              </a:rPr>
              <a:t>3.1. Mise en place de la grue</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10</a:t>
            </a:fld>
            <a:endParaRPr lang="fr-FR" altLang="fr-FR" sz="1200">
              <a:solidFill>
                <a:srgbClr val="002060"/>
              </a:solidFill>
            </a:endParaRPr>
          </a:p>
        </p:txBody>
      </p:sp>
      <p:sp>
        <p:nvSpPr>
          <p:cNvPr id="26" name="ZoneTexte 94">
            <a:extLst>
              <a:ext uri="{FF2B5EF4-FFF2-40B4-BE49-F238E27FC236}">
                <a16:creationId xmlns="" xmlns:a16="http://schemas.microsoft.com/office/drawing/2014/main" id="{BC61CE73-DF3A-40B4-9F87-E4243E296193}"/>
              </a:ext>
            </a:extLst>
          </p:cNvPr>
          <p:cNvSpPr txBox="1">
            <a:spLocks noChangeArrowheads="1"/>
          </p:cNvSpPr>
          <p:nvPr/>
        </p:nvSpPr>
        <p:spPr bwMode="auto">
          <a:xfrm>
            <a:off x="355903" y="1130663"/>
            <a:ext cx="7881381"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implanter un composant puis choisir la grue avec flèche de 55m</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Régler </a:t>
            </a:r>
            <a:r>
              <a:rPr lang="fr-FR" altLang="fr-FR" sz="1200" dirty="0">
                <a:latin typeface="Calibri"/>
                <a:cs typeface="Calibri"/>
                <a:sym typeface="Wingdings" panose="05000000000000000000" pitchFamily="2" charset="2"/>
              </a:rPr>
              <a:t>les paramètres de votre grue (voir votre cours pour la formule) les hauteurs de mature sont par tranche de 5m</a:t>
            </a:r>
          </a:p>
        </p:txBody>
      </p:sp>
      <p:grpSp>
        <p:nvGrpSpPr>
          <p:cNvPr id="9225" name="Groupe 95">
            <a:extLst>
              <a:ext uri="{FF2B5EF4-FFF2-40B4-BE49-F238E27FC236}">
                <a16:creationId xmlns="" xmlns:a16="http://schemas.microsoft.com/office/drawing/2014/main" id="{5EF4184B-2107-461E-8759-86FC17FC8FCA}"/>
              </a:ext>
            </a:extLst>
          </p:cNvPr>
          <p:cNvGrpSpPr>
            <a:grpSpLocks/>
          </p:cNvGrpSpPr>
          <p:nvPr/>
        </p:nvGrpSpPr>
        <p:grpSpPr bwMode="auto">
          <a:xfrm>
            <a:off x="229702" y="952508"/>
            <a:ext cx="334963" cy="277813"/>
            <a:chOff x="4198688" y="2087836"/>
            <a:chExt cx="318782" cy="277860"/>
          </a:xfrm>
        </p:grpSpPr>
        <p:sp>
          <p:nvSpPr>
            <p:cNvPr id="28" name="Ellipse 27">
              <a:extLst>
                <a:ext uri="{FF2B5EF4-FFF2-40B4-BE49-F238E27FC236}">
                  <a16:creationId xmlns="" xmlns:a16="http://schemas.microsoft.com/office/drawing/2014/main" id="{C480BAAB-89DB-4153-9AE1-3759243E2997}"/>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9229" name="ZoneTexte 97">
              <a:extLst>
                <a:ext uri="{FF2B5EF4-FFF2-40B4-BE49-F238E27FC236}">
                  <a16:creationId xmlns="" xmlns:a16="http://schemas.microsoft.com/office/drawing/2014/main" id="{45C8598E-FAA3-45D6-AB12-394A8C7A4773}"/>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1</a:t>
              </a:r>
            </a:p>
          </p:txBody>
        </p:sp>
      </p:gr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cxnSp>
        <p:nvCxnSpPr>
          <p:cNvPr id="40" name="Connecteur droit avec flèche 39">
            <a:extLst>
              <a:ext uri="{FF2B5EF4-FFF2-40B4-BE49-F238E27FC236}">
                <a16:creationId xmlns="" xmlns:a16="http://schemas.microsoft.com/office/drawing/2014/main" id="{77C8835E-C3A7-442B-9A67-A526196565B3}"/>
              </a:ext>
            </a:extLst>
          </p:cNvPr>
          <p:cNvCxnSpPr>
            <a:cxnSpLocks/>
          </p:cNvCxnSpPr>
          <p:nvPr/>
        </p:nvCxnSpPr>
        <p:spPr>
          <a:xfrm>
            <a:off x="3128075" y="1592328"/>
            <a:ext cx="2012543" cy="237843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14559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 22">
            <a:extLst>
              <a:ext uri="{FF2B5EF4-FFF2-40B4-BE49-F238E27FC236}">
                <a16:creationId xmlns="" xmlns:a16="http://schemas.microsoft.com/office/drawing/2014/main" id="{6944A25C-822E-47F5-A6D3-1DE38977051F}"/>
              </a:ext>
            </a:extLst>
          </p:cNvPr>
          <p:cNvPicPr>
            <a:picLocks noChangeAspect="1"/>
          </p:cNvPicPr>
          <p:nvPr/>
        </p:nvPicPr>
        <p:blipFill>
          <a:blip r:embed="rId2"/>
          <a:stretch>
            <a:fillRect/>
          </a:stretch>
        </p:blipFill>
        <p:spPr>
          <a:xfrm>
            <a:off x="658324" y="1478250"/>
            <a:ext cx="4899698" cy="3674774"/>
          </a:xfrm>
          <a:prstGeom prst="rect">
            <a:avLst/>
          </a:prstGeom>
        </p:spPr>
      </p:pic>
      <p:pic>
        <p:nvPicPr>
          <p:cNvPr id="49" name="Image 48">
            <a:extLst>
              <a:ext uri="{FF2B5EF4-FFF2-40B4-BE49-F238E27FC236}">
                <a16:creationId xmlns="" xmlns:a16="http://schemas.microsoft.com/office/drawing/2014/main" id="{F74803F2-5426-44FE-BE79-A3DB43FC3778}"/>
              </a:ext>
            </a:extLst>
          </p:cNvPr>
          <p:cNvPicPr>
            <a:picLocks noChangeAspect="1"/>
          </p:cNvPicPr>
          <p:nvPr/>
        </p:nvPicPr>
        <p:blipFill rotWithShape="1">
          <a:blip r:embed="rId3"/>
          <a:srcRect l="14376" t="25880" r="11538" b="1012"/>
          <a:stretch/>
        </p:blipFill>
        <p:spPr>
          <a:xfrm>
            <a:off x="5298449" y="2711557"/>
            <a:ext cx="3774684" cy="3598556"/>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7938" y="34925"/>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Implantation des éléments de chantier</a:t>
            </a:r>
          </a:p>
          <a:p>
            <a:pPr eaLnBrk="1" fontAlgn="auto" hangingPunct="1">
              <a:spcBef>
                <a:spcPts val="0"/>
              </a:spcBef>
              <a:spcAft>
                <a:spcPts val="0"/>
              </a:spcAft>
              <a:defRPr/>
            </a:pPr>
            <a:r>
              <a:rPr lang="fr-FR" b="1" dirty="0">
                <a:solidFill>
                  <a:srgbClr val="002060"/>
                </a:solidFill>
                <a:effectLst>
                  <a:outerShdw blurRad="38100" dist="38100" dir="2700000" algn="tl">
                    <a:srgbClr val="000000">
                      <a:alpha val="43137"/>
                    </a:srgbClr>
                  </a:outerShdw>
                </a:effectLst>
                <a:latin typeface="+mn-lt"/>
              </a:rPr>
              <a:t>3.2. Zone d’interdiction de survol</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11</a:t>
            </a:fld>
            <a:endParaRPr lang="fr-FR" altLang="fr-FR" sz="1200">
              <a:solidFill>
                <a:srgbClr val="002060"/>
              </a:solidFill>
            </a:endParaRPr>
          </a:p>
        </p:txBody>
      </p:sp>
      <p:sp>
        <p:nvSpPr>
          <p:cNvPr id="26" name="ZoneTexte 94">
            <a:extLst>
              <a:ext uri="{FF2B5EF4-FFF2-40B4-BE49-F238E27FC236}">
                <a16:creationId xmlns="" xmlns:a16="http://schemas.microsoft.com/office/drawing/2014/main" id="{BC61CE73-DF3A-40B4-9F87-E4243E296193}"/>
              </a:ext>
            </a:extLst>
          </p:cNvPr>
          <p:cNvSpPr txBox="1">
            <a:spLocks noChangeArrowheads="1"/>
          </p:cNvSpPr>
          <p:nvPr/>
        </p:nvSpPr>
        <p:spPr bwMode="auto">
          <a:xfrm>
            <a:off x="397183" y="1268905"/>
            <a:ext cx="4651526"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le menu annoter puis la fonction zone de pochage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Faire </a:t>
            </a:r>
            <a:r>
              <a:rPr lang="fr-FR" altLang="fr-FR" sz="1200" dirty="0">
                <a:latin typeface="Calibri"/>
                <a:cs typeface="Calibri"/>
                <a:sym typeface="Wingdings" panose="05000000000000000000" pitchFamily="2" charset="2"/>
              </a:rPr>
              <a:t>le contour de la zone  avec la fonction trait pour la partie basse</a:t>
            </a:r>
          </a:p>
        </p:txBody>
      </p:sp>
      <p:grpSp>
        <p:nvGrpSpPr>
          <p:cNvPr id="9225" name="Groupe 95">
            <a:extLst>
              <a:ext uri="{FF2B5EF4-FFF2-40B4-BE49-F238E27FC236}">
                <a16:creationId xmlns="" xmlns:a16="http://schemas.microsoft.com/office/drawing/2014/main" id="{5EF4184B-2107-461E-8759-86FC17FC8FCA}"/>
              </a:ext>
            </a:extLst>
          </p:cNvPr>
          <p:cNvGrpSpPr>
            <a:grpSpLocks/>
          </p:cNvGrpSpPr>
          <p:nvPr/>
        </p:nvGrpSpPr>
        <p:grpSpPr bwMode="auto">
          <a:xfrm>
            <a:off x="270981" y="1090750"/>
            <a:ext cx="334963" cy="277813"/>
            <a:chOff x="4198688" y="2087836"/>
            <a:chExt cx="318782" cy="277860"/>
          </a:xfrm>
        </p:grpSpPr>
        <p:sp>
          <p:nvSpPr>
            <p:cNvPr id="28" name="Ellipse 27">
              <a:extLst>
                <a:ext uri="{FF2B5EF4-FFF2-40B4-BE49-F238E27FC236}">
                  <a16:creationId xmlns="" xmlns:a16="http://schemas.microsoft.com/office/drawing/2014/main" id="{C480BAAB-89DB-4153-9AE1-3759243E2997}"/>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9229" name="ZoneTexte 97">
              <a:extLst>
                <a:ext uri="{FF2B5EF4-FFF2-40B4-BE49-F238E27FC236}">
                  <a16:creationId xmlns="" xmlns:a16="http://schemas.microsoft.com/office/drawing/2014/main" id="{45C8598E-FAA3-45D6-AB12-394A8C7A4773}"/>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1</a:t>
              </a:r>
            </a:p>
          </p:txBody>
        </p:sp>
      </p:gr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cxnSp>
        <p:nvCxnSpPr>
          <p:cNvPr id="40" name="Connecteur droit avec flèche 39">
            <a:extLst>
              <a:ext uri="{FF2B5EF4-FFF2-40B4-BE49-F238E27FC236}">
                <a16:creationId xmlns="" xmlns:a16="http://schemas.microsoft.com/office/drawing/2014/main" id="{77C8835E-C3A7-442B-9A67-A526196565B3}"/>
              </a:ext>
            </a:extLst>
          </p:cNvPr>
          <p:cNvCxnSpPr>
            <a:cxnSpLocks/>
            <a:stCxn id="26" idx="2"/>
          </p:cNvCxnSpPr>
          <p:nvPr/>
        </p:nvCxnSpPr>
        <p:spPr>
          <a:xfrm>
            <a:off x="2722946" y="1730570"/>
            <a:ext cx="383308" cy="127075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5" name="Connecteur droit 4">
            <a:extLst>
              <a:ext uri="{FF2B5EF4-FFF2-40B4-BE49-F238E27FC236}">
                <a16:creationId xmlns="" xmlns:a16="http://schemas.microsoft.com/office/drawing/2014/main" id="{47201E4E-B679-47E0-9172-3814D305B834}"/>
              </a:ext>
            </a:extLst>
          </p:cNvPr>
          <p:cNvCxnSpPr>
            <a:cxnSpLocks/>
          </p:cNvCxnSpPr>
          <p:nvPr/>
        </p:nvCxnSpPr>
        <p:spPr>
          <a:xfrm flipH="1">
            <a:off x="4122812" y="3461175"/>
            <a:ext cx="566736" cy="559594"/>
          </a:xfrm>
          <a:prstGeom prst="line">
            <a:avLst/>
          </a:prstGeom>
        </p:spPr>
        <p:style>
          <a:lnRef idx="2">
            <a:schemeClr val="accent2"/>
          </a:lnRef>
          <a:fillRef idx="0">
            <a:schemeClr val="accent2"/>
          </a:fillRef>
          <a:effectRef idx="1">
            <a:schemeClr val="accent2"/>
          </a:effectRef>
          <a:fontRef idx="minor">
            <a:schemeClr val="tx1"/>
          </a:fontRef>
        </p:style>
      </p:cxnSp>
      <p:cxnSp>
        <p:nvCxnSpPr>
          <p:cNvPr id="10" name="Connecteur droit 9">
            <a:extLst>
              <a:ext uri="{FF2B5EF4-FFF2-40B4-BE49-F238E27FC236}">
                <a16:creationId xmlns="" xmlns:a16="http://schemas.microsoft.com/office/drawing/2014/main" id="{8D9CC473-58BE-4CAA-9F4A-6F48113BB23D}"/>
              </a:ext>
            </a:extLst>
          </p:cNvPr>
          <p:cNvCxnSpPr>
            <a:cxnSpLocks/>
          </p:cNvCxnSpPr>
          <p:nvPr/>
        </p:nvCxnSpPr>
        <p:spPr>
          <a:xfrm>
            <a:off x="3106017" y="2911106"/>
            <a:ext cx="187779" cy="182930"/>
          </a:xfrm>
          <a:prstGeom prst="line">
            <a:avLst/>
          </a:prstGeom>
        </p:spPr>
        <p:style>
          <a:lnRef idx="2">
            <a:schemeClr val="accent2"/>
          </a:lnRef>
          <a:fillRef idx="0">
            <a:schemeClr val="accent2"/>
          </a:fillRef>
          <a:effectRef idx="1">
            <a:schemeClr val="accent2"/>
          </a:effectRef>
          <a:fontRef idx="minor">
            <a:schemeClr val="tx1"/>
          </a:fontRef>
        </p:style>
      </p:cxnSp>
      <p:cxnSp>
        <p:nvCxnSpPr>
          <p:cNvPr id="12" name="Connecteur droit 11">
            <a:extLst>
              <a:ext uri="{FF2B5EF4-FFF2-40B4-BE49-F238E27FC236}">
                <a16:creationId xmlns="" xmlns:a16="http://schemas.microsoft.com/office/drawing/2014/main" id="{FF2C0BC5-2BD7-4533-971A-33B1CEA13A7C}"/>
              </a:ext>
            </a:extLst>
          </p:cNvPr>
          <p:cNvCxnSpPr>
            <a:cxnSpLocks/>
          </p:cNvCxnSpPr>
          <p:nvPr/>
        </p:nvCxnSpPr>
        <p:spPr>
          <a:xfrm flipH="1" flipV="1">
            <a:off x="3293797" y="3094037"/>
            <a:ext cx="829014" cy="926732"/>
          </a:xfrm>
          <a:prstGeom prst="line">
            <a:avLst/>
          </a:prstGeom>
        </p:spPr>
        <p:style>
          <a:lnRef idx="2">
            <a:schemeClr val="accent2"/>
          </a:lnRef>
          <a:fillRef idx="0">
            <a:schemeClr val="accent2"/>
          </a:fillRef>
          <a:effectRef idx="1">
            <a:schemeClr val="accent2"/>
          </a:effectRef>
          <a:fontRef idx="minor">
            <a:schemeClr val="tx1"/>
          </a:fontRef>
        </p:style>
      </p:cxnSp>
      <p:sp>
        <p:nvSpPr>
          <p:cNvPr id="27" name="ZoneTexte 94">
            <a:extLst>
              <a:ext uri="{FF2B5EF4-FFF2-40B4-BE49-F238E27FC236}">
                <a16:creationId xmlns="" xmlns:a16="http://schemas.microsoft.com/office/drawing/2014/main" id="{AA931DB1-7B8E-4F87-B716-FB8DDAB6A250}"/>
              </a:ext>
            </a:extLst>
          </p:cNvPr>
          <p:cNvSpPr txBox="1">
            <a:spLocks noChangeArrowheads="1"/>
          </p:cNvSpPr>
          <p:nvPr/>
        </p:nvSpPr>
        <p:spPr bwMode="auto">
          <a:xfrm>
            <a:off x="4819650" y="2011013"/>
            <a:ext cx="4009305"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Utiliser </a:t>
            </a:r>
            <a:r>
              <a:rPr lang="fr-FR" altLang="fr-FR" sz="1200" dirty="0">
                <a:latin typeface="Calibri"/>
                <a:cs typeface="Calibri"/>
                <a:sym typeface="Wingdings" panose="05000000000000000000" pitchFamily="2" charset="2"/>
              </a:rPr>
              <a:t>la fonction arc de cercle pour faire la partie courbe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Cliquer</a:t>
            </a:r>
            <a:r>
              <a:rPr lang="fr-FR" altLang="fr-FR" sz="1200" dirty="0">
                <a:latin typeface="Calibri"/>
                <a:cs typeface="Calibri"/>
                <a:sym typeface="Wingdings" panose="05000000000000000000" pitchFamily="2" charset="2"/>
              </a:rPr>
              <a:t> sur le centre de la grue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Cliquer</a:t>
            </a:r>
            <a:r>
              <a:rPr lang="fr-FR" altLang="fr-FR" sz="1200" dirty="0">
                <a:latin typeface="Calibri"/>
                <a:cs typeface="Calibri"/>
                <a:sym typeface="Wingdings" panose="05000000000000000000" pitchFamily="2" charset="2"/>
              </a:rPr>
              <a:t> sur les extrémités de votre arc de cercle</a:t>
            </a:r>
          </a:p>
        </p:txBody>
      </p:sp>
      <p:grpSp>
        <p:nvGrpSpPr>
          <p:cNvPr id="29" name="Groupe 95">
            <a:extLst>
              <a:ext uri="{FF2B5EF4-FFF2-40B4-BE49-F238E27FC236}">
                <a16:creationId xmlns="" xmlns:a16="http://schemas.microsoft.com/office/drawing/2014/main" id="{E45AAA7A-6F41-4F90-9FB8-CF317B37E0D1}"/>
              </a:ext>
            </a:extLst>
          </p:cNvPr>
          <p:cNvGrpSpPr>
            <a:grpSpLocks/>
          </p:cNvGrpSpPr>
          <p:nvPr/>
        </p:nvGrpSpPr>
        <p:grpSpPr bwMode="auto">
          <a:xfrm>
            <a:off x="4693448" y="1832858"/>
            <a:ext cx="334963" cy="277813"/>
            <a:chOff x="4198688" y="2087836"/>
            <a:chExt cx="318782" cy="277860"/>
          </a:xfrm>
        </p:grpSpPr>
        <p:sp>
          <p:nvSpPr>
            <p:cNvPr id="30" name="Ellipse 29">
              <a:extLst>
                <a:ext uri="{FF2B5EF4-FFF2-40B4-BE49-F238E27FC236}">
                  <a16:creationId xmlns="" xmlns:a16="http://schemas.microsoft.com/office/drawing/2014/main" id="{0D7EF47C-D486-4E19-8685-F677677E8DE6}"/>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31" name="ZoneTexte 97">
              <a:extLst>
                <a:ext uri="{FF2B5EF4-FFF2-40B4-BE49-F238E27FC236}">
                  <a16:creationId xmlns="" xmlns:a16="http://schemas.microsoft.com/office/drawing/2014/main" id="{B872EF64-A481-4564-A30F-213CB12EE764}"/>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2</a:t>
              </a:r>
            </a:p>
          </p:txBody>
        </p:sp>
      </p:grpSp>
      <p:pic>
        <p:nvPicPr>
          <p:cNvPr id="20" name="Image 19">
            <a:extLst>
              <a:ext uri="{FF2B5EF4-FFF2-40B4-BE49-F238E27FC236}">
                <a16:creationId xmlns="" xmlns:a16="http://schemas.microsoft.com/office/drawing/2014/main" id="{E4DDC6F0-CDB3-40BA-B745-626CD4306C1D}"/>
              </a:ext>
            </a:extLst>
          </p:cNvPr>
          <p:cNvPicPr>
            <a:picLocks noChangeAspect="1"/>
          </p:cNvPicPr>
          <p:nvPr/>
        </p:nvPicPr>
        <p:blipFill>
          <a:blip r:embed="rId4"/>
          <a:stretch>
            <a:fillRect/>
          </a:stretch>
        </p:blipFill>
        <p:spPr>
          <a:xfrm>
            <a:off x="7477125" y="957378"/>
            <a:ext cx="1276350" cy="828675"/>
          </a:xfrm>
          <a:prstGeom prst="rect">
            <a:avLst/>
          </a:prstGeom>
        </p:spPr>
      </p:pic>
      <p:cxnSp>
        <p:nvCxnSpPr>
          <p:cNvPr id="32" name="Connecteur droit avec flèche 31">
            <a:extLst>
              <a:ext uri="{FF2B5EF4-FFF2-40B4-BE49-F238E27FC236}">
                <a16:creationId xmlns="" xmlns:a16="http://schemas.microsoft.com/office/drawing/2014/main" id="{6024406E-F990-44E8-B003-92026967FA22}"/>
              </a:ext>
            </a:extLst>
          </p:cNvPr>
          <p:cNvCxnSpPr>
            <a:cxnSpLocks/>
            <a:stCxn id="27" idx="0"/>
          </p:cNvCxnSpPr>
          <p:nvPr/>
        </p:nvCxnSpPr>
        <p:spPr>
          <a:xfrm flipH="1" flipV="1">
            <a:off x="5232827" y="1670553"/>
            <a:ext cx="1591476" cy="34046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onnecteur droit avec flèche 36">
            <a:extLst>
              <a:ext uri="{FF2B5EF4-FFF2-40B4-BE49-F238E27FC236}">
                <a16:creationId xmlns="" xmlns:a16="http://schemas.microsoft.com/office/drawing/2014/main" id="{54F46353-36FD-4D98-8F55-F9F8FA7DCAE4}"/>
              </a:ext>
            </a:extLst>
          </p:cNvPr>
          <p:cNvCxnSpPr>
            <a:cxnSpLocks/>
            <a:stCxn id="27" idx="0"/>
          </p:cNvCxnSpPr>
          <p:nvPr/>
        </p:nvCxnSpPr>
        <p:spPr>
          <a:xfrm flipV="1">
            <a:off x="6824303" y="1371715"/>
            <a:ext cx="803339" cy="639298"/>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41" name="Ellipse 40">
            <a:extLst>
              <a:ext uri="{FF2B5EF4-FFF2-40B4-BE49-F238E27FC236}">
                <a16:creationId xmlns="" xmlns:a16="http://schemas.microsoft.com/office/drawing/2014/main" id="{DC522918-4BE0-4FB2-881B-B28DA8F488D4}"/>
              </a:ext>
            </a:extLst>
          </p:cNvPr>
          <p:cNvSpPr/>
          <p:nvPr/>
        </p:nvSpPr>
        <p:spPr>
          <a:xfrm>
            <a:off x="7627642" y="1182988"/>
            <a:ext cx="273462" cy="309276"/>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2" name="Connecteur droit avec flèche 41">
            <a:extLst>
              <a:ext uri="{FF2B5EF4-FFF2-40B4-BE49-F238E27FC236}">
                <a16:creationId xmlns="" xmlns:a16="http://schemas.microsoft.com/office/drawing/2014/main" id="{8FC11260-0D5F-47AB-929A-2B496654C754}"/>
              </a:ext>
            </a:extLst>
          </p:cNvPr>
          <p:cNvCxnSpPr>
            <a:cxnSpLocks/>
          </p:cNvCxnSpPr>
          <p:nvPr/>
        </p:nvCxnSpPr>
        <p:spPr>
          <a:xfrm flipH="1">
            <a:off x="3619339" y="2642573"/>
            <a:ext cx="1190845" cy="1468385"/>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Connecteur droit avec flèche 43">
            <a:extLst>
              <a:ext uri="{FF2B5EF4-FFF2-40B4-BE49-F238E27FC236}">
                <a16:creationId xmlns="" xmlns:a16="http://schemas.microsoft.com/office/drawing/2014/main" id="{E2F27529-705A-4823-8F6B-B196F1B3CEFE}"/>
              </a:ext>
            </a:extLst>
          </p:cNvPr>
          <p:cNvCxnSpPr>
            <a:cxnSpLocks/>
          </p:cNvCxnSpPr>
          <p:nvPr/>
        </p:nvCxnSpPr>
        <p:spPr>
          <a:xfrm flipH="1">
            <a:off x="4689548" y="2650845"/>
            <a:ext cx="130102" cy="76285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46">
            <a:extLst>
              <a:ext uri="{FF2B5EF4-FFF2-40B4-BE49-F238E27FC236}">
                <a16:creationId xmlns="" xmlns:a16="http://schemas.microsoft.com/office/drawing/2014/main" id="{0D6D8135-3614-4743-80B6-B07E5C9A5716}"/>
              </a:ext>
            </a:extLst>
          </p:cNvPr>
          <p:cNvCxnSpPr>
            <a:cxnSpLocks/>
          </p:cNvCxnSpPr>
          <p:nvPr/>
        </p:nvCxnSpPr>
        <p:spPr>
          <a:xfrm flipH="1">
            <a:off x="3150133" y="2647664"/>
            <a:ext cx="1669517" cy="22903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50" name="ZoneTexte 94">
            <a:extLst>
              <a:ext uri="{FF2B5EF4-FFF2-40B4-BE49-F238E27FC236}">
                <a16:creationId xmlns="" xmlns:a16="http://schemas.microsoft.com/office/drawing/2014/main" id="{1029C57C-57D1-4DFD-BF21-B6269D4B9D80}"/>
              </a:ext>
            </a:extLst>
          </p:cNvPr>
          <p:cNvSpPr txBox="1">
            <a:spLocks noChangeArrowheads="1"/>
          </p:cNvSpPr>
          <p:nvPr/>
        </p:nvSpPr>
        <p:spPr bwMode="auto">
          <a:xfrm>
            <a:off x="1123422" y="5339952"/>
            <a:ext cx="4009305"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Changer </a:t>
            </a:r>
            <a:r>
              <a:rPr lang="fr-FR" altLang="fr-FR" sz="1200" dirty="0">
                <a:latin typeface="Calibri"/>
                <a:cs typeface="Calibri"/>
                <a:sym typeface="Wingdings" panose="05000000000000000000" pitchFamily="2" charset="2"/>
              </a:rPr>
              <a:t>le type pour une zone pleine rouge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Valider </a:t>
            </a:r>
            <a:r>
              <a:rPr lang="fr-FR" altLang="fr-FR" sz="1200" dirty="0">
                <a:latin typeface="Calibri"/>
                <a:cs typeface="Calibri"/>
                <a:sym typeface="Wingdings" panose="05000000000000000000" pitchFamily="2" charset="2"/>
              </a:rPr>
              <a:t>avec la coche verte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Reproduire</a:t>
            </a:r>
            <a:r>
              <a:rPr lang="fr-FR" altLang="fr-FR" sz="1200" dirty="0">
                <a:latin typeface="Calibri"/>
                <a:cs typeface="Calibri"/>
                <a:sym typeface="Wingdings" panose="05000000000000000000" pitchFamily="2" charset="2"/>
              </a:rPr>
              <a:t> l’opération pour les deux autres zones</a:t>
            </a:r>
          </a:p>
        </p:txBody>
      </p:sp>
      <p:grpSp>
        <p:nvGrpSpPr>
          <p:cNvPr id="51" name="Groupe 95">
            <a:extLst>
              <a:ext uri="{FF2B5EF4-FFF2-40B4-BE49-F238E27FC236}">
                <a16:creationId xmlns="" xmlns:a16="http://schemas.microsoft.com/office/drawing/2014/main" id="{05BDEBDC-0AB3-4F37-9A8E-1958A3E67F3C}"/>
              </a:ext>
            </a:extLst>
          </p:cNvPr>
          <p:cNvGrpSpPr>
            <a:grpSpLocks/>
          </p:cNvGrpSpPr>
          <p:nvPr/>
        </p:nvGrpSpPr>
        <p:grpSpPr bwMode="auto">
          <a:xfrm>
            <a:off x="955940" y="5201045"/>
            <a:ext cx="334963" cy="277813"/>
            <a:chOff x="4198688" y="2087836"/>
            <a:chExt cx="318782" cy="277860"/>
          </a:xfrm>
        </p:grpSpPr>
        <p:sp>
          <p:nvSpPr>
            <p:cNvPr id="52" name="Ellipse 51">
              <a:extLst>
                <a:ext uri="{FF2B5EF4-FFF2-40B4-BE49-F238E27FC236}">
                  <a16:creationId xmlns="" xmlns:a16="http://schemas.microsoft.com/office/drawing/2014/main" id="{498CB639-7770-400A-AA2B-74568328BA3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53" name="ZoneTexte 97">
              <a:extLst>
                <a:ext uri="{FF2B5EF4-FFF2-40B4-BE49-F238E27FC236}">
                  <a16:creationId xmlns="" xmlns:a16="http://schemas.microsoft.com/office/drawing/2014/main" id="{97A18157-1A89-40ED-A5DE-6F890C443D50}"/>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3</a:t>
              </a:r>
            </a:p>
          </p:txBody>
        </p:sp>
      </p:grpSp>
      <p:cxnSp>
        <p:nvCxnSpPr>
          <p:cNvPr id="54" name="Connecteur droit avec flèche 53">
            <a:extLst>
              <a:ext uri="{FF2B5EF4-FFF2-40B4-BE49-F238E27FC236}">
                <a16:creationId xmlns="" xmlns:a16="http://schemas.microsoft.com/office/drawing/2014/main" id="{06819AC4-3C20-45D7-BF46-B8AE7B1D4DDC}"/>
              </a:ext>
            </a:extLst>
          </p:cNvPr>
          <p:cNvCxnSpPr>
            <a:cxnSpLocks/>
            <a:stCxn id="50" idx="0"/>
          </p:cNvCxnSpPr>
          <p:nvPr/>
        </p:nvCxnSpPr>
        <p:spPr>
          <a:xfrm flipH="1" flipV="1">
            <a:off x="1360808" y="2265715"/>
            <a:ext cx="1767267" cy="307423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68" name="Connecteur droit avec flèche 67">
            <a:extLst>
              <a:ext uri="{FF2B5EF4-FFF2-40B4-BE49-F238E27FC236}">
                <a16:creationId xmlns="" xmlns:a16="http://schemas.microsoft.com/office/drawing/2014/main" id="{FB0979BB-A172-479D-9186-8C9EE048F89D}"/>
              </a:ext>
            </a:extLst>
          </p:cNvPr>
          <p:cNvCxnSpPr>
            <a:cxnSpLocks/>
            <a:stCxn id="50" idx="3"/>
          </p:cNvCxnSpPr>
          <p:nvPr/>
        </p:nvCxnSpPr>
        <p:spPr>
          <a:xfrm flipV="1">
            <a:off x="5132727" y="5477997"/>
            <a:ext cx="524038" cy="18512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3" name="ZoneTexte 32">
            <a:extLst>
              <a:ext uri="{FF2B5EF4-FFF2-40B4-BE49-F238E27FC236}">
                <a16:creationId xmlns="" xmlns:a16="http://schemas.microsoft.com/office/drawing/2014/main" id="{7D460819-E9A2-4029-934F-CF5D6666DC11}"/>
              </a:ext>
            </a:extLst>
          </p:cNvPr>
          <p:cNvSpPr txBox="1"/>
          <p:nvPr/>
        </p:nvSpPr>
        <p:spPr>
          <a:xfrm>
            <a:off x="229702" y="741212"/>
            <a:ext cx="8683479" cy="338554"/>
          </a:xfrm>
          <a:prstGeom prst="rect">
            <a:avLst/>
          </a:prstGeom>
          <a:solidFill>
            <a:srgbClr val="CCFFFF"/>
          </a:solidFill>
          <a:ln>
            <a:solidFill>
              <a:schemeClr val="accent5">
                <a:lumMod val="50000"/>
              </a:schemeClr>
            </a:solidFill>
          </a:ln>
        </p:spPr>
        <p:txBody>
          <a:bodyPr wrap="square">
            <a:spAutoFit/>
          </a:bodyPr>
          <a:lstStyle/>
          <a:p>
            <a:pPr algn="just" eaLnBrk="1" fontAlgn="auto" hangingPunct="1">
              <a:spcBef>
                <a:spcPts val="0"/>
              </a:spcBef>
              <a:spcAft>
                <a:spcPts val="0"/>
              </a:spcAft>
              <a:defRPr/>
            </a:pPr>
            <a:r>
              <a:rPr lang="fr-FR" sz="1600" dirty="0">
                <a:latin typeface="+mn-lt"/>
              </a:rPr>
              <a:t>On </a:t>
            </a:r>
            <a:r>
              <a:rPr lang="fr-FR" sz="1600" dirty="0" smtClean="0">
                <a:latin typeface="+mn-lt"/>
              </a:rPr>
              <a:t>rappelle </a:t>
            </a:r>
            <a:r>
              <a:rPr lang="fr-FR" sz="1600" dirty="0">
                <a:latin typeface="+mn-lt"/>
              </a:rPr>
              <a:t>que les grues ont interdiction de survol des zones en dehors de la propriété du chantier</a:t>
            </a:r>
          </a:p>
        </p:txBody>
      </p:sp>
      <p:grpSp>
        <p:nvGrpSpPr>
          <p:cNvPr id="34" name="Groupe 33">
            <a:extLst>
              <a:ext uri="{FF2B5EF4-FFF2-40B4-BE49-F238E27FC236}">
                <a16:creationId xmlns="" xmlns:a16="http://schemas.microsoft.com/office/drawing/2014/main" id="{A9E7C2C2-FBB3-4CBF-B59F-E4092B27315F}"/>
              </a:ext>
            </a:extLst>
          </p:cNvPr>
          <p:cNvGrpSpPr>
            <a:grpSpLocks/>
          </p:cNvGrpSpPr>
          <p:nvPr/>
        </p:nvGrpSpPr>
        <p:grpSpPr bwMode="auto">
          <a:xfrm>
            <a:off x="39962" y="664878"/>
            <a:ext cx="334963" cy="277813"/>
            <a:chOff x="4246088" y="4664940"/>
            <a:chExt cx="318782" cy="277860"/>
          </a:xfrm>
        </p:grpSpPr>
        <p:sp>
          <p:nvSpPr>
            <p:cNvPr id="35" name="Ellipse 34">
              <a:extLst>
                <a:ext uri="{FF2B5EF4-FFF2-40B4-BE49-F238E27FC236}">
                  <a16:creationId xmlns="" xmlns:a16="http://schemas.microsoft.com/office/drawing/2014/main" id="{C2B090B2-8CD8-4E1F-AEE1-4F757029C1CB}"/>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36" name="ZoneTexte 97">
              <a:extLst>
                <a:ext uri="{FF2B5EF4-FFF2-40B4-BE49-F238E27FC236}">
                  <a16:creationId xmlns="" xmlns:a16="http://schemas.microsoft.com/office/drawing/2014/main" id="{1192BD63-B40F-4290-A873-A79703BC505A}"/>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smtClean="0">
                  <a:latin typeface="Calibri"/>
                  <a:cs typeface="Calibri"/>
                </a:rPr>
                <a:t>0</a:t>
              </a:r>
              <a:endParaRPr lang="fr-FR" altLang="fr-FR" sz="1200" dirty="0">
                <a:latin typeface="Calibri"/>
                <a:cs typeface="Calibri"/>
              </a:endParaRPr>
            </a:p>
          </p:txBody>
        </p:sp>
      </p:grpSp>
    </p:spTree>
    <p:extLst>
      <p:ext uri="{BB962C8B-B14F-4D97-AF65-F5344CB8AC3E}">
        <p14:creationId xmlns:p14="http://schemas.microsoft.com/office/powerpoint/2010/main" val="5658563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a:extLst>
              <a:ext uri="{FF2B5EF4-FFF2-40B4-BE49-F238E27FC236}">
                <a16:creationId xmlns="" xmlns:a16="http://schemas.microsoft.com/office/drawing/2014/main" id="{913BD932-A40C-4911-8530-0DAB7D0C59F8}"/>
              </a:ext>
            </a:extLst>
          </p:cNvPr>
          <p:cNvPicPr>
            <a:picLocks noChangeAspect="1"/>
          </p:cNvPicPr>
          <p:nvPr/>
        </p:nvPicPr>
        <p:blipFill>
          <a:blip r:embed="rId2"/>
          <a:stretch>
            <a:fillRect/>
          </a:stretch>
        </p:blipFill>
        <p:spPr>
          <a:xfrm>
            <a:off x="4891596" y="906655"/>
            <a:ext cx="4024595" cy="2285931"/>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1588" y="-33599"/>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Implantation des éléments de chantier</a:t>
            </a:r>
          </a:p>
          <a:p>
            <a:pPr eaLnBrk="1" fontAlgn="auto" hangingPunct="1">
              <a:spcBef>
                <a:spcPts val="0"/>
              </a:spcBef>
              <a:spcAft>
                <a:spcPts val="0"/>
              </a:spcAft>
              <a:defRPr/>
            </a:pPr>
            <a:r>
              <a:rPr lang="fr-FR" b="1" dirty="0">
                <a:solidFill>
                  <a:srgbClr val="002060"/>
                </a:solidFill>
                <a:effectLst>
                  <a:outerShdw blurRad="38100" dist="38100" dir="2700000" algn="tl">
                    <a:srgbClr val="000000">
                      <a:alpha val="43137"/>
                    </a:srgbClr>
                  </a:outerShdw>
                </a:effectLst>
                <a:latin typeface="+mn-lt"/>
              </a:rPr>
              <a:t>3.3.Mise en place des voies de circulation</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12</a:t>
            </a:fld>
            <a:endParaRPr lang="fr-FR" altLang="fr-FR" sz="1200">
              <a:solidFill>
                <a:srgbClr val="002060"/>
              </a:solidFill>
            </a:endParaRPr>
          </a:p>
        </p:txBody>
      </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cxnSp>
        <p:nvCxnSpPr>
          <p:cNvPr id="10" name="Connecteur droit 9">
            <a:extLst>
              <a:ext uri="{FF2B5EF4-FFF2-40B4-BE49-F238E27FC236}">
                <a16:creationId xmlns="" xmlns:a16="http://schemas.microsoft.com/office/drawing/2014/main" id="{8D9CC473-58BE-4CAA-9F4A-6F48113BB23D}"/>
              </a:ext>
            </a:extLst>
          </p:cNvPr>
          <p:cNvCxnSpPr>
            <a:cxnSpLocks/>
          </p:cNvCxnSpPr>
          <p:nvPr/>
        </p:nvCxnSpPr>
        <p:spPr>
          <a:xfrm>
            <a:off x="3106017" y="2911106"/>
            <a:ext cx="187779" cy="182930"/>
          </a:xfrm>
          <a:prstGeom prst="line">
            <a:avLst/>
          </a:prstGeom>
        </p:spPr>
        <p:style>
          <a:lnRef idx="2">
            <a:schemeClr val="accent2"/>
          </a:lnRef>
          <a:fillRef idx="0">
            <a:schemeClr val="accent2"/>
          </a:fillRef>
          <a:effectRef idx="1">
            <a:schemeClr val="accent2"/>
          </a:effectRef>
          <a:fontRef idx="minor">
            <a:schemeClr val="tx1"/>
          </a:fontRef>
        </p:style>
      </p:cxnSp>
      <p:cxnSp>
        <p:nvCxnSpPr>
          <p:cNvPr id="54" name="Connecteur droit avec flèche 53">
            <a:extLst>
              <a:ext uri="{FF2B5EF4-FFF2-40B4-BE49-F238E27FC236}">
                <a16:creationId xmlns="" xmlns:a16="http://schemas.microsoft.com/office/drawing/2014/main" id="{06819AC4-3C20-45D7-BF46-B8AE7B1D4DDC}"/>
              </a:ext>
            </a:extLst>
          </p:cNvPr>
          <p:cNvCxnSpPr>
            <a:cxnSpLocks/>
          </p:cNvCxnSpPr>
          <p:nvPr/>
        </p:nvCxnSpPr>
        <p:spPr>
          <a:xfrm flipV="1">
            <a:off x="3128075" y="4898222"/>
            <a:ext cx="165721" cy="44173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6" name="ZoneTexte 35">
            <a:extLst>
              <a:ext uri="{FF2B5EF4-FFF2-40B4-BE49-F238E27FC236}">
                <a16:creationId xmlns="" xmlns:a16="http://schemas.microsoft.com/office/drawing/2014/main" id="{44A59E85-8022-4FB7-8647-B9B1975A7A17}"/>
              </a:ext>
            </a:extLst>
          </p:cNvPr>
          <p:cNvSpPr txBox="1"/>
          <p:nvPr/>
        </p:nvSpPr>
        <p:spPr>
          <a:xfrm>
            <a:off x="141923" y="906655"/>
            <a:ext cx="4625386" cy="5016758"/>
          </a:xfrm>
          <a:prstGeom prst="rect">
            <a:avLst/>
          </a:prstGeom>
          <a:solidFill>
            <a:srgbClr val="CCFFFF"/>
          </a:solidFill>
          <a:ln>
            <a:solidFill>
              <a:schemeClr val="accent5">
                <a:lumMod val="50000"/>
              </a:schemeClr>
            </a:solidFill>
          </a:ln>
        </p:spPr>
        <p:txBody>
          <a:bodyPr wrap="square">
            <a:spAutoFit/>
          </a:bodyPr>
          <a:lstStyle/>
          <a:p>
            <a:pPr algn="just" eaLnBrk="1" fontAlgn="auto" hangingPunct="1">
              <a:spcBef>
                <a:spcPts val="0"/>
              </a:spcBef>
              <a:spcAft>
                <a:spcPts val="0"/>
              </a:spcAft>
              <a:defRPr/>
            </a:pPr>
            <a:r>
              <a:rPr lang="fr-FR" sz="1600" dirty="0">
                <a:latin typeface="+mn-lt"/>
              </a:rPr>
              <a:t>Vous allez maintenant dessiner les voies de circulation. Vous avez deux solutions :</a:t>
            </a:r>
          </a:p>
          <a:p>
            <a:pPr algn="just" eaLnBrk="1" fontAlgn="auto" hangingPunct="1">
              <a:spcBef>
                <a:spcPts val="0"/>
              </a:spcBef>
              <a:spcAft>
                <a:spcPts val="0"/>
              </a:spcAft>
              <a:defRPr/>
            </a:pPr>
            <a:endParaRPr lang="fr-FR" sz="1600" dirty="0">
              <a:latin typeface="+mn-lt"/>
            </a:endParaRPr>
          </a:p>
          <a:p>
            <a:pPr marL="285750" indent="-285750" algn="just" eaLnBrk="1" fontAlgn="auto" hangingPunct="1">
              <a:spcBef>
                <a:spcPts val="0"/>
              </a:spcBef>
              <a:spcAft>
                <a:spcPts val="0"/>
              </a:spcAft>
              <a:buFontTx/>
              <a:buChar char="-"/>
              <a:defRPr/>
            </a:pPr>
            <a:r>
              <a:rPr lang="fr-FR" sz="1600" dirty="0">
                <a:latin typeface="+mn-lt"/>
              </a:rPr>
              <a:t>Utiliser des zones de pochage qui ne se verront pas dans la vues 3D mais qui vont se superposer à la grue. Comme sur l’image si contre. La solution sera alors d’arrêter </a:t>
            </a:r>
            <a:r>
              <a:rPr lang="fr-FR" sz="1600" dirty="0" smtClean="0">
                <a:latin typeface="+mn-lt"/>
              </a:rPr>
              <a:t>la zone </a:t>
            </a:r>
            <a:r>
              <a:rPr lang="fr-FR" sz="1600" dirty="0">
                <a:latin typeface="+mn-lt"/>
              </a:rPr>
              <a:t>de pochage de chaque coté de la grue pour être plus cohérent.</a:t>
            </a:r>
          </a:p>
          <a:p>
            <a:pPr algn="just" eaLnBrk="1" fontAlgn="auto" hangingPunct="1">
              <a:spcBef>
                <a:spcPts val="0"/>
              </a:spcBef>
              <a:spcAft>
                <a:spcPts val="0"/>
              </a:spcAft>
              <a:defRPr/>
            </a:pPr>
            <a:endParaRPr lang="fr-FR" sz="1600" dirty="0">
              <a:latin typeface="+mn-lt"/>
            </a:endParaRPr>
          </a:p>
          <a:p>
            <a:pPr marL="285750" indent="-285750" algn="just" eaLnBrk="1" fontAlgn="auto" hangingPunct="1">
              <a:spcBef>
                <a:spcPts val="0"/>
              </a:spcBef>
              <a:spcAft>
                <a:spcPts val="0"/>
              </a:spcAft>
              <a:buFontTx/>
              <a:buChar char="-"/>
              <a:defRPr/>
            </a:pPr>
            <a:r>
              <a:rPr lang="fr-FR" sz="1600" dirty="0">
                <a:latin typeface="+mn-lt"/>
              </a:rPr>
              <a:t>Utiliser des dalles architecturales d’une épaisseur de 1cm avec des matériaux de couleur </a:t>
            </a:r>
            <a:r>
              <a:rPr lang="fr-FR" sz="1600" dirty="0" smtClean="0">
                <a:latin typeface="+mn-lt"/>
              </a:rPr>
              <a:t>unie </a:t>
            </a:r>
            <a:r>
              <a:rPr lang="fr-FR" sz="1600" dirty="0">
                <a:latin typeface="+mn-lt"/>
              </a:rPr>
              <a:t>qui auront l’avantage d’être sous la grue mais qui « chargeront » la vue 3D et la </a:t>
            </a:r>
            <a:r>
              <a:rPr lang="fr-FR" sz="1600" dirty="0" smtClean="0">
                <a:latin typeface="+mn-lt"/>
              </a:rPr>
              <a:t>rendront </a:t>
            </a:r>
            <a:r>
              <a:rPr lang="fr-FR" sz="1600" dirty="0">
                <a:latin typeface="+mn-lt"/>
              </a:rPr>
              <a:t>moins lisible.</a:t>
            </a:r>
          </a:p>
          <a:p>
            <a:pPr marL="285750" indent="-285750" algn="just" eaLnBrk="1" fontAlgn="auto" hangingPunct="1">
              <a:spcBef>
                <a:spcPts val="0"/>
              </a:spcBef>
              <a:spcAft>
                <a:spcPts val="0"/>
              </a:spcAft>
              <a:buFontTx/>
              <a:buChar char="-"/>
              <a:defRPr/>
            </a:pPr>
            <a:endParaRPr lang="fr-FR" sz="1600" dirty="0">
              <a:latin typeface="+mn-lt"/>
            </a:endParaRPr>
          </a:p>
          <a:p>
            <a:pPr algn="just" eaLnBrk="1" fontAlgn="auto" hangingPunct="1">
              <a:spcBef>
                <a:spcPts val="0"/>
              </a:spcBef>
              <a:spcAft>
                <a:spcPts val="0"/>
              </a:spcAft>
              <a:defRPr/>
            </a:pPr>
            <a:r>
              <a:rPr lang="fr-FR" sz="1600" dirty="0">
                <a:latin typeface="+mn-lt"/>
              </a:rPr>
              <a:t>Dans ce tutoriel nous </a:t>
            </a:r>
            <a:r>
              <a:rPr lang="fr-FR" sz="1600" dirty="0" smtClean="0">
                <a:latin typeface="+mn-lt"/>
              </a:rPr>
              <a:t>réaliserons </a:t>
            </a:r>
            <a:r>
              <a:rPr lang="fr-FR" sz="1600" dirty="0">
                <a:latin typeface="+mn-lt"/>
              </a:rPr>
              <a:t>les voies de circulation en zone de pochage et les zones de stationnement et de stockage en sol </a:t>
            </a:r>
            <a:r>
              <a:rPr lang="fr-FR" sz="1600" dirty="0" smtClean="0">
                <a:latin typeface="+mn-lt"/>
              </a:rPr>
              <a:t>de </a:t>
            </a:r>
            <a:r>
              <a:rPr lang="fr-FR" sz="1600" dirty="0">
                <a:latin typeface="+mn-lt"/>
              </a:rPr>
              <a:t>couleur </a:t>
            </a:r>
            <a:r>
              <a:rPr lang="fr-FR" sz="1600" dirty="0"/>
              <a:t>unie </a:t>
            </a:r>
            <a:r>
              <a:rPr lang="fr-FR" sz="1600" dirty="0" smtClean="0">
                <a:latin typeface="+mn-lt"/>
              </a:rPr>
              <a:t>pour </a:t>
            </a:r>
            <a:r>
              <a:rPr lang="fr-FR" sz="1600" dirty="0">
                <a:latin typeface="+mn-lt"/>
              </a:rPr>
              <a:t>utiliser les deux techniques. Libres à vous par la suite d’utiliser la méthode de votre choix.</a:t>
            </a:r>
          </a:p>
        </p:txBody>
      </p:sp>
      <p:pic>
        <p:nvPicPr>
          <p:cNvPr id="14" name="Image 13">
            <a:extLst>
              <a:ext uri="{FF2B5EF4-FFF2-40B4-BE49-F238E27FC236}">
                <a16:creationId xmlns="" xmlns:a16="http://schemas.microsoft.com/office/drawing/2014/main" id="{6AF98B45-761F-4FA3-BC6B-6F05CC7A6C40}"/>
              </a:ext>
            </a:extLst>
          </p:cNvPr>
          <p:cNvPicPr>
            <a:picLocks noChangeAspect="1"/>
          </p:cNvPicPr>
          <p:nvPr/>
        </p:nvPicPr>
        <p:blipFill>
          <a:blip r:embed="rId3"/>
          <a:stretch>
            <a:fillRect/>
          </a:stretch>
        </p:blipFill>
        <p:spPr>
          <a:xfrm>
            <a:off x="4891596" y="3224733"/>
            <a:ext cx="4024595" cy="2397002"/>
          </a:xfrm>
          <a:prstGeom prst="rect">
            <a:avLst/>
          </a:prstGeom>
        </p:spPr>
      </p:pic>
      <p:grpSp>
        <p:nvGrpSpPr>
          <p:cNvPr id="11" name="Groupe 10">
            <a:extLst>
              <a:ext uri="{FF2B5EF4-FFF2-40B4-BE49-F238E27FC236}">
                <a16:creationId xmlns="" xmlns:a16="http://schemas.microsoft.com/office/drawing/2014/main" id="{A9E7C2C2-FBB3-4CBF-B59F-E4092B27315F}"/>
              </a:ext>
            </a:extLst>
          </p:cNvPr>
          <p:cNvGrpSpPr>
            <a:grpSpLocks/>
          </p:cNvGrpSpPr>
          <p:nvPr/>
        </p:nvGrpSpPr>
        <p:grpSpPr bwMode="auto">
          <a:xfrm>
            <a:off x="39962" y="734767"/>
            <a:ext cx="334963" cy="277813"/>
            <a:chOff x="4246088" y="4664940"/>
            <a:chExt cx="318782" cy="277860"/>
          </a:xfrm>
        </p:grpSpPr>
        <p:sp>
          <p:nvSpPr>
            <p:cNvPr id="12" name="Ellipse 11">
              <a:extLst>
                <a:ext uri="{FF2B5EF4-FFF2-40B4-BE49-F238E27FC236}">
                  <a16:creationId xmlns="" xmlns:a16="http://schemas.microsoft.com/office/drawing/2014/main" id="{C2B090B2-8CD8-4E1F-AEE1-4F757029C1CB}"/>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15" name="ZoneTexte 97">
              <a:extLst>
                <a:ext uri="{FF2B5EF4-FFF2-40B4-BE49-F238E27FC236}">
                  <a16:creationId xmlns="" xmlns:a16="http://schemas.microsoft.com/office/drawing/2014/main" id="{1192BD63-B40F-4290-A873-A79703BC505A}"/>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smtClean="0">
                  <a:latin typeface="Calibri"/>
                  <a:cs typeface="Calibri"/>
                </a:rPr>
                <a:t>0</a:t>
              </a:r>
              <a:endParaRPr lang="fr-FR" altLang="fr-FR" sz="1200" dirty="0">
                <a:latin typeface="Calibri"/>
                <a:cs typeface="Calibri"/>
              </a:endParaRPr>
            </a:p>
          </p:txBody>
        </p:sp>
      </p:grpSp>
    </p:spTree>
    <p:extLst>
      <p:ext uri="{BB962C8B-B14F-4D97-AF65-F5344CB8AC3E}">
        <p14:creationId xmlns:p14="http://schemas.microsoft.com/office/powerpoint/2010/main" val="3589977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 xmlns:a16="http://schemas.microsoft.com/office/drawing/2014/main" id="{8EE2B5DA-B3D3-403F-BA97-66EFEC7690AC}"/>
              </a:ext>
            </a:extLst>
          </p:cNvPr>
          <p:cNvPicPr>
            <a:picLocks noChangeAspect="1"/>
          </p:cNvPicPr>
          <p:nvPr/>
        </p:nvPicPr>
        <p:blipFill>
          <a:blip r:embed="rId2"/>
          <a:stretch>
            <a:fillRect/>
          </a:stretch>
        </p:blipFill>
        <p:spPr>
          <a:xfrm>
            <a:off x="1846555" y="1750356"/>
            <a:ext cx="5107099" cy="4583878"/>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1588" y="-33599"/>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Implantation des éléments de chantier</a:t>
            </a:r>
          </a:p>
          <a:p>
            <a:pPr eaLnBrk="1" fontAlgn="auto" hangingPunct="1">
              <a:spcBef>
                <a:spcPts val="0"/>
              </a:spcBef>
              <a:spcAft>
                <a:spcPts val="0"/>
              </a:spcAft>
              <a:defRPr/>
            </a:pPr>
            <a:r>
              <a:rPr lang="fr-FR" b="1" dirty="0">
                <a:solidFill>
                  <a:srgbClr val="002060"/>
                </a:solidFill>
                <a:effectLst>
                  <a:outerShdw blurRad="38100" dist="38100" dir="2700000" algn="tl">
                    <a:srgbClr val="000000">
                      <a:alpha val="43137"/>
                    </a:srgbClr>
                  </a:outerShdw>
                </a:effectLst>
                <a:latin typeface="+mn-lt"/>
              </a:rPr>
              <a:t>3.3.Mise en place des voies de circulation</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13</a:t>
            </a:fld>
            <a:endParaRPr lang="fr-FR" altLang="fr-FR" sz="1200">
              <a:solidFill>
                <a:srgbClr val="002060"/>
              </a:solidFill>
            </a:endParaRPr>
          </a:p>
        </p:txBody>
      </p:sp>
      <p:sp>
        <p:nvSpPr>
          <p:cNvPr id="26" name="ZoneTexte 94">
            <a:extLst>
              <a:ext uri="{FF2B5EF4-FFF2-40B4-BE49-F238E27FC236}">
                <a16:creationId xmlns="" xmlns:a16="http://schemas.microsoft.com/office/drawing/2014/main" id="{BC61CE73-DF3A-40B4-9F87-E4243E296193}"/>
              </a:ext>
            </a:extLst>
          </p:cNvPr>
          <p:cNvSpPr txBox="1">
            <a:spLocks noChangeArrowheads="1"/>
          </p:cNvSpPr>
          <p:nvPr/>
        </p:nvSpPr>
        <p:spPr bwMode="auto">
          <a:xfrm>
            <a:off x="345460" y="871717"/>
            <a:ext cx="5521113" cy="830997"/>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 </a:t>
            </a:r>
            <a:r>
              <a:rPr lang="fr-FR" altLang="fr-FR" sz="1200" dirty="0">
                <a:latin typeface="Calibri"/>
                <a:cs typeface="Calibri"/>
                <a:sym typeface="Wingdings" panose="05000000000000000000" pitchFamily="2" charset="2"/>
              </a:rPr>
              <a:t>les voies de circulation pour les camions (largeur 3m) gris foncé</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a:t>
            </a:r>
            <a:r>
              <a:rPr lang="fr-FR" altLang="fr-FR" sz="1200" dirty="0">
                <a:latin typeface="Calibri"/>
                <a:cs typeface="Calibri"/>
                <a:sym typeface="Wingdings" panose="05000000000000000000" pitchFamily="2" charset="2"/>
              </a:rPr>
              <a:t> la zone de livraison (largeur 4m) en gris clair (couleur béton)</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 </a:t>
            </a:r>
            <a:r>
              <a:rPr lang="fr-FR" altLang="fr-FR" sz="1200" dirty="0">
                <a:latin typeface="Calibri"/>
                <a:cs typeface="Calibri"/>
                <a:sym typeface="Wingdings" panose="05000000000000000000" pitchFamily="2" charset="2"/>
              </a:rPr>
              <a:t>les 10 places de stationnement des véhicules légers (place 5m*2,5m)</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a:t>
            </a:r>
            <a:r>
              <a:rPr lang="fr-FR" altLang="fr-FR" sz="1200" dirty="0">
                <a:latin typeface="Calibri"/>
                <a:cs typeface="Calibri"/>
                <a:sym typeface="Wingdings" panose="05000000000000000000" pitchFamily="2" charset="2"/>
              </a:rPr>
              <a:t> les voies de circulation des piétons (largeur 1m) marron clair</a:t>
            </a:r>
          </a:p>
        </p:txBody>
      </p:sp>
      <p:grpSp>
        <p:nvGrpSpPr>
          <p:cNvPr id="9225" name="Groupe 95">
            <a:extLst>
              <a:ext uri="{FF2B5EF4-FFF2-40B4-BE49-F238E27FC236}">
                <a16:creationId xmlns="" xmlns:a16="http://schemas.microsoft.com/office/drawing/2014/main" id="{5EF4184B-2107-461E-8759-86FC17FC8FCA}"/>
              </a:ext>
            </a:extLst>
          </p:cNvPr>
          <p:cNvGrpSpPr>
            <a:grpSpLocks/>
          </p:cNvGrpSpPr>
          <p:nvPr/>
        </p:nvGrpSpPr>
        <p:grpSpPr bwMode="auto">
          <a:xfrm>
            <a:off x="219259" y="693562"/>
            <a:ext cx="334963" cy="277813"/>
            <a:chOff x="4198688" y="2087836"/>
            <a:chExt cx="318782" cy="277860"/>
          </a:xfrm>
        </p:grpSpPr>
        <p:sp>
          <p:nvSpPr>
            <p:cNvPr id="28" name="Ellipse 27">
              <a:extLst>
                <a:ext uri="{FF2B5EF4-FFF2-40B4-BE49-F238E27FC236}">
                  <a16:creationId xmlns="" xmlns:a16="http://schemas.microsoft.com/office/drawing/2014/main" id="{C480BAAB-89DB-4153-9AE1-3759243E2997}"/>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9229" name="ZoneTexte 97">
              <a:extLst>
                <a:ext uri="{FF2B5EF4-FFF2-40B4-BE49-F238E27FC236}">
                  <a16:creationId xmlns="" xmlns:a16="http://schemas.microsoft.com/office/drawing/2014/main" id="{45C8598E-FAA3-45D6-AB12-394A8C7A4773}"/>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1</a:t>
              </a:r>
            </a:p>
          </p:txBody>
        </p:sp>
      </p:gr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cxnSp>
        <p:nvCxnSpPr>
          <p:cNvPr id="10" name="Connecteur droit 9">
            <a:extLst>
              <a:ext uri="{FF2B5EF4-FFF2-40B4-BE49-F238E27FC236}">
                <a16:creationId xmlns="" xmlns:a16="http://schemas.microsoft.com/office/drawing/2014/main" id="{8D9CC473-58BE-4CAA-9F4A-6F48113BB23D}"/>
              </a:ext>
            </a:extLst>
          </p:cNvPr>
          <p:cNvCxnSpPr>
            <a:cxnSpLocks/>
          </p:cNvCxnSpPr>
          <p:nvPr/>
        </p:nvCxnSpPr>
        <p:spPr>
          <a:xfrm>
            <a:off x="3106017" y="2911106"/>
            <a:ext cx="187779" cy="182930"/>
          </a:xfrm>
          <a:prstGeom prst="line">
            <a:avLst/>
          </a:prstGeom>
        </p:spPr>
        <p:style>
          <a:lnRef idx="2">
            <a:schemeClr val="accent2"/>
          </a:lnRef>
          <a:fillRef idx="0">
            <a:schemeClr val="accent2"/>
          </a:fillRef>
          <a:effectRef idx="1">
            <a:schemeClr val="accent2"/>
          </a:effectRef>
          <a:fontRef idx="minor">
            <a:schemeClr val="tx1"/>
          </a:fontRef>
        </p:style>
      </p:cxnSp>
      <p:sp>
        <p:nvSpPr>
          <p:cNvPr id="50" name="ZoneTexte 94">
            <a:extLst>
              <a:ext uri="{FF2B5EF4-FFF2-40B4-BE49-F238E27FC236}">
                <a16:creationId xmlns="" xmlns:a16="http://schemas.microsoft.com/office/drawing/2014/main" id="{1029C57C-57D1-4DFD-BF21-B6269D4B9D80}"/>
              </a:ext>
            </a:extLst>
          </p:cNvPr>
          <p:cNvSpPr txBox="1">
            <a:spLocks noChangeArrowheads="1"/>
          </p:cNvSpPr>
          <p:nvPr/>
        </p:nvSpPr>
        <p:spPr bwMode="auto">
          <a:xfrm>
            <a:off x="1123422" y="5339952"/>
            <a:ext cx="4009305"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Changer </a:t>
            </a:r>
            <a:r>
              <a:rPr lang="fr-FR" altLang="fr-FR" sz="1200" dirty="0">
                <a:latin typeface="Calibri"/>
                <a:cs typeface="Calibri"/>
                <a:sym typeface="Wingdings" panose="05000000000000000000" pitchFamily="2" charset="2"/>
              </a:rPr>
              <a:t>le type pour une zone pleine rouge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Valider </a:t>
            </a:r>
            <a:r>
              <a:rPr lang="fr-FR" altLang="fr-FR" sz="1200" dirty="0">
                <a:latin typeface="Calibri"/>
                <a:cs typeface="Calibri"/>
                <a:sym typeface="Wingdings" panose="05000000000000000000" pitchFamily="2" charset="2"/>
              </a:rPr>
              <a:t>avec la coche verte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Reproduire</a:t>
            </a:r>
            <a:r>
              <a:rPr lang="fr-FR" altLang="fr-FR" sz="1200" dirty="0">
                <a:latin typeface="Calibri"/>
                <a:cs typeface="Calibri"/>
                <a:sym typeface="Wingdings" panose="05000000000000000000" pitchFamily="2" charset="2"/>
              </a:rPr>
              <a:t> l’opération pour les deux autres zones</a:t>
            </a:r>
          </a:p>
        </p:txBody>
      </p:sp>
      <p:grpSp>
        <p:nvGrpSpPr>
          <p:cNvPr id="51" name="Groupe 95">
            <a:extLst>
              <a:ext uri="{FF2B5EF4-FFF2-40B4-BE49-F238E27FC236}">
                <a16:creationId xmlns="" xmlns:a16="http://schemas.microsoft.com/office/drawing/2014/main" id="{05BDEBDC-0AB3-4F37-9A8E-1958A3E67F3C}"/>
              </a:ext>
            </a:extLst>
          </p:cNvPr>
          <p:cNvGrpSpPr>
            <a:grpSpLocks/>
          </p:cNvGrpSpPr>
          <p:nvPr/>
        </p:nvGrpSpPr>
        <p:grpSpPr bwMode="auto">
          <a:xfrm>
            <a:off x="955940" y="5201045"/>
            <a:ext cx="334963" cy="277813"/>
            <a:chOff x="4198688" y="2087836"/>
            <a:chExt cx="318782" cy="277860"/>
          </a:xfrm>
        </p:grpSpPr>
        <p:sp>
          <p:nvSpPr>
            <p:cNvPr id="52" name="Ellipse 51">
              <a:extLst>
                <a:ext uri="{FF2B5EF4-FFF2-40B4-BE49-F238E27FC236}">
                  <a16:creationId xmlns="" xmlns:a16="http://schemas.microsoft.com/office/drawing/2014/main" id="{498CB639-7770-400A-AA2B-74568328BA3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53" name="ZoneTexte 97">
              <a:extLst>
                <a:ext uri="{FF2B5EF4-FFF2-40B4-BE49-F238E27FC236}">
                  <a16:creationId xmlns="" xmlns:a16="http://schemas.microsoft.com/office/drawing/2014/main" id="{97A18157-1A89-40ED-A5DE-6F890C443D50}"/>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3</a:t>
              </a:r>
            </a:p>
          </p:txBody>
        </p:sp>
      </p:grpSp>
      <p:cxnSp>
        <p:nvCxnSpPr>
          <p:cNvPr id="54" name="Connecteur droit avec flèche 53">
            <a:extLst>
              <a:ext uri="{FF2B5EF4-FFF2-40B4-BE49-F238E27FC236}">
                <a16:creationId xmlns="" xmlns:a16="http://schemas.microsoft.com/office/drawing/2014/main" id="{06819AC4-3C20-45D7-BF46-B8AE7B1D4DDC}"/>
              </a:ext>
            </a:extLst>
          </p:cNvPr>
          <p:cNvCxnSpPr>
            <a:cxnSpLocks/>
            <a:stCxn id="50" idx="0"/>
          </p:cNvCxnSpPr>
          <p:nvPr/>
        </p:nvCxnSpPr>
        <p:spPr>
          <a:xfrm flipV="1">
            <a:off x="3128075" y="4898222"/>
            <a:ext cx="165721" cy="44173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68" name="Connecteur droit avec flèche 67">
            <a:extLst>
              <a:ext uri="{FF2B5EF4-FFF2-40B4-BE49-F238E27FC236}">
                <a16:creationId xmlns="" xmlns:a16="http://schemas.microsoft.com/office/drawing/2014/main" id="{FB0979BB-A172-479D-9186-8C9EE048F89D}"/>
              </a:ext>
            </a:extLst>
          </p:cNvPr>
          <p:cNvCxnSpPr>
            <a:cxnSpLocks/>
            <a:stCxn id="50" idx="3"/>
          </p:cNvCxnSpPr>
          <p:nvPr/>
        </p:nvCxnSpPr>
        <p:spPr>
          <a:xfrm flipV="1">
            <a:off x="5132727" y="5477997"/>
            <a:ext cx="524038" cy="18512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34" name="ZoneTexte 33">
            <a:extLst>
              <a:ext uri="{FF2B5EF4-FFF2-40B4-BE49-F238E27FC236}">
                <a16:creationId xmlns="" xmlns:a16="http://schemas.microsoft.com/office/drawing/2014/main" id="{C389272A-6184-4357-83EB-6AFB9A0E28D4}"/>
              </a:ext>
            </a:extLst>
          </p:cNvPr>
          <p:cNvSpPr txBox="1"/>
          <p:nvPr/>
        </p:nvSpPr>
        <p:spPr>
          <a:xfrm>
            <a:off x="5866573" y="1952137"/>
            <a:ext cx="3160688" cy="830997"/>
          </a:xfrm>
          <a:prstGeom prst="rect">
            <a:avLst/>
          </a:prstGeom>
          <a:solidFill>
            <a:srgbClr val="CCFFFF"/>
          </a:solidFill>
          <a:ln>
            <a:solidFill>
              <a:schemeClr val="accent5">
                <a:lumMod val="50000"/>
              </a:schemeClr>
            </a:solidFill>
          </a:ln>
        </p:spPr>
        <p:txBody>
          <a:bodyPr wrap="square">
            <a:spAutoFit/>
          </a:bodyPr>
          <a:lstStyle/>
          <a:p>
            <a:pPr algn="just" eaLnBrk="1" fontAlgn="auto" hangingPunct="1">
              <a:spcBef>
                <a:spcPts val="0"/>
              </a:spcBef>
              <a:spcAft>
                <a:spcPts val="0"/>
              </a:spcAft>
              <a:defRPr/>
            </a:pPr>
            <a:r>
              <a:rPr lang="fr-FR" sz="1600" dirty="0">
                <a:latin typeface="+mn-lt"/>
              </a:rPr>
              <a:t>On </a:t>
            </a:r>
            <a:r>
              <a:rPr lang="fr-FR" sz="1600" dirty="0" smtClean="0">
                <a:latin typeface="+mn-lt"/>
              </a:rPr>
              <a:t>rappelle </a:t>
            </a:r>
            <a:r>
              <a:rPr lang="fr-FR" sz="1600" dirty="0">
                <a:latin typeface="+mn-lt"/>
              </a:rPr>
              <a:t>que des voies piétonnes doivent desservir chaque bâtiment</a:t>
            </a:r>
          </a:p>
        </p:txBody>
      </p:sp>
      <p:grpSp>
        <p:nvGrpSpPr>
          <p:cNvPr id="19" name="Groupe 18">
            <a:extLst>
              <a:ext uri="{FF2B5EF4-FFF2-40B4-BE49-F238E27FC236}">
                <a16:creationId xmlns="" xmlns:a16="http://schemas.microsoft.com/office/drawing/2014/main" id="{A9E7C2C2-FBB3-4CBF-B59F-E4092B27315F}"/>
              </a:ext>
            </a:extLst>
          </p:cNvPr>
          <p:cNvGrpSpPr>
            <a:grpSpLocks/>
          </p:cNvGrpSpPr>
          <p:nvPr/>
        </p:nvGrpSpPr>
        <p:grpSpPr bwMode="auto">
          <a:xfrm>
            <a:off x="5651977" y="1813230"/>
            <a:ext cx="334963" cy="277813"/>
            <a:chOff x="4246088" y="4664940"/>
            <a:chExt cx="318782" cy="277860"/>
          </a:xfrm>
        </p:grpSpPr>
        <p:sp>
          <p:nvSpPr>
            <p:cNvPr id="20" name="Ellipse 19">
              <a:extLst>
                <a:ext uri="{FF2B5EF4-FFF2-40B4-BE49-F238E27FC236}">
                  <a16:creationId xmlns="" xmlns:a16="http://schemas.microsoft.com/office/drawing/2014/main" id="{C2B090B2-8CD8-4E1F-AEE1-4F757029C1CB}"/>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21" name="ZoneTexte 97">
              <a:extLst>
                <a:ext uri="{FF2B5EF4-FFF2-40B4-BE49-F238E27FC236}">
                  <a16:creationId xmlns="" xmlns:a16="http://schemas.microsoft.com/office/drawing/2014/main" id="{1192BD63-B40F-4290-A873-A79703BC505A}"/>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smtClean="0">
                  <a:latin typeface="Calibri"/>
                  <a:cs typeface="Calibri"/>
                </a:rPr>
                <a:t>2</a:t>
              </a:r>
              <a:endParaRPr lang="fr-FR" altLang="fr-FR" sz="1200" dirty="0">
                <a:latin typeface="Calibri"/>
                <a:cs typeface="Calibri"/>
              </a:endParaRPr>
            </a:p>
          </p:txBody>
        </p:sp>
      </p:grpSp>
    </p:spTree>
    <p:extLst>
      <p:ext uri="{BB962C8B-B14F-4D97-AF65-F5344CB8AC3E}">
        <p14:creationId xmlns:p14="http://schemas.microsoft.com/office/powerpoint/2010/main" val="36021328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 xmlns:a16="http://schemas.microsoft.com/office/drawing/2014/main" id="{8EE2B5DA-B3D3-403F-BA97-66EFEC7690AC}"/>
              </a:ext>
            </a:extLst>
          </p:cNvPr>
          <p:cNvPicPr>
            <a:picLocks noChangeAspect="1"/>
          </p:cNvPicPr>
          <p:nvPr/>
        </p:nvPicPr>
        <p:blipFill>
          <a:blip r:embed="rId2"/>
          <a:stretch>
            <a:fillRect/>
          </a:stretch>
        </p:blipFill>
        <p:spPr>
          <a:xfrm>
            <a:off x="1846555" y="1750356"/>
            <a:ext cx="5107099" cy="4583878"/>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1588" y="-33599"/>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Implantation des éléments de chantier</a:t>
            </a:r>
          </a:p>
          <a:p>
            <a:pPr eaLnBrk="1" fontAlgn="auto" hangingPunct="1">
              <a:spcBef>
                <a:spcPts val="0"/>
              </a:spcBef>
              <a:spcAft>
                <a:spcPts val="0"/>
              </a:spcAft>
              <a:defRPr/>
            </a:pPr>
            <a:r>
              <a:rPr lang="fr-FR" b="1" dirty="0">
                <a:solidFill>
                  <a:srgbClr val="002060"/>
                </a:solidFill>
                <a:effectLst>
                  <a:outerShdw blurRad="38100" dist="38100" dir="2700000" algn="tl">
                    <a:srgbClr val="000000">
                      <a:alpha val="43137"/>
                    </a:srgbClr>
                  </a:outerShdw>
                </a:effectLst>
                <a:latin typeface="+mn-lt"/>
              </a:rPr>
              <a:t>3.3.Mise en place des voies de circulation</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14</a:t>
            </a:fld>
            <a:endParaRPr lang="fr-FR" altLang="fr-FR" sz="1200">
              <a:solidFill>
                <a:srgbClr val="002060"/>
              </a:solidFill>
            </a:endParaRPr>
          </a:p>
        </p:txBody>
      </p:sp>
      <p:sp>
        <p:nvSpPr>
          <p:cNvPr id="26" name="ZoneTexte 94">
            <a:extLst>
              <a:ext uri="{FF2B5EF4-FFF2-40B4-BE49-F238E27FC236}">
                <a16:creationId xmlns="" xmlns:a16="http://schemas.microsoft.com/office/drawing/2014/main" id="{BC61CE73-DF3A-40B4-9F87-E4243E296193}"/>
              </a:ext>
            </a:extLst>
          </p:cNvPr>
          <p:cNvSpPr txBox="1">
            <a:spLocks noChangeArrowheads="1"/>
          </p:cNvSpPr>
          <p:nvPr/>
        </p:nvSpPr>
        <p:spPr bwMode="auto">
          <a:xfrm>
            <a:off x="345460" y="871717"/>
            <a:ext cx="5521113"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 </a:t>
            </a:r>
            <a:r>
              <a:rPr lang="fr-FR" altLang="fr-FR" sz="1200" dirty="0">
                <a:latin typeface="Calibri"/>
                <a:cs typeface="Calibri"/>
                <a:sym typeface="Wingdings" panose="05000000000000000000" pitchFamily="2" charset="2"/>
              </a:rPr>
              <a:t>les différents texte </a:t>
            </a:r>
            <a:r>
              <a:rPr lang="fr-FR" altLang="fr-FR" sz="1200" dirty="0" smtClean="0">
                <a:latin typeface="Calibri"/>
                <a:cs typeface="Calibri"/>
                <a:sym typeface="Wingdings" panose="05000000000000000000" pitchFamily="2" charset="2"/>
              </a:rPr>
              <a:t>s format </a:t>
            </a:r>
            <a:r>
              <a:rPr lang="fr-FR" altLang="fr-FR" sz="1200" dirty="0" err="1">
                <a:latin typeface="Calibri"/>
                <a:cs typeface="Calibri"/>
                <a:sym typeface="Wingdings" panose="05000000000000000000" pitchFamily="2" charset="2"/>
              </a:rPr>
              <a:t>arial</a:t>
            </a:r>
            <a:r>
              <a:rPr lang="fr-FR" altLang="fr-FR" sz="1200" dirty="0">
                <a:latin typeface="Calibri"/>
                <a:cs typeface="Calibri"/>
                <a:sym typeface="Wingdings" panose="05000000000000000000" pitchFamily="2" charset="2"/>
              </a:rPr>
              <a:t> 5mm</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a:t>
            </a:r>
            <a:r>
              <a:rPr lang="fr-FR" altLang="fr-FR" sz="1200" dirty="0">
                <a:latin typeface="Calibri"/>
                <a:cs typeface="Calibri"/>
                <a:sym typeface="Wingdings" panose="05000000000000000000" pitchFamily="2" charset="2"/>
              </a:rPr>
              <a:t> les flèches pour le sens de circulation (utiliser la fonction texte avec flèches sans mettre de texte)</a:t>
            </a:r>
          </a:p>
        </p:txBody>
      </p:sp>
      <p:grpSp>
        <p:nvGrpSpPr>
          <p:cNvPr id="9225" name="Groupe 95">
            <a:extLst>
              <a:ext uri="{FF2B5EF4-FFF2-40B4-BE49-F238E27FC236}">
                <a16:creationId xmlns="" xmlns:a16="http://schemas.microsoft.com/office/drawing/2014/main" id="{5EF4184B-2107-461E-8759-86FC17FC8FCA}"/>
              </a:ext>
            </a:extLst>
          </p:cNvPr>
          <p:cNvGrpSpPr>
            <a:grpSpLocks/>
          </p:cNvGrpSpPr>
          <p:nvPr/>
        </p:nvGrpSpPr>
        <p:grpSpPr bwMode="auto">
          <a:xfrm>
            <a:off x="219259" y="693562"/>
            <a:ext cx="334963" cy="277813"/>
            <a:chOff x="4198688" y="2087836"/>
            <a:chExt cx="318782" cy="277860"/>
          </a:xfrm>
        </p:grpSpPr>
        <p:sp>
          <p:nvSpPr>
            <p:cNvPr id="28" name="Ellipse 27">
              <a:extLst>
                <a:ext uri="{FF2B5EF4-FFF2-40B4-BE49-F238E27FC236}">
                  <a16:creationId xmlns="" xmlns:a16="http://schemas.microsoft.com/office/drawing/2014/main" id="{C480BAAB-89DB-4153-9AE1-3759243E2997}"/>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9229" name="ZoneTexte 97">
              <a:extLst>
                <a:ext uri="{FF2B5EF4-FFF2-40B4-BE49-F238E27FC236}">
                  <a16:creationId xmlns="" xmlns:a16="http://schemas.microsoft.com/office/drawing/2014/main" id="{45C8598E-FAA3-45D6-AB12-394A8C7A4773}"/>
                </a:ext>
              </a:extLst>
            </p:cNvPr>
            <p:cNvSpPr txBox="1">
              <a:spLocks noChangeArrowheads="1"/>
            </p:cNvSpPr>
            <p:nvPr/>
          </p:nvSpPr>
          <p:spPr bwMode="auto">
            <a:xfrm>
              <a:off x="4198688" y="2087836"/>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t>4</a:t>
              </a:r>
              <a:endParaRPr lang="fr-FR" altLang="fr-FR" sz="1200" dirty="0"/>
            </a:p>
          </p:txBody>
        </p:sp>
      </p:gr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cxnSp>
        <p:nvCxnSpPr>
          <p:cNvPr id="10" name="Connecteur droit 9">
            <a:extLst>
              <a:ext uri="{FF2B5EF4-FFF2-40B4-BE49-F238E27FC236}">
                <a16:creationId xmlns="" xmlns:a16="http://schemas.microsoft.com/office/drawing/2014/main" id="{8D9CC473-58BE-4CAA-9F4A-6F48113BB23D}"/>
              </a:ext>
            </a:extLst>
          </p:cNvPr>
          <p:cNvCxnSpPr>
            <a:cxnSpLocks/>
          </p:cNvCxnSpPr>
          <p:nvPr/>
        </p:nvCxnSpPr>
        <p:spPr>
          <a:xfrm>
            <a:off x="3106017" y="2911106"/>
            <a:ext cx="187779" cy="182930"/>
          </a:xfrm>
          <a:prstGeom prst="line">
            <a:avLst/>
          </a:prstGeom>
        </p:spPr>
        <p:style>
          <a:lnRef idx="2">
            <a:schemeClr val="accent2"/>
          </a:lnRef>
          <a:fillRef idx="0">
            <a:schemeClr val="accent2"/>
          </a:fillRef>
          <a:effectRef idx="1">
            <a:schemeClr val="accent2"/>
          </a:effectRef>
          <a:fontRef idx="minor">
            <a:schemeClr val="tx1"/>
          </a:fontRef>
        </p:style>
      </p:cxnSp>
      <p:cxnSp>
        <p:nvCxnSpPr>
          <p:cNvPr id="54" name="Connecteur droit avec flèche 53">
            <a:extLst>
              <a:ext uri="{FF2B5EF4-FFF2-40B4-BE49-F238E27FC236}">
                <a16:creationId xmlns="" xmlns:a16="http://schemas.microsoft.com/office/drawing/2014/main" id="{06819AC4-3C20-45D7-BF46-B8AE7B1D4DDC}"/>
              </a:ext>
            </a:extLst>
          </p:cNvPr>
          <p:cNvCxnSpPr>
            <a:cxnSpLocks/>
          </p:cNvCxnSpPr>
          <p:nvPr/>
        </p:nvCxnSpPr>
        <p:spPr>
          <a:xfrm flipV="1">
            <a:off x="3128075" y="4898222"/>
            <a:ext cx="165721" cy="44173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pic>
        <p:nvPicPr>
          <p:cNvPr id="3" name="Image 2">
            <a:extLst>
              <a:ext uri="{FF2B5EF4-FFF2-40B4-BE49-F238E27FC236}">
                <a16:creationId xmlns="" xmlns:a16="http://schemas.microsoft.com/office/drawing/2014/main" id="{B0904D81-E1ED-4685-AD0B-B1856C548305}"/>
              </a:ext>
            </a:extLst>
          </p:cNvPr>
          <p:cNvPicPr>
            <a:picLocks noChangeAspect="1"/>
          </p:cNvPicPr>
          <p:nvPr/>
        </p:nvPicPr>
        <p:blipFill>
          <a:blip r:embed="rId3"/>
          <a:stretch>
            <a:fillRect/>
          </a:stretch>
        </p:blipFill>
        <p:spPr>
          <a:xfrm>
            <a:off x="402555" y="1601901"/>
            <a:ext cx="3306515" cy="938624"/>
          </a:xfrm>
          <a:prstGeom prst="rect">
            <a:avLst/>
          </a:prstGeom>
        </p:spPr>
      </p:pic>
      <p:sp>
        <p:nvSpPr>
          <p:cNvPr id="19" name="Ellipse 18">
            <a:extLst>
              <a:ext uri="{FF2B5EF4-FFF2-40B4-BE49-F238E27FC236}">
                <a16:creationId xmlns="" xmlns:a16="http://schemas.microsoft.com/office/drawing/2014/main" id="{55716A53-7C28-4518-9AB8-72EFDF04E997}"/>
              </a:ext>
            </a:extLst>
          </p:cNvPr>
          <p:cNvSpPr/>
          <p:nvPr/>
        </p:nvSpPr>
        <p:spPr>
          <a:xfrm>
            <a:off x="402555" y="1518047"/>
            <a:ext cx="431946" cy="310579"/>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Ellipse 19">
            <a:extLst>
              <a:ext uri="{FF2B5EF4-FFF2-40B4-BE49-F238E27FC236}">
                <a16:creationId xmlns="" xmlns:a16="http://schemas.microsoft.com/office/drawing/2014/main" id="{6DCE474D-8537-4344-87D7-0BE830D80CBB}"/>
              </a:ext>
            </a:extLst>
          </p:cNvPr>
          <p:cNvSpPr/>
          <p:nvPr/>
        </p:nvSpPr>
        <p:spPr>
          <a:xfrm>
            <a:off x="3254320" y="1733339"/>
            <a:ext cx="431946" cy="310579"/>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a:extLst>
              <a:ext uri="{FF2B5EF4-FFF2-40B4-BE49-F238E27FC236}">
                <a16:creationId xmlns="" xmlns:a16="http://schemas.microsoft.com/office/drawing/2014/main" id="{A7771AB8-A273-4EE8-8E08-FA64DCE78D1A}"/>
              </a:ext>
            </a:extLst>
          </p:cNvPr>
          <p:cNvPicPr>
            <a:picLocks noChangeAspect="1"/>
          </p:cNvPicPr>
          <p:nvPr/>
        </p:nvPicPr>
        <p:blipFill>
          <a:blip r:embed="rId4"/>
          <a:stretch>
            <a:fillRect/>
          </a:stretch>
        </p:blipFill>
        <p:spPr>
          <a:xfrm>
            <a:off x="5060272" y="4455395"/>
            <a:ext cx="3533173" cy="884557"/>
          </a:xfrm>
          <a:prstGeom prst="rect">
            <a:avLst/>
          </a:prstGeom>
        </p:spPr>
      </p:pic>
      <p:sp>
        <p:nvSpPr>
          <p:cNvPr id="23" name="Ellipse 22">
            <a:extLst>
              <a:ext uri="{FF2B5EF4-FFF2-40B4-BE49-F238E27FC236}">
                <a16:creationId xmlns="" xmlns:a16="http://schemas.microsoft.com/office/drawing/2014/main" id="{98942817-C93F-4EBB-B75B-BA93A87570A1}"/>
              </a:ext>
            </a:extLst>
          </p:cNvPr>
          <p:cNvSpPr/>
          <p:nvPr/>
        </p:nvSpPr>
        <p:spPr>
          <a:xfrm>
            <a:off x="3848571" y="3843334"/>
            <a:ext cx="847716" cy="310579"/>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4" name="Connecteur droit avec flèche 23">
            <a:extLst>
              <a:ext uri="{FF2B5EF4-FFF2-40B4-BE49-F238E27FC236}">
                <a16:creationId xmlns="" xmlns:a16="http://schemas.microsoft.com/office/drawing/2014/main" id="{0A1A5963-DA0F-405F-A26A-6E46A297EA25}"/>
              </a:ext>
            </a:extLst>
          </p:cNvPr>
          <p:cNvCxnSpPr>
            <a:cxnSpLocks/>
            <a:stCxn id="23" idx="4"/>
            <a:endCxn id="4" idx="1"/>
          </p:cNvCxnSpPr>
          <p:nvPr/>
        </p:nvCxnSpPr>
        <p:spPr>
          <a:xfrm>
            <a:off x="4272429" y="4153913"/>
            <a:ext cx="787843" cy="74376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 xmlns:a16="http://schemas.microsoft.com/office/drawing/2014/main" id="{61B7264D-FA7F-4269-B338-01BA2BF2E540}"/>
              </a:ext>
            </a:extLst>
          </p:cNvPr>
          <p:cNvPicPr>
            <a:picLocks noChangeAspect="1"/>
          </p:cNvPicPr>
          <p:nvPr/>
        </p:nvPicPr>
        <p:blipFill>
          <a:blip r:embed="rId5"/>
          <a:stretch>
            <a:fillRect/>
          </a:stretch>
        </p:blipFill>
        <p:spPr>
          <a:xfrm>
            <a:off x="6600455" y="1142201"/>
            <a:ext cx="2524125" cy="2133600"/>
          </a:xfrm>
          <a:prstGeom prst="rect">
            <a:avLst/>
          </a:prstGeom>
        </p:spPr>
      </p:pic>
      <p:sp>
        <p:nvSpPr>
          <p:cNvPr id="27" name="Ellipse 26">
            <a:extLst>
              <a:ext uri="{FF2B5EF4-FFF2-40B4-BE49-F238E27FC236}">
                <a16:creationId xmlns="" xmlns:a16="http://schemas.microsoft.com/office/drawing/2014/main" id="{6C5BBB65-9697-44AD-9DFC-D658E8770D01}"/>
              </a:ext>
            </a:extLst>
          </p:cNvPr>
          <p:cNvSpPr/>
          <p:nvPr/>
        </p:nvSpPr>
        <p:spPr>
          <a:xfrm>
            <a:off x="5983550" y="2402605"/>
            <a:ext cx="616905" cy="691431"/>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cxnSp>
        <p:nvCxnSpPr>
          <p:cNvPr id="30" name="Connecteur droit avec flèche 29">
            <a:extLst>
              <a:ext uri="{FF2B5EF4-FFF2-40B4-BE49-F238E27FC236}">
                <a16:creationId xmlns="" xmlns:a16="http://schemas.microsoft.com/office/drawing/2014/main" id="{F00ACDE7-5919-49C3-9D48-72EBA9AE4C83}"/>
              </a:ext>
            </a:extLst>
          </p:cNvPr>
          <p:cNvCxnSpPr>
            <a:cxnSpLocks/>
            <a:stCxn id="27" idx="6"/>
          </p:cNvCxnSpPr>
          <p:nvPr/>
        </p:nvCxnSpPr>
        <p:spPr>
          <a:xfrm flipV="1">
            <a:off x="6600455" y="2540525"/>
            <a:ext cx="981075" cy="207796"/>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
        <p:nvSpPr>
          <p:cNvPr id="34" name="ZoneTexte 33">
            <a:extLst>
              <a:ext uri="{FF2B5EF4-FFF2-40B4-BE49-F238E27FC236}">
                <a16:creationId xmlns="" xmlns:a16="http://schemas.microsoft.com/office/drawing/2014/main" id="{B2D0B648-6D49-4AA1-9F7B-8ED092EFBD3B}"/>
              </a:ext>
            </a:extLst>
          </p:cNvPr>
          <p:cNvSpPr txBox="1"/>
          <p:nvPr/>
        </p:nvSpPr>
        <p:spPr>
          <a:xfrm>
            <a:off x="202266" y="2885735"/>
            <a:ext cx="2232109" cy="1569660"/>
          </a:xfrm>
          <a:prstGeom prst="rect">
            <a:avLst/>
          </a:prstGeom>
          <a:solidFill>
            <a:srgbClr val="CCFFFF"/>
          </a:solidFill>
          <a:ln>
            <a:solidFill>
              <a:schemeClr val="accent5">
                <a:lumMod val="50000"/>
              </a:schemeClr>
            </a:solidFill>
          </a:ln>
        </p:spPr>
        <p:txBody>
          <a:bodyPr wrap="square">
            <a:spAutoFit/>
          </a:bodyPr>
          <a:lstStyle/>
          <a:p>
            <a:pPr algn="just" eaLnBrk="1" fontAlgn="auto" hangingPunct="1">
              <a:spcBef>
                <a:spcPts val="0"/>
              </a:spcBef>
              <a:spcAft>
                <a:spcPts val="0"/>
              </a:spcAft>
              <a:defRPr/>
            </a:pPr>
            <a:r>
              <a:rPr lang="fr-FR" sz="1600" dirty="0">
                <a:latin typeface="+mn-lt"/>
              </a:rPr>
              <a:t>Prévoir une place pour la livraison des poids lourds et des places pour les véhicules légers suivant la place sur le chantier</a:t>
            </a:r>
          </a:p>
        </p:txBody>
      </p:sp>
      <p:grpSp>
        <p:nvGrpSpPr>
          <p:cNvPr id="25" name="Groupe 24">
            <a:extLst>
              <a:ext uri="{FF2B5EF4-FFF2-40B4-BE49-F238E27FC236}">
                <a16:creationId xmlns="" xmlns:a16="http://schemas.microsoft.com/office/drawing/2014/main" id="{A9E7C2C2-FBB3-4CBF-B59F-E4092B27315F}"/>
              </a:ext>
            </a:extLst>
          </p:cNvPr>
          <p:cNvGrpSpPr>
            <a:grpSpLocks/>
          </p:cNvGrpSpPr>
          <p:nvPr/>
        </p:nvGrpSpPr>
        <p:grpSpPr bwMode="auto">
          <a:xfrm>
            <a:off x="-1588" y="2698219"/>
            <a:ext cx="334963" cy="277813"/>
            <a:chOff x="4246088" y="4664940"/>
            <a:chExt cx="318782" cy="277860"/>
          </a:xfrm>
        </p:grpSpPr>
        <p:sp>
          <p:nvSpPr>
            <p:cNvPr id="29" name="Ellipse 28">
              <a:extLst>
                <a:ext uri="{FF2B5EF4-FFF2-40B4-BE49-F238E27FC236}">
                  <a16:creationId xmlns="" xmlns:a16="http://schemas.microsoft.com/office/drawing/2014/main" id="{C2B090B2-8CD8-4E1F-AEE1-4F757029C1CB}"/>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31" name="ZoneTexte 97">
              <a:extLst>
                <a:ext uri="{FF2B5EF4-FFF2-40B4-BE49-F238E27FC236}">
                  <a16:creationId xmlns="" xmlns:a16="http://schemas.microsoft.com/office/drawing/2014/main" id="{1192BD63-B40F-4290-A873-A79703BC505A}"/>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smtClean="0">
                  <a:latin typeface="Calibri"/>
                  <a:cs typeface="Calibri"/>
                </a:rPr>
                <a:t>5</a:t>
              </a:r>
              <a:endParaRPr lang="fr-FR" altLang="fr-FR" sz="1200" dirty="0">
                <a:latin typeface="Calibri"/>
                <a:cs typeface="Calibri"/>
              </a:endParaRPr>
            </a:p>
          </p:txBody>
        </p:sp>
      </p:grpSp>
    </p:spTree>
    <p:extLst>
      <p:ext uri="{BB962C8B-B14F-4D97-AF65-F5344CB8AC3E}">
        <p14:creationId xmlns:p14="http://schemas.microsoft.com/office/powerpoint/2010/main" val="39932550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a:extLst>
              <a:ext uri="{FF2B5EF4-FFF2-40B4-BE49-F238E27FC236}">
                <a16:creationId xmlns="" xmlns:a16="http://schemas.microsoft.com/office/drawing/2014/main" id="{32D767D5-157F-4319-9263-909D5CBB97D5}"/>
              </a:ext>
            </a:extLst>
          </p:cNvPr>
          <p:cNvPicPr>
            <a:picLocks noChangeAspect="1"/>
          </p:cNvPicPr>
          <p:nvPr/>
        </p:nvPicPr>
        <p:blipFill>
          <a:blip r:embed="rId2"/>
          <a:stretch>
            <a:fillRect/>
          </a:stretch>
        </p:blipFill>
        <p:spPr>
          <a:xfrm>
            <a:off x="697077" y="2590428"/>
            <a:ext cx="7470379" cy="3870729"/>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1588" y="-33599"/>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Implantation des éléments de chantier</a:t>
            </a:r>
          </a:p>
          <a:p>
            <a:pPr eaLnBrk="1" fontAlgn="auto" hangingPunct="1">
              <a:spcBef>
                <a:spcPts val="0"/>
              </a:spcBef>
              <a:spcAft>
                <a:spcPts val="0"/>
              </a:spcAft>
              <a:defRPr/>
            </a:pPr>
            <a:r>
              <a:rPr lang="fr-FR" b="1" dirty="0">
                <a:solidFill>
                  <a:srgbClr val="002060"/>
                </a:solidFill>
                <a:effectLst>
                  <a:outerShdw blurRad="38100" dist="38100" dir="2700000" algn="tl">
                    <a:srgbClr val="000000">
                      <a:alpha val="43137"/>
                    </a:srgbClr>
                  </a:outerShdw>
                </a:effectLst>
                <a:latin typeface="+mn-lt"/>
              </a:rPr>
              <a:t>3.4.Implantation des zones de stockages</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15</a:t>
            </a:fld>
            <a:endParaRPr lang="fr-FR" altLang="fr-FR" sz="1200">
              <a:solidFill>
                <a:srgbClr val="002060"/>
              </a:solidFill>
            </a:endParaRPr>
          </a:p>
        </p:txBody>
      </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sp>
        <p:nvSpPr>
          <p:cNvPr id="23" name="Ellipse 22">
            <a:extLst>
              <a:ext uri="{FF2B5EF4-FFF2-40B4-BE49-F238E27FC236}">
                <a16:creationId xmlns="" xmlns:a16="http://schemas.microsoft.com/office/drawing/2014/main" id="{98942817-C93F-4EBB-B75B-BA93A87570A1}"/>
              </a:ext>
            </a:extLst>
          </p:cNvPr>
          <p:cNvSpPr/>
          <p:nvPr/>
        </p:nvSpPr>
        <p:spPr>
          <a:xfrm>
            <a:off x="7234382" y="4610966"/>
            <a:ext cx="847716" cy="1283807"/>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4" name="Connecteur droit avec flèche 23">
            <a:extLst>
              <a:ext uri="{FF2B5EF4-FFF2-40B4-BE49-F238E27FC236}">
                <a16:creationId xmlns="" xmlns:a16="http://schemas.microsoft.com/office/drawing/2014/main" id="{0A1A5963-DA0F-405F-A26A-6E46A297EA25}"/>
              </a:ext>
            </a:extLst>
          </p:cNvPr>
          <p:cNvCxnSpPr>
            <a:cxnSpLocks/>
          </p:cNvCxnSpPr>
          <p:nvPr/>
        </p:nvCxnSpPr>
        <p:spPr>
          <a:xfrm>
            <a:off x="4272429" y="3012396"/>
            <a:ext cx="2961953" cy="222180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5" name="ZoneTexte 24">
            <a:extLst>
              <a:ext uri="{FF2B5EF4-FFF2-40B4-BE49-F238E27FC236}">
                <a16:creationId xmlns="" xmlns:a16="http://schemas.microsoft.com/office/drawing/2014/main" id="{A12F6F6C-3D17-4BDB-BBF4-6C6E0BC24E41}"/>
              </a:ext>
            </a:extLst>
          </p:cNvPr>
          <p:cNvSpPr txBox="1"/>
          <p:nvPr/>
        </p:nvSpPr>
        <p:spPr>
          <a:xfrm>
            <a:off x="180595" y="741360"/>
            <a:ext cx="8782810" cy="1077218"/>
          </a:xfrm>
          <a:prstGeom prst="rect">
            <a:avLst/>
          </a:prstGeom>
          <a:solidFill>
            <a:srgbClr val="CCFFFF"/>
          </a:solidFill>
          <a:ln>
            <a:solidFill>
              <a:schemeClr val="accent5">
                <a:lumMod val="50000"/>
              </a:schemeClr>
            </a:solidFill>
          </a:ln>
        </p:spPr>
        <p:txBody>
          <a:bodyPr wrap="square">
            <a:spAutoFit/>
          </a:bodyPr>
          <a:lstStyle/>
          <a:p>
            <a:pPr algn="just" eaLnBrk="1" fontAlgn="auto" hangingPunct="1">
              <a:spcBef>
                <a:spcPts val="0"/>
              </a:spcBef>
              <a:spcAft>
                <a:spcPts val="0"/>
              </a:spcAft>
              <a:defRPr/>
            </a:pPr>
            <a:r>
              <a:rPr lang="fr-FR" sz="1600" dirty="0">
                <a:latin typeface="+mn-lt"/>
              </a:rPr>
              <a:t>Le chantier doit comporter les surfaces de stockage nécessaires suivant les techniques utilisées (banches, zone de préfabrication, zone préfabriqué, livraison de palette de briques ou autres </a:t>
            </a:r>
            <a:r>
              <a:rPr lang="fr-FR" sz="1600" dirty="0" err="1">
                <a:latin typeface="+mn-lt"/>
              </a:rPr>
              <a:t>etc</a:t>
            </a:r>
            <a:r>
              <a:rPr lang="fr-FR" sz="1600" dirty="0">
                <a:latin typeface="+mn-lt"/>
              </a:rPr>
              <a:t>).</a:t>
            </a:r>
          </a:p>
          <a:p>
            <a:pPr algn="just" eaLnBrk="1" fontAlgn="auto" hangingPunct="1">
              <a:spcBef>
                <a:spcPts val="0"/>
              </a:spcBef>
              <a:spcAft>
                <a:spcPts val="0"/>
              </a:spcAft>
              <a:defRPr/>
            </a:pPr>
            <a:r>
              <a:rPr lang="fr-FR" sz="1600" dirty="0">
                <a:latin typeface="+mn-lt"/>
              </a:rPr>
              <a:t>Leurs tailles </a:t>
            </a:r>
            <a:r>
              <a:rPr lang="fr-FR" sz="1600" dirty="0" smtClean="0">
                <a:latin typeface="+mn-lt"/>
              </a:rPr>
              <a:t>doivent </a:t>
            </a:r>
            <a:r>
              <a:rPr lang="fr-FR" sz="1600" dirty="0">
                <a:latin typeface="+mn-lt"/>
              </a:rPr>
              <a:t>correspondre aux matériels </a:t>
            </a:r>
            <a:r>
              <a:rPr lang="fr-FR" sz="1600" dirty="0" smtClean="0">
                <a:latin typeface="+mn-lt"/>
              </a:rPr>
              <a:t>stockés.</a:t>
            </a:r>
            <a:endParaRPr lang="fr-FR" sz="1600" dirty="0">
              <a:latin typeface="+mn-lt"/>
            </a:endParaRPr>
          </a:p>
          <a:p>
            <a:pPr algn="just" eaLnBrk="1" fontAlgn="auto" hangingPunct="1">
              <a:spcBef>
                <a:spcPts val="0"/>
              </a:spcBef>
              <a:spcAft>
                <a:spcPts val="0"/>
              </a:spcAft>
              <a:defRPr/>
            </a:pPr>
            <a:r>
              <a:rPr lang="fr-FR" sz="1600" dirty="0">
                <a:latin typeface="+mn-lt"/>
              </a:rPr>
              <a:t>Prévoir aussi un conteneur de stockage pour le petit matériel (voir bibliothèque REVIT « cantonnement). </a:t>
            </a:r>
          </a:p>
        </p:txBody>
      </p:sp>
      <p:sp>
        <p:nvSpPr>
          <p:cNvPr id="29" name="ZoneTexte 94">
            <a:extLst>
              <a:ext uri="{FF2B5EF4-FFF2-40B4-BE49-F238E27FC236}">
                <a16:creationId xmlns="" xmlns:a16="http://schemas.microsoft.com/office/drawing/2014/main" id="{287B6BE1-0E7A-407A-8D22-9289B4BEBB47}"/>
              </a:ext>
            </a:extLst>
          </p:cNvPr>
          <p:cNvSpPr txBox="1">
            <a:spLocks noChangeArrowheads="1"/>
          </p:cNvSpPr>
          <p:nvPr/>
        </p:nvSpPr>
        <p:spPr bwMode="auto">
          <a:xfrm>
            <a:off x="306796" y="1996733"/>
            <a:ext cx="7860660" cy="1015663"/>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i="1" dirty="0">
                <a:latin typeface="Calibri"/>
                <a:cs typeface="Calibri"/>
                <a:sym typeface="Wingdings" panose="05000000000000000000" pitchFamily="2" charset="2"/>
              </a:rPr>
              <a:t>Pour l’ensemble utiliser un </a:t>
            </a:r>
            <a:r>
              <a:rPr lang="fr-FR" altLang="fr-FR" sz="1200" i="1" dirty="0" smtClean="0">
                <a:latin typeface="Calibri"/>
                <a:cs typeface="Calibri"/>
                <a:sym typeface="Wingdings" panose="05000000000000000000" pitchFamily="2" charset="2"/>
              </a:rPr>
              <a:t>matériau </a:t>
            </a:r>
            <a:r>
              <a:rPr lang="fr-FR" altLang="fr-FR" sz="1200" i="1" dirty="0">
                <a:latin typeface="Calibri"/>
                <a:cs typeface="Calibri"/>
                <a:sym typeface="Wingdings" panose="05000000000000000000" pitchFamily="2" charset="2"/>
              </a:rPr>
              <a:t>de couleur cuivre et mettre un texte sur chaque zone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 </a:t>
            </a:r>
            <a:r>
              <a:rPr lang="fr-FR" altLang="fr-FR" sz="1200" dirty="0">
                <a:latin typeface="Calibri"/>
                <a:cs typeface="Calibri"/>
                <a:sym typeface="Wingdings" panose="05000000000000000000" pitchFamily="2" charset="2"/>
              </a:rPr>
              <a:t>la zone de stockage livraison pour les éléments préfabriqué et les palettes (taille environ 1 remorque) 3*13m)</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a:t>
            </a:r>
            <a:r>
              <a:rPr lang="fr-FR" altLang="fr-FR" sz="1200" dirty="0">
                <a:latin typeface="Calibri"/>
                <a:cs typeface="Calibri"/>
                <a:sym typeface="Wingdings" panose="05000000000000000000" pitchFamily="2" charset="2"/>
              </a:rPr>
              <a:t> la zone de stockage des treillis soudés et barre HA 10*4m</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 </a:t>
            </a:r>
            <a:r>
              <a:rPr lang="fr-FR" altLang="fr-FR" sz="1200" dirty="0">
                <a:latin typeface="Calibri"/>
                <a:cs typeface="Calibri"/>
                <a:sym typeface="Wingdings" panose="05000000000000000000" pitchFamily="2" charset="2"/>
              </a:rPr>
              <a:t>la zone de stockage pour les banches et la benne à béton 3*15m</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a:t>
            </a:r>
            <a:r>
              <a:rPr lang="fr-FR" altLang="fr-FR" sz="1200" dirty="0">
                <a:latin typeface="Calibri"/>
                <a:cs typeface="Calibri"/>
                <a:sym typeface="Wingdings" panose="05000000000000000000" pitchFamily="2" charset="2"/>
              </a:rPr>
              <a:t> un demi conteneur pour le petit matériel</a:t>
            </a:r>
          </a:p>
        </p:txBody>
      </p:sp>
      <p:grpSp>
        <p:nvGrpSpPr>
          <p:cNvPr id="31" name="Groupe 95">
            <a:extLst>
              <a:ext uri="{FF2B5EF4-FFF2-40B4-BE49-F238E27FC236}">
                <a16:creationId xmlns="" xmlns:a16="http://schemas.microsoft.com/office/drawing/2014/main" id="{FBD2F8A2-722E-4C71-B4FC-DF3B7D067D70}"/>
              </a:ext>
            </a:extLst>
          </p:cNvPr>
          <p:cNvGrpSpPr>
            <a:grpSpLocks/>
          </p:cNvGrpSpPr>
          <p:nvPr/>
        </p:nvGrpSpPr>
        <p:grpSpPr bwMode="auto">
          <a:xfrm>
            <a:off x="180595" y="1818578"/>
            <a:ext cx="334963" cy="277813"/>
            <a:chOff x="4198688" y="2087836"/>
            <a:chExt cx="318782" cy="277860"/>
          </a:xfrm>
        </p:grpSpPr>
        <p:sp>
          <p:nvSpPr>
            <p:cNvPr id="32" name="Ellipse 31">
              <a:extLst>
                <a:ext uri="{FF2B5EF4-FFF2-40B4-BE49-F238E27FC236}">
                  <a16:creationId xmlns="" xmlns:a16="http://schemas.microsoft.com/office/drawing/2014/main" id="{AD382E92-3A8D-4CF9-AF1B-3AFE5B08F82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33" name="ZoneTexte 97">
              <a:extLst>
                <a:ext uri="{FF2B5EF4-FFF2-40B4-BE49-F238E27FC236}">
                  <a16:creationId xmlns="" xmlns:a16="http://schemas.microsoft.com/office/drawing/2014/main" id="{45AF8DA9-9A6F-45B0-A1F8-7D8A10924B47}"/>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1</a:t>
              </a:r>
            </a:p>
          </p:txBody>
        </p:sp>
      </p:grpSp>
      <p:cxnSp>
        <p:nvCxnSpPr>
          <p:cNvPr id="34" name="Connecteur droit avec flèche 33">
            <a:extLst>
              <a:ext uri="{FF2B5EF4-FFF2-40B4-BE49-F238E27FC236}">
                <a16:creationId xmlns="" xmlns:a16="http://schemas.microsoft.com/office/drawing/2014/main" id="{D0B64FA5-8CDC-48A5-9CE3-D7037014CFB3}"/>
              </a:ext>
            </a:extLst>
          </p:cNvPr>
          <p:cNvCxnSpPr>
            <a:cxnSpLocks/>
            <a:stCxn id="29" idx="2"/>
          </p:cNvCxnSpPr>
          <p:nvPr/>
        </p:nvCxnSpPr>
        <p:spPr>
          <a:xfrm flipH="1">
            <a:off x="2716568" y="3012396"/>
            <a:ext cx="1520558" cy="59369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5" name="Connecteur droit avec flèche 34">
            <a:extLst>
              <a:ext uri="{FF2B5EF4-FFF2-40B4-BE49-F238E27FC236}">
                <a16:creationId xmlns="" xmlns:a16="http://schemas.microsoft.com/office/drawing/2014/main" id="{F1ED8422-9A08-4029-92BC-6F38C01D2DE0}"/>
              </a:ext>
            </a:extLst>
          </p:cNvPr>
          <p:cNvCxnSpPr>
            <a:cxnSpLocks/>
            <a:stCxn id="29" idx="2"/>
          </p:cNvCxnSpPr>
          <p:nvPr/>
        </p:nvCxnSpPr>
        <p:spPr>
          <a:xfrm flipH="1">
            <a:off x="2868968" y="3012396"/>
            <a:ext cx="1368158" cy="245624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8" name="Connecteur droit avec flèche 37">
            <a:extLst>
              <a:ext uri="{FF2B5EF4-FFF2-40B4-BE49-F238E27FC236}">
                <a16:creationId xmlns="" xmlns:a16="http://schemas.microsoft.com/office/drawing/2014/main" id="{49356CD0-3419-450A-8C63-992156D0259B}"/>
              </a:ext>
            </a:extLst>
          </p:cNvPr>
          <p:cNvCxnSpPr>
            <a:cxnSpLocks/>
            <a:stCxn id="29" idx="2"/>
          </p:cNvCxnSpPr>
          <p:nvPr/>
        </p:nvCxnSpPr>
        <p:spPr>
          <a:xfrm>
            <a:off x="4237126" y="3012396"/>
            <a:ext cx="938556" cy="248796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17" name="Groupe 16">
            <a:extLst>
              <a:ext uri="{FF2B5EF4-FFF2-40B4-BE49-F238E27FC236}">
                <a16:creationId xmlns="" xmlns:a16="http://schemas.microsoft.com/office/drawing/2014/main" id="{A9E7C2C2-FBB3-4CBF-B59F-E4092B27315F}"/>
              </a:ext>
            </a:extLst>
          </p:cNvPr>
          <p:cNvGrpSpPr>
            <a:grpSpLocks/>
          </p:cNvGrpSpPr>
          <p:nvPr/>
        </p:nvGrpSpPr>
        <p:grpSpPr bwMode="auto">
          <a:xfrm>
            <a:off x="39962" y="610148"/>
            <a:ext cx="334963" cy="277813"/>
            <a:chOff x="4246088" y="4664940"/>
            <a:chExt cx="318782" cy="277860"/>
          </a:xfrm>
        </p:grpSpPr>
        <p:sp>
          <p:nvSpPr>
            <p:cNvPr id="18" name="Ellipse 17">
              <a:extLst>
                <a:ext uri="{FF2B5EF4-FFF2-40B4-BE49-F238E27FC236}">
                  <a16:creationId xmlns="" xmlns:a16="http://schemas.microsoft.com/office/drawing/2014/main" id="{C2B090B2-8CD8-4E1F-AEE1-4F757029C1CB}"/>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19" name="ZoneTexte 97">
              <a:extLst>
                <a:ext uri="{FF2B5EF4-FFF2-40B4-BE49-F238E27FC236}">
                  <a16:creationId xmlns="" xmlns:a16="http://schemas.microsoft.com/office/drawing/2014/main" id="{1192BD63-B40F-4290-A873-A79703BC505A}"/>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smtClean="0">
                  <a:latin typeface="Calibri"/>
                  <a:cs typeface="Calibri"/>
                </a:rPr>
                <a:t>0</a:t>
              </a:r>
              <a:endParaRPr lang="fr-FR" altLang="fr-FR" sz="1200" dirty="0">
                <a:latin typeface="Calibri"/>
                <a:cs typeface="Calibri"/>
              </a:endParaRPr>
            </a:p>
          </p:txBody>
        </p:sp>
      </p:grpSp>
    </p:spTree>
    <p:extLst>
      <p:ext uri="{BB962C8B-B14F-4D97-AF65-F5344CB8AC3E}">
        <p14:creationId xmlns:p14="http://schemas.microsoft.com/office/powerpoint/2010/main" val="25716336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3A982A9E-4507-4C3A-9184-5CA54FFC9B6A}"/>
              </a:ext>
            </a:extLst>
          </p:cNvPr>
          <p:cNvPicPr>
            <a:picLocks noChangeAspect="1"/>
          </p:cNvPicPr>
          <p:nvPr/>
        </p:nvPicPr>
        <p:blipFill rotWithShape="1">
          <a:blip r:embed="rId2"/>
          <a:srcRect t="2327"/>
          <a:stretch/>
        </p:blipFill>
        <p:spPr>
          <a:xfrm>
            <a:off x="1731188" y="2956560"/>
            <a:ext cx="5803544" cy="3364204"/>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1588" y="-33599"/>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Implantation des éléments de chantier</a:t>
            </a:r>
          </a:p>
          <a:p>
            <a:pPr eaLnBrk="1" fontAlgn="auto" hangingPunct="1">
              <a:spcBef>
                <a:spcPts val="0"/>
              </a:spcBef>
              <a:spcAft>
                <a:spcPts val="0"/>
              </a:spcAft>
              <a:defRPr/>
            </a:pPr>
            <a:r>
              <a:rPr lang="fr-FR" b="1" dirty="0">
                <a:solidFill>
                  <a:srgbClr val="002060"/>
                </a:solidFill>
                <a:effectLst>
                  <a:outerShdw blurRad="38100" dist="38100" dir="2700000" algn="tl">
                    <a:srgbClr val="000000">
                      <a:alpha val="43137"/>
                    </a:srgbClr>
                  </a:outerShdw>
                </a:effectLst>
                <a:latin typeface="+mn-lt"/>
              </a:rPr>
              <a:t>3.5.Implantation des bennes à déchets</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16</a:t>
            </a:fld>
            <a:endParaRPr lang="fr-FR" altLang="fr-FR" sz="1200">
              <a:solidFill>
                <a:srgbClr val="002060"/>
              </a:solidFill>
            </a:endParaRPr>
          </a:p>
        </p:txBody>
      </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cxnSp>
        <p:nvCxnSpPr>
          <p:cNvPr id="24" name="Connecteur droit avec flèche 23">
            <a:extLst>
              <a:ext uri="{FF2B5EF4-FFF2-40B4-BE49-F238E27FC236}">
                <a16:creationId xmlns="" xmlns:a16="http://schemas.microsoft.com/office/drawing/2014/main" id="{0A1A5963-DA0F-405F-A26A-6E46A297EA25}"/>
              </a:ext>
            </a:extLst>
          </p:cNvPr>
          <p:cNvCxnSpPr>
            <a:cxnSpLocks/>
            <a:stCxn id="29" idx="2"/>
          </p:cNvCxnSpPr>
          <p:nvPr/>
        </p:nvCxnSpPr>
        <p:spPr>
          <a:xfrm>
            <a:off x="4237126" y="2643064"/>
            <a:ext cx="1035914" cy="112121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5" name="ZoneTexte 24">
            <a:extLst>
              <a:ext uri="{FF2B5EF4-FFF2-40B4-BE49-F238E27FC236}">
                <a16:creationId xmlns="" xmlns:a16="http://schemas.microsoft.com/office/drawing/2014/main" id="{A12F6F6C-3D17-4BDB-BBF4-6C6E0BC24E41}"/>
              </a:ext>
            </a:extLst>
          </p:cNvPr>
          <p:cNvSpPr txBox="1"/>
          <p:nvPr/>
        </p:nvSpPr>
        <p:spPr>
          <a:xfrm>
            <a:off x="180595" y="741360"/>
            <a:ext cx="8782810" cy="830997"/>
          </a:xfrm>
          <a:prstGeom prst="rect">
            <a:avLst/>
          </a:prstGeom>
          <a:solidFill>
            <a:srgbClr val="CCFFFF"/>
          </a:solidFill>
          <a:ln>
            <a:solidFill>
              <a:schemeClr val="accent5">
                <a:lumMod val="50000"/>
              </a:schemeClr>
            </a:solidFill>
          </a:ln>
        </p:spPr>
        <p:txBody>
          <a:bodyPr wrap="square">
            <a:spAutoFit/>
          </a:bodyPr>
          <a:lstStyle/>
          <a:p>
            <a:pPr algn="just" eaLnBrk="1" fontAlgn="auto" hangingPunct="1">
              <a:spcBef>
                <a:spcPts val="0"/>
              </a:spcBef>
              <a:spcAft>
                <a:spcPts val="0"/>
              </a:spcAft>
              <a:defRPr/>
            </a:pPr>
            <a:r>
              <a:rPr lang="fr-FR" sz="1600" dirty="0">
                <a:latin typeface="+mn-lt"/>
              </a:rPr>
              <a:t>Le PIC doit au moins contenir les 3 bennes obligatoires (</a:t>
            </a:r>
            <a:r>
              <a:rPr lang="fr-FR" sz="1600" dirty="0"/>
              <a:t>Dangereux – DIB - Déchets inertes) voir plus si le chantier procède à un </a:t>
            </a:r>
            <a:r>
              <a:rPr lang="fr-FR" sz="1600" dirty="0" smtClean="0"/>
              <a:t>tri </a:t>
            </a:r>
            <a:r>
              <a:rPr lang="fr-FR" sz="1600" dirty="0"/>
              <a:t>plus </a:t>
            </a:r>
            <a:r>
              <a:rPr lang="fr-FR" sz="1600" dirty="0" smtClean="0"/>
              <a:t>spécifique </a:t>
            </a:r>
            <a:r>
              <a:rPr lang="fr-FR" sz="1600" dirty="0"/>
              <a:t>des déchets (métal, bois, verre, élingues, </a:t>
            </a:r>
            <a:r>
              <a:rPr lang="fr-FR" sz="1600" dirty="0" err="1"/>
              <a:t>etc</a:t>
            </a:r>
            <a:r>
              <a:rPr lang="fr-FR" sz="1600" dirty="0"/>
              <a:t>).</a:t>
            </a:r>
          </a:p>
          <a:p>
            <a:pPr algn="just" eaLnBrk="1" fontAlgn="auto" hangingPunct="1">
              <a:spcBef>
                <a:spcPts val="0"/>
              </a:spcBef>
              <a:spcAft>
                <a:spcPts val="0"/>
              </a:spcAft>
              <a:defRPr/>
            </a:pPr>
            <a:r>
              <a:rPr lang="fr-FR" sz="1600" dirty="0">
                <a:latin typeface="+mn-lt"/>
              </a:rPr>
              <a:t>Ne pas oublier que les bennes sont </a:t>
            </a:r>
            <a:r>
              <a:rPr lang="fr-FR" sz="1600" dirty="0" smtClean="0">
                <a:latin typeface="+mn-lt"/>
              </a:rPr>
              <a:t>évacuées </a:t>
            </a:r>
            <a:r>
              <a:rPr lang="fr-FR" sz="1600" dirty="0">
                <a:latin typeface="+mn-lt"/>
              </a:rPr>
              <a:t>par des </a:t>
            </a:r>
            <a:r>
              <a:rPr lang="fr-FR" sz="1600" dirty="0" smtClean="0">
                <a:latin typeface="+mn-lt"/>
              </a:rPr>
              <a:t>camions, </a:t>
            </a:r>
            <a:r>
              <a:rPr lang="fr-FR" sz="1600" dirty="0">
                <a:latin typeface="+mn-lt"/>
              </a:rPr>
              <a:t>il faut donc prévoir l’accès </a:t>
            </a:r>
            <a:r>
              <a:rPr lang="fr-FR" sz="1600" dirty="0" smtClean="0">
                <a:latin typeface="+mn-lt"/>
              </a:rPr>
              <a:t>adéquat. </a:t>
            </a:r>
            <a:endParaRPr lang="fr-FR" sz="1600" dirty="0">
              <a:latin typeface="+mn-lt"/>
            </a:endParaRPr>
          </a:p>
        </p:txBody>
      </p:sp>
      <p:sp>
        <p:nvSpPr>
          <p:cNvPr id="29" name="ZoneTexte 94">
            <a:extLst>
              <a:ext uri="{FF2B5EF4-FFF2-40B4-BE49-F238E27FC236}">
                <a16:creationId xmlns="" xmlns:a16="http://schemas.microsoft.com/office/drawing/2014/main" id="{287B6BE1-0E7A-407A-8D22-9289B4BEBB47}"/>
              </a:ext>
            </a:extLst>
          </p:cNvPr>
          <p:cNvSpPr txBox="1">
            <a:spLocks noChangeArrowheads="1"/>
          </p:cNvSpPr>
          <p:nvPr/>
        </p:nvSpPr>
        <p:spPr bwMode="auto">
          <a:xfrm>
            <a:off x="306796" y="1996733"/>
            <a:ext cx="7860660"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i="1" dirty="0">
                <a:latin typeface="Calibri"/>
                <a:cs typeface="Calibri"/>
                <a:sym typeface="Wingdings" panose="05000000000000000000" pitchFamily="2" charset="2"/>
              </a:rPr>
              <a:t>Pour l’ensemble utiliser un matériaux de couleur cuivre et mettre un texte sur chaque zone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 </a:t>
            </a:r>
            <a:r>
              <a:rPr lang="fr-FR" altLang="fr-FR" sz="1200" dirty="0">
                <a:latin typeface="Calibri"/>
                <a:cs typeface="Calibri"/>
                <a:sym typeface="Wingdings" panose="05000000000000000000" pitchFamily="2" charset="2"/>
              </a:rPr>
              <a:t>2 groupes de deux bennes</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Annoter </a:t>
            </a:r>
            <a:r>
              <a:rPr lang="fr-FR" altLang="fr-FR" sz="1200" dirty="0">
                <a:latin typeface="Calibri"/>
                <a:cs typeface="Calibri"/>
                <a:sym typeface="Wingdings" panose="05000000000000000000" pitchFamily="2" charset="2"/>
              </a:rPr>
              <a:t>les différentes bennes comme ci dessous</a:t>
            </a:r>
          </a:p>
        </p:txBody>
      </p:sp>
      <p:grpSp>
        <p:nvGrpSpPr>
          <p:cNvPr id="31" name="Groupe 95">
            <a:extLst>
              <a:ext uri="{FF2B5EF4-FFF2-40B4-BE49-F238E27FC236}">
                <a16:creationId xmlns="" xmlns:a16="http://schemas.microsoft.com/office/drawing/2014/main" id="{FBD2F8A2-722E-4C71-B4FC-DF3B7D067D70}"/>
              </a:ext>
            </a:extLst>
          </p:cNvPr>
          <p:cNvGrpSpPr>
            <a:grpSpLocks/>
          </p:cNvGrpSpPr>
          <p:nvPr/>
        </p:nvGrpSpPr>
        <p:grpSpPr bwMode="auto">
          <a:xfrm>
            <a:off x="180595" y="1818578"/>
            <a:ext cx="334963" cy="277813"/>
            <a:chOff x="4198688" y="2087836"/>
            <a:chExt cx="318782" cy="277860"/>
          </a:xfrm>
        </p:grpSpPr>
        <p:sp>
          <p:nvSpPr>
            <p:cNvPr id="32" name="Ellipse 31">
              <a:extLst>
                <a:ext uri="{FF2B5EF4-FFF2-40B4-BE49-F238E27FC236}">
                  <a16:creationId xmlns="" xmlns:a16="http://schemas.microsoft.com/office/drawing/2014/main" id="{AD382E92-3A8D-4CF9-AF1B-3AFE5B08F82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33" name="ZoneTexte 97">
              <a:extLst>
                <a:ext uri="{FF2B5EF4-FFF2-40B4-BE49-F238E27FC236}">
                  <a16:creationId xmlns="" xmlns:a16="http://schemas.microsoft.com/office/drawing/2014/main" id="{45AF8DA9-9A6F-45B0-A1F8-7D8A10924B47}"/>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1</a:t>
              </a:r>
            </a:p>
          </p:txBody>
        </p:sp>
      </p:grpSp>
      <p:cxnSp>
        <p:nvCxnSpPr>
          <p:cNvPr id="38" name="Connecteur droit avec flèche 37">
            <a:extLst>
              <a:ext uri="{FF2B5EF4-FFF2-40B4-BE49-F238E27FC236}">
                <a16:creationId xmlns="" xmlns:a16="http://schemas.microsoft.com/office/drawing/2014/main" id="{49356CD0-3419-450A-8C63-992156D0259B}"/>
              </a:ext>
            </a:extLst>
          </p:cNvPr>
          <p:cNvCxnSpPr>
            <a:cxnSpLocks/>
            <a:stCxn id="29" idx="2"/>
          </p:cNvCxnSpPr>
          <p:nvPr/>
        </p:nvCxnSpPr>
        <p:spPr>
          <a:xfrm>
            <a:off x="4237126" y="2643064"/>
            <a:ext cx="391190" cy="182299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14" name="Groupe 13">
            <a:extLst>
              <a:ext uri="{FF2B5EF4-FFF2-40B4-BE49-F238E27FC236}">
                <a16:creationId xmlns="" xmlns:a16="http://schemas.microsoft.com/office/drawing/2014/main" id="{A9E7C2C2-FBB3-4CBF-B59F-E4092B27315F}"/>
              </a:ext>
            </a:extLst>
          </p:cNvPr>
          <p:cNvGrpSpPr>
            <a:grpSpLocks/>
          </p:cNvGrpSpPr>
          <p:nvPr/>
        </p:nvGrpSpPr>
        <p:grpSpPr bwMode="auto">
          <a:xfrm>
            <a:off x="13113" y="610148"/>
            <a:ext cx="334963" cy="277813"/>
            <a:chOff x="4246088" y="4664940"/>
            <a:chExt cx="318782" cy="277860"/>
          </a:xfrm>
        </p:grpSpPr>
        <p:sp>
          <p:nvSpPr>
            <p:cNvPr id="15" name="Ellipse 14">
              <a:extLst>
                <a:ext uri="{FF2B5EF4-FFF2-40B4-BE49-F238E27FC236}">
                  <a16:creationId xmlns="" xmlns:a16="http://schemas.microsoft.com/office/drawing/2014/main" id="{C2B090B2-8CD8-4E1F-AEE1-4F757029C1CB}"/>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16" name="ZoneTexte 97">
              <a:extLst>
                <a:ext uri="{FF2B5EF4-FFF2-40B4-BE49-F238E27FC236}">
                  <a16:creationId xmlns="" xmlns:a16="http://schemas.microsoft.com/office/drawing/2014/main" id="{1192BD63-B40F-4290-A873-A79703BC505A}"/>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smtClean="0">
                  <a:latin typeface="Calibri"/>
                  <a:cs typeface="Calibri"/>
                </a:rPr>
                <a:t>0</a:t>
              </a:r>
              <a:endParaRPr lang="fr-FR" altLang="fr-FR" sz="1200" dirty="0">
                <a:latin typeface="Calibri"/>
                <a:cs typeface="Calibri"/>
              </a:endParaRPr>
            </a:p>
          </p:txBody>
        </p:sp>
      </p:grpSp>
    </p:spTree>
    <p:extLst>
      <p:ext uri="{BB962C8B-B14F-4D97-AF65-F5344CB8AC3E}">
        <p14:creationId xmlns:p14="http://schemas.microsoft.com/office/powerpoint/2010/main" val="6162519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 xmlns:a16="http://schemas.microsoft.com/office/drawing/2014/main" id="{4BAC3DF2-6CD9-486F-95EA-3E444907AE0E}"/>
              </a:ext>
            </a:extLst>
          </p:cNvPr>
          <p:cNvPicPr>
            <a:picLocks noChangeAspect="1"/>
          </p:cNvPicPr>
          <p:nvPr/>
        </p:nvPicPr>
        <p:blipFill>
          <a:blip r:embed="rId2"/>
          <a:stretch>
            <a:fillRect/>
          </a:stretch>
        </p:blipFill>
        <p:spPr>
          <a:xfrm>
            <a:off x="2689918" y="2276276"/>
            <a:ext cx="3135489" cy="4147432"/>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1588" y="-33599"/>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Implantation des éléments de chantier</a:t>
            </a:r>
          </a:p>
          <a:p>
            <a:pPr eaLnBrk="1" fontAlgn="auto" hangingPunct="1">
              <a:spcBef>
                <a:spcPts val="0"/>
              </a:spcBef>
              <a:spcAft>
                <a:spcPts val="0"/>
              </a:spcAft>
              <a:defRPr/>
            </a:pPr>
            <a:r>
              <a:rPr lang="fr-FR" b="1" dirty="0">
                <a:solidFill>
                  <a:srgbClr val="002060"/>
                </a:solidFill>
                <a:effectLst>
                  <a:outerShdw blurRad="38100" dist="38100" dir="2700000" algn="tl">
                    <a:srgbClr val="000000">
                      <a:alpha val="43137"/>
                    </a:srgbClr>
                  </a:outerShdw>
                </a:effectLst>
                <a:latin typeface="+mn-lt"/>
              </a:rPr>
              <a:t>3.6.Implantation zone de nettoyage</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17</a:t>
            </a:fld>
            <a:endParaRPr lang="fr-FR" altLang="fr-FR" sz="1200">
              <a:solidFill>
                <a:srgbClr val="002060"/>
              </a:solidFill>
            </a:endParaRPr>
          </a:p>
        </p:txBody>
      </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sp>
        <p:nvSpPr>
          <p:cNvPr id="25" name="ZoneTexte 24">
            <a:extLst>
              <a:ext uri="{FF2B5EF4-FFF2-40B4-BE49-F238E27FC236}">
                <a16:creationId xmlns="" xmlns:a16="http://schemas.microsoft.com/office/drawing/2014/main" id="{A12F6F6C-3D17-4BDB-BBF4-6C6E0BC24E41}"/>
              </a:ext>
            </a:extLst>
          </p:cNvPr>
          <p:cNvSpPr txBox="1"/>
          <p:nvPr/>
        </p:nvSpPr>
        <p:spPr>
          <a:xfrm>
            <a:off x="217596" y="955543"/>
            <a:ext cx="6598508" cy="584775"/>
          </a:xfrm>
          <a:prstGeom prst="rect">
            <a:avLst/>
          </a:prstGeom>
          <a:solidFill>
            <a:srgbClr val="CCFFFF"/>
          </a:solidFill>
          <a:ln>
            <a:solidFill>
              <a:schemeClr val="accent5">
                <a:lumMod val="50000"/>
              </a:schemeClr>
            </a:solidFill>
          </a:ln>
        </p:spPr>
        <p:txBody>
          <a:bodyPr wrap="square">
            <a:spAutoFit/>
          </a:bodyPr>
          <a:lstStyle/>
          <a:p>
            <a:pPr algn="just" eaLnBrk="1" fontAlgn="auto" hangingPunct="1">
              <a:spcBef>
                <a:spcPts val="0"/>
              </a:spcBef>
              <a:spcAft>
                <a:spcPts val="0"/>
              </a:spcAft>
              <a:defRPr/>
            </a:pPr>
            <a:r>
              <a:rPr lang="fr-FR" sz="1600" dirty="0">
                <a:latin typeface="+mn-lt"/>
              </a:rPr>
              <a:t>Le chantier doit comprendre une zone de nettoyage avec une </a:t>
            </a:r>
            <a:r>
              <a:rPr lang="fr-FR" sz="1600" dirty="0" smtClean="0">
                <a:latin typeface="+mn-lt"/>
              </a:rPr>
              <a:t>arrivée </a:t>
            </a:r>
            <a:r>
              <a:rPr lang="fr-FR" sz="1600" dirty="0">
                <a:latin typeface="+mn-lt"/>
              </a:rPr>
              <a:t>d’eau et un bac de décantation pour le béton notamment </a:t>
            </a:r>
          </a:p>
        </p:txBody>
      </p:sp>
      <p:sp>
        <p:nvSpPr>
          <p:cNvPr id="29" name="ZoneTexte 94">
            <a:extLst>
              <a:ext uri="{FF2B5EF4-FFF2-40B4-BE49-F238E27FC236}">
                <a16:creationId xmlns="" xmlns:a16="http://schemas.microsoft.com/office/drawing/2014/main" id="{287B6BE1-0E7A-407A-8D22-9289B4BEBB47}"/>
              </a:ext>
            </a:extLst>
          </p:cNvPr>
          <p:cNvSpPr txBox="1">
            <a:spLocks noChangeArrowheads="1"/>
          </p:cNvSpPr>
          <p:nvPr/>
        </p:nvSpPr>
        <p:spPr bwMode="auto">
          <a:xfrm>
            <a:off x="306796" y="1996733"/>
            <a:ext cx="5870980"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i="1" dirty="0">
                <a:latin typeface="Calibri"/>
                <a:cs typeface="Calibri"/>
                <a:sym typeface="Wingdings" panose="05000000000000000000" pitchFamily="2" charset="2"/>
              </a:rPr>
              <a:t>Utiliser une zone couleur eau</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 </a:t>
            </a:r>
            <a:r>
              <a:rPr lang="fr-FR" altLang="fr-FR" sz="1200" dirty="0">
                <a:latin typeface="Calibri"/>
                <a:cs typeface="Calibri"/>
                <a:sym typeface="Wingdings" panose="05000000000000000000" pitchFamily="2" charset="2"/>
              </a:rPr>
              <a:t>la zone dans le prolongement de la voie de circulation et mettre le nom dessus</a:t>
            </a:r>
          </a:p>
        </p:txBody>
      </p:sp>
      <p:grpSp>
        <p:nvGrpSpPr>
          <p:cNvPr id="31" name="Groupe 95">
            <a:extLst>
              <a:ext uri="{FF2B5EF4-FFF2-40B4-BE49-F238E27FC236}">
                <a16:creationId xmlns="" xmlns:a16="http://schemas.microsoft.com/office/drawing/2014/main" id="{FBD2F8A2-722E-4C71-B4FC-DF3B7D067D70}"/>
              </a:ext>
            </a:extLst>
          </p:cNvPr>
          <p:cNvGrpSpPr>
            <a:grpSpLocks/>
          </p:cNvGrpSpPr>
          <p:nvPr/>
        </p:nvGrpSpPr>
        <p:grpSpPr bwMode="auto">
          <a:xfrm>
            <a:off x="180595" y="1818578"/>
            <a:ext cx="334963" cy="277813"/>
            <a:chOff x="4198688" y="2087836"/>
            <a:chExt cx="318782" cy="277860"/>
          </a:xfrm>
        </p:grpSpPr>
        <p:sp>
          <p:nvSpPr>
            <p:cNvPr id="32" name="Ellipse 31">
              <a:extLst>
                <a:ext uri="{FF2B5EF4-FFF2-40B4-BE49-F238E27FC236}">
                  <a16:creationId xmlns="" xmlns:a16="http://schemas.microsoft.com/office/drawing/2014/main" id="{AD382E92-3A8D-4CF9-AF1B-3AFE5B08F82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33" name="ZoneTexte 97">
              <a:extLst>
                <a:ext uri="{FF2B5EF4-FFF2-40B4-BE49-F238E27FC236}">
                  <a16:creationId xmlns="" xmlns:a16="http://schemas.microsoft.com/office/drawing/2014/main" id="{45AF8DA9-9A6F-45B0-A1F8-7D8A10924B47}"/>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1</a:t>
              </a:r>
            </a:p>
          </p:txBody>
        </p:sp>
      </p:grpSp>
      <p:cxnSp>
        <p:nvCxnSpPr>
          <p:cNvPr id="38" name="Connecteur droit avec flèche 37">
            <a:extLst>
              <a:ext uri="{FF2B5EF4-FFF2-40B4-BE49-F238E27FC236}">
                <a16:creationId xmlns="" xmlns:a16="http://schemas.microsoft.com/office/drawing/2014/main" id="{49356CD0-3419-450A-8C63-992156D0259B}"/>
              </a:ext>
            </a:extLst>
          </p:cNvPr>
          <p:cNvCxnSpPr>
            <a:cxnSpLocks/>
            <a:stCxn id="29" idx="2"/>
          </p:cNvCxnSpPr>
          <p:nvPr/>
        </p:nvCxnSpPr>
        <p:spPr>
          <a:xfrm>
            <a:off x="3242286" y="2458398"/>
            <a:ext cx="549129" cy="97882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13" name="Groupe 12">
            <a:extLst>
              <a:ext uri="{FF2B5EF4-FFF2-40B4-BE49-F238E27FC236}">
                <a16:creationId xmlns="" xmlns:a16="http://schemas.microsoft.com/office/drawing/2014/main" id="{A9E7C2C2-FBB3-4CBF-B59F-E4092B27315F}"/>
              </a:ext>
            </a:extLst>
          </p:cNvPr>
          <p:cNvGrpSpPr>
            <a:grpSpLocks/>
          </p:cNvGrpSpPr>
          <p:nvPr/>
        </p:nvGrpSpPr>
        <p:grpSpPr bwMode="auto">
          <a:xfrm>
            <a:off x="39962" y="734767"/>
            <a:ext cx="334963" cy="277813"/>
            <a:chOff x="4246088" y="4664940"/>
            <a:chExt cx="318782" cy="277860"/>
          </a:xfrm>
        </p:grpSpPr>
        <p:sp>
          <p:nvSpPr>
            <p:cNvPr id="14" name="Ellipse 13">
              <a:extLst>
                <a:ext uri="{FF2B5EF4-FFF2-40B4-BE49-F238E27FC236}">
                  <a16:creationId xmlns="" xmlns:a16="http://schemas.microsoft.com/office/drawing/2014/main" id="{C2B090B2-8CD8-4E1F-AEE1-4F757029C1CB}"/>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15" name="ZoneTexte 97">
              <a:extLst>
                <a:ext uri="{FF2B5EF4-FFF2-40B4-BE49-F238E27FC236}">
                  <a16:creationId xmlns="" xmlns:a16="http://schemas.microsoft.com/office/drawing/2014/main" id="{1192BD63-B40F-4290-A873-A79703BC505A}"/>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smtClean="0">
                  <a:latin typeface="Calibri"/>
                  <a:cs typeface="Calibri"/>
                </a:rPr>
                <a:t>0</a:t>
              </a:r>
              <a:endParaRPr lang="fr-FR" altLang="fr-FR" sz="1200" dirty="0">
                <a:latin typeface="Calibri"/>
                <a:cs typeface="Calibri"/>
              </a:endParaRPr>
            </a:p>
          </p:txBody>
        </p:sp>
      </p:grpSp>
    </p:spTree>
    <p:extLst>
      <p:ext uri="{BB962C8B-B14F-4D97-AF65-F5344CB8AC3E}">
        <p14:creationId xmlns:p14="http://schemas.microsoft.com/office/powerpoint/2010/main" val="21207471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 xmlns:a16="http://schemas.microsoft.com/office/drawing/2014/main" id="{F5B0EFE7-49BC-44EE-A872-D5C3243C2EE6}"/>
              </a:ext>
            </a:extLst>
          </p:cNvPr>
          <p:cNvPicPr>
            <a:picLocks noChangeAspect="1"/>
          </p:cNvPicPr>
          <p:nvPr/>
        </p:nvPicPr>
        <p:blipFill>
          <a:blip r:embed="rId2"/>
          <a:stretch>
            <a:fillRect/>
          </a:stretch>
        </p:blipFill>
        <p:spPr>
          <a:xfrm>
            <a:off x="4516437" y="2941675"/>
            <a:ext cx="3191711" cy="3201562"/>
          </a:xfrm>
          <a:prstGeom prst="rect">
            <a:avLst/>
          </a:prstGeom>
        </p:spPr>
      </p:pic>
      <p:pic>
        <p:nvPicPr>
          <p:cNvPr id="4" name="Image 3">
            <a:extLst>
              <a:ext uri="{FF2B5EF4-FFF2-40B4-BE49-F238E27FC236}">
                <a16:creationId xmlns="" xmlns:a16="http://schemas.microsoft.com/office/drawing/2014/main" id="{494DEF4A-271A-49FE-85B7-504D78AAD479}"/>
              </a:ext>
            </a:extLst>
          </p:cNvPr>
          <p:cNvPicPr>
            <a:picLocks noChangeAspect="1"/>
          </p:cNvPicPr>
          <p:nvPr/>
        </p:nvPicPr>
        <p:blipFill>
          <a:blip r:embed="rId3"/>
          <a:stretch>
            <a:fillRect/>
          </a:stretch>
        </p:blipFill>
        <p:spPr>
          <a:xfrm>
            <a:off x="266700" y="2827994"/>
            <a:ext cx="3086100" cy="2028236"/>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1588" y="-33599"/>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Implantation des éléments de chantier</a:t>
            </a:r>
          </a:p>
          <a:p>
            <a:pPr eaLnBrk="1" fontAlgn="auto" hangingPunct="1">
              <a:spcBef>
                <a:spcPts val="0"/>
              </a:spcBef>
              <a:spcAft>
                <a:spcPts val="0"/>
              </a:spcAft>
              <a:defRPr/>
            </a:pPr>
            <a:r>
              <a:rPr lang="fr-FR" b="1" dirty="0">
                <a:solidFill>
                  <a:srgbClr val="002060"/>
                </a:solidFill>
                <a:effectLst>
                  <a:outerShdw blurRad="38100" dist="38100" dir="2700000" algn="tl">
                    <a:srgbClr val="000000">
                      <a:alpha val="43137"/>
                    </a:srgbClr>
                  </a:outerShdw>
                </a:effectLst>
                <a:latin typeface="+mn-lt"/>
              </a:rPr>
              <a:t>3.7.Implantation Cantonnement</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18</a:t>
            </a:fld>
            <a:endParaRPr lang="fr-FR" altLang="fr-FR" sz="1200">
              <a:solidFill>
                <a:srgbClr val="002060"/>
              </a:solidFill>
            </a:endParaRPr>
          </a:p>
        </p:txBody>
      </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sp>
        <p:nvSpPr>
          <p:cNvPr id="25" name="ZoneTexte 24">
            <a:extLst>
              <a:ext uri="{FF2B5EF4-FFF2-40B4-BE49-F238E27FC236}">
                <a16:creationId xmlns="" xmlns:a16="http://schemas.microsoft.com/office/drawing/2014/main" id="{A12F6F6C-3D17-4BDB-BBF4-6C6E0BC24E41}"/>
              </a:ext>
            </a:extLst>
          </p:cNvPr>
          <p:cNvSpPr txBox="1"/>
          <p:nvPr/>
        </p:nvSpPr>
        <p:spPr>
          <a:xfrm>
            <a:off x="180595" y="1033747"/>
            <a:ext cx="7653589" cy="584775"/>
          </a:xfrm>
          <a:prstGeom prst="rect">
            <a:avLst/>
          </a:prstGeom>
          <a:solidFill>
            <a:srgbClr val="CCFFFF"/>
          </a:solidFill>
          <a:ln>
            <a:solidFill>
              <a:schemeClr val="accent5">
                <a:lumMod val="50000"/>
              </a:schemeClr>
            </a:solidFill>
          </a:ln>
        </p:spPr>
        <p:txBody>
          <a:bodyPr wrap="square">
            <a:spAutoFit/>
          </a:bodyPr>
          <a:lstStyle/>
          <a:p>
            <a:pPr algn="just" eaLnBrk="1" fontAlgn="auto" hangingPunct="1">
              <a:spcBef>
                <a:spcPts val="0"/>
              </a:spcBef>
              <a:spcAft>
                <a:spcPts val="0"/>
              </a:spcAft>
              <a:defRPr/>
            </a:pPr>
            <a:r>
              <a:rPr lang="fr-FR" sz="1600" dirty="0">
                <a:latin typeface="+mn-lt"/>
              </a:rPr>
              <a:t>Voir votre cours pour le dimensionnement et les équipements minimum que doit contenir la base de vie de votre chantier</a:t>
            </a:r>
          </a:p>
        </p:txBody>
      </p:sp>
      <p:sp>
        <p:nvSpPr>
          <p:cNvPr id="29" name="ZoneTexte 94">
            <a:extLst>
              <a:ext uri="{FF2B5EF4-FFF2-40B4-BE49-F238E27FC236}">
                <a16:creationId xmlns="" xmlns:a16="http://schemas.microsoft.com/office/drawing/2014/main" id="{287B6BE1-0E7A-407A-8D22-9289B4BEBB47}"/>
              </a:ext>
            </a:extLst>
          </p:cNvPr>
          <p:cNvSpPr txBox="1">
            <a:spLocks noChangeArrowheads="1"/>
          </p:cNvSpPr>
          <p:nvPr/>
        </p:nvSpPr>
        <p:spPr bwMode="auto">
          <a:xfrm>
            <a:off x="271367" y="1964628"/>
            <a:ext cx="8493492" cy="830997"/>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i="1" dirty="0">
                <a:latin typeface="Calibri"/>
                <a:cs typeface="Calibri"/>
                <a:sym typeface="Wingdings" panose="05000000000000000000" pitchFamily="2" charset="2"/>
              </a:rPr>
              <a:t>Les cantonnements que nous allons utiliser sont des projets qu’il faudra </a:t>
            </a:r>
            <a:r>
              <a:rPr lang="fr-FR" altLang="fr-FR" sz="1200" i="1" dirty="0" smtClean="0">
                <a:latin typeface="Calibri"/>
                <a:cs typeface="Calibri"/>
                <a:sym typeface="Wingdings" panose="05000000000000000000" pitchFamily="2" charset="2"/>
              </a:rPr>
              <a:t>lier </a:t>
            </a:r>
            <a:r>
              <a:rPr lang="fr-FR" altLang="fr-FR" sz="1200" i="1" dirty="0">
                <a:latin typeface="Calibri"/>
                <a:cs typeface="Calibri"/>
                <a:sym typeface="Wingdings" panose="05000000000000000000" pitchFamily="2" charset="2"/>
              </a:rPr>
              <a:t>ce qui peut vous permettre si besoin de les modifier avant de les intégrer à votre projet (changer l’emplacement d’une porte ou d’une fenêtre par exemple)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Lier</a:t>
            </a:r>
            <a:r>
              <a:rPr lang="fr-FR" altLang="fr-FR" sz="1200" dirty="0">
                <a:latin typeface="Calibri"/>
                <a:cs typeface="Calibri"/>
                <a:sym typeface="Wingdings" panose="05000000000000000000" pitchFamily="2" charset="2"/>
              </a:rPr>
              <a:t> les éléments REVIT depuis le répertoires cantonnements</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a:t>
            </a:r>
            <a:r>
              <a:rPr lang="fr-FR" altLang="fr-FR" sz="1200" dirty="0">
                <a:latin typeface="Calibri"/>
                <a:cs typeface="Calibri"/>
                <a:sym typeface="Wingdings" panose="05000000000000000000" pitchFamily="2" charset="2"/>
              </a:rPr>
              <a:t> les 4 éléments de votre base de vie</a:t>
            </a:r>
          </a:p>
        </p:txBody>
      </p:sp>
      <p:grpSp>
        <p:nvGrpSpPr>
          <p:cNvPr id="31" name="Groupe 95">
            <a:extLst>
              <a:ext uri="{FF2B5EF4-FFF2-40B4-BE49-F238E27FC236}">
                <a16:creationId xmlns="" xmlns:a16="http://schemas.microsoft.com/office/drawing/2014/main" id="{FBD2F8A2-722E-4C71-B4FC-DF3B7D067D70}"/>
              </a:ext>
            </a:extLst>
          </p:cNvPr>
          <p:cNvGrpSpPr>
            <a:grpSpLocks/>
          </p:cNvGrpSpPr>
          <p:nvPr/>
        </p:nvGrpSpPr>
        <p:grpSpPr bwMode="auto">
          <a:xfrm>
            <a:off x="180595" y="1818578"/>
            <a:ext cx="334963" cy="277813"/>
            <a:chOff x="4198688" y="2087836"/>
            <a:chExt cx="318782" cy="277860"/>
          </a:xfrm>
        </p:grpSpPr>
        <p:sp>
          <p:nvSpPr>
            <p:cNvPr id="32" name="Ellipse 31">
              <a:extLst>
                <a:ext uri="{FF2B5EF4-FFF2-40B4-BE49-F238E27FC236}">
                  <a16:creationId xmlns="" xmlns:a16="http://schemas.microsoft.com/office/drawing/2014/main" id="{AD382E92-3A8D-4CF9-AF1B-3AFE5B08F82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33" name="ZoneTexte 97">
              <a:extLst>
                <a:ext uri="{FF2B5EF4-FFF2-40B4-BE49-F238E27FC236}">
                  <a16:creationId xmlns="" xmlns:a16="http://schemas.microsoft.com/office/drawing/2014/main" id="{45AF8DA9-9A6F-45B0-A1F8-7D8A10924B47}"/>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1</a:t>
              </a:r>
            </a:p>
          </p:txBody>
        </p:sp>
      </p:grpSp>
      <p:cxnSp>
        <p:nvCxnSpPr>
          <p:cNvPr id="38" name="Connecteur droit avec flèche 37">
            <a:extLst>
              <a:ext uri="{FF2B5EF4-FFF2-40B4-BE49-F238E27FC236}">
                <a16:creationId xmlns="" xmlns:a16="http://schemas.microsoft.com/office/drawing/2014/main" id="{49356CD0-3419-450A-8C63-992156D0259B}"/>
              </a:ext>
            </a:extLst>
          </p:cNvPr>
          <p:cNvCxnSpPr>
            <a:cxnSpLocks/>
          </p:cNvCxnSpPr>
          <p:nvPr/>
        </p:nvCxnSpPr>
        <p:spPr>
          <a:xfrm flipH="1">
            <a:off x="1809751" y="2826912"/>
            <a:ext cx="1974229" cy="75634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1" name="Connecteur droit avec flèche 20">
            <a:extLst>
              <a:ext uri="{FF2B5EF4-FFF2-40B4-BE49-F238E27FC236}">
                <a16:creationId xmlns="" xmlns:a16="http://schemas.microsoft.com/office/drawing/2014/main" id="{5EE4AED8-24D6-4A10-9851-D2F22AF14C92}"/>
              </a:ext>
            </a:extLst>
          </p:cNvPr>
          <p:cNvCxnSpPr>
            <a:cxnSpLocks/>
          </p:cNvCxnSpPr>
          <p:nvPr/>
        </p:nvCxnSpPr>
        <p:spPr>
          <a:xfrm>
            <a:off x="3783980" y="2826912"/>
            <a:ext cx="2007222" cy="116580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15" name="Groupe 14">
            <a:extLst>
              <a:ext uri="{FF2B5EF4-FFF2-40B4-BE49-F238E27FC236}">
                <a16:creationId xmlns="" xmlns:a16="http://schemas.microsoft.com/office/drawing/2014/main" id="{A9E7C2C2-FBB3-4CBF-B59F-E4092B27315F}"/>
              </a:ext>
            </a:extLst>
          </p:cNvPr>
          <p:cNvGrpSpPr>
            <a:grpSpLocks/>
          </p:cNvGrpSpPr>
          <p:nvPr/>
        </p:nvGrpSpPr>
        <p:grpSpPr bwMode="auto">
          <a:xfrm>
            <a:off x="13113" y="873673"/>
            <a:ext cx="334963" cy="277813"/>
            <a:chOff x="4246088" y="4664940"/>
            <a:chExt cx="318782" cy="277860"/>
          </a:xfrm>
        </p:grpSpPr>
        <p:sp>
          <p:nvSpPr>
            <p:cNvPr id="17" name="Ellipse 16">
              <a:extLst>
                <a:ext uri="{FF2B5EF4-FFF2-40B4-BE49-F238E27FC236}">
                  <a16:creationId xmlns="" xmlns:a16="http://schemas.microsoft.com/office/drawing/2014/main" id="{C2B090B2-8CD8-4E1F-AEE1-4F757029C1CB}"/>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18" name="ZoneTexte 97">
              <a:extLst>
                <a:ext uri="{FF2B5EF4-FFF2-40B4-BE49-F238E27FC236}">
                  <a16:creationId xmlns="" xmlns:a16="http://schemas.microsoft.com/office/drawing/2014/main" id="{1192BD63-B40F-4290-A873-A79703BC505A}"/>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smtClean="0">
                  <a:latin typeface="Calibri"/>
                  <a:cs typeface="Calibri"/>
                </a:rPr>
                <a:t>0</a:t>
              </a:r>
              <a:endParaRPr lang="fr-FR" altLang="fr-FR" sz="1200" dirty="0">
                <a:latin typeface="Calibri"/>
                <a:cs typeface="Calibri"/>
              </a:endParaRPr>
            </a:p>
          </p:txBody>
        </p:sp>
      </p:grpSp>
    </p:spTree>
    <p:extLst>
      <p:ext uri="{BB962C8B-B14F-4D97-AF65-F5344CB8AC3E}">
        <p14:creationId xmlns:p14="http://schemas.microsoft.com/office/powerpoint/2010/main" val="26410489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a:extLst>
              <a:ext uri="{FF2B5EF4-FFF2-40B4-BE49-F238E27FC236}">
                <a16:creationId xmlns="" xmlns:a16="http://schemas.microsoft.com/office/drawing/2014/main" id="{87AFFB4A-6EC9-4B58-A30F-8C2F922F7245}"/>
              </a:ext>
            </a:extLst>
          </p:cNvPr>
          <p:cNvPicPr>
            <a:picLocks noChangeAspect="1"/>
          </p:cNvPicPr>
          <p:nvPr/>
        </p:nvPicPr>
        <p:blipFill>
          <a:blip r:embed="rId2"/>
          <a:stretch>
            <a:fillRect/>
          </a:stretch>
        </p:blipFill>
        <p:spPr>
          <a:xfrm>
            <a:off x="3701444" y="2780579"/>
            <a:ext cx="4027164" cy="2854503"/>
          </a:xfrm>
          <a:prstGeom prst="rect">
            <a:avLst/>
          </a:prstGeom>
        </p:spPr>
      </p:pic>
      <p:pic>
        <p:nvPicPr>
          <p:cNvPr id="9" name="Image 8">
            <a:extLst>
              <a:ext uri="{FF2B5EF4-FFF2-40B4-BE49-F238E27FC236}">
                <a16:creationId xmlns="" xmlns:a16="http://schemas.microsoft.com/office/drawing/2014/main" id="{4441B545-5E36-4D2A-A71F-BC66FAD3CB3B}"/>
              </a:ext>
            </a:extLst>
          </p:cNvPr>
          <p:cNvPicPr>
            <a:picLocks noChangeAspect="1"/>
          </p:cNvPicPr>
          <p:nvPr/>
        </p:nvPicPr>
        <p:blipFill>
          <a:blip r:embed="rId3"/>
          <a:stretch>
            <a:fillRect/>
          </a:stretch>
        </p:blipFill>
        <p:spPr>
          <a:xfrm>
            <a:off x="404387" y="2245914"/>
            <a:ext cx="2921518" cy="3916198"/>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1588" y="-33599"/>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Implantation des éléments de chantier</a:t>
            </a:r>
          </a:p>
          <a:p>
            <a:pPr eaLnBrk="1" fontAlgn="auto" hangingPunct="1">
              <a:spcBef>
                <a:spcPts val="0"/>
              </a:spcBef>
              <a:spcAft>
                <a:spcPts val="0"/>
              </a:spcAft>
              <a:defRPr/>
            </a:pPr>
            <a:r>
              <a:rPr lang="fr-FR" b="1" dirty="0">
                <a:solidFill>
                  <a:srgbClr val="002060"/>
                </a:solidFill>
                <a:effectLst>
                  <a:outerShdw blurRad="38100" dist="38100" dir="2700000" algn="tl">
                    <a:srgbClr val="000000">
                      <a:alpha val="43137"/>
                    </a:srgbClr>
                  </a:outerShdw>
                </a:effectLst>
                <a:latin typeface="+mn-lt"/>
              </a:rPr>
              <a:t>3.8.Implantation énergie</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19</a:t>
            </a:fld>
            <a:endParaRPr lang="fr-FR" altLang="fr-FR" sz="1200">
              <a:solidFill>
                <a:srgbClr val="002060"/>
              </a:solidFill>
            </a:endParaRPr>
          </a:p>
        </p:txBody>
      </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cxnSp>
        <p:nvCxnSpPr>
          <p:cNvPr id="24" name="Connecteur droit avec flèche 23">
            <a:extLst>
              <a:ext uri="{FF2B5EF4-FFF2-40B4-BE49-F238E27FC236}">
                <a16:creationId xmlns="" xmlns:a16="http://schemas.microsoft.com/office/drawing/2014/main" id="{0A1A5963-DA0F-405F-A26A-6E46A297EA25}"/>
              </a:ext>
            </a:extLst>
          </p:cNvPr>
          <p:cNvCxnSpPr>
            <a:cxnSpLocks/>
          </p:cNvCxnSpPr>
          <p:nvPr/>
        </p:nvCxnSpPr>
        <p:spPr>
          <a:xfrm flipH="1">
            <a:off x="2750634" y="2053532"/>
            <a:ext cx="215590" cy="84421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5" name="ZoneTexte 24">
            <a:extLst>
              <a:ext uri="{FF2B5EF4-FFF2-40B4-BE49-F238E27FC236}">
                <a16:creationId xmlns="" xmlns:a16="http://schemas.microsoft.com/office/drawing/2014/main" id="{A12F6F6C-3D17-4BDB-BBF4-6C6E0BC24E41}"/>
              </a:ext>
            </a:extLst>
          </p:cNvPr>
          <p:cNvSpPr txBox="1"/>
          <p:nvPr/>
        </p:nvSpPr>
        <p:spPr>
          <a:xfrm>
            <a:off x="180595" y="741360"/>
            <a:ext cx="8782810" cy="584775"/>
          </a:xfrm>
          <a:prstGeom prst="rect">
            <a:avLst/>
          </a:prstGeom>
          <a:solidFill>
            <a:srgbClr val="CCFFFF"/>
          </a:solidFill>
          <a:ln>
            <a:solidFill>
              <a:schemeClr val="accent5">
                <a:lumMod val="50000"/>
              </a:schemeClr>
            </a:solidFill>
          </a:ln>
        </p:spPr>
        <p:txBody>
          <a:bodyPr wrap="square">
            <a:spAutoFit/>
          </a:bodyPr>
          <a:lstStyle/>
          <a:p>
            <a:pPr algn="just" eaLnBrk="1" fontAlgn="auto" hangingPunct="1">
              <a:spcBef>
                <a:spcPts val="0"/>
              </a:spcBef>
              <a:spcAft>
                <a:spcPts val="0"/>
              </a:spcAft>
              <a:defRPr/>
            </a:pPr>
            <a:r>
              <a:rPr lang="fr-FR" sz="1600" dirty="0">
                <a:latin typeface="+mn-lt"/>
              </a:rPr>
              <a:t>Votre chantier doit avoir une alimentation en eau (avec des points d’eau </a:t>
            </a:r>
            <a:r>
              <a:rPr lang="fr-FR" sz="1600" dirty="0" smtClean="0">
                <a:latin typeface="+mn-lt"/>
              </a:rPr>
              <a:t>réguliers) </a:t>
            </a:r>
            <a:r>
              <a:rPr lang="fr-FR" sz="1600" dirty="0">
                <a:latin typeface="+mn-lt"/>
              </a:rPr>
              <a:t>et en électricité (pour la grue, la base de vie et les travaux dans les différents </a:t>
            </a:r>
            <a:r>
              <a:rPr lang="fr-FR" sz="1600" dirty="0" smtClean="0">
                <a:latin typeface="+mn-lt"/>
              </a:rPr>
              <a:t>bâtiments)</a:t>
            </a:r>
            <a:endParaRPr lang="fr-FR" sz="1600" dirty="0">
              <a:latin typeface="+mn-lt"/>
            </a:endParaRPr>
          </a:p>
        </p:txBody>
      </p:sp>
      <p:sp>
        <p:nvSpPr>
          <p:cNvPr id="29" name="ZoneTexte 94">
            <a:extLst>
              <a:ext uri="{FF2B5EF4-FFF2-40B4-BE49-F238E27FC236}">
                <a16:creationId xmlns="" xmlns:a16="http://schemas.microsoft.com/office/drawing/2014/main" id="{287B6BE1-0E7A-407A-8D22-9289B4BEBB47}"/>
              </a:ext>
            </a:extLst>
          </p:cNvPr>
          <p:cNvSpPr txBox="1">
            <a:spLocks noChangeArrowheads="1"/>
          </p:cNvSpPr>
          <p:nvPr/>
        </p:nvSpPr>
        <p:spPr bwMode="auto">
          <a:xfrm>
            <a:off x="325254" y="1591867"/>
            <a:ext cx="8584264"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i="1" dirty="0">
                <a:latin typeface="Calibri"/>
                <a:cs typeface="Calibri"/>
                <a:sym typeface="Wingdings" panose="05000000000000000000" pitchFamily="2" charset="2"/>
              </a:rPr>
              <a:t>Dans un premier temps vous allez créer les lignes qui correspondront aux canalisations d’eau, d’électricité et d’évacuation des eaux usées</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l’onglet « Gérer » puis « paramètre supplémentaires » et enfin « Styles de lignes » </a:t>
            </a:r>
          </a:p>
        </p:txBody>
      </p:sp>
      <p:grpSp>
        <p:nvGrpSpPr>
          <p:cNvPr id="31" name="Groupe 95">
            <a:extLst>
              <a:ext uri="{FF2B5EF4-FFF2-40B4-BE49-F238E27FC236}">
                <a16:creationId xmlns="" xmlns:a16="http://schemas.microsoft.com/office/drawing/2014/main" id="{FBD2F8A2-722E-4C71-B4FC-DF3B7D067D70}"/>
              </a:ext>
            </a:extLst>
          </p:cNvPr>
          <p:cNvGrpSpPr>
            <a:grpSpLocks/>
          </p:cNvGrpSpPr>
          <p:nvPr/>
        </p:nvGrpSpPr>
        <p:grpSpPr bwMode="auto">
          <a:xfrm>
            <a:off x="157772" y="1375448"/>
            <a:ext cx="334963" cy="277813"/>
            <a:chOff x="4198688" y="2087836"/>
            <a:chExt cx="318782" cy="277860"/>
          </a:xfrm>
        </p:grpSpPr>
        <p:sp>
          <p:nvSpPr>
            <p:cNvPr id="32" name="Ellipse 31">
              <a:extLst>
                <a:ext uri="{FF2B5EF4-FFF2-40B4-BE49-F238E27FC236}">
                  <a16:creationId xmlns="" xmlns:a16="http://schemas.microsoft.com/office/drawing/2014/main" id="{AD382E92-3A8D-4CF9-AF1B-3AFE5B08F82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33" name="ZoneTexte 97">
              <a:extLst>
                <a:ext uri="{FF2B5EF4-FFF2-40B4-BE49-F238E27FC236}">
                  <a16:creationId xmlns="" xmlns:a16="http://schemas.microsoft.com/office/drawing/2014/main" id="{45AF8DA9-9A6F-45B0-A1F8-7D8A10924B47}"/>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1</a:t>
              </a:r>
            </a:p>
          </p:txBody>
        </p:sp>
      </p:grpSp>
      <p:cxnSp>
        <p:nvCxnSpPr>
          <p:cNvPr id="38" name="Connecteur droit avec flèche 37">
            <a:extLst>
              <a:ext uri="{FF2B5EF4-FFF2-40B4-BE49-F238E27FC236}">
                <a16:creationId xmlns="" xmlns:a16="http://schemas.microsoft.com/office/drawing/2014/main" id="{49356CD0-3419-450A-8C63-992156D0259B}"/>
              </a:ext>
            </a:extLst>
          </p:cNvPr>
          <p:cNvCxnSpPr>
            <a:cxnSpLocks/>
          </p:cNvCxnSpPr>
          <p:nvPr/>
        </p:nvCxnSpPr>
        <p:spPr>
          <a:xfrm flipH="1">
            <a:off x="2393795" y="2053532"/>
            <a:ext cx="143955" cy="33076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14" name="Image 13">
            <a:extLst>
              <a:ext uri="{FF2B5EF4-FFF2-40B4-BE49-F238E27FC236}">
                <a16:creationId xmlns="" xmlns:a16="http://schemas.microsoft.com/office/drawing/2014/main" id="{42F77295-412F-4B59-AC5B-265F2B54EFA0}"/>
              </a:ext>
            </a:extLst>
          </p:cNvPr>
          <p:cNvPicPr>
            <a:picLocks noChangeAspect="1"/>
          </p:cNvPicPr>
          <p:nvPr/>
        </p:nvPicPr>
        <p:blipFill>
          <a:blip r:embed="rId4"/>
          <a:stretch>
            <a:fillRect/>
          </a:stretch>
        </p:blipFill>
        <p:spPr>
          <a:xfrm>
            <a:off x="4795093" y="3526121"/>
            <a:ext cx="2215830" cy="1387850"/>
          </a:xfrm>
          <a:prstGeom prst="rect">
            <a:avLst/>
          </a:prstGeom>
        </p:spPr>
      </p:pic>
      <p:sp>
        <p:nvSpPr>
          <p:cNvPr id="26" name="ZoneTexte 94">
            <a:extLst>
              <a:ext uri="{FF2B5EF4-FFF2-40B4-BE49-F238E27FC236}">
                <a16:creationId xmlns="" xmlns:a16="http://schemas.microsoft.com/office/drawing/2014/main" id="{8EC2C6FC-0A7B-40C3-8975-AD3532C298B3}"/>
              </a:ext>
            </a:extLst>
          </p:cNvPr>
          <p:cNvSpPr txBox="1">
            <a:spLocks noChangeArrowheads="1"/>
          </p:cNvSpPr>
          <p:nvPr/>
        </p:nvSpPr>
        <p:spPr bwMode="auto">
          <a:xfrm>
            <a:off x="3888059" y="5630492"/>
            <a:ext cx="2609385" cy="830997"/>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Cliquer </a:t>
            </a:r>
            <a:r>
              <a:rPr lang="fr-FR" altLang="fr-FR" sz="1200" dirty="0">
                <a:latin typeface="Calibri"/>
                <a:cs typeface="Calibri"/>
                <a:sym typeface="Wingdings" panose="05000000000000000000" pitchFamily="2" charset="2"/>
              </a:rPr>
              <a:t>sur « nouvelle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Inscrire</a:t>
            </a:r>
            <a:r>
              <a:rPr lang="fr-FR" altLang="fr-FR" sz="1200" dirty="0">
                <a:latin typeface="Calibri"/>
                <a:cs typeface="Calibri"/>
                <a:sym typeface="Wingdings" panose="05000000000000000000" pitchFamily="2" charset="2"/>
              </a:rPr>
              <a:t> Eau</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Valider</a:t>
            </a:r>
            <a:r>
              <a:rPr lang="fr-FR" altLang="fr-FR" sz="1200" dirty="0">
                <a:latin typeface="Calibri"/>
                <a:cs typeface="Calibri"/>
                <a:sym typeface="Wingdings" panose="05000000000000000000" pitchFamily="2" charset="2"/>
              </a:rPr>
              <a:t> avec OK</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Refaire</a:t>
            </a:r>
            <a:r>
              <a:rPr lang="fr-FR" altLang="fr-FR" sz="1200" dirty="0">
                <a:latin typeface="Calibri"/>
                <a:cs typeface="Calibri"/>
                <a:sym typeface="Wingdings" panose="05000000000000000000" pitchFamily="2" charset="2"/>
              </a:rPr>
              <a:t> l’opération avec Elec et EU</a:t>
            </a:r>
          </a:p>
        </p:txBody>
      </p:sp>
      <p:grpSp>
        <p:nvGrpSpPr>
          <p:cNvPr id="27" name="Groupe 95">
            <a:extLst>
              <a:ext uri="{FF2B5EF4-FFF2-40B4-BE49-F238E27FC236}">
                <a16:creationId xmlns="" xmlns:a16="http://schemas.microsoft.com/office/drawing/2014/main" id="{7ECF6F11-C2AB-4C44-BEC3-7FC6A492D20E}"/>
              </a:ext>
            </a:extLst>
          </p:cNvPr>
          <p:cNvGrpSpPr>
            <a:grpSpLocks/>
          </p:cNvGrpSpPr>
          <p:nvPr/>
        </p:nvGrpSpPr>
        <p:grpSpPr bwMode="auto">
          <a:xfrm>
            <a:off x="3797288" y="5484442"/>
            <a:ext cx="313864" cy="277813"/>
            <a:chOff x="4198688" y="2087836"/>
            <a:chExt cx="318782" cy="277860"/>
          </a:xfrm>
        </p:grpSpPr>
        <p:sp>
          <p:nvSpPr>
            <p:cNvPr id="28" name="Ellipse 27">
              <a:extLst>
                <a:ext uri="{FF2B5EF4-FFF2-40B4-BE49-F238E27FC236}">
                  <a16:creationId xmlns="" xmlns:a16="http://schemas.microsoft.com/office/drawing/2014/main" id="{3038FEE0-F085-410D-A821-B09CCE750CDB}"/>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30" name="ZoneTexte 97">
              <a:extLst>
                <a:ext uri="{FF2B5EF4-FFF2-40B4-BE49-F238E27FC236}">
                  <a16:creationId xmlns="" xmlns:a16="http://schemas.microsoft.com/office/drawing/2014/main" id="{2E179247-0EF5-483D-AD54-500C21EEFEE6}"/>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2</a:t>
              </a:r>
            </a:p>
          </p:txBody>
        </p:sp>
      </p:grpSp>
      <p:cxnSp>
        <p:nvCxnSpPr>
          <p:cNvPr id="34" name="Connecteur droit avec flèche 33">
            <a:extLst>
              <a:ext uri="{FF2B5EF4-FFF2-40B4-BE49-F238E27FC236}">
                <a16:creationId xmlns="" xmlns:a16="http://schemas.microsoft.com/office/drawing/2014/main" id="{4E7C17FA-4638-40B5-9DB6-3280FADAC7D5}"/>
              </a:ext>
            </a:extLst>
          </p:cNvPr>
          <p:cNvCxnSpPr>
            <a:cxnSpLocks/>
          </p:cNvCxnSpPr>
          <p:nvPr/>
        </p:nvCxnSpPr>
        <p:spPr>
          <a:xfrm flipV="1">
            <a:off x="5715026" y="5237251"/>
            <a:ext cx="400024" cy="40376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5" name="Connecteur droit avec flèche 34">
            <a:extLst>
              <a:ext uri="{FF2B5EF4-FFF2-40B4-BE49-F238E27FC236}">
                <a16:creationId xmlns="" xmlns:a16="http://schemas.microsoft.com/office/drawing/2014/main" id="{2774CE28-F670-4628-A591-57DFCB922FAE}"/>
              </a:ext>
            </a:extLst>
          </p:cNvPr>
          <p:cNvCxnSpPr>
            <a:cxnSpLocks/>
            <a:stCxn id="15" idx="2"/>
          </p:cNvCxnSpPr>
          <p:nvPr/>
        </p:nvCxnSpPr>
        <p:spPr>
          <a:xfrm flipH="1" flipV="1">
            <a:off x="5609678" y="4717352"/>
            <a:ext cx="105348" cy="91773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6" name="Connecteur droit avec flèche 35">
            <a:extLst>
              <a:ext uri="{FF2B5EF4-FFF2-40B4-BE49-F238E27FC236}">
                <a16:creationId xmlns="" xmlns:a16="http://schemas.microsoft.com/office/drawing/2014/main" id="{D2B9E2CA-7144-477C-ABDF-10C63AFAA1B5}"/>
              </a:ext>
            </a:extLst>
          </p:cNvPr>
          <p:cNvCxnSpPr>
            <a:cxnSpLocks/>
            <a:stCxn id="15" idx="2"/>
          </p:cNvCxnSpPr>
          <p:nvPr/>
        </p:nvCxnSpPr>
        <p:spPr>
          <a:xfrm flipH="1" flipV="1">
            <a:off x="5051612" y="4076584"/>
            <a:ext cx="663414" cy="155849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23" name="Groupe 22">
            <a:extLst>
              <a:ext uri="{FF2B5EF4-FFF2-40B4-BE49-F238E27FC236}">
                <a16:creationId xmlns="" xmlns:a16="http://schemas.microsoft.com/office/drawing/2014/main" id="{A9E7C2C2-FBB3-4CBF-B59F-E4092B27315F}"/>
              </a:ext>
            </a:extLst>
          </p:cNvPr>
          <p:cNvGrpSpPr>
            <a:grpSpLocks/>
          </p:cNvGrpSpPr>
          <p:nvPr/>
        </p:nvGrpSpPr>
        <p:grpSpPr bwMode="auto">
          <a:xfrm>
            <a:off x="13113" y="610148"/>
            <a:ext cx="334963" cy="277813"/>
            <a:chOff x="4246088" y="4664940"/>
            <a:chExt cx="318782" cy="277860"/>
          </a:xfrm>
        </p:grpSpPr>
        <p:sp>
          <p:nvSpPr>
            <p:cNvPr id="37" name="Ellipse 36">
              <a:extLst>
                <a:ext uri="{FF2B5EF4-FFF2-40B4-BE49-F238E27FC236}">
                  <a16:creationId xmlns="" xmlns:a16="http://schemas.microsoft.com/office/drawing/2014/main" id="{C2B090B2-8CD8-4E1F-AEE1-4F757029C1CB}"/>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39" name="ZoneTexte 97">
              <a:extLst>
                <a:ext uri="{FF2B5EF4-FFF2-40B4-BE49-F238E27FC236}">
                  <a16:creationId xmlns="" xmlns:a16="http://schemas.microsoft.com/office/drawing/2014/main" id="{1192BD63-B40F-4290-A873-A79703BC505A}"/>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smtClean="0">
                  <a:latin typeface="Calibri"/>
                  <a:cs typeface="Calibri"/>
                </a:rPr>
                <a:t>0</a:t>
              </a:r>
              <a:endParaRPr lang="fr-FR" altLang="fr-FR" sz="1200" dirty="0">
                <a:latin typeface="Calibri"/>
                <a:cs typeface="Calibri"/>
              </a:endParaRPr>
            </a:p>
          </p:txBody>
        </p:sp>
      </p:grpSp>
    </p:spTree>
    <p:extLst>
      <p:ext uri="{BB962C8B-B14F-4D97-AF65-F5344CB8AC3E}">
        <p14:creationId xmlns:p14="http://schemas.microsoft.com/office/powerpoint/2010/main" val="27461713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oneTexte 11">
            <a:extLst>
              <a:ext uri="{FF2B5EF4-FFF2-40B4-BE49-F238E27FC236}">
                <a16:creationId xmlns="" xmlns:a16="http://schemas.microsoft.com/office/drawing/2014/main" id="{CD956674-7195-41C7-A32C-FC20A659D333}"/>
              </a:ext>
            </a:extLst>
          </p:cNvPr>
          <p:cNvSpPr txBox="1"/>
          <p:nvPr/>
        </p:nvSpPr>
        <p:spPr>
          <a:xfrm>
            <a:off x="363538" y="2308549"/>
            <a:ext cx="8472487" cy="1200329"/>
          </a:xfrm>
          <a:prstGeom prst="rect">
            <a:avLst/>
          </a:prstGeom>
          <a:solidFill>
            <a:srgbClr val="CCFFFF"/>
          </a:solidFill>
          <a:ln>
            <a:solidFill>
              <a:schemeClr val="accent5">
                <a:lumMod val="50000"/>
              </a:schemeClr>
            </a:solidFill>
          </a:ln>
        </p:spPr>
        <p:txBody>
          <a:bodyPr>
            <a:spAutoFit/>
          </a:bodyPr>
          <a:lstStyle/>
          <a:p>
            <a:pPr eaLnBrk="1" fontAlgn="auto" hangingPunct="1">
              <a:spcBef>
                <a:spcPts val="0"/>
              </a:spcBef>
              <a:spcAft>
                <a:spcPts val="0"/>
              </a:spcAft>
              <a:defRPr/>
            </a:pPr>
            <a:r>
              <a:rPr lang="fr-FR" sz="1600" b="1" i="1" u="sng" dirty="0">
                <a:latin typeface="+mn-lt"/>
              </a:rPr>
              <a:t>Présentation :</a:t>
            </a:r>
            <a:r>
              <a:rPr lang="fr-FR" sz="1600" i="1" dirty="0">
                <a:latin typeface="+mn-lt"/>
              </a:rPr>
              <a:t> </a:t>
            </a:r>
          </a:p>
          <a:p>
            <a:pPr algn="just" eaLnBrk="1" fontAlgn="auto" hangingPunct="1">
              <a:spcBef>
                <a:spcPts val="0"/>
              </a:spcBef>
              <a:spcAft>
                <a:spcPts val="0"/>
              </a:spcAft>
              <a:defRPr/>
            </a:pPr>
            <a:endParaRPr lang="fr-FR" sz="800" i="1" dirty="0">
              <a:latin typeface="+mn-lt"/>
            </a:endParaRPr>
          </a:p>
          <a:p>
            <a:pPr algn="just" eaLnBrk="1" fontAlgn="auto" hangingPunct="1">
              <a:spcBef>
                <a:spcPts val="0"/>
              </a:spcBef>
              <a:spcAft>
                <a:spcPts val="0"/>
              </a:spcAft>
              <a:defRPr/>
            </a:pPr>
            <a:r>
              <a:rPr lang="fr-FR" sz="1600" i="1" dirty="0"/>
              <a:t>Ce tutoriel va vous permettre de réaliser un premier PIC grâce au logiciel REVIT, dans un souci de facilité pour ce premier tutoriel nous allons considérer que le terrain est plan et que les 6 maisons du secteur EST seront </a:t>
            </a:r>
            <a:r>
              <a:rPr lang="fr-FR" sz="1600" i="1" dirty="0" smtClean="0"/>
              <a:t>réalisées </a:t>
            </a:r>
            <a:r>
              <a:rPr lang="fr-FR" sz="1600" i="1" dirty="0"/>
              <a:t>dans un second temps</a:t>
            </a:r>
            <a:endParaRPr lang="fr-FR" sz="1600" i="1" dirty="0">
              <a:latin typeface="+mn-lt"/>
            </a:endParaRPr>
          </a:p>
        </p:txBody>
      </p:sp>
      <p:sp>
        <p:nvSpPr>
          <p:cNvPr id="2" name="Espace réservé de la date 1">
            <a:extLst>
              <a:ext uri="{FF2B5EF4-FFF2-40B4-BE49-F238E27FC236}">
                <a16:creationId xmlns="" xmlns:a16="http://schemas.microsoft.com/office/drawing/2014/main" id="{700987D9-9914-47DC-A707-35DE5EDFB7BE}"/>
              </a:ext>
            </a:extLst>
          </p:cNvPr>
          <p:cNvSpPr>
            <a:spLocks noGrp="1"/>
          </p:cNvSpPr>
          <p:nvPr>
            <p:ph type="dt" sz="quarter" idx="10"/>
          </p:nvPr>
        </p:nvSpPr>
        <p:spPr/>
        <p:txBody>
          <a:bodyPr/>
          <a:lstStyle/>
          <a:p>
            <a:pPr>
              <a:defRPr/>
            </a:pPr>
            <a:r>
              <a:rPr lang="fr-FR"/>
              <a:t>Lycée D. Diderot</a:t>
            </a:r>
          </a:p>
        </p:txBody>
      </p:sp>
      <p:sp>
        <p:nvSpPr>
          <p:cNvPr id="4" name="Espace réservé du numéro de diapositive 3">
            <a:extLst>
              <a:ext uri="{FF2B5EF4-FFF2-40B4-BE49-F238E27FC236}">
                <a16:creationId xmlns="" xmlns:a16="http://schemas.microsoft.com/office/drawing/2014/main" id="{238F45E2-F330-4DC2-AAF7-7E558137BF5B}"/>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3754B98B-C1F2-4EC3-BB9B-34A93A7124F6}" type="slidenum">
              <a:rPr lang="fr-FR" altLang="fr-FR" sz="1200">
                <a:solidFill>
                  <a:srgbClr val="002060"/>
                </a:solidFill>
              </a:rPr>
              <a:pPr>
                <a:lnSpc>
                  <a:spcPct val="100000"/>
                </a:lnSpc>
                <a:spcBef>
                  <a:spcPct val="0"/>
                </a:spcBef>
                <a:buFontTx/>
                <a:buNone/>
              </a:pPr>
              <a:t>2</a:t>
            </a:fld>
            <a:endParaRPr lang="fr-FR" altLang="fr-FR" sz="1200">
              <a:solidFill>
                <a:srgbClr val="002060"/>
              </a:solidFill>
            </a:endParaRPr>
          </a:p>
        </p:txBody>
      </p:sp>
      <p:sp>
        <p:nvSpPr>
          <p:cNvPr id="15" name="ZoneTexte 14">
            <a:extLst>
              <a:ext uri="{FF2B5EF4-FFF2-40B4-BE49-F238E27FC236}">
                <a16:creationId xmlns="" xmlns:a16="http://schemas.microsoft.com/office/drawing/2014/main" id="{47F52EC3-6354-4EEE-8E46-3F54A01510F0}"/>
              </a:ext>
            </a:extLst>
          </p:cNvPr>
          <p:cNvSpPr txBox="1"/>
          <p:nvPr/>
        </p:nvSpPr>
        <p:spPr>
          <a:xfrm>
            <a:off x="335756" y="3841566"/>
            <a:ext cx="8472487" cy="1692771"/>
          </a:xfrm>
          <a:prstGeom prst="rect">
            <a:avLst/>
          </a:prstGeom>
          <a:solidFill>
            <a:srgbClr val="CCFFFF"/>
          </a:solidFill>
          <a:ln>
            <a:solidFill>
              <a:schemeClr val="accent5">
                <a:lumMod val="50000"/>
              </a:schemeClr>
            </a:solidFill>
          </a:ln>
        </p:spPr>
        <p:txBody>
          <a:bodyPr>
            <a:spAutoFit/>
          </a:bodyPr>
          <a:lstStyle/>
          <a:p>
            <a:pPr eaLnBrk="1" fontAlgn="auto" hangingPunct="1">
              <a:spcBef>
                <a:spcPts val="0"/>
              </a:spcBef>
              <a:spcAft>
                <a:spcPts val="0"/>
              </a:spcAft>
              <a:defRPr/>
            </a:pPr>
            <a:r>
              <a:rPr lang="fr-FR" sz="1600" b="1" i="1" u="sng" dirty="0">
                <a:latin typeface="+mn-lt"/>
              </a:rPr>
              <a:t>Pré requis :</a:t>
            </a:r>
          </a:p>
          <a:p>
            <a:pPr eaLnBrk="1" fontAlgn="auto" hangingPunct="1">
              <a:spcBef>
                <a:spcPts val="0"/>
              </a:spcBef>
              <a:spcAft>
                <a:spcPts val="0"/>
              </a:spcAft>
              <a:defRPr/>
            </a:pPr>
            <a:endParaRPr lang="fr-FR" sz="800" i="1" dirty="0">
              <a:latin typeface="+mn-lt"/>
            </a:endParaRPr>
          </a:p>
          <a:p>
            <a:pPr eaLnBrk="1" fontAlgn="auto" hangingPunct="1">
              <a:spcBef>
                <a:spcPts val="0"/>
              </a:spcBef>
              <a:spcAft>
                <a:spcPts val="0"/>
              </a:spcAft>
              <a:defRPr/>
            </a:pPr>
            <a:r>
              <a:rPr lang="fr-FR" sz="1600" i="1" dirty="0">
                <a:latin typeface="+mn-lt"/>
              </a:rPr>
              <a:t>Maitriser les tutoriels suivant :</a:t>
            </a:r>
          </a:p>
          <a:p>
            <a:pPr eaLnBrk="1" fontAlgn="auto" hangingPunct="1">
              <a:spcBef>
                <a:spcPts val="0"/>
              </a:spcBef>
              <a:spcAft>
                <a:spcPts val="0"/>
              </a:spcAft>
              <a:defRPr/>
            </a:pPr>
            <a:r>
              <a:rPr lang="fr-FR" sz="1600" i="1" dirty="0">
                <a:latin typeface="+mn-lt"/>
              </a:rPr>
              <a:t>	- Première maquette,</a:t>
            </a:r>
          </a:p>
          <a:p>
            <a:pPr eaLnBrk="1" fontAlgn="auto" hangingPunct="1">
              <a:spcBef>
                <a:spcPts val="0"/>
              </a:spcBef>
              <a:spcAft>
                <a:spcPts val="0"/>
              </a:spcAft>
              <a:defRPr/>
            </a:pPr>
            <a:r>
              <a:rPr lang="fr-FR" sz="1600" i="1" dirty="0">
                <a:latin typeface="+mn-lt"/>
              </a:rPr>
              <a:t>	- Maquette de groupe.</a:t>
            </a:r>
          </a:p>
          <a:p>
            <a:pPr eaLnBrk="1" fontAlgn="auto" hangingPunct="1">
              <a:spcBef>
                <a:spcPts val="0"/>
              </a:spcBef>
              <a:spcAft>
                <a:spcPts val="0"/>
              </a:spcAft>
              <a:defRPr/>
            </a:pPr>
            <a:endParaRPr lang="fr-FR" sz="1600" i="1" dirty="0">
              <a:latin typeface="+mn-lt"/>
            </a:endParaRPr>
          </a:p>
          <a:p>
            <a:pPr eaLnBrk="1" fontAlgn="auto" hangingPunct="1">
              <a:spcBef>
                <a:spcPts val="0"/>
              </a:spcBef>
              <a:spcAft>
                <a:spcPts val="0"/>
              </a:spcAft>
              <a:defRPr/>
            </a:pPr>
            <a:r>
              <a:rPr lang="fr-FR" sz="1600" b="1" i="1" dirty="0">
                <a:latin typeface="+mn-lt"/>
              </a:rPr>
              <a:t>Si besoin il convient d’aller regarder dans ces différents tutoriels  </a:t>
            </a:r>
          </a:p>
        </p:txBody>
      </p:sp>
      <p:sp>
        <p:nvSpPr>
          <p:cNvPr id="5" name="Espace réservé du pied de page 2">
            <a:extLst>
              <a:ext uri="{FF2B5EF4-FFF2-40B4-BE49-F238E27FC236}">
                <a16:creationId xmlns="" xmlns:a16="http://schemas.microsoft.com/office/drawing/2014/main" id="{BFF19AB6-4D5B-4AB2-991A-9612500C0A08}"/>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sp>
        <p:nvSpPr>
          <p:cNvPr id="3" name="ZoneTexte 2">
            <a:extLst>
              <a:ext uri="{FF2B5EF4-FFF2-40B4-BE49-F238E27FC236}">
                <a16:creationId xmlns="" xmlns:a16="http://schemas.microsoft.com/office/drawing/2014/main" id="{7E0FE0C1-68DF-C414-9D69-4F3CEFA204A7}"/>
              </a:ext>
            </a:extLst>
          </p:cNvPr>
          <p:cNvSpPr txBox="1"/>
          <p:nvPr/>
        </p:nvSpPr>
        <p:spPr>
          <a:xfrm>
            <a:off x="79899" y="128588"/>
            <a:ext cx="8975323" cy="923330"/>
          </a:xfrm>
          <a:prstGeom prst="rect">
            <a:avLst/>
          </a:prstGeom>
          <a:noFill/>
        </p:spPr>
        <p:txBody>
          <a:bodyPr wrap="square">
            <a:spAutoFit/>
          </a:bodyPr>
          <a:lstStyle/>
          <a:p>
            <a:pPr algn="ctr" eaLnBrk="1" fontAlgn="auto" hangingPunct="1">
              <a:spcBef>
                <a:spcPts val="0"/>
              </a:spcBef>
              <a:spcAft>
                <a:spcPts val="0"/>
              </a:spcAft>
              <a:defRPr/>
            </a:pPr>
            <a:r>
              <a:rPr lang="fr-FR" sz="5400" b="1" dirty="0">
                <a:solidFill>
                  <a:srgbClr val="002060"/>
                </a:solidFill>
                <a:effectLst>
                  <a:outerShdw blurRad="38100" dist="38100" dir="2700000" algn="tl">
                    <a:srgbClr val="000000">
                      <a:alpha val="43137"/>
                    </a:srgbClr>
                  </a:outerShdw>
                </a:effectLst>
                <a:latin typeface="+mn-lt"/>
              </a:rPr>
              <a:t>Plan d’Installation de Chantier</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1FD23D5A-79B4-425F-A2A8-A086F8EEF87A}"/>
              </a:ext>
            </a:extLst>
          </p:cNvPr>
          <p:cNvPicPr>
            <a:picLocks noChangeAspect="1"/>
          </p:cNvPicPr>
          <p:nvPr/>
        </p:nvPicPr>
        <p:blipFill>
          <a:blip r:embed="rId2"/>
          <a:stretch>
            <a:fillRect/>
          </a:stretch>
        </p:blipFill>
        <p:spPr>
          <a:xfrm>
            <a:off x="1747225" y="2239275"/>
            <a:ext cx="4859027" cy="3444138"/>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1588" y="-33599"/>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Implantation des éléments de chantier</a:t>
            </a:r>
          </a:p>
          <a:p>
            <a:pPr eaLnBrk="1" fontAlgn="auto" hangingPunct="1">
              <a:spcBef>
                <a:spcPts val="0"/>
              </a:spcBef>
              <a:spcAft>
                <a:spcPts val="0"/>
              </a:spcAft>
              <a:defRPr/>
            </a:pPr>
            <a:r>
              <a:rPr lang="fr-FR" b="1" dirty="0">
                <a:solidFill>
                  <a:srgbClr val="002060"/>
                </a:solidFill>
                <a:effectLst>
                  <a:outerShdw blurRad="38100" dist="38100" dir="2700000" algn="tl">
                    <a:srgbClr val="000000">
                      <a:alpha val="43137"/>
                    </a:srgbClr>
                  </a:outerShdw>
                </a:effectLst>
                <a:latin typeface="+mn-lt"/>
              </a:rPr>
              <a:t>3.8.Implantation énergie</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20</a:t>
            </a:fld>
            <a:endParaRPr lang="fr-FR" altLang="fr-FR" sz="1200">
              <a:solidFill>
                <a:srgbClr val="002060"/>
              </a:solidFill>
            </a:endParaRPr>
          </a:p>
        </p:txBody>
      </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sp>
        <p:nvSpPr>
          <p:cNvPr id="29" name="ZoneTexte 94">
            <a:extLst>
              <a:ext uri="{FF2B5EF4-FFF2-40B4-BE49-F238E27FC236}">
                <a16:creationId xmlns="" xmlns:a16="http://schemas.microsoft.com/office/drawing/2014/main" id="{287B6BE1-0E7A-407A-8D22-9289B4BEBB47}"/>
              </a:ext>
            </a:extLst>
          </p:cNvPr>
          <p:cNvSpPr txBox="1">
            <a:spLocks noChangeArrowheads="1"/>
          </p:cNvSpPr>
          <p:nvPr/>
        </p:nvSpPr>
        <p:spPr bwMode="auto">
          <a:xfrm>
            <a:off x="325254" y="1591867"/>
            <a:ext cx="3660006" cy="276999"/>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chacune des 3 </a:t>
            </a:r>
            <a:r>
              <a:rPr lang="fr-FR" altLang="fr-FR" sz="1200" dirty="0" smtClean="0">
                <a:latin typeface="Calibri"/>
                <a:cs typeface="Calibri"/>
                <a:sym typeface="Wingdings" panose="05000000000000000000" pitchFamily="2" charset="2"/>
              </a:rPr>
              <a:t>couleurs pour </a:t>
            </a:r>
            <a:r>
              <a:rPr lang="fr-FR" altLang="fr-FR" sz="1200" dirty="0">
                <a:latin typeface="Calibri"/>
                <a:cs typeface="Calibri"/>
                <a:sym typeface="Wingdings" panose="05000000000000000000" pitchFamily="2" charset="2"/>
              </a:rPr>
              <a:t>la modifier</a:t>
            </a:r>
          </a:p>
        </p:txBody>
      </p:sp>
      <p:grpSp>
        <p:nvGrpSpPr>
          <p:cNvPr id="31" name="Groupe 95">
            <a:extLst>
              <a:ext uri="{FF2B5EF4-FFF2-40B4-BE49-F238E27FC236}">
                <a16:creationId xmlns="" xmlns:a16="http://schemas.microsoft.com/office/drawing/2014/main" id="{FBD2F8A2-722E-4C71-B4FC-DF3B7D067D70}"/>
              </a:ext>
            </a:extLst>
          </p:cNvPr>
          <p:cNvGrpSpPr>
            <a:grpSpLocks/>
          </p:cNvGrpSpPr>
          <p:nvPr/>
        </p:nvGrpSpPr>
        <p:grpSpPr bwMode="auto">
          <a:xfrm>
            <a:off x="234482" y="1445817"/>
            <a:ext cx="334963" cy="277813"/>
            <a:chOff x="4198688" y="2087836"/>
            <a:chExt cx="318782" cy="277860"/>
          </a:xfrm>
        </p:grpSpPr>
        <p:sp>
          <p:nvSpPr>
            <p:cNvPr id="32" name="Ellipse 31">
              <a:extLst>
                <a:ext uri="{FF2B5EF4-FFF2-40B4-BE49-F238E27FC236}">
                  <a16:creationId xmlns="" xmlns:a16="http://schemas.microsoft.com/office/drawing/2014/main" id="{AD382E92-3A8D-4CF9-AF1B-3AFE5B08F82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33" name="ZoneTexte 97">
              <a:extLst>
                <a:ext uri="{FF2B5EF4-FFF2-40B4-BE49-F238E27FC236}">
                  <a16:creationId xmlns="" xmlns:a16="http://schemas.microsoft.com/office/drawing/2014/main" id="{45AF8DA9-9A6F-45B0-A1F8-7D8A10924B47}"/>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3</a:t>
              </a:r>
            </a:p>
          </p:txBody>
        </p:sp>
      </p:grpSp>
      <p:sp>
        <p:nvSpPr>
          <p:cNvPr id="26" name="ZoneTexte 94">
            <a:extLst>
              <a:ext uri="{FF2B5EF4-FFF2-40B4-BE49-F238E27FC236}">
                <a16:creationId xmlns="" xmlns:a16="http://schemas.microsoft.com/office/drawing/2014/main" id="{8EC2C6FC-0A7B-40C3-8975-AD3532C298B3}"/>
              </a:ext>
            </a:extLst>
          </p:cNvPr>
          <p:cNvSpPr txBox="1">
            <a:spLocks noChangeArrowheads="1"/>
          </p:cNvSpPr>
          <p:nvPr/>
        </p:nvSpPr>
        <p:spPr bwMode="auto">
          <a:xfrm>
            <a:off x="3888059" y="5630492"/>
            <a:ext cx="1335765" cy="276999"/>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Valider </a:t>
            </a:r>
            <a:r>
              <a:rPr lang="fr-FR" altLang="fr-FR" sz="1200" dirty="0">
                <a:latin typeface="Calibri"/>
                <a:cs typeface="Calibri"/>
                <a:sym typeface="Wingdings" panose="05000000000000000000" pitchFamily="2" charset="2"/>
              </a:rPr>
              <a:t>avec OK</a:t>
            </a:r>
          </a:p>
        </p:txBody>
      </p:sp>
      <p:grpSp>
        <p:nvGrpSpPr>
          <p:cNvPr id="27" name="Groupe 95">
            <a:extLst>
              <a:ext uri="{FF2B5EF4-FFF2-40B4-BE49-F238E27FC236}">
                <a16:creationId xmlns="" xmlns:a16="http://schemas.microsoft.com/office/drawing/2014/main" id="{7ECF6F11-C2AB-4C44-BEC3-7FC6A492D20E}"/>
              </a:ext>
            </a:extLst>
          </p:cNvPr>
          <p:cNvGrpSpPr>
            <a:grpSpLocks/>
          </p:cNvGrpSpPr>
          <p:nvPr/>
        </p:nvGrpSpPr>
        <p:grpSpPr bwMode="auto">
          <a:xfrm>
            <a:off x="3797288" y="5484442"/>
            <a:ext cx="313864" cy="277813"/>
            <a:chOff x="4198688" y="2087836"/>
            <a:chExt cx="318782" cy="277860"/>
          </a:xfrm>
        </p:grpSpPr>
        <p:sp>
          <p:nvSpPr>
            <p:cNvPr id="28" name="Ellipse 27">
              <a:extLst>
                <a:ext uri="{FF2B5EF4-FFF2-40B4-BE49-F238E27FC236}">
                  <a16:creationId xmlns="" xmlns:a16="http://schemas.microsoft.com/office/drawing/2014/main" id="{3038FEE0-F085-410D-A821-B09CCE750CDB}"/>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30" name="ZoneTexte 97">
              <a:extLst>
                <a:ext uri="{FF2B5EF4-FFF2-40B4-BE49-F238E27FC236}">
                  <a16:creationId xmlns="" xmlns:a16="http://schemas.microsoft.com/office/drawing/2014/main" id="{2E179247-0EF5-483D-AD54-500C21EEFEE6}"/>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4</a:t>
              </a:r>
            </a:p>
          </p:txBody>
        </p:sp>
      </p:grpSp>
      <p:cxnSp>
        <p:nvCxnSpPr>
          <p:cNvPr id="35" name="Connecteur droit avec flèche 34">
            <a:extLst>
              <a:ext uri="{FF2B5EF4-FFF2-40B4-BE49-F238E27FC236}">
                <a16:creationId xmlns="" xmlns:a16="http://schemas.microsoft.com/office/drawing/2014/main" id="{2774CE28-F670-4628-A591-57DFCB922FAE}"/>
              </a:ext>
            </a:extLst>
          </p:cNvPr>
          <p:cNvCxnSpPr>
            <a:cxnSpLocks/>
            <a:stCxn id="29" idx="2"/>
          </p:cNvCxnSpPr>
          <p:nvPr/>
        </p:nvCxnSpPr>
        <p:spPr>
          <a:xfrm>
            <a:off x="2155257" y="1868866"/>
            <a:ext cx="1334703" cy="277933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6" name="Connecteur droit avec flèche 35">
            <a:extLst>
              <a:ext uri="{FF2B5EF4-FFF2-40B4-BE49-F238E27FC236}">
                <a16:creationId xmlns="" xmlns:a16="http://schemas.microsoft.com/office/drawing/2014/main" id="{D2B9E2CA-7144-477C-ABDF-10C63AFAA1B5}"/>
              </a:ext>
            </a:extLst>
          </p:cNvPr>
          <p:cNvCxnSpPr>
            <a:cxnSpLocks/>
            <a:stCxn id="26" idx="0"/>
          </p:cNvCxnSpPr>
          <p:nvPr/>
        </p:nvCxnSpPr>
        <p:spPr>
          <a:xfrm flipV="1">
            <a:off x="4555942" y="5498730"/>
            <a:ext cx="162510" cy="13176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400632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 16">
            <a:extLst>
              <a:ext uri="{FF2B5EF4-FFF2-40B4-BE49-F238E27FC236}">
                <a16:creationId xmlns="" xmlns:a16="http://schemas.microsoft.com/office/drawing/2014/main" id="{7EA324A1-0ACF-4F7D-8B23-B057CF6496D0}"/>
              </a:ext>
            </a:extLst>
          </p:cNvPr>
          <p:cNvPicPr>
            <a:picLocks noChangeAspect="1"/>
          </p:cNvPicPr>
          <p:nvPr/>
        </p:nvPicPr>
        <p:blipFill>
          <a:blip r:embed="rId2"/>
          <a:stretch>
            <a:fillRect/>
          </a:stretch>
        </p:blipFill>
        <p:spPr>
          <a:xfrm>
            <a:off x="1271793" y="2163709"/>
            <a:ext cx="4127975" cy="4446875"/>
          </a:xfrm>
          <a:prstGeom prst="rect">
            <a:avLst/>
          </a:prstGeom>
        </p:spPr>
      </p:pic>
      <p:pic>
        <p:nvPicPr>
          <p:cNvPr id="4" name="Image 3">
            <a:extLst>
              <a:ext uri="{FF2B5EF4-FFF2-40B4-BE49-F238E27FC236}">
                <a16:creationId xmlns="" xmlns:a16="http://schemas.microsoft.com/office/drawing/2014/main" id="{17C47D6F-113C-4AA1-B6EA-790FC628E616}"/>
              </a:ext>
            </a:extLst>
          </p:cNvPr>
          <p:cNvPicPr>
            <a:picLocks noChangeAspect="1"/>
          </p:cNvPicPr>
          <p:nvPr/>
        </p:nvPicPr>
        <p:blipFill>
          <a:blip r:embed="rId3"/>
          <a:stretch>
            <a:fillRect/>
          </a:stretch>
        </p:blipFill>
        <p:spPr>
          <a:xfrm>
            <a:off x="702945" y="785116"/>
            <a:ext cx="5848350" cy="1047750"/>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1588" y="-33599"/>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Implantation des éléments de chantier</a:t>
            </a:r>
          </a:p>
          <a:p>
            <a:pPr eaLnBrk="1" fontAlgn="auto" hangingPunct="1">
              <a:spcBef>
                <a:spcPts val="0"/>
              </a:spcBef>
              <a:spcAft>
                <a:spcPts val="0"/>
              </a:spcAft>
              <a:defRPr/>
            </a:pPr>
            <a:r>
              <a:rPr lang="fr-FR" b="1" dirty="0" smtClean="0">
                <a:solidFill>
                  <a:srgbClr val="002060"/>
                </a:solidFill>
                <a:effectLst>
                  <a:outerShdw blurRad="38100" dist="38100" dir="2700000" algn="tl">
                    <a:srgbClr val="000000">
                      <a:alpha val="43137"/>
                    </a:srgbClr>
                  </a:outerShdw>
                </a:effectLst>
                <a:latin typeface="+mn-lt"/>
              </a:rPr>
              <a:t>3.8.Implantation </a:t>
            </a:r>
            <a:r>
              <a:rPr lang="fr-FR" b="1" dirty="0">
                <a:solidFill>
                  <a:srgbClr val="002060"/>
                </a:solidFill>
                <a:effectLst>
                  <a:outerShdw blurRad="38100" dist="38100" dir="2700000" algn="tl">
                    <a:srgbClr val="000000">
                      <a:alpha val="43137"/>
                    </a:srgbClr>
                  </a:outerShdw>
                </a:effectLst>
                <a:latin typeface="+mn-lt"/>
              </a:rPr>
              <a:t>énergie</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21</a:t>
            </a:fld>
            <a:endParaRPr lang="fr-FR" altLang="fr-FR" sz="1200">
              <a:solidFill>
                <a:srgbClr val="002060"/>
              </a:solidFill>
            </a:endParaRPr>
          </a:p>
        </p:txBody>
      </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cxnSp>
        <p:nvCxnSpPr>
          <p:cNvPr id="24" name="Connecteur droit avec flèche 23">
            <a:extLst>
              <a:ext uri="{FF2B5EF4-FFF2-40B4-BE49-F238E27FC236}">
                <a16:creationId xmlns="" xmlns:a16="http://schemas.microsoft.com/office/drawing/2014/main" id="{0A1A5963-DA0F-405F-A26A-6E46A297EA25}"/>
              </a:ext>
            </a:extLst>
          </p:cNvPr>
          <p:cNvCxnSpPr>
            <a:cxnSpLocks/>
            <a:stCxn id="29" idx="3"/>
          </p:cNvCxnSpPr>
          <p:nvPr/>
        </p:nvCxnSpPr>
        <p:spPr>
          <a:xfrm flipV="1">
            <a:off x="4572000" y="960122"/>
            <a:ext cx="693420" cy="135977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9" name="ZoneTexte 94">
            <a:extLst>
              <a:ext uri="{FF2B5EF4-FFF2-40B4-BE49-F238E27FC236}">
                <a16:creationId xmlns="" xmlns:a16="http://schemas.microsoft.com/office/drawing/2014/main" id="{287B6BE1-0E7A-407A-8D22-9289B4BEBB47}"/>
              </a:ext>
            </a:extLst>
          </p:cNvPr>
          <p:cNvSpPr txBox="1">
            <a:spLocks noChangeArrowheads="1"/>
          </p:cNvSpPr>
          <p:nvPr/>
        </p:nvSpPr>
        <p:spPr bwMode="auto">
          <a:xfrm>
            <a:off x="306796" y="1996733"/>
            <a:ext cx="4265204"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 </a:t>
            </a:r>
            <a:r>
              <a:rPr lang="fr-FR" altLang="fr-FR" sz="1200" dirty="0">
                <a:latin typeface="Calibri"/>
                <a:cs typeface="Calibri"/>
                <a:sym typeface="Wingdings" panose="05000000000000000000" pitchFamily="2" charset="2"/>
              </a:rPr>
              <a:t>Annoter » puis la commande « ligne de détail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 Elec » dans le menu de gauche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a:t>
            </a:r>
            <a:r>
              <a:rPr lang="fr-FR" altLang="fr-FR" sz="1200" dirty="0">
                <a:latin typeface="Calibri"/>
                <a:cs typeface="Calibri"/>
                <a:sym typeface="Wingdings" panose="05000000000000000000" pitchFamily="2" charset="2"/>
              </a:rPr>
              <a:t> la canalisation électrique « principale »</a:t>
            </a:r>
          </a:p>
        </p:txBody>
      </p:sp>
      <p:grpSp>
        <p:nvGrpSpPr>
          <p:cNvPr id="31" name="Groupe 95">
            <a:extLst>
              <a:ext uri="{FF2B5EF4-FFF2-40B4-BE49-F238E27FC236}">
                <a16:creationId xmlns="" xmlns:a16="http://schemas.microsoft.com/office/drawing/2014/main" id="{FBD2F8A2-722E-4C71-B4FC-DF3B7D067D70}"/>
              </a:ext>
            </a:extLst>
          </p:cNvPr>
          <p:cNvGrpSpPr>
            <a:grpSpLocks/>
          </p:cNvGrpSpPr>
          <p:nvPr/>
        </p:nvGrpSpPr>
        <p:grpSpPr bwMode="auto">
          <a:xfrm>
            <a:off x="180595" y="1818578"/>
            <a:ext cx="334963" cy="277813"/>
            <a:chOff x="4198688" y="2087836"/>
            <a:chExt cx="318782" cy="277860"/>
          </a:xfrm>
        </p:grpSpPr>
        <p:sp>
          <p:nvSpPr>
            <p:cNvPr id="32" name="Ellipse 31">
              <a:extLst>
                <a:ext uri="{FF2B5EF4-FFF2-40B4-BE49-F238E27FC236}">
                  <a16:creationId xmlns="" xmlns:a16="http://schemas.microsoft.com/office/drawing/2014/main" id="{AD382E92-3A8D-4CF9-AF1B-3AFE5B08F82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33" name="ZoneTexte 97">
              <a:extLst>
                <a:ext uri="{FF2B5EF4-FFF2-40B4-BE49-F238E27FC236}">
                  <a16:creationId xmlns="" xmlns:a16="http://schemas.microsoft.com/office/drawing/2014/main" id="{45AF8DA9-9A6F-45B0-A1F8-7D8A10924B47}"/>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5</a:t>
              </a:r>
            </a:p>
          </p:txBody>
        </p:sp>
      </p:grpSp>
      <p:cxnSp>
        <p:nvCxnSpPr>
          <p:cNvPr id="38" name="Connecteur droit avec flèche 37">
            <a:extLst>
              <a:ext uri="{FF2B5EF4-FFF2-40B4-BE49-F238E27FC236}">
                <a16:creationId xmlns="" xmlns:a16="http://schemas.microsoft.com/office/drawing/2014/main" id="{49356CD0-3419-450A-8C63-992156D0259B}"/>
              </a:ext>
            </a:extLst>
          </p:cNvPr>
          <p:cNvCxnSpPr>
            <a:cxnSpLocks/>
            <a:stCxn id="29" idx="3"/>
          </p:cNvCxnSpPr>
          <p:nvPr/>
        </p:nvCxnSpPr>
        <p:spPr>
          <a:xfrm flipV="1">
            <a:off x="4572000" y="1120140"/>
            <a:ext cx="953498" cy="119975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13" name="Image 12">
            <a:extLst>
              <a:ext uri="{FF2B5EF4-FFF2-40B4-BE49-F238E27FC236}">
                <a16:creationId xmlns="" xmlns:a16="http://schemas.microsoft.com/office/drawing/2014/main" id="{6ADEEC4E-ED78-42B5-8D42-8F405B16F4CD}"/>
              </a:ext>
            </a:extLst>
          </p:cNvPr>
          <p:cNvPicPr>
            <a:picLocks noChangeAspect="1"/>
          </p:cNvPicPr>
          <p:nvPr/>
        </p:nvPicPr>
        <p:blipFill>
          <a:blip r:embed="rId4"/>
          <a:stretch>
            <a:fillRect/>
          </a:stretch>
        </p:blipFill>
        <p:spPr>
          <a:xfrm>
            <a:off x="4844199" y="1999842"/>
            <a:ext cx="2426018" cy="1376518"/>
          </a:xfrm>
          <a:prstGeom prst="rect">
            <a:avLst/>
          </a:prstGeom>
        </p:spPr>
      </p:pic>
      <p:cxnSp>
        <p:nvCxnSpPr>
          <p:cNvPr id="22" name="Connecteur droit avec flèche 21">
            <a:extLst>
              <a:ext uri="{FF2B5EF4-FFF2-40B4-BE49-F238E27FC236}">
                <a16:creationId xmlns="" xmlns:a16="http://schemas.microsoft.com/office/drawing/2014/main" id="{FDA27AAC-5555-4823-BDDA-DDEE5CF5274F}"/>
              </a:ext>
            </a:extLst>
          </p:cNvPr>
          <p:cNvCxnSpPr>
            <a:cxnSpLocks/>
            <a:stCxn id="29" idx="3"/>
          </p:cNvCxnSpPr>
          <p:nvPr/>
        </p:nvCxnSpPr>
        <p:spPr>
          <a:xfrm>
            <a:off x="4572000" y="2319899"/>
            <a:ext cx="1412488" cy="70059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37" name="Image 36">
            <a:extLst>
              <a:ext uri="{FF2B5EF4-FFF2-40B4-BE49-F238E27FC236}">
                <a16:creationId xmlns="" xmlns:a16="http://schemas.microsoft.com/office/drawing/2014/main" id="{A00CB703-4867-4891-84B1-D9A63FAAB191}"/>
              </a:ext>
            </a:extLst>
          </p:cNvPr>
          <p:cNvPicPr>
            <a:picLocks noChangeAspect="1"/>
          </p:cNvPicPr>
          <p:nvPr/>
        </p:nvPicPr>
        <p:blipFill>
          <a:blip r:embed="rId5"/>
          <a:stretch>
            <a:fillRect/>
          </a:stretch>
        </p:blipFill>
        <p:spPr>
          <a:xfrm>
            <a:off x="7452842" y="1455661"/>
            <a:ext cx="1515910" cy="4606034"/>
          </a:xfrm>
          <a:prstGeom prst="rect">
            <a:avLst/>
          </a:prstGeom>
        </p:spPr>
      </p:pic>
      <p:cxnSp>
        <p:nvCxnSpPr>
          <p:cNvPr id="42" name="Connecteur droit avec flèche 41">
            <a:extLst>
              <a:ext uri="{FF2B5EF4-FFF2-40B4-BE49-F238E27FC236}">
                <a16:creationId xmlns="" xmlns:a16="http://schemas.microsoft.com/office/drawing/2014/main" id="{34DA4BFE-CDDA-4C8E-BF81-2C988F1263A9}"/>
              </a:ext>
            </a:extLst>
          </p:cNvPr>
          <p:cNvCxnSpPr>
            <a:cxnSpLocks/>
            <a:stCxn id="44" idx="3"/>
          </p:cNvCxnSpPr>
          <p:nvPr/>
        </p:nvCxnSpPr>
        <p:spPr>
          <a:xfrm>
            <a:off x="3196683" y="3999571"/>
            <a:ext cx="4256159" cy="891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44" name="Rectangle 43">
            <a:extLst>
              <a:ext uri="{FF2B5EF4-FFF2-40B4-BE49-F238E27FC236}">
                <a16:creationId xmlns="" xmlns:a16="http://schemas.microsoft.com/office/drawing/2014/main" id="{A761ABFB-D061-488A-BBFA-A90129B9BB85}"/>
              </a:ext>
            </a:extLst>
          </p:cNvPr>
          <p:cNvSpPr/>
          <p:nvPr/>
        </p:nvSpPr>
        <p:spPr>
          <a:xfrm>
            <a:off x="2906751" y="3589210"/>
            <a:ext cx="289932" cy="820722"/>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7" name="ZoneTexte 46">
            <a:extLst>
              <a:ext uri="{FF2B5EF4-FFF2-40B4-BE49-F238E27FC236}">
                <a16:creationId xmlns="" xmlns:a16="http://schemas.microsoft.com/office/drawing/2014/main" id="{F7B8B583-41CE-42D4-AF99-557F6A79F131}"/>
              </a:ext>
            </a:extLst>
          </p:cNvPr>
          <p:cNvSpPr txBox="1"/>
          <p:nvPr/>
        </p:nvSpPr>
        <p:spPr>
          <a:xfrm>
            <a:off x="2736320" y="4973054"/>
            <a:ext cx="3631530" cy="338554"/>
          </a:xfrm>
          <a:prstGeom prst="rect">
            <a:avLst/>
          </a:prstGeom>
          <a:solidFill>
            <a:srgbClr val="CCFFFF"/>
          </a:solidFill>
          <a:ln>
            <a:solidFill>
              <a:schemeClr val="accent5">
                <a:lumMod val="50000"/>
              </a:schemeClr>
            </a:solidFill>
          </a:ln>
        </p:spPr>
        <p:txBody>
          <a:bodyPr wrap="square">
            <a:spAutoFit/>
          </a:bodyPr>
          <a:lstStyle/>
          <a:p>
            <a:pPr algn="just" eaLnBrk="1" fontAlgn="auto" hangingPunct="1">
              <a:spcBef>
                <a:spcPts val="0"/>
              </a:spcBef>
              <a:spcAft>
                <a:spcPts val="0"/>
              </a:spcAft>
              <a:defRPr/>
            </a:pPr>
            <a:r>
              <a:rPr lang="fr-FR" sz="1600" dirty="0">
                <a:latin typeface="+mn-lt"/>
              </a:rPr>
              <a:t>Voir page suivante pour d’autres </a:t>
            </a:r>
            <a:r>
              <a:rPr lang="fr-FR" sz="1600" dirty="0" smtClean="0">
                <a:latin typeface="+mn-lt"/>
              </a:rPr>
              <a:t>détails…</a:t>
            </a:r>
            <a:endParaRPr lang="fr-FR" sz="1600" dirty="0">
              <a:latin typeface="+mn-lt"/>
            </a:endParaRPr>
          </a:p>
        </p:txBody>
      </p:sp>
    </p:spTree>
    <p:extLst>
      <p:ext uri="{BB962C8B-B14F-4D97-AF65-F5344CB8AC3E}">
        <p14:creationId xmlns:p14="http://schemas.microsoft.com/office/powerpoint/2010/main" val="9840297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 xmlns:a16="http://schemas.microsoft.com/office/drawing/2014/main" id="{7A447B68-4176-49C2-ADE6-D4BEADAEACFA}"/>
              </a:ext>
            </a:extLst>
          </p:cNvPr>
          <p:cNvPicPr>
            <a:picLocks noChangeAspect="1"/>
          </p:cNvPicPr>
          <p:nvPr/>
        </p:nvPicPr>
        <p:blipFill rotWithShape="1">
          <a:blip r:embed="rId2"/>
          <a:srcRect l="22483" t="21489" r="33957" b="14965"/>
          <a:stretch/>
        </p:blipFill>
        <p:spPr>
          <a:xfrm>
            <a:off x="331091" y="1345580"/>
            <a:ext cx="3809729" cy="4029308"/>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1588" y="-33599"/>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Implantation des éléments de chantier</a:t>
            </a:r>
          </a:p>
          <a:p>
            <a:pPr eaLnBrk="1" fontAlgn="auto" hangingPunct="1">
              <a:spcBef>
                <a:spcPts val="0"/>
              </a:spcBef>
              <a:spcAft>
                <a:spcPts val="0"/>
              </a:spcAft>
              <a:defRPr/>
            </a:pPr>
            <a:r>
              <a:rPr lang="fr-FR" b="1" dirty="0" smtClean="0">
                <a:solidFill>
                  <a:srgbClr val="002060"/>
                </a:solidFill>
                <a:effectLst>
                  <a:outerShdw blurRad="38100" dist="38100" dir="2700000" algn="tl">
                    <a:srgbClr val="000000">
                      <a:alpha val="43137"/>
                    </a:srgbClr>
                  </a:outerShdw>
                </a:effectLst>
                <a:latin typeface="+mn-lt"/>
              </a:rPr>
              <a:t>3.8.Implantation </a:t>
            </a:r>
            <a:r>
              <a:rPr lang="fr-FR" b="1" dirty="0">
                <a:solidFill>
                  <a:srgbClr val="002060"/>
                </a:solidFill>
                <a:effectLst>
                  <a:outerShdw blurRad="38100" dist="38100" dir="2700000" algn="tl">
                    <a:srgbClr val="000000">
                      <a:alpha val="43137"/>
                    </a:srgbClr>
                  </a:outerShdw>
                </a:effectLst>
                <a:latin typeface="+mn-lt"/>
              </a:rPr>
              <a:t>énergie</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22</a:t>
            </a:fld>
            <a:endParaRPr lang="fr-FR" altLang="fr-FR" sz="1200">
              <a:solidFill>
                <a:srgbClr val="002060"/>
              </a:solidFill>
            </a:endParaRPr>
          </a:p>
        </p:txBody>
      </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pic>
        <p:nvPicPr>
          <p:cNvPr id="6" name="Image 5">
            <a:extLst>
              <a:ext uri="{FF2B5EF4-FFF2-40B4-BE49-F238E27FC236}">
                <a16:creationId xmlns="" xmlns:a16="http://schemas.microsoft.com/office/drawing/2014/main" id="{AFB32453-66D1-4FAC-850A-7D2307DDEAF8}"/>
              </a:ext>
            </a:extLst>
          </p:cNvPr>
          <p:cNvPicPr>
            <a:picLocks noChangeAspect="1"/>
          </p:cNvPicPr>
          <p:nvPr/>
        </p:nvPicPr>
        <p:blipFill>
          <a:blip r:embed="rId3"/>
          <a:stretch>
            <a:fillRect/>
          </a:stretch>
        </p:blipFill>
        <p:spPr>
          <a:xfrm>
            <a:off x="5120265" y="1629936"/>
            <a:ext cx="3613579" cy="3460595"/>
          </a:xfrm>
          <a:prstGeom prst="rect">
            <a:avLst/>
          </a:prstGeom>
        </p:spPr>
      </p:pic>
    </p:spTree>
    <p:extLst>
      <p:ext uri="{BB962C8B-B14F-4D97-AF65-F5344CB8AC3E}">
        <p14:creationId xmlns:p14="http://schemas.microsoft.com/office/powerpoint/2010/main" val="24748476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a:extLst>
              <a:ext uri="{FF2B5EF4-FFF2-40B4-BE49-F238E27FC236}">
                <a16:creationId xmlns="" xmlns:a16="http://schemas.microsoft.com/office/drawing/2014/main" id="{24A2AD08-31AF-44E9-B1F3-C64B73DC9FF5}"/>
              </a:ext>
            </a:extLst>
          </p:cNvPr>
          <p:cNvPicPr>
            <a:picLocks noChangeAspect="1"/>
          </p:cNvPicPr>
          <p:nvPr/>
        </p:nvPicPr>
        <p:blipFill>
          <a:blip r:embed="rId2"/>
          <a:stretch>
            <a:fillRect/>
          </a:stretch>
        </p:blipFill>
        <p:spPr>
          <a:xfrm>
            <a:off x="257918" y="736339"/>
            <a:ext cx="5811156" cy="5688612"/>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1588" y="-33599"/>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Implantation des éléments de chantier</a:t>
            </a:r>
          </a:p>
          <a:p>
            <a:pPr eaLnBrk="1" fontAlgn="auto" hangingPunct="1">
              <a:spcBef>
                <a:spcPts val="0"/>
              </a:spcBef>
              <a:spcAft>
                <a:spcPts val="0"/>
              </a:spcAft>
              <a:defRPr/>
            </a:pPr>
            <a:r>
              <a:rPr lang="fr-FR" b="1" dirty="0" smtClean="0">
                <a:solidFill>
                  <a:srgbClr val="002060"/>
                </a:solidFill>
                <a:effectLst>
                  <a:outerShdw blurRad="38100" dist="38100" dir="2700000" algn="tl">
                    <a:srgbClr val="000000">
                      <a:alpha val="43137"/>
                    </a:srgbClr>
                  </a:outerShdw>
                </a:effectLst>
                <a:latin typeface="+mn-lt"/>
              </a:rPr>
              <a:t>3.8.Implantation </a:t>
            </a:r>
            <a:r>
              <a:rPr lang="fr-FR" b="1" dirty="0">
                <a:solidFill>
                  <a:srgbClr val="002060"/>
                </a:solidFill>
                <a:effectLst>
                  <a:outerShdw blurRad="38100" dist="38100" dir="2700000" algn="tl">
                    <a:srgbClr val="000000">
                      <a:alpha val="43137"/>
                    </a:srgbClr>
                  </a:outerShdw>
                </a:effectLst>
                <a:latin typeface="+mn-lt"/>
              </a:rPr>
              <a:t>énergie</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23</a:t>
            </a:fld>
            <a:endParaRPr lang="fr-FR" altLang="fr-FR" sz="1200">
              <a:solidFill>
                <a:srgbClr val="002060"/>
              </a:solidFill>
            </a:endParaRPr>
          </a:p>
        </p:txBody>
      </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cxnSp>
        <p:nvCxnSpPr>
          <p:cNvPr id="24" name="Connecteur droit avec flèche 23">
            <a:extLst>
              <a:ext uri="{FF2B5EF4-FFF2-40B4-BE49-F238E27FC236}">
                <a16:creationId xmlns="" xmlns:a16="http://schemas.microsoft.com/office/drawing/2014/main" id="{0A1A5963-DA0F-405F-A26A-6E46A297EA25}"/>
              </a:ext>
            </a:extLst>
          </p:cNvPr>
          <p:cNvCxnSpPr>
            <a:cxnSpLocks/>
            <a:stCxn id="29" idx="2"/>
          </p:cNvCxnSpPr>
          <p:nvPr/>
        </p:nvCxnSpPr>
        <p:spPr>
          <a:xfrm flipH="1">
            <a:off x="2255872" y="2461965"/>
            <a:ext cx="183526" cy="52987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9" name="ZoneTexte 94">
            <a:extLst>
              <a:ext uri="{FF2B5EF4-FFF2-40B4-BE49-F238E27FC236}">
                <a16:creationId xmlns="" xmlns:a16="http://schemas.microsoft.com/office/drawing/2014/main" id="{287B6BE1-0E7A-407A-8D22-9289B4BEBB47}"/>
              </a:ext>
            </a:extLst>
          </p:cNvPr>
          <p:cNvSpPr txBox="1">
            <a:spLocks noChangeArrowheads="1"/>
          </p:cNvSpPr>
          <p:nvPr/>
        </p:nvSpPr>
        <p:spPr bwMode="auto">
          <a:xfrm>
            <a:off x="306796" y="1815634"/>
            <a:ext cx="4265204"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l’ensemble de votre projet</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 filtre » dans le menu de gauche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Cocher </a:t>
            </a:r>
            <a:r>
              <a:rPr lang="fr-FR" altLang="fr-FR" sz="1200" dirty="0">
                <a:latin typeface="Calibri"/>
                <a:cs typeface="Calibri"/>
                <a:sym typeface="Wingdings" panose="05000000000000000000" pitchFamily="2" charset="2"/>
              </a:rPr>
              <a:t>uniquement « Lignes Elec »</a:t>
            </a:r>
          </a:p>
        </p:txBody>
      </p:sp>
      <p:grpSp>
        <p:nvGrpSpPr>
          <p:cNvPr id="31" name="Groupe 95">
            <a:extLst>
              <a:ext uri="{FF2B5EF4-FFF2-40B4-BE49-F238E27FC236}">
                <a16:creationId xmlns="" xmlns:a16="http://schemas.microsoft.com/office/drawing/2014/main" id="{FBD2F8A2-722E-4C71-B4FC-DF3B7D067D70}"/>
              </a:ext>
            </a:extLst>
          </p:cNvPr>
          <p:cNvGrpSpPr>
            <a:grpSpLocks/>
          </p:cNvGrpSpPr>
          <p:nvPr/>
        </p:nvGrpSpPr>
        <p:grpSpPr bwMode="auto">
          <a:xfrm>
            <a:off x="180595" y="1637479"/>
            <a:ext cx="334963" cy="277813"/>
            <a:chOff x="4198688" y="2087836"/>
            <a:chExt cx="318782" cy="277860"/>
          </a:xfrm>
        </p:grpSpPr>
        <p:sp>
          <p:nvSpPr>
            <p:cNvPr id="32" name="Ellipse 31">
              <a:extLst>
                <a:ext uri="{FF2B5EF4-FFF2-40B4-BE49-F238E27FC236}">
                  <a16:creationId xmlns="" xmlns:a16="http://schemas.microsoft.com/office/drawing/2014/main" id="{AD382E92-3A8D-4CF9-AF1B-3AFE5B08F82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33" name="ZoneTexte 97">
              <a:extLst>
                <a:ext uri="{FF2B5EF4-FFF2-40B4-BE49-F238E27FC236}">
                  <a16:creationId xmlns="" xmlns:a16="http://schemas.microsoft.com/office/drawing/2014/main" id="{45AF8DA9-9A6F-45B0-A1F8-7D8A10924B47}"/>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6</a:t>
              </a:r>
            </a:p>
          </p:txBody>
        </p:sp>
      </p:grpSp>
      <p:cxnSp>
        <p:nvCxnSpPr>
          <p:cNvPr id="38" name="Connecteur droit avec flèche 37">
            <a:extLst>
              <a:ext uri="{FF2B5EF4-FFF2-40B4-BE49-F238E27FC236}">
                <a16:creationId xmlns="" xmlns:a16="http://schemas.microsoft.com/office/drawing/2014/main" id="{49356CD0-3419-450A-8C63-992156D0259B}"/>
              </a:ext>
            </a:extLst>
          </p:cNvPr>
          <p:cNvCxnSpPr>
            <a:cxnSpLocks/>
            <a:stCxn id="29" idx="0"/>
          </p:cNvCxnSpPr>
          <p:nvPr/>
        </p:nvCxnSpPr>
        <p:spPr>
          <a:xfrm flipV="1">
            <a:off x="2439398" y="1315536"/>
            <a:ext cx="296922" cy="50009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2" name="Connecteur droit avec flèche 41">
            <a:extLst>
              <a:ext uri="{FF2B5EF4-FFF2-40B4-BE49-F238E27FC236}">
                <a16:creationId xmlns="" xmlns:a16="http://schemas.microsoft.com/office/drawing/2014/main" id="{34DA4BFE-CDDA-4C8E-BF81-2C988F1263A9}"/>
              </a:ext>
            </a:extLst>
          </p:cNvPr>
          <p:cNvCxnSpPr>
            <a:cxnSpLocks/>
            <a:stCxn id="44" idx="3"/>
          </p:cNvCxnSpPr>
          <p:nvPr/>
        </p:nvCxnSpPr>
        <p:spPr>
          <a:xfrm>
            <a:off x="3196683" y="3999571"/>
            <a:ext cx="4256159" cy="891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44" name="Rectangle 43">
            <a:extLst>
              <a:ext uri="{FF2B5EF4-FFF2-40B4-BE49-F238E27FC236}">
                <a16:creationId xmlns="" xmlns:a16="http://schemas.microsoft.com/office/drawing/2014/main" id="{A761ABFB-D061-488A-BBFA-A90129B9BB85}"/>
              </a:ext>
            </a:extLst>
          </p:cNvPr>
          <p:cNvSpPr/>
          <p:nvPr/>
        </p:nvSpPr>
        <p:spPr>
          <a:xfrm>
            <a:off x="2906751" y="3589210"/>
            <a:ext cx="289932" cy="820722"/>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Image 8">
            <a:extLst>
              <a:ext uri="{FF2B5EF4-FFF2-40B4-BE49-F238E27FC236}">
                <a16:creationId xmlns="" xmlns:a16="http://schemas.microsoft.com/office/drawing/2014/main" id="{C3775FB8-8D7D-405C-9A84-04552052280C}"/>
              </a:ext>
            </a:extLst>
          </p:cNvPr>
          <p:cNvPicPr>
            <a:picLocks noChangeAspect="1"/>
          </p:cNvPicPr>
          <p:nvPr/>
        </p:nvPicPr>
        <p:blipFill>
          <a:blip r:embed="rId3"/>
          <a:stretch>
            <a:fillRect/>
          </a:stretch>
        </p:blipFill>
        <p:spPr>
          <a:xfrm>
            <a:off x="5171191" y="1657350"/>
            <a:ext cx="3810000" cy="3543300"/>
          </a:xfrm>
          <a:prstGeom prst="rect">
            <a:avLst/>
          </a:prstGeom>
        </p:spPr>
      </p:pic>
      <p:cxnSp>
        <p:nvCxnSpPr>
          <p:cNvPr id="22" name="Connecteur droit avec flèche 21">
            <a:extLst>
              <a:ext uri="{FF2B5EF4-FFF2-40B4-BE49-F238E27FC236}">
                <a16:creationId xmlns="" xmlns:a16="http://schemas.microsoft.com/office/drawing/2014/main" id="{FDA27AAC-5555-4823-BDDA-DDEE5CF5274F}"/>
              </a:ext>
            </a:extLst>
          </p:cNvPr>
          <p:cNvCxnSpPr>
            <a:cxnSpLocks/>
            <a:stCxn id="29" idx="3"/>
          </p:cNvCxnSpPr>
          <p:nvPr/>
        </p:nvCxnSpPr>
        <p:spPr>
          <a:xfrm>
            <a:off x="4572000" y="2138800"/>
            <a:ext cx="659652" cy="82326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1505878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EA517D66-FE21-49A6-9613-875B0E010B8C}"/>
              </a:ext>
            </a:extLst>
          </p:cNvPr>
          <p:cNvPicPr>
            <a:picLocks noChangeAspect="1"/>
          </p:cNvPicPr>
          <p:nvPr/>
        </p:nvPicPr>
        <p:blipFill>
          <a:blip r:embed="rId2"/>
          <a:stretch>
            <a:fillRect/>
          </a:stretch>
        </p:blipFill>
        <p:spPr>
          <a:xfrm>
            <a:off x="3311524" y="1806976"/>
            <a:ext cx="2409825" cy="904875"/>
          </a:xfrm>
          <a:prstGeom prst="rect">
            <a:avLst/>
          </a:prstGeom>
        </p:spPr>
      </p:pic>
      <p:pic>
        <p:nvPicPr>
          <p:cNvPr id="6" name="Image 5">
            <a:extLst>
              <a:ext uri="{FF2B5EF4-FFF2-40B4-BE49-F238E27FC236}">
                <a16:creationId xmlns="" xmlns:a16="http://schemas.microsoft.com/office/drawing/2014/main" id="{86C33263-4732-4FD8-97A4-7DCF7FF824A9}"/>
              </a:ext>
            </a:extLst>
          </p:cNvPr>
          <p:cNvPicPr>
            <a:picLocks noChangeAspect="1"/>
          </p:cNvPicPr>
          <p:nvPr/>
        </p:nvPicPr>
        <p:blipFill>
          <a:blip r:embed="rId3"/>
          <a:stretch>
            <a:fillRect/>
          </a:stretch>
        </p:blipFill>
        <p:spPr>
          <a:xfrm>
            <a:off x="180595" y="1821264"/>
            <a:ext cx="2374761" cy="2062423"/>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1588" y="-33599"/>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Implantation des éléments de chantier</a:t>
            </a:r>
          </a:p>
          <a:p>
            <a:pPr eaLnBrk="1" fontAlgn="auto" hangingPunct="1">
              <a:spcBef>
                <a:spcPts val="0"/>
              </a:spcBef>
              <a:spcAft>
                <a:spcPts val="0"/>
              </a:spcAft>
              <a:defRPr/>
            </a:pPr>
            <a:r>
              <a:rPr lang="fr-FR" b="1" dirty="0" smtClean="0">
                <a:solidFill>
                  <a:srgbClr val="002060"/>
                </a:solidFill>
                <a:effectLst>
                  <a:outerShdw blurRad="38100" dist="38100" dir="2700000" algn="tl">
                    <a:srgbClr val="000000">
                      <a:alpha val="43137"/>
                    </a:srgbClr>
                  </a:outerShdw>
                </a:effectLst>
                <a:latin typeface="+mn-lt"/>
              </a:rPr>
              <a:t>3.8.Implantation </a:t>
            </a:r>
            <a:r>
              <a:rPr lang="fr-FR" b="1" dirty="0">
                <a:solidFill>
                  <a:srgbClr val="002060"/>
                </a:solidFill>
                <a:effectLst>
                  <a:outerShdw blurRad="38100" dist="38100" dir="2700000" algn="tl">
                    <a:srgbClr val="000000">
                      <a:alpha val="43137"/>
                    </a:srgbClr>
                  </a:outerShdw>
                </a:effectLst>
                <a:latin typeface="+mn-lt"/>
              </a:rPr>
              <a:t>énergie</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24</a:t>
            </a:fld>
            <a:endParaRPr lang="fr-FR" altLang="fr-FR" sz="1200">
              <a:solidFill>
                <a:srgbClr val="002060"/>
              </a:solidFill>
            </a:endParaRPr>
          </a:p>
        </p:txBody>
      </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cxnSp>
        <p:nvCxnSpPr>
          <p:cNvPr id="24" name="Connecteur droit avec flèche 23">
            <a:extLst>
              <a:ext uri="{FF2B5EF4-FFF2-40B4-BE49-F238E27FC236}">
                <a16:creationId xmlns="" xmlns:a16="http://schemas.microsoft.com/office/drawing/2014/main" id="{0A1A5963-DA0F-405F-A26A-6E46A297EA25}"/>
              </a:ext>
            </a:extLst>
          </p:cNvPr>
          <p:cNvCxnSpPr>
            <a:cxnSpLocks/>
            <a:stCxn id="29" idx="2"/>
          </p:cNvCxnSpPr>
          <p:nvPr/>
        </p:nvCxnSpPr>
        <p:spPr>
          <a:xfrm flipH="1">
            <a:off x="1211580" y="1643109"/>
            <a:ext cx="1227818" cy="84291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9" name="ZoneTexte 94">
            <a:extLst>
              <a:ext uri="{FF2B5EF4-FFF2-40B4-BE49-F238E27FC236}">
                <a16:creationId xmlns="" xmlns:a16="http://schemas.microsoft.com/office/drawing/2014/main" id="{287B6BE1-0E7A-407A-8D22-9289B4BEBB47}"/>
              </a:ext>
            </a:extLst>
          </p:cNvPr>
          <p:cNvSpPr txBox="1">
            <a:spLocks noChangeArrowheads="1"/>
          </p:cNvSpPr>
          <p:nvPr/>
        </p:nvSpPr>
        <p:spPr bwMode="auto">
          <a:xfrm>
            <a:off x="306796" y="996778"/>
            <a:ext cx="4265204"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Faire </a:t>
            </a:r>
            <a:r>
              <a:rPr lang="fr-FR" altLang="fr-FR" sz="1200" dirty="0">
                <a:latin typeface="Calibri"/>
                <a:cs typeface="Calibri"/>
                <a:sym typeface="Wingdings" panose="05000000000000000000" pitchFamily="2" charset="2"/>
              </a:rPr>
              <a:t>un copier/coller et décaler la copie de 20cm et 45°</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Cliquer </a:t>
            </a:r>
            <a:r>
              <a:rPr lang="fr-FR" altLang="fr-FR" sz="1200" dirty="0">
                <a:latin typeface="Calibri"/>
                <a:cs typeface="Calibri"/>
                <a:sym typeface="Wingdings" panose="05000000000000000000" pitchFamily="2" charset="2"/>
              </a:rPr>
              <a:t>sur la bonne position</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 Modifier les éléments </a:t>
            </a:r>
            <a:r>
              <a:rPr lang="fr-FR" altLang="fr-FR" sz="1200" dirty="0" smtClean="0">
                <a:latin typeface="Calibri"/>
                <a:cs typeface="Calibri"/>
                <a:sym typeface="Wingdings" panose="05000000000000000000" pitchFamily="2" charset="2"/>
              </a:rPr>
              <a:t> collés</a:t>
            </a:r>
            <a:r>
              <a:rPr lang="fr-FR" altLang="fr-FR" sz="1200" dirty="0">
                <a:latin typeface="Calibri"/>
                <a:cs typeface="Calibri"/>
                <a:sym typeface="Wingdings" panose="05000000000000000000" pitchFamily="2" charset="2"/>
              </a:rPr>
              <a:t> »</a:t>
            </a:r>
          </a:p>
        </p:txBody>
      </p:sp>
      <p:grpSp>
        <p:nvGrpSpPr>
          <p:cNvPr id="31" name="Groupe 95">
            <a:extLst>
              <a:ext uri="{FF2B5EF4-FFF2-40B4-BE49-F238E27FC236}">
                <a16:creationId xmlns="" xmlns:a16="http://schemas.microsoft.com/office/drawing/2014/main" id="{FBD2F8A2-722E-4C71-B4FC-DF3B7D067D70}"/>
              </a:ext>
            </a:extLst>
          </p:cNvPr>
          <p:cNvGrpSpPr>
            <a:grpSpLocks/>
          </p:cNvGrpSpPr>
          <p:nvPr/>
        </p:nvGrpSpPr>
        <p:grpSpPr bwMode="auto">
          <a:xfrm>
            <a:off x="180595" y="818623"/>
            <a:ext cx="334963" cy="277813"/>
            <a:chOff x="4198688" y="2087836"/>
            <a:chExt cx="318782" cy="277860"/>
          </a:xfrm>
        </p:grpSpPr>
        <p:sp>
          <p:nvSpPr>
            <p:cNvPr id="32" name="Ellipse 31">
              <a:extLst>
                <a:ext uri="{FF2B5EF4-FFF2-40B4-BE49-F238E27FC236}">
                  <a16:creationId xmlns="" xmlns:a16="http://schemas.microsoft.com/office/drawing/2014/main" id="{AD382E92-3A8D-4CF9-AF1B-3AFE5B08F82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33" name="ZoneTexte 97">
              <a:extLst>
                <a:ext uri="{FF2B5EF4-FFF2-40B4-BE49-F238E27FC236}">
                  <a16:creationId xmlns="" xmlns:a16="http://schemas.microsoft.com/office/drawing/2014/main" id="{45AF8DA9-9A6F-45B0-A1F8-7D8A10924B47}"/>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7</a:t>
              </a:r>
            </a:p>
          </p:txBody>
        </p:sp>
      </p:grpSp>
      <p:cxnSp>
        <p:nvCxnSpPr>
          <p:cNvPr id="22" name="Connecteur droit avec flèche 21">
            <a:extLst>
              <a:ext uri="{FF2B5EF4-FFF2-40B4-BE49-F238E27FC236}">
                <a16:creationId xmlns="" xmlns:a16="http://schemas.microsoft.com/office/drawing/2014/main" id="{FDA27AAC-5555-4823-BDDA-DDEE5CF5274F}"/>
              </a:ext>
            </a:extLst>
          </p:cNvPr>
          <p:cNvCxnSpPr>
            <a:cxnSpLocks/>
          </p:cNvCxnSpPr>
          <p:nvPr/>
        </p:nvCxnSpPr>
        <p:spPr>
          <a:xfrm>
            <a:off x="3122000" y="1643109"/>
            <a:ext cx="602507" cy="42145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11" name="Image 10">
            <a:extLst>
              <a:ext uri="{FF2B5EF4-FFF2-40B4-BE49-F238E27FC236}">
                <a16:creationId xmlns="" xmlns:a16="http://schemas.microsoft.com/office/drawing/2014/main" id="{E4E33249-F9BA-480A-B423-A74412993291}"/>
              </a:ext>
            </a:extLst>
          </p:cNvPr>
          <p:cNvPicPr>
            <a:picLocks noChangeAspect="1"/>
          </p:cNvPicPr>
          <p:nvPr/>
        </p:nvPicPr>
        <p:blipFill>
          <a:blip r:embed="rId4"/>
          <a:stretch>
            <a:fillRect/>
          </a:stretch>
        </p:blipFill>
        <p:spPr>
          <a:xfrm>
            <a:off x="5260943" y="3010859"/>
            <a:ext cx="2609850" cy="1885950"/>
          </a:xfrm>
          <a:prstGeom prst="rect">
            <a:avLst/>
          </a:prstGeom>
        </p:spPr>
      </p:pic>
      <p:pic>
        <p:nvPicPr>
          <p:cNvPr id="12" name="Image 11">
            <a:extLst>
              <a:ext uri="{FF2B5EF4-FFF2-40B4-BE49-F238E27FC236}">
                <a16:creationId xmlns="" xmlns:a16="http://schemas.microsoft.com/office/drawing/2014/main" id="{54F598BB-E90E-4698-8F1D-32866132921C}"/>
              </a:ext>
            </a:extLst>
          </p:cNvPr>
          <p:cNvPicPr>
            <a:picLocks noChangeAspect="1"/>
          </p:cNvPicPr>
          <p:nvPr/>
        </p:nvPicPr>
        <p:blipFill>
          <a:blip r:embed="rId5"/>
          <a:stretch>
            <a:fillRect/>
          </a:stretch>
        </p:blipFill>
        <p:spPr>
          <a:xfrm>
            <a:off x="5046906" y="5093556"/>
            <a:ext cx="3916499" cy="1312060"/>
          </a:xfrm>
          <a:prstGeom prst="rect">
            <a:avLst/>
          </a:prstGeom>
        </p:spPr>
      </p:pic>
      <p:pic>
        <p:nvPicPr>
          <p:cNvPr id="18" name="Image 17">
            <a:extLst>
              <a:ext uri="{FF2B5EF4-FFF2-40B4-BE49-F238E27FC236}">
                <a16:creationId xmlns="" xmlns:a16="http://schemas.microsoft.com/office/drawing/2014/main" id="{6316A9CD-1EC2-4A9A-B769-9F115136E821}"/>
              </a:ext>
            </a:extLst>
          </p:cNvPr>
          <p:cNvPicPr>
            <a:picLocks noChangeAspect="1"/>
          </p:cNvPicPr>
          <p:nvPr/>
        </p:nvPicPr>
        <p:blipFill>
          <a:blip r:embed="rId6"/>
          <a:stretch>
            <a:fillRect/>
          </a:stretch>
        </p:blipFill>
        <p:spPr>
          <a:xfrm>
            <a:off x="306796" y="3811058"/>
            <a:ext cx="4529944" cy="1509981"/>
          </a:xfrm>
          <a:prstGeom prst="rect">
            <a:avLst/>
          </a:prstGeom>
        </p:spPr>
      </p:pic>
      <p:cxnSp>
        <p:nvCxnSpPr>
          <p:cNvPr id="30" name="Connecteur droit avec flèche 29">
            <a:extLst>
              <a:ext uri="{FF2B5EF4-FFF2-40B4-BE49-F238E27FC236}">
                <a16:creationId xmlns="" xmlns:a16="http://schemas.microsoft.com/office/drawing/2014/main" id="{BD12860C-1198-4D60-95C3-66F991F9DD24}"/>
              </a:ext>
            </a:extLst>
          </p:cNvPr>
          <p:cNvCxnSpPr>
            <a:cxnSpLocks/>
          </p:cNvCxnSpPr>
          <p:nvPr/>
        </p:nvCxnSpPr>
        <p:spPr>
          <a:xfrm flipH="1" flipV="1">
            <a:off x="1631610" y="4896809"/>
            <a:ext cx="424203" cy="110254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4" name="Connecteur droit avec flèche 33">
            <a:extLst>
              <a:ext uri="{FF2B5EF4-FFF2-40B4-BE49-F238E27FC236}">
                <a16:creationId xmlns="" xmlns:a16="http://schemas.microsoft.com/office/drawing/2014/main" id="{4E2E8757-CA2C-46FD-BC10-6C9CE318051A}"/>
              </a:ext>
            </a:extLst>
          </p:cNvPr>
          <p:cNvCxnSpPr>
            <a:cxnSpLocks/>
          </p:cNvCxnSpPr>
          <p:nvPr/>
        </p:nvCxnSpPr>
        <p:spPr>
          <a:xfrm flipV="1">
            <a:off x="2055813" y="4337973"/>
            <a:ext cx="2085007" cy="166138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35" name="ZoneTexte 94">
            <a:extLst>
              <a:ext uri="{FF2B5EF4-FFF2-40B4-BE49-F238E27FC236}">
                <a16:creationId xmlns="" xmlns:a16="http://schemas.microsoft.com/office/drawing/2014/main" id="{C4382006-2A33-4186-8D95-129CCBDBB8A8}"/>
              </a:ext>
            </a:extLst>
          </p:cNvPr>
          <p:cNvSpPr txBox="1">
            <a:spLocks noChangeArrowheads="1"/>
          </p:cNvSpPr>
          <p:nvPr/>
        </p:nvSpPr>
        <p:spPr bwMode="auto">
          <a:xfrm>
            <a:off x="306796" y="5781691"/>
            <a:ext cx="4265204"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Changer </a:t>
            </a:r>
            <a:r>
              <a:rPr lang="fr-FR" altLang="fr-FR" sz="1200" dirty="0">
                <a:latin typeface="Calibri"/>
                <a:cs typeface="Calibri"/>
                <a:sym typeface="Wingdings" panose="05000000000000000000" pitchFamily="2" charset="2"/>
              </a:rPr>
              <a:t>le type pour eau</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Valider </a:t>
            </a:r>
            <a:r>
              <a:rPr lang="fr-FR" altLang="fr-FR" sz="1200" dirty="0">
                <a:latin typeface="Calibri"/>
                <a:cs typeface="Calibri"/>
                <a:sym typeface="Wingdings" panose="05000000000000000000" pitchFamily="2" charset="2"/>
              </a:rPr>
              <a:t>avec la coche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Refaire </a:t>
            </a:r>
            <a:r>
              <a:rPr lang="fr-FR" altLang="fr-FR" sz="1200" dirty="0">
                <a:latin typeface="Calibri"/>
                <a:cs typeface="Calibri"/>
                <a:sym typeface="Wingdings" panose="05000000000000000000" pitchFamily="2" charset="2"/>
              </a:rPr>
              <a:t>l’opération pour les </a:t>
            </a:r>
            <a:r>
              <a:rPr lang="fr-FR" altLang="fr-FR" sz="1200" dirty="0" smtClean="0">
                <a:latin typeface="Calibri"/>
                <a:cs typeface="Calibri"/>
                <a:sym typeface="Wingdings" panose="05000000000000000000" pitchFamily="2" charset="2"/>
              </a:rPr>
              <a:t> EU</a:t>
            </a:r>
            <a:endParaRPr lang="fr-FR" altLang="fr-FR" sz="1200" dirty="0">
              <a:latin typeface="Calibri"/>
              <a:cs typeface="Calibri"/>
              <a:sym typeface="Wingdings" panose="05000000000000000000" pitchFamily="2" charset="2"/>
            </a:endParaRPr>
          </a:p>
        </p:txBody>
      </p:sp>
      <p:grpSp>
        <p:nvGrpSpPr>
          <p:cNvPr id="36" name="Groupe 95">
            <a:extLst>
              <a:ext uri="{FF2B5EF4-FFF2-40B4-BE49-F238E27FC236}">
                <a16:creationId xmlns="" xmlns:a16="http://schemas.microsoft.com/office/drawing/2014/main" id="{810FAAAA-C70C-4AF5-8CC9-2A23E620BE33}"/>
              </a:ext>
            </a:extLst>
          </p:cNvPr>
          <p:cNvGrpSpPr>
            <a:grpSpLocks/>
          </p:cNvGrpSpPr>
          <p:nvPr/>
        </p:nvGrpSpPr>
        <p:grpSpPr bwMode="auto">
          <a:xfrm>
            <a:off x="180595" y="5603536"/>
            <a:ext cx="334963" cy="277813"/>
            <a:chOff x="4198688" y="2087836"/>
            <a:chExt cx="318782" cy="277860"/>
          </a:xfrm>
        </p:grpSpPr>
        <p:sp>
          <p:nvSpPr>
            <p:cNvPr id="37" name="Ellipse 36">
              <a:extLst>
                <a:ext uri="{FF2B5EF4-FFF2-40B4-BE49-F238E27FC236}">
                  <a16:creationId xmlns="" xmlns:a16="http://schemas.microsoft.com/office/drawing/2014/main" id="{387A2DDA-500B-45E8-BDC9-C91F8D9E93E6}"/>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39" name="ZoneTexte 97">
              <a:extLst>
                <a:ext uri="{FF2B5EF4-FFF2-40B4-BE49-F238E27FC236}">
                  <a16:creationId xmlns="" xmlns:a16="http://schemas.microsoft.com/office/drawing/2014/main" id="{B7FBD970-118B-49B0-88F6-EFCB4DBD786A}"/>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8</a:t>
              </a:r>
            </a:p>
          </p:txBody>
        </p:sp>
      </p:grpSp>
      <p:cxnSp>
        <p:nvCxnSpPr>
          <p:cNvPr id="40" name="Connecteur droit avec flèche 39">
            <a:extLst>
              <a:ext uri="{FF2B5EF4-FFF2-40B4-BE49-F238E27FC236}">
                <a16:creationId xmlns="" xmlns:a16="http://schemas.microsoft.com/office/drawing/2014/main" id="{2317B028-C4EE-4BAD-BB98-6C07F4291E62}"/>
              </a:ext>
            </a:extLst>
          </p:cNvPr>
          <p:cNvCxnSpPr>
            <a:cxnSpLocks/>
          </p:cNvCxnSpPr>
          <p:nvPr/>
        </p:nvCxnSpPr>
        <p:spPr>
          <a:xfrm flipV="1">
            <a:off x="4565023" y="4344339"/>
            <a:ext cx="1880382" cy="143735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3" name="Connecteur droit avec flèche 42">
            <a:extLst>
              <a:ext uri="{FF2B5EF4-FFF2-40B4-BE49-F238E27FC236}">
                <a16:creationId xmlns="" xmlns:a16="http://schemas.microsoft.com/office/drawing/2014/main" id="{1F77010D-DFC4-486F-8CB0-F06667E10284}"/>
              </a:ext>
            </a:extLst>
          </p:cNvPr>
          <p:cNvCxnSpPr>
            <a:cxnSpLocks/>
          </p:cNvCxnSpPr>
          <p:nvPr/>
        </p:nvCxnSpPr>
        <p:spPr>
          <a:xfrm>
            <a:off x="4572000" y="5781547"/>
            <a:ext cx="1182727" cy="28266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5534373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ZoneTexte 64">
            <a:extLst>
              <a:ext uri="{FF2B5EF4-FFF2-40B4-BE49-F238E27FC236}">
                <a16:creationId xmlns="" xmlns:a16="http://schemas.microsoft.com/office/drawing/2014/main" id="{FA74F3CC-CBF4-44D8-9B4A-B24D4DF31221}"/>
              </a:ext>
            </a:extLst>
          </p:cNvPr>
          <p:cNvSpPr txBox="1"/>
          <p:nvPr/>
        </p:nvSpPr>
        <p:spPr>
          <a:xfrm>
            <a:off x="-1588" y="-33599"/>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Implantation des éléments de chantier</a:t>
            </a:r>
          </a:p>
          <a:p>
            <a:pPr eaLnBrk="1" fontAlgn="auto" hangingPunct="1">
              <a:spcBef>
                <a:spcPts val="0"/>
              </a:spcBef>
              <a:spcAft>
                <a:spcPts val="0"/>
              </a:spcAft>
              <a:defRPr/>
            </a:pPr>
            <a:r>
              <a:rPr lang="fr-FR" b="1" dirty="0" smtClean="0">
                <a:solidFill>
                  <a:srgbClr val="002060"/>
                </a:solidFill>
                <a:effectLst>
                  <a:outerShdw blurRad="38100" dist="38100" dir="2700000" algn="tl">
                    <a:srgbClr val="000000">
                      <a:alpha val="43137"/>
                    </a:srgbClr>
                  </a:outerShdw>
                </a:effectLst>
                <a:latin typeface="+mn-lt"/>
              </a:rPr>
              <a:t>3.8.Implantation </a:t>
            </a:r>
            <a:r>
              <a:rPr lang="fr-FR" b="1" dirty="0">
                <a:solidFill>
                  <a:srgbClr val="002060"/>
                </a:solidFill>
                <a:effectLst>
                  <a:outerShdw blurRad="38100" dist="38100" dir="2700000" algn="tl">
                    <a:srgbClr val="000000">
                      <a:alpha val="43137"/>
                    </a:srgbClr>
                  </a:outerShdw>
                </a:effectLst>
                <a:latin typeface="+mn-lt"/>
              </a:rPr>
              <a:t>énergie</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25</a:t>
            </a:fld>
            <a:endParaRPr lang="fr-FR" altLang="fr-FR" sz="1200">
              <a:solidFill>
                <a:srgbClr val="002060"/>
              </a:solidFill>
            </a:endParaRPr>
          </a:p>
        </p:txBody>
      </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sp>
        <p:nvSpPr>
          <p:cNvPr id="29" name="ZoneTexte 94">
            <a:extLst>
              <a:ext uri="{FF2B5EF4-FFF2-40B4-BE49-F238E27FC236}">
                <a16:creationId xmlns="" xmlns:a16="http://schemas.microsoft.com/office/drawing/2014/main" id="{287B6BE1-0E7A-407A-8D22-9289B4BEBB47}"/>
              </a:ext>
            </a:extLst>
          </p:cNvPr>
          <p:cNvSpPr txBox="1">
            <a:spLocks noChangeArrowheads="1"/>
          </p:cNvSpPr>
          <p:nvPr/>
        </p:nvSpPr>
        <p:spPr bwMode="auto">
          <a:xfrm>
            <a:off x="306796" y="996778"/>
            <a:ext cx="3231858" cy="276999"/>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Faire/Ajuster </a:t>
            </a:r>
            <a:r>
              <a:rPr lang="fr-FR" altLang="fr-FR" sz="1200" dirty="0">
                <a:latin typeface="Calibri"/>
                <a:cs typeface="Calibri"/>
                <a:sym typeface="Wingdings" panose="05000000000000000000" pitchFamily="2" charset="2"/>
              </a:rPr>
              <a:t>les différentes dérivations</a:t>
            </a:r>
          </a:p>
        </p:txBody>
      </p:sp>
      <p:grpSp>
        <p:nvGrpSpPr>
          <p:cNvPr id="31" name="Groupe 95">
            <a:extLst>
              <a:ext uri="{FF2B5EF4-FFF2-40B4-BE49-F238E27FC236}">
                <a16:creationId xmlns="" xmlns:a16="http://schemas.microsoft.com/office/drawing/2014/main" id="{FBD2F8A2-722E-4C71-B4FC-DF3B7D067D70}"/>
              </a:ext>
            </a:extLst>
          </p:cNvPr>
          <p:cNvGrpSpPr>
            <a:grpSpLocks/>
          </p:cNvGrpSpPr>
          <p:nvPr/>
        </p:nvGrpSpPr>
        <p:grpSpPr bwMode="auto">
          <a:xfrm>
            <a:off x="180595" y="818623"/>
            <a:ext cx="334963" cy="277813"/>
            <a:chOff x="4198688" y="2087836"/>
            <a:chExt cx="318782" cy="277860"/>
          </a:xfrm>
        </p:grpSpPr>
        <p:sp>
          <p:nvSpPr>
            <p:cNvPr id="32" name="Ellipse 31">
              <a:extLst>
                <a:ext uri="{FF2B5EF4-FFF2-40B4-BE49-F238E27FC236}">
                  <a16:creationId xmlns="" xmlns:a16="http://schemas.microsoft.com/office/drawing/2014/main" id="{AD382E92-3A8D-4CF9-AF1B-3AFE5B08F82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33" name="ZoneTexte 97">
              <a:extLst>
                <a:ext uri="{FF2B5EF4-FFF2-40B4-BE49-F238E27FC236}">
                  <a16:creationId xmlns="" xmlns:a16="http://schemas.microsoft.com/office/drawing/2014/main" id="{45AF8DA9-9A6F-45B0-A1F8-7D8A10924B47}"/>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9</a:t>
              </a:r>
            </a:p>
          </p:txBody>
        </p:sp>
      </p:grpSp>
      <p:pic>
        <p:nvPicPr>
          <p:cNvPr id="4" name="Image 3">
            <a:extLst>
              <a:ext uri="{FF2B5EF4-FFF2-40B4-BE49-F238E27FC236}">
                <a16:creationId xmlns="" xmlns:a16="http://schemas.microsoft.com/office/drawing/2014/main" id="{B95B78EC-7342-43E5-8EDA-9C06949BA870}"/>
              </a:ext>
            </a:extLst>
          </p:cNvPr>
          <p:cNvPicPr>
            <a:picLocks noChangeAspect="1"/>
          </p:cNvPicPr>
          <p:nvPr/>
        </p:nvPicPr>
        <p:blipFill>
          <a:blip r:embed="rId2"/>
          <a:stretch>
            <a:fillRect/>
          </a:stretch>
        </p:blipFill>
        <p:spPr>
          <a:xfrm>
            <a:off x="1015381" y="1542558"/>
            <a:ext cx="1232458" cy="1993977"/>
          </a:xfrm>
          <a:prstGeom prst="rect">
            <a:avLst/>
          </a:prstGeom>
        </p:spPr>
      </p:pic>
      <p:pic>
        <p:nvPicPr>
          <p:cNvPr id="9" name="Image 8">
            <a:extLst>
              <a:ext uri="{FF2B5EF4-FFF2-40B4-BE49-F238E27FC236}">
                <a16:creationId xmlns="" xmlns:a16="http://schemas.microsoft.com/office/drawing/2014/main" id="{5798C3F5-D918-4E14-8F19-EDAEE49BC944}"/>
              </a:ext>
            </a:extLst>
          </p:cNvPr>
          <p:cNvPicPr>
            <a:picLocks noChangeAspect="1"/>
          </p:cNvPicPr>
          <p:nvPr/>
        </p:nvPicPr>
        <p:blipFill>
          <a:blip r:embed="rId3"/>
          <a:stretch>
            <a:fillRect/>
          </a:stretch>
        </p:blipFill>
        <p:spPr>
          <a:xfrm>
            <a:off x="568648" y="3923233"/>
            <a:ext cx="4291012" cy="1638300"/>
          </a:xfrm>
          <a:prstGeom prst="rect">
            <a:avLst/>
          </a:prstGeom>
        </p:spPr>
      </p:pic>
      <p:pic>
        <p:nvPicPr>
          <p:cNvPr id="10" name="Image 9">
            <a:extLst>
              <a:ext uri="{FF2B5EF4-FFF2-40B4-BE49-F238E27FC236}">
                <a16:creationId xmlns="" xmlns:a16="http://schemas.microsoft.com/office/drawing/2014/main" id="{56913791-5046-4D85-B85D-89F4A15C27C0}"/>
              </a:ext>
            </a:extLst>
          </p:cNvPr>
          <p:cNvPicPr>
            <a:picLocks noChangeAspect="1"/>
          </p:cNvPicPr>
          <p:nvPr/>
        </p:nvPicPr>
        <p:blipFill>
          <a:blip r:embed="rId4"/>
          <a:stretch>
            <a:fillRect/>
          </a:stretch>
        </p:blipFill>
        <p:spPr>
          <a:xfrm>
            <a:off x="5451264" y="660470"/>
            <a:ext cx="2427131" cy="2194350"/>
          </a:xfrm>
          <a:prstGeom prst="rect">
            <a:avLst/>
          </a:prstGeom>
        </p:spPr>
      </p:pic>
      <p:pic>
        <p:nvPicPr>
          <p:cNvPr id="13" name="Image 12">
            <a:extLst>
              <a:ext uri="{FF2B5EF4-FFF2-40B4-BE49-F238E27FC236}">
                <a16:creationId xmlns="" xmlns:a16="http://schemas.microsoft.com/office/drawing/2014/main" id="{1E26304C-FEFB-489F-AEFF-112B4303367B}"/>
              </a:ext>
            </a:extLst>
          </p:cNvPr>
          <p:cNvPicPr>
            <a:picLocks noChangeAspect="1"/>
          </p:cNvPicPr>
          <p:nvPr/>
        </p:nvPicPr>
        <p:blipFill rotWithShape="1">
          <a:blip r:embed="rId5"/>
          <a:srcRect l="31626" t="17832" r="9756" b="9882"/>
          <a:stretch/>
        </p:blipFill>
        <p:spPr>
          <a:xfrm>
            <a:off x="5451264" y="3101001"/>
            <a:ext cx="3330498" cy="2977616"/>
          </a:xfrm>
          <a:prstGeom prst="rect">
            <a:avLst/>
          </a:prstGeom>
        </p:spPr>
      </p:pic>
    </p:spTree>
    <p:extLst>
      <p:ext uri="{BB962C8B-B14F-4D97-AF65-F5344CB8AC3E}">
        <p14:creationId xmlns:p14="http://schemas.microsoft.com/office/powerpoint/2010/main" val="27707965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ZoneTexte 64">
            <a:extLst>
              <a:ext uri="{FF2B5EF4-FFF2-40B4-BE49-F238E27FC236}">
                <a16:creationId xmlns="" xmlns:a16="http://schemas.microsoft.com/office/drawing/2014/main" id="{FA74F3CC-CBF4-44D8-9B4A-B24D4DF31221}"/>
              </a:ext>
            </a:extLst>
          </p:cNvPr>
          <p:cNvSpPr txBox="1"/>
          <p:nvPr/>
        </p:nvSpPr>
        <p:spPr>
          <a:xfrm>
            <a:off x="-1588" y="-33599"/>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Implantation des éléments de chantier</a:t>
            </a:r>
          </a:p>
          <a:p>
            <a:pPr eaLnBrk="1" fontAlgn="auto" hangingPunct="1">
              <a:spcBef>
                <a:spcPts val="0"/>
              </a:spcBef>
              <a:spcAft>
                <a:spcPts val="0"/>
              </a:spcAft>
              <a:defRPr/>
            </a:pPr>
            <a:r>
              <a:rPr lang="fr-FR" b="1" dirty="0" smtClean="0">
                <a:solidFill>
                  <a:srgbClr val="002060"/>
                </a:solidFill>
                <a:effectLst>
                  <a:outerShdw blurRad="38100" dist="38100" dir="2700000" algn="tl">
                    <a:srgbClr val="000000">
                      <a:alpha val="43137"/>
                    </a:srgbClr>
                  </a:outerShdw>
                </a:effectLst>
                <a:latin typeface="+mn-lt"/>
              </a:rPr>
              <a:t>3.9. </a:t>
            </a:r>
            <a:r>
              <a:rPr lang="fr-FR" b="1" dirty="0">
                <a:solidFill>
                  <a:srgbClr val="002060"/>
                </a:solidFill>
                <a:effectLst>
                  <a:outerShdw blurRad="38100" dist="38100" dir="2700000" algn="tl">
                    <a:srgbClr val="000000">
                      <a:alpha val="43137"/>
                    </a:srgbClr>
                  </a:outerShdw>
                </a:effectLst>
                <a:latin typeface="+mn-lt"/>
              </a:rPr>
              <a:t>Implantation véhicule</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26</a:t>
            </a:fld>
            <a:endParaRPr lang="fr-FR" altLang="fr-FR" sz="1200">
              <a:solidFill>
                <a:srgbClr val="002060"/>
              </a:solidFill>
            </a:endParaRPr>
          </a:p>
        </p:txBody>
      </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sp>
        <p:nvSpPr>
          <p:cNvPr id="29" name="ZoneTexte 94">
            <a:extLst>
              <a:ext uri="{FF2B5EF4-FFF2-40B4-BE49-F238E27FC236}">
                <a16:creationId xmlns="" xmlns:a16="http://schemas.microsoft.com/office/drawing/2014/main" id="{287B6BE1-0E7A-407A-8D22-9289B4BEBB47}"/>
              </a:ext>
            </a:extLst>
          </p:cNvPr>
          <p:cNvSpPr txBox="1">
            <a:spLocks noChangeArrowheads="1"/>
          </p:cNvSpPr>
          <p:nvPr/>
        </p:nvSpPr>
        <p:spPr bwMode="auto">
          <a:xfrm>
            <a:off x="439884" y="1773986"/>
            <a:ext cx="3231858"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Charger et implanter </a:t>
            </a:r>
            <a:r>
              <a:rPr lang="fr-FR" altLang="fr-FR" sz="1200" dirty="0">
                <a:latin typeface="Calibri"/>
                <a:cs typeface="Calibri"/>
                <a:sym typeface="Wingdings" panose="05000000000000000000" pitchFamily="2" charset="2"/>
              </a:rPr>
              <a:t>le </a:t>
            </a:r>
            <a:r>
              <a:rPr lang="fr-FR" altLang="fr-FR" sz="1200" dirty="0" smtClean="0">
                <a:latin typeface="Calibri"/>
                <a:cs typeface="Calibri"/>
                <a:sym typeface="Wingdings" panose="05000000000000000000" pitchFamily="2" charset="2"/>
              </a:rPr>
              <a:t>véhicule </a:t>
            </a:r>
            <a:r>
              <a:rPr lang="fr-FR" altLang="fr-FR" sz="1200" dirty="0">
                <a:latin typeface="Calibri"/>
                <a:cs typeface="Calibri"/>
                <a:sym typeface="Wingdings" panose="05000000000000000000" pitchFamily="2" charset="2"/>
              </a:rPr>
              <a:t>toupie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Charger et implanter un véhicule utilitaire</a:t>
            </a:r>
            <a:endParaRPr lang="fr-FR" altLang="fr-FR" sz="1200" dirty="0">
              <a:latin typeface="Calibri"/>
              <a:cs typeface="Calibri"/>
              <a:sym typeface="Wingdings" panose="05000000000000000000" pitchFamily="2" charset="2"/>
            </a:endParaRPr>
          </a:p>
        </p:txBody>
      </p:sp>
      <p:grpSp>
        <p:nvGrpSpPr>
          <p:cNvPr id="31" name="Groupe 95">
            <a:extLst>
              <a:ext uri="{FF2B5EF4-FFF2-40B4-BE49-F238E27FC236}">
                <a16:creationId xmlns="" xmlns:a16="http://schemas.microsoft.com/office/drawing/2014/main" id="{FBD2F8A2-722E-4C71-B4FC-DF3B7D067D70}"/>
              </a:ext>
            </a:extLst>
          </p:cNvPr>
          <p:cNvGrpSpPr>
            <a:grpSpLocks/>
          </p:cNvGrpSpPr>
          <p:nvPr/>
        </p:nvGrpSpPr>
        <p:grpSpPr bwMode="auto">
          <a:xfrm>
            <a:off x="313683" y="1638504"/>
            <a:ext cx="334963" cy="277813"/>
            <a:chOff x="4198688" y="2087836"/>
            <a:chExt cx="318782" cy="277860"/>
          </a:xfrm>
        </p:grpSpPr>
        <p:sp>
          <p:nvSpPr>
            <p:cNvPr id="32" name="Ellipse 31">
              <a:extLst>
                <a:ext uri="{FF2B5EF4-FFF2-40B4-BE49-F238E27FC236}">
                  <a16:creationId xmlns="" xmlns:a16="http://schemas.microsoft.com/office/drawing/2014/main" id="{AD382E92-3A8D-4CF9-AF1B-3AFE5B08F82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33" name="ZoneTexte 97">
              <a:extLst>
                <a:ext uri="{FF2B5EF4-FFF2-40B4-BE49-F238E27FC236}">
                  <a16:creationId xmlns="" xmlns:a16="http://schemas.microsoft.com/office/drawing/2014/main" id="{45AF8DA9-9A6F-45B0-A1F8-7D8A10924B47}"/>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1</a:t>
              </a:r>
            </a:p>
          </p:txBody>
        </p:sp>
      </p:grpSp>
      <p:sp>
        <p:nvSpPr>
          <p:cNvPr id="14" name="ZoneTexte 13">
            <a:extLst>
              <a:ext uri="{FF2B5EF4-FFF2-40B4-BE49-F238E27FC236}">
                <a16:creationId xmlns="" xmlns:a16="http://schemas.microsoft.com/office/drawing/2014/main" id="{D0444F17-A0DA-403F-A5D9-EB7BB1A0094B}"/>
              </a:ext>
            </a:extLst>
          </p:cNvPr>
          <p:cNvSpPr txBox="1"/>
          <p:nvPr/>
        </p:nvSpPr>
        <p:spPr>
          <a:xfrm>
            <a:off x="313683" y="878120"/>
            <a:ext cx="6737906" cy="584775"/>
          </a:xfrm>
          <a:prstGeom prst="rect">
            <a:avLst/>
          </a:prstGeom>
          <a:solidFill>
            <a:srgbClr val="CCFFFF"/>
          </a:solidFill>
          <a:ln>
            <a:solidFill>
              <a:schemeClr val="accent5">
                <a:lumMod val="50000"/>
              </a:schemeClr>
            </a:solidFill>
          </a:ln>
        </p:spPr>
        <p:txBody>
          <a:bodyPr wrap="square">
            <a:spAutoFit/>
          </a:bodyPr>
          <a:lstStyle/>
          <a:p>
            <a:pPr algn="just" eaLnBrk="1" fontAlgn="auto" hangingPunct="1">
              <a:spcBef>
                <a:spcPts val="0"/>
              </a:spcBef>
              <a:spcAft>
                <a:spcPts val="0"/>
              </a:spcAft>
              <a:defRPr/>
            </a:pPr>
            <a:r>
              <a:rPr lang="fr-FR" sz="1600" dirty="0">
                <a:latin typeface="+mn-lt"/>
              </a:rPr>
              <a:t>Votre PIC doit faire apparaitre votre source pour la production du béton (Toupie, centrale, fabrication sur place)</a:t>
            </a:r>
          </a:p>
        </p:txBody>
      </p:sp>
      <p:pic>
        <p:nvPicPr>
          <p:cNvPr id="3" name="Image 2">
            <a:extLst>
              <a:ext uri="{FF2B5EF4-FFF2-40B4-BE49-F238E27FC236}">
                <a16:creationId xmlns="" xmlns:a16="http://schemas.microsoft.com/office/drawing/2014/main" id="{5726727C-4C5F-405B-B7D8-3C4F25600D83}"/>
              </a:ext>
            </a:extLst>
          </p:cNvPr>
          <p:cNvPicPr>
            <a:picLocks noChangeAspect="1"/>
          </p:cNvPicPr>
          <p:nvPr/>
        </p:nvPicPr>
        <p:blipFill>
          <a:blip r:embed="rId2"/>
          <a:stretch>
            <a:fillRect/>
          </a:stretch>
        </p:blipFill>
        <p:spPr>
          <a:xfrm>
            <a:off x="570197" y="2405336"/>
            <a:ext cx="3577890" cy="3329843"/>
          </a:xfrm>
          <a:prstGeom prst="rect">
            <a:avLst/>
          </a:prstGeom>
        </p:spPr>
      </p:pic>
      <p:pic>
        <p:nvPicPr>
          <p:cNvPr id="5" name="Image 4">
            <a:extLst>
              <a:ext uri="{FF2B5EF4-FFF2-40B4-BE49-F238E27FC236}">
                <a16:creationId xmlns="" xmlns:a16="http://schemas.microsoft.com/office/drawing/2014/main" id="{8838EB37-F977-490E-A5DB-C4923A2B3B30}"/>
              </a:ext>
            </a:extLst>
          </p:cNvPr>
          <p:cNvPicPr>
            <a:picLocks noChangeAspect="1"/>
          </p:cNvPicPr>
          <p:nvPr/>
        </p:nvPicPr>
        <p:blipFill>
          <a:blip r:embed="rId3"/>
          <a:stretch>
            <a:fillRect/>
          </a:stretch>
        </p:blipFill>
        <p:spPr>
          <a:xfrm>
            <a:off x="5259353" y="2004818"/>
            <a:ext cx="2973150" cy="3391829"/>
          </a:xfrm>
          <a:prstGeom prst="rect">
            <a:avLst/>
          </a:prstGeom>
        </p:spPr>
      </p:pic>
      <p:grpSp>
        <p:nvGrpSpPr>
          <p:cNvPr id="13" name="Groupe 12">
            <a:extLst>
              <a:ext uri="{FF2B5EF4-FFF2-40B4-BE49-F238E27FC236}">
                <a16:creationId xmlns="" xmlns:a16="http://schemas.microsoft.com/office/drawing/2014/main" id="{A9E7C2C2-FBB3-4CBF-B59F-E4092B27315F}"/>
              </a:ext>
            </a:extLst>
          </p:cNvPr>
          <p:cNvGrpSpPr>
            <a:grpSpLocks/>
          </p:cNvGrpSpPr>
          <p:nvPr/>
        </p:nvGrpSpPr>
        <p:grpSpPr bwMode="auto">
          <a:xfrm>
            <a:off x="104921" y="707192"/>
            <a:ext cx="334963" cy="277813"/>
            <a:chOff x="4246088" y="4664940"/>
            <a:chExt cx="318782" cy="277860"/>
          </a:xfrm>
        </p:grpSpPr>
        <p:sp>
          <p:nvSpPr>
            <p:cNvPr id="15" name="Ellipse 14">
              <a:extLst>
                <a:ext uri="{FF2B5EF4-FFF2-40B4-BE49-F238E27FC236}">
                  <a16:creationId xmlns="" xmlns:a16="http://schemas.microsoft.com/office/drawing/2014/main" id="{C2B090B2-8CD8-4E1F-AEE1-4F757029C1CB}"/>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16" name="ZoneTexte 97">
              <a:extLst>
                <a:ext uri="{FF2B5EF4-FFF2-40B4-BE49-F238E27FC236}">
                  <a16:creationId xmlns="" xmlns:a16="http://schemas.microsoft.com/office/drawing/2014/main" id="{1192BD63-B40F-4290-A873-A79703BC505A}"/>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smtClean="0">
                  <a:latin typeface="Calibri"/>
                  <a:cs typeface="Calibri"/>
                </a:rPr>
                <a:t>0</a:t>
              </a:r>
              <a:endParaRPr lang="fr-FR" altLang="fr-FR" sz="1200" dirty="0">
                <a:latin typeface="Calibri"/>
                <a:cs typeface="Calibri"/>
              </a:endParaRPr>
            </a:p>
          </p:txBody>
        </p:sp>
      </p:grpSp>
    </p:spTree>
    <p:extLst>
      <p:ext uri="{BB962C8B-B14F-4D97-AF65-F5344CB8AC3E}">
        <p14:creationId xmlns:p14="http://schemas.microsoft.com/office/powerpoint/2010/main" val="27518595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ZoneTexte 64">
            <a:extLst>
              <a:ext uri="{FF2B5EF4-FFF2-40B4-BE49-F238E27FC236}">
                <a16:creationId xmlns="" xmlns:a16="http://schemas.microsoft.com/office/drawing/2014/main" id="{FA74F3CC-CBF4-44D8-9B4A-B24D4DF31221}"/>
              </a:ext>
            </a:extLst>
          </p:cNvPr>
          <p:cNvSpPr txBox="1"/>
          <p:nvPr/>
        </p:nvSpPr>
        <p:spPr>
          <a:xfrm>
            <a:off x="-1588" y="-33599"/>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Implantation des éléments de chantier</a:t>
            </a:r>
          </a:p>
          <a:p>
            <a:pPr eaLnBrk="1" fontAlgn="auto" hangingPunct="1">
              <a:spcBef>
                <a:spcPts val="0"/>
              </a:spcBef>
              <a:spcAft>
                <a:spcPts val="0"/>
              </a:spcAft>
              <a:defRPr/>
            </a:pPr>
            <a:r>
              <a:rPr lang="fr-FR" b="1" dirty="0" smtClean="0">
                <a:solidFill>
                  <a:srgbClr val="002060"/>
                </a:solidFill>
                <a:effectLst>
                  <a:outerShdw blurRad="38100" dist="38100" dir="2700000" algn="tl">
                    <a:srgbClr val="000000">
                      <a:alpha val="43137"/>
                    </a:srgbClr>
                  </a:outerShdw>
                </a:effectLst>
                <a:latin typeface="+mn-lt"/>
              </a:rPr>
              <a:t>3.10. </a:t>
            </a:r>
            <a:r>
              <a:rPr lang="fr-FR" b="1" dirty="0">
                <a:solidFill>
                  <a:srgbClr val="002060"/>
                </a:solidFill>
                <a:effectLst>
                  <a:outerShdw blurRad="38100" dist="38100" dir="2700000" algn="tl">
                    <a:srgbClr val="000000">
                      <a:alpha val="43137"/>
                    </a:srgbClr>
                  </a:outerShdw>
                </a:effectLst>
                <a:latin typeface="+mn-lt"/>
              </a:rPr>
              <a:t>Implantation des </a:t>
            </a:r>
            <a:r>
              <a:rPr lang="fr-FR" b="1" dirty="0" smtClean="0">
                <a:solidFill>
                  <a:srgbClr val="002060"/>
                </a:solidFill>
                <a:effectLst>
                  <a:outerShdw blurRad="38100" dist="38100" dir="2700000" algn="tl">
                    <a:srgbClr val="000000">
                      <a:alpha val="43137"/>
                    </a:srgbClr>
                  </a:outerShdw>
                </a:effectLst>
                <a:latin typeface="+mn-lt"/>
              </a:rPr>
              <a:t>autres </a:t>
            </a:r>
            <a:r>
              <a:rPr lang="fr-FR" b="1" dirty="0">
                <a:solidFill>
                  <a:srgbClr val="002060"/>
                </a:solidFill>
                <a:effectLst>
                  <a:outerShdw blurRad="38100" dist="38100" dir="2700000" algn="tl">
                    <a:srgbClr val="000000">
                      <a:alpha val="43137"/>
                    </a:srgbClr>
                  </a:outerShdw>
                </a:effectLst>
                <a:latin typeface="+mn-lt"/>
              </a:rPr>
              <a:t>éléments visuels</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27</a:t>
            </a:fld>
            <a:endParaRPr lang="fr-FR" altLang="fr-FR" sz="1200">
              <a:solidFill>
                <a:srgbClr val="002060"/>
              </a:solidFill>
            </a:endParaRPr>
          </a:p>
        </p:txBody>
      </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sp>
        <p:nvSpPr>
          <p:cNvPr id="29" name="ZoneTexte 94">
            <a:extLst>
              <a:ext uri="{FF2B5EF4-FFF2-40B4-BE49-F238E27FC236}">
                <a16:creationId xmlns="" xmlns:a16="http://schemas.microsoft.com/office/drawing/2014/main" id="{287B6BE1-0E7A-407A-8D22-9289B4BEBB47}"/>
              </a:ext>
            </a:extLst>
          </p:cNvPr>
          <p:cNvSpPr txBox="1">
            <a:spLocks noChangeArrowheads="1"/>
          </p:cNvSpPr>
          <p:nvPr/>
        </p:nvSpPr>
        <p:spPr bwMode="auto">
          <a:xfrm>
            <a:off x="447318" y="1442112"/>
            <a:ext cx="4659940" cy="1015663"/>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Charger et implanter </a:t>
            </a:r>
            <a:r>
              <a:rPr lang="fr-FR" altLang="fr-FR" sz="1200" dirty="0">
                <a:latin typeface="Calibri"/>
                <a:cs typeface="Calibri"/>
                <a:sym typeface="Wingdings" panose="05000000000000000000" pitchFamily="2" charset="2"/>
              </a:rPr>
              <a:t>une banche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 insérer » puis la commande « lier une image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Charger</a:t>
            </a:r>
            <a:r>
              <a:rPr lang="fr-FR" altLang="fr-FR" sz="1200" dirty="0">
                <a:latin typeface="Calibri"/>
                <a:cs typeface="Calibri"/>
                <a:sym typeface="Wingdings" panose="05000000000000000000" pitchFamily="2" charset="2"/>
              </a:rPr>
              <a:t> et implanter l’image panneau de chantier du </a:t>
            </a:r>
            <a:r>
              <a:rPr lang="fr-FR" altLang="fr-FR" sz="1200" dirty="0" smtClean="0">
                <a:latin typeface="Calibri"/>
                <a:cs typeface="Calibri"/>
                <a:sym typeface="Wingdings" panose="05000000000000000000" pitchFamily="2" charset="2"/>
              </a:rPr>
              <a:t>répertoire </a:t>
            </a:r>
            <a:r>
              <a:rPr lang="fr-FR" altLang="fr-FR" sz="1200" dirty="0">
                <a:latin typeface="Calibri"/>
                <a:cs typeface="Calibri"/>
                <a:sym typeface="Wingdings" panose="05000000000000000000" pitchFamily="2" charset="2"/>
              </a:rPr>
              <a:t>PIC</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Changer</a:t>
            </a:r>
            <a:r>
              <a:rPr lang="fr-FR" altLang="fr-FR" sz="1200" dirty="0">
                <a:latin typeface="Calibri"/>
                <a:cs typeface="Calibri"/>
                <a:sym typeface="Wingdings" panose="05000000000000000000" pitchFamily="2" charset="2"/>
              </a:rPr>
              <a:t> </a:t>
            </a:r>
            <a:r>
              <a:rPr lang="fr-FR" altLang="fr-FR" sz="1200" dirty="0" smtClean="0">
                <a:latin typeface="Calibri"/>
                <a:cs typeface="Calibri"/>
                <a:sym typeface="Wingdings" panose="05000000000000000000" pitchFamily="2" charset="2"/>
              </a:rPr>
              <a:t>l’échelle </a:t>
            </a:r>
            <a:r>
              <a:rPr lang="fr-FR" altLang="fr-FR" sz="1200" dirty="0">
                <a:latin typeface="Calibri"/>
                <a:cs typeface="Calibri"/>
                <a:sym typeface="Wingdings" panose="05000000000000000000" pitchFamily="2" charset="2"/>
              </a:rPr>
              <a:t>pour adapter votre image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Refaire</a:t>
            </a:r>
            <a:r>
              <a:rPr lang="fr-FR" altLang="fr-FR" sz="1200" dirty="0">
                <a:latin typeface="Calibri"/>
                <a:cs typeface="Calibri"/>
                <a:sym typeface="Wingdings" panose="05000000000000000000" pitchFamily="2" charset="2"/>
              </a:rPr>
              <a:t> l’opération pour la seconde entrée</a:t>
            </a:r>
          </a:p>
        </p:txBody>
      </p:sp>
      <p:grpSp>
        <p:nvGrpSpPr>
          <p:cNvPr id="31" name="Groupe 95">
            <a:extLst>
              <a:ext uri="{FF2B5EF4-FFF2-40B4-BE49-F238E27FC236}">
                <a16:creationId xmlns="" xmlns:a16="http://schemas.microsoft.com/office/drawing/2014/main" id="{FBD2F8A2-722E-4C71-B4FC-DF3B7D067D70}"/>
              </a:ext>
            </a:extLst>
          </p:cNvPr>
          <p:cNvGrpSpPr>
            <a:grpSpLocks/>
          </p:cNvGrpSpPr>
          <p:nvPr/>
        </p:nvGrpSpPr>
        <p:grpSpPr bwMode="auto">
          <a:xfrm>
            <a:off x="321117" y="1306630"/>
            <a:ext cx="334963" cy="277813"/>
            <a:chOff x="4198688" y="2087836"/>
            <a:chExt cx="318782" cy="277860"/>
          </a:xfrm>
        </p:grpSpPr>
        <p:sp>
          <p:nvSpPr>
            <p:cNvPr id="32" name="Ellipse 31">
              <a:extLst>
                <a:ext uri="{FF2B5EF4-FFF2-40B4-BE49-F238E27FC236}">
                  <a16:creationId xmlns="" xmlns:a16="http://schemas.microsoft.com/office/drawing/2014/main" id="{AD382E92-3A8D-4CF9-AF1B-3AFE5B08F82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33" name="ZoneTexte 97">
              <a:extLst>
                <a:ext uri="{FF2B5EF4-FFF2-40B4-BE49-F238E27FC236}">
                  <a16:creationId xmlns="" xmlns:a16="http://schemas.microsoft.com/office/drawing/2014/main" id="{45AF8DA9-9A6F-45B0-A1F8-7D8A10924B47}"/>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1</a:t>
              </a:r>
            </a:p>
          </p:txBody>
        </p:sp>
      </p:grpSp>
      <p:sp>
        <p:nvSpPr>
          <p:cNvPr id="14" name="ZoneTexte 13">
            <a:extLst>
              <a:ext uri="{FF2B5EF4-FFF2-40B4-BE49-F238E27FC236}">
                <a16:creationId xmlns="" xmlns:a16="http://schemas.microsoft.com/office/drawing/2014/main" id="{D0444F17-A0DA-403F-A5D9-EB7BB1A0094B}"/>
              </a:ext>
            </a:extLst>
          </p:cNvPr>
          <p:cNvSpPr txBox="1"/>
          <p:nvPr/>
        </p:nvSpPr>
        <p:spPr>
          <a:xfrm>
            <a:off x="455260" y="871874"/>
            <a:ext cx="7560155" cy="338554"/>
          </a:xfrm>
          <a:prstGeom prst="rect">
            <a:avLst/>
          </a:prstGeom>
          <a:solidFill>
            <a:srgbClr val="CCFFFF"/>
          </a:solidFill>
          <a:ln>
            <a:solidFill>
              <a:schemeClr val="accent5">
                <a:lumMod val="50000"/>
              </a:schemeClr>
            </a:solidFill>
          </a:ln>
        </p:spPr>
        <p:txBody>
          <a:bodyPr wrap="square">
            <a:spAutoFit/>
          </a:bodyPr>
          <a:lstStyle/>
          <a:p>
            <a:pPr algn="just" eaLnBrk="1" fontAlgn="auto" hangingPunct="1">
              <a:spcBef>
                <a:spcPts val="0"/>
              </a:spcBef>
              <a:spcAft>
                <a:spcPts val="0"/>
              </a:spcAft>
              <a:defRPr/>
            </a:pPr>
            <a:r>
              <a:rPr lang="fr-FR" sz="1600" dirty="0">
                <a:latin typeface="+mn-lt"/>
              </a:rPr>
              <a:t>Vous pouvez rajouter quelques éléments complémentaires pour habiller votre vue 3D</a:t>
            </a:r>
          </a:p>
        </p:txBody>
      </p:sp>
      <p:pic>
        <p:nvPicPr>
          <p:cNvPr id="4" name="Image 3">
            <a:extLst>
              <a:ext uri="{FF2B5EF4-FFF2-40B4-BE49-F238E27FC236}">
                <a16:creationId xmlns="" xmlns:a16="http://schemas.microsoft.com/office/drawing/2014/main" id="{CE0FE51A-CE33-4CDC-9DA4-819BD0670F04}"/>
              </a:ext>
            </a:extLst>
          </p:cNvPr>
          <p:cNvPicPr>
            <a:picLocks noChangeAspect="1"/>
          </p:cNvPicPr>
          <p:nvPr/>
        </p:nvPicPr>
        <p:blipFill>
          <a:blip r:embed="rId2"/>
          <a:stretch>
            <a:fillRect/>
          </a:stretch>
        </p:blipFill>
        <p:spPr>
          <a:xfrm>
            <a:off x="157893" y="2990458"/>
            <a:ext cx="3023195" cy="2026270"/>
          </a:xfrm>
          <a:prstGeom prst="rect">
            <a:avLst/>
          </a:prstGeom>
        </p:spPr>
      </p:pic>
      <p:pic>
        <p:nvPicPr>
          <p:cNvPr id="6" name="Image 5">
            <a:extLst>
              <a:ext uri="{FF2B5EF4-FFF2-40B4-BE49-F238E27FC236}">
                <a16:creationId xmlns="" xmlns:a16="http://schemas.microsoft.com/office/drawing/2014/main" id="{A3688F1C-508D-4085-B8A4-5FCFE89E0D75}"/>
              </a:ext>
            </a:extLst>
          </p:cNvPr>
          <p:cNvPicPr>
            <a:picLocks noChangeAspect="1"/>
          </p:cNvPicPr>
          <p:nvPr/>
        </p:nvPicPr>
        <p:blipFill>
          <a:blip r:embed="rId3"/>
          <a:stretch>
            <a:fillRect/>
          </a:stretch>
        </p:blipFill>
        <p:spPr>
          <a:xfrm>
            <a:off x="3303334" y="2688845"/>
            <a:ext cx="5623431" cy="2629496"/>
          </a:xfrm>
          <a:prstGeom prst="rect">
            <a:avLst/>
          </a:prstGeom>
        </p:spPr>
      </p:pic>
      <p:cxnSp>
        <p:nvCxnSpPr>
          <p:cNvPr id="15" name="Connecteur droit avec flèche 14">
            <a:extLst>
              <a:ext uri="{FF2B5EF4-FFF2-40B4-BE49-F238E27FC236}">
                <a16:creationId xmlns="" xmlns:a16="http://schemas.microsoft.com/office/drawing/2014/main" id="{27506C1C-BB77-4D42-B686-3F41BCF537F4}"/>
              </a:ext>
            </a:extLst>
          </p:cNvPr>
          <p:cNvCxnSpPr>
            <a:cxnSpLocks/>
            <a:stCxn id="29" idx="2"/>
          </p:cNvCxnSpPr>
          <p:nvPr/>
        </p:nvCxnSpPr>
        <p:spPr>
          <a:xfrm flipH="1">
            <a:off x="2378927" y="2457775"/>
            <a:ext cx="398361" cy="133364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8" name="Connecteur droit avec flèche 17">
            <a:extLst>
              <a:ext uri="{FF2B5EF4-FFF2-40B4-BE49-F238E27FC236}">
                <a16:creationId xmlns="" xmlns:a16="http://schemas.microsoft.com/office/drawing/2014/main" id="{D5C34A36-CE16-4DFD-9912-582F36CAF268}"/>
              </a:ext>
            </a:extLst>
          </p:cNvPr>
          <p:cNvCxnSpPr>
            <a:cxnSpLocks/>
          </p:cNvCxnSpPr>
          <p:nvPr/>
        </p:nvCxnSpPr>
        <p:spPr>
          <a:xfrm>
            <a:off x="4931415" y="2604983"/>
            <a:ext cx="2881873" cy="213056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16" name="Groupe 15">
            <a:extLst>
              <a:ext uri="{FF2B5EF4-FFF2-40B4-BE49-F238E27FC236}">
                <a16:creationId xmlns="" xmlns:a16="http://schemas.microsoft.com/office/drawing/2014/main" id="{A9E7C2C2-FBB3-4CBF-B59F-E4092B27315F}"/>
              </a:ext>
            </a:extLst>
          </p:cNvPr>
          <p:cNvGrpSpPr>
            <a:grpSpLocks/>
          </p:cNvGrpSpPr>
          <p:nvPr/>
        </p:nvGrpSpPr>
        <p:grpSpPr bwMode="auto">
          <a:xfrm>
            <a:off x="233531" y="704185"/>
            <a:ext cx="334963" cy="277813"/>
            <a:chOff x="4246088" y="4664940"/>
            <a:chExt cx="318782" cy="277860"/>
          </a:xfrm>
        </p:grpSpPr>
        <p:sp>
          <p:nvSpPr>
            <p:cNvPr id="17" name="Ellipse 16">
              <a:extLst>
                <a:ext uri="{FF2B5EF4-FFF2-40B4-BE49-F238E27FC236}">
                  <a16:creationId xmlns="" xmlns:a16="http://schemas.microsoft.com/office/drawing/2014/main" id="{C2B090B2-8CD8-4E1F-AEE1-4F757029C1CB}"/>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19" name="ZoneTexte 97">
              <a:extLst>
                <a:ext uri="{FF2B5EF4-FFF2-40B4-BE49-F238E27FC236}">
                  <a16:creationId xmlns="" xmlns:a16="http://schemas.microsoft.com/office/drawing/2014/main" id="{1192BD63-B40F-4290-A873-A79703BC505A}"/>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smtClean="0">
                  <a:latin typeface="Calibri"/>
                  <a:cs typeface="Calibri"/>
                </a:rPr>
                <a:t>0</a:t>
              </a:r>
              <a:endParaRPr lang="fr-FR" altLang="fr-FR" sz="1200" dirty="0">
                <a:latin typeface="Calibri"/>
                <a:cs typeface="Calibri"/>
              </a:endParaRPr>
            </a:p>
          </p:txBody>
        </p:sp>
      </p:grpSp>
    </p:spTree>
    <p:extLst>
      <p:ext uri="{BB962C8B-B14F-4D97-AF65-F5344CB8AC3E}">
        <p14:creationId xmlns:p14="http://schemas.microsoft.com/office/powerpoint/2010/main" val="406055190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 19">
            <a:extLst>
              <a:ext uri="{FF2B5EF4-FFF2-40B4-BE49-F238E27FC236}">
                <a16:creationId xmlns="" xmlns:a16="http://schemas.microsoft.com/office/drawing/2014/main" id="{5F959AE0-41C2-45A1-A9B9-F071327E371B}"/>
              </a:ext>
            </a:extLst>
          </p:cNvPr>
          <p:cNvPicPr>
            <a:picLocks noChangeAspect="1"/>
          </p:cNvPicPr>
          <p:nvPr/>
        </p:nvPicPr>
        <p:blipFill>
          <a:blip r:embed="rId2"/>
          <a:stretch>
            <a:fillRect/>
          </a:stretch>
        </p:blipFill>
        <p:spPr>
          <a:xfrm>
            <a:off x="6689992" y="76524"/>
            <a:ext cx="2083752" cy="1656072"/>
          </a:xfrm>
          <a:prstGeom prst="rect">
            <a:avLst/>
          </a:prstGeom>
        </p:spPr>
      </p:pic>
      <p:pic>
        <p:nvPicPr>
          <p:cNvPr id="9" name="Image 8">
            <a:extLst>
              <a:ext uri="{FF2B5EF4-FFF2-40B4-BE49-F238E27FC236}">
                <a16:creationId xmlns="" xmlns:a16="http://schemas.microsoft.com/office/drawing/2014/main" id="{BE325413-0ABA-4BAD-B54E-C47E0C2EE00C}"/>
              </a:ext>
            </a:extLst>
          </p:cNvPr>
          <p:cNvPicPr>
            <a:picLocks noChangeAspect="1"/>
          </p:cNvPicPr>
          <p:nvPr/>
        </p:nvPicPr>
        <p:blipFill>
          <a:blip r:embed="rId3"/>
          <a:stretch>
            <a:fillRect/>
          </a:stretch>
        </p:blipFill>
        <p:spPr>
          <a:xfrm>
            <a:off x="4795537" y="1732566"/>
            <a:ext cx="4348463" cy="3416956"/>
          </a:xfrm>
          <a:prstGeom prst="rect">
            <a:avLst/>
          </a:prstGeom>
        </p:spPr>
      </p:pic>
      <p:pic>
        <p:nvPicPr>
          <p:cNvPr id="3" name="Image 2">
            <a:extLst>
              <a:ext uri="{FF2B5EF4-FFF2-40B4-BE49-F238E27FC236}">
                <a16:creationId xmlns="" xmlns:a16="http://schemas.microsoft.com/office/drawing/2014/main" id="{E9FE6548-7A28-4993-B87E-4913693B3890}"/>
              </a:ext>
            </a:extLst>
          </p:cNvPr>
          <p:cNvPicPr>
            <a:picLocks noChangeAspect="1"/>
          </p:cNvPicPr>
          <p:nvPr/>
        </p:nvPicPr>
        <p:blipFill>
          <a:blip r:embed="rId4"/>
          <a:stretch>
            <a:fillRect/>
          </a:stretch>
        </p:blipFill>
        <p:spPr>
          <a:xfrm>
            <a:off x="1330712" y="2273606"/>
            <a:ext cx="3867897" cy="3470056"/>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1588" y="-33599"/>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Implantation des éléments de chantier</a:t>
            </a:r>
          </a:p>
          <a:p>
            <a:pPr eaLnBrk="1" fontAlgn="auto" hangingPunct="1">
              <a:spcBef>
                <a:spcPts val="0"/>
              </a:spcBef>
              <a:spcAft>
                <a:spcPts val="0"/>
              </a:spcAft>
              <a:defRPr/>
            </a:pPr>
            <a:r>
              <a:rPr lang="fr-FR" b="1" dirty="0" smtClean="0">
                <a:solidFill>
                  <a:srgbClr val="002060"/>
                </a:solidFill>
                <a:effectLst>
                  <a:outerShdw blurRad="38100" dist="38100" dir="2700000" algn="tl">
                    <a:srgbClr val="000000">
                      <a:alpha val="43137"/>
                    </a:srgbClr>
                  </a:outerShdw>
                </a:effectLst>
                <a:latin typeface="+mn-lt"/>
              </a:rPr>
              <a:t>3.10. </a:t>
            </a:r>
            <a:r>
              <a:rPr lang="fr-FR" b="1" dirty="0">
                <a:solidFill>
                  <a:srgbClr val="002060"/>
                </a:solidFill>
                <a:effectLst>
                  <a:outerShdw blurRad="38100" dist="38100" dir="2700000" algn="tl">
                    <a:srgbClr val="000000">
                      <a:alpha val="43137"/>
                    </a:srgbClr>
                  </a:outerShdw>
                </a:effectLst>
                <a:latin typeface="+mn-lt"/>
              </a:rPr>
              <a:t>Implantation des </a:t>
            </a:r>
            <a:r>
              <a:rPr lang="fr-FR" b="1" dirty="0" smtClean="0">
                <a:solidFill>
                  <a:srgbClr val="002060"/>
                </a:solidFill>
                <a:effectLst>
                  <a:outerShdw blurRad="38100" dist="38100" dir="2700000" algn="tl">
                    <a:srgbClr val="000000">
                      <a:alpha val="43137"/>
                    </a:srgbClr>
                  </a:outerShdw>
                </a:effectLst>
                <a:latin typeface="+mn-lt"/>
              </a:rPr>
              <a:t>autres </a:t>
            </a:r>
            <a:r>
              <a:rPr lang="fr-FR" b="1" dirty="0">
                <a:solidFill>
                  <a:srgbClr val="002060"/>
                </a:solidFill>
                <a:effectLst>
                  <a:outerShdw blurRad="38100" dist="38100" dir="2700000" algn="tl">
                    <a:srgbClr val="000000">
                      <a:alpha val="43137"/>
                    </a:srgbClr>
                  </a:outerShdw>
                </a:effectLst>
                <a:latin typeface="+mn-lt"/>
              </a:rPr>
              <a:t>éléments visuels</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28</a:t>
            </a:fld>
            <a:endParaRPr lang="fr-FR" altLang="fr-FR" sz="1200">
              <a:solidFill>
                <a:srgbClr val="002060"/>
              </a:solidFill>
            </a:endParaRPr>
          </a:p>
        </p:txBody>
      </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sp>
        <p:nvSpPr>
          <p:cNvPr id="29" name="ZoneTexte 94">
            <a:extLst>
              <a:ext uri="{FF2B5EF4-FFF2-40B4-BE49-F238E27FC236}">
                <a16:creationId xmlns="" xmlns:a16="http://schemas.microsoft.com/office/drawing/2014/main" id="{287B6BE1-0E7A-407A-8D22-9289B4BEBB47}"/>
              </a:ext>
            </a:extLst>
          </p:cNvPr>
          <p:cNvSpPr txBox="1">
            <a:spLocks noChangeArrowheads="1"/>
          </p:cNvSpPr>
          <p:nvPr/>
        </p:nvSpPr>
        <p:spPr bwMode="auto">
          <a:xfrm>
            <a:off x="387845" y="832874"/>
            <a:ext cx="4659940"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Charger</a:t>
            </a:r>
            <a:r>
              <a:rPr lang="fr-FR" altLang="fr-FR" sz="1200" dirty="0">
                <a:latin typeface="Calibri"/>
                <a:cs typeface="Calibri"/>
                <a:sym typeface="Wingdings" panose="05000000000000000000" pitchFamily="2" charset="2"/>
              </a:rPr>
              <a:t> et </a:t>
            </a:r>
            <a:r>
              <a:rPr lang="fr-FR" altLang="fr-FR" sz="1200" b="1" dirty="0">
                <a:latin typeface="Calibri"/>
                <a:cs typeface="Calibri"/>
                <a:sym typeface="Wingdings" panose="05000000000000000000" pitchFamily="2" charset="2"/>
              </a:rPr>
              <a:t>implanter</a:t>
            </a:r>
            <a:r>
              <a:rPr lang="fr-FR" altLang="fr-FR" sz="1200" dirty="0">
                <a:latin typeface="Calibri"/>
                <a:cs typeface="Calibri"/>
                <a:sym typeface="Wingdings" panose="05000000000000000000" pitchFamily="2" charset="2"/>
              </a:rPr>
              <a:t> l’image pour l’infirmerie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Changer</a:t>
            </a:r>
            <a:r>
              <a:rPr lang="fr-FR" altLang="fr-FR" sz="1200" dirty="0">
                <a:latin typeface="Calibri"/>
                <a:cs typeface="Calibri"/>
                <a:sym typeface="Wingdings" panose="05000000000000000000" pitchFamily="2" charset="2"/>
              </a:rPr>
              <a:t> </a:t>
            </a:r>
            <a:r>
              <a:rPr lang="fr-FR" altLang="fr-FR" sz="1200" dirty="0" smtClean="0">
                <a:latin typeface="Calibri"/>
                <a:cs typeface="Calibri"/>
                <a:sym typeface="Wingdings" panose="05000000000000000000" pitchFamily="2" charset="2"/>
              </a:rPr>
              <a:t>l’échelle </a:t>
            </a:r>
            <a:r>
              <a:rPr lang="fr-FR" altLang="fr-FR" sz="1200" dirty="0">
                <a:latin typeface="Calibri"/>
                <a:cs typeface="Calibri"/>
                <a:sym typeface="Wingdings" panose="05000000000000000000" pitchFamily="2" charset="2"/>
              </a:rPr>
              <a:t>pour adapter votre image</a:t>
            </a:r>
          </a:p>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Rajouter les indications pour les </a:t>
            </a:r>
            <a:r>
              <a:rPr lang="fr-FR" altLang="fr-FR" sz="1200" dirty="0" smtClean="0">
                <a:latin typeface="Calibri"/>
                <a:cs typeface="Calibri"/>
                <a:sym typeface="Wingdings" panose="05000000000000000000" pitchFamily="2" charset="2"/>
              </a:rPr>
              <a:t> rues </a:t>
            </a:r>
            <a:r>
              <a:rPr lang="fr-FR" altLang="fr-FR" sz="1200" dirty="0">
                <a:latin typeface="Calibri"/>
                <a:cs typeface="Calibri"/>
                <a:sym typeface="Wingdings" panose="05000000000000000000" pitchFamily="2" charset="2"/>
              </a:rPr>
              <a:t>existantes</a:t>
            </a:r>
          </a:p>
        </p:txBody>
      </p:sp>
      <p:grpSp>
        <p:nvGrpSpPr>
          <p:cNvPr id="31" name="Groupe 95">
            <a:extLst>
              <a:ext uri="{FF2B5EF4-FFF2-40B4-BE49-F238E27FC236}">
                <a16:creationId xmlns="" xmlns:a16="http://schemas.microsoft.com/office/drawing/2014/main" id="{FBD2F8A2-722E-4C71-B4FC-DF3B7D067D70}"/>
              </a:ext>
            </a:extLst>
          </p:cNvPr>
          <p:cNvGrpSpPr>
            <a:grpSpLocks/>
          </p:cNvGrpSpPr>
          <p:nvPr/>
        </p:nvGrpSpPr>
        <p:grpSpPr bwMode="auto">
          <a:xfrm>
            <a:off x="261644" y="697392"/>
            <a:ext cx="334963" cy="277813"/>
            <a:chOff x="4198688" y="2087836"/>
            <a:chExt cx="318782" cy="277860"/>
          </a:xfrm>
        </p:grpSpPr>
        <p:sp>
          <p:nvSpPr>
            <p:cNvPr id="32" name="Ellipse 31">
              <a:extLst>
                <a:ext uri="{FF2B5EF4-FFF2-40B4-BE49-F238E27FC236}">
                  <a16:creationId xmlns="" xmlns:a16="http://schemas.microsoft.com/office/drawing/2014/main" id="{AD382E92-3A8D-4CF9-AF1B-3AFE5B08F82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33" name="ZoneTexte 97">
              <a:extLst>
                <a:ext uri="{FF2B5EF4-FFF2-40B4-BE49-F238E27FC236}">
                  <a16:creationId xmlns="" xmlns:a16="http://schemas.microsoft.com/office/drawing/2014/main" id="{45AF8DA9-9A6F-45B0-A1F8-7D8A10924B47}"/>
                </a:ext>
              </a:extLst>
            </p:cNvPr>
            <p:cNvSpPr txBox="1">
              <a:spLocks noChangeArrowheads="1"/>
            </p:cNvSpPr>
            <p:nvPr/>
          </p:nvSpPr>
          <p:spPr bwMode="auto">
            <a:xfrm>
              <a:off x="4198688" y="2087836"/>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t>2</a:t>
              </a:r>
              <a:endParaRPr lang="fr-FR" altLang="fr-FR" sz="1200" dirty="0"/>
            </a:p>
          </p:txBody>
        </p:sp>
      </p:grpSp>
      <p:sp>
        <p:nvSpPr>
          <p:cNvPr id="14" name="ZoneTexte 13">
            <a:extLst>
              <a:ext uri="{FF2B5EF4-FFF2-40B4-BE49-F238E27FC236}">
                <a16:creationId xmlns="" xmlns:a16="http://schemas.microsoft.com/office/drawing/2014/main" id="{D0444F17-A0DA-403F-A5D9-EB7BB1A0094B}"/>
              </a:ext>
            </a:extLst>
          </p:cNvPr>
          <p:cNvSpPr txBox="1"/>
          <p:nvPr/>
        </p:nvSpPr>
        <p:spPr>
          <a:xfrm>
            <a:off x="3497296" y="5743662"/>
            <a:ext cx="4954580" cy="584775"/>
          </a:xfrm>
          <a:prstGeom prst="rect">
            <a:avLst/>
          </a:prstGeom>
          <a:solidFill>
            <a:srgbClr val="CCFFFF"/>
          </a:solidFill>
          <a:ln>
            <a:solidFill>
              <a:schemeClr val="accent5">
                <a:lumMod val="50000"/>
              </a:schemeClr>
            </a:solidFill>
          </a:ln>
        </p:spPr>
        <p:txBody>
          <a:bodyPr wrap="square">
            <a:spAutoFit/>
          </a:bodyPr>
          <a:lstStyle/>
          <a:p>
            <a:pPr algn="just" eaLnBrk="1" fontAlgn="auto" hangingPunct="1">
              <a:spcBef>
                <a:spcPts val="0"/>
              </a:spcBef>
              <a:spcAft>
                <a:spcPts val="0"/>
              </a:spcAft>
              <a:defRPr/>
            </a:pPr>
            <a:r>
              <a:rPr lang="fr-FR" sz="1600" dirty="0">
                <a:latin typeface="+mn-lt"/>
              </a:rPr>
              <a:t>Suivant votre chantier vous pouvez ainsi rajouter </a:t>
            </a:r>
            <a:r>
              <a:rPr lang="fr-FR" sz="1600" dirty="0" smtClean="0">
                <a:latin typeface="+mn-lt"/>
              </a:rPr>
              <a:t>d’autres </a:t>
            </a:r>
            <a:r>
              <a:rPr lang="fr-FR" sz="1600" dirty="0">
                <a:latin typeface="+mn-lt"/>
              </a:rPr>
              <a:t>éléments visuel qui vous permettrons d’illustrer votre PIC</a:t>
            </a:r>
          </a:p>
        </p:txBody>
      </p:sp>
      <p:cxnSp>
        <p:nvCxnSpPr>
          <p:cNvPr id="15" name="Connecteur droit avec flèche 14">
            <a:extLst>
              <a:ext uri="{FF2B5EF4-FFF2-40B4-BE49-F238E27FC236}">
                <a16:creationId xmlns="" xmlns:a16="http://schemas.microsoft.com/office/drawing/2014/main" id="{27506C1C-BB77-4D42-B686-3F41BCF537F4}"/>
              </a:ext>
            </a:extLst>
          </p:cNvPr>
          <p:cNvCxnSpPr>
            <a:cxnSpLocks/>
          </p:cNvCxnSpPr>
          <p:nvPr/>
        </p:nvCxnSpPr>
        <p:spPr>
          <a:xfrm>
            <a:off x="2906751" y="1479205"/>
            <a:ext cx="1181091" cy="297384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1" name="Connecteur droit avec flèche 20">
            <a:extLst>
              <a:ext uri="{FF2B5EF4-FFF2-40B4-BE49-F238E27FC236}">
                <a16:creationId xmlns="" xmlns:a16="http://schemas.microsoft.com/office/drawing/2014/main" id="{E3A8AC2D-3781-4245-AF25-B037D9A5F9A6}"/>
              </a:ext>
            </a:extLst>
          </p:cNvPr>
          <p:cNvCxnSpPr>
            <a:cxnSpLocks/>
            <a:stCxn id="29" idx="3"/>
          </p:cNvCxnSpPr>
          <p:nvPr/>
        </p:nvCxnSpPr>
        <p:spPr>
          <a:xfrm>
            <a:off x="5047785" y="1156040"/>
            <a:ext cx="3018264" cy="71736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4" name="Connecteur droit avec flèche 23">
            <a:extLst>
              <a:ext uri="{FF2B5EF4-FFF2-40B4-BE49-F238E27FC236}">
                <a16:creationId xmlns="" xmlns:a16="http://schemas.microsoft.com/office/drawing/2014/main" id="{CB8DE24A-B77A-4E7D-B324-22382346BCA2}"/>
              </a:ext>
            </a:extLst>
          </p:cNvPr>
          <p:cNvCxnSpPr>
            <a:cxnSpLocks/>
          </p:cNvCxnSpPr>
          <p:nvPr/>
        </p:nvCxnSpPr>
        <p:spPr>
          <a:xfrm>
            <a:off x="4876800" y="1479205"/>
            <a:ext cx="535259" cy="345151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8" name="Connecteur droit avec flèche 27">
            <a:extLst>
              <a:ext uri="{FF2B5EF4-FFF2-40B4-BE49-F238E27FC236}">
                <a16:creationId xmlns="" xmlns:a16="http://schemas.microsoft.com/office/drawing/2014/main" id="{DC892511-693E-4465-9E37-CD0B7AE5FD11}"/>
              </a:ext>
            </a:extLst>
          </p:cNvPr>
          <p:cNvCxnSpPr>
            <a:cxnSpLocks/>
          </p:cNvCxnSpPr>
          <p:nvPr/>
        </p:nvCxnSpPr>
        <p:spPr>
          <a:xfrm flipH="1" flipV="1">
            <a:off x="7819996" y="999278"/>
            <a:ext cx="246053" cy="77883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18" name="Groupe 17">
            <a:extLst>
              <a:ext uri="{FF2B5EF4-FFF2-40B4-BE49-F238E27FC236}">
                <a16:creationId xmlns="" xmlns:a16="http://schemas.microsoft.com/office/drawing/2014/main" id="{A9E7C2C2-FBB3-4CBF-B59F-E4092B27315F}"/>
              </a:ext>
            </a:extLst>
          </p:cNvPr>
          <p:cNvGrpSpPr>
            <a:grpSpLocks/>
          </p:cNvGrpSpPr>
          <p:nvPr/>
        </p:nvGrpSpPr>
        <p:grpSpPr bwMode="auto">
          <a:xfrm>
            <a:off x="3329814" y="5604755"/>
            <a:ext cx="334963" cy="277813"/>
            <a:chOff x="4246088" y="4664940"/>
            <a:chExt cx="318782" cy="277860"/>
          </a:xfrm>
        </p:grpSpPr>
        <p:sp>
          <p:nvSpPr>
            <p:cNvPr id="19" name="Ellipse 18">
              <a:extLst>
                <a:ext uri="{FF2B5EF4-FFF2-40B4-BE49-F238E27FC236}">
                  <a16:creationId xmlns="" xmlns:a16="http://schemas.microsoft.com/office/drawing/2014/main" id="{C2B090B2-8CD8-4E1F-AEE1-4F757029C1CB}"/>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22" name="ZoneTexte 97">
              <a:extLst>
                <a:ext uri="{FF2B5EF4-FFF2-40B4-BE49-F238E27FC236}">
                  <a16:creationId xmlns="" xmlns:a16="http://schemas.microsoft.com/office/drawing/2014/main" id="{1192BD63-B40F-4290-A873-A79703BC505A}"/>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smtClean="0">
                  <a:latin typeface="Calibri"/>
                  <a:cs typeface="Calibri"/>
                </a:rPr>
                <a:t>3</a:t>
              </a:r>
              <a:endParaRPr lang="fr-FR" altLang="fr-FR" sz="1200" dirty="0">
                <a:latin typeface="Calibri"/>
                <a:cs typeface="Calibri"/>
              </a:endParaRPr>
            </a:p>
          </p:txBody>
        </p:sp>
      </p:grpSp>
    </p:spTree>
    <p:extLst>
      <p:ext uri="{BB962C8B-B14F-4D97-AF65-F5344CB8AC3E}">
        <p14:creationId xmlns:p14="http://schemas.microsoft.com/office/powerpoint/2010/main" val="17001587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24FDBDA9-8806-438C-8489-5C0EB4F96F2C}"/>
              </a:ext>
            </a:extLst>
          </p:cNvPr>
          <p:cNvPicPr>
            <a:picLocks noChangeAspect="1"/>
          </p:cNvPicPr>
          <p:nvPr/>
        </p:nvPicPr>
        <p:blipFill>
          <a:blip r:embed="rId2"/>
          <a:stretch>
            <a:fillRect/>
          </a:stretch>
        </p:blipFill>
        <p:spPr>
          <a:xfrm>
            <a:off x="254442" y="1090323"/>
            <a:ext cx="8442240" cy="4572880"/>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1588" y="-33599"/>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4. Mise en page pour impression</a:t>
            </a:r>
          </a:p>
          <a:p>
            <a:pPr eaLnBrk="1" fontAlgn="auto" hangingPunct="1">
              <a:spcBef>
                <a:spcPts val="0"/>
              </a:spcBef>
              <a:spcAft>
                <a:spcPts val="0"/>
              </a:spcAft>
              <a:defRPr/>
            </a:pPr>
            <a:r>
              <a:rPr lang="fr-FR" b="1" dirty="0">
                <a:solidFill>
                  <a:srgbClr val="002060"/>
                </a:solidFill>
                <a:effectLst>
                  <a:outerShdw blurRad="38100" dist="38100" dir="2700000" algn="tl">
                    <a:srgbClr val="000000">
                      <a:alpha val="43137"/>
                    </a:srgbClr>
                  </a:outerShdw>
                </a:effectLst>
                <a:latin typeface="+mn-lt"/>
              </a:rPr>
              <a:t>4.1 Création vue en plan</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29</a:t>
            </a:fld>
            <a:endParaRPr lang="fr-FR" altLang="fr-FR" sz="1200">
              <a:solidFill>
                <a:srgbClr val="002060"/>
              </a:solidFill>
            </a:endParaRPr>
          </a:p>
        </p:txBody>
      </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sp>
        <p:nvSpPr>
          <p:cNvPr id="29" name="ZoneTexte 94">
            <a:extLst>
              <a:ext uri="{FF2B5EF4-FFF2-40B4-BE49-F238E27FC236}">
                <a16:creationId xmlns="" xmlns:a16="http://schemas.microsoft.com/office/drawing/2014/main" id="{287B6BE1-0E7A-407A-8D22-9289B4BEBB47}"/>
              </a:ext>
            </a:extLst>
          </p:cNvPr>
          <p:cNvSpPr txBox="1">
            <a:spLocks noChangeArrowheads="1"/>
          </p:cNvSpPr>
          <p:nvPr/>
        </p:nvSpPr>
        <p:spPr bwMode="auto">
          <a:xfrm>
            <a:off x="380643" y="871821"/>
            <a:ext cx="7663336" cy="1015663"/>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Créer </a:t>
            </a:r>
            <a:r>
              <a:rPr lang="fr-FR" altLang="fr-FR" sz="1200" dirty="0">
                <a:latin typeface="Calibri"/>
                <a:cs typeface="Calibri"/>
                <a:sym typeface="Wingdings" panose="05000000000000000000" pitchFamily="2" charset="2"/>
              </a:rPr>
              <a:t>une page avec un cartouche format A0</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Changer </a:t>
            </a:r>
            <a:r>
              <a:rPr lang="fr-FR" altLang="fr-FR" sz="1200" dirty="0">
                <a:latin typeface="Calibri"/>
                <a:cs typeface="Calibri"/>
                <a:sym typeface="Wingdings" panose="05000000000000000000" pitchFamily="2" charset="2"/>
              </a:rPr>
              <a:t>le nom de la vue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Glisser </a:t>
            </a:r>
            <a:r>
              <a:rPr lang="fr-FR" altLang="fr-FR" sz="1200" dirty="0">
                <a:latin typeface="Calibri"/>
                <a:cs typeface="Calibri"/>
                <a:sym typeface="Wingdings" panose="05000000000000000000" pitchFamily="2" charset="2"/>
              </a:rPr>
              <a:t>votre plan de niveau (avec le plan de masse caché)</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Remplir </a:t>
            </a:r>
            <a:r>
              <a:rPr lang="fr-FR" altLang="fr-FR" sz="1200" dirty="0">
                <a:latin typeface="Calibri"/>
                <a:cs typeface="Calibri"/>
                <a:sym typeface="Wingdings" panose="05000000000000000000" pitchFamily="2" charset="2"/>
              </a:rPr>
              <a:t>le Cartouche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Créer</a:t>
            </a:r>
            <a:r>
              <a:rPr lang="fr-FR" altLang="fr-FR" sz="1200" dirty="0">
                <a:latin typeface="Calibri"/>
                <a:cs typeface="Calibri"/>
                <a:sym typeface="Wingdings" panose="05000000000000000000" pitchFamily="2" charset="2"/>
              </a:rPr>
              <a:t> une légende pour les différents éléments sur le coté de votre plan (zone de pochage + texte)</a:t>
            </a:r>
          </a:p>
        </p:txBody>
      </p:sp>
      <p:grpSp>
        <p:nvGrpSpPr>
          <p:cNvPr id="31" name="Groupe 95">
            <a:extLst>
              <a:ext uri="{FF2B5EF4-FFF2-40B4-BE49-F238E27FC236}">
                <a16:creationId xmlns="" xmlns:a16="http://schemas.microsoft.com/office/drawing/2014/main" id="{FBD2F8A2-722E-4C71-B4FC-DF3B7D067D70}"/>
              </a:ext>
            </a:extLst>
          </p:cNvPr>
          <p:cNvGrpSpPr>
            <a:grpSpLocks/>
          </p:cNvGrpSpPr>
          <p:nvPr/>
        </p:nvGrpSpPr>
        <p:grpSpPr bwMode="auto">
          <a:xfrm>
            <a:off x="254442" y="736339"/>
            <a:ext cx="334963" cy="277813"/>
            <a:chOff x="4198688" y="2087836"/>
            <a:chExt cx="318782" cy="277860"/>
          </a:xfrm>
        </p:grpSpPr>
        <p:sp>
          <p:nvSpPr>
            <p:cNvPr id="32" name="Ellipse 31">
              <a:extLst>
                <a:ext uri="{FF2B5EF4-FFF2-40B4-BE49-F238E27FC236}">
                  <a16:creationId xmlns="" xmlns:a16="http://schemas.microsoft.com/office/drawing/2014/main" id="{AD382E92-3A8D-4CF9-AF1B-3AFE5B08F82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33" name="ZoneTexte 97">
              <a:extLst>
                <a:ext uri="{FF2B5EF4-FFF2-40B4-BE49-F238E27FC236}">
                  <a16:creationId xmlns="" xmlns:a16="http://schemas.microsoft.com/office/drawing/2014/main" id="{45AF8DA9-9A6F-45B0-A1F8-7D8A10924B47}"/>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1</a:t>
              </a:r>
            </a:p>
          </p:txBody>
        </p:sp>
      </p:grpSp>
      <p:cxnSp>
        <p:nvCxnSpPr>
          <p:cNvPr id="15" name="Connecteur droit avec flèche 14">
            <a:extLst>
              <a:ext uri="{FF2B5EF4-FFF2-40B4-BE49-F238E27FC236}">
                <a16:creationId xmlns="" xmlns:a16="http://schemas.microsoft.com/office/drawing/2014/main" id="{27506C1C-BB77-4D42-B686-3F41BCF537F4}"/>
              </a:ext>
            </a:extLst>
          </p:cNvPr>
          <p:cNvCxnSpPr>
            <a:cxnSpLocks/>
            <a:stCxn id="29" idx="2"/>
          </p:cNvCxnSpPr>
          <p:nvPr/>
        </p:nvCxnSpPr>
        <p:spPr>
          <a:xfrm flipH="1">
            <a:off x="3999803" y="1887484"/>
            <a:ext cx="212508" cy="191350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6" name="Image 5">
            <a:extLst>
              <a:ext uri="{FF2B5EF4-FFF2-40B4-BE49-F238E27FC236}">
                <a16:creationId xmlns="" xmlns:a16="http://schemas.microsoft.com/office/drawing/2014/main" id="{1E6EB256-F318-4E44-BF19-C3D78BAB273A}"/>
              </a:ext>
            </a:extLst>
          </p:cNvPr>
          <p:cNvPicPr>
            <a:picLocks noChangeAspect="1"/>
          </p:cNvPicPr>
          <p:nvPr/>
        </p:nvPicPr>
        <p:blipFill>
          <a:blip r:embed="rId3"/>
          <a:stretch>
            <a:fillRect/>
          </a:stretch>
        </p:blipFill>
        <p:spPr>
          <a:xfrm>
            <a:off x="4340063" y="3800987"/>
            <a:ext cx="4549495" cy="1739706"/>
          </a:xfrm>
          <a:prstGeom prst="rect">
            <a:avLst/>
          </a:prstGeom>
        </p:spPr>
      </p:pic>
      <p:cxnSp>
        <p:nvCxnSpPr>
          <p:cNvPr id="16" name="Connecteur droit avec flèche 15">
            <a:extLst>
              <a:ext uri="{FF2B5EF4-FFF2-40B4-BE49-F238E27FC236}">
                <a16:creationId xmlns="" xmlns:a16="http://schemas.microsoft.com/office/drawing/2014/main" id="{1022522C-D70D-4027-A180-19DD03CB11E6}"/>
              </a:ext>
            </a:extLst>
          </p:cNvPr>
          <p:cNvCxnSpPr>
            <a:cxnSpLocks/>
          </p:cNvCxnSpPr>
          <p:nvPr/>
        </p:nvCxnSpPr>
        <p:spPr>
          <a:xfrm flipH="1">
            <a:off x="6103878" y="1887483"/>
            <a:ext cx="212508" cy="191350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2067476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ZoneTexte 18">
            <a:extLst>
              <a:ext uri="{FF2B5EF4-FFF2-40B4-BE49-F238E27FC236}">
                <a16:creationId xmlns="" xmlns:a16="http://schemas.microsoft.com/office/drawing/2014/main" id="{9FB483ED-B06E-4291-80F1-219214A37A7A}"/>
              </a:ext>
            </a:extLst>
          </p:cNvPr>
          <p:cNvSpPr txBox="1"/>
          <p:nvPr/>
        </p:nvSpPr>
        <p:spPr>
          <a:xfrm>
            <a:off x="309563" y="1576388"/>
            <a:ext cx="2751137" cy="461962"/>
          </a:xfrm>
          <a:prstGeom prst="rect">
            <a:avLst/>
          </a:prstGeom>
          <a:noFill/>
        </p:spPr>
        <p:txBody>
          <a:bodyPr>
            <a:spAutoFit/>
          </a:bodyPr>
          <a:lstStyle/>
          <a:p>
            <a:pPr eaLnBrk="1" fontAlgn="auto" hangingPunct="1">
              <a:spcBef>
                <a:spcPts val="0"/>
              </a:spcBef>
              <a:spcAft>
                <a:spcPts val="0"/>
              </a:spcAft>
              <a:defRPr/>
            </a:pPr>
            <a:r>
              <a:rPr lang="fr-FR" sz="2400" b="1">
                <a:solidFill>
                  <a:srgbClr val="002060"/>
                </a:solidFill>
                <a:effectLst>
                  <a:outerShdw blurRad="38100" dist="38100" dir="2700000" algn="tl">
                    <a:srgbClr val="000000">
                      <a:alpha val="43137"/>
                    </a:srgbClr>
                  </a:outerShdw>
                </a:effectLst>
                <a:latin typeface="+mn-lt"/>
              </a:rPr>
              <a:t>Sommaire :</a:t>
            </a:r>
          </a:p>
        </p:txBody>
      </p:sp>
      <p:sp>
        <p:nvSpPr>
          <p:cNvPr id="2" name="Espace réservé de la date 1">
            <a:extLst>
              <a:ext uri="{FF2B5EF4-FFF2-40B4-BE49-F238E27FC236}">
                <a16:creationId xmlns="" xmlns:a16="http://schemas.microsoft.com/office/drawing/2014/main" id="{9826069D-6EE0-485F-AB27-E0D051887AAB}"/>
              </a:ext>
            </a:extLst>
          </p:cNvPr>
          <p:cNvSpPr>
            <a:spLocks noGrp="1"/>
          </p:cNvSpPr>
          <p:nvPr>
            <p:ph type="dt" sz="quarter" idx="10"/>
          </p:nvPr>
        </p:nvSpPr>
        <p:spPr/>
        <p:txBody>
          <a:bodyPr/>
          <a:lstStyle/>
          <a:p>
            <a:pPr>
              <a:defRPr/>
            </a:pPr>
            <a:r>
              <a:rPr lang="fr-FR"/>
              <a:t>Lycée D. Diderot</a:t>
            </a:r>
          </a:p>
        </p:txBody>
      </p:sp>
      <p:sp>
        <p:nvSpPr>
          <p:cNvPr id="4" name="Espace réservé du numéro de diapositive 3">
            <a:extLst>
              <a:ext uri="{FF2B5EF4-FFF2-40B4-BE49-F238E27FC236}">
                <a16:creationId xmlns="" xmlns:a16="http://schemas.microsoft.com/office/drawing/2014/main" id="{170809D8-F974-4A73-A78C-EE68342FA6E3}"/>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545AE788-F3FE-427C-B130-3882BD62063F}" type="slidenum">
              <a:rPr lang="fr-FR" altLang="fr-FR" sz="1200">
                <a:solidFill>
                  <a:srgbClr val="002060"/>
                </a:solidFill>
              </a:rPr>
              <a:pPr>
                <a:lnSpc>
                  <a:spcPct val="100000"/>
                </a:lnSpc>
                <a:spcBef>
                  <a:spcPct val="0"/>
                </a:spcBef>
                <a:buFontTx/>
                <a:buNone/>
              </a:pPr>
              <a:t>3</a:t>
            </a:fld>
            <a:endParaRPr lang="fr-FR" altLang="fr-FR" sz="1200">
              <a:solidFill>
                <a:srgbClr val="002060"/>
              </a:solidFill>
            </a:endParaRPr>
          </a:p>
        </p:txBody>
      </p:sp>
      <p:sp>
        <p:nvSpPr>
          <p:cNvPr id="7176" name="ZoneTexte 9">
            <a:extLst>
              <a:ext uri="{FF2B5EF4-FFF2-40B4-BE49-F238E27FC236}">
                <a16:creationId xmlns="" xmlns:a16="http://schemas.microsoft.com/office/drawing/2014/main" id="{719813B8-2F75-4836-8C67-72FF3D2477B4}"/>
              </a:ext>
            </a:extLst>
          </p:cNvPr>
          <p:cNvSpPr txBox="1">
            <a:spLocks noChangeArrowheads="1"/>
          </p:cNvSpPr>
          <p:nvPr/>
        </p:nvSpPr>
        <p:spPr bwMode="auto">
          <a:xfrm>
            <a:off x="292100" y="4017963"/>
            <a:ext cx="8531225" cy="1092200"/>
          </a:xfrm>
          <a:prstGeom prst="rect">
            <a:avLst/>
          </a:prstGeom>
          <a:solidFill>
            <a:srgbClr val="FFFF00"/>
          </a:solidFill>
          <a:ln w="9525">
            <a:solidFill>
              <a:srgbClr val="FF6600"/>
            </a:solidFill>
            <a:miter lim="800000"/>
            <a:headEnd/>
            <a:tailEnd/>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28650" indent="-1714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fr-FR" altLang="fr-FR" sz="1300" b="1"/>
              <a:t>Conseil : </a:t>
            </a:r>
            <a:r>
              <a:rPr lang="fr-FR" altLang="fr-FR" sz="1300"/>
              <a:t>Pour chaque étape (repérée par un numéro à 2 chiffres à l’intérieur d’un chapitre) :</a:t>
            </a:r>
          </a:p>
          <a:p>
            <a:pPr lvl="1" eaLnBrk="1" hangingPunct="1">
              <a:lnSpc>
                <a:spcPct val="100000"/>
              </a:lnSpc>
              <a:spcBef>
                <a:spcPct val="0"/>
              </a:spcBef>
              <a:buFont typeface="Wingdings" panose="05000000000000000000" pitchFamily="2" charset="2"/>
              <a:buChar char="è"/>
              <a:defRPr/>
            </a:pPr>
            <a:r>
              <a:rPr lang="fr-FR" altLang="fr-FR" sz="1300"/>
              <a:t>Parcourir rapidement l’ensemble des diapos de l’étape pour avoir un aperçu global de la démarche ;</a:t>
            </a:r>
          </a:p>
          <a:p>
            <a:pPr lvl="1" eaLnBrk="1" hangingPunct="1">
              <a:lnSpc>
                <a:spcPct val="100000"/>
              </a:lnSpc>
              <a:spcBef>
                <a:spcPct val="0"/>
              </a:spcBef>
              <a:buFont typeface="Wingdings" panose="05000000000000000000" pitchFamily="2" charset="2"/>
              <a:buChar char="è"/>
              <a:defRPr/>
            </a:pPr>
            <a:r>
              <a:rPr lang="fr-FR" altLang="fr-FR" sz="1300"/>
              <a:t>Revenir au début de l’étape, et réaliser les différentes actions, en suivant pas à pas les consignes sur chaque diapo.</a:t>
            </a:r>
          </a:p>
          <a:p>
            <a:pPr marL="457200" lvl="1" indent="0" eaLnBrk="1" hangingPunct="1">
              <a:lnSpc>
                <a:spcPct val="100000"/>
              </a:lnSpc>
              <a:spcBef>
                <a:spcPct val="0"/>
              </a:spcBef>
              <a:buFont typeface="Arial" panose="020B0604020202020204" pitchFamily="34" charset="0"/>
              <a:buNone/>
              <a:defRPr/>
            </a:pPr>
            <a:endParaRPr lang="fr-FR" altLang="fr-FR" sz="1300"/>
          </a:p>
          <a:p>
            <a:pPr marL="457200" lvl="1" indent="0" eaLnBrk="1" hangingPunct="1">
              <a:lnSpc>
                <a:spcPct val="100000"/>
              </a:lnSpc>
              <a:spcBef>
                <a:spcPct val="0"/>
              </a:spcBef>
              <a:buFont typeface="Arial" panose="020B0604020202020204" pitchFamily="34" charset="0"/>
              <a:buNone/>
              <a:defRPr/>
            </a:pPr>
            <a:r>
              <a:rPr lang="fr-FR" altLang="fr-FR" sz="1300"/>
              <a:t>Les étiquettes jaunes sont les taches à </a:t>
            </a:r>
            <a:r>
              <a:rPr lang="fr-FR" altLang="fr-FR" sz="1300" b="1"/>
              <a:t>effectuer</a:t>
            </a:r>
            <a:r>
              <a:rPr lang="fr-FR" altLang="fr-FR" sz="1300"/>
              <a:t>.</a:t>
            </a:r>
          </a:p>
        </p:txBody>
      </p:sp>
      <p:sp>
        <p:nvSpPr>
          <p:cNvPr id="7177" name="ZoneTexte 12">
            <a:extLst>
              <a:ext uri="{FF2B5EF4-FFF2-40B4-BE49-F238E27FC236}">
                <a16:creationId xmlns="" xmlns:a16="http://schemas.microsoft.com/office/drawing/2014/main" id="{A73E1F10-62D4-4DE3-BA3F-1B1BD7325DD1}"/>
              </a:ext>
            </a:extLst>
          </p:cNvPr>
          <p:cNvSpPr txBox="1">
            <a:spLocks noChangeArrowheads="1"/>
          </p:cNvSpPr>
          <p:nvPr/>
        </p:nvSpPr>
        <p:spPr bwMode="auto">
          <a:xfrm>
            <a:off x="295275" y="5314950"/>
            <a:ext cx="8529638" cy="292100"/>
          </a:xfrm>
          <a:prstGeom prst="rect">
            <a:avLst/>
          </a:prstGeom>
          <a:solidFill>
            <a:srgbClr val="CCFFFF"/>
          </a:solidFill>
          <a:ln w="9525">
            <a:solidFill>
              <a:srgbClr val="002060"/>
            </a:solidFill>
            <a:miter lim="800000"/>
            <a:headEnd/>
            <a:tailEnd/>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300" b="1" i="1"/>
              <a:t>Nota : </a:t>
            </a:r>
            <a:r>
              <a:rPr lang="fr-FR" altLang="fr-FR" sz="1300" i="1"/>
              <a:t>Les étiquettes bleues sont des remarques pour aider à comprendre la démarche, mais ne nécessitent pas d’action.</a:t>
            </a:r>
            <a:endParaRPr lang="fr-FR" altLang="fr-FR" sz="1300" b="1" i="1"/>
          </a:p>
        </p:txBody>
      </p:sp>
      <p:sp>
        <p:nvSpPr>
          <p:cNvPr id="7178" name="ZoneTexte 11">
            <a:extLst>
              <a:ext uri="{FF2B5EF4-FFF2-40B4-BE49-F238E27FC236}">
                <a16:creationId xmlns="" xmlns:a16="http://schemas.microsoft.com/office/drawing/2014/main" id="{AEE3D66D-D4B2-4B5C-AE8B-2332A6AA57E3}"/>
              </a:ext>
            </a:extLst>
          </p:cNvPr>
          <p:cNvSpPr txBox="1">
            <a:spLocks noChangeArrowheads="1"/>
          </p:cNvSpPr>
          <p:nvPr/>
        </p:nvSpPr>
        <p:spPr bwMode="auto">
          <a:xfrm>
            <a:off x="282575" y="5897563"/>
            <a:ext cx="8531225" cy="292388"/>
          </a:xfrm>
          <a:prstGeom prst="rect">
            <a:avLst/>
          </a:prstGeom>
          <a:solidFill>
            <a:srgbClr val="CCFFFF"/>
          </a:solidFill>
          <a:ln w="9525">
            <a:solidFill>
              <a:srgbClr val="002060"/>
            </a:solidFill>
            <a:miter lim="800000"/>
            <a:headEnd/>
            <a:tailEnd/>
          </a:ln>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None/>
            </a:pPr>
            <a:r>
              <a:rPr lang="fr-FR" altLang="fr-FR" sz="1300" b="1" i="1" dirty="0">
                <a:latin typeface="Calibri"/>
                <a:cs typeface="Calibri"/>
              </a:rPr>
              <a:t>Nota : </a:t>
            </a:r>
            <a:r>
              <a:rPr lang="fr-FR" altLang="fr-FR" sz="1300" i="1" dirty="0">
                <a:latin typeface="Calibri"/>
                <a:cs typeface="Calibri"/>
              </a:rPr>
              <a:t>On peut démarrer un chapitre avec la maquette correspondante </a:t>
            </a:r>
            <a:r>
              <a:rPr lang="fr-FR" altLang="fr-FR" sz="1200" i="1" dirty="0">
                <a:latin typeface="Calibri"/>
                <a:cs typeface="Calibri"/>
              </a:rPr>
              <a:t>(ex : Cassis Nord </a:t>
            </a:r>
            <a:r>
              <a:rPr lang="fr-FR" altLang="fr-FR" sz="1200" i="1" dirty="0" err="1">
                <a:latin typeface="Calibri"/>
                <a:cs typeface="Calibri"/>
              </a:rPr>
              <a:t>correction.rvt</a:t>
            </a:r>
            <a:r>
              <a:rPr lang="fr-FR" altLang="fr-FR" sz="1200" i="1" dirty="0">
                <a:latin typeface="Calibri"/>
                <a:cs typeface="Calibri"/>
              </a:rPr>
              <a:t>).</a:t>
            </a:r>
            <a:endParaRPr lang="fr-FR" altLang="fr-FR" sz="1300" b="1" i="1" dirty="0"/>
          </a:p>
        </p:txBody>
      </p:sp>
      <p:sp>
        <p:nvSpPr>
          <p:cNvPr id="5" name="Espace réservé du pied de page 2">
            <a:extLst>
              <a:ext uri="{FF2B5EF4-FFF2-40B4-BE49-F238E27FC236}">
                <a16:creationId xmlns="" xmlns:a16="http://schemas.microsoft.com/office/drawing/2014/main" id="{CEA1514B-24D5-45CE-9962-0504BA8698D3}"/>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sp>
        <p:nvSpPr>
          <p:cNvPr id="3" name="ZoneTexte 2">
            <a:extLst>
              <a:ext uri="{FF2B5EF4-FFF2-40B4-BE49-F238E27FC236}">
                <a16:creationId xmlns="" xmlns:a16="http://schemas.microsoft.com/office/drawing/2014/main" id="{6B41E038-48B9-4E64-8160-CCBD8219DE4E}"/>
              </a:ext>
            </a:extLst>
          </p:cNvPr>
          <p:cNvSpPr txBox="1"/>
          <p:nvPr/>
        </p:nvSpPr>
        <p:spPr>
          <a:xfrm>
            <a:off x="388189" y="2165231"/>
            <a:ext cx="8410754"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b="1" dirty="0">
                <a:latin typeface="Calibri"/>
                <a:cs typeface="Segoe UI"/>
              </a:rPr>
              <a:t>1.</a:t>
            </a:r>
            <a:r>
              <a:rPr lang="fr-FR" dirty="0">
                <a:latin typeface="Calibri"/>
                <a:cs typeface="Segoe UI"/>
              </a:rPr>
              <a:t> </a:t>
            </a:r>
            <a:r>
              <a:rPr lang="fr-FR" b="1" dirty="0">
                <a:latin typeface="Calibri"/>
                <a:cs typeface="Segoe UI"/>
              </a:rPr>
              <a:t>Préparation du plan	</a:t>
            </a:r>
            <a:r>
              <a:rPr lang="fr-FR" dirty="0">
                <a:latin typeface="Calibri"/>
                <a:cs typeface="Segoe UI"/>
              </a:rPr>
              <a:t>                                                                                       </a:t>
            </a:r>
            <a:r>
              <a:rPr lang="fr-FR" dirty="0" smtClean="0">
                <a:latin typeface="Calibri"/>
                <a:cs typeface="Segoe UI"/>
                <a:hlinkClick r:id="rId2" action="ppaction://hlinksldjump"/>
              </a:rPr>
              <a:t>diapo</a:t>
            </a:r>
            <a:r>
              <a:rPr lang="fr-FR" dirty="0">
                <a:latin typeface="Calibri"/>
                <a:cs typeface="Segoe UI"/>
                <a:hlinkClick r:id="rId2" action="ppaction://hlinksldjump"/>
              </a:rPr>
              <a:t>  </a:t>
            </a:r>
            <a:r>
              <a:rPr lang="fr-FR" dirty="0" smtClean="0">
                <a:latin typeface="Calibri"/>
                <a:cs typeface="Segoe UI"/>
                <a:hlinkClick r:id="rId2" action="ppaction://hlinksldjump"/>
              </a:rPr>
              <a:t>4</a:t>
            </a:r>
            <a:r>
              <a:rPr lang="fr-FR" dirty="0">
                <a:latin typeface="Calibri"/>
                <a:cs typeface="Segoe UI"/>
              </a:rPr>
              <a:t>​</a:t>
            </a:r>
          </a:p>
          <a:p>
            <a:r>
              <a:rPr lang="fr-FR" b="1" dirty="0">
                <a:latin typeface="Calibri"/>
                <a:cs typeface="Segoe UI"/>
              </a:rPr>
              <a:t>2.</a:t>
            </a:r>
            <a:r>
              <a:rPr lang="fr-FR" dirty="0">
                <a:latin typeface="Calibri"/>
                <a:cs typeface="Segoe UI"/>
              </a:rPr>
              <a:t> </a:t>
            </a:r>
            <a:r>
              <a:rPr lang="fr-FR" b="1" dirty="0"/>
              <a:t>Implantation des clôtures</a:t>
            </a:r>
            <a:r>
              <a:rPr lang="fr-FR" dirty="0"/>
              <a:t>   </a:t>
            </a:r>
            <a:r>
              <a:rPr lang="fr-FR" dirty="0">
                <a:latin typeface="Calibri"/>
                <a:cs typeface="Segoe UI"/>
              </a:rPr>
              <a:t>                                                      </a:t>
            </a:r>
            <a:r>
              <a:rPr lang="fr-FR" dirty="0" smtClean="0">
                <a:latin typeface="Calibri"/>
                <a:cs typeface="Segoe UI"/>
              </a:rPr>
              <a:t>			</a:t>
            </a:r>
            <a:r>
              <a:rPr lang="fr-FR" dirty="0" smtClean="0">
                <a:latin typeface="Calibri"/>
                <a:cs typeface="Segoe UI"/>
                <a:hlinkClick r:id="rId3" action="ppaction://hlinksldjump"/>
              </a:rPr>
              <a:t>diapo</a:t>
            </a:r>
            <a:r>
              <a:rPr lang="fr-FR" dirty="0">
                <a:latin typeface="Calibri"/>
                <a:cs typeface="Segoe UI"/>
                <a:hlinkClick r:id="rId3" action="ppaction://hlinksldjump"/>
              </a:rPr>
              <a:t> </a:t>
            </a:r>
            <a:r>
              <a:rPr lang="fr-FR" dirty="0" smtClean="0">
                <a:latin typeface="Calibri"/>
                <a:cs typeface="Segoe UI"/>
                <a:hlinkClick r:id="rId3" action="ppaction://hlinksldjump"/>
              </a:rPr>
              <a:t>5</a:t>
            </a:r>
            <a:r>
              <a:rPr lang="en-US" dirty="0" smtClean="0">
                <a:latin typeface="Calibri"/>
                <a:cs typeface="Segoe UI"/>
              </a:rPr>
              <a:t>​</a:t>
            </a:r>
            <a:endParaRPr lang="en-US" dirty="0">
              <a:latin typeface="Calibri"/>
              <a:cs typeface="Segoe UI"/>
            </a:endParaRPr>
          </a:p>
          <a:p>
            <a:r>
              <a:rPr lang="fr-FR" b="1" dirty="0">
                <a:latin typeface="Calibri"/>
                <a:cs typeface="Segoe UI"/>
              </a:rPr>
              <a:t>3.</a:t>
            </a:r>
            <a:r>
              <a:rPr lang="fr-FR" dirty="0">
                <a:latin typeface="Calibri"/>
                <a:cs typeface="Segoe UI"/>
              </a:rPr>
              <a:t> </a:t>
            </a:r>
            <a:r>
              <a:rPr lang="fr-FR" b="1" dirty="0"/>
              <a:t>Implantation des éléments de chantier</a:t>
            </a:r>
            <a:r>
              <a:rPr lang="fr-FR" dirty="0"/>
              <a:t> </a:t>
            </a:r>
            <a:r>
              <a:rPr lang="fr-FR" dirty="0">
                <a:latin typeface="Calibri"/>
                <a:cs typeface="Segoe UI"/>
              </a:rPr>
              <a:t>                                                        </a:t>
            </a:r>
            <a:r>
              <a:rPr lang="fr-FR" dirty="0" smtClean="0">
                <a:latin typeface="Calibri"/>
                <a:cs typeface="Segoe UI"/>
                <a:hlinkClick r:id="rId4" action="ppaction://hlinksldjump"/>
              </a:rPr>
              <a:t>diapo 10</a:t>
            </a:r>
            <a:endParaRPr lang="fr-FR" dirty="0">
              <a:latin typeface="Calibri"/>
              <a:cs typeface="Segoe UI"/>
            </a:endParaRPr>
          </a:p>
          <a:p>
            <a:r>
              <a:rPr lang="fr-FR" b="1" dirty="0">
                <a:latin typeface="Calibri"/>
                <a:cs typeface="Segoe UI"/>
              </a:rPr>
              <a:t>4.</a:t>
            </a:r>
            <a:r>
              <a:rPr lang="fr-FR" dirty="0">
                <a:latin typeface="Calibri"/>
                <a:cs typeface="Segoe UI"/>
              </a:rPr>
              <a:t> </a:t>
            </a:r>
            <a:r>
              <a:rPr lang="fr-FR" b="1" dirty="0"/>
              <a:t>Mise en page pour </a:t>
            </a:r>
            <a:r>
              <a:rPr lang="fr-FR" b="1" dirty="0" smtClean="0"/>
              <a:t>impression		</a:t>
            </a:r>
            <a:r>
              <a:rPr lang="fr-FR" dirty="0">
                <a:latin typeface="Calibri"/>
                <a:cs typeface="Segoe UI"/>
              </a:rPr>
              <a:t>	</a:t>
            </a:r>
            <a:r>
              <a:rPr lang="fr-FR" dirty="0" smtClean="0">
                <a:latin typeface="Calibri"/>
                <a:cs typeface="Segoe UI"/>
              </a:rPr>
              <a:t>						</a:t>
            </a:r>
            <a:r>
              <a:rPr lang="fr-FR" dirty="0" smtClean="0">
                <a:latin typeface="Calibri"/>
                <a:cs typeface="Segoe UI"/>
                <a:hlinkClick r:id="rId5" action="ppaction://hlinksldjump"/>
              </a:rPr>
              <a:t>diapo 29</a:t>
            </a:r>
            <a:endParaRPr lang="fr-FR" dirty="0">
              <a:latin typeface="Calibri"/>
              <a:cs typeface="Segoe UI"/>
            </a:endParaRPr>
          </a:p>
        </p:txBody>
      </p:sp>
      <p:sp>
        <p:nvSpPr>
          <p:cNvPr id="7" name="Rectangle 6">
            <a:extLst>
              <a:ext uri="{FF2B5EF4-FFF2-40B4-BE49-F238E27FC236}">
                <a16:creationId xmlns="" xmlns:a16="http://schemas.microsoft.com/office/drawing/2014/main" id="{7C703007-CC4B-48A1-96B3-A9328F93B2BD}"/>
              </a:ext>
            </a:extLst>
          </p:cNvPr>
          <p:cNvSpPr/>
          <p:nvPr/>
        </p:nvSpPr>
        <p:spPr>
          <a:xfrm>
            <a:off x="267418" y="2169542"/>
            <a:ext cx="8531525" cy="119601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 xmlns:a16="http://schemas.microsoft.com/office/drawing/2014/main" id="{EB6C07C6-3B30-A6E1-909F-8BBBA1EC69B6}"/>
              </a:ext>
            </a:extLst>
          </p:cNvPr>
          <p:cNvSpPr txBox="1"/>
          <p:nvPr/>
        </p:nvSpPr>
        <p:spPr>
          <a:xfrm>
            <a:off x="79899" y="128588"/>
            <a:ext cx="8975323" cy="923330"/>
          </a:xfrm>
          <a:prstGeom prst="rect">
            <a:avLst/>
          </a:prstGeom>
          <a:noFill/>
        </p:spPr>
        <p:txBody>
          <a:bodyPr wrap="square">
            <a:spAutoFit/>
          </a:bodyPr>
          <a:lstStyle/>
          <a:p>
            <a:pPr algn="ctr" eaLnBrk="1" fontAlgn="auto" hangingPunct="1">
              <a:spcBef>
                <a:spcPts val="0"/>
              </a:spcBef>
              <a:spcAft>
                <a:spcPts val="0"/>
              </a:spcAft>
              <a:defRPr/>
            </a:pPr>
            <a:r>
              <a:rPr lang="fr-FR" sz="5400" b="1" dirty="0">
                <a:solidFill>
                  <a:srgbClr val="002060"/>
                </a:solidFill>
                <a:effectLst>
                  <a:outerShdw blurRad="38100" dist="38100" dir="2700000" algn="tl">
                    <a:srgbClr val="000000">
                      <a:alpha val="43137"/>
                    </a:srgbClr>
                  </a:outerShdw>
                </a:effectLst>
                <a:latin typeface="+mn-lt"/>
              </a:rPr>
              <a:t>Plan d’Installation de Chantier</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44E8D4C0-AB3A-4C17-A5F7-1A552FEA32B9}"/>
              </a:ext>
            </a:extLst>
          </p:cNvPr>
          <p:cNvPicPr>
            <a:picLocks noChangeAspect="1"/>
          </p:cNvPicPr>
          <p:nvPr/>
        </p:nvPicPr>
        <p:blipFill rotWithShape="1">
          <a:blip r:embed="rId2"/>
          <a:srcRect l="15495" t="28881" r="2793" b="27036"/>
          <a:stretch/>
        </p:blipFill>
        <p:spPr>
          <a:xfrm>
            <a:off x="164855" y="2139039"/>
            <a:ext cx="8964562" cy="3506299"/>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151439" y="61961"/>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4. Mise en page pour impression</a:t>
            </a:r>
          </a:p>
          <a:p>
            <a:pPr eaLnBrk="1" fontAlgn="auto" hangingPunct="1">
              <a:spcBef>
                <a:spcPts val="0"/>
              </a:spcBef>
              <a:spcAft>
                <a:spcPts val="0"/>
              </a:spcAft>
              <a:defRPr/>
            </a:pPr>
            <a:r>
              <a:rPr lang="fr-FR" b="1" dirty="0">
                <a:solidFill>
                  <a:srgbClr val="002060"/>
                </a:solidFill>
                <a:effectLst>
                  <a:outerShdw blurRad="38100" dist="38100" dir="2700000" algn="tl">
                    <a:srgbClr val="000000">
                      <a:alpha val="43137"/>
                    </a:srgbClr>
                  </a:outerShdw>
                </a:effectLst>
                <a:latin typeface="+mn-lt"/>
              </a:rPr>
              <a:t>4.2 Création vue 3D et d’élévation</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30</a:t>
            </a:fld>
            <a:endParaRPr lang="fr-FR" altLang="fr-FR" sz="1200">
              <a:solidFill>
                <a:srgbClr val="002060"/>
              </a:solidFill>
            </a:endParaRPr>
          </a:p>
        </p:txBody>
      </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sp>
        <p:nvSpPr>
          <p:cNvPr id="29" name="ZoneTexte 94">
            <a:extLst>
              <a:ext uri="{FF2B5EF4-FFF2-40B4-BE49-F238E27FC236}">
                <a16:creationId xmlns="" xmlns:a16="http://schemas.microsoft.com/office/drawing/2014/main" id="{287B6BE1-0E7A-407A-8D22-9289B4BEBB47}"/>
              </a:ext>
            </a:extLst>
          </p:cNvPr>
          <p:cNvSpPr txBox="1">
            <a:spLocks noChangeArrowheads="1"/>
          </p:cNvSpPr>
          <p:nvPr/>
        </p:nvSpPr>
        <p:spPr bwMode="auto">
          <a:xfrm>
            <a:off x="2536546" y="871821"/>
            <a:ext cx="3039064" cy="1015663"/>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Ouvrir </a:t>
            </a:r>
            <a:r>
              <a:rPr lang="fr-FR" altLang="fr-FR" sz="1200" dirty="0">
                <a:latin typeface="Calibri"/>
                <a:cs typeface="Calibri"/>
                <a:sym typeface="Wingdings" panose="05000000000000000000" pitchFamily="2" charset="2"/>
              </a:rPr>
              <a:t>votre vue d’élévation nord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Enlever </a:t>
            </a:r>
            <a:r>
              <a:rPr lang="fr-FR" altLang="fr-FR" sz="1200" dirty="0">
                <a:latin typeface="Calibri"/>
                <a:cs typeface="Calibri"/>
                <a:sym typeface="Wingdings" panose="05000000000000000000" pitchFamily="2" charset="2"/>
              </a:rPr>
              <a:t>les éléments que vous souhaitez</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Rajouter </a:t>
            </a:r>
            <a:r>
              <a:rPr lang="fr-FR" altLang="fr-FR" sz="1200" dirty="0">
                <a:latin typeface="Calibri"/>
                <a:cs typeface="Calibri"/>
                <a:sym typeface="Wingdings" panose="05000000000000000000" pitchFamily="2" charset="2"/>
              </a:rPr>
              <a:t>les cotes altimétriques</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Indiquer</a:t>
            </a:r>
            <a:r>
              <a:rPr lang="fr-FR" altLang="fr-FR" sz="1200" dirty="0">
                <a:latin typeface="Calibri"/>
                <a:cs typeface="Calibri"/>
                <a:sym typeface="Wingdings" panose="05000000000000000000" pitchFamily="2" charset="2"/>
              </a:rPr>
              <a:t> la hauteur sous crochet</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Copier/coller </a:t>
            </a:r>
            <a:r>
              <a:rPr lang="fr-FR" altLang="fr-FR" sz="1200" dirty="0">
                <a:latin typeface="Calibri"/>
                <a:cs typeface="Calibri"/>
                <a:sym typeface="Wingdings" panose="05000000000000000000" pitchFamily="2" charset="2"/>
              </a:rPr>
              <a:t>votre légende</a:t>
            </a:r>
          </a:p>
        </p:txBody>
      </p:sp>
      <p:grpSp>
        <p:nvGrpSpPr>
          <p:cNvPr id="31" name="Groupe 95">
            <a:extLst>
              <a:ext uri="{FF2B5EF4-FFF2-40B4-BE49-F238E27FC236}">
                <a16:creationId xmlns="" xmlns:a16="http://schemas.microsoft.com/office/drawing/2014/main" id="{FBD2F8A2-722E-4C71-B4FC-DF3B7D067D70}"/>
              </a:ext>
            </a:extLst>
          </p:cNvPr>
          <p:cNvGrpSpPr>
            <a:grpSpLocks/>
          </p:cNvGrpSpPr>
          <p:nvPr/>
        </p:nvGrpSpPr>
        <p:grpSpPr bwMode="auto">
          <a:xfrm>
            <a:off x="2410345" y="736339"/>
            <a:ext cx="334963" cy="277813"/>
            <a:chOff x="4198688" y="2087836"/>
            <a:chExt cx="318782" cy="277860"/>
          </a:xfrm>
        </p:grpSpPr>
        <p:sp>
          <p:nvSpPr>
            <p:cNvPr id="32" name="Ellipse 31">
              <a:extLst>
                <a:ext uri="{FF2B5EF4-FFF2-40B4-BE49-F238E27FC236}">
                  <a16:creationId xmlns="" xmlns:a16="http://schemas.microsoft.com/office/drawing/2014/main" id="{AD382E92-3A8D-4CF9-AF1B-3AFE5B08F82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33" name="ZoneTexte 97">
              <a:extLst>
                <a:ext uri="{FF2B5EF4-FFF2-40B4-BE49-F238E27FC236}">
                  <a16:creationId xmlns="" xmlns:a16="http://schemas.microsoft.com/office/drawing/2014/main" id="{45AF8DA9-9A6F-45B0-A1F8-7D8A10924B47}"/>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1</a:t>
              </a:r>
            </a:p>
          </p:txBody>
        </p:sp>
      </p:grpSp>
      <p:cxnSp>
        <p:nvCxnSpPr>
          <p:cNvPr id="15" name="Connecteur droit avec flèche 14">
            <a:extLst>
              <a:ext uri="{FF2B5EF4-FFF2-40B4-BE49-F238E27FC236}">
                <a16:creationId xmlns="" xmlns:a16="http://schemas.microsoft.com/office/drawing/2014/main" id="{27506C1C-BB77-4D42-B686-3F41BCF537F4}"/>
              </a:ext>
            </a:extLst>
          </p:cNvPr>
          <p:cNvCxnSpPr>
            <a:cxnSpLocks/>
            <a:stCxn id="29" idx="2"/>
          </p:cNvCxnSpPr>
          <p:nvPr/>
        </p:nvCxnSpPr>
        <p:spPr>
          <a:xfrm flipH="1">
            <a:off x="1396420" y="1887484"/>
            <a:ext cx="2659658" cy="180849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6" name="Connecteur droit avec flèche 15">
            <a:extLst>
              <a:ext uri="{FF2B5EF4-FFF2-40B4-BE49-F238E27FC236}">
                <a16:creationId xmlns="" xmlns:a16="http://schemas.microsoft.com/office/drawing/2014/main" id="{1022522C-D70D-4027-A180-19DD03CB11E6}"/>
              </a:ext>
            </a:extLst>
          </p:cNvPr>
          <p:cNvCxnSpPr>
            <a:cxnSpLocks/>
            <a:stCxn id="29" idx="2"/>
          </p:cNvCxnSpPr>
          <p:nvPr/>
        </p:nvCxnSpPr>
        <p:spPr>
          <a:xfrm>
            <a:off x="4056078" y="1887484"/>
            <a:ext cx="4544225" cy="228910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7" name="Connecteur droit avec flèche 16">
            <a:extLst>
              <a:ext uri="{FF2B5EF4-FFF2-40B4-BE49-F238E27FC236}">
                <a16:creationId xmlns="" xmlns:a16="http://schemas.microsoft.com/office/drawing/2014/main" id="{4B679465-CDE9-4353-B6D0-EDCFE4B8AF9F}"/>
              </a:ext>
            </a:extLst>
          </p:cNvPr>
          <p:cNvCxnSpPr>
            <a:cxnSpLocks/>
            <a:stCxn id="29" idx="2"/>
          </p:cNvCxnSpPr>
          <p:nvPr/>
        </p:nvCxnSpPr>
        <p:spPr>
          <a:xfrm>
            <a:off x="4056078" y="1887484"/>
            <a:ext cx="4383627" cy="87333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1" name="Connecteur droit avec flèche 20">
            <a:extLst>
              <a:ext uri="{FF2B5EF4-FFF2-40B4-BE49-F238E27FC236}">
                <a16:creationId xmlns="" xmlns:a16="http://schemas.microsoft.com/office/drawing/2014/main" id="{30839813-DA14-4CAD-81C4-4A19ADCAF0FA}"/>
              </a:ext>
            </a:extLst>
          </p:cNvPr>
          <p:cNvCxnSpPr>
            <a:cxnSpLocks/>
            <a:stCxn id="29" idx="2"/>
          </p:cNvCxnSpPr>
          <p:nvPr/>
        </p:nvCxnSpPr>
        <p:spPr>
          <a:xfrm>
            <a:off x="4056078" y="1887484"/>
            <a:ext cx="4626603" cy="317878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5" name="Connecteur droit avec flèche 34">
            <a:extLst>
              <a:ext uri="{FF2B5EF4-FFF2-40B4-BE49-F238E27FC236}">
                <a16:creationId xmlns="" xmlns:a16="http://schemas.microsoft.com/office/drawing/2014/main" id="{C7AD6D35-E252-460F-A681-3FD03E61806B}"/>
              </a:ext>
            </a:extLst>
          </p:cNvPr>
          <p:cNvCxnSpPr>
            <a:cxnSpLocks/>
            <a:stCxn id="29" idx="2"/>
          </p:cNvCxnSpPr>
          <p:nvPr/>
        </p:nvCxnSpPr>
        <p:spPr>
          <a:xfrm>
            <a:off x="4056078" y="1887484"/>
            <a:ext cx="2155252" cy="25155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9" name="Connecteur droit avec flèche 18">
            <a:extLst>
              <a:ext uri="{FF2B5EF4-FFF2-40B4-BE49-F238E27FC236}">
                <a16:creationId xmlns="" xmlns:a16="http://schemas.microsoft.com/office/drawing/2014/main" id="{CF87C9CF-DDDB-4F0B-8C30-700C33806611}"/>
              </a:ext>
            </a:extLst>
          </p:cNvPr>
          <p:cNvCxnSpPr>
            <a:cxnSpLocks/>
            <a:stCxn id="29" idx="2"/>
          </p:cNvCxnSpPr>
          <p:nvPr/>
        </p:nvCxnSpPr>
        <p:spPr>
          <a:xfrm flipH="1">
            <a:off x="3028950" y="1887484"/>
            <a:ext cx="1027128" cy="215548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33639412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11">
            <a:extLst>
              <a:ext uri="{FF2B5EF4-FFF2-40B4-BE49-F238E27FC236}">
                <a16:creationId xmlns="" xmlns:a16="http://schemas.microsoft.com/office/drawing/2014/main" id="{518D6FB1-6066-4417-9274-C3D1FC3031D7}"/>
              </a:ext>
            </a:extLst>
          </p:cNvPr>
          <p:cNvPicPr>
            <a:picLocks noChangeAspect="1"/>
          </p:cNvPicPr>
          <p:nvPr/>
        </p:nvPicPr>
        <p:blipFill>
          <a:blip r:embed="rId2"/>
          <a:stretch>
            <a:fillRect/>
          </a:stretch>
        </p:blipFill>
        <p:spPr>
          <a:xfrm>
            <a:off x="543697" y="1564990"/>
            <a:ext cx="8074094" cy="4385390"/>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151439" y="61961"/>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4. Mise en page pour impression</a:t>
            </a:r>
          </a:p>
          <a:p>
            <a:pPr eaLnBrk="1" fontAlgn="auto" hangingPunct="1">
              <a:spcBef>
                <a:spcPts val="0"/>
              </a:spcBef>
              <a:spcAft>
                <a:spcPts val="0"/>
              </a:spcAft>
              <a:defRPr/>
            </a:pPr>
            <a:r>
              <a:rPr lang="fr-FR" b="1" dirty="0">
                <a:solidFill>
                  <a:srgbClr val="002060"/>
                </a:solidFill>
                <a:effectLst>
                  <a:outerShdw blurRad="38100" dist="38100" dir="2700000" algn="tl">
                    <a:srgbClr val="000000">
                      <a:alpha val="43137"/>
                    </a:srgbClr>
                  </a:outerShdw>
                </a:effectLst>
                <a:latin typeface="+mn-lt"/>
              </a:rPr>
              <a:t>4.2 Création vue 3D et d’élévation</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31</a:t>
            </a:fld>
            <a:endParaRPr lang="fr-FR" altLang="fr-FR" sz="1200">
              <a:solidFill>
                <a:srgbClr val="002060"/>
              </a:solidFill>
            </a:endParaRPr>
          </a:p>
        </p:txBody>
      </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sp>
        <p:nvSpPr>
          <p:cNvPr id="29" name="ZoneTexte 94">
            <a:extLst>
              <a:ext uri="{FF2B5EF4-FFF2-40B4-BE49-F238E27FC236}">
                <a16:creationId xmlns="" xmlns:a16="http://schemas.microsoft.com/office/drawing/2014/main" id="{287B6BE1-0E7A-407A-8D22-9289B4BEBB47}"/>
              </a:ext>
            </a:extLst>
          </p:cNvPr>
          <p:cNvSpPr txBox="1">
            <a:spLocks noChangeArrowheads="1"/>
          </p:cNvSpPr>
          <p:nvPr/>
        </p:nvSpPr>
        <p:spPr bwMode="auto">
          <a:xfrm>
            <a:off x="2536546" y="871821"/>
            <a:ext cx="4251432" cy="1015663"/>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Ouvrir </a:t>
            </a:r>
            <a:r>
              <a:rPr lang="fr-FR" altLang="fr-FR" sz="1200" dirty="0">
                <a:latin typeface="Calibri"/>
                <a:cs typeface="Calibri"/>
                <a:sym typeface="Wingdings" panose="05000000000000000000" pitchFamily="2" charset="2"/>
              </a:rPr>
              <a:t>votre plan de niveau</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Dupliquer </a:t>
            </a:r>
            <a:r>
              <a:rPr lang="fr-FR" altLang="fr-FR" sz="1200" dirty="0">
                <a:latin typeface="Calibri"/>
                <a:cs typeface="Calibri"/>
                <a:sym typeface="Wingdings" panose="05000000000000000000" pitchFamily="2" charset="2"/>
              </a:rPr>
              <a:t>la vue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Rajouter </a:t>
            </a:r>
            <a:r>
              <a:rPr lang="fr-FR" altLang="fr-FR" sz="1200" dirty="0">
                <a:latin typeface="Calibri"/>
                <a:cs typeface="Calibri"/>
                <a:sym typeface="Wingdings" panose="05000000000000000000" pitchFamily="2" charset="2"/>
              </a:rPr>
              <a:t>les cotes </a:t>
            </a:r>
            <a:r>
              <a:rPr lang="fr-FR" altLang="fr-FR" sz="1200" dirty="0" smtClean="0">
                <a:latin typeface="Calibri"/>
                <a:cs typeface="Calibri"/>
                <a:sym typeface="Wingdings" panose="05000000000000000000" pitchFamily="2" charset="2"/>
              </a:rPr>
              <a:t>pour </a:t>
            </a:r>
            <a:r>
              <a:rPr lang="fr-FR" altLang="fr-FR" sz="1200" dirty="0">
                <a:latin typeface="Calibri"/>
                <a:cs typeface="Calibri"/>
                <a:sym typeface="Wingdings" panose="05000000000000000000" pitchFamily="2" charset="2"/>
              </a:rPr>
              <a:t>l’emplacement de la grue (attention à </a:t>
            </a:r>
            <a:r>
              <a:rPr lang="fr-FR" altLang="fr-FR" sz="1200" dirty="0" smtClean="0">
                <a:latin typeface="Calibri"/>
                <a:cs typeface="Calibri"/>
                <a:sym typeface="Wingdings" panose="05000000000000000000" pitchFamily="2" charset="2"/>
              </a:rPr>
              <a:t>coter </a:t>
            </a:r>
            <a:r>
              <a:rPr lang="fr-FR" altLang="fr-FR" sz="1200" dirty="0">
                <a:latin typeface="Calibri"/>
                <a:cs typeface="Calibri"/>
                <a:sym typeface="Wingdings" panose="05000000000000000000" pitchFamily="2" charset="2"/>
              </a:rPr>
              <a:t>depuis des points qui sont </a:t>
            </a:r>
            <a:r>
              <a:rPr lang="fr-FR" altLang="fr-FR" sz="1200" dirty="0" smtClean="0">
                <a:latin typeface="Calibri"/>
                <a:cs typeface="Calibri"/>
                <a:sym typeface="Wingdings" panose="05000000000000000000" pitchFamily="2" charset="2"/>
              </a:rPr>
              <a:t>visibles au </a:t>
            </a:r>
            <a:r>
              <a:rPr lang="fr-FR" altLang="fr-FR" sz="1200" dirty="0">
                <a:latin typeface="Calibri"/>
                <a:cs typeface="Calibri"/>
                <a:sym typeface="Wingdings" panose="05000000000000000000" pitchFamily="2" charset="2"/>
              </a:rPr>
              <a:t>début du chantier)</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Epurer </a:t>
            </a:r>
            <a:r>
              <a:rPr lang="fr-FR" altLang="fr-FR" sz="1200" dirty="0">
                <a:latin typeface="Calibri"/>
                <a:cs typeface="Calibri"/>
                <a:sym typeface="Wingdings" panose="05000000000000000000" pitchFamily="2" charset="2"/>
              </a:rPr>
              <a:t>le plan pour le rendre plus lisible</a:t>
            </a:r>
          </a:p>
        </p:txBody>
      </p:sp>
      <p:grpSp>
        <p:nvGrpSpPr>
          <p:cNvPr id="31" name="Groupe 95">
            <a:extLst>
              <a:ext uri="{FF2B5EF4-FFF2-40B4-BE49-F238E27FC236}">
                <a16:creationId xmlns="" xmlns:a16="http://schemas.microsoft.com/office/drawing/2014/main" id="{FBD2F8A2-722E-4C71-B4FC-DF3B7D067D70}"/>
              </a:ext>
            </a:extLst>
          </p:cNvPr>
          <p:cNvGrpSpPr>
            <a:grpSpLocks/>
          </p:cNvGrpSpPr>
          <p:nvPr/>
        </p:nvGrpSpPr>
        <p:grpSpPr bwMode="auto">
          <a:xfrm>
            <a:off x="2410345" y="736339"/>
            <a:ext cx="334963" cy="277813"/>
            <a:chOff x="4198688" y="2087836"/>
            <a:chExt cx="318782" cy="277860"/>
          </a:xfrm>
        </p:grpSpPr>
        <p:sp>
          <p:nvSpPr>
            <p:cNvPr id="32" name="Ellipse 31">
              <a:extLst>
                <a:ext uri="{FF2B5EF4-FFF2-40B4-BE49-F238E27FC236}">
                  <a16:creationId xmlns="" xmlns:a16="http://schemas.microsoft.com/office/drawing/2014/main" id="{AD382E92-3A8D-4CF9-AF1B-3AFE5B08F82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33" name="ZoneTexte 97">
              <a:extLst>
                <a:ext uri="{FF2B5EF4-FFF2-40B4-BE49-F238E27FC236}">
                  <a16:creationId xmlns="" xmlns:a16="http://schemas.microsoft.com/office/drawing/2014/main" id="{45AF8DA9-9A6F-45B0-A1F8-7D8A10924B47}"/>
                </a:ext>
              </a:extLst>
            </p:cNvPr>
            <p:cNvSpPr txBox="1">
              <a:spLocks noChangeArrowheads="1"/>
            </p:cNvSpPr>
            <p:nvPr/>
          </p:nvSpPr>
          <p:spPr bwMode="auto">
            <a:xfrm>
              <a:off x="4198688" y="2087836"/>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2</a:t>
              </a:r>
            </a:p>
          </p:txBody>
        </p:sp>
      </p:grpSp>
      <p:cxnSp>
        <p:nvCxnSpPr>
          <p:cNvPr id="15" name="Connecteur droit avec flèche 14">
            <a:extLst>
              <a:ext uri="{FF2B5EF4-FFF2-40B4-BE49-F238E27FC236}">
                <a16:creationId xmlns="" xmlns:a16="http://schemas.microsoft.com/office/drawing/2014/main" id="{27506C1C-BB77-4D42-B686-3F41BCF537F4}"/>
              </a:ext>
            </a:extLst>
          </p:cNvPr>
          <p:cNvCxnSpPr>
            <a:cxnSpLocks/>
            <a:stCxn id="29" idx="2"/>
          </p:cNvCxnSpPr>
          <p:nvPr/>
        </p:nvCxnSpPr>
        <p:spPr>
          <a:xfrm flipH="1">
            <a:off x="823784" y="1887484"/>
            <a:ext cx="3838478" cy="64153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1" name="Connecteur droit avec flèche 20">
            <a:extLst>
              <a:ext uri="{FF2B5EF4-FFF2-40B4-BE49-F238E27FC236}">
                <a16:creationId xmlns="" xmlns:a16="http://schemas.microsoft.com/office/drawing/2014/main" id="{30839813-DA14-4CAD-81C4-4A19ADCAF0FA}"/>
              </a:ext>
            </a:extLst>
          </p:cNvPr>
          <p:cNvCxnSpPr>
            <a:cxnSpLocks/>
            <a:stCxn id="29" idx="2"/>
          </p:cNvCxnSpPr>
          <p:nvPr/>
        </p:nvCxnSpPr>
        <p:spPr>
          <a:xfrm>
            <a:off x="4662262" y="1887484"/>
            <a:ext cx="3462997" cy="372128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5" name="Connecteur droit avec flèche 34">
            <a:extLst>
              <a:ext uri="{FF2B5EF4-FFF2-40B4-BE49-F238E27FC236}">
                <a16:creationId xmlns="" xmlns:a16="http://schemas.microsoft.com/office/drawing/2014/main" id="{C7AD6D35-E252-460F-A681-3FD03E61806B}"/>
              </a:ext>
            </a:extLst>
          </p:cNvPr>
          <p:cNvCxnSpPr>
            <a:cxnSpLocks/>
            <a:stCxn id="29" idx="2"/>
          </p:cNvCxnSpPr>
          <p:nvPr/>
        </p:nvCxnSpPr>
        <p:spPr>
          <a:xfrm>
            <a:off x="4662262" y="1887484"/>
            <a:ext cx="1837392" cy="64153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0779899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EA30F7A2-5F3A-427C-AF3D-E35685F812F4}"/>
              </a:ext>
            </a:extLst>
          </p:cNvPr>
          <p:cNvPicPr>
            <a:picLocks noChangeAspect="1"/>
          </p:cNvPicPr>
          <p:nvPr/>
        </p:nvPicPr>
        <p:blipFill>
          <a:blip r:embed="rId2"/>
          <a:stretch>
            <a:fillRect/>
          </a:stretch>
        </p:blipFill>
        <p:spPr>
          <a:xfrm>
            <a:off x="4931691" y="2149259"/>
            <a:ext cx="2324036" cy="1877106"/>
          </a:xfrm>
          <a:prstGeom prst="rect">
            <a:avLst/>
          </a:prstGeom>
        </p:spPr>
      </p:pic>
      <p:pic>
        <p:nvPicPr>
          <p:cNvPr id="4" name="Image 3">
            <a:extLst>
              <a:ext uri="{FF2B5EF4-FFF2-40B4-BE49-F238E27FC236}">
                <a16:creationId xmlns="" xmlns:a16="http://schemas.microsoft.com/office/drawing/2014/main" id="{14D0DF4C-D46E-4047-BB0A-7FED9E815D58}"/>
              </a:ext>
            </a:extLst>
          </p:cNvPr>
          <p:cNvPicPr>
            <a:picLocks noChangeAspect="1"/>
          </p:cNvPicPr>
          <p:nvPr/>
        </p:nvPicPr>
        <p:blipFill>
          <a:blip r:embed="rId3"/>
          <a:stretch>
            <a:fillRect/>
          </a:stretch>
        </p:blipFill>
        <p:spPr>
          <a:xfrm>
            <a:off x="1158086" y="2033327"/>
            <a:ext cx="4168350" cy="3952852"/>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1588" y="-33599"/>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4. Mise en page pour impression</a:t>
            </a:r>
          </a:p>
          <a:p>
            <a:pPr eaLnBrk="1" fontAlgn="auto" hangingPunct="1">
              <a:spcBef>
                <a:spcPts val="0"/>
              </a:spcBef>
              <a:spcAft>
                <a:spcPts val="0"/>
              </a:spcAft>
              <a:defRPr/>
            </a:pPr>
            <a:r>
              <a:rPr lang="fr-FR" b="1" dirty="0">
                <a:solidFill>
                  <a:srgbClr val="002060"/>
                </a:solidFill>
                <a:effectLst>
                  <a:outerShdw blurRad="38100" dist="38100" dir="2700000" algn="tl">
                    <a:srgbClr val="000000">
                      <a:alpha val="43137"/>
                    </a:srgbClr>
                  </a:outerShdw>
                </a:effectLst>
                <a:latin typeface="+mn-lt"/>
              </a:rPr>
              <a:t>4.2 Création vue 3D et d’élévation</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32</a:t>
            </a:fld>
            <a:endParaRPr lang="fr-FR" altLang="fr-FR" sz="1200">
              <a:solidFill>
                <a:srgbClr val="002060"/>
              </a:solidFill>
            </a:endParaRPr>
          </a:p>
        </p:txBody>
      </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sp>
        <p:nvSpPr>
          <p:cNvPr id="29" name="ZoneTexte 94">
            <a:extLst>
              <a:ext uri="{FF2B5EF4-FFF2-40B4-BE49-F238E27FC236}">
                <a16:creationId xmlns="" xmlns:a16="http://schemas.microsoft.com/office/drawing/2014/main" id="{287B6BE1-0E7A-407A-8D22-9289B4BEBB47}"/>
              </a:ext>
            </a:extLst>
          </p:cNvPr>
          <p:cNvSpPr txBox="1">
            <a:spLocks noChangeArrowheads="1"/>
          </p:cNvSpPr>
          <p:nvPr/>
        </p:nvSpPr>
        <p:spPr bwMode="auto">
          <a:xfrm>
            <a:off x="380643" y="871821"/>
            <a:ext cx="7663336" cy="138499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Créer </a:t>
            </a:r>
            <a:r>
              <a:rPr lang="fr-FR" altLang="fr-FR" sz="1200" dirty="0">
                <a:latin typeface="Calibri"/>
                <a:cs typeface="Calibri"/>
                <a:sym typeface="Wingdings" panose="05000000000000000000" pitchFamily="2" charset="2"/>
              </a:rPr>
              <a:t>une seconde page avec un cartouche format A0</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Changer </a:t>
            </a:r>
            <a:r>
              <a:rPr lang="fr-FR" altLang="fr-FR" sz="1200" dirty="0">
                <a:latin typeface="Calibri"/>
                <a:cs typeface="Calibri"/>
                <a:sym typeface="Wingdings" panose="05000000000000000000" pitchFamily="2" charset="2"/>
              </a:rPr>
              <a:t>le nom de la vue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Dupliquer</a:t>
            </a:r>
            <a:r>
              <a:rPr lang="fr-FR" altLang="fr-FR" sz="1200" dirty="0">
                <a:latin typeface="Calibri"/>
                <a:cs typeface="Calibri"/>
                <a:sym typeface="Wingdings" panose="05000000000000000000" pitchFamily="2" charset="2"/>
              </a:rPr>
              <a:t> votre vue 3D</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Glisser </a:t>
            </a:r>
            <a:r>
              <a:rPr lang="fr-FR" altLang="fr-FR" sz="1200" dirty="0">
                <a:latin typeface="Calibri"/>
                <a:cs typeface="Calibri"/>
                <a:sym typeface="Wingdings" panose="05000000000000000000" pitchFamily="2" charset="2"/>
              </a:rPr>
              <a:t>et</a:t>
            </a:r>
            <a:r>
              <a:rPr lang="fr-FR" altLang="fr-FR" sz="1200" b="1" dirty="0">
                <a:latin typeface="Calibri"/>
                <a:cs typeface="Calibri"/>
                <a:sym typeface="Wingdings" panose="05000000000000000000" pitchFamily="2" charset="2"/>
              </a:rPr>
              <a:t> orienter</a:t>
            </a:r>
            <a:r>
              <a:rPr lang="fr-FR" altLang="fr-FR" sz="1200" dirty="0">
                <a:latin typeface="Calibri"/>
                <a:cs typeface="Calibri"/>
                <a:sym typeface="Wingdings" panose="05000000000000000000" pitchFamily="2" charset="2"/>
              </a:rPr>
              <a:t> votre vue 3D</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Glisser</a:t>
            </a:r>
            <a:r>
              <a:rPr lang="fr-FR" altLang="fr-FR" sz="1200" dirty="0">
                <a:latin typeface="Calibri"/>
                <a:cs typeface="Calibri"/>
                <a:sym typeface="Wingdings" panose="05000000000000000000" pitchFamily="2" charset="2"/>
              </a:rPr>
              <a:t> la vue d’élévation nord</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Glisser</a:t>
            </a:r>
            <a:r>
              <a:rPr lang="fr-FR" altLang="fr-FR" sz="1200" dirty="0">
                <a:latin typeface="Calibri"/>
                <a:cs typeface="Calibri"/>
                <a:sym typeface="Wingdings" panose="05000000000000000000" pitchFamily="2" charset="2"/>
              </a:rPr>
              <a:t> votre plan de cotation de la grue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Rajouter </a:t>
            </a:r>
            <a:r>
              <a:rPr lang="fr-FR" altLang="fr-FR" sz="1200" dirty="0">
                <a:latin typeface="Calibri"/>
                <a:cs typeface="Calibri"/>
                <a:sym typeface="Wingdings" panose="05000000000000000000" pitchFamily="2" charset="2"/>
              </a:rPr>
              <a:t>des éléments pertinents comme le diagramme des charges de la grue</a:t>
            </a:r>
          </a:p>
        </p:txBody>
      </p:sp>
      <p:grpSp>
        <p:nvGrpSpPr>
          <p:cNvPr id="31" name="Groupe 95">
            <a:extLst>
              <a:ext uri="{FF2B5EF4-FFF2-40B4-BE49-F238E27FC236}">
                <a16:creationId xmlns="" xmlns:a16="http://schemas.microsoft.com/office/drawing/2014/main" id="{FBD2F8A2-722E-4C71-B4FC-DF3B7D067D70}"/>
              </a:ext>
            </a:extLst>
          </p:cNvPr>
          <p:cNvGrpSpPr>
            <a:grpSpLocks/>
          </p:cNvGrpSpPr>
          <p:nvPr/>
        </p:nvGrpSpPr>
        <p:grpSpPr bwMode="auto">
          <a:xfrm>
            <a:off x="254442" y="736339"/>
            <a:ext cx="334963" cy="277813"/>
            <a:chOff x="4198688" y="2087836"/>
            <a:chExt cx="318782" cy="277860"/>
          </a:xfrm>
        </p:grpSpPr>
        <p:sp>
          <p:nvSpPr>
            <p:cNvPr id="32" name="Ellipse 31">
              <a:extLst>
                <a:ext uri="{FF2B5EF4-FFF2-40B4-BE49-F238E27FC236}">
                  <a16:creationId xmlns="" xmlns:a16="http://schemas.microsoft.com/office/drawing/2014/main" id="{AD382E92-3A8D-4CF9-AF1B-3AFE5B08F82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33" name="ZoneTexte 97">
              <a:extLst>
                <a:ext uri="{FF2B5EF4-FFF2-40B4-BE49-F238E27FC236}">
                  <a16:creationId xmlns="" xmlns:a16="http://schemas.microsoft.com/office/drawing/2014/main" id="{45AF8DA9-9A6F-45B0-A1F8-7D8A10924B47}"/>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t>3</a:t>
              </a:r>
              <a:endParaRPr lang="fr-FR" altLang="fr-FR" sz="1200" dirty="0"/>
            </a:p>
          </p:txBody>
        </p:sp>
      </p:grpSp>
      <p:cxnSp>
        <p:nvCxnSpPr>
          <p:cNvPr id="15" name="Connecteur droit avec flèche 14">
            <a:extLst>
              <a:ext uri="{FF2B5EF4-FFF2-40B4-BE49-F238E27FC236}">
                <a16:creationId xmlns="" xmlns:a16="http://schemas.microsoft.com/office/drawing/2014/main" id="{27506C1C-BB77-4D42-B686-3F41BCF537F4}"/>
              </a:ext>
            </a:extLst>
          </p:cNvPr>
          <p:cNvCxnSpPr>
            <a:cxnSpLocks/>
            <a:stCxn id="29" idx="2"/>
          </p:cNvCxnSpPr>
          <p:nvPr/>
        </p:nvCxnSpPr>
        <p:spPr>
          <a:xfrm flipH="1">
            <a:off x="3999803" y="2256816"/>
            <a:ext cx="212508" cy="154417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6" name="Connecteur droit avec flèche 15">
            <a:extLst>
              <a:ext uri="{FF2B5EF4-FFF2-40B4-BE49-F238E27FC236}">
                <a16:creationId xmlns="" xmlns:a16="http://schemas.microsoft.com/office/drawing/2014/main" id="{1022522C-D70D-4027-A180-19DD03CB11E6}"/>
              </a:ext>
            </a:extLst>
          </p:cNvPr>
          <p:cNvCxnSpPr>
            <a:cxnSpLocks/>
            <a:stCxn id="29" idx="2"/>
          </p:cNvCxnSpPr>
          <p:nvPr/>
        </p:nvCxnSpPr>
        <p:spPr>
          <a:xfrm>
            <a:off x="4212311" y="2256816"/>
            <a:ext cx="2039807" cy="23362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8" name="Connecteur droit avec flèche 17">
            <a:extLst>
              <a:ext uri="{FF2B5EF4-FFF2-40B4-BE49-F238E27FC236}">
                <a16:creationId xmlns="" xmlns:a16="http://schemas.microsoft.com/office/drawing/2014/main" id="{4590F0E8-0F6D-45D7-8364-B2302755936C}"/>
              </a:ext>
            </a:extLst>
          </p:cNvPr>
          <p:cNvCxnSpPr>
            <a:cxnSpLocks/>
            <a:stCxn id="29" idx="2"/>
          </p:cNvCxnSpPr>
          <p:nvPr/>
        </p:nvCxnSpPr>
        <p:spPr>
          <a:xfrm flipH="1">
            <a:off x="3999803" y="2256816"/>
            <a:ext cx="212508" cy="15119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1" name="ZoneTexte 94">
            <a:extLst>
              <a:ext uri="{FF2B5EF4-FFF2-40B4-BE49-F238E27FC236}">
                <a16:creationId xmlns="" xmlns:a16="http://schemas.microsoft.com/office/drawing/2014/main" id="{540030E2-2C02-4068-8BEF-4B985F120F70}"/>
              </a:ext>
            </a:extLst>
          </p:cNvPr>
          <p:cNvSpPr txBox="1">
            <a:spLocks noChangeArrowheads="1"/>
          </p:cNvSpPr>
          <p:nvPr/>
        </p:nvSpPr>
        <p:spPr bwMode="auto">
          <a:xfrm>
            <a:off x="1614711" y="5979436"/>
            <a:ext cx="3619160" cy="276999"/>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Générer </a:t>
            </a:r>
            <a:r>
              <a:rPr lang="fr-FR" altLang="fr-FR" sz="1200" dirty="0">
                <a:latin typeface="Calibri"/>
                <a:cs typeface="Calibri"/>
                <a:sym typeface="Wingdings" panose="05000000000000000000" pitchFamily="2" charset="2"/>
              </a:rPr>
              <a:t>votre fichier PDF pour présenter vos plans</a:t>
            </a:r>
          </a:p>
        </p:txBody>
      </p:sp>
      <p:grpSp>
        <p:nvGrpSpPr>
          <p:cNvPr id="22" name="Groupe 95">
            <a:extLst>
              <a:ext uri="{FF2B5EF4-FFF2-40B4-BE49-F238E27FC236}">
                <a16:creationId xmlns="" xmlns:a16="http://schemas.microsoft.com/office/drawing/2014/main" id="{2414B47A-BDD0-44C0-8431-C65F618ACFCD}"/>
              </a:ext>
            </a:extLst>
          </p:cNvPr>
          <p:cNvGrpSpPr>
            <a:grpSpLocks/>
          </p:cNvGrpSpPr>
          <p:nvPr/>
        </p:nvGrpSpPr>
        <p:grpSpPr bwMode="auto">
          <a:xfrm>
            <a:off x="1488510" y="5843954"/>
            <a:ext cx="334963" cy="277813"/>
            <a:chOff x="4198688" y="2087836"/>
            <a:chExt cx="318782" cy="277860"/>
          </a:xfrm>
        </p:grpSpPr>
        <p:sp>
          <p:nvSpPr>
            <p:cNvPr id="23" name="Ellipse 22">
              <a:extLst>
                <a:ext uri="{FF2B5EF4-FFF2-40B4-BE49-F238E27FC236}">
                  <a16:creationId xmlns="" xmlns:a16="http://schemas.microsoft.com/office/drawing/2014/main" id="{86995089-8743-453E-8D1C-41E625A63E00}"/>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24" name="ZoneTexte 97">
              <a:extLst>
                <a:ext uri="{FF2B5EF4-FFF2-40B4-BE49-F238E27FC236}">
                  <a16:creationId xmlns="" xmlns:a16="http://schemas.microsoft.com/office/drawing/2014/main" id="{00087065-F056-4B81-83B8-1267B14D0EBA}"/>
                </a:ext>
              </a:extLst>
            </p:cNvPr>
            <p:cNvSpPr txBox="1">
              <a:spLocks noChangeArrowheads="1"/>
            </p:cNvSpPr>
            <p:nvPr/>
          </p:nvSpPr>
          <p:spPr bwMode="auto">
            <a:xfrm>
              <a:off x="4198688" y="2087836"/>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t>4</a:t>
              </a:r>
              <a:endParaRPr lang="fr-FR" altLang="fr-FR" sz="1200" dirty="0"/>
            </a:p>
          </p:txBody>
        </p:sp>
      </p:grpSp>
      <p:pic>
        <p:nvPicPr>
          <p:cNvPr id="19" name="Image 18">
            <a:extLst>
              <a:ext uri="{FF2B5EF4-FFF2-40B4-BE49-F238E27FC236}">
                <a16:creationId xmlns="" xmlns:a16="http://schemas.microsoft.com/office/drawing/2014/main" id="{5759C8C8-F2A4-4C7D-AF64-E26ACD50D05E}"/>
              </a:ext>
            </a:extLst>
          </p:cNvPr>
          <p:cNvPicPr>
            <a:picLocks noChangeAspect="1"/>
          </p:cNvPicPr>
          <p:nvPr/>
        </p:nvPicPr>
        <p:blipFill rotWithShape="1">
          <a:blip r:embed="rId4"/>
          <a:srcRect l="6890" t="7587" r="7107" b="5519"/>
          <a:stretch/>
        </p:blipFill>
        <p:spPr>
          <a:xfrm>
            <a:off x="5156887" y="4212030"/>
            <a:ext cx="2491676" cy="1367354"/>
          </a:xfrm>
          <a:prstGeom prst="rect">
            <a:avLst/>
          </a:prstGeom>
        </p:spPr>
      </p:pic>
    </p:spTree>
    <p:extLst>
      <p:ext uri="{BB962C8B-B14F-4D97-AF65-F5344CB8AC3E}">
        <p14:creationId xmlns:p14="http://schemas.microsoft.com/office/powerpoint/2010/main" val="99096028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ZoneTexte 64">
            <a:extLst>
              <a:ext uri="{FF2B5EF4-FFF2-40B4-BE49-F238E27FC236}">
                <a16:creationId xmlns="" xmlns:a16="http://schemas.microsoft.com/office/drawing/2014/main" id="{FA74F3CC-CBF4-44D8-9B4A-B24D4DF31221}"/>
              </a:ext>
            </a:extLst>
          </p:cNvPr>
          <p:cNvSpPr txBox="1"/>
          <p:nvPr/>
        </p:nvSpPr>
        <p:spPr>
          <a:xfrm>
            <a:off x="-1588" y="-33599"/>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4. Mise en page pour impression</a:t>
            </a:r>
          </a:p>
          <a:p>
            <a:pPr eaLnBrk="1" fontAlgn="auto" hangingPunct="1">
              <a:spcBef>
                <a:spcPts val="0"/>
              </a:spcBef>
              <a:spcAft>
                <a:spcPts val="0"/>
              </a:spcAft>
              <a:defRPr/>
            </a:pPr>
            <a:r>
              <a:rPr lang="fr-FR" b="1" dirty="0">
                <a:solidFill>
                  <a:srgbClr val="002060"/>
                </a:solidFill>
                <a:effectLst>
                  <a:outerShdw blurRad="38100" dist="38100" dir="2700000" algn="tl">
                    <a:srgbClr val="000000">
                      <a:alpha val="43137"/>
                    </a:srgbClr>
                  </a:outerShdw>
                </a:effectLst>
                <a:latin typeface="+mn-lt"/>
              </a:rPr>
              <a:t>4.3 Complément</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33</a:t>
            </a:fld>
            <a:endParaRPr lang="fr-FR" altLang="fr-FR" sz="1200">
              <a:solidFill>
                <a:srgbClr val="002060"/>
              </a:solidFill>
            </a:endParaRPr>
          </a:p>
        </p:txBody>
      </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sp>
        <p:nvSpPr>
          <p:cNvPr id="19" name="ZoneTexte 18">
            <a:extLst>
              <a:ext uri="{FF2B5EF4-FFF2-40B4-BE49-F238E27FC236}">
                <a16:creationId xmlns="" xmlns:a16="http://schemas.microsoft.com/office/drawing/2014/main" id="{E6726B9A-7A54-45C9-ADDD-8A40DFDF97C5}"/>
              </a:ext>
            </a:extLst>
          </p:cNvPr>
          <p:cNvSpPr txBox="1"/>
          <p:nvPr/>
        </p:nvSpPr>
        <p:spPr>
          <a:xfrm>
            <a:off x="462306" y="1083008"/>
            <a:ext cx="3822423" cy="1569660"/>
          </a:xfrm>
          <a:prstGeom prst="rect">
            <a:avLst/>
          </a:prstGeom>
          <a:solidFill>
            <a:srgbClr val="CCFFFF"/>
          </a:solidFill>
          <a:ln>
            <a:solidFill>
              <a:schemeClr val="accent5">
                <a:lumMod val="50000"/>
              </a:schemeClr>
            </a:solidFill>
          </a:ln>
        </p:spPr>
        <p:txBody>
          <a:bodyPr wrap="square">
            <a:spAutoFit/>
          </a:bodyPr>
          <a:lstStyle/>
          <a:p>
            <a:pPr algn="just" eaLnBrk="1" fontAlgn="auto" hangingPunct="1">
              <a:spcBef>
                <a:spcPts val="0"/>
              </a:spcBef>
              <a:spcAft>
                <a:spcPts val="0"/>
              </a:spcAft>
              <a:defRPr/>
            </a:pPr>
            <a:r>
              <a:rPr lang="fr-FR" sz="1600" dirty="0">
                <a:latin typeface="+mn-lt"/>
              </a:rPr>
              <a:t>Chaque chantier est différent, celui-ci ne comportait pas de </a:t>
            </a:r>
            <a:r>
              <a:rPr lang="fr-FR" sz="1600" dirty="0" smtClean="0">
                <a:latin typeface="+mn-lt"/>
              </a:rPr>
              <a:t>terrassements importants </a:t>
            </a:r>
            <a:r>
              <a:rPr lang="fr-FR" sz="1600" dirty="0">
                <a:latin typeface="+mn-lt"/>
              </a:rPr>
              <a:t>pour un sous sol par exemple. Sinon il </a:t>
            </a:r>
            <a:r>
              <a:rPr lang="fr-FR" sz="1600" dirty="0" smtClean="0">
                <a:latin typeface="+mn-lt"/>
              </a:rPr>
              <a:t>aurait fallu indiquer </a:t>
            </a:r>
            <a:r>
              <a:rPr lang="fr-FR" sz="1600" dirty="0">
                <a:latin typeface="+mn-lt"/>
              </a:rPr>
              <a:t>autour des bâtiments les zone de talus (1m + le ratio de pente du talus).</a:t>
            </a:r>
          </a:p>
        </p:txBody>
      </p:sp>
      <p:pic>
        <p:nvPicPr>
          <p:cNvPr id="3" name="Image 2">
            <a:extLst>
              <a:ext uri="{FF2B5EF4-FFF2-40B4-BE49-F238E27FC236}">
                <a16:creationId xmlns="" xmlns:a16="http://schemas.microsoft.com/office/drawing/2014/main" id="{8A6E0A70-AD4C-43EC-A519-810E5A17CD26}"/>
              </a:ext>
            </a:extLst>
          </p:cNvPr>
          <p:cNvPicPr>
            <a:picLocks noChangeAspect="1"/>
          </p:cNvPicPr>
          <p:nvPr/>
        </p:nvPicPr>
        <p:blipFill>
          <a:blip r:embed="rId2"/>
          <a:stretch>
            <a:fillRect/>
          </a:stretch>
        </p:blipFill>
        <p:spPr>
          <a:xfrm>
            <a:off x="462306" y="2614309"/>
            <a:ext cx="3822423" cy="3674489"/>
          </a:xfrm>
          <a:prstGeom prst="rect">
            <a:avLst/>
          </a:prstGeom>
        </p:spPr>
      </p:pic>
      <p:sp>
        <p:nvSpPr>
          <p:cNvPr id="25" name="ZoneTexte 24">
            <a:extLst>
              <a:ext uri="{FF2B5EF4-FFF2-40B4-BE49-F238E27FC236}">
                <a16:creationId xmlns="" xmlns:a16="http://schemas.microsoft.com/office/drawing/2014/main" id="{99400630-F4A3-4E7A-A6A7-705B522D8E88}"/>
              </a:ext>
            </a:extLst>
          </p:cNvPr>
          <p:cNvSpPr txBox="1"/>
          <p:nvPr/>
        </p:nvSpPr>
        <p:spPr>
          <a:xfrm>
            <a:off x="4859271" y="1083008"/>
            <a:ext cx="3822423" cy="1569660"/>
          </a:xfrm>
          <a:prstGeom prst="rect">
            <a:avLst/>
          </a:prstGeom>
          <a:solidFill>
            <a:srgbClr val="CCFFFF"/>
          </a:solidFill>
          <a:ln>
            <a:solidFill>
              <a:schemeClr val="accent5">
                <a:lumMod val="50000"/>
              </a:schemeClr>
            </a:solidFill>
          </a:ln>
        </p:spPr>
        <p:txBody>
          <a:bodyPr wrap="square">
            <a:spAutoFit/>
          </a:bodyPr>
          <a:lstStyle/>
          <a:p>
            <a:pPr algn="just" eaLnBrk="1" fontAlgn="auto" hangingPunct="1">
              <a:spcBef>
                <a:spcPts val="0"/>
              </a:spcBef>
              <a:spcAft>
                <a:spcPts val="0"/>
              </a:spcAft>
              <a:defRPr/>
            </a:pPr>
            <a:r>
              <a:rPr lang="fr-FR" sz="1600" dirty="0">
                <a:latin typeface="+mn-lt"/>
              </a:rPr>
              <a:t>Suivant la taille et la complexité du cantonnement ou le détail que vous avez </a:t>
            </a:r>
            <a:r>
              <a:rPr lang="fr-FR" sz="1600" dirty="0" smtClean="0">
                <a:latin typeface="+mn-lt"/>
              </a:rPr>
              <a:t>pu </a:t>
            </a:r>
            <a:r>
              <a:rPr lang="fr-FR" sz="1600" dirty="0">
                <a:latin typeface="+mn-lt"/>
              </a:rPr>
              <a:t>mettre sur votre plan vous pouvez faire un plan de détail du cantonnement. (obligatoire si vous avec un cantonnement à étage)</a:t>
            </a:r>
          </a:p>
        </p:txBody>
      </p:sp>
      <p:pic>
        <p:nvPicPr>
          <p:cNvPr id="1026" name="Picture 2" descr="Image téléchargée">
            <a:extLst>
              <a:ext uri="{FF2B5EF4-FFF2-40B4-BE49-F238E27FC236}">
                <a16:creationId xmlns="" xmlns:a16="http://schemas.microsoft.com/office/drawing/2014/main" id="{1DC13E44-A5D3-46F7-9EFA-3CE637EFF2F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76" t="4536" r="69870" b="74361"/>
          <a:stretch/>
        </p:blipFill>
        <p:spPr bwMode="auto">
          <a:xfrm>
            <a:off x="4859271" y="3364805"/>
            <a:ext cx="3874996" cy="2048382"/>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e 9">
            <a:extLst>
              <a:ext uri="{FF2B5EF4-FFF2-40B4-BE49-F238E27FC236}">
                <a16:creationId xmlns="" xmlns:a16="http://schemas.microsoft.com/office/drawing/2014/main" id="{A9E7C2C2-FBB3-4CBF-B59F-E4092B27315F}"/>
              </a:ext>
            </a:extLst>
          </p:cNvPr>
          <p:cNvGrpSpPr>
            <a:grpSpLocks/>
          </p:cNvGrpSpPr>
          <p:nvPr/>
        </p:nvGrpSpPr>
        <p:grpSpPr bwMode="auto">
          <a:xfrm>
            <a:off x="294824" y="944101"/>
            <a:ext cx="334963" cy="277813"/>
            <a:chOff x="4246088" y="4664940"/>
            <a:chExt cx="318782" cy="277860"/>
          </a:xfrm>
        </p:grpSpPr>
        <p:sp>
          <p:nvSpPr>
            <p:cNvPr id="11" name="Ellipse 10">
              <a:extLst>
                <a:ext uri="{FF2B5EF4-FFF2-40B4-BE49-F238E27FC236}">
                  <a16:creationId xmlns="" xmlns:a16="http://schemas.microsoft.com/office/drawing/2014/main" id="{C2B090B2-8CD8-4E1F-AEE1-4F757029C1CB}"/>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12" name="ZoneTexte 97">
              <a:extLst>
                <a:ext uri="{FF2B5EF4-FFF2-40B4-BE49-F238E27FC236}">
                  <a16:creationId xmlns="" xmlns:a16="http://schemas.microsoft.com/office/drawing/2014/main" id="{1192BD63-B40F-4290-A873-A79703BC505A}"/>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1</a:t>
              </a:r>
            </a:p>
          </p:txBody>
        </p:sp>
      </p:grpSp>
      <p:grpSp>
        <p:nvGrpSpPr>
          <p:cNvPr id="13" name="Groupe 12">
            <a:extLst>
              <a:ext uri="{FF2B5EF4-FFF2-40B4-BE49-F238E27FC236}">
                <a16:creationId xmlns="" xmlns:a16="http://schemas.microsoft.com/office/drawing/2014/main" id="{A9E7C2C2-FBB3-4CBF-B59F-E4092B27315F}"/>
              </a:ext>
            </a:extLst>
          </p:cNvPr>
          <p:cNvGrpSpPr>
            <a:grpSpLocks/>
          </p:cNvGrpSpPr>
          <p:nvPr/>
        </p:nvGrpSpPr>
        <p:grpSpPr bwMode="auto">
          <a:xfrm>
            <a:off x="4691789" y="900736"/>
            <a:ext cx="334963" cy="277813"/>
            <a:chOff x="4246088" y="4664940"/>
            <a:chExt cx="318782" cy="277860"/>
          </a:xfrm>
        </p:grpSpPr>
        <p:sp>
          <p:nvSpPr>
            <p:cNvPr id="14" name="Ellipse 13">
              <a:extLst>
                <a:ext uri="{FF2B5EF4-FFF2-40B4-BE49-F238E27FC236}">
                  <a16:creationId xmlns="" xmlns:a16="http://schemas.microsoft.com/office/drawing/2014/main" id="{C2B090B2-8CD8-4E1F-AEE1-4F757029C1CB}"/>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15" name="ZoneTexte 97">
              <a:extLst>
                <a:ext uri="{FF2B5EF4-FFF2-40B4-BE49-F238E27FC236}">
                  <a16:creationId xmlns="" xmlns:a16="http://schemas.microsoft.com/office/drawing/2014/main" id="{1192BD63-B40F-4290-A873-A79703BC505A}"/>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smtClean="0">
                  <a:latin typeface="Calibri"/>
                  <a:cs typeface="Calibri"/>
                </a:rPr>
                <a:t>2</a:t>
              </a:r>
              <a:endParaRPr lang="fr-FR" altLang="fr-FR" sz="1200" dirty="0">
                <a:latin typeface="Calibri"/>
                <a:cs typeface="Calibri"/>
              </a:endParaRPr>
            </a:p>
          </p:txBody>
        </p:sp>
      </p:grpSp>
    </p:spTree>
    <p:extLst>
      <p:ext uri="{BB962C8B-B14F-4D97-AF65-F5344CB8AC3E}">
        <p14:creationId xmlns:p14="http://schemas.microsoft.com/office/powerpoint/2010/main" val="5810284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 xmlns:a16="http://schemas.microsoft.com/office/drawing/2014/main" id="{4E1DCC59-1A2D-416F-9BA5-C4AB41EDFAAF}"/>
              </a:ext>
            </a:extLst>
          </p:cNvPr>
          <p:cNvPicPr>
            <a:picLocks noChangeAspect="1"/>
          </p:cNvPicPr>
          <p:nvPr/>
        </p:nvPicPr>
        <p:blipFill rotWithShape="1">
          <a:blip r:embed="rId2"/>
          <a:srcRect l="20194" t="31488" r="41950" b="19397"/>
          <a:stretch/>
        </p:blipFill>
        <p:spPr>
          <a:xfrm>
            <a:off x="5030178" y="3155526"/>
            <a:ext cx="3461459" cy="2526183"/>
          </a:xfrm>
          <a:prstGeom prst="rect">
            <a:avLst/>
          </a:prstGeom>
        </p:spPr>
      </p:pic>
      <p:pic>
        <p:nvPicPr>
          <p:cNvPr id="3" name="Image 2">
            <a:extLst>
              <a:ext uri="{FF2B5EF4-FFF2-40B4-BE49-F238E27FC236}">
                <a16:creationId xmlns="" xmlns:a16="http://schemas.microsoft.com/office/drawing/2014/main" id="{725DB2D8-DC87-42CD-BEF6-2E451FBF5979}"/>
              </a:ext>
            </a:extLst>
          </p:cNvPr>
          <p:cNvPicPr>
            <a:picLocks noChangeAspect="1"/>
          </p:cNvPicPr>
          <p:nvPr/>
        </p:nvPicPr>
        <p:blipFill>
          <a:blip r:embed="rId3"/>
          <a:stretch>
            <a:fillRect/>
          </a:stretch>
        </p:blipFill>
        <p:spPr>
          <a:xfrm>
            <a:off x="190760" y="2363180"/>
            <a:ext cx="4937964" cy="3716296"/>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7938" y="34925"/>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1. Préparation du plan</a:t>
            </a:r>
          </a:p>
          <a:p>
            <a:pPr eaLnBrk="1" fontAlgn="auto" hangingPunct="1">
              <a:spcBef>
                <a:spcPts val="0"/>
              </a:spcBef>
              <a:spcAft>
                <a:spcPts val="0"/>
              </a:spcAft>
              <a:defRPr/>
            </a:pPr>
            <a:r>
              <a:rPr lang="fr-FR" b="1" dirty="0">
                <a:solidFill>
                  <a:srgbClr val="002060"/>
                </a:solidFill>
                <a:effectLst>
                  <a:outerShdw blurRad="38100" dist="38100" dir="2700000" algn="tl">
                    <a:srgbClr val="000000">
                      <a:alpha val="43137"/>
                    </a:srgbClr>
                  </a:outerShdw>
                </a:effectLst>
                <a:latin typeface="+mn-lt"/>
              </a:rPr>
              <a:t>1.1. Importer le fichier PDF et mettre en place les bâtiments</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4</a:t>
            </a:fld>
            <a:endParaRPr lang="fr-FR" altLang="fr-FR" sz="1200">
              <a:solidFill>
                <a:srgbClr val="002060"/>
              </a:solidFill>
            </a:endParaRPr>
          </a:p>
        </p:txBody>
      </p:sp>
      <p:sp>
        <p:nvSpPr>
          <p:cNvPr id="26" name="ZoneTexte 94">
            <a:extLst>
              <a:ext uri="{FF2B5EF4-FFF2-40B4-BE49-F238E27FC236}">
                <a16:creationId xmlns="" xmlns:a16="http://schemas.microsoft.com/office/drawing/2014/main" id="{BC61CE73-DF3A-40B4-9F87-E4243E296193}"/>
              </a:ext>
            </a:extLst>
          </p:cNvPr>
          <p:cNvSpPr txBox="1">
            <a:spLocks noChangeArrowheads="1"/>
          </p:cNvSpPr>
          <p:nvPr/>
        </p:nvSpPr>
        <p:spPr bwMode="auto">
          <a:xfrm>
            <a:off x="445428" y="847846"/>
            <a:ext cx="6089188" cy="138499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Ouvrir</a:t>
            </a:r>
            <a:r>
              <a:rPr lang="fr-FR" altLang="fr-FR" sz="1200" dirty="0">
                <a:latin typeface="Calibri"/>
                <a:cs typeface="Calibri"/>
                <a:sym typeface="Wingdings" panose="05000000000000000000" pitchFamily="2" charset="2"/>
              </a:rPr>
              <a:t> un nouveau projet avec le gabarit habituel</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Mettre</a:t>
            </a:r>
            <a:r>
              <a:rPr lang="fr-FR" altLang="fr-FR" sz="1200" dirty="0">
                <a:latin typeface="Calibri"/>
                <a:cs typeface="Calibri"/>
                <a:sym typeface="Wingdings" panose="05000000000000000000" pitchFamily="2" charset="2"/>
              </a:rPr>
              <a:t> le plan de masse sur votre niveau 0 et ajuster l’échelle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Ajuster</a:t>
            </a:r>
            <a:r>
              <a:rPr lang="fr-FR" altLang="fr-FR" sz="1200" dirty="0">
                <a:latin typeface="Calibri"/>
                <a:cs typeface="Calibri"/>
                <a:sym typeface="Wingdings" panose="05000000000000000000" pitchFamily="2" charset="2"/>
              </a:rPr>
              <a:t> l’échelle de vue pour 1/200ème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a:t>
            </a:r>
            <a:r>
              <a:rPr lang="fr-FR" altLang="fr-FR" sz="1200" dirty="0">
                <a:latin typeface="Calibri"/>
                <a:cs typeface="Calibri"/>
                <a:sym typeface="Wingdings" panose="05000000000000000000" pitchFamily="2" charset="2"/>
              </a:rPr>
              <a:t> votre maquette cassis nord</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Enlever</a:t>
            </a:r>
            <a:r>
              <a:rPr lang="fr-FR" altLang="fr-FR" sz="1200" dirty="0">
                <a:latin typeface="Calibri"/>
                <a:cs typeface="Calibri"/>
                <a:sym typeface="Wingdings" panose="05000000000000000000" pitchFamily="2" charset="2"/>
              </a:rPr>
              <a:t> les éléments </a:t>
            </a:r>
            <a:r>
              <a:rPr lang="fr-FR" altLang="fr-FR" sz="1200" dirty="0" smtClean="0">
                <a:latin typeface="Calibri"/>
                <a:cs typeface="Calibri"/>
                <a:sym typeface="Wingdings" panose="05000000000000000000" pitchFamily="2" charset="2"/>
              </a:rPr>
              <a:t>que </a:t>
            </a:r>
            <a:r>
              <a:rPr lang="fr-FR" altLang="fr-FR" sz="1200" dirty="0">
                <a:latin typeface="Calibri"/>
                <a:cs typeface="Calibri"/>
                <a:sym typeface="Wingdings" panose="05000000000000000000" pitchFamily="2" charset="2"/>
              </a:rPr>
              <a:t>vous ne souhaitez pas afficher sur la maquette (axes notamment)</a:t>
            </a:r>
          </a:p>
          <a:p>
            <a:pPr>
              <a:lnSpc>
                <a:spcPct val="100000"/>
              </a:lnSpc>
              <a:spcBef>
                <a:spcPct val="0"/>
              </a:spcBef>
              <a:buFont typeface="Wingdings" panose="05000000000000000000" pitchFamily="2" charset="2"/>
              <a:buChar char="è"/>
              <a:defRPr/>
            </a:pPr>
            <a:r>
              <a:rPr lang="fr-FR" altLang="fr-FR" sz="1200" b="1" dirty="0">
                <a:latin typeface="Calibri"/>
                <a:cs typeface="Calibri"/>
              </a:rPr>
              <a:t>Implanter </a:t>
            </a:r>
            <a:r>
              <a:rPr lang="fr-FR" altLang="fr-FR" sz="1200" dirty="0">
                <a:latin typeface="Calibri"/>
                <a:cs typeface="Calibri"/>
              </a:rPr>
              <a:t>les autres bâtiments en créant des volumes (partie nord hauteur identique à votre maquette, et le logement collectif aura une hauteur de 9,4m)</a:t>
            </a:r>
            <a:endParaRPr lang="fr-FR" altLang="fr-FR" sz="1200" i="1" dirty="0">
              <a:latin typeface="Calibri"/>
              <a:cs typeface="Calibri"/>
            </a:endParaRPr>
          </a:p>
        </p:txBody>
      </p:sp>
      <p:grpSp>
        <p:nvGrpSpPr>
          <p:cNvPr id="9225" name="Groupe 95">
            <a:extLst>
              <a:ext uri="{FF2B5EF4-FFF2-40B4-BE49-F238E27FC236}">
                <a16:creationId xmlns="" xmlns:a16="http://schemas.microsoft.com/office/drawing/2014/main" id="{5EF4184B-2107-461E-8759-86FC17FC8FCA}"/>
              </a:ext>
            </a:extLst>
          </p:cNvPr>
          <p:cNvGrpSpPr>
            <a:grpSpLocks/>
          </p:cNvGrpSpPr>
          <p:nvPr/>
        </p:nvGrpSpPr>
        <p:grpSpPr bwMode="auto">
          <a:xfrm>
            <a:off x="294615" y="697033"/>
            <a:ext cx="334963" cy="277813"/>
            <a:chOff x="4198688" y="2087836"/>
            <a:chExt cx="318782" cy="277860"/>
          </a:xfrm>
        </p:grpSpPr>
        <p:sp>
          <p:nvSpPr>
            <p:cNvPr id="28" name="Ellipse 27">
              <a:extLst>
                <a:ext uri="{FF2B5EF4-FFF2-40B4-BE49-F238E27FC236}">
                  <a16:creationId xmlns="" xmlns:a16="http://schemas.microsoft.com/office/drawing/2014/main" id="{C480BAAB-89DB-4153-9AE1-3759243E2997}"/>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9229" name="ZoneTexte 97">
              <a:extLst>
                <a:ext uri="{FF2B5EF4-FFF2-40B4-BE49-F238E27FC236}">
                  <a16:creationId xmlns="" xmlns:a16="http://schemas.microsoft.com/office/drawing/2014/main" id="{45C8598E-FAA3-45D6-AB12-394A8C7A4773}"/>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a:t>1</a:t>
              </a:r>
            </a:p>
          </p:txBody>
        </p:sp>
      </p:grpSp>
      <p:cxnSp>
        <p:nvCxnSpPr>
          <p:cNvPr id="33" name="Connecteur droit avec flèche 32">
            <a:extLst>
              <a:ext uri="{FF2B5EF4-FFF2-40B4-BE49-F238E27FC236}">
                <a16:creationId xmlns="" xmlns:a16="http://schemas.microsoft.com/office/drawing/2014/main" id="{D7C732F6-AC32-462B-807B-CEEA46951001}"/>
              </a:ext>
            </a:extLst>
          </p:cNvPr>
          <p:cNvCxnSpPr>
            <a:cxnSpLocks/>
            <a:stCxn id="42" idx="6"/>
          </p:cNvCxnSpPr>
          <p:nvPr/>
        </p:nvCxnSpPr>
        <p:spPr>
          <a:xfrm>
            <a:off x="2760955" y="2894017"/>
            <a:ext cx="4174099" cy="83702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necteur droit avec flèche 31">
            <a:extLst>
              <a:ext uri="{FF2B5EF4-FFF2-40B4-BE49-F238E27FC236}">
                <a16:creationId xmlns="" xmlns:a16="http://schemas.microsoft.com/office/drawing/2014/main" id="{258141A0-CCD7-47E9-B12C-5DCB045E946A}"/>
              </a:ext>
            </a:extLst>
          </p:cNvPr>
          <p:cNvCxnSpPr>
            <a:cxnSpLocks/>
            <a:endCxn id="34" idx="1"/>
          </p:cNvCxnSpPr>
          <p:nvPr/>
        </p:nvCxnSpPr>
        <p:spPr>
          <a:xfrm>
            <a:off x="953964" y="2232841"/>
            <a:ext cx="1236514" cy="319239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necteur droit avec flèche 16">
            <a:extLst>
              <a:ext uri="{FF2B5EF4-FFF2-40B4-BE49-F238E27FC236}">
                <a16:creationId xmlns="" xmlns:a16="http://schemas.microsoft.com/office/drawing/2014/main" id="{347329F0-32D1-4A88-ADDC-F74BF9128902}"/>
              </a:ext>
            </a:extLst>
          </p:cNvPr>
          <p:cNvCxnSpPr>
            <a:cxnSpLocks/>
            <a:stCxn id="23" idx="6"/>
          </p:cNvCxnSpPr>
          <p:nvPr/>
        </p:nvCxnSpPr>
        <p:spPr>
          <a:xfrm>
            <a:off x="4279037" y="4075176"/>
            <a:ext cx="2807563" cy="224105"/>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cxnSp>
        <p:nvCxnSpPr>
          <p:cNvPr id="27" name="Connecteur droit avec flèche 26">
            <a:extLst>
              <a:ext uri="{FF2B5EF4-FFF2-40B4-BE49-F238E27FC236}">
                <a16:creationId xmlns="" xmlns:a16="http://schemas.microsoft.com/office/drawing/2014/main" id="{16974856-4668-4AC7-8D4C-A17133446580}"/>
              </a:ext>
            </a:extLst>
          </p:cNvPr>
          <p:cNvCxnSpPr>
            <a:cxnSpLocks/>
          </p:cNvCxnSpPr>
          <p:nvPr/>
        </p:nvCxnSpPr>
        <p:spPr>
          <a:xfrm>
            <a:off x="953964" y="2232841"/>
            <a:ext cx="1169282" cy="149819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3" name="Ellipse 22">
            <a:extLst>
              <a:ext uri="{FF2B5EF4-FFF2-40B4-BE49-F238E27FC236}">
                <a16:creationId xmlns="" xmlns:a16="http://schemas.microsoft.com/office/drawing/2014/main" id="{FDBCF0B0-71FB-41F8-A27C-E14B4B164FC6}"/>
              </a:ext>
            </a:extLst>
          </p:cNvPr>
          <p:cNvSpPr/>
          <p:nvPr/>
        </p:nvSpPr>
        <p:spPr>
          <a:xfrm>
            <a:off x="2055813" y="3155526"/>
            <a:ext cx="2223224" cy="18393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Ellipse 33">
            <a:extLst>
              <a:ext uri="{FF2B5EF4-FFF2-40B4-BE49-F238E27FC236}">
                <a16:creationId xmlns="" xmlns:a16="http://schemas.microsoft.com/office/drawing/2014/main" id="{F3D65027-65F1-4CE8-A636-9BE83F1A806A}"/>
              </a:ext>
            </a:extLst>
          </p:cNvPr>
          <p:cNvSpPr/>
          <p:nvPr/>
        </p:nvSpPr>
        <p:spPr>
          <a:xfrm>
            <a:off x="1762072" y="5253943"/>
            <a:ext cx="2925338" cy="1169669"/>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5" name="Connecteur droit avec flèche 24">
            <a:extLst>
              <a:ext uri="{FF2B5EF4-FFF2-40B4-BE49-F238E27FC236}">
                <a16:creationId xmlns="" xmlns:a16="http://schemas.microsoft.com/office/drawing/2014/main" id="{02422EE3-50DE-48C5-96E4-71622931FC44}"/>
              </a:ext>
            </a:extLst>
          </p:cNvPr>
          <p:cNvCxnSpPr>
            <a:cxnSpLocks/>
          </p:cNvCxnSpPr>
          <p:nvPr/>
        </p:nvCxnSpPr>
        <p:spPr>
          <a:xfrm flipV="1">
            <a:off x="4687410" y="5275282"/>
            <a:ext cx="878889" cy="53506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42" name="Ellipse 41">
            <a:extLst>
              <a:ext uri="{FF2B5EF4-FFF2-40B4-BE49-F238E27FC236}">
                <a16:creationId xmlns="" xmlns:a16="http://schemas.microsoft.com/office/drawing/2014/main" id="{3F3EDAF3-9BE6-4A58-83D6-2390BB853407}"/>
              </a:ext>
            </a:extLst>
          </p:cNvPr>
          <p:cNvSpPr/>
          <p:nvPr/>
        </p:nvSpPr>
        <p:spPr>
          <a:xfrm>
            <a:off x="1680243" y="2414982"/>
            <a:ext cx="1080712" cy="95807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a:extLst>
              <a:ext uri="{FF2B5EF4-FFF2-40B4-BE49-F238E27FC236}">
                <a16:creationId xmlns="" xmlns:a16="http://schemas.microsoft.com/office/drawing/2014/main" id="{0EE47EE2-A66B-4983-9310-D04E8E6EE33F}"/>
              </a:ext>
            </a:extLst>
          </p:cNvPr>
          <p:cNvPicPr>
            <a:picLocks noChangeAspect="1"/>
          </p:cNvPicPr>
          <p:nvPr/>
        </p:nvPicPr>
        <p:blipFill rotWithShape="1">
          <a:blip r:embed="rId4"/>
          <a:srcRect l="25255" t="13945" r="8711"/>
          <a:stretch/>
        </p:blipFill>
        <p:spPr>
          <a:xfrm>
            <a:off x="7756777" y="5216628"/>
            <a:ext cx="649222" cy="930162"/>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 xmlns:a16="http://schemas.microsoft.com/office/drawing/2014/main" id="{01D49FA7-88D1-40ED-A298-CB49E1A7BB1B}"/>
              </a:ext>
            </a:extLst>
          </p:cNvPr>
          <p:cNvPicPr>
            <a:picLocks noChangeAspect="1"/>
          </p:cNvPicPr>
          <p:nvPr/>
        </p:nvPicPr>
        <p:blipFill>
          <a:blip r:embed="rId2"/>
          <a:stretch>
            <a:fillRect/>
          </a:stretch>
        </p:blipFill>
        <p:spPr>
          <a:xfrm>
            <a:off x="2400206" y="3016310"/>
            <a:ext cx="3714843" cy="3540437"/>
          </a:xfrm>
          <a:prstGeom prst="rect">
            <a:avLst/>
          </a:prstGeom>
        </p:spPr>
      </p:pic>
      <p:pic>
        <p:nvPicPr>
          <p:cNvPr id="4" name="Image 3">
            <a:extLst>
              <a:ext uri="{FF2B5EF4-FFF2-40B4-BE49-F238E27FC236}">
                <a16:creationId xmlns="" xmlns:a16="http://schemas.microsoft.com/office/drawing/2014/main" id="{CBADC445-8A43-4ECE-B35A-68B44B948E62}"/>
              </a:ext>
            </a:extLst>
          </p:cNvPr>
          <p:cNvPicPr>
            <a:picLocks noChangeAspect="1"/>
          </p:cNvPicPr>
          <p:nvPr/>
        </p:nvPicPr>
        <p:blipFill>
          <a:blip r:embed="rId3"/>
          <a:stretch>
            <a:fillRect/>
          </a:stretch>
        </p:blipFill>
        <p:spPr>
          <a:xfrm>
            <a:off x="7938" y="912712"/>
            <a:ext cx="9144000" cy="1231066"/>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7938" y="34925"/>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Implantation des clôtures</a:t>
            </a:r>
          </a:p>
          <a:p>
            <a:pPr eaLnBrk="1" fontAlgn="auto" hangingPunct="1">
              <a:spcBef>
                <a:spcPts val="0"/>
              </a:spcBef>
              <a:spcAft>
                <a:spcPts val="0"/>
              </a:spcAft>
              <a:defRPr/>
            </a:pPr>
            <a:r>
              <a:rPr lang="fr-FR" b="1" dirty="0">
                <a:solidFill>
                  <a:srgbClr val="002060"/>
                </a:solidFill>
                <a:effectLst>
                  <a:outerShdw blurRad="38100" dist="38100" dir="2700000" algn="tl">
                    <a:srgbClr val="000000">
                      <a:alpha val="43137"/>
                    </a:srgbClr>
                  </a:outerShdw>
                </a:effectLst>
                <a:latin typeface="+mn-lt"/>
              </a:rPr>
              <a:t>2.1. Mise en place des portails</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5</a:t>
            </a:fld>
            <a:endParaRPr lang="fr-FR" altLang="fr-FR" sz="1200">
              <a:solidFill>
                <a:srgbClr val="002060"/>
              </a:solidFill>
            </a:endParaRPr>
          </a:p>
        </p:txBody>
      </p:sp>
      <p:cxnSp>
        <p:nvCxnSpPr>
          <p:cNvPr id="33" name="Connecteur droit avec flèche 32">
            <a:extLst>
              <a:ext uri="{FF2B5EF4-FFF2-40B4-BE49-F238E27FC236}">
                <a16:creationId xmlns="" xmlns:a16="http://schemas.microsoft.com/office/drawing/2014/main" id="{D7C732F6-AC32-462B-807B-CEEA46951001}"/>
              </a:ext>
            </a:extLst>
          </p:cNvPr>
          <p:cNvCxnSpPr>
            <a:cxnSpLocks/>
          </p:cNvCxnSpPr>
          <p:nvPr/>
        </p:nvCxnSpPr>
        <p:spPr>
          <a:xfrm flipH="1">
            <a:off x="3338004" y="3016310"/>
            <a:ext cx="603681" cy="69455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necteur droit avec flèche 16">
            <a:extLst>
              <a:ext uri="{FF2B5EF4-FFF2-40B4-BE49-F238E27FC236}">
                <a16:creationId xmlns="" xmlns:a16="http://schemas.microsoft.com/office/drawing/2014/main" id="{347329F0-32D1-4A88-ADDC-F74BF9128902}"/>
              </a:ext>
            </a:extLst>
          </p:cNvPr>
          <p:cNvCxnSpPr>
            <a:cxnSpLocks/>
          </p:cNvCxnSpPr>
          <p:nvPr/>
        </p:nvCxnSpPr>
        <p:spPr>
          <a:xfrm>
            <a:off x="3941685" y="3016310"/>
            <a:ext cx="1562470" cy="44237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necteur droit avec flèche 31">
            <a:extLst>
              <a:ext uri="{FF2B5EF4-FFF2-40B4-BE49-F238E27FC236}">
                <a16:creationId xmlns="" xmlns:a16="http://schemas.microsoft.com/office/drawing/2014/main" id="{258141A0-CCD7-47E9-B12C-5DCB045E946A}"/>
              </a:ext>
            </a:extLst>
          </p:cNvPr>
          <p:cNvCxnSpPr>
            <a:cxnSpLocks/>
            <a:stCxn id="26" idx="0"/>
          </p:cNvCxnSpPr>
          <p:nvPr/>
        </p:nvCxnSpPr>
        <p:spPr>
          <a:xfrm flipV="1">
            <a:off x="4723717" y="1447063"/>
            <a:ext cx="3868274" cy="73825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cxnSp>
        <p:nvCxnSpPr>
          <p:cNvPr id="50" name="Connecteur droit avec flèche 49">
            <a:extLst>
              <a:ext uri="{FF2B5EF4-FFF2-40B4-BE49-F238E27FC236}">
                <a16:creationId xmlns="" xmlns:a16="http://schemas.microsoft.com/office/drawing/2014/main" id="{CC594D1D-A5FA-4EC2-850E-0D5FBF1475F6}"/>
              </a:ext>
            </a:extLst>
          </p:cNvPr>
          <p:cNvCxnSpPr>
            <a:cxnSpLocks/>
            <a:endCxn id="53" idx="1"/>
          </p:cNvCxnSpPr>
          <p:nvPr/>
        </p:nvCxnSpPr>
        <p:spPr>
          <a:xfrm>
            <a:off x="3941685" y="3016310"/>
            <a:ext cx="686986" cy="177183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Connecteur droit avec flèche 26">
            <a:extLst>
              <a:ext uri="{FF2B5EF4-FFF2-40B4-BE49-F238E27FC236}">
                <a16:creationId xmlns="" xmlns:a16="http://schemas.microsoft.com/office/drawing/2014/main" id="{16974856-4668-4AC7-8D4C-A17133446580}"/>
              </a:ext>
            </a:extLst>
          </p:cNvPr>
          <p:cNvCxnSpPr>
            <a:cxnSpLocks/>
            <a:stCxn id="26" idx="0"/>
          </p:cNvCxnSpPr>
          <p:nvPr/>
        </p:nvCxnSpPr>
        <p:spPr>
          <a:xfrm flipH="1" flipV="1">
            <a:off x="1464818" y="1257569"/>
            <a:ext cx="3258899" cy="92774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53" name="Ellipse 52">
            <a:extLst>
              <a:ext uri="{FF2B5EF4-FFF2-40B4-BE49-F238E27FC236}">
                <a16:creationId xmlns="" xmlns:a16="http://schemas.microsoft.com/office/drawing/2014/main" id="{CA9EE139-D9BF-4132-A0BD-CD416ED61954}"/>
              </a:ext>
            </a:extLst>
          </p:cNvPr>
          <p:cNvSpPr/>
          <p:nvPr/>
        </p:nvSpPr>
        <p:spPr>
          <a:xfrm>
            <a:off x="4525963" y="4714140"/>
            <a:ext cx="701336" cy="50536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ZoneTexte 94">
            <a:extLst>
              <a:ext uri="{FF2B5EF4-FFF2-40B4-BE49-F238E27FC236}">
                <a16:creationId xmlns="" xmlns:a16="http://schemas.microsoft.com/office/drawing/2014/main" id="{BC61CE73-DF3A-40B4-9F87-E4243E296193}"/>
              </a:ext>
            </a:extLst>
          </p:cNvPr>
          <p:cNvSpPr txBox="1">
            <a:spLocks noChangeArrowheads="1"/>
          </p:cNvSpPr>
          <p:nvPr/>
        </p:nvSpPr>
        <p:spPr bwMode="auto">
          <a:xfrm>
            <a:off x="507620" y="2185313"/>
            <a:ext cx="8432194" cy="1015663"/>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Ouvrir</a:t>
            </a:r>
            <a:r>
              <a:rPr lang="fr-FR" altLang="fr-FR" sz="1200" dirty="0">
                <a:latin typeface="Calibri"/>
                <a:cs typeface="Calibri"/>
                <a:sym typeface="Wingdings" panose="05000000000000000000" pitchFamily="2" charset="2"/>
              </a:rPr>
              <a:t> l’onglet Structure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la commande composant</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Chercher </a:t>
            </a:r>
            <a:r>
              <a:rPr lang="fr-FR" altLang="fr-FR" sz="1200" dirty="0">
                <a:latin typeface="Calibri"/>
                <a:cs typeface="Calibri"/>
                <a:sym typeface="Wingdings" panose="05000000000000000000" pitchFamily="2" charset="2"/>
              </a:rPr>
              <a:t>le composant portail 3m dans le répertoire habituel sur DOSSUP sous répertoire « PIC »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modifier le type puis le dupliquer pour « portail coulissant 4,5m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Modifier</a:t>
            </a:r>
            <a:r>
              <a:rPr lang="fr-FR" altLang="fr-FR" sz="1200" dirty="0">
                <a:latin typeface="Calibri"/>
                <a:cs typeface="Calibri"/>
                <a:sym typeface="Wingdings" panose="05000000000000000000" pitchFamily="2" charset="2"/>
              </a:rPr>
              <a:t> la taille et l’écartement du portail pour une longueur de 4,5m puis valider sans tenir compte des messages d’erreur</a:t>
            </a:r>
          </a:p>
        </p:txBody>
      </p:sp>
      <p:grpSp>
        <p:nvGrpSpPr>
          <p:cNvPr id="9225" name="Groupe 95">
            <a:extLst>
              <a:ext uri="{FF2B5EF4-FFF2-40B4-BE49-F238E27FC236}">
                <a16:creationId xmlns="" xmlns:a16="http://schemas.microsoft.com/office/drawing/2014/main" id="{5EF4184B-2107-461E-8759-86FC17FC8FCA}"/>
              </a:ext>
            </a:extLst>
          </p:cNvPr>
          <p:cNvGrpSpPr>
            <a:grpSpLocks/>
          </p:cNvGrpSpPr>
          <p:nvPr/>
        </p:nvGrpSpPr>
        <p:grpSpPr bwMode="auto">
          <a:xfrm>
            <a:off x="381419" y="2007158"/>
            <a:ext cx="334963" cy="277813"/>
            <a:chOff x="4198688" y="2087836"/>
            <a:chExt cx="318782" cy="277860"/>
          </a:xfrm>
        </p:grpSpPr>
        <p:sp>
          <p:nvSpPr>
            <p:cNvPr id="28" name="Ellipse 27">
              <a:extLst>
                <a:ext uri="{FF2B5EF4-FFF2-40B4-BE49-F238E27FC236}">
                  <a16:creationId xmlns="" xmlns:a16="http://schemas.microsoft.com/office/drawing/2014/main" id="{C480BAAB-89DB-4153-9AE1-3759243E2997}"/>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9229" name="ZoneTexte 97">
              <a:extLst>
                <a:ext uri="{FF2B5EF4-FFF2-40B4-BE49-F238E27FC236}">
                  <a16:creationId xmlns="" xmlns:a16="http://schemas.microsoft.com/office/drawing/2014/main" id="{45C8598E-FAA3-45D6-AB12-394A8C7A4773}"/>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a:t>1</a:t>
              </a:r>
            </a:p>
          </p:txBody>
        </p:sp>
      </p:grpSp>
    </p:spTree>
    <p:extLst>
      <p:ext uri="{BB962C8B-B14F-4D97-AF65-F5344CB8AC3E}">
        <p14:creationId xmlns:p14="http://schemas.microsoft.com/office/powerpoint/2010/main" val="14483502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a:extLst>
              <a:ext uri="{FF2B5EF4-FFF2-40B4-BE49-F238E27FC236}">
                <a16:creationId xmlns="" xmlns:a16="http://schemas.microsoft.com/office/drawing/2014/main" id="{D35BFCF6-1E04-459D-BFD4-C12FCF4E6B13}"/>
              </a:ext>
            </a:extLst>
          </p:cNvPr>
          <p:cNvPicPr>
            <a:picLocks noChangeAspect="1"/>
          </p:cNvPicPr>
          <p:nvPr/>
        </p:nvPicPr>
        <p:blipFill rotWithShape="1">
          <a:blip r:embed="rId2"/>
          <a:srcRect l="31170" t="38095" r="5462" b="33878"/>
          <a:stretch/>
        </p:blipFill>
        <p:spPr>
          <a:xfrm>
            <a:off x="320666" y="4001380"/>
            <a:ext cx="5794384" cy="1922110"/>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7938" y="34925"/>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Implantation des clôtures</a:t>
            </a:r>
          </a:p>
          <a:p>
            <a:pPr eaLnBrk="1" fontAlgn="auto" hangingPunct="1">
              <a:spcBef>
                <a:spcPts val="0"/>
              </a:spcBef>
              <a:spcAft>
                <a:spcPts val="0"/>
              </a:spcAft>
              <a:defRPr/>
            </a:pPr>
            <a:r>
              <a:rPr lang="fr-FR" b="1" dirty="0">
                <a:solidFill>
                  <a:srgbClr val="002060"/>
                </a:solidFill>
                <a:effectLst>
                  <a:outerShdw blurRad="38100" dist="38100" dir="2700000" algn="tl">
                    <a:srgbClr val="000000">
                      <a:alpha val="43137"/>
                    </a:srgbClr>
                  </a:outerShdw>
                </a:effectLst>
                <a:latin typeface="+mn-lt"/>
              </a:rPr>
              <a:t>2.1. Mise en place des portails</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6</a:t>
            </a:fld>
            <a:endParaRPr lang="fr-FR" altLang="fr-FR" sz="1200">
              <a:solidFill>
                <a:srgbClr val="002060"/>
              </a:solidFill>
            </a:endParaRPr>
          </a:p>
        </p:txBody>
      </p:sp>
      <p:sp>
        <p:nvSpPr>
          <p:cNvPr id="26" name="ZoneTexte 94">
            <a:extLst>
              <a:ext uri="{FF2B5EF4-FFF2-40B4-BE49-F238E27FC236}">
                <a16:creationId xmlns="" xmlns:a16="http://schemas.microsoft.com/office/drawing/2014/main" id="{BC61CE73-DF3A-40B4-9F87-E4243E296193}"/>
              </a:ext>
            </a:extLst>
          </p:cNvPr>
          <p:cNvSpPr txBox="1">
            <a:spLocks noChangeArrowheads="1"/>
          </p:cNvSpPr>
          <p:nvPr/>
        </p:nvSpPr>
        <p:spPr bwMode="auto">
          <a:xfrm>
            <a:off x="355903" y="1130663"/>
            <a:ext cx="8432194"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Positionner</a:t>
            </a:r>
            <a:r>
              <a:rPr lang="fr-FR" altLang="fr-FR" sz="1200" dirty="0">
                <a:latin typeface="Calibri"/>
                <a:cs typeface="Calibri"/>
                <a:sym typeface="Wingdings" panose="05000000000000000000" pitchFamily="2" charset="2"/>
              </a:rPr>
              <a:t> Le portail au milieu de la </a:t>
            </a:r>
            <a:r>
              <a:rPr lang="fr-FR" altLang="fr-FR" sz="1200" dirty="0" smtClean="0">
                <a:latin typeface="Calibri"/>
                <a:cs typeface="Calibri"/>
                <a:sym typeface="Wingdings" panose="05000000000000000000" pitchFamily="2" charset="2"/>
              </a:rPr>
              <a:t>future voie </a:t>
            </a:r>
            <a:r>
              <a:rPr lang="fr-FR" altLang="fr-FR" sz="1200" dirty="0">
                <a:latin typeface="Calibri"/>
                <a:cs typeface="Calibri"/>
                <a:sym typeface="Wingdings" panose="05000000000000000000" pitchFamily="2" charset="2"/>
              </a:rPr>
              <a:t>de circulation</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Refaire </a:t>
            </a:r>
            <a:r>
              <a:rPr lang="fr-FR" altLang="fr-FR" sz="1200" dirty="0">
                <a:latin typeface="Calibri"/>
                <a:cs typeface="Calibri"/>
                <a:sym typeface="Wingdings" panose="05000000000000000000" pitchFamily="2" charset="2"/>
              </a:rPr>
              <a:t>l’opération pour le portail piéton</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Reproduire </a:t>
            </a:r>
            <a:r>
              <a:rPr lang="fr-FR" altLang="fr-FR" sz="1200" dirty="0">
                <a:latin typeface="Calibri"/>
                <a:cs typeface="Calibri"/>
                <a:sym typeface="Wingdings" panose="05000000000000000000" pitchFamily="2" charset="2"/>
              </a:rPr>
              <a:t>l’ensemble pour un second portail sur le coté </a:t>
            </a:r>
            <a:r>
              <a:rPr lang="fr-FR" altLang="fr-FR" sz="1200" dirty="0" smtClean="0">
                <a:latin typeface="Calibri"/>
                <a:cs typeface="Calibri"/>
                <a:sym typeface="Wingdings" panose="05000000000000000000" pitchFamily="2" charset="2"/>
              </a:rPr>
              <a:t>Est </a:t>
            </a:r>
            <a:r>
              <a:rPr lang="fr-FR" altLang="fr-FR" sz="1200" dirty="0">
                <a:latin typeface="Calibri"/>
                <a:cs typeface="Calibri"/>
                <a:sym typeface="Wingdings" panose="05000000000000000000" pitchFamily="2" charset="2"/>
              </a:rPr>
              <a:t>du projet</a:t>
            </a:r>
          </a:p>
        </p:txBody>
      </p:sp>
      <p:grpSp>
        <p:nvGrpSpPr>
          <p:cNvPr id="9225" name="Groupe 95">
            <a:extLst>
              <a:ext uri="{FF2B5EF4-FFF2-40B4-BE49-F238E27FC236}">
                <a16:creationId xmlns="" xmlns:a16="http://schemas.microsoft.com/office/drawing/2014/main" id="{5EF4184B-2107-461E-8759-86FC17FC8FCA}"/>
              </a:ext>
            </a:extLst>
          </p:cNvPr>
          <p:cNvGrpSpPr>
            <a:grpSpLocks/>
          </p:cNvGrpSpPr>
          <p:nvPr/>
        </p:nvGrpSpPr>
        <p:grpSpPr bwMode="auto">
          <a:xfrm>
            <a:off x="229702" y="952508"/>
            <a:ext cx="334963" cy="277813"/>
            <a:chOff x="4198688" y="2087836"/>
            <a:chExt cx="318782" cy="277860"/>
          </a:xfrm>
        </p:grpSpPr>
        <p:sp>
          <p:nvSpPr>
            <p:cNvPr id="28" name="Ellipse 27">
              <a:extLst>
                <a:ext uri="{FF2B5EF4-FFF2-40B4-BE49-F238E27FC236}">
                  <a16:creationId xmlns="" xmlns:a16="http://schemas.microsoft.com/office/drawing/2014/main" id="{C480BAAB-89DB-4153-9AE1-3759243E2997}"/>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9229" name="ZoneTexte 97">
              <a:extLst>
                <a:ext uri="{FF2B5EF4-FFF2-40B4-BE49-F238E27FC236}">
                  <a16:creationId xmlns="" xmlns:a16="http://schemas.microsoft.com/office/drawing/2014/main" id="{45C8598E-FAA3-45D6-AB12-394A8C7A4773}"/>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2</a:t>
              </a:r>
            </a:p>
          </p:txBody>
        </p:sp>
      </p:grpSp>
      <p:cxnSp>
        <p:nvCxnSpPr>
          <p:cNvPr id="33" name="Connecteur droit avec flèche 32">
            <a:extLst>
              <a:ext uri="{FF2B5EF4-FFF2-40B4-BE49-F238E27FC236}">
                <a16:creationId xmlns="" xmlns:a16="http://schemas.microsoft.com/office/drawing/2014/main" id="{D7C732F6-AC32-462B-807B-CEEA46951001}"/>
              </a:ext>
            </a:extLst>
          </p:cNvPr>
          <p:cNvCxnSpPr>
            <a:cxnSpLocks/>
          </p:cNvCxnSpPr>
          <p:nvPr/>
        </p:nvCxnSpPr>
        <p:spPr>
          <a:xfrm>
            <a:off x="2683493" y="1776994"/>
            <a:ext cx="781285" cy="2771059"/>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necteur droit avec flèche 16">
            <a:extLst>
              <a:ext uri="{FF2B5EF4-FFF2-40B4-BE49-F238E27FC236}">
                <a16:creationId xmlns="" xmlns:a16="http://schemas.microsoft.com/office/drawing/2014/main" id="{347329F0-32D1-4A88-ADDC-F74BF9128902}"/>
              </a:ext>
            </a:extLst>
          </p:cNvPr>
          <p:cNvCxnSpPr>
            <a:cxnSpLocks/>
            <a:endCxn id="13" idx="0"/>
          </p:cNvCxnSpPr>
          <p:nvPr/>
        </p:nvCxnSpPr>
        <p:spPr>
          <a:xfrm flipH="1">
            <a:off x="1723061" y="1776994"/>
            <a:ext cx="159527" cy="673447"/>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cxnSp>
        <p:nvCxnSpPr>
          <p:cNvPr id="50" name="Connecteur droit avec flèche 49">
            <a:extLst>
              <a:ext uri="{FF2B5EF4-FFF2-40B4-BE49-F238E27FC236}">
                <a16:creationId xmlns="" xmlns:a16="http://schemas.microsoft.com/office/drawing/2014/main" id="{CC594D1D-A5FA-4EC2-850E-0D5FBF1475F6}"/>
              </a:ext>
            </a:extLst>
          </p:cNvPr>
          <p:cNvCxnSpPr>
            <a:cxnSpLocks/>
            <a:stCxn id="13" idx="2"/>
          </p:cNvCxnSpPr>
          <p:nvPr/>
        </p:nvCxnSpPr>
        <p:spPr>
          <a:xfrm>
            <a:off x="1723061" y="3326741"/>
            <a:ext cx="503543" cy="127149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53" name="Ellipse 52">
            <a:extLst>
              <a:ext uri="{FF2B5EF4-FFF2-40B4-BE49-F238E27FC236}">
                <a16:creationId xmlns="" xmlns:a16="http://schemas.microsoft.com/office/drawing/2014/main" id="{CA9EE139-D9BF-4132-A0BD-CD416ED61954}"/>
              </a:ext>
            </a:extLst>
          </p:cNvPr>
          <p:cNvSpPr/>
          <p:nvPr/>
        </p:nvSpPr>
        <p:spPr>
          <a:xfrm>
            <a:off x="564665" y="4574177"/>
            <a:ext cx="5487024" cy="1020566"/>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Image 12">
            <a:extLst>
              <a:ext uri="{FF2B5EF4-FFF2-40B4-BE49-F238E27FC236}">
                <a16:creationId xmlns="" xmlns:a16="http://schemas.microsoft.com/office/drawing/2014/main" id="{53C61075-D664-4738-9A32-1A19B942B3B6}"/>
              </a:ext>
            </a:extLst>
          </p:cNvPr>
          <p:cNvPicPr>
            <a:picLocks noChangeAspect="1"/>
          </p:cNvPicPr>
          <p:nvPr/>
        </p:nvPicPr>
        <p:blipFill>
          <a:blip r:embed="rId3"/>
          <a:stretch>
            <a:fillRect/>
          </a:stretch>
        </p:blipFill>
        <p:spPr>
          <a:xfrm>
            <a:off x="699123" y="2450441"/>
            <a:ext cx="2047875" cy="876300"/>
          </a:xfrm>
          <a:prstGeom prst="rect">
            <a:avLst/>
          </a:prstGeom>
        </p:spPr>
      </p:pic>
      <p:pic>
        <p:nvPicPr>
          <p:cNvPr id="31" name="Image 30">
            <a:extLst>
              <a:ext uri="{FF2B5EF4-FFF2-40B4-BE49-F238E27FC236}">
                <a16:creationId xmlns="" xmlns:a16="http://schemas.microsoft.com/office/drawing/2014/main" id="{DBDB6F97-CA5C-42CE-8EB3-1425CB801DED}"/>
              </a:ext>
            </a:extLst>
          </p:cNvPr>
          <p:cNvPicPr>
            <a:picLocks noChangeAspect="1"/>
          </p:cNvPicPr>
          <p:nvPr/>
        </p:nvPicPr>
        <p:blipFill>
          <a:blip r:embed="rId4"/>
          <a:stretch>
            <a:fillRect/>
          </a:stretch>
        </p:blipFill>
        <p:spPr>
          <a:xfrm>
            <a:off x="6426375" y="3162523"/>
            <a:ext cx="2396959" cy="2531368"/>
          </a:xfrm>
          <a:prstGeom prst="rect">
            <a:avLst/>
          </a:prstGeom>
        </p:spPr>
      </p:pic>
      <p:cxnSp>
        <p:nvCxnSpPr>
          <p:cNvPr id="40" name="Connecteur droit avec flèche 39">
            <a:extLst>
              <a:ext uri="{FF2B5EF4-FFF2-40B4-BE49-F238E27FC236}">
                <a16:creationId xmlns="" xmlns:a16="http://schemas.microsoft.com/office/drawing/2014/main" id="{77C8835E-C3A7-442B-9A67-A526196565B3}"/>
              </a:ext>
            </a:extLst>
          </p:cNvPr>
          <p:cNvCxnSpPr>
            <a:cxnSpLocks/>
          </p:cNvCxnSpPr>
          <p:nvPr/>
        </p:nvCxnSpPr>
        <p:spPr>
          <a:xfrm>
            <a:off x="6045471" y="1790056"/>
            <a:ext cx="462905" cy="138553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05697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 18">
            <a:extLst>
              <a:ext uri="{FF2B5EF4-FFF2-40B4-BE49-F238E27FC236}">
                <a16:creationId xmlns="" xmlns:a16="http://schemas.microsoft.com/office/drawing/2014/main" id="{713BACC7-D0FC-4034-89E1-BDFBE3D6BA29}"/>
              </a:ext>
            </a:extLst>
          </p:cNvPr>
          <p:cNvPicPr>
            <a:picLocks noChangeAspect="1"/>
          </p:cNvPicPr>
          <p:nvPr/>
        </p:nvPicPr>
        <p:blipFill rotWithShape="1">
          <a:blip r:embed="rId2"/>
          <a:srcRect l="296" b="85493"/>
          <a:stretch/>
        </p:blipFill>
        <p:spPr>
          <a:xfrm>
            <a:off x="86710" y="3576304"/>
            <a:ext cx="8957278" cy="959021"/>
          </a:xfrm>
          <a:prstGeom prst="rect">
            <a:avLst/>
          </a:prstGeom>
        </p:spPr>
      </p:pic>
      <p:pic>
        <p:nvPicPr>
          <p:cNvPr id="4" name="Image 3">
            <a:extLst>
              <a:ext uri="{FF2B5EF4-FFF2-40B4-BE49-F238E27FC236}">
                <a16:creationId xmlns="" xmlns:a16="http://schemas.microsoft.com/office/drawing/2014/main" id="{CBADC445-8A43-4ECE-B35A-68B44B948E62}"/>
              </a:ext>
            </a:extLst>
          </p:cNvPr>
          <p:cNvPicPr>
            <a:picLocks noChangeAspect="1"/>
          </p:cNvPicPr>
          <p:nvPr/>
        </p:nvPicPr>
        <p:blipFill>
          <a:blip r:embed="rId3"/>
          <a:stretch>
            <a:fillRect/>
          </a:stretch>
        </p:blipFill>
        <p:spPr>
          <a:xfrm>
            <a:off x="86709" y="929815"/>
            <a:ext cx="9011253" cy="1213194"/>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7</a:t>
            </a:fld>
            <a:endParaRPr lang="fr-FR" altLang="fr-FR" sz="1200">
              <a:solidFill>
                <a:srgbClr val="002060"/>
              </a:solidFill>
            </a:endParaRPr>
          </a:p>
        </p:txBody>
      </p:sp>
      <p:sp>
        <p:nvSpPr>
          <p:cNvPr id="26" name="ZoneTexte 94">
            <a:extLst>
              <a:ext uri="{FF2B5EF4-FFF2-40B4-BE49-F238E27FC236}">
                <a16:creationId xmlns="" xmlns:a16="http://schemas.microsoft.com/office/drawing/2014/main" id="{BC61CE73-DF3A-40B4-9F87-E4243E296193}"/>
              </a:ext>
            </a:extLst>
          </p:cNvPr>
          <p:cNvSpPr txBox="1">
            <a:spLocks noChangeArrowheads="1"/>
          </p:cNvSpPr>
          <p:nvPr/>
        </p:nvSpPr>
        <p:spPr bwMode="auto">
          <a:xfrm>
            <a:off x="507620" y="2185313"/>
            <a:ext cx="8432194"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Ouvrir</a:t>
            </a:r>
            <a:r>
              <a:rPr lang="fr-FR" altLang="fr-FR" sz="1200" dirty="0">
                <a:latin typeface="Calibri"/>
                <a:cs typeface="Calibri"/>
                <a:sym typeface="Wingdings" panose="05000000000000000000" pitchFamily="2" charset="2"/>
              </a:rPr>
              <a:t> l’onglet Structure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la commande composant « clôture HERAS M800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 </a:t>
            </a:r>
            <a:r>
              <a:rPr lang="fr-FR" altLang="fr-FR" sz="1200" dirty="0">
                <a:latin typeface="Calibri"/>
                <a:cs typeface="Calibri"/>
                <a:sym typeface="Wingdings" panose="05000000000000000000" pitchFamily="2" charset="2"/>
              </a:rPr>
              <a:t>placer sur le plan de construction »</a:t>
            </a:r>
          </a:p>
        </p:txBody>
      </p:sp>
      <p:grpSp>
        <p:nvGrpSpPr>
          <p:cNvPr id="9225" name="Groupe 95">
            <a:extLst>
              <a:ext uri="{FF2B5EF4-FFF2-40B4-BE49-F238E27FC236}">
                <a16:creationId xmlns="" xmlns:a16="http://schemas.microsoft.com/office/drawing/2014/main" id="{5EF4184B-2107-461E-8759-86FC17FC8FCA}"/>
              </a:ext>
            </a:extLst>
          </p:cNvPr>
          <p:cNvGrpSpPr>
            <a:grpSpLocks/>
          </p:cNvGrpSpPr>
          <p:nvPr/>
        </p:nvGrpSpPr>
        <p:grpSpPr bwMode="auto">
          <a:xfrm>
            <a:off x="381419" y="2007158"/>
            <a:ext cx="334963" cy="277813"/>
            <a:chOff x="4198688" y="2087836"/>
            <a:chExt cx="318782" cy="277860"/>
          </a:xfrm>
        </p:grpSpPr>
        <p:sp>
          <p:nvSpPr>
            <p:cNvPr id="28" name="Ellipse 27">
              <a:extLst>
                <a:ext uri="{FF2B5EF4-FFF2-40B4-BE49-F238E27FC236}">
                  <a16:creationId xmlns="" xmlns:a16="http://schemas.microsoft.com/office/drawing/2014/main" id="{C480BAAB-89DB-4153-9AE1-3759243E2997}"/>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9229" name="ZoneTexte 97">
              <a:extLst>
                <a:ext uri="{FF2B5EF4-FFF2-40B4-BE49-F238E27FC236}">
                  <a16:creationId xmlns="" xmlns:a16="http://schemas.microsoft.com/office/drawing/2014/main" id="{45C8598E-FAA3-45D6-AB12-394A8C7A4773}"/>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a:t>1</a:t>
              </a:r>
            </a:p>
          </p:txBody>
        </p:sp>
      </p:grpSp>
      <p:cxnSp>
        <p:nvCxnSpPr>
          <p:cNvPr id="33" name="Connecteur droit avec flèche 32">
            <a:extLst>
              <a:ext uri="{FF2B5EF4-FFF2-40B4-BE49-F238E27FC236}">
                <a16:creationId xmlns="" xmlns:a16="http://schemas.microsoft.com/office/drawing/2014/main" id="{D7C732F6-AC32-462B-807B-CEEA46951001}"/>
              </a:ext>
            </a:extLst>
          </p:cNvPr>
          <p:cNvCxnSpPr>
            <a:cxnSpLocks/>
            <a:stCxn id="26" idx="2"/>
          </p:cNvCxnSpPr>
          <p:nvPr/>
        </p:nvCxnSpPr>
        <p:spPr>
          <a:xfrm>
            <a:off x="4723717" y="2831644"/>
            <a:ext cx="1646347" cy="1194713"/>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necteur droit avec flèche 31">
            <a:extLst>
              <a:ext uri="{FF2B5EF4-FFF2-40B4-BE49-F238E27FC236}">
                <a16:creationId xmlns="" xmlns:a16="http://schemas.microsoft.com/office/drawing/2014/main" id="{258141A0-CCD7-47E9-B12C-5DCB045E946A}"/>
              </a:ext>
            </a:extLst>
          </p:cNvPr>
          <p:cNvCxnSpPr>
            <a:cxnSpLocks/>
            <a:stCxn id="26" idx="0"/>
          </p:cNvCxnSpPr>
          <p:nvPr/>
        </p:nvCxnSpPr>
        <p:spPr>
          <a:xfrm flipV="1">
            <a:off x="4723717" y="1447063"/>
            <a:ext cx="3868274" cy="73825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cxnSp>
        <p:nvCxnSpPr>
          <p:cNvPr id="27" name="Connecteur droit avec flèche 26">
            <a:extLst>
              <a:ext uri="{FF2B5EF4-FFF2-40B4-BE49-F238E27FC236}">
                <a16:creationId xmlns="" xmlns:a16="http://schemas.microsoft.com/office/drawing/2014/main" id="{16974856-4668-4AC7-8D4C-A17133446580}"/>
              </a:ext>
            </a:extLst>
          </p:cNvPr>
          <p:cNvCxnSpPr>
            <a:cxnSpLocks/>
            <a:stCxn id="26" idx="0"/>
          </p:cNvCxnSpPr>
          <p:nvPr/>
        </p:nvCxnSpPr>
        <p:spPr>
          <a:xfrm flipH="1" flipV="1">
            <a:off x="1464819" y="1257569"/>
            <a:ext cx="3258898" cy="927744"/>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18" name="ZoneTexte 17">
            <a:extLst>
              <a:ext uri="{FF2B5EF4-FFF2-40B4-BE49-F238E27FC236}">
                <a16:creationId xmlns="" xmlns:a16="http://schemas.microsoft.com/office/drawing/2014/main" id="{7104B440-35D7-41CC-AED2-0DBFED6D24E5}"/>
              </a:ext>
            </a:extLst>
          </p:cNvPr>
          <p:cNvSpPr txBox="1"/>
          <p:nvPr/>
        </p:nvSpPr>
        <p:spPr>
          <a:xfrm>
            <a:off x="7938" y="34925"/>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Implantation des clôtures</a:t>
            </a:r>
          </a:p>
          <a:p>
            <a:pPr eaLnBrk="1" fontAlgn="auto" hangingPunct="1">
              <a:spcBef>
                <a:spcPts val="0"/>
              </a:spcBef>
              <a:spcAft>
                <a:spcPts val="0"/>
              </a:spcAft>
              <a:defRPr/>
            </a:pPr>
            <a:r>
              <a:rPr lang="fr-FR" b="1" dirty="0">
                <a:solidFill>
                  <a:srgbClr val="002060"/>
                </a:solidFill>
                <a:effectLst>
                  <a:outerShdw blurRad="38100" dist="38100" dir="2700000" algn="tl">
                    <a:srgbClr val="000000">
                      <a:alpha val="43137"/>
                    </a:srgbClr>
                  </a:outerShdw>
                </a:effectLst>
                <a:latin typeface="+mn-lt"/>
              </a:rPr>
              <a:t>2.2. Mise en place des clôtures</a:t>
            </a:r>
            <a:endParaRPr lang="fr-FR" sz="2000" b="1" dirty="0">
              <a:solidFill>
                <a:srgbClr val="002060"/>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4997897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 18">
            <a:extLst>
              <a:ext uri="{FF2B5EF4-FFF2-40B4-BE49-F238E27FC236}">
                <a16:creationId xmlns="" xmlns:a16="http://schemas.microsoft.com/office/drawing/2014/main" id="{D96C6137-559E-49B8-B9AE-E8523687F187}"/>
              </a:ext>
            </a:extLst>
          </p:cNvPr>
          <p:cNvPicPr>
            <a:picLocks noChangeAspect="1"/>
          </p:cNvPicPr>
          <p:nvPr/>
        </p:nvPicPr>
        <p:blipFill>
          <a:blip r:embed="rId2"/>
          <a:stretch>
            <a:fillRect/>
          </a:stretch>
        </p:blipFill>
        <p:spPr>
          <a:xfrm>
            <a:off x="91512" y="804863"/>
            <a:ext cx="7607785" cy="5598364"/>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7938" y="34925"/>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Implantation des clôtures</a:t>
            </a:r>
          </a:p>
          <a:p>
            <a:pPr eaLnBrk="1" fontAlgn="auto" hangingPunct="1">
              <a:spcBef>
                <a:spcPts val="0"/>
              </a:spcBef>
              <a:spcAft>
                <a:spcPts val="0"/>
              </a:spcAft>
              <a:defRPr/>
            </a:pPr>
            <a:r>
              <a:rPr lang="fr-FR" b="1" dirty="0">
                <a:solidFill>
                  <a:srgbClr val="002060"/>
                </a:solidFill>
                <a:effectLst>
                  <a:outerShdw blurRad="38100" dist="38100" dir="2700000" algn="tl">
                    <a:srgbClr val="000000">
                      <a:alpha val="43137"/>
                    </a:srgbClr>
                  </a:outerShdw>
                </a:effectLst>
                <a:latin typeface="+mn-lt"/>
              </a:rPr>
              <a:t>2.2. Mise en place des clôtures</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8</a:t>
            </a:fld>
            <a:endParaRPr lang="fr-FR" altLang="fr-FR" sz="1200">
              <a:solidFill>
                <a:srgbClr val="002060"/>
              </a:solidFill>
            </a:endParaRPr>
          </a:p>
        </p:txBody>
      </p:sp>
      <p:sp>
        <p:nvSpPr>
          <p:cNvPr id="26" name="ZoneTexte 94">
            <a:extLst>
              <a:ext uri="{FF2B5EF4-FFF2-40B4-BE49-F238E27FC236}">
                <a16:creationId xmlns="" xmlns:a16="http://schemas.microsoft.com/office/drawing/2014/main" id="{BC61CE73-DF3A-40B4-9F87-E4243E296193}"/>
              </a:ext>
            </a:extLst>
          </p:cNvPr>
          <p:cNvSpPr txBox="1">
            <a:spLocks noChangeArrowheads="1"/>
          </p:cNvSpPr>
          <p:nvPr/>
        </p:nvSpPr>
        <p:spPr bwMode="auto">
          <a:xfrm>
            <a:off x="355904" y="1130663"/>
            <a:ext cx="3609058"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Cliquer </a:t>
            </a:r>
            <a:r>
              <a:rPr lang="fr-FR" altLang="fr-FR" sz="1200" dirty="0">
                <a:latin typeface="Calibri"/>
                <a:cs typeface="Calibri"/>
                <a:sym typeface="Wingdings" panose="05000000000000000000" pitchFamily="2" charset="2"/>
              </a:rPr>
              <a:t>au début de la limite foncière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Déplacer</a:t>
            </a:r>
            <a:r>
              <a:rPr lang="fr-FR" altLang="fr-FR" sz="1200" dirty="0">
                <a:latin typeface="Calibri"/>
                <a:cs typeface="Calibri"/>
                <a:sym typeface="Wingdings" panose="05000000000000000000" pitchFamily="2" charset="2"/>
              </a:rPr>
              <a:t> votre souris jusqu'à l’autre coté de la limite </a:t>
            </a:r>
          </a:p>
        </p:txBody>
      </p:sp>
      <p:grpSp>
        <p:nvGrpSpPr>
          <p:cNvPr id="9225" name="Groupe 95">
            <a:extLst>
              <a:ext uri="{FF2B5EF4-FFF2-40B4-BE49-F238E27FC236}">
                <a16:creationId xmlns="" xmlns:a16="http://schemas.microsoft.com/office/drawing/2014/main" id="{5EF4184B-2107-461E-8759-86FC17FC8FCA}"/>
              </a:ext>
            </a:extLst>
          </p:cNvPr>
          <p:cNvGrpSpPr>
            <a:grpSpLocks/>
          </p:cNvGrpSpPr>
          <p:nvPr/>
        </p:nvGrpSpPr>
        <p:grpSpPr bwMode="auto">
          <a:xfrm>
            <a:off x="229702" y="952508"/>
            <a:ext cx="334963" cy="277813"/>
            <a:chOff x="4198688" y="2087836"/>
            <a:chExt cx="318782" cy="277860"/>
          </a:xfrm>
        </p:grpSpPr>
        <p:sp>
          <p:nvSpPr>
            <p:cNvPr id="28" name="Ellipse 27">
              <a:extLst>
                <a:ext uri="{FF2B5EF4-FFF2-40B4-BE49-F238E27FC236}">
                  <a16:creationId xmlns="" xmlns:a16="http://schemas.microsoft.com/office/drawing/2014/main" id="{C480BAAB-89DB-4153-9AE1-3759243E2997}"/>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9229" name="ZoneTexte 97">
              <a:extLst>
                <a:ext uri="{FF2B5EF4-FFF2-40B4-BE49-F238E27FC236}">
                  <a16:creationId xmlns="" xmlns:a16="http://schemas.microsoft.com/office/drawing/2014/main" id="{45C8598E-FAA3-45D6-AB12-394A8C7A4773}"/>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t>2</a:t>
              </a:r>
              <a:endParaRPr lang="fr-FR" altLang="fr-FR" sz="1200" dirty="0"/>
            </a:p>
          </p:txBody>
        </p:sp>
      </p:grpSp>
      <p:cxnSp>
        <p:nvCxnSpPr>
          <p:cNvPr id="33" name="Connecteur droit avec flèche 32">
            <a:extLst>
              <a:ext uri="{FF2B5EF4-FFF2-40B4-BE49-F238E27FC236}">
                <a16:creationId xmlns="" xmlns:a16="http://schemas.microsoft.com/office/drawing/2014/main" id="{D7C732F6-AC32-462B-807B-CEEA46951001}"/>
              </a:ext>
            </a:extLst>
          </p:cNvPr>
          <p:cNvCxnSpPr>
            <a:cxnSpLocks/>
          </p:cNvCxnSpPr>
          <p:nvPr/>
        </p:nvCxnSpPr>
        <p:spPr>
          <a:xfrm>
            <a:off x="2160433" y="1592328"/>
            <a:ext cx="283090" cy="4624055"/>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cxnSp>
        <p:nvCxnSpPr>
          <p:cNvPr id="40" name="Connecteur droit avec flèche 39">
            <a:extLst>
              <a:ext uri="{FF2B5EF4-FFF2-40B4-BE49-F238E27FC236}">
                <a16:creationId xmlns="" xmlns:a16="http://schemas.microsoft.com/office/drawing/2014/main" id="{77C8835E-C3A7-442B-9A67-A526196565B3}"/>
              </a:ext>
            </a:extLst>
          </p:cNvPr>
          <p:cNvCxnSpPr>
            <a:cxnSpLocks/>
          </p:cNvCxnSpPr>
          <p:nvPr/>
        </p:nvCxnSpPr>
        <p:spPr>
          <a:xfrm>
            <a:off x="3128075" y="1592328"/>
            <a:ext cx="3456158" cy="520781"/>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0" name="ZoneTexte 19">
            <a:extLst>
              <a:ext uri="{FF2B5EF4-FFF2-40B4-BE49-F238E27FC236}">
                <a16:creationId xmlns="" xmlns:a16="http://schemas.microsoft.com/office/drawing/2014/main" id="{3372A003-3EDF-4198-AB8E-D3B9B59249AA}"/>
              </a:ext>
            </a:extLst>
          </p:cNvPr>
          <p:cNvSpPr txBox="1"/>
          <p:nvPr/>
        </p:nvSpPr>
        <p:spPr>
          <a:xfrm>
            <a:off x="6045471" y="2864039"/>
            <a:ext cx="3007017" cy="1569660"/>
          </a:xfrm>
          <a:prstGeom prst="rect">
            <a:avLst/>
          </a:prstGeom>
          <a:solidFill>
            <a:srgbClr val="CCFFFF"/>
          </a:solidFill>
          <a:ln>
            <a:solidFill>
              <a:schemeClr val="accent5">
                <a:lumMod val="50000"/>
              </a:schemeClr>
            </a:solidFill>
          </a:ln>
        </p:spPr>
        <p:txBody>
          <a:bodyPr wrap="square">
            <a:spAutoFit/>
          </a:bodyPr>
          <a:lstStyle/>
          <a:p>
            <a:pPr algn="just" eaLnBrk="1" fontAlgn="auto" hangingPunct="1">
              <a:spcBef>
                <a:spcPts val="0"/>
              </a:spcBef>
              <a:spcAft>
                <a:spcPts val="0"/>
              </a:spcAft>
              <a:defRPr/>
            </a:pPr>
            <a:r>
              <a:rPr lang="fr-FR" sz="1600" dirty="0">
                <a:latin typeface="+mn-lt"/>
              </a:rPr>
              <a:t>Sur </a:t>
            </a:r>
            <a:r>
              <a:rPr lang="fr-FR" sz="1600" dirty="0" smtClean="0">
                <a:latin typeface="+mn-lt"/>
              </a:rPr>
              <a:t>une grande </a:t>
            </a:r>
            <a:r>
              <a:rPr lang="fr-FR" sz="1600" dirty="0">
                <a:latin typeface="+mn-lt"/>
              </a:rPr>
              <a:t>longueur vous pouvez voir qu’on est difficilement aligné avec la clôture, le plus simple est alors </a:t>
            </a:r>
            <a:r>
              <a:rPr lang="fr-FR" sz="1600" dirty="0" smtClean="0">
                <a:latin typeface="+mn-lt"/>
              </a:rPr>
              <a:t>de la </a:t>
            </a:r>
            <a:r>
              <a:rPr lang="fr-FR" sz="1600" dirty="0">
                <a:latin typeface="+mn-lt"/>
              </a:rPr>
              <a:t>découper en plusieurs morceaux</a:t>
            </a:r>
          </a:p>
        </p:txBody>
      </p:sp>
      <p:cxnSp>
        <p:nvCxnSpPr>
          <p:cNvPr id="15" name="Connecteur droit avec flèche 14">
            <a:extLst>
              <a:ext uri="{FF2B5EF4-FFF2-40B4-BE49-F238E27FC236}">
                <a16:creationId xmlns="" xmlns:a16="http://schemas.microsoft.com/office/drawing/2014/main" id="{2EB4EF76-68E4-45E7-A3B5-69ED8CF495F0}"/>
              </a:ext>
            </a:extLst>
          </p:cNvPr>
          <p:cNvCxnSpPr>
            <a:stCxn id="20" idx="1"/>
          </p:cNvCxnSpPr>
          <p:nvPr/>
        </p:nvCxnSpPr>
        <p:spPr>
          <a:xfrm flipH="1">
            <a:off x="3872753" y="3648869"/>
            <a:ext cx="2172718" cy="13457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Connecteur droit avec flèche 28">
            <a:extLst>
              <a:ext uri="{FF2B5EF4-FFF2-40B4-BE49-F238E27FC236}">
                <a16:creationId xmlns="" xmlns:a16="http://schemas.microsoft.com/office/drawing/2014/main" id="{ED6F40A9-5AE4-44CD-80DF-1A9BE85FC02D}"/>
              </a:ext>
            </a:extLst>
          </p:cNvPr>
          <p:cNvCxnSpPr>
            <a:cxnSpLocks/>
            <a:stCxn id="20" idx="1"/>
          </p:cNvCxnSpPr>
          <p:nvPr/>
        </p:nvCxnSpPr>
        <p:spPr>
          <a:xfrm flipH="1">
            <a:off x="4887045" y="3648869"/>
            <a:ext cx="1158426" cy="3084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Connecteur droit avec flèche 31">
            <a:extLst>
              <a:ext uri="{FF2B5EF4-FFF2-40B4-BE49-F238E27FC236}">
                <a16:creationId xmlns="" xmlns:a16="http://schemas.microsoft.com/office/drawing/2014/main" id="{A1BFC34E-747B-4A46-958C-F6941A88D845}"/>
              </a:ext>
            </a:extLst>
          </p:cNvPr>
          <p:cNvCxnSpPr>
            <a:cxnSpLocks/>
            <a:stCxn id="20" idx="1"/>
          </p:cNvCxnSpPr>
          <p:nvPr/>
        </p:nvCxnSpPr>
        <p:spPr>
          <a:xfrm flipH="1" flipV="1">
            <a:off x="5914781" y="3004457"/>
            <a:ext cx="130690" cy="6444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17" name="Groupe 16">
            <a:extLst>
              <a:ext uri="{FF2B5EF4-FFF2-40B4-BE49-F238E27FC236}">
                <a16:creationId xmlns="" xmlns:a16="http://schemas.microsoft.com/office/drawing/2014/main" id="{A9E7C2C2-FBB3-4CBF-B59F-E4092B27315F}"/>
              </a:ext>
            </a:extLst>
          </p:cNvPr>
          <p:cNvGrpSpPr>
            <a:grpSpLocks/>
          </p:cNvGrpSpPr>
          <p:nvPr/>
        </p:nvGrpSpPr>
        <p:grpSpPr bwMode="auto">
          <a:xfrm>
            <a:off x="5812644" y="2725132"/>
            <a:ext cx="334963" cy="277813"/>
            <a:chOff x="4246088" y="4664940"/>
            <a:chExt cx="318782" cy="277860"/>
          </a:xfrm>
        </p:grpSpPr>
        <p:sp>
          <p:nvSpPr>
            <p:cNvPr id="18" name="Ellipse 17">
              <a:extLst>
                <a:ext uri="{FF2B5EF4-FFF2-40B4-BE49-F238E27FC236}">
                  <a16:creationId xmlns="" xmlns:a16="http://schemas.microsoft.com/office/drawing/2014/main" id="{C2B090B2-8CD8-4E1F-AEE1-4F757029C1CB}"/>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21" name="ZoneTexte 97">
              <a:extLst>
                <a:ext uri="{FF2B5EF4-FFF2-40B4-BE49-F238E27FC236}">
                  <a16:creationId xmlns="" xmlns:a16="http://schemas.microsoft.com/office/drawing/2014/main" id="{1192BD63-B40F-4290-A873-A79703BC505A}"/>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smtClean="0">
                  <a:latin typeface="Calibri"/>
                  <a:cs typeface="Calibri"/>
                </a:rPr>
                <a:t>3</a:t>
              </a:r>
              <a:endParaRPr lang="fr-FR" altLang="fr-FR" sz="1200" dirty="0">
                <a:latin typeface="Calibri"/>
                <a:cs typeface="Calibri"/>
              </a:endParaRPr>
            </a:p>
          </p:txBody>
        </p:sp>
      </p:grpSp>
    </p:spTree>
    <p:extLst>
      <p:ext uri="{BB962C8B-B14F-4D97-AF65-F5344CB8AC3E}">
        <p14:creationId xmlns:p14="http://schemas.microsoft.com/office/powerpoint/2010/main" val="36950062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B0D5FCF7-4307-4CED-B27B-2657506E26C0}"/>
              </a:ext>
            </a:extLst>
          </p:cNvPr>
          <p:cNvPicPr>
            <a:picLocks noChangeAspect="1"/>
          </p:cNvPicPr>
          <p:nvPr/>
        </p:nvPicPr>
        <p:blipFill>
          <a:blip r:embed="rId2"/>
          <a:stretch>
            <a:fillRect/>
          </a:stretch>
        </p:blipFill>
        <p:spPr>
          <a:xfrm>
            <a:off x="224641" y="795337"/>
            <a:ext cx="9020175" cy="5267325"/>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7938" y="34925"/>
            <a:ext cx="9036050" cy="769938"/>
          </a:xfrm>
          <a:prstGeom prst="rect">
            <a:avLst/>
          </a:prstGeom>
          <a:noFill/>
        </p:spPr>
        <p:txBody>
          <a:bodyPr>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Implantation des clôtures</a:t>
            </a:r>
          </a:p>
          <a:p>
            <a:pPr eaLnBrk="1" fontAlgn="auto" hangingPunct="1">
              <a:spcBef>
                <a:spcPts val="0"/>
              </a:spcBef>
              <a:spcAft>
                <a:spcPts val="0"/>
              </a:spcAft>
              <a:defRPr/>
            </a:pPr>
            <a:r>
              <a:rPr lang="fr-FR" b="1" dirty="0">
                <a:solidFill>
                  <a:srgbClr val="002060"/>
                </a:solidFill>
                <a:effectLst>
                  <a:outerShdw blurRad="38100" dist="38100" dir="2700000" algn="tl">
                    <a:srgbClr val="000000">
                      <a:alpha val="43137"/>
                    </a:srgbClr>
                  </a:outerShdw>
                </a:effectLst>
                <a:latin typeface="+mn-lt"/>
              </a:rPr>
              <a:t>2.2. Mise en place des clôtures</a:t>
            </a:r>
            <a:endParaRPr lang="fr-FR" sz="2000" b="1" dirty="0">
              <a:solidFill>
                <a:srgbClr val="002060"/>
              </a:solidFill>
              <a:effectLst>
                <a:outerShdw blurRad="38100" dist="38100" dir="2700000" algn="tl">
                  <a:srgbClr val="000000">
                    <a:alpha val="43137"/>
                  </a:srgbClr>
                </a:outerShdw>
              </a:effectLst>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28022"/>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9</a:t>
            </a:fld>
            <a:endParaRPr lang="fr-FR" altLang="fr-FR" sz="1200">
              <a:solidFill>
                <a:srgbClr val="002060"/>
              </a:solidFill>
            </a:endParaRPr>
          </a:p>
        </p:txBody>
      </p:sp>
      <p:sp>
        <p:nvSpPr>
          <p:cNvPr id="26" name="ZoneTexte 94">
            <a:extLst>
              <a:ext uri="{FF2B5EF4-FFF2-40B4-BE49-F238E27FC236}">
                <a16:creationId xmlns="" xmlns:a16="http://schemas.microsoft.com/office/drawing/2014/main" id="{BC61CE73-DF3A-40B4-9F87-E4243E296193}"/>
              </a:ext>
            </a:extLst>
          </p:cNvPr>
          <p:cNvSpPr txBox="1">
            <a:spLocks noChangeArrowheads="1"/>
          </p:cNvSpPr>
          <p:nvPr/>
        </p:nvSpPr>
        <p:spPr bwMode="auto">
          <a:xfrm>
            <a:off x="355904" y="1130663"/>
            <a:ext cx="3609058"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Faire </a:t>
            </a:r>
            <a:r>
              <a:rPr lang="fr-FR" altLang="fr-FR" sz="1200" dirty="0">
                <a:latin typeface="Calibri"/>
                <a:cs typeface="Calibri"/>
                <a:sym typeface="Wingdings" panose="05000000000000000000" pitchFamily="2" charset="2"/>
              </a:rPr>
              <a:t>le tour du chantier en implantant les clôtures sans recouvrir les portails</a:t>
            </a:r>
          </a:p>
        </p:txBody>
      </p:sp>
      <p:grpSp>
        <p:nvGrpSpPr>
          <p:cNvPr id="9225" name="Groupe 95">
            <a:extLst>
              <a:ext uri="{FF2B5EF4-FFF2-40B4-BE49-F238E27FC236}">
                <a16:creationId xmlns="" xmlns:a16="http://schemas.microsoft.com/office/drawing/2014/main" id="{5EF4184B-2107-461E-8759-86FC17FC8FCA}"/>
              </a:ext>
            </a:extLst>
          </p:cNvPr>
          <p:cNvGrpSpPr>
            <a:grpSpLocks/>
          </p:cNvGrpSpPr>
          <p:nvPr/>
        </p:nvGrpSpPr>
        <p:grpSpPr bwMode="auto">
          <a:xfrm>
            <a:off x="229702" y="952508"/>
            <a:ext cx="334963" cy="277813"/>
            <a:chOff x="4198688" y="2087836"/>
            <a:chExt cx="318782" cy="277860"/>
          </a:xfrm>
        </p:grpSpPr>
        <p:sp>
          <p:nvSpPr>
            <p:cNvPr id="28" name="Ellipse 27">
              <a:extLst>
                <a:ext uri="{FF2B5EF4-FFF2-40B4-BE49-F238E27FC236}">
                  <a16:creationId xmlns="" xmlns:a16="http://schemas.microsoft.com/office/drawing/2014/main" id="{C480BAAB-89DB-4153-9AE1-3759243E2997}"/>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a:p>
          </p:txBody>
        </p:sp>
        <p:sp>
          <p:nvSpPr>
            <p:cNvPr id="9229" name="ZoneTexte 97">
              <a:extLst>
                <a:ext uri="{FF2B5EF4-FFF2-40B4-BE49-F238E27FC236}">
                  <a16:creationId xmlns="" xmlns:a16="http://schemas.microsoft.com/office/drawing/2014/main" id="{45C8598E-FAA3-45D6-AB12-394A8C7A4773}"/>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t>4</a:t>
              </a:r>
            </a:p>
          </p:txBody>
        </p:sp>
      </p:grpSp>
      <p:sp>
        <p:nvSpPr>
          <p:cNvPr id="8" name="Espace réservé du pied de page 2">
            <a:extLst>
              <a:ext uri="{FF2B5EF4-FFF2-40B4-BE49-F238E27FC236}">
                <a16:creationId xmlns="" xmlns:a16="http://schemas.microsoft.com/office/drawing/2014/main" id="{649910A4-C9F7-4658-94D3-F60F6A7D3B4F}"/>
              </a:ext>
            </a:extLst>
          </p:cNvPr>
          <p:cNvSpPr>
            <a:spLocks noGrp="1"/>
          </p:cNvSpPr>
          <p:nvPr>
            <p:ph type="ftr" sz="quarter" idx="11"/>
          </p:nvPr>
        </p:nvSpPr>
        <p:spPr>
          <a:xfrm>
            <a:off x="3028950" y="6492875"/>
            <a:ext cx="3086100" cy="365125"/>
          </a:xfrm>
        </p:spPr>
        <p:txBody>
          <a:bodyPr/>
          <a:lstStyle/>
          <a:p>
            <a:pPr>
              <a:defRPr/>
            </a:pPr>
            <a:r>
              <a:rPr lang="fr-FR" dirty="0"/>
              <a:t>Tuto Revit – PIC</a:t>
            </a:r>
          </a:p>
        </p:txBody>
      </p:sp>
      <p:pic>
        <p:nvPicPr>
          <p:cNvPr id="4" name="Image 3">
            <a:extLst>
              <a:ext uri="{FF2B5EF4-FFF2-40B4-BE49-F238E27FC236}">
                <a16:creationId xmlns="" xmlns:a16="http://schemas.microsoft.com/office/drawing/2014/main" id="{525C5500-D696-4026-8C26-F9FA334F8AEA}"/>
              </a:ext>
            </a:extLst>
          </p:cNvPr>
          <p:cNvPicPr>
            <a:picLocks noChangeAspect="1"/>
          </p:cNvPicPr>
          <p:nvPr/>
        </p:nvPicPr>
        <p:blipFill>
          <a:blip r:embed="rId3"/>
          <a:stretch>
            <a:fillRect/>
          </a:stretch>
        </p:blipFill>
        <p:spPr>
          <a:xfrm>
            <a:off x="5895338" y="1565275"/>
            <a:ext cx="3148650" cy="1368321"/>
          </a:xfrm>
          <a:prstGeom prst="rect">
            <a:avLst/>
          </a:prstGeom>
        </p:spPr>
      </p:pic>
      <p:cxnSp>
        <p:nvCxnSpPr>
          <p:cNvPr id="40" name="Connecteur droit avec flèche 39">
            <a:extLst>
              <a:ext uri="{FF2B5EF4-FFF2-40B4-BE49-F238E27FC236}">
                <a16:creationId xmlns="" xmlns:a16="http://schemas.microsoft.com/office/drawing/2014/main" id="{77C8835E-C3A7-442B-9A67-A526196565B3}"/>
              </a:ext>
            </a:extLst>
          </p:cNvPr>
          <p:cNvCxnSpPr>
            <a:cxnSpLocks/>
          </p:cNvCxnSpPr>
          <p:nvPr/>
        </p:nvCxnSpPr>
        <p:spPr>
          <a:xfrm flipH="1" flipV="1">
            <a:off x="8028883" y="3004457"/>
            <a:ext cx="661760" cy="1198710"/>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pic>
        <p:nvPicPr>
          <p:cNvPr id="13" name="Image 12">
            <a:extLst>
              <a:ext uri="{FF2B5EF4-FFF2-40B4-BE49-F238E27FC236}">
                <a16:creationId xmlns="" xmlns:a16="http://schemas.microsoft.com/office/drawing/2014/main" id="{882B1F58-5289-4D59-9458-FBA9B3B440E4}"/>
              </a:ext>
            </a:extLst>
          </p:cNvPr>
          <p:cNvPicPr>
            <a:picLocks noChangeAspect="1"/>
          </p:cNvPicPr>
          <p:nvPr/>
        </p:nvPicPr>
        <p:blipFill>
          <a:blip r:embed="rId4"/>
          <a:stretch>
            <a:fillRect/>
          </a:stretch>
        </p:blipFill>
        <p:spPr>
          <a:xfrm>
            <a:off x="317043" y="1714672"/>
            <a:ext cx="2629409" cy="1850720"/>
          </a:xfrm>
          <a:prstGeom prst="rect">
            <a:avLst/>
          </a:prstGeom>
        </p:spPr>
      </p:pic>
      <p:cxnSp>
        <p:nvCxnSpPr>
          <p:cNvPr id="33" name="Connecteur droit avec flèche 32">
            <a:extLst>
              <a:ext uri="{FF2B5EF4-FFF2-40B4-BE49-F238E27FC236}">
                <a16:creationId xmlns="" xmlns:a16="http://schemas.microsoft.com/office/drawing/2014/main" id="{D7C732F6-AC32-462B-807B-CEEA46951001}"/>
              </a:ext>
            </a:extLst>
          </p:cNvPr>
          <p:cNvCxnSpPr>
            <a:cxnSpLocks/>
          </p:cNvCxnSpPr>
          <p:nvPr/>
        </p:nvCxnSpPr>
        <p:spPr>
          <a:xfrm flipV="1">
            <a:off x="2197634" y="1770484"/>
            <a:ext cx="2374366" cy="582256"/>
          </a:xfrm>
          <a:prstGeom prst="straightConnector1">
            <a:avLst/>
          </a:prstGeom>
          <a:ln w="9525">
            <a:solidFill>
              <a:srgbClr val="FF6600"/>
            </a:solidFill>
            <a:tailEnd type="triangle"/>
          </a:ln>
        </p:spPr>
        <p:style>
          <a:lnRef idx="1">
            <a:schemeClr val="accent1"/>
          </a:lnRef>
          <a:fillRef idx="0">
            <a:schemeClr val="accent1"/>
          </a:fillRef>
          <a:effectRef idx="0">
            <a:schemeClr val="accent1"/>
          </a:effectRef>
          <a:fontRef idx="minor">
            <a:schemeClr val="tx1"/>
          </a:fontRef>
        </p:style>
      </p:cxnSp>
      <p:pic>
        <p:nvPicPr>
          <p:cNvPr id="3" name="Image 2">
            <a:extLst>
              <a:ext uri="{FF2B5EF4-FFF2-40B4-BE49-F238E27FC236}">
                <a16:creationId xmlns="" xmlns:a16="http://schemas.microsoft.com/office/drawing/2014/main" id="{B52172EF-EFCA-4F99-8012-608A3CCBE4E4}"/>
              </a:ext>
            </a:extLst>
          </p:cNvPr>
          <p:cNvPicPr>
            <a:picLocks noChangeAspect="1"/>
          </p:cNvPicPr>
          <p:nvPr/>
        </p:nvPicPr>
        <p:blipFill>
          <a:blip r:embed="rId5"/>
          <a:stretch>
            <a:fillRect/>
          </a:stretch>
        </p:blipFill>
        <p:spPr>
          <a:xfrm>
            <a:off x="4118769" y="3837373"/>
            <a:ext cx="814387" cy="895349"/>
          </a:xfrm>
          <a:prstGeom prst="rect">
            <a:avLst/>
          </a:prstGeom>
        </p:spPr>
      </p:pic>
    </p:spTree>
    <p:extLst>
      <p:ext uri="{BB962C8B-B14F-4D97-AF65-F5344CB8AC3E}">
        <p14:creationId xmlns:p14="http://schemas.microsoft.com/office/powerpoint/2010/main" val="3154632652"/>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Personnalisé 8">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0563C1"/>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1044</TotalTime>
  <Words>2179</Words>
  <Application>Microsoft Office PowerPoint</Application>
  <PresentationFormat>Affichage à l'écran (4:3)</PresentationFormat>
  <Paragraphs>363</Paragraphs>
  <Slides>33</Slides>
  <Notes>0</Notes>
  <HiddenSlides>0</HiddenSlides>
  <MMClips>0</MMClips>
  <ScaleCrop>false</ScaleCrop>
  <HeadingPairs>
    <vt:vector size="4" baseType="variant">
      <vt:variant>
        <vt:lpstr>Thème</vt:lpstr>
      </vt:variant>
      <vt:variant>
        <vt:i4>1</vt:i4>
      </vt:variant>
      <vt:variant>
        <vt:lpstr>Titres des diapositives</vt:lpstr>
      </vt:variant>
      <vt:variant>
        <vt:i4>33</vt:i4>
      </vt:variant>
    </vt:vector>
  </HeadingPairs>
  <TitlesOfParts>
    <vt:vector size="34" baseType="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Julien CROMBEZ</dc:creator>
  <cp:lastModifiedBy>Utilisateur</cp:lastModifiedBy>
  <cp:revision>556</cp:revision>
  <cp:lastPrinted>2019-10-31T17:55:07Z</cp:lastPrinted>
  <dcterms:created xsi:type="dcterms:W3CDTF">2019-09-25T17:30:47Z</dcterms:created>
  <dcterms:modified xsi:type="dcterms:W3CDTF">2023-05-12T13:54:58Z</dcterms:modified>
</cp:coreProperties>
</file>