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8" r:id="rId2"/>
    <p:sldId id="370" r:id="rId3"/>
    <p:sldId id="366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380" r:id="rId13"/>
    <p:sldId id="379" r:id="rId14"/>
    <p:sldId id="381" r:id="rId15"/>
    <p:sldId id="38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C0CEB"/>
    <a:srgbClr val="CCFFFF"/>
    <a:srgbClr val="0066FF"/>
    <a:srgbClr val="66FFFF"/>
    <a:srgbClr val="0099FF"/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6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-17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="" xmlns:a16="http://schemas.microsoft.com/office/drawing/2014/main" id="{071FC2DE-D612-47BF-984A-C1E88E3BFB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E805FE24-7CF2-4F41-BDB4-2B2A2B72FC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4E9F1-FB4A-43E8-A15A-74EA6FDD33D7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B5C74858-E0B6-4508-AB04-DA18E7515F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78FF51BC-4A59-46B7-822B-67A0826453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604E6-3E7C-4CF8-8ECF-106C6C2A3B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36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33FEE-ECFE-4333-80F0-D2CDFF220EAA}" type="datetimeFigureOut">
              <a:rPr lang="fr-FR" smtClean="0"/>
              <a:t>12/05/2023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3F52E-0FB3-4ED8-A6E7-1F38068C85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361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2136" y="6492875"/>
            <a:ext cx="20574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F0E9C7B5-498F-459B-AE0E-97ACA3484B4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Bouton d’action : accueil 8">
            <a:hlinkClick r:id="rId2" action="ppaction://hlinksldjump" highlightClick="1"/>
            <a:extLst>
              <a:ext uri="{FF2B5EF4-FFF2-40B4-BE49-F238E27FC236}">
                <a16:creationId xmlns="" xmlns:a16="http://schemas.microsoft.com/office/drawing/2014/main" id="{26D5F526-B0D7-4534-97BB-37A008A31E5D}"/>
              </a:ext>
            </a:extLst>
          </p:cNvPr>
          <p:cNvSpPr/>
          <p:nvPr userDrawn="1"/>
        </p:nvSpPr>
        <p:spPr>
          <a:xfrm>
            <a:off x="7212650" y="6563377"/>
            <a:ext cx="247829" cy="22411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’action : retour ou précédent 9">
            <a:hlinkClick r:id="" action="ppaction://hlinkshowjump?jump=previousslide" highlightClick="1"/>
            <a:extLst>
              <a:ext uri="{FF2B5EF4-FFF2-40B4-BE49-F238E27FC236}">
                <a16:creationId xmlns="" xmlns:a16="http://schemas.microsoft.com/office/drawing/2014/main" id="{5EB897A4-0849-449B-B5E3-1E2AA4802976}"/>
              </a:ext>
            </a:extLst>
          </p:cNvPr>
          <p:cNvSpPr/>
          <p:nvPr userDrawn="1"/>
        </p:nvSpPr>
        <p:spPr>
          <a:xfrm>
            <a:off x="7528845" y="6563377"/>
            <a:ext cx="247829" cy="22411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Bouton d’action : avant ou précédent 10">
            <a:hlinkClick r:id="" action="ppaction://hlinkshowjump?jump=nextslide" highlightClick="1"/>
            <a:extLst>
              <a:ext uri="{FF2B5EF4-FFF2-40B4-BE49-F238E27FC236}">
                <a16:creationId xmlns="" xmlns:a16="http://schemas.microsoft.com/office/drawing/2014/main" id="{F8EBA628-615E-4ECE-9EA9-48196EFA04C4}"/>
              </a:ext>
            </a:extLst>
          </p:cNvPr>
          <p:cNvSpPr/>
          <p:nvPr userDrawn="1"/>
        </p:nvSpPr>
        <p:spPr>
          <a:xfrm>
            <a:off x="7853585" y="6563377"/>
            <a:ext cx="247829" cy="22411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529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64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03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12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66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93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56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74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8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309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Tuto Revit - Avant-métré d'un ouvrage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5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Lycée D. Diderot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Tuto Revit - Avant-métré d'un ouvrage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9C7B5-498F-459B-AE0E-97ACA3484B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14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ZoneTexte 40">
            <a:extLst>
              <a:ext uri="{FF2B5EF4-FFF2-40B4-BE49-F238E27FC236}">
                <a16:creationId xmlns="" xmlns:a16="http://schemas.microsoft.com/office/drawing/2014/main" id="{03F83284-2C73-450D-9420-1A1D7AA31CF4}"/>
              </a:ext>
            </a:extLst>
          </p:cNvPr>
          <p:cNvSpPr txBox="1"/>
          <p:nvPr/>
        </p:nvSpPr>
        <p:spPr>
          <a:xfrm>
            <a:off x="352338" y="246829"/>
            <a:ext cx="8439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Maquette projet en groupe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0F0D78FB-42C6-4DB5-A025-4BEB64BC2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="" xmlns:a16="http://schemas.microsoft.com/office/drawing/2014/main" id="{0388A858-244C-4312-90D4-A33D17866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="" xmlns:a16="http://schemas.microsoft.com/office/drawing/2014/main" id="{E0D3A842-25EF-4140-91EA-A70A50DC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01774DE1-FC76-4D75-904C-CBFE9FA579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82" t="20058" r="8640" b="5184"/>
          <a:stretch/>
        </p:blipFill>
        <p:spPr>
          <a:xfrm>
            <a:off x="1950702" y="1637950"/>
            <a:ext cx="5242595" cy="358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2D6F972B-196B-4B34-8F50-46E0B88E2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960" y="2253829"/>
            <a:ext cx="4196632" cy="275809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D21FB102-8D46-48C3-8D90-0E45ABC92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68" y="1888882"/>
            <a:ext cx="8746435" cy="139968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 Lier un fichier REVIT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93359" y="3084815"/>
            <a:ext cx="509413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Ouvrir </a:t>
            </a:r>
            <a:r>
              <a:rPr lang="fr-FR" sz="1200" dirty="0"/>
              <a:t>la vue de niveau avec plan de masse,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 </a:t>
            </a:r>
            <a:r>
              <a:rPr lang="fr-FR" sz="1200" dirty="0"/>
              <a:t>l’onglet « Insérer » puis la commande « Lier un fichier REVIT »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Chercher</a:t>
            </a:r>
            <a:r>
              <a:rPr lang="fr-FR" sz="1200" dirty="0"/>
              <a:t> le projet REVIT de votre binôme puis cliquer sur Ouvrir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259396" y="2945885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10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0648A12F-64C5-4EA7-A87A-1841913D82E2}"/>
              </a:ext>
            </a:extLst>
          </p:cNvPr>
          <p:cNvSpPr txBox="1"/>
          <p:nvPr/>
        </p:nvSpPr>
        <p:spPr>
          <a:xfrm>
            <a:off x="259396" y="876919"/>
            <a:ext cx="7775644" cy="892552"/>
          </a:xfrm>
          <a:prstGeom prst="rect">
            <a:avLst/>
          </a:prstGeom>
          <a:solidFill>
            <a:srgbClr val="CCFFFF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i="1" dirty="0"/>
              <a:t>Vous avez deux solutions pour représenter les autres bâtiments :</a:t>
            </a:r>
          </a:p>
          <a:p>
            <a:r>
              <a:rPr lang="fr-FR" sz="1300" b="1" i="1" dirty="0"/>
              <a:t>	</a:t>
            </a:r>
            <a:r>
              <a:rPr lang="fr-FR" sz="1300" i="1" dirty="0"/>
              <a:t>- lier un </a:t>
            </a:r>
            <a:r>
              <a:rPr lang="fr-FR" sz="1300" i="1" dirty="0" smtClean="0"/>
              <a:t>fichier, </a:t>
            </a:r>
            <a:r>
              <a:rPr lang="fr-FR" sz="1300" i="1" dirty="0"/>
              <a:t>ce qui va vous permettre d’insérer une autre maquette comme si c’était un objet, avec la 	même représentation,</a:t>
            </a:r>
          </a:p>
          <a:p>
            <a:r>
              <a:rPr lang="fr-FR" sz="1300" i="1" dirty="0"/>
              <a:t>	- Créer un </a:t>
            </a:r>
            <a:r>
              <a:rPr lang="fr-FR" sz="1300" i="1" dirty="0" smtClean="0"/>
              <a:t>volume, </a:t>
            </a:r>
            <a:r>
              <a:rPr lang="fr-FR" sz="1300" i="1" dirty="0"/>
              <a:t>ce qui permet de représenter rapidement une forme mais sans détails.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181B9A3-0069-4BE1-A92F-318DA9FFD635}"/>
              </a:ext>
            </a:extLst>
          </p:cNvPr>
          <p:cNvCxnSpPr>
            <a:cxnSpLocks/>
          </p:cNvCxnSpPr>
          <p:nvPr/>
        </p:nvCxnSpPr>
        <p:spPr>
          <a:xfrm flipH="1" flipV="1">
            <a:off x="922351" y="2639835"/>
            <a:ext cx="2019632" cy="4473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05900B6C-C403-4801-902C-313A2BE74A4A}"/>
              </a:ext>
            </a:extLst>
          </p:cNvPr>
          <p:cNvCxnSpPr>
            <a:cxnSpLocks/>
          </p:cNvCxnSpPr>
          <p:nvPr/>
        </p:nvCxnSpPr>
        <p:spPr>
          <a:xfrm flipH="1">
            <a:off x="4572000" y="3733551"/>
            <a:ext cx="318053" cy="1046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="" xmlns:a16="http://schemas.microsoft.com/office/drawing/2014/main" id="{174697E7-9894-442F-8C91-7F0609440380}"/>
              </a:ext>
            </a:extLst>
          </p:cNvPr>
          <p:cNvCxnSpPr>
            <a:cxnSpLocks/>
          </p:cNvCxnSpPr>
          <p:nvPr/>
        </p:nvCxnSpPr>
        <p:spPr>
          <a:xfrm>
            <a:off x="4890053" y="3731146"/>
            <a:ext cx="1311966" cy="1157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7" name="Groupe 16">
            <a:extLst>
              <a:ext uri="{FF2B5EF4-FFF2-40B4-BE49-F238E27FC236}">
                <a16:creationId xmlns="" xmlns:a16="http://schemas.microsoft.com/office/drawing/2014/main" id="{A9E7C2C2-FBB3-4CBF-B59F-E4092B27315F}"/>
              </a:ext>
            </a:extLst>
          </p:cNvPr>
          <p:cNvGrpSpPr>
            <a:grpSpLocks/>
          </p:cNvGrpSpPr>
          <p:nvPr/>
        </p:nvGrpSpPr>
        <p:grpSpPr bwMode="auto">
          <a:xfrm>
            <a:off x="39962" y="734767"/>
            <a:ext cx="334963" cy="277813"/>
            <a:chOff x="4246088" y="4664940"/>
            <a:chExt cx="318782" cy="277860"/>
          </a:xfrm>
        </p:grpSpPr>
        <p:sp>
          <p:nvSpPr>
            <p:cNvPr id="18" name="Ellipse 17">
              <a:extLst>
                <a:ext uri="{FF2B5EF4-FFF2-40B4-BE49-F238E27FC236}">
                  <a16:creationId xmlns="" xmlns:a16="http://schemas.microsoft.com/office/drawing/2014/main" id="{C2B090B2-8CD8-4E1F-AEE1-4F757029C1CB}"/>
                </a:ext>
              </a:extLst>
            </p:cNvPr>
            <p:cNvSpPr/>
            <p:nvPr/>
          </p:nvSpPr>
          <p:spPr>
            <a:xfrm>
              <a:off x="4246088" y="4679230"/>
              <a:ext cx="255328" cy="263570"/>
            </a:xfrm>
            <a:prstGeom prst="ellipse">
              <a:avLst/>
            </a:prstGeom>
            <a:solidFill>
              <a:srgbClr val="CCFFFF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200" dirty="0">
                <a:cs typeface="Calibri"/>
              </a:endParaRPr>
            </a:p>
          </p:txBody>
        </p:sp>
        <p:sp>
          <p:nvSpPr>
            <p:cNvPr id="20" name="ZoneTexte 97">
              <a:extLst>
                <a:ext uri="{FF2B5EF4-FFF2-40B4-BE49-F238E27FC236}">
                  <a16:creationId xmlns="" xmlns:a16="http://schemas.microsoft.com/office/drawing/2014/main" id="{1192BD63-B40F-4290-A873-A79703BC5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6088" y="4664940"/>
              <a:ext cx="318782" cy="277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200" dirty="0" smtClean="0">
                  <a:latin typeface="Calibri"/>
                  <a:cs typeface="Calibri"/>
                </a:rPr>
                <a:t>0</a:t>
              </a:r>
              <a:endParaRPr lang="fr-FR" altLang="fr-FR" sz="12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2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29755345-1652-4A2B-8C13-DD2E70D45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05" y="938218"/>
            <a:ext cx="4868890" cy="282595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 Lier un fichier REVIT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93360" y="2343922"/>
            <a:ext cx="2914384" cy="1015663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Positionner </a:t>
            </a:r>
            <a:r>
              <a:rPr lang="fr-FR" sz="1200" dirty="0"/>
              <a:t>ouvrage sur le plan de masse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Utiliser</a:t>
            </a:r>
            <a:r>
              <a:rPr lang="fr-FR" sz="1200" dirty="0"/>
              <a:t> si besoin la rotation pour faire pivoter votre bâtiment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Reproduire</a:t>
            </a:r>
            <a:r>
              <a:rPr lang="fr-FR" sz="1200" dirty="0"/>
              <a:t> l’opération pour le second bâtiment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259396" y="2204992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11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181B9A3-0069-4BE1-A92F-318DA9FFD635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1850552" y="2046472"/>
            <a:ext cx="1846805" cy="297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6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BD2EB840-9C6E-42D4-8D51-6010C1D3B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1478"/>
            <a:ext cx="9144000" cy="427504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 Nettoyer la maquette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028950" y="5142309"/>
            <a:ext cx="5094139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dirty="0"/>
              <a:t>Pour cacher les éléments inutiles sur votre maquette,</a:t>
            </a:r>
            <a:r>
              <a:rPr lang="fr-FR" sz="1200" b="1" dirty="0"/>
              <a:t> sélectionner </a:t>
            </a:r>
            <a:r>
              <a:rPr lang="fr-FR" sz="1200" dirty="0"/>
              <a:t>la maquette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Positionner </a:t>
            </a:r>
            <a:r>
              <a:rPr lang="fr-FR" sz="1200" dirty="0"/>
              <a:t>votre souris au dessus de l’élément à masquer et appuyer sur la touche TAB (à gauche de la touche A du clavier)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Faire</a:t>
            </a:r>
            <a:r>
              <a:rPr lang="fr-FR" sz="1200" dirty="0"/>
              <a:t> un clique droit puis les commandes « Masquer dans la vue » et « Tous les éléments »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2894987" y="5003379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12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181B9A3-0069-4BE1-A92F-318DA9FFD635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5576020" y="3429001"/>
            <a:ext cx="363604" cy="1713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A98E3E77-624C-4B6B-A0D7-6843AF3AA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40" y="772879"/>
            <a:ext cx="6781800" cy="10668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 Créer un volume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13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150D8FB9-E908-4911-A168-41A6D96B5D48}"/>
              </a:ext>
            </a:extLst>
          </p:cNvPr>
          <p:cNvSpPr txBox="1"/>
          <p:nvPr/>
        </p:nvSpPr>
        <p:spPr>
          <a:xfrm>
            <a:off x="393359" y="2343922"/>
            <a:ext cx="5221280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Ouvrir </a:t>
            </a:r>
            <a:r>
              <a:rPr lang="fr-FR" sz="1200" dirty="0"/>
              <a:t>la vue de niveau avec plan de masse,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 </a:t>
            </a:r>
            <a:r>
              <a:rPr lang="fr-FR" sz="1200" dirty="0"/>
              <a:t>l’onglet « Volume et site » puis la commande « Volume in situ »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Utiliser </a:t>
            </a:r>
            <a:r>
              <a:rPr lang="fr-FR" sz="1200" dirty="0"/>
              <a:t>la fonction de création par ligne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="" xmlns:a16="http://schemas.microsoft.com/office/drawing/2014/main" id="{443BD29F-4748-4F79-A6A6-3A29364693A6}"/>
              </a:ext>
            </a:extLst>
          </p:cNvPr>
          <p:cNvGrpSpPr/>
          <p:nvPr/>
        </p:nvGrpSpPr>
        <p:grpSpPr>
          <a:xfrm>
            <a:off x="259396" y="2204992"/>
            <a:ext cx="267927" cy="277860"/>
            <a:chOff x="4198688" y="2087836"/>
            <a:chExt cx="255866" cy="277860"/>
          </a:xfrm>
        </p:grpSpPr>
        <p:sp>
          <p:nvSpPr>
            <p:cNvPr id="23" name="Ellipse 22">
              <a:extLst>
                <a:ext uri="{FF2B5EF4-FFF2-40B4-BE49-F238E27FC236}">
                  <a16:creationId xmlns="" xmlns:a16="http://schemas.microsoft.com/office/drawing/2014/main" id="{40383936-72D6-43E2-BBC1-8F3383FBE8E2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="" xmlns:a16="http://schemas.microsoft.com/office/drawing/2014/main" id="{EFECDE64-6AAC-4128-8D79-20ECD9C9C1DE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cxnSp>
        <p:nvCxnSpPr>
          <p:cNvPr id="25" name="Connecteur droit avec flèche 24">
            <a:extLst>
              <a:ext uri="{FF2B5EF4-FFF2-40B4-BE49-F238E27FC236}">
                <a16:creationId xmlns="" xmlns:a16="http://schemas.microsoft.com/office/drawing/2014/main" id="{96C8CB70-7AB3-4440-A15A-7FA76265142C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3003999" y="958529"/>
            <a:ext cx="3611486" cy="13853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410288C2-2318-47A2-ACB9-D3F7AED52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006" y="3253272"/>
            <a:ext cx="4476586" cy="2044457"/>
          </a:xfrm>
          <a:prstGeom prst="rect">
            <a:avLst/>
          </a:prstGeom>
        </p:spPr>
      </p:pic>
      <p:cxnSp>
        <p:nvCxnSpPr>
          <p:cNvPr id="14" name="Connecteur droit avec flèche 13">
            <a:extLst>
              <a:ext uri="{FF2B5EF4-FFF2-40B4-BE49-F238E27FC236}">
                <a16:creationId xmlns="" xmlns:a16="http://schemas.microsoft.com/office/drawing/2014/main" id="{7FA7BFE0-C38B-4D59-82FF-E85805D17387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84175" y="2990253"/>
            <a:ext cx="419824" cy="3502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="" xmlns:a16="http://schemas.microsoft.com/office/drawing/2014/main" id="{2CA75D40-3EA9-420F-8E98-B14735CD1AC4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939547" y="1645844"/>
            <a:ext cx="64452" cy="6980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88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="" xmlns:a16="http://schemas.microsoft.com/office/drawing/2014/main" id="{39E792C9-45B1-4292-B7E9-26BA8D964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005" y="1138675"/>
            <a:ext cx="3850056" cy="53542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B6E878AB-5EF2-4EB2-81A4-C9F0413F7F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11" t="40967"/>
          <a:stretch/>
        </p:blipFill>
        <p:spPr>
          <a:xfrm>
            <a:off x="392918" y="819620"/>
            <a:ext cx="1928891" cy="120689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 Créer un volume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14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150D8FB9-E908-4911-A168-41A6D96B5D48}"/>
              </a:ext>
            </a:extLst>
          </p:cNvPr>
          <p:cNvSpPr txBox="1"/>
          <p:nvPr/>
        </p:nvSpPr>
        <p:spPr>
          <a:xfrm>
            <a:off x="393359" y="2343922"/>
            <a:ext cx="509413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Suivre</a:t>
            </a:r>
            <a:r>
              <a:rPr lang="fr-FR" sz="1200" dirty="0"/>
              <a:t> les contours du bâtiment et </a:t>
            </a:r>
            <a:r>
              <a:rPr lang="fr-FR" sz="1200" b="1" dirty="0"/>
              <a:t>dessiner</a:t>
            </a:r>
            <a:r>
              <a:rPr lang="fr-FR" sz="1200" dirty="0"/>
              <a:t> le périmètre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Ouvrir</a:t>
            </a:r>
            <a:r>
              <a:rPr lang="fr-FR" sz="1200" dirty="0"/>
              <a:t> la vue 3D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la commande « Créer une forme solide »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="" xmlns:a16="http://schemas.microsoft.com/office/drawing/2014/main" id="{443BD29F-4748-4F79-A6A6-3A29364693A6}"/>
              </a:ext>
            </a:extLst>
          </p:cNvPr>
          <p:cNvGrpSpPr/>
          <p:nvPr/>
        </p:nvGrpSpPr>
        <p:grpSpPr>
          <a:xfrm>
            <a:off x="259396" y="2204992"/>
            <a:ext cx="267927" cy="277860"/>
            <a:chOff x="4198688" y="2087836"/>
            <a:chExt cx="255866" cy="277860"/>
          </a:xfrm>
        </p:grpSpPr>
        <p:sp>
          <p:nvSpPr>
            <p:cNvPr id="23" name="Ellipse 22">
              <a:extLst>
                <a:ext uri="{FF2B5EF4-FFF2-40B4-BE49-F238E27FC236}">
                  <a16:creationId xmlns="" xmlns:a16="http://schemas.microsoft.com/office/drawing/2014/main" id="{40383936-72D6-43E2-BBC1-8F3383FBE8E2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="" xmlns:a16="http://schemas.microsoft.com/office/drawing/2014/main" id="{EFECDE64-6AAC-4128-8D79-20ECD9C9C1DE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2</a:t>
              </a:r>
              <a:endParaRPr lang="fr-FR" sz="1200" dirty="0"/>
            </a:p>
          </p:txBody>
        </p:sp>
      </p:grpSp>
      <p:cxnSp>
        <p:nvCxnSpPr>
          <p:cNvPr id="25" name="Connecteur droit avec flèche 24">
            <a:extLst>
              <a:ext uri="{FF2B5EF4-FFF2-40B4-BE49-F238E27FC236}">
                <a16:creationId xmlns="" xmlns:a16="http://schemas.microsoft.com/office/drawing/2014/main" id="{96C8CB70-7AB3-4440-A15A-7FA76265142C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216093" y="1916264"/>
            <a:ext cx="724336" cy="427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EA3FC8A2-A36B-4B73-9EF3-D06DA36E351E}"/>
              </a:ext>
            </a:extLst>
          </p:cNvPr>
          <p:cNvCxnSpPr>
            <a:cxnSpLocks/>
          </p:cNvCxnSpPr>
          <p:nvPr/>
        </p:nvCxnSpPr>
        <p:spPr>
          <a:xfrm>
            <a:off x="1647825" y="1650206"/>
            <a:ext cx="568267" cy="26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="" xmlns:a16="http://schemas.microsoft.com/office/drawing/2014/main" id="{96843517-176E-4D65-8AAF-8F256D9DAF52}"/>
              </a:ext>
            </a:extLst>
          </p:cNvPr>
          <p:cNvCxnSpPr>
            <a:cxnSpLocks/>
          </p:cNvCxnSpPr>
          <p:nvPr/>
        </p:nvCxnSpPr>
        <p:spPr>
          <a:xfrm>
            <a:off x="1626394" y="1943100"/>
            <a:ext cx="568267" cy="26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="" xmlns:a16="http://schemas.microsoft.com/office/drawing/2014/main" id="{2A277B22-F065-4542-91FB-BCA73E5358D8}"/>
              </a:ext>
            </a:extLst>
          </p:cNvPr>
          <p:cNvCxnSpPr>
            <a:cxnSpLocks/>
          </p:cNvCxnSpPr>
          <p:nvPr/>
        </p:nvCxnSpPr>
        <p:spPr>
          <a:xfrm flipH="1">
            <a:off x="2194661" y="1683873"/>
            <a:ext cx="21431" cy="285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378265EB-EDB4-4D6D-8C2D-4C46B46EA9D2}"/>
              </a:ext>
            </a:extLst>
          </p:cNvPr>
          <p:cNvCxnSpPr>
            <a:cxnSpLocks/>
          </p:cNvCxnSpPr>
          <p:nvPr/>
        </p:nvCxnSpPr>
        <p:spPr>
          <a:xfrm flipH="1">
            <a:off x="1626394" y="1650206"/>
            <a:ext cx="21432" cy="292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="" xmlns:a16="http://schemas.microsoft.com/office/drawing/2014/main" id="{EC585FF0-F331-4728-A7DC-1B2CA48857E2}"/>
              </a:ext>
            </a:extLst>
          </p:cNvPr>
          <p:cNvCxnSpPr>
            <a:cxnSpLocks/>
          </p:cNvCxnSpPr>
          <p:nvPr/>
        </p:nvCxnSpPr>
        <p:spPr>
          <a:xfrm>
            <a:off x="4572000" y="2990253"/>
            <a:ext cx="1346200" cy="25723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="" xmlns:a16="http://schemas.microsoft.com/office/drawing/2014/main" id="{78227955-7C7A-4332-BD6F-57AE08D90F9E}"/>
              </a:ext>
            </a:extLst>
          </p:cNvPr>
          <p:cNvCxnSpPr>
            <a:cxnSpLocks/>
          </p:cNvCxnSpPr>
          <p:nvPr/>
        </p:nvCxnSpPr>
        <p:spPr>
          <a:xfrm flipV="1">
            <a:off x="5508930" y="2130094"/>
            <a:ext cx="2232444" cy="536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4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FD77D112-040C-4C68-B012-1AA00016B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18" y="1067234"/>
            <a:ext cx="4312163" cy="286559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Importer les autres bâtiments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2.3. Créer un volume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15</a:t>
            </a:fld>
            <a:endParaRPr lang="fr-FR" dirty="0"/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150D8FB9-E908-4911-A168-41A6D96B5D48}"/>
              </a:ext>
            </a:extLst>
          </p:cNvPr>
          <p:cNvSpPr txBox="1"/>
          <p:nvPr/>
        </p:nvSpPr>
        <p:spPr>
          <a:xfrm>
            <a:off x="806467" y="4345179"/>
            <a:ext cx="3765533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Ajuster </a:t>
            </a:r>
            <a:r>
              <a:rPr lang="fr-FR" sz="1200" dirty="0"/>
              <a:t>la hauteur de votre volume : par exemple 7m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="" xmlns:a16="http://schemas.microsoft.com/office/drawing/2014/main" id="{443BD29F-4748-4F79-A6A6-3A29364693A6}"/>
              </a:ext>
            </a:extLst>
          </p:cNvPr>
          <p:cNvGrpSpPr/>
          <p:nvPr/>
        </p:nvGrpSpPr>
        <p:grpSpPr>
          <a:xfrm>
            <a:off x="672504" y="4206249"/>
            <a:ext cx="267927" cy="277860"/>
            <a:chOff x="4198688" y="2087836"/>
            <a:chExt cx="255866" cy="277860"/>
          </a:xfrm>
        </p:grpSpPr>
        <p:sp>
          <p:nvSpPr>
            <p:cNvPr id="23" name="Ellipse 22">
              <a:extLst>
                <a:ext uri="{FF2B5EF4-FFF2-40B4-BE49-F238E27FC236}">
                  <a16:creationId xmlns="" xmlns:a16="http://schemas.microsoft.com/office/drawing/2014/main" id="{40383936-72D6-43E2-BBC1-8F3383FBE8E2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="" xmlns:a16="http://schemas.microsoft.com/office/drawing/2014/main" id="{EFECDE64-6AAC-4128-8D79-20ECD9C9C1DE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3</a:t>
              </a:r>
              <a:endParaRPr lang="fr-FR" sz="1200" dirty="0"/>
            </a:p>
          </p:txBody>
        </p:sp>
      </p:grpSp>
      <p:cxnSp>
        <p:nvCxnSpPr>
          <p:cNvPr id="25" name="Connecteur droit avec flèche 24">
            <a:extLst>
              <a:ext uri="{FF2B5EF4-FFF2-40B4-BE49-F238E27FC236}">
                <a16:creationId xmlns="" xmlns:a16="http://schemas.microsoft.com/office/drawing/2014/main" id="{96C8CB70-7AB3-4440-A15A-7FA76265142C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2689234" y="2870201"/>
            <a:ext cx="664303" cy="14749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7B3D8F93-592F-4458-85CF-B7ED810F5612}"/>
              </a:ext>
            </a:extLst>
          </p:cNvPr>
          <p:cNvSpPr txBox="1"/>
          <p:nvPr/>
        </p:nvSpPr>
        <p:spPr>
          <a:xfrm>
            <a:off x="475468" y="5111250"/>
            <a:ext cx="7775644" cy="492443"/>
          </a:xfrm>
          <a:prstGeom prst="rect">
            <a:avLst/>
          </a:prstGeom>
          <a:solidFill>
            <a:srgbClr val="CCFFFF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i="1" dirty="0"/>
              <a:t>La création de volume permet par exemple de créer rapidement des </a:t>
            </a:r>
            <a:r>
              <a:rPr lang="fr-FR" sz="1300" i="1" dirty="0" smtClean="0"/>
              <a:t>constructions </a:t>
            </a:r>
            <a:r>
              <a:rPr lang="fr-FR" sz="1300" i="1" dirty="0"/>
              <a:t>mitoyennes ou des bâtiments sans pour autant avoir à les modéliser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="" xmlns:a16="http://schemas.microsoft.com/office/drawing/2014/main" id="{A9E7C2C2-FBB3-4CBF-B59F-E4092B27315F}"/>
              </a:ext>
            </a:extLst>
          </p:cNvPr>
          <p:cNvGrpSpPr>
            <a:grpSpLocks/>
          </p:cNvGrpSpPr>
          <p:nvPr/>
        </p:nvGrpSpPr>
        <p:grpSpPr bwMode="auto">
          <a:xfrm>
            <a:off x="251802" y="4971529"/>
            <a:ext cx="334963" cy="277813"/>
            <a:chOff x="4246088" y="4664940"/>
            <a:chExt cx="318782" cy="277860"/>
          </a:xfrm>
        </p:grpSpPr>
        <p:sp>
          <p:nvSpPr>
            <p:cNvPr id="16" name="Ellipse 15">
              <a:extLst>
                <a:ext uri="{FF2B5EF4-FFF2-40B4-BE49-F238E27FC236}">
                  <a16:creationId xmlns="" xmlns:a16="http://schemas.microsoft.com/office/drawing/2014/main" id="{C2B090B2-8CD8-4E1F-AEE1-4F757029C1CB}"/>
                </a:ext>
              </a:extLst>
            </p:cNvPr>
            <p:cNvSpPr/>
            <p:nvPr/>
          </p:nvSpPr>
          <p:spPr>
            <a:xfrm>
              <a:off x="4246088" y="4679230"/>
              <a:ext cx="255328" cy="263570"/>
            </a:xfrm>
            <a:prstGeom prst="ellipse">
              <a:avLst/>
            </a:prstGeom>
            <a:solidFill>
              <a:srgbClr val="CCFFFF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200" dirty="0">
                <a:cs typeface="Calibri"/>
              </a:endParaRPr>
            </a:p>
          </p:txBody>
        </p:sp>
        <p:sp>
          <p:nvSpPr>
            <p:cNvPr id="17" name="ZoneTexte 97">
              <a:extLst>
                <a:ext uri="{FF2B5EF4-FFF2-40B4-BE49-F238E27FC236}">
                  <a16:creationId xmlns="" xmlns:a16="http://schemas.microsoft.com/office/drawing/2014/main" id="{1192BD63-B40F-4290-A873-A79703BC5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6088" y="4664940"/>
              <a:ext cx="318782" cy="277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200" dirty="0" smtClean="0">
                  <a:latin typeface="Calibri"/>
                  <a:cs typeface="Calibri"/>
                </a:rPr>
                <a:t>4</a:t>
              </a:r>
              <a:endParaRPr lang="fr-FR" altLang="fr-FR" sz="12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15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33286471-0AF2-474E-B724-E414FDF16A12}"/>
              </a:ext>
            </a:extLst>
          </p:cNvPr>
          <p:cNvSpPr txBox="1"/>
          <p:nvPr/>
        </p:nvSpPr>
        <p:spPr>
          <a:xfrm>
            <a:off x="292560" y="2072328"/>
            <a:ext cx="8532261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cs typeface="Segoe UI"/>
              </a:rPr>
              <a:t>1.</a:t>
            </a:r>
            <a:r>
              <a:rPr lang="fr-FR" dirty="0">
                <a:cs typeface="Segoe UI"/>
              </a:rPr>
              <a:t> </a:t>
            </a:r>
            <a:r>
              <a:rPr lang="fr-FR" b="1" dirty="0">
                <a:cs typeface="Segoe UI"/>
              </a:rPr>
              <a:t>Insertion d’un PDF en </a:t>
            </a:r>
            <a:r>
              <a:rPr lang="fr-FR" b="1" dirty="0" smtClean="0">
                <a:cs typeface="Segoe UI"/>
              </a:rPr>
              <a:t>fond</a:t>
            </a:r>
            <a:r>
              <a:rPr lang="fr-FR" dirty="0">
                <a:cs typeface="Segoe UI"/>
              </a:rPr>
              <a:t>                                                                                     </a:t>
            </a:r>
            <a:r>
              <a:rPr lang="fr-FR" dirty="0" smtClean="0">
                <a:cs typeface="Segoe UI"/>
              </a:rPr>
              <a:t>	</a:t>
            </a:r>
            <a:r>
              <a:rPr lang="fr-FR" dirty="0" smtClean="0">
                <a:cs typeface="Segoe UI"/>
                <a:hlinkClick r:id="rId2" action="ppaction://hlinksldjump"/>
              </a:rPr>
              <a:t>diapo</a:t>
            </a:r>
            <a:r>
              <a:rPr lang="fr-FR" dirty="0">
                <a:cs typeface="Segoe UI"/>
                <a:hlinkClick r:id="rId2" action="ppaction://hlinksldjump"/>
              </a:rPr>
              <a:t>   </a:t>
            </a:r>
            <a:r>
              <a:rPr lang="fr-FR" dirty="0" smtClean="0">
                <a:cs typeface="Segoe UI"/>
                <a:hlinkClick r:id="rId2" action="ppaction://hlinksldjump"/>
              </a:rPr>
              <a:t>3​</a:t>
            </a:r>
            <a:endParaRPr lang="fr-FR" dirty="0">
              <a:cs typeface="Segoe UI"/>
            </a:endParaRPr>
          </a:p>
          <a:p>
            <a:r>
              <a:rPr lang="fr-FR" b="1" dirty="0">
                <a:cs typeface="Segoe UI"/>
              </a:rPr>
              <a:t>2.</a:t>
            </a:r>
            <a:r>
              <a:rPr lang="fr-FR" dirty="0">
                <a:cs typeface="Segoe UI"/>
              </a:rPr>
              <a:t> </a:t>
            </a:r>
            <a:r>
              <a:rPr lang="fr-FR" b="1" dirty="0">
                <a:cs typeface="Segoe UI"/>
              </a:rPr>
              <a:t>Importer les autres </a:t>
            </a:r>
            <a:r>
              <a:rPr lang="fr-FR" b="1" dirty="0" smtClean="0">
                <a:cs typeface="Segoe UI"/>
              </a:rPr>
              <a:t>bâtiments</a:t>
            </a:r>
            <a:r>
              <a:rPr lang="fr-FR" dirty="0">
                <a:cs typeface="Segoe UI"/>
              </a:rPr>
              <a:t>                                                       </a:t>
            </a:r>
            <a:r>
              <a:rPr lang="fr-FR" dirty="0" smtClean="0">
                <a:cs typeface="Segoe UI"/>
              </a:rPr>
              <a:t>	         		</a:t>
            </a:r>
            <a:r>
              <a:rPr lang="fr-FR" dirty="0" smtClean="0">
                <a:cs typeface="Segoe UI"/>
                <a:hlinkClick r:id="rId3" action="ppaction://hlinksldjump"/>
              </a:rPr>
              <a:t>diapo</a:t>
            </a:r>
            <a:r>
              <a:rPr lang="fr-FR" dirty="0">
                <a:cs typeface="Segoe UI"/>
                <a:hlinkClick r:id="rId3" action="ppaction://hlinksldjump"/>
              </a:rPr>
              <a:t> </a:t>
            </a:r>
            <a:r>
              <a:rPr lang="fr-FR" dirty="0" smtClean="0">
                <a:cs typeface="Segoe UI"/>
                <a:hlinkClick r:id="rId3" action="ppaction://hlinksldjump"/>
              </a:rPr>
              <a:t>10</a:t>
            </a:r>
            <a:r>
              <a:rPr lang="en-US" dirty="0" smtClean="0">
                <a:cs typeface="Segoe UI"/>
              </a:rPr>
              <a:t>​</a:t>
            </a:r>
            <a:endParaRPr lang="en-US" dirty="0">
              <a:cs typeface="Segoe UI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BE2EE087-7F5F-45B7-A003-3352A711BAA9}"/>
              </a:ext>
            </a:extLst>
          </p:cNvPr>
          <p:cNvSpPr txBox="1"/>
          <p:nvPr/>
        </p:nvSpPr>
        <p:spPr>
          <a:xfrm>
            <a:off x="309814" y="1576158"/>
            <a:ext cx="2751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Sommaire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A6213AC5-C4BB-461B-8180-73B7F1F199AA}"/>
              </a:ext>
            </a:extLst>
          </p:cNvPr>
          <p:cNvSpPr txBox="1"/>
          <p:nvPr/>
        </p:nvSpPr>
        <p:spPr>
          <a:xfrm>
            <a:off x="347498" y="123418"/>
            <a:ext cx="8449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Maquette projet en groupe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2E864C0-AC92-4851-8285-9DB907D21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3C2FE7A5-AF07-4921-95BF-68C6C85C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2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264EA05B-0FF6-4915-A129-E9D74998A118}"/>
              </a:ext>
            </a:extLst>
          </p:cNvPr>
          <p:cNvSpPr txBox="1"/>
          <p:nvPr/>
        </p:nvSpPr>
        <p:spPr>
          <a:xfrm>
            <a:off x="285938" y="4563349"/>
            <a:ext cx="8530258" cy="692497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b="1" dirty="0"/>
              <a:t>Conseil : </a:t>
            </a:r>
            <a:r>
              <a:rPr lang="fr-FR" sz="1300" dirty="0"/>
              <a:t>Pour chaque étape (repérée par un numéro à 2 chiffres à l’intérieur d’un chapitre) :</a:t>
            </a:r>
          </a:p>
          <a:p>
            <a:pPr marL="628650" lvl="1" indent="-171450">
              <a:buFont typeface="Wingdings" panose="05000000000000000000" pitchFamily="2" charset="2"/>
              <a:buChar char="è"/>
            </a:pPr>
            <a:r>
              <a:rPr lang="fr-FR" sz="1300" dirty="0"/>
              <a:t>Parcourir rapidement l’ensemble des diapos de l’étape pour avoir un aperçu global de la démarche,</a:t>
            </a:r>
          </a:p>
          <a:p>
            <a:pPr marL="628650" lvl="1" indent="-171450">
              <a:buFont typeface="Wingdings" panose="05000000000000000000" pitchFamily="2" charset="2"/>
              <a:buChar char="è"/>
            </a:pPr>
            <a:r>
              <a:rPr lang="fr-FR" sz="1300" dirty="0"/>
              <a:t>Revenir au début de l’étape et réaliser les différentes actions en suivant pas à pas les consignes sur chaque diapo.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10E23D77-B4F9-486F-92E5-A7CC17DF50B8}"/>
              </a:ext>
            </a:extLst>
          </p:cNvPr>
          <p:cNvSpPr txBox="1"/>
          <p:nvPr/>
        </p:nvSpPr>
        <p:spPr>
          <a:xfrm>
            <a:off x="294565" y="5425869"/>
            <a:ext cx="8530258" cy="292388"/>
          </a:xfrm>
          <a:prstGeom prst="rect">
            <a:avLst/>
          </a:prstGeom>
          <a:solidFill>
            <a:srgbClr val="CCFFFF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b="1" i="1" dirty="0"/>
              <a:t>Nota : </a:t>
            </a:r>
            <a:r>
              <a:rPr lang="fr-FR" sz="1300" i="1" dirty="0"/>
              <a:t>Les étiquettes bleues sont des remarques pour aider à comprendre la démarche mais ne nécessitent pas d’action.</a:t>
            </a:r>
            <a:endParaRPr lang="fr-FR" sz="1300" b="1" i="1" dirty="0"/>
          </a:p>
        </p:txBody>
      </p:sp>
      <p:sp>
        <p:nvSpPr>
          <p:cNvPr id="14" name="Espace réservé du pied de page 6">
            <a:extLst>
              <a:ext uri="{FF2B5EF4-FFF2-40B4-BE49-F238E27FC236}">
                <a16:creationId xmlns="" xmlns:a16="http://schemas.microsoft.com/office/drawing/2014/main" id="{FC6DFA2C-0A6A-4181-8C97-ACCAA848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522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06DDCBAB-D566-4D32-9634-ED00DE052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8591"/>
          <a:stretch/>
        </p:blipFill>
        <p:spPr>
          <a:xfrm>
            <a:off x="8388" y="784980"/>
            <a:ext cx="9144000" cy="10499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D33C246-13B5-4A21-AB9B-D513C41DB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57" y="1867485"/>
            <a:ext cx="7852885" cy="42116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Insertion d’un 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pdf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2667184" y="2950310"/>
            <a:ext cx="4304581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dirty="0"/>
              <a:t>Ouvrir le menu </a:t>
            </a:r>
            <a:r>
              <a:rPr lang="fr-FR" sz="1200" b="1" dirty="0"/>
              <a:t>Insérer</a:t>
            </a:r>
            <a:r>
              <a:rPr lang="fr-FR" sz="1200" dirty="0"/>
              <a:t>,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Cliquer</a:t>
            </a:r>
            <a:r>
              <a:rPr lang="fr-FR" sz="1200" dirty="0"/>
              <a:t> sur Importer un </a:t>
            </a:r>
            <a:r>
              <a:rPr lang="fr-FR" sz="1200" dirty="0" err="1"/>
              <a:t>pdf</a:t>
            </a:r>
            <a:endParaRPr lang="fr-FR" sz="1200" dirty="0"/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le répertoire où se trouve votre plan de masse</a:t>
            </a:r>
          </a:p>
          <a:p>
            <a:endParaRPr lang="fr-FR" sz="1200" i="1" dirty="0"/>
          </a:p>
        </p:txBody>
      </p:sp>
      <p:sp>
        <p:nvSpPr>
          <p:cNvPr id="27" name="ZoneTexte 26">
            <a:extLst>
              <a:ext uri="{FF2B5EF4-FFF2-40B4-BE49-F238E27FC236}">
                <a16:creationId xmlns="" xmlns:a16="http://schemas.microsoft.com/office/drawing/2014/main" id="{F0B3AFFF-C0C1-46DE-80B8-916254DC2A53}"/>
              </a:ext>
            </a:extLst>
          </p:cNvPr>
          <p:cNvSpPr txBox="1"/>
          <p:nvPr/>
        </p:nvSpPr>
        <p:spPr>
          <a:xfrm>
            <a:off x="3253399" y="632961"/>
            <a:ext cx="3694213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Ouvrir</a:t>
            </a:r>
            <a:r>
              <a:rPr lang="fr-FR" sz="1200" dirty="0"/>
              <a:t> un nouveau projet avec le gabarit habituel (disponible dans Moodle ou sur </a:t>
            </a:r>
            <a:r>
              <a:rPr lang="fr-FR" sz="1200" dirty="0" err="1"/>
              <a:t>Dossup</a:t>
            </a:r>
            <a:r>
              <a:rPr lang="fr-FR" sz="1200" dirty="0"/>
              <a:t>)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Ouvrir</a:t>
            </a:r>
            <a:r>
              <a:rPr lang="fr-FR" sz="1200" dirty="0"/>
              <a:t> votre vue la plus basse (1a sous sol)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2528840" y="2765168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="" xmlns:a16="http://schemas.microsoft.com/office/drawing/2014/main" id="{D3517B3C-DFD7-4DAD-BE0D-B6469C99B8C0}"/>
              </a:ext>
            </a:extLst>
          </p:cNvPr>
          <p:cNvGrpSpPr/>
          <p:nvPr/>
        </p:nvGrpSpPr>
        <p:grpSpPr>
          <a:xfrm>
            <a:off x="3067377" y="456529"/>
            <a:ext cx="267927" cy="277860"/>
            <a:chOff x="4198688" y="2087836"/>
            <a:chExt cx="255866" cy="277860"/>
          </a:xfrm>
        </p:grpSpPr>
        <p:sp>
          <p:nvSpPr>
            <p:cNvPr id="48" name="Ellipse 47">
              <a:extLst>
                <a:ext uri="{FF2B5EF4-FFF2-40B4-BE49-F238E27FC236}">
                  <a16:creationId xmlns="" xmlns:a16="http://schemas.microsoft.com/office/drawing/2014/main" id="{A5E068F2-088D-41BF-947F-F10E14DDEFFE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49" name="ZoneTexte 48">
              <a:extLst>
                <a:ext uri="{FF2B5EF4-FFF2-40B4-BE49-F238E27FC236}">
                  <a16:creationId xmlns="" xmlns:a16="http://schemas.microsoft.com/office/drawing/2014/main" id="{59F4EE88-E91C-42F0-BD26-DF2E9AE81C5F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3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9F14F468-2863-4536-AB13-5319618679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9398" y="3781783"/>
            <a:ext cx="4102216" cy="2569172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="" xmlns:a16="http://schemas.microsoft.com/office/drawing/2014/main" id="{BF1A4218-0DB7-4D85-99A6-8F0772998E17}"/>
              </a:ext>
            </a:extLst>
          </p:cNvPr>
          <p:cNvCxnSpPr/>
          <p:nvPr/>
        </p:nvCxnSpPr>
        <p:spPr>
          <a:xfrm flipH="1" flipV="1">
            <a:off x="2527957" y="2055137"/>
            <a:ext cx="970598" cy="9042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</p:cNvCxnSpPr>
          <p:nvPr/>
        </p:nvCxnSpPr>
        <p:spPr>
          <a:xfrm flipV="1">
            <a:off x="3498555" y="2405605"/>
            <a:ext cx="585091" cy="5442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="" xmlns:a16="http://schemas.microsoft.com/office/drawing/2014/main" id="{DD97FF5C-71DA-409F-AA69-BECEF0F9FD5E}"/>
              </a:ext>
            </a:extLst>
          </p:cNvPr>
          <p:cNvCxnSpPr>
            <a:cxnSpLocks/>
          </p:cNvCxnSpPr>
          <p:nvPr/>
        </p:nvCxnSpPr>
        <p:spPr>
          <a:xfrm>
            <a:off x="4810145" y="3781308"/>
            <a:ext cx="9329" cy="876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="" xmlns:a16="http://schemas.microsoft.com/office/drawing/2014/main" id="{90E09A18-F9CE-40E1-B3B0-44384B79DBCD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2441196" y="1279292"/>
            <a:ext cx="2659310" cy="413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pied de page 6">
            <a:extLst>
              <a:ext uri="{FF2B5EF4-FFF2-40B4-BE49-F238E27FC236}">
                <a16:creationId xmlns="" xmlns:a16="http://schemas.microsoft.com/office/drawing/2014/main" id="{7F5B69F0-28F7-492B-BC8F-A7B91B172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40941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92BF8B0C-AF95-4F71-BF96-8B0C33487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10" y="1191462"/>
            <a:ext cx="4697270" cy="294184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Insertion d’un 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pdf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2646737" y="2570529"/>
            <a:ext cx="2453770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le Plan de masse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Cliquer</a:t>
            </a:r>
            <a:r>
              <a:rPr lang="fr-FR" sz="1200" dirty="0"/>
              <a:t> sur Ouvrir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2508392" y="2385387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3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4</a:t>
            </a:fld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="" xmlns:a16="http://schemas.microsoft.com/office/drawing/2014/main" id="{BF1A4218-0DB7-4D85-99A6-8F0772998E17}"/>
              </a:ext>
            </a:extLst>
          </p:cNvPr>
          <p:cNvCxnSpPr>
            <a:cxnSpLocks/>
          </p:cNvCxnSpPr>
          <p:nvPr/>
        </p:nvCxnSpPr>
        <p:spPr>
          <a:xfrm flipH="1" flipV="1">
            <a:off x="2508392" y="1925978"/>
            <a:ext cx="969715" cy="653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3873622" y="3032194"/>
            <a:ext cx="446708" cy="1016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="" xmlns:a16="http://schemas.microsoft.com/office/drawing/2014/main" id="{877ECC38-8233-4371-A0B4-D677FEED3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118" y="3383944"/>
            <a:ext cx="2666963" cy="2941847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="" xmlns:a16="http://schemas.microsoft.com/office/drawing/2014/main" id="{770C153C-D0BE-40A4-ADE6-EAA06983A3DF}"/>
              </a:ext>
            </a:extLst>
          </p:cNvPr>
          <p:cNvSpPr txBox="1"/>
          <p:nvPr/>
        </p:nvSpPr>
        <p:spPr>
          <a:xfrm>
            <a:off x="3093445" y="4636992"/>
            <a:ext cx="2453770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la bonne page du plan de masse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Modifier</a:t>
            </a:r>
            <a:r>
              <a:rPr lang="fr-FR" sz="1200" dirty="0"/>
              <a:t> pour 600pp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Cliquer</a:t>
            </a:r>
            <a:r>
              <a:rPr lang="fr-FR" sz="1200" dirty="0"/>
              <a:t> sur OK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="" xmlns:a16="http://schemas.microsoft.com/office/drawing/2014/main" id="{920EBB34-B5BE-4CF0-8C4E-5E5107B9DACC}"/>
              </a:ext>
            </a:extLst>
          </p:cNvPr>
          <p:cNvGrpSpPr/>
          <p:nvPr/>
        </p:nvGrpSpPr>
        <p:grpSpPr>
          <a:xfrm>
            <a:off x="2955100" y="4451850"/>
            <a:ext cx="267927" cy="277860"/>
            <a:chOff x="4198688" y="2087836"/>
            <a:chExt cx="255866" cy="277860"/>
          </a:xfrm>
        </p:grpSpPr>
        <p:sp>
          <p:nvSpPr>
            <p:cNvPr id="32" name="Ellipse 31">
              <a:extLst>
                <a:ext uri="{FF2B5EF4-FFF2-40B4-BE49-F238E27FC236}">
                  <a16:creationId xmlns="" xmlns:a16="http://schemas.microsoft.com/office/drawing/2014/main" id="{8DE89402-DEC1-412C-831D-45191B65ACFE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="" xmlns:a16="http://schemas.microsoft.com/office/drawing/2014/main" id="{5BCEECEA-D4AA-422C-A29C-1D07303ADE1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4</a:t>
              </a:r>
            </a:p>
          </p:txBody>
        </p:sp>
      </p:grpSp>
      <p:cxnSp>
        <p:nvCxnSpPr>
          <p:cNvPr id="34" name="Connecteur droit avec flèche 33">
            <a:extLst>
              <a:ext uri="{FF2B5EF4-FFF2-40B4-BE49-F238E27FC236}">
                <a16:creationId xmlns="" xmlns:a16="http://schemas.microsoft.com/office/drawing/2014/main" id="{A2A8093C-1C0C-4F50-B849-8188D79F6429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5547215" y="4367436"/>
            <a:ext cx="1062541" cy="685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="" xmlns:a16="http://schemas.microsoft.com/office/drawing/2014/main" id="{A140E0B0-AD62-447F-84C8-3EC0BB5087E0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5547215" y="5052491"/>
            <a:ext cx="1902209" cy="11469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="" xmlns:a16="http://schemas.microsoft.com/office/drawing/2014/main" id="{34FE707D-6F2D-469B-8859-5891BCCA07FD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5547215" y="5052491"/>
            <a:ext cx="794862" cy="878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Espace réservé du pied de page 6">
            <a:extLst>
              <a:ext uri="{FF2B5EF4-FFF2-40B4-BE49-F238E27FC236}">
                <a16:creationId xmlns="" xmlns:a16="http://schemas.microsoft.com/office/drawing/2014/main" id="{C2E6AE7F-D25C-4665-8E1E-8C89C833F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1200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5312D328-314A-47D5-B3E2-4D9070BFA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6964"/>
            <a:ext cx="9144000" cy="490407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1.1. Insertion d’un 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pdf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873620" y="2296302"/>
            <a:ext cx="3212979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Centrer</a:t>
            </a:r>
            <a:r>
              <a:rPr lang="fr-FR" sz="1200" dirty="0"/>
              <a:t> la croix au milieu des repères de vues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3739657" y="2157372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5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5</a:t>
            </a:fld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  <a:stCxn id="46" idx="2"/>
          </p:cNvCxnSpPr>
          <p:nvPr/>
        </p:nvCxnSpPr>
        <p:spPr>
          <a:xfrm flipH="1">
            <a:off x="5041784" y="2573301"/>
            <a:ext cx="438326" cy="1101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pied de page 6">
            <a:extLst>
              <a:ext uri="{FF2B5EF4-FFF2-40B4-BE49-F238E27FC236}">
                <a16:creationId xmlns="" xmlns:a16="http://schemas.microsoft.com/office/drawing/2014/main" id="{2D9FD41D-A1D9-4CFD-8D21-BBB4B562A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15634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BDAB191D-4B78-4693-8EFD-622BE4050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" y="1180841"/>
            <a:ext cx="9144000" cy="490407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B326E6B-F190-4B28-833B-46EB11D6EB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625" b="85714"/>
          <a:stretch/>
        </p:blipFill>
        <p:spPr>
          <a:xfrm>
            <a:off x="1" y="1213063"/>
            <a:ext cx="5931016" cy="71700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 Rotation du 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pdf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873621" y="2296302"/>
            <a:ext cx="2594292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rotation dans le menu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3739657" y="2157372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6</a:t>
            </a:fld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  <a:stCxn id="46" idx="0"/>
          </p:cNvCxnSpPr>
          <p:nvPr/>
        </p:nvCxnSpPr>
        <p:spPr>
          <a:xfrm flipH="1" flipV="1">
            <a:off x="2576475" y="1763960"/>
            <a:ext cx="2594292" cy="5323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="" xmlns:a16="http://schemas.microsoft.com/office/drawing/2014/main" id="{770C153C-D0BE-40A4-ADE6-EAA06983A3DF}"/>
              </a:ext>
            </a:extLst>
          </p:cNvPr>
          <p:cNvSpPr txBox="1"/>
          <p:nvPr/>
        </p:nvSpPr>
        <p:spPr>
          <a:xfrm>
            <a:off x="3079279" y="4664616"/>
            <a:ext cx="4378533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</a:t>
            </a:r>
            <a:r>
              <a:rPr lang="fr-FR" sz="1200" dirty="0"/>
              <a:t> un premier point puis un deuxième pour faire tourner votre plan et le mettre orthogonalement 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Cliquer</a:t>
            </a:r>
            <a:r>
              <a:rPr lang="fr-FR" sz="1200" dirty="0"/>
              <a:t> une nouvelle fois pour valider votre rotation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Vérifier</a:t>
            </a:r>
            <a:r>
              <a:rPr lang="fr-FR" sz="1200" dirty="0"/>
              <a:t> que vous êtes bien orthogonal (voir page suivante)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="" xmlns:a16="http://schemas.microsoft.com/office/drawing/2014/main" id="{920EBB34-B5BE-4CF0-8C4E-5E5107B9DACC}"/>
              </a:ext>
            </a:extLst>
          </p:cNvPr>
          <p:cNvGrpSpPr/>
          <p:nvPr/>
        </p:nvGrpSpPr>
        <p:grpSpPr>
          <a:xfrm>
            <a:off x="2955100" y="4451850"/>
            <a:ext cx="267927" cy="277860"/>
            <a:chOff x="4198688" y="2087836"/>
            <a:chExt cx="255866" cy="277860"/>
          </a:xfrm>
        </p:grpSpPr>
        <p:sp>
          <p:nvSpPr>
            <p:cNvPr id="32" name="Ellipse 31">
              <a:extLst>
                <a:ext uri="{FF2B5EF4-FFF2-40B4-BE49-F238E27FC236}">
                  <a16:creationId xmlns="" xmlns:a16="http://schemas.microsoft.com/office/drawing/2014/main" id="{8DE89402-DEC1-412C-831D-45191B65ACFE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="" xmlns:a16="http://schemas.microsoft.com/office/drawing/2014/main" id="{5BCEECEA-D4AA-422C-A29C-1D07303ADE1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</p:grpSp>
      <p:cxnSp>
        <p:nvCxnSpPr>
          <p:cNvPr id="35" name="Connecteur droit avec flèche 34">
            <a:extLst>
              <a:ext uri="{FF2B5EF4-FFF2-40B4-BE49-F238E27FC236}">
                <a16:creationId xmlns="" xmlns:a16="http://schemas.microsoft.com/office/drawing/2014/main" id="{A140E0B0-AD62-447F-84C8-3EC0BB5087E0}"/>
              </a:ext>
            </a:extLst>
          </p:cNvPr>
          <p:cNvCxnSpPr>
            <a:cxnSpLocks/>
            <a:stCxn id="26" idx="3"/>
          </p:cNvCxnSpPr>
          <p:nvPr/>
        </p:nvCxnSpPr>
        <p:spPr>
          <a:xfrm flipH="1">
            <a:off x="7435260" y="5080115"/>
            <a:ext cx="22552" cy="11469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="" xmlns:a16="http://schemas.microsoft.com/office/drawing/2014/main" id="{CD2C1A9C-80E3-4DDB-9278-69AC3FA0E77B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5268546" y="3439926"/>
            <a:ext cx="1098698" cy="12246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Espace réservé du pied de page 6">
            <a:extLst>
              <a:ext uri="{FF2B5EF4-FFF2-40B4-BE49-F238E27FC236}">
                <a16:creationId xmlns="" xmlns:a16="http://schemas.microsoft.com/office/drawing/2014/main" id="{C2407E3B-1ACF-42FD-96B0-31D390B31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40034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7C55534A-02DF-49A9-93AC-ED97D280C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6" y="1035452"/>
            <a:ext cx="8934275" cy="47915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1.2. Rotation du 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pdf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3873620" y="2296302"/>
            <a:ext cx="2946629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Insérer </a:t>
            </a:r>
            <a:r>
              <a:rPr lang="fr-FR" sz="1200" dirty="0"/>
              <a:t>un mur pour vérifier qu’il s’aligne bien avec votre plan puis supprimer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3739657" y="2157372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3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7</a:t>
            </a:fld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</p:cNvCxnSpPr>
          <p:nvPr/>
        </p:nvCxnSpPr>
        <p:spPr>
          <a:xfrm flipH="1">
            <a:off x="5268547" y="2757967"/>
            <a:ext cx="75240" cy="773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Espace réservé du pied de page 6">
            <a:extLst>
              <a:ext uri="{FF2B5EF4-FFF2-40B4-BE49-F238E27FC236}">
                <a16:creationId xmlns="" xmlns:a16="http://schemas.microsoft.com/office/drawing/2014/main" id="{4EC86FEC-FEA9-482E-8A49-4FE2DDF4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14816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94D209-6096-4E3F-8210-BA9B2C36F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6" y="1035452"/>
            <a:ext cx="8934275" cy="47915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1.3. Mise à l’échelle du plan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1323367" y="2111745"/>
            <a:ext cx="2946629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Mettre </a:t>
            </a:r>
            <a:r>
              <a:rPr lang="fr-FR" sz="1200" dirty="0"/>
              <a:t>l’échelle du plan dans les paramètres : pour celui-ci 1/250ème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1189404" y="1972815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8</a:t>
            </a:fld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181B9A3-0069-4BE1-A92F-318DA9FFD635}"/>
              </a:ext>
            </a:extLst>
          </p:cNvPr>
          <p:cNvCxnSpPr>
            <a:cxnSpLocks/>
          </p:cNvCxnSpPr>
          <p:nvPr/>
        </p:nvCxnSpPr>
        <p:spPr>
          <a:xfrm flipH="1">
            <a:off x="864066" y="2357306"/>
            <a:ext cx="459301" cy="3404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</p:spTree>
    <p:extLst>
      <p:ext uri="{BB962C8B-B14F-4D97-AF65-F5344CB8AC3E}">
        <p14:creationId xmlns:p14="http://schemas.microsoft.com/office/powerpoint/2010/main" val="26165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F094D209-6096-4E3F-8210-BA9B2C36F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6" y="1035452"/>
            <a:ext cx="8934275" cy="479159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6AF12D3-D840-4149-85E9-F6A766B5B75A}"/>
              </a:ext>
            </a:extLst>
          </p:cNvPr>
          <p:cNvSpPr/>
          <p:nvPr/>
        </p:nvSpPr>
        <p:spPr>
          <a:xfrm>
            <a:off x="2216092" y="328570"/>
            <a:ext cx="2884414" cy="258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105E5A89-82F5-454F-813A-11477445333E}"/>
              </a:ext>
            </a:extLst>
          </p:cNvPr>
          <p:cNvSpPr txBox="1"/>
          <p:nvPr/>
        </p:nvSpPr>
        <p:spPr>
          <a:xfrm>
            <a:off x="8388" y="34215"/>
            <a:ext cx="9034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Insertion d’un PDF en fond</a:t>
            </a:r>
          </a:p>
          <a:p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1.4. Finalisation</a:t>
            </a:r>
            <a:endParaRPr lang="fr-F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="" xmlns:a16="http://schemas.microsoft.com/office/drawing/2014/main" id="{88B33AD8-212D-40BC-A2BD-B3C473296C61}"/>
              </a:ext>
            </a:extLst>
          </p:cNvPr>
          <p:cNvSpPr txBox="1"/>
          <p:nvPr/>
        </p:nvSpPr>
        <p:spPr>
          <a:xfrm>
            <a:off x="1323367" y="2111745"/>
            <a:ext cx="3087699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è"/>
            </a:pPr>
            <a:r>
              <a:rPr lang="fr-FR" sz="1200" b="1" dirty="0"/>
              <a:t>Sélectionner </a:t>
            </a:r>
            <a:r>
              <a:rPr lang="fr-FR" sz="1200" dirty="0"/>
              <a:t>l’icone punaise pour bloquer l’image et ne plus pouvoir la modifier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="" xmlns:a16="http://schemas.microsoft.com/office/drawing/2014/main" id="{DBE315E4-89CD-4B8D-910D-C978B5016F10}"/>
              </a:ext>
            </a:extLst>
          </p:cNvPr>
          <p:cNvGrpSpPr/>
          <p:nvPr/>
        </p:nvGrpSpPr>
        <p:grpSpPr>
          <a:xfrm>
            <a:off x="1189404" y="1972815"/>
            <a:ext cx="267927" cy="277860"/>
            <a:chOff x="4198688" y="2087836"/>
            <a:chExt cx="255866" cy="277860"/>
          </a:xfrm>
        </p:grpSpPr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2B5A8FE-2B3B-4032-B82B-24B6D1618A37}"/>
                </a:ext>
              </a:extLst>
            </p:cNvPr>
            <p:cNvSpPr/>
            <p:nvPr/>
          </p:nvSpPr>
          <p:spPr>
            <a:xfrm>
              <a:off x="4198688" y="2102386"/>
              <a:ext cx="255866" cy="26331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="" xmlns:a16="http://schemas.microsoft.com/office/drawing/2014/main" id="{FC95E730-477B-46DA-98C2-231410CA96C5}"/>
                </a:ext>
              </a:extLst>
            </p:cNvPr>
            <p:cNvSpPr txBox="1"/>
            <p:nvPr/>
          </p:nvSpPr>
          <p:spPr>
            <a:xfrm>
              <a:off x="4198689" y="2087836"/>
              <a:ext cx="2550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1</a:t>
              </a:r>
            </a:p>
          </p:txBody>
        </p:sp>
      </p:grp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243F6FF-6BA5-4B25-9CAA-6E91F4DD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Lycée D. Diderot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7368128F-6AFB-4D26-9986-D4A99807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C7B5-498F-459B-AE0E-97ACA3484B4E}" type="slidenum">
              <a:rPr lang="fr-FR" smtClean="0"/>
              <a:t>9</a:t>
            </a:fld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AAABAC19-085C-44CC-875B-3FE7E381E3ED}"/>
              </a:ext>
            </a:extLst>
          </p:cNvPr>
          <p:cNvCxnSpPr>
            <a:cxnSpLocks/>
          </p:cNvCxnSpPr>
          <p:nvPr/>
        </p:nvCxnSpPr>
        <p:spPr>
          <a:xfrm flipH="1">
            <a:off x="5268547" y="2757967"/>
            <a:ext cx="75240" cy="773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="" xmlns:a16="http://schemas.microsoft.com/office/drawing/2014/main" id="{0181B9A3-0069-4BE1-A92F-318DA9FFD635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2867217" y="1455727"/>
            <a:ext cx="161733" cy="656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Espace réservé du pied de page 6">
            <a:extLst>
              <a:ext uri="{FF2B5EF4-FFF2-40B4-BE49-F238E27FC236}">
                <a16:creationId xmlns="" xmlns:a16="http://schemas.microsoft.com/office/drawing/2014/main" id="{85BD34E8-BF4A-4BB9-8F84-69C89632F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92875"/>
            <a:ext cx="3086100" cy="365125"/>
          </a:xfrm>
        </p:spPr>
        <p:txBody>
          <a:bodyPr/>
          <a:lstStyle/>
          <a:p>
            <a:r>
              <a:rPr lang="fr-FR" dirty="0"/>
              <a:t>Tuto Revit – Projet en groupe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0648A12F-64C5-4EA7-A87A-1841913D82E2}"/>
              </a:ext>
            </a:extLst>
          </p:cNvPr>
          <p:cNvSpPr txBox="1"/>
          <p:nvPr/>
        </p:nvSpPr>
        <p:spPr>
          <a:xfrm>
            <a:off x="294565" y="5425869"/>
            <a:ext cx="7775644" cy="292388"/>
          </a:xfrm>
          <a:prstGeom prst="rect">
            <a:avLst/>
          </a:prstGeom>
          <a:solidFill>
            <a:srgbClr val="CCFFFF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300" b="1" i="1" dirty="0"/>
              <a:t>Nota : </a:t>
            </a:r>
            <a:r>
              <a:rPr lang="fr-FR" sz="1300" i="1" dirty="0"/>
              <a:t>Vous pouvez maintenant partager votre maquette dans votre groupe et modéliser vos bâtiments respectifs </a:t>
            </a:r>
            <a:endParaRPr lang="fr-FR" sz="1300" b="1" i="1" dirty="0"/>
          </a:p>
        </p:txBody>
      </p:sp>
      <p:grpSp>
        <p:nvGrpSpPr>
          <p:cNvPr id="16" name="Groupe 15">
            <a:extLst>
              <a:ext uri="{FF2B5EF4-FFF2-40B4-BE49-F238E27FC236}">
                <a16:creationId xmlns="" xmlns:a16="http://schemas.microsoft.com/office/drawing/2014/main" id="{A9E7C2C2-FBB3-4CBF-B59F-E4092B27315F}"/>
              </a:ext>
            </a:extLst>
          </p:cNvPr>
          <p:cNvGrpSpPr>
            <a:grpSpLocks/>
          </p:cNvGrpSpPr>
          <p:nvPr/>
        </p:nvGrpSpPr>
        <p:grpSpPr bwMode="auto">
          <a:xfrm>
            <a:off x="109056" y="5244821"/>
            <a:ext cx="334963" cy="277813"/>
            <a:chOff x="4246088" y="4664940"/>
            <a:chExt cx="318782" cy="277860"/>
          </a:xfrm>
        </p:grpSpPr>
        <p:sp>
          <p:nvSpPr>
            <p:cNvPr id="17" name="Ellipse 16">
              <a:extLst>
                <a:ext uri="{FF2B5EF4-FFF2-40B4-BE49-F238E27FC236}">
                  <a16:creationId xmlns="" xmlns:a16="http://schemas.microsoft.com/office/drawing/2014/main" id="{C2B090B2-8CD8-4E1F-AEE1-4F757029C1CB}"/>
                </a:ext>
              </a:extLst>
            </p:cNvPr>
            <p:cNvSpPr/>
            <p:nvPr/>
          </p:nvSpPr>
          <p:spPr>
            <a:xfrm>
              <a:off x="4246088" y="4679230"/>
              <a:ext cx="255328" cy="263570"/>
            </a:xfrm>
            <a:prstGeom prst="ellipse">
              <a:avLst/>
            </a:prstGeom>
            <a:solidFill>
              <a:srgbClr val="CCFFFF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anchor="ctr"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200" dirty="0">
                <a:cs typeface="Calibri"/>
              </a:endParaRPr>
            </a:p>
          </p:txBody>
        </p:sp>
        <p:sp>
          <p:nvSpPr>
            <p:cNvPr id="18" name="ZoneTexte 97">
              <a:extLst>
                <a:ext uri="{FF2B5EF4-FFF2-40B4-BE49-F238E27FC236}">
                  <a16:creationId xmlns="" xmlns:a16="http://schemas.microsoft.com/office/drawing/2014/main" id="{1192BD63-B40F-4290-A873-A79703BC5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6088" y="4664940"/>
              <a:ext cx="318782" cy="277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200" dirty="0" smtClean="0">
                  <a:latin typeface="Calibri"/>
                  <a:cs typeface="Calibri"/>
                </a:rPr>
                <a:t>2</a:t>
              </a:r>
              <a:endParaRPr lang="fr-FR" altLang="fr-FR" sz="1200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62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0563C1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748</Words>
  <Application>Microsoft Office PowerPoint</Application>
  <PresentationFormat>Affichage à l'écran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CROMBEZ</dc:creator>
  <cp:lastModifiedBy>Utilisateur</cp:lastModifiedBy>
  <cp:revision>1003</cp:revision>
  <cp:lastPrinted>2019-10-31T17:55:07Z</cp:lastPrinted>
  <dcterms:created xsi:type="dcterms:W3CDTF">2019-09-25T17:30:47Z</dcterms:created>
  <dcterms:modified xsi:type="dcterms:W3CDTF">2023-05-12T13:48:29Z</dcterms:modified>
</cp:coreProperties>
</file>