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68" r:id="rId2"/>
    <p:sldId id="287" r:id="rId3"/>
    <p:sldId id="370" r:id="rId4"/>
    <p:sldId id="256" r:id="rId5"/>
    <p:sldId id="344" r:id="rId6"/>
    <p:sldId id="413" r:id="rId7"/>
    <p:sldId id="414" r:id="rId8"/>
    <p:sldId id="415" r:id="rId9"/>
    <p:sldId id="416" r:id="rId10"/>
    <p:sldId id="412" r:id="rId11"/>
    <p:sldId id="417" r:id="rId12"/>
    <p:sldId id="418" r:id="rId13"/>
    <p:sldId id="419" r:id="rId14"/>
    <p:sldId id="420" r:id="rId15"/>
    <p:sldId id="421" r:id="rId16"/>
    <p:sldId id="377" r:id="rId17"/>
    <p:sldId id="294" r:id="rId18"/>
    <p:sldId id="422" r:id="rId19"/>
    <p:sldId id="423" r:id="rId20"/>
    <p:sldId id="424" r:id="rId21"/>
    <p:sldId id="425" r:id="rId22"/>
    <p:sldId id="426" r:id="rId23"/>
    <p:sldId id="408" r:id="rId24"/>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66FFFF"/>
    <a:srgbClr val="CCFFFF"/>
    <a:srgbClr val="FF6600"/>
    <a:srgbClr val="FC0CEB"/>
    <a:srgbClr val="0099FF"/>
    <a:srgbClr val="FF9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EBA9C7-F1A0-4A20-A07A-4EB3BCCFAE50}" v="1677" dt="2022-03-07T12:57:34.620"/>
    <p1510:client id="{19A477B5-7370-4B7F-A6CE-A8A46E8A38A8}" v="492" dt="2022-03-07T13:20:45.397"/>
    <p1510:client id="{1ABCB961-CD18-0269-BBFB-E32AFBA92E7D}" v="186" dt="2022-09-06T14:28:06.222"/>
    <p1510:client id="{350DB107-4445-F1CE-14FF-342276CCA685}" v="869" dt="2022-03-07T13:51:41.054"/>
    <p1510:client id="{63647DC8-8A1A-4419-479B-4E2A992B666F}" v="17" dt="2022-03-07T13:55:51.824"/>
    <p1510:client id="{B970C16A-C27C-F8C2-D9DD-3D95B2469F60}" v="696" dt="2022-03-07T14:38:29.525"/>
    <p1510:client id="{DB1A84A5-D58B-4A19-81C5-55B1AD4A681B}" v="2705" dt="2022-03-08T10:02:10.164"/>
    <p1510:client id="{E436E772-861F-F217-DF83-C2F25EA4C0F4}" v="81" dt="2022-03-07T14:04:46.217"/>
    <p1510:client id="{EA22C725-C151-A7FC-8873-F82554CB481E}" v="1824" dt="2022-02-24T16:35:07.600"/>
    <p1510:client id="{FD80AA96-8DCF-44A9-AD17-F5AED1D90873}" v="2848" dt="2022-03-03T16:32:01.08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1494" y="-9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 xmlns:a16="http://schemas.microsoft.com/office/drawing/2014/main" id="{C5240567-84DE-4AB4-BF9C-AE519082DD0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a:extLst>
              <a:ext uri="{FF2B5EF4-FFF2-40B4-BE49-F238E27FC236}">
                <a16:creationId xmlns="" xmlns:a16="http://schemas.microsoft.com/office/drawing/2014/main" id="{8675C447-B4D2-47E0-9329-12EC31B813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C01CF291-AB5F-4FC6-9361-88253949B7D0}" type="datetimeFigureOut">
              <a:rPr lang="fr-FR"/>
              <a:pPr>
                <a:defRPr/>
              </a:pPr>
              <a:t>24/05/2023</a:t>
            </a:fld>
            <a:endParaRPr lang="fr-FR"/>
          </a:p>
        </p:txBody>
      </p:sp>
      <p:sp>
        <p:nvSpPr>
          <p:cNvPr id="4" name="Espace réservé du pied de page 3">
            <a:extLst>
              <a:ext uri="{FF2B5EF4-FFF2-40B4-BE49-F238E27FC236}">
                <a16:creationId xmlns="" xmlns:a16="http://schemas.microsoft.com/office/drawing/2014/main" id="{73BC0CC5-6C0B-4003-B3F4-3F3CC4CC364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5" name="Espace réservé du numéro de diapositive 4">
            <a:extLst>
              <a:ext uri="{FF2B5EF4-FFF2-40B4-BE49-F238E27FC236}">
                <a16:creationId xmlns="" xmlns:a16="http://schemas.microsoft.com/office/drawing/2014/main" id="{D9B015E3-087F-4D2A-A551-0633F945925E}"/>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5F72E3A-6F93-4315-ABC1-DA8FBE67F1A8}" type="slidenum">
              <a:rPr lang="fr-FR" altLang="fr-FR"/>
              <a:pPr/>
              <a:t>‹N°›</a:t>
            </a:fld>
            <a:endParaRPr lang="fr-FR"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 xmlns:a16="http://schemas.microsoft.com/office/drawing/2014/main" id="{C7609873-F332-4F8C-88AA-FAF2109C1D2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a:extLst>
              <a:ext uri="{FF2B5EF4-FFF2-40B4-BE49-F238E27FC236}">
                <a16:creationId xmlns="" xmlns:a16="http://schemas.microsoft.com/office/drawing/2014/main" id="{2A0828D4-A80D-404E-9B4A-825F516E6B2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8BA7C97E-192B-40E3-B7FA-8CF317D7685C}" type="datetimeFigureOut">
              <a:rPr lang="fr-FR"/>
              <a:pPr>
                <a:defRPr/>
              </a:pPr>
              <a:t>24/05/2023</a:t>
            </a:fld>
            <a:endParaRPr lang="fr-FR"/>
          </a:p>
        </p:txBody>
      </p:sp>
      <p:sp>
        <p:nvSpPr>
          <p:cNvPr id="4" name="Espace réservé de l'image des diapositives 3">
            <a:extLst>
              <a:ext uri="{FF2B5EF4-FFF2-40B4-BE49-F238E27FC236}">
                <a16:creationId xmlns="" xmlns:a16="http://schemas.microsoft.com/office/drawing/2014/main" id="{D5DAC2E8-9772-4CAD-A38F-1E4B8795A809}"/>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notes 4">
            <a:extLst>
              <a:ext uri="{FF2B5EF4-FFF2-40B4-BE49-F238E27FC236}">
                <a16:creationId xmlns="" xmlns:a16="http://schemas.microsoft.com/office/drawing/2014/main" id="{1C051833-A09A-4DE3-84CF-85B2BCE679E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 xmlns:a16="http://schemas.microsoft.com/office/drawing/2014/main" id="{7C956E01-2BCC-4543-B807-C1B85F291176}"/>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7" name="Espace réservé du numéro de diapositive 6">
            <a:extLst>
              <a:ext uri="{FF2B5EF4-FFF2-40B4-BE49-F238E27FC236}">
                <a16:creationId xmlns="" xmlns:a16="http://schemas.microsoft.com/office/drawing/2014/main" id="{BC6537A4-D5E4-441F-B955-F88D2AEB31E2}"/>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BCECDDD-828C-4838-A48D-42B6E5FE429B}" type="slidenum">
              <a:rPr lang="fr-FR" altLang="fr-FR"/>
              <a:pPr/>
              <a:t>‹N°›</a:t>
            </a:fld>
            <a:endParaRPr lang="fr-FR" altLang="fr-FR"/>
          </a:p>
        </p:txBody>
      </p:sp>
    </p:spTree>
    <p:extLst>
      <p:ext uri="{BB962C8B-B14F-4D97-AF65-F5344CB8AC3E}">
        <p14:creationId xmlns:p14="http://schemas.microsoft.com/office/powerpoint/2010/main" val="9953396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Bouton d’action : accueil 3">
            <a:hlinkClick r:id="rId2" action="ppaction://hlinksldjump" highlightClick="1"/>
            <a:extLst>
              <a:ext uri="{FF2B5EF4-FFF2-40B4-BE49-F238E27FC236}">
                <a16:creationId xmlns="" xmlns:a16="http://schemas.microsoft.com/office/drawing/2014/main" id="{EC8E36B4-731A-4A28-AB60-4BEBB209BB8E}"/>
              </a:ext>
            </a:extLst>
          </p:cNvPr>
          <p:cNvSpPr/>
          <p:nvPr userDrawn="1"/>
        </p:nvSpPr>
        <p:spPr>
          <a:xfrm>
            <a:off x="7212013" y="6562725"/>
            <a:ext cx="249237" cy="22542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5" name="Bouton d’action : retour ou précédent 4">
            <a:hlinkClick r:id="" action="ppaction://hlinkshowjump?jump=previousslide" highlightClick="1"/>
            <a:extLst>
              <a:ext uri="{FF2B5EF4-FFF2-40B4-BE49-F238E27FC236}">
                <a16:creationId xmlns="" xmlns:a16="http://schemas.microsoft.com/office/drawing/2014/main" id="{2F006D8E-415D-43B1-BB5C-950D5CFAAA63}"/>
              </a:ext>
            </a:extLst>
          </p:cNvPr>
          <p:cNvSpPr/>
          <p:nvPr userDrawn="1"/>
        </p:nvSpPr>
        <p:spPr>
          <a:xfrm>
            <a:off x="7529513" y="6562725"/>
            <a:ext cx="247650" cy="22542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6" name="Bouton d’action : avant ou précédent 5">
            <a:hlinkClick r:id="" action="ppaction://hlinkshowjump?jump=nextslide" highlightClick="1"/>
            <a:extLst>
              <a:ext uri="{FF2B5EF4-FFF2-40B4-BE49-F238E27FC236}">
                <a16:creationId xmlns="" xmlns:a16="http://schemas.microsoft.com/office/drawing/2014/main" id="{90E7C09F-6CF4-4600-B1F7-E314A4B66D2A}"/>
              </a:ext>
            </a:extLst>
          </p:cNvPr>
          <p:cNvSpPr/>
          <p:nvPr userDrawn="1"/>
        </p:nvSpPr>
        <p:spPr>
          <a:xfrm>
            <a:off x="7853363" y="6562725"/>
            <a:ext cx="247650" cy="22542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7" name="Date Placeholder 3">
            <a:extLst>
              <a:ext uri="{FF2B5EF4-FFF2-40B4-BE49-F238E27FC236}">
                <a16:creationId xmlns="" xmlns:a16="http://schemas.microsoft.com/office/drawing/2014/main" id="{943B137F-A008-43D3-97A3-AB2D40346733}"/>
              </a:ext>
            </a:extLst>
          </p:cNvPr>
          <p:cNvSpPr>
            <a:spLocks noGrp="1"/>
          </p:cNvSpPr>
          <p:nvPr>
            <p:ph type="dt" sz="half" idx="10"/>
          </p:nvPr>
        </p:nvSpPr>
        <p:spPr>
          <a:xfrm>
            <a:off x="-1588" y="6492875"/>
            <a:ext cx="2057401" cy="365125"/>
          </a:xfrm>
        </p:spPr>
        <p:txBody>
          <a:bodyPr/>
          <a:lstStyle>
            <a:lvl1pPr>
              <a:defRPr>
                <a:solidFill>
                  <a:srgbClr val="002060"/>
                </a:solidFill>
                <a:effectLst>
                  <a:outerShdw blurRad="38100" dist="38100" dir="2700000" algn="tl">
                    <a:srgbClr val="000000">
                      <a:alpha val="43137"/>
                    </a:srgbClr>
                  </a:outerShdw>
                </a:effectLst>
              </a:defRPr>
            </a:lvl1pPr>
          </a:lstStyle>
          <a:p>
            <a:pPr>
              <a:defRPr/>
            </a:pPr>
            <a:r>
              <a:rPr lang="fr-FR"/>
              <a:t>Lycée D. Diderot</a:t>
            </a:r>
          </a:p>
        </p:txBody>
      </p:sp>
      <p:sp>
        <p:nvSpPr>
          <p:cNvPr id="8" name="Footer Placeholder 4">
            <a:extLst>
              <a:ext uri="{FF2B5EF4-FFF2-40B4-BE49-F238E27FC236}">
                <a16:creationId xmlns="" xmlns:a16="http://schemas.microsoft.com/office/drawing/2014/main" id="{1BA8A8CB-1616-4751-A2C4-89898C511A88}"/>
              </a:ext>
            </a:extLst>
          </p:cNvPr>
          <p:cNvSpPr>
            <a:spLocks noGrp="1"/>
          </p:cNvSpPr>
          <p:nvPr>
            <p:ph type="ftr" sz="quarter" idx="11"/>
          </p:nvPr>
        </p:nvSpPr>
        <p:spPr>
          <a:xfrm>
            <a:off x="3028950" y="6492875"/>
            <a:ext cx="3086100" cy="365125"/>
          </a:xfrm>
        </p:spPr>
        <p:txBody>
          <a:bodyPr/>
          <a:lstStyle>
            <a:lvl1pPr>
              <a:defRPr>
                <a:solidFill>
                  <a:srgbClr val="002060"/>
                </a:solidFill>
                <a:effectLst>
                  <a:outerShdw blurRad="38100" dist="38100" dir="2700000" algn="tl">
                    <a:srgbClr val="000000">
                      <a:alpha val="43137"/>
                    </a:srgbClr>
                  </a:outerShdw>
                </a:effectLst>
              </a:defRPr>
            </a:lvl1pPr>
          </a:lstStyle>
          <a:p>
            <a:pPr>
              <a:defRPr/>
            </a:pPr>
            <a:r>
              <a:rPr lang="fr-FR"/>
              <a:t>Tuto Revit - Avant-métré d'un ouvrage</a:t>
            </a:r>
          </a:p>
        </p:txBody>
      </p:sp>
      <p:sp>
        <p:nvSpPr>
          <p:cNvPr id="9" name="Slide Number Placeholder 5">
            <a:extLst>
              <a:ext uri="{FF2B5EF4-FFF2-40B4-BE49-F238E27FC236}">
                <a16:creationId xmlns="" xmlns:a16="http://schemas.microsoft.com/office/drawing/2014/main" id="{A257D668-5E64-4E58-BFA7-BD211BE316DE}"/>
              </a:ext>
            </a:extLst>
          </p:cNvPr>
          <p:cNvSpPr>
            <a:spLocks noGrp="1"/>
          </p:cNvSpPr>
          <p:nvPr>
            <p:ph type="sldNum" sz="quarter" idx="12"/>
          </p:nvPr>
        </p:nvSpPr>
        <p:spPr>
          <a:xfrm>
            <a:off x="7086600" y="6492875"/>
            <a:ext cx="2057400" cy="365125"/>
          </a:xfrm>
        </p:spPr>
        <p:txBody>
          <a:bodyPr/>
          <a:lstStyle>
            <a:lvl1pPr>
              <a:defRPr>
                <a:solidFill>
                  <a:srgbClr val="002060"/>
                </a:solidFill>
                <a:effectLst>
                  <a:outerShdw blurRad="38100" dist="38100" dir="2700000" algn="tl">
                    <a:srgbClr val="C0C0C0"/>
                  </a:outerShdw>
                </a:effectLst>
              </a:defRPr>
            </a:lvl1pPr>
          </a:lstStyle>
          <a:p>
            <a:fld id="{EAFD57F7-150E-42D4-925C-BB361C333FF9}" type="slidenum">
              <a:rPr lang="fr-FR" altLang="fr-FR"/>
              <a:pPr/>
              <a:t>‹N°›</a:t>
            </a:fld>
            <a:endParaRPr lang="fr-FR" altLang="fr-FR"/>
          </a:p>
        </p:txBody>
      </p:sp>
    </p:spTree>
    <p:extLst>
      <p:ext uri="{BB962C8B-B14F-4D97-AF65-F5344CB8AC3E}">
        <p14:creationId xmlns:p14="http://schemas.microsoft.com/office/powerpoint/2010/main" val="3355336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 xmlns:a16="http://schemas.microsoft.com/office/drawing/2014/main" id="{F80B35BC-7A8E-4FCB-A25D-27E18B4C869C}"/>
              </a:ext>
            </a:extLst>
          </p:cNvPr>
          <p:cNvSpPr>
            <a:spLocks noGrp="1"/>
          </p:cNvSpPr>
          <p:nvPr>
            <p:ph type="dt" sz="half" idx="10"/>
          </p:nvPr>
        </p:nvSpPr>
        <p:spPr/>
        <p:txBody>
          <a:bodyPr/>
          <a:lstStyle>
            <a:lvl1pPr>
              <a:defRPr/>
            </a:lvl1pPr>
          </a:lstStyle>
          <a:p>
            <a:pPr>
              <a:defRPr/>
            </a:pPr>
            <a:r>
              <a:rPr lang="fr-FR"/>
              <a:t>Lycée D. Diderot</a:t>
            </a:r>
          </a:p>
        </p:txBody>
      </p:sp>
      <p:sp>
        <p:nvSpPr>
          <p:cNvPr id="5" name="Footer Placeholder 4">
            <a:extLst>
              <a:ext uri="{FF2B5EF4-FFF2-40B4-BE49-F238E27FC236}">
                <a16:creationId xmlns="" xmlns:a16="http://schemas.microsoft.com/office/drawing/2014/main" id="{F2AB7D36-CFF6-4853-BB09-7B4BE5FA8D88}"/>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6" name="Slide Number Placeholder 5">
            <a:extLst>
              <a:ext uri="{FF2B5EF4-FFF2-40B4-BE49-F238E27FC236}">
                <a16:creationId xmlns="" xmlns:a16="http://schemas.microsoft.com/office/drawing/2014/main" id="{D01FF42B-9FE3-4F0D-BD20-DFF869E28A42}"/>
              </a:ext>
            </a:extLst>
          </p:cNvPr>
          <p:cNvSpPr>
            <a:spLocks noGrp="1"/>
          </p:cNvSpPr>
          <p:nvPr>
            <p:ph type="sldNum" sz="quarter" idx="12"/>
          </p:nvPr>
        </p:nvSpPr>
        <p:spPr/>
        <p:txBody>
          <a:bodyPr/>
          <a:lstStyle>
            <a:lvl1pPr>
              <a:defRPr/>
            </a:lvl1pPr>
          </a:lstStyle>
          <a:p>
            <a:fld id="{4EA820ED-8CD7-464B-9CF2-EAC7E1384EC5}" type="slidenum">
              <a:rPr lang="fr-FR" altLang="fr-FR"/>
              <a:pPr/>
              <a:t>‹N°›</a:t>
            </a:fld>
            <a:endParaRPr lang="fr-FR" altLang="fr-FR"/>
          </a:p>
        </p:txBody>
      </p:sp>
    </p:spTree>
    <p:extLst>
      <p:ext uri="{BB962C8B-B14F-4D97-AF65-F5344CB8AC3E}">
        <p14:creationId xmlns:p14="http://schemas.microsoft.com/office/powerpoint/2010/main" val="1773512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 xmlns:a16="http://schemas.microsoft.com/office/drawing/2014/main" id="{7E322C7E-A911-45DB-B93C-8CB7144D6E66}"/>
              </a:ext>
            </a:extLst>
          </p:cNvPr>
          <p:cNvSpPr>
            <a:spLocks noGrp="1"/>
          </p:cNvSpPr>
          <p:nvPr>
            <p:ph type="dt" sz="half" idx="10"/>
          </p:nvPr>
        </p:nvSpPr>
        <p:spPr/>
        <p:txBody>
          <a:bodyPr/>
          <a:lstStyle>
            <a:lvl1pPr>
              <a:defRPr/>
            </a:lvl1pPr>
          </a:lstStyle>
          <a:p>
            <a:pPr>
              <a:defRPr/>
            </a:pPr>
            <a:r>
              <a:rPr lang="fr-FR"/>
              <a:t>Lycée D. Diderot</a:t>
            </a:r>
          </a:p>
        </p:txBody>
      </p:sp>
      <p:sp>
        <p:nvSpPr>
          <p:cNvPr id="5" name="Footer Placeholder 4">
            <a:extLst>
              <a:ext uri="{FF2B5EF4-FFF2-40B4-BE49-F238E27FC236}">
                <a16:creationId xmlns="" xmlns:a16="http://schemas.microsoft.com/office/drawing/2014/main" id="{E51C0189-7A0D-44EB-8579-FA4641B44788}"/>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6" name="Slide Number Placeholder 5">
            <a:extLst>
              <a:ext uri="{FF2B5EF4-FFF2-40B4-BE49-F238E27FC236}">
                <a16:creationId xmlns="" xmlns:a16="http://schemas.microsoft.com/office/drawing/2014/main" id="{57218669-B727-43E7-A7EB-EA2107FE9DE1}"/>
              </a:ext>
            </a:extLst>
          </p:cNvPr>
          <p:cNvSpPr>
            <a:spLocks noGrp="1"/>
          </p:cNvSpPr>
          <p:nvPr>
            <p:ph type="sldNum" sz="quarter" idx="12"/>
          </p:nvPr>
        </p:nvSpPr>
        <p:spPr/>
        <p:txBody>
          <a:bodyPr/>
          <a:lstStyle>
            <a:lvl1pPr>
              <a:defRPr/>
            </a:lvl1pPr>
          </a:lstStyle>
          <a:p>
            <a:fld id="{9A5545DB-9A95-4C06-BB99-182A55A2D7AC}" type="slidenum">
              <a:rPr lang="fr-FR" altLang="fr-FR"/>
              <a:pPr/>
              <a:t>‹N°›</a:t>
            </a:fld>
            <a:endParaRPr lang="fr-FR" altLang="fr-FR"/>
          </a:p>
        </p:txBody>
      </p:sp>
    </p:spTree>
    <p:extLst>
      <p:ext uri="{BB962C8B-B14F-4D97-AF65-F5344CB8AC3E}">
        <p14:creationId xmlns:p14="http://schemas.microsoft.com/office/powerpoint/2010/main" val="225398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 xmlns:a16="http://schemas.microsoft.com/office/drawing/2014/main" id="{208C60E4-67F6-4EAA-8B46-5ED618C2464C}"/>
              </a:ext>
            </a:extLst>
          </p:cNvPr>
          <p:cNvSpPr>
            <a:spLocks noGrp="1"/>
          </p:cNvSpPr>
          <p:nvPr>
            <p:ph type="dt" sz="half" idx="10"/>
          </p:nvPr>
        </p:nvSpPr>
        <p:spPr/>
        <p:txBody>
          <a:bodyPr/>
          <a:lstStyle>
            <a:lvl1pPr>
              <a:defRPr/>
            </a:lvl1pPr>
          </a:lstStyle>
          <a:p>
            <a:pPr>
              <a:defRPr/>
            </a:pPr>
            <a:r>
              <a:rPr lang="fr-FR"/>
              <a:t>Lycée D. Diderot</a:t>
            </a:r>
          </a:p>
        </p:txBody>
      </p:sp>
      <p:sp>
        <p:nvSpPr>
          <p:cNvPr id="5" name="Footer Placeholder 4">
            <a:extLst>
              <a:ext uri="{FF2B5EF4-FFF2-40B4-BE49-F238E27FC236}">
                <a16:creationId xmlns="" xmlns:a16="http://schemas.microsoft.com/office/drawing/2014/main" id="{7FF2C5FC-C0D9-4211-8923-C731FEFDEC26}"/>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6" name="Slide Number Placeholder 5">
            <a:extLst>
              <a:ext uri="{FF2B5EF4-FFF2-40B4-BE49-F238E27FC236}">
                <a16:creationId xmlns="" xmlns:a16="http://schemas.microsoft.com/office/drawing/2014/main" id="{9961A9E1-F059-44DE-A462-AC1E8BE139FD}"/>
              </a:ext>
            </a:extLst>
          </p:cNvPr>
          <p:cNvSpPr>
            <a:spLocks noGrp="1"/>
          </p:cNvSpPr>
          <p:nvPr>
            <p:ph type="sldNum" sz="quarter" idx="12"/>
          </p:nvPr>
        </p:nvSpPr>
        <p:spPr/>
        <p:txBody>
          <a:bodyPr/>
          <a:lstStyle>
            <a:lvl1pPr>
              <a:defRPr/>
            </a:lvl1pPr>
          </a:lstStyle>
          <a:p>
            <a:fld id="{A07DA174-A350-4F3B-8EE5-CC9D6BCA9823}" type="slidenum">
              <a:rPr lang="fr-FR" altLang="fr-FR"/>
              <a:pPr/>
              <a:t>‹N°›</a:t>
            </a:fld>
            <a:endParaRPr lang="fr-FR" altLang="fr-FR"/>
          </a:p>
        </p:txBody>
      </p:sp>
    </p:spTree>
    <p:extLst>
      <p:ext uri="{BB962C8B-B14F-4D97-AF65-F5344CB8AC3E}">
        <p14:creationId xmlns:p14="http://schemas.microsoft.com/office/powerpoint/2010/main" val="2447627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a:extLst>
              <a:ext uri="{FF2B5EF4-FFF2-40B4-BE49-F238E27FC236}">
                <a16:creationId xmlns="" xmlns:a16="http://schemas.microsoft.com/office/drawing/2014/main" id="{53E885DD-4B4D-4161-AD35-F0DB30ABAA5D}"/>
              </a:ext>
            </a:extLst>
          </p:cNvPr>
          <p:cNvSpPr>
            <a:spLocks noGrp="1"/>
          </p:cNvSpPr>
          <p:nvPr>
            <p:ph type="dt" sz="half" idx="10"/>
          </p:nvPr>
        </p:nvSpPr>
        <p:spPr/>
        <p:txBody>
          <a:bodyPr/>
          <a:lstStyle>
            <a:lvl1pPr>
              <a:defRPr/>
            </a:lvl1pPr>
          </a:lstStyle>
          <a:p>
            <a:pPr>
              <a:defRPr/>
            </a:pPr>
            <a:r>
              <a:rPr lang="fr-FR"/>
              <a:t>Lycée D. Diderot</a:t>
            </a:r>
          </a:p>
        </p:txBody>
      </p:sp>
      <p:sp>
        <p:nvSpPr>
          <p:cNvPr id="5" name="Footer Placeholder 4">
            <a:extLst>
              <a:ext uri="{FF2B5EF4-FFF2-40B4-BE49-F238E27FC236}">
                <a16:creationId xmlns="" xmlns:a16="http://schemas.microsoft.com/office/drawing/2014/main" id="{A8BF33C4-1B3F-4B59-B8F8-A5F4E5079E37}"/>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6" name="Slide Number Placeholder 5">
            <a:extLst>
              <a:ext uri="{FF2B5EF4-FFF2-40B4-BE49-F238E27FC236}">
                <a16:creationId xmlns="" xmlns:a16="http://schemas.microsoft.com/office/drawing/2014/main" id="{F0C924DB-E3B1-4ECC-BA41-C8A7313143BE}"/>
              </a:ext>
            </a:extLst>
          </p:cNvPr>
          <p:cNvSpPr>
            <a:spLocks noGrp="1"/>
          </p:cNvSpPr>
          <p:nvPr>
            <p:ph type="sldNum" sz="quarter" idx="12"/>
          </p:nvPr>
        </p:nvSpPr>
        <p:spPr/>
        <p:txBody>
          <a:bodyPr/>
          <a:lstStyle>
            <a:lvl1pPr>
              <a:defRPr/>
            </a:lvl1pPr>
          </a:lstStyle>
          <a:p>
            <a:fld id="{A471EE59-E248-4EBB-ABF2-D2400175E453}" type="slidenum">
              <a:rPr lang="fr-FR" altLang="fr-FR"/>
              <a:pPr/>
              <a:t>‹N°›</a:t>
            </a:fld>
            <a:endParaRPr lang="fr-FR" altLang="fr-FR"/>
          </a:p>
        </p:txBody>
      </p:sp>
    </p:spTree>
    <p:extLst>
      <p:ext uri="{BB962C8B-B14F-4D97-AF65-F5344CB8AC3E}">
        <p14:creationId xmlns:p14="http://schemas.microsoft.com/office/powerpoint/2010/main" val="396800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a:extLst>
              <a:ext uri="{FF2B5EF4-FFF2-40B4-BE49-F238E27FC236}">
                <a16:creationId xmlns="" xmlns:a16="http://schemas.microsoft.com/office/drawing/2014/main" id="{CA661E5F-DED5-4947-A045-6B1DD7D82FD0}"/>
              </a:ext>
            </a:extLst>
          </p:cNvPr>
          <p:cNvSpPr>
            <a:spLocks noGrp="1"/>
          </p:cNvSpPr>
          <p:nvPr>
            <p:ph type="dt" sz="half" idx="10"/>
          </p:nvPr>
        </p:nvSpPr>
        <p:spPr/>
        <p:txBody>
          <a:bodyPr/>
          <a:lstStyle>
            <a:lvl1pPr>
              <a:defRPr/>
            </a:lvl1pPr>
          </a:lstStyle>
          <a:p>
            <a:pPr>
              <a:defRPr/>
            </a:pPr>
            <a:r>
              <a:rPr lang="fr-FR"/>
              <a:t>Lycée D. Diderot</a:t>
            </a:r>
          </a:p>
        </p:txBody>
      </p:sp>
      <p:sp>
        <p:nvSpPr>
          <p:cNvPr id="6" name="Footer Placeholder 4">
            <a:extLst>
              <a:ext uri="{FF2B5EF4-FFF2-40B4-BE49-F238E27FC236}">
                <a16:creationId xmlns="" xmlns:a16="http://schemas.microsoft.com/office/drawing/2014/main" id="{6B71FC1A-E77F-405D-98EB-FB58021A9761}"/>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7" name="Slide Number Placeholder 5">
            <a:extLst>
              <a:ext uri="{FF2B5EF4-FFF2-40B4-BE49-F238E27FC236}">
                <a16:creationId xmlns="" xmlns:a16="http://schemas.microsoft.com/office/drawing/2014/main" id="{013D21B8-E9D5-4A9E-9603-172C96D331B2}"/>
              </a:ext>
            </a:extLst>
          </p:cNvPr>
          <p:cNvSpPr>
            <a:spLocks noGrp="1"/>
          </p:cNvSpPr>
          <p:nvPr>
            <p:ph type="sldNum" sz="quarter" idx="12"/>
          </p:nvPr>
        </p:nvSpPr>
        <p:spPr/>
        <p:txBody>
          <a:bodyPr/>
          <a:lstStyle>
            <a:lvl1pPr>
              <a:defRPr/>
            </a:lvl1pPr>
          </a:lstStyle>
          <a:p>
            <a:fld id="{C43574F1-ACC4-4ECA-801B-807535F5A452}" type="slidenum">
              <a:rPr lang="fr-FR" altLang="fr-FR"/>
              <a:pPr/>
              <a:t>‹N°›</a:t>
            </a:fld>
            <a:endParaRPr lang="fr-FR" altLang="fr-FR"/>
          </a:p>
        </p:txBody>
      </p:sp>
    </p:spTree>
    <p:extLst>
      <p:ext uri="{BB962C8B-B14F-4D97-AF65-F5344CB8AC3E}">
        <p14:creationId xmlns:p14="http://schemas.microsoft.com/office/powerpoint/2010/main" val="2888578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3">
            <a:extLst>
              <a:ext uri="{FF2B5EF4-FFF2-40B4-BE49-F238E27FC236}">
                <a16:creationId xmlns="" xmlns:a16="http://schemas.microsoft.com/office/drawing/2014/main" id="{2EBD5876-C4F9-40B7-8623-DA5AA90FC49E}"/>
              </a:ext>
            </a:extLst>
          </p:cNvPr>
          <p:cNvSpPr>
            <a:spLocks noGrp="1"/>
          </p:cNvSpPr>
          <p:nvPr>
            <p:ph type="dt" sz="half" idx="10"/>
          </p:nvPr>
        </p:nvSpPr>
        <p:spPr/>
        <p:txBody>
          <a:bodyPr/>
          <a:lstStyle>
            <a:lvl1pPr>
              <a:defRPr/>
            </a:lvl1pPr>
          </a:lstStyle>
          <a:p>
            <a:pPr>
              <a:defRPr/>
            </a:pPr>
            <a:r>
              <a:rPr lang="fr-FR"/>
              <a:t>Lycée D. Diderot</a:t>
            </a:r>
          </a:p>
        </p:txBody>
      </p:sp>
      <p:sp>
        <p:nvSpPr>
          <p:cNvPr id="8" name="Footer Placeholder 4">
            <a:extLst>
              <a:ext uri="{FF2B5EF4-FFF2-40B4-BE49-F238E27FC236}">
                <a16:creationId xmlns="" xmlns:a16="http://schemas.microsoft.com/office/drawing/2014/main" id="{58BC2C1D-49AE-4A16-BAFD-BC58AEB02CFF}"/>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9" name="Slide Number Placeholder 5">
            <a:extLst>
              <a:ext uri="{FF2B5EF4-FFF2-40B4-BE49-F238E27FC236}">
                <a16:creationId xmlns="" xmlns:a16="http://schemas.microsoft.com/office/drawing/2014/main" id="{DE0058ED-32B1-480D-A591-E2DB259C4118}"/>
              </a:ext>
            </a:extLst>
          </p:cNvPr>
          <p:cNvSpPr>
            <a:spLocks noGrp="1"/>
          </p:cNvSpPr>
          <p:nvPr>
            <p:ph type="sldNum" sz="quarter" idx="12"/>
          </p:nvPr>
        </p:nvSpPr>
        <p:spPr/>
        <p:txBody>
          <a:bodyPr/>
          <a:lstStyle>
            <a:lvl1pPr>
              <a:defRPr/>
            </a:lvl1pPr>
          </a:lstStyle>
          <a:p>
            <a:fld id="{F7B8029E-8BB3-41C5-8C7A-270BFED5619A}" type="slidenum">
              <a:rPr lang="fr-FR" altLang="fr-FR"/>
              <a:pPr/>
              <a:t>‹N°›</a:t>
            </a:fld>
            <a:endParaRPr lang="fr-FR" altLang="fr-FR"/>
          </a:p>
        </p:txBody>
      </p:sp>
    </p:spTree>
    <p:extLst>
      <p:ext uri="{BB962C8B-B14F-4D97-AF65-F5344CB8AC3E}">
        <p14:creationId xmlns:p14="http://schemas.microsoft.com/office/powerpoint/2010/main" val="3585413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3">
            <a:extLst>
              <a:ext uri="{FF2B5EF4-FFF2-40B4-BE49-F238E27FC236}">
                <a16:creationId xmlns="" xmlns:a16="http://schemas.microsoft.com/office/drawing/2014/main" id="{0DB4F8E3-D639-47C1-BBEE-FA8DF1E6FD08}"/>
              </a:ext>
            </a:extLst>
          </p:cNvPr>
          <p:cNvSpPr>
            <a:spLocks noGrp="1"/>
          </p:cNvSpPr>
          <p:nvPr>
            <p:ph type="dt" sz="half" idx="10"/>
          </p:nvPr>
        </p:nvSpPr>
        <p:spPr/>
        <p:txBody>
          <a:bodyPr/>
          <a:lstStyle>
            <a:lvl1pPr>
              <a:defRPr/>
            </a:lvl1pPr>
          </a:lstStyle>
          <a:p>
            <a:pPr>
              <a:defRPr/>
            </a:pPr>
            <a:r>
              <a:rPr lang="fr-FR"/>
              <a:t>Lycée D. Diderot</a:t>
            </a:r>
          </a:p>
        </p:txBody>
      </p:sp>
      <p:sp>
        <p:nvSpPr>
          <p:cNvPr id="4" name="Footer Placeholder 4">
            <a:extLst>
              <a:ext uri="{FF2B5EF4-FFF2-40B4-BE49-F238E27FC236}">
                <a16:creationId xmlns="" xmlns:a16="http://schemas.microsoft.com/office/drawing/2014/main" id="{23EF16EF-5799-4633-AADD-18068F444775}"/>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5" name="Slide Number Placeholder 5">
            <a:extLst>
              <a:ext uri="{FF2B5EF4-FFF2-40B4-BE49-F238E27FC236}">
                <a16:creationId xmlns="" xmlns:a16="http://schemas.microsoft.com/office/drawing/2014/main" id="{9B56E570-C85E-4C2C-A6CD-E2A41D79EB2A}"/>
              </a:ext>
            </a:extLst>
          </p:cNvPr>
          <p:cNvSpPr>
            <a:spLocks noGrp="1"/>
          </p:cNvSpPr>
          <p:nvPr>
            <p:ph type="sldNum" sz="quarter" idx="12"/>
          </p:nvPr>
        </p:nvSpPr>
        <p:spPr/>
        <p:txBody>
          <a:bodyPr/>
          <a:lstStyle>
            <a:lvl1pPr>
              <a:defRPr/>
            </a:lvl1pPr>
          </a:lstStyle>
          <a:p>
            <a:fld id="{DB317C4F-1836-4020-BADC-77BBB27C9A3C}" type="slidenum">
              <a:rPr lang="fr-FR" altLang="fr-FR"/>
              <a:pPr/>
              <a:t>‹N°›</a:t>
            </a:fld>
            <a:endParaRPr lang="fr-FR" altLang="fr-FR"/>
          </a:p>
        </p:txBody>
      </p:sp>
    </p:spTree>
    <p:extLst>
      <p:ext uri="{BB962C8B-B14F-4D97-AF65-F5344CB8AC3E}">
        <p14:creationId xmlns:p14="http://schemas.microsoft.com/office/powerpoint/2010/main" val="832680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F0EAFF04-317C-4CC0-AB73-C3D9F677580D}"/>
              </a:ext>
            </a:extLst>
          </p:cNvPr>
          <p:cNvSpPr>
            <a:spLocks noGrp="1"/>
          </p:cNvSpPr>
          <p:nvPr>
            <p:ph type="dt" sz="half" idx="10"/>
          </p:nvPr>
        </p:nvSpPr>
        <p:spPr/>
        <p:txBody>
          <a:bodyPr/>
          <a:lstStyle>
            <a:lvl1pPr>
              <a:defRPr/>
            </a:lvl1pPr>
          </a:lstStyle>
          <a:p>
            <a:pPr>
              <a:defRPr/>
            </a:pPr>
            <a:r>
              <a:rPr lang="fr-FR"/>
              <a:t>Lycée D. Diderot</a:t>
            </a:r>
          </a:p>
        </p:txBody>
      </p:sp>
      <p:sp>
        <p:nvSpPr>
          <p:cNvPr id="3" name="Footer Placeholder 4">
            <a:extLst>
              <a:ext uri="{FF2B5EF4-FFF2-40B4-BE49-F238E27FC236}">
                <a16:creationId xmlns="" xmlns:a16="http://schemas.microsoft.com/office/drawing/2014/main" id="{1373B237-2E6B-44F7-A6D9-532F87A19CC8}"/>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4" name="Slide Number Placeholder 5">
            <a:extLst>
              <a:ext uri="{FF2B5EF4-FFF2-40B4-BE49-F238E27FC236}">
                <a16:creationId xmlns="" xmlns:a16="http://schemas.microsoft.com/office/drawing/2014/main" id="{6F92C7EB-8DB4-4FCA-B68B-D7F6E1CEB022}"/>
              </a:ext>
            </a:extLst>
          </p:cNvPr>
          <p:cNvSpPr>
            <a:spLocks noGrp="1"/>
          </p:cNvSpPr>
          <p:nvPr>
            <p:ph type="sldNum" sz="quarter" idx="12"/>
          </p:nvPr>
        </p:nvSpPr>
        <p:spPr/>
        <p:txBody>
          <a:bodyPr/>
          <a:lstStyle>
            <a:lvl1pPr>
              <a:defRPr/>
            </a:lvl1pPr>
          </a:lstStyle>
          <a:p>
            <a:fld id="{DD6911DB-1199-4631-971A-719263EFCC8C}" type="slidenum">
              <a:rPr lang="fr-FR" altLang="fr-FR"/>
              <a:pPr/>
              <a:t>‹N°›</a:t>
            </a:fld>
            <a:endParaRPr lang="fr-FR" altLang="fr-FR"/>
          </a:p>
        </p:txBody>
      </p:sp>
    </p:spTree>
    <p:extLst>
      <p:ext uri="{BB962C8B-B14F-4D97-AF65-F5344CB8AC3E}">
        <p14:creationId xmlns:p14="http://schemas.microsoft.com/office/powerpoint/2010/main" val="1887247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3">
            <a:extLst>
              <a:ext uri="{FF2B5EF4-FFF2-40B4-BE49-F238E27FC236}">
                <a16:creationId xmlns="" xmlns:a16="http://schemas.microsoft.com/office/drawing/2014/main" id="{FC05D1CD-010D-47F4-AD4B-1CA850838454}"/>
              </a:ext>
            </a:extLst>
          </p:cNvPr>
          <p:cNvSpPr>
            <a:spLocks noGrp="1"/>
          </p:cNvSpPr>
          <p:nvPr>
            <p:ph type="dt" sz="half" idx="10"/>
          </p:nvPr>
        </p:nvSpPr>
        <p:spPr/>
        <p:txBody>
          <a:bodyPr/>
          <a:lstStyle>
            <a:lvl1pPr>
              <a:defRPr/>
            </a:lvl1pPr>
          </a:lstStyle>
          <a:p>
            <a:pPr>
              <a:defRPr/>
            </a:pPr>
            <a:r>
              <a:rPr lang="fr-FR"/>
              <a:t>Lycée D. Diderot</a:t>
            </a:r>
          </a:p>
        </p:txBody>
      </p:sp>
      <p:sp>
        <p:nvSpPr>
          <p:cNvPr id="6" name="Footer Placeholder 4">
            <a:extLst>
              <a:ext uri="{FF2B5EF4-FFF2-40B4-BE49-F238E27FC236}">
                <a16:creationId xmlns="" xmlns:a16="http://schemas.microsoft.com/office/drawing/2014/main" id="{4ABD6C28-67B3-4A74-8CAE-1C644EA3BA61}"/>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7" name="Slide Number Placeholder 5">
            <a:extLst>
              <a:ext uri="{FF2B5EF4-FFF2-40B4-BE49-F238E27FC236}">
                <a16:creationId xmlns="" xmlns:a16="http://schemas.microsoft.com/office/drawing/2014/main" id="{A79A26FD-A585-4765-A567-ACD068BC62A4}"/>
              </a:ext>
            </a:extLst>
          </p:cNvPr>
          <p:cNvSpPr>
            <a:spLocks noGrp="1"/>
          </p:cNvSpPr>
          <p:nvPr>
            <p:ph type="sldNum" sz="quarter" idx="12"/>
          </p:nvPr>
        </p:nvSpPr>
        <p:spPr/>
        <p:txBody>
          <a:bodyPr/>
          <a:lstStyle>
            <a:lvl1pPr>
              <a:defRPr/>
            </a:lvl1pPr>
          </a:lstStyle>
          <a:p>
            <a:fld id="{FF3ED234-6148-4E80-AA84-4596EA2EDC09}" type="slidenum">
              <a:rPr lang="fr-FR" altLang="fr-FR"/>
              <a:pPr/>
              <a:t>‹N°›</a:t>
            </a:fld>
            <a:endParaRPr lang="fr-FR" altLang="fr-FR"/>
          </a:p>
        </p:txBody>
      </p:sp>
    </p:spTree>
    <p:extLst>
      <p:ext uri="{BB962C8B-B14F-4D97-AF65-F5344CB8AC3E}">
        <p14:creationId xmlns:p14="http://schemas.microsoft.com/office/powerpoint/2010/main" val="3973158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3">
            <a:extLst>
              <a:ext uri="{FF2B5EF4-FFF2-40B4-BE49-F238E27FC236}">
                <a16:creationId xmlns="" xmlns:a16="http://schemas.microsoft.com/office/drawing/2014/main" id="{F77D2ABB-05A7-4FB2-A595-70FE99FB398D}"/>
              </a:ext>
            </a:extLst>
          </p:cNvPr>
          <p:cNvSpPr>
            <a:spLocks noGrp="1"/>
          </p:cNvSpPr>
          <p:nvPr>
            <p:ph type="dt" sz="half" idx="10"/>
          </p:nvPr>
        </p:nvSpPr>
        <p:spPr/>
        <p:txBody>
          <a:bodyPr/>
          <a:lstStyle>
            <a:lvl1pPr>
              <a:defRPr/>
            </a:lvl1pPr>
          </a:lstStyle>
          <a:p>
            <a:pPr>
              <a:defRPr/>
            </a:pPr>
            <a:r>
              <a:rPr lang="fr-FR"/>
              <a:t>Lycée D. Diderot</a:t>
            </a:r>
          </a:p>
        </p:txBody>
      </p:sp>
      <p:sp>
        <p:nvSpPr>
          <p:cNvPr id="6" name="Footer Placeholder 4">
            <a:extLst>
              <a:ext uri="{FF2B5EF4-FFF2-40B4-BE49-F238E27FC236}">
                <a16:creationId xmlns="" xmlns:a16="http://schemas.microsoft.com/office/drawing/2014/main" id="{11676E77-EDBF-4D7F-A537-549FE45FCAF4}"/>
              </a:ext>
            </a:extLst>
          </p:cNvPr>
          <p:cNvSpPr>
            <a:spLocks noGrp="1"/>
          </p:cNvSpPr>
          <p:nvPr>
            <p:ph type="ftr" sz="quarter" idx="11"/>
          </p:nvPr>
        </p:nvSpPr>
        <p:spPr/>
        <p:txBody>
          <a:bodyPr/>
          <a:lstStyle>
            <a:lvl1pPr>
              <a:defRPr/>
            </a:lvl1pPr>
          </a:lstStyle>
          <a:p>
            <a:pPr>
              <a:defRPr/>
            </a:pPr>
            <a:r>
              <a:rPr lang="fr-FR"/>
              <a:t>Tuto Revit - Avant-métré d'un ouvrage</a:t>
            </a:r>
          </a:p>
        </p:txBody>
      </p:sp>
      <p:sp>
        <p:nvSpPr>
          <p:cNvPr id="7" name="Slide Number Placeholder 5">
            <a:extLst>
              <a:ext uri="{FF2B5EF4-FFF2-40B4-BE49-F238E27FC236}">
                <a16:creationId xmlns="" xmlns:a16="http://schemas.microsoft.com/office/drawing/2014/main" id="{443A521C-8C0E-47AF-9900-4FB063ABBA6F}"/>
              </a:ext>
            </a:extLst>
          </p:cNvPr>
          <p:cNvSpPr>
            <a:spLocks noGrp="1"/>
          </p:cNvSpPr>
          <p:nvPr>
            <p:ph type="sldNum" sz="quarter" idx="12"/>
          </p:nvPr>
        </p:nvSpPr>
        <p:spPr/>
        <p:txBody>
          <a:bodyPr/>
          <a:lstStyle>
            <a:lvl1pPr>
              <a:defRPr/>
            </a:lvl1pPr>
          </a:lstStyle>
          <a:p>
            <a:fld id="{FF1C35C7-2BCE-4381-993C-C2169F9D9061}" type="slidenum">
              <a:rPr lang="fr-FR" altLang="fr-FR"/>
              <a:pPr/>
              <a:t>‹N°›</a:t>
            </a:fld>
            <a:endParaRPr lang="fr-FR" altLang="fr-FR"/>
          </a:p>
        </p:txBody>
      </p:sp>
    </p:spTree>
    <p:extLst>
      <p:ext uri="{BB962C8B-B14F-4D97-AF65-F5344CB8AC3E}">
        <p14:creationId xmlns:p14="http://schemas.microsoft.com/office/powerpoint/2010/main" val="565811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E7C0BC8E-8270-46E8-BD0A-089ABA664AF1}"/>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Modifiez le style du titre</a:t>
            </a:r>
            <a:endParaRPr lang="en-US" altLang="fr-FR"/>
          </a:p>
        </p:txBody>
      </p:sp>
      <p:sp>
        <p:nvSpPr>
          <p:cNvPr id="1027" name="Text Placeholder 2">
            <a:extLst>
              <a:ext uri="{FF2B5EF4-FFF2-40B4-BE49-F238E27FC236}">
                <a16:creationId xmlns="" xmlns:a16="http://schemas.microsoft.com/office/drawing/2014/main" id="{14C03A12-1417-4E82-91AB-E29FF87EAD42}"/>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endParaRPr lang="en-US" altLang="fr-FR"/>
          </a:p>
        </p:txBody>
      </p:sp>
      <p:sp>
        <p:nvSpPr>
          <p:cNvPr id="4" name="Date Placeholder 3">
            <a:extLst>
              <a:ext uri="{FF2B5EF4-FFF2-40B4-BE49-F238E27FC236}">
                <a16:creationId xmlns="" xmlns:a16="http://schemas.microsoft.com/office/drawing/2014/main" id="{61922B57-81E7-4150-B27A-1A6D2D1D8387}"/>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r>
              <a:rPr lang="fr-FR"/>
              <a:t>Lycée D. Diderot</a:t>
            </a:r>
          </a:p>
        </p:txBody>
      </p:sp>
      <p:sp>
        <p:nvSpPr>
          <p:cNvPr id="5" name="Footer Placeholder 4">
            <a:extLst>
              <a:ext uri="{FF2B5EF4-FFF2-40B4-BE49-F238E27FC236}">
                <a16:creationId xmlns="" xmlns:a16="http://schemas.microsoft.com/office/drawing/2014/main" id="{F372660D-C12D-479A-A46F-1C4E06296AC5}"/>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fr-FR"/>
              <a:t>Tuto Revit - Avant-métré d'un ouvrage</a:t>
            </a:r>
          </a:p>
        </p:txBody>
      </p:sp>
      <p:sp>
        <p:nvSpPr>
          <p:cNvPr id="6" name="Slide Number Placeholder 5">
            <a:extLst>
              <a:ext uri="{FF2B5EF4-FFF2-40B4-BE49-F238E27FC236}">
                <a16:creationId xmlns="" xmlns:a16="http://schemas.microsoft.com/office/drawing/2014/main" id="{53AA245B-57DE-4843-BFFF-B12C3A44E408}"/>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24AB45C-EE6D-47FC-806E-D87CA500B36F}"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4.xml"/><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ZoneTexte 40">
            <a:extLst>
              <a:ext uri="{FF2B5EF4-FFF2-40B4-BE49-F238E27FC236}">
                <a16:creationId xmlns="" xmlns:a16="http://schemas.microsoft.com/office/drawing/2014/main" id="{CC1686B7-D11B-4F61-975C-6955D0FC91AD}"/>
              </a:ext>
            </a:extLst>
          </p:cNvPr>
          <p:cNvSpPr txBox="1"/>
          <p:nvPr/>
        </p:nvSpPr>
        <p:spPr>
          <a:xfrm>
            <a:off x="227013" y="128588"/>
            <a:ext cx="8439150" cy="923925"/>
          </a:xfrm>
          <a:prstGeom prst="rect">
            <a:avLst/>
          </a:prstGeom>
          <a:noFill/>
        </p:spPr>
        <p:txBody>
          <a:bodyPr>
            <a:spAutoFit/>
          </a:bodyPr>
          <a:lstStyle/>
          <a:p>
            <a:pPr algn="ctr" eaLnBrk="1" fontAlgn="auto" hangingPunct="1">
              <a:spcBef>
                <a:spcPts val="0"/>
              </a:spcBef>
              <a:spcAft>
                <a:spcPts val="0"/>
              </a:spcAft>
              <a:defRPr/>
            </a:pPr>
            <a:r>
              <a:rPr lang="fr-FR" sz="5400" b="1">
                <a:solidFill>
                  <a:srgbClr val="002060"/>
                </a:solidFill>
                <a:effectLst>
                  <a:outerShdw blurRad="38100" dist="38100" dir="2700000" algn="tl">
                    <a:srgbClr val="000000">
                      <a:alpha val="43137"/>
                    </a:srgbClr>
                  </a:outerShdw>
                </a:effectLst>
                <a:latin typeface="+mn-lt"/>
              </a:rPr>
              <a:t>Chiffrage</a:t>
            </a:r>
          </a:p>
        </p:txBody>
      </p:sp>
      <p:sp>
        <p:nvSpPr>
          <p:cNvPr id="2" name="Espace réservé de la date 1">
            <a:extLst>
              <a:ext uri="{FF2B5EF4-FFF2-40B4-BE49-F238E27FC236}">
                <a16:creationId xmlns="" xmlns:a16="http://schemas.microsoft.com/office/drawing/2014/main" id="{B536A5F6-C009-406A-9767-B8AF5EC34BF8}"/>
              </a:ext>
            </a:extLst>
          </p:cNvPr>
          <p:cNvSpPr>
            <a:spLocks noGrp="1"/>
          </p:cNvSpPr>
          <p:nvPr>
            <p:ph type="dt" sz="quarter" idx="10"/>
          </p:nvPr>
        </p:nvSpPr>
        <p:spPr/>
        <p:txBody>
          <a:bodyPr/>
          <a:lstStyle/>
          <a:p>
            <a:pPr>
              <a:defRPr/>
            </a:pPr>
            <a:r>
              <a:rPr lang="fr-FR"/>
              <a:t>Lycée D. Diderot</a:t>
            </a:r>
          </a:p>
        </p:txBody>
      </p:sp>
      <p:sp>
        <p:nvSpPr>
          <p:cNvPr id="8" name="Espace réservé du numéro de diapositive 7">
            <a:extLst>
              <a:ext uri="{FF2B5EF4-FFF2-40B4-BE49-F238E27FC236}">
                <a16:creationId xmlns="" xmlns:a16="http://schemas.microsoft.com/office/drawing/2014/main" id="{A6EA49C8-634A-4F6B-80D3-6B4F45F2FE24}"/>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7D7E26D2-C643-45DA-988F-F645655FE840}" type="slidenum">
              <a:rPr lang="fr-FR" altLang="fr-FR" sz="1200">
                <a:solidFill>
                  <a:srgbClr val="002060"/>
                </a:solidFill>
              </a:rPr>
              <a:pPr>
                <a:lnSpc>
                  <a:spcPct val="100000"/>
                </a:lnSpc>
                <a:spcBef>
                  <a:spcPct val="0"/>
                </a:spcBef>
                <a:buFontTx/>
                <a:buNone/>
              </a:pPr>
              <a:t>1</a:t>
            </a:fld>
            <a:endParaRPr lang="fr-FR" altLang="fr-FR" sz="1200">
              <a:solidFill>
                <a:srgbClr val="002060"/>
              </a:solidFill>
            </a:endParaRPr>
          </a:p>
        </p:txBody>
      </p:sp>
      <p:sp>
        <p:nvSpPr>
          <p:cNvPr id="3" name="Espace réservé du pied de page 2">
            <a:extLst>
              <a:ext uri="{FF2B5EF4-FFF2-40B4-BE49-F238E27FC236}">
                <a16:creationId xmlns="" xmlns:a16="http://schemas.microsoft.com/office/drawing/2014/main" id="{3D3C1976-70BF-4B78-9274-2BDC57F4434C}"/>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pic>
        <p:nvPicPr>
          <p:cNvPr id="4" name="Image 2" descr="Une image contenant table&#10;&#10;Description générée automatiquement">
            <a:extLst>
              <a:ext uri="{FF2B5EF4-FFF2-40B4-BE49-F238E27FC236}">
                <a16:creationId xmlns="" xmlns:a16="http://schemas.microsoft.com/office/drawing/2014/main" id="{9216FD74-EE0D-4247-96F8-BFE8CAA55EEA}"/>
              </a:ext>
            </a:extLst>
          </p:cNvPr>
          <p:cNvPicPr>
            <a:picLocks noChangeAspect="1"/>
          </p:cNvPicPr>
          <p:nvPr/>
        </p:nvPicPr>
        <p:blipFill>
          <a:blip r:embed="rId2"/>
          <a:stretch>
            <a:fillRect/>
          </a:stretch>
        </p:blipFill>
        <p:spPr>
          <a:xfrm>
            <a:off x="4065271" y="1400920"/>
            <a:ext cx="4295078" cy="3977535"/>
          </a:xfrm>
          <a:prstGeom prst="rect">
            <a:avLst/>
          </a:prstGeom>
        </p:spPr>
      </p:pic>
      <p:pic>
        <p:nvPicPr>
          <p:cNvPr id="9" name="Image 9" descr="Une image contenant table&#10;&#10;Description générée automatiquement">
            <a:extLst>
              <a:ext uri="{FF2B5EF4-FFF2-40B4-BE49-F238E27FC236}">
                <a16:creationId xmlns="" xmlns:a16="http://schemas.microsoft.com/office/drawing/2014/main" id="{0584D408-78B9-11CF-CDA6-E85E467F33CE}"/>
              </a:ext>
            </a:extLst>
          </p:cNvPr>
          <p:cNvPicPr>
            <a:picLocks noChangeAspect="1"/>
          </p:cNvPicPr>
          <p:nvPr/>
        </p:nvPicPr>
        <p:blipFill rotWithShape="1">
          <a:blip r:embed="rId3"/>
          <a:srcRect l="28239" t="18807" r="27575" b="38353"/>
          <a:stretch/>
        </p:blipFill>
        <p:spPr>
          <a:xfrm>
            <a:off x="40073" y="1904473"/>
            <a:ext cx="4208503" cy="297568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9" descr="Une image contenant table&#10;&#10;Description générée automatiquement">
            <a:extLst>
              <a:ext uri="{FF2B5EF4-FFF2-40B4-BE49-F238E27FC236}">
                <a16:creationId xmlns="" xmlns:a16="http://schemas.microsoft.com/office/drawing/2014/main" id="{6FC107A6-CE14-4BDB-AC21-99A71F2E29B2}"/>
              </a:ext>
            </a:extLst>
          </p:cNvPr>
          <p:cNvPicPr>
            <a:picLocks noChangeAspect="1"/>
          </p:cNvPicPr>
          <p:nvPr/>
        </p:nvPicPr>
        <p:blipFill rotWithShape="1">
          <a:blip r:embed="rId2"/>
          <a:srcRect l="21871" t="20062" r="1353" b="16796"/>
          <a:stretch/>
        </p:blipFill>
        <p:spPr>
          <a:xfrm>
            <a:off x="417121" y="1929889"/>
            <a:ext cx="7759500" cy="4628457"/>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latin typeface="+mn-lt"/>
              </a:rPr>
              <a:t>1.4. </a:t>
            </a:r>
            <a:r>
              <a:rPr lang="fr-FR" b="1" dirty="0">
                <a:solidFill>
                  <a:srgbClr val="002060"/>
                </a:solidFill>
                <a:effectLst>
                  <a:outerShdw blurRad="38100" dist="38100" dir="2700000" algn="tl">
                    <a:srgbClr val="000000">
                      <a:alpha val="43137"/>
                    </a:srgbClr>
                  </a:outerShdw>
                </a:effectLst>
                <a:latin typeface="+mn-lt"/>
              </a:rPr>
              <a:t>Mise en page</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11" name="ZoneTexte 10">
            <a:extLst>
              <a:ext uri="{FF2B5EF4-FFF2-40B4-BE49-F238E27FC236}">
                <a16:creationId xmlns="" xmlns:a16="http://schemas.microsoft.com/office/drawing/2014/main" id="{DC06A465-A4E2-4174-ACAB-D7F988A4BB0F}"/>
              </a:ext>
            </a:extLst>
          </p:cNvPr>
          <p:cNvSpPr txBox="1"/>
          <p:nvPr/>
        </p:nvSpPr>
        <p:spPr>
          <a:xfrm>
            <a:off x="133536" y="845602"/>
            <a:ext cx="8281987" cy="307777"/>
          </a:xfrm>
          <a:prstGeom prst="rect">
            <a:avLst/>
          </a:prstGeom>
          <a:solidFill>
            <a:srgbClr val="CCFFFF"/>
          </a:solidFill>
          <a:ln>
            <a:solidFill>
              <a:schemeClr val="accent5">
                <a:lumMod val="50000"/>
              </a:schemeClr>
            </a:solidFill>
          </a:ln>
        </p:spPr>
        <p:txBody>
          <a:bodyPr lIns="91440" tIns="45720" rIns="91440" bIns="45720" anchor="t">
            <a:spAutoFit/>
          </a:bodyPr>
          <a:lstStyle/>
          <a:p>
            <a:pPr eaLnBrk="1" fontAlgn="auto" hangingPunct="1">
              <a:spcBef>
                <a:spcPts val="0"/>
              </a:spcBef>
              <a:spcAft>
                <a:spcPts val="0"/>
              </a:spcAft>
              <a:defRPr/>
            </a:pPr>
            <a:r>
              <a:rPr lang="fr-FR" sz="1400" i="1" dirty="0">
                <a:latin typeface="+mn-lt"/>
                <a:cs typeface="Calibri"/>
              </a:rPr>
              <a:t>Maintenant que vous savez </a:t>
            </a:r>
            <a:r>
              <a:rPr lang="fr-FR" sz="1400" i="1" dirty="0" smtClean="0">
                <a:latin typeface="+mn-lt"/>
                <a:cs typeface="Calibri"/>
              </a:rPr>
              <a:t>où trouver l'information, </a:t>
            </a:r>
            <a:r>
              <a:rPr lang="fr-FR" sz="1400" i="1" dirty="0">
                <a:latin typeface="+mn-lt"/>
                <a:cs typeface="Calibri"/>
              </a:rPr>
              <a:t>vous allez mettre en page et présenter ces informations</a:t>
            </a: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10</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03824" y="1394175"/>
            <a:ext cx="6002337" cy="461665"/>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Reprendre </a:t>
            </a:r>
            <a:r>
              <a:rPr lang="fr-FR" altLang="fr-FR" sz="1200">
                <a:latin typeface="Calibri"/>
                <a:cs typeface="Calibri"/>
                <a:sym typeface="Wingdings" panose="05000000000000000000" pitchFamily="2" charset="2"/>
              </a:rPr>
              <a:t>le fichier Excel de votre avant métré pour les murs du RCH,</a:t>
            </a:r>
          </a:p>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Reprendre </a:t>
            </a:r>
            <a:r>
              <a:rPr lang="fr-FR" altLang="fr-FR" sz="1200">
                <a:latin typeface="Calibri"/>
                <a:cs typeface="Calibri"/>
                <a:sym typeface="Wingdings" panose="05000000000000000000" pitchFamily="2" charset="2"/>
              </a:rPr>
              <a:t>le fichier avec les TU de base.</a:t>
            </a:r>
            <a:endParaRPr lang="fr-FR" altLang="fr-FR" sz="1200">
              <a:latin typeface="Calibri"/>
              <a:cs typeface="Calibri"/>
            </a:endParaRP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253011" y="1243362"/>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t>1</a:t>
              </a:r>
            </a:p>
          </p:txBody>
        </p:sp>
      </p:grpSp>
      <p:sp>
        <p:nvSpPr>
          <p:cNvPr id="4" name="ZoneTexte 3">
            <a:extLst>
              <a:ext uri="{FF2B5EF4-FFF2-40B4-BE49-F238E27FC236}">
                <a16:creationId xmlns="" xmlns:a16="http://schemas.microsoft.com/office/drawing/2014/main" id="{62A97BC1-F76C-4D57-92F0-8AEDBD9774CD}"/>
              </a:ext>
            </a:extLst>
          </p:cNvPr>
          <p:cNvSpPr txBox="1"/>
          <p:nvPr/>
        </p:nvSpPr>
        <p:spPr>
          <a:xfrm>
            <a:off x="4168609" y="5106081"/>
            <a:ext cx="4832076" cy="1169551"/>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dirty="0">
                <a:latin typeface="Calibri"/>
                <a:cs typeface="Calibri"/>
              </a:rPr>
              <a:t>Cherchons les valeurs pour les murs de façade et de refend. On note que le temps de coffrage est différent entre les deux voiles</a:t>
            </a:r>
            <a:r>
              <a:rPr lang="fr-FR" sz="1400" i="1" dirty="0" smtClean="0">
                <a:latin typeface="Calibri"/>
                <a:cs typeface="Calibri"/>
              </a:rPr>
              <a:t>.</a:t>
            </a:r>
            <a:br>
              <a:rPr lang="fr-FR" sz="1400" i="1" dirty="0" smtClean="0">
                <a:latin typeface="Calibri"/>
                <a:cs typeface="Calibri"/>
              </a:rPr>
            </a:br>
            <a:r>
              <a:rPr lang="fr-FR" sz="1400" i="1" dirty="0" smtClean="0">
                <a:latin typeface="Calibri"/>
                <a:cs typeface="Calibri"/>
              </a:rPr>
              <a:t> Cela correspond </a:t>
            </a:r>
            <a:r>
              <a:rPr lang="fr-FR" sz="1400" i="1" dirty="0">
                <a:latin typeface="Calibri"/>
                <a:cs typeface="Calibri"/>
              </a:rPr>
              <a:t>aux équipements supplémentaires de </a:t>
            </a:r>
            <a:r>
              <a:rPr lang="fr-FR" sz="1400" i="1" dirty="0" smtClean="0">
                <a:latin typeface="Calibri"/>
                <a:cs typeface="Calibri"/>
              </a:rPr>
              <a:t>sécurité </a:t>
            </a:r>
            <a:r>
              <a:rPr lang="fr-FR" sz="1400" i="1" dirty="0">
                <a:latin typeface="Calibri"/>
                <a:cs typeface="Calibri"/>
              </a:rPr>
              <a:t>qui devront être installés. Le ferraillage sera lui aussi différent entre les voiles de façade et de refend.</a:t>
            </a:r>
            <a:endParaRPr lang="fr-FR" sz="1400" i="1" dirty="0">
              <a:cs typeface="Calibri"/>
            </a:endParaRPr>
          </a:p>
        </p:txBody>
      </p:sp>
      <p:grpSp>
        <p:nvGrpSpPr>
          <p:cNvPr id="5" name="Groupe 95">
            <a:extLst>
              <a:ext uri="{FF2B5EF4-FFF2-40B4-BE49-F238E27FC236}">
                <a16:creationId xmlns="" xmlns:a16="http://schemas.microsoft.com/office/drawing/2014/main" id="{2FB85A72-A47C-4545-A55A-45F8CC298920}"/>
              </a:ext>
            </a:extLst>
          </p:cNvPr>
          <p:cNvGrpSpPr>
            <a:grpSpLocks/>
          </p:cNvGrpSpPr>
          <p:nvPr/>
        </p:nvGrpSpPr>
        <p:grpSpPr bwMode="auto">
          <a:xfrm>
            <a:off x="3984098" y="4917219"/>
            <a:ext cx="290431" cy="277813"/>
            <a:chOff x="4198688" y="2087836"/>
            <a:chExt cx="318782" cy="277860"/>
          </a:xfrm>
        </p:grpSpPr>
        <p:sp>
          <p:nvSpPr>
            <p:cNvPr id="16" name="Ellipse 15">
              <a:extLst>
                <a:ext uri="{FF2B5EF4-FFF2-40B4-BE49-F238E27FC236}">
                  <a16:creationId xmlns="" xmlns:a16="http://schemas.microsoft.com/office/drawing/2014/main" id="{9F574FD8-E03C-4B8C-AA81-809CD6B04679}"/>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17" name="ZoneTexte 97">
              <a:extLst>
                <a:ext uri="{FF2B5EF4-FFF2-40B4-BE49-F238E27FC236}">
                  <a16:creationId xmlns="" xmlns:a16="http://schemas.microsoft.com/office/drawing/2014/main" id="{DE64EE03-13DD-4BC2-BB3F-E2200D55C802}"/>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2</a:t>
              </a:r>
            </a:p>
          </p:txBody>
        </p:sp>
      </p:grpSp>
      <p:cxnSp>
        <p:nvCxnSpPr>
          <p:cNvPr id="6" name="Connecteur droit avec flèche 5">
            <a:extLst>
              <a:ext uri="{FF2B5EF4-FFF2-40B4-BE49-F238E27FC236}">
                <a16:creationId xmlns="" xmlns:a16="http://schemas.microsoft.com/office/drawing/2014/main" id="{CB2C0E2E-6A59-468D-958D-FBD675760370}"/>
              </a:ext>
            </a:extLst>
          </p:cNvPr>
          <p:cNvCxnSpPr>
            <a:cxnSpLocks/>
          </p:cNvCxnSpPr>
          <p:nvPr/>
        </p:nvCxnSpPr>
        <p:spPr>
          <a:xfrm flipH="1" flipV="1">
            <a:off x="5361780" y="2665711"/>
            <a:ext cx="910081" cy="2425179"/>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 xmlns:a16="http://schemas.microsoft.com/office/drawing/2014/main" id="{FC32E4DC-36EB-439F-A1F8-6B95F00BE8DA}"/>
              </a:ext>
            </a:extLst>
          </p:cNvPr>
          <p:cNvCxnSpPr>
            <a:cxnSpLocks/>
          </p:cNvCxnSpPr>
          <p:nvPr/>
        </p:nvCxnSpPr>
        <p:spPr>
          <a:xfrm flipH="1">
            <a:off x="4151981" y="5773720"/>
            <a:ext cx="175297" cy="128016"/>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 xmlns:a16="http://schemas.microsoft.com/office/drawing/2014/main" id="{7285E6DC-736D-4657-AB10-C5CFAF313181}"/>
              </a:ext>
            </a:extLst>
          </p:cNvPr>
          <p:cNvSpPr/>
          <p:nvPr/>
        </p:nvSpPr>
        <p:spPr>
          <a:xfrm>
            <a:off x="442726" y="5845999"/>
            <a:ext cx="3725882" cy="163286"/>
          </a:xfrm>
          <a:prstGeom prst="rect">
            <a:avLst/>
          </a:prstGeom>
          <a:noFill/>
          <a:ln w="28575">
            <a:solidFill>
              <a:srgbClr val="66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 xmlns:a16="http://schemas.microsoft.com/office/drawing/2014/main" id="{3C371FD9-5ECE-4FD1-8B82-4E4F3E4D1AD8}"/>
              </a:ext>
            </a:extLst>
          </p:cNvPr>
          <p:cNvSpPr/>
          <p:nvPr/>
        </p:nvSpPr>
        <p:spPr>
          <a:xfrm>
            <a:off x="4406115" y="2001362"/>
            <a:ext cx="3711038" cy="653143"/>
          </a:xfrm>
          <a:prstGeom prst="rect">
            <a:avLst/>
          </a:prstGeom>
          <a:noFill/>
          <a:ln w="28575">
            <a:solidFill>
              <a:srgbClr val="66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2">
            <a:extLst>
              <a:ext uri="{FF2B5EF4-FFF2-40B4-BE49-F238E27FC236}">
                <a16:creationId xmlns="" xmlns:a16="http://schemas.microsoft.com/office/drawing/2014/main" id="{B8EC02EC-96BA-4C2E-8E3B-F7D30ADD1A0A}"/>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20" name="Groupe 19">
            <a:extLst>
              <a:ext uri="{FF2B5EF4-FFF2-40B4-BE49-F238E27FC236}">
                <a16:creationId xmlns:a16="http://schemas.microsoft.com/office/drawing/2014/main" xmlns="" id="{A9E7C2C2-FBB3-4CBF-B59F-E4092B27315F}"/>
              </a:ext>
            </a:extLst>
          </p:cNvPr>
          <p:cNvGrpSpPr>
            <a:grpSpLocks/>
          </p:cNvGrpSpPr>
          <p:nvPr/>
        </p:nvGrpSpPr>
        <p:grpSpPr bwMode="auto">
          <a:xfrm>
            <a:off x="42920" y="665142"/>
            <a:ext cx="334963" cy="277813"/>
            <a:chOff x="4246088" y="4664940"/>
            <a:chExt cx="318782" cy="277860"/>
          </a:xfrm>
        </p:grpSpPr>
        <p:sp>
          <p:nvSpPr>
            <p:cNvPr id="21" name="Ellipse 20">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22"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0</a:t>
              </a:r>
              <a:endParaRPr lang="fr-FR" altLang="fr-FR" sz="1200" dirty="0">
                <a:latin typeface="Calibri"/>
                <a:cs typeface="Calibri"/>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9" descr="Une image contenant table&#10;&#10;Description générée automatiquement">
            <a:extLst>
              <a:ext uri="{FF2B5EF4-FFF2-40B4-BE49-F238E27FC236}">
                <a16:creationId xmlns="" xmlns:a16="http://schemas.microsoft.com/office/drawing/2014/main" id="{4318CB1D-7040-4EB9-8F66-30447ADC741C}"/>
              </a:ext>
            </a:extLst>
          </p:cNvPr>
          <p:cNvPicPr>
            <a:picLocks noChangeAspect="1"/>
          </p:cNvPicPr>
          <p:nvPr/>
        </p:nvPicPr>
        <p:blipFill rotWithShape="1">
          <a:blip r:embed="rId2"/>
          <a:srcRect l="785" t="8992" r="2018" b="41395"/>
          <a:stretch/>
        </p:blipFill>
        <p:spPr>
          <a:xfrm>
            <a:off x="112816" y="1469720"/>
            <a:ext cx="8596292" cy="3189155"/>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a:solidFill>
                  <a:srgbClr val="002060"/>
                </a:solidFill>
                <a:effectLst>
                  <a:outerShdw blurRad="38100" dist="38100" dir="2700000" algn="tl">
                    <a:srgbClr val="000000">
                      <a:alpha val="43137"/>
                    </a:srgbClr>
                  </a:outerShdw>
                </a:effectLst>
              </a:rPr>
              <a:t>1.4.</a:t>
            </a:r>
            <a:r>
              <a:rPr lang="fr-FR" b="1" dirty="0" smtClean="0">
                <a:solidFill>
                  <a:srgbClr val="002060"/>
                </a:solidFill>
                <a:effectLst>
                  <a:outerShdw blurRad="38100" dist="38100" dir="2700000" algn="tl">
                    <a:srgbClr val="000000">
                      <a:alpha val="43137"/>
                    </a:srgbClr>
                  </a:outerShdw>
                </a:effectLst>
                <a:latin typeface="+mn-lt"/>
              </a:rPr>
              <a:t> </a:t>
            </a:r>
            <a:r>
              <a:rPr lang="fr-FR" b="1" dirty="0">
                <a:solidFill>
                  <a:srgbClr val="002060"/>
                </a:solidFill>
                <a:effectLst>
                  <a:outerShdw blurRad="38100" dist="38100" dir="2700000" algn="tl">
                    <a:srgbClr val="000000">
                      <a:alpha val="43137"/>
                    </a:srgbClr>
                  </a:outerShdw>
                </a:effectLst>
                <a:latin typeface="+mn-lt"/>
              </a:rPr>
              <a:t>Mise en page</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11" name="ZoneTexte 10">
            <a:extLst>
              <a:ext uri="{FF2B5EF4-FFF2-40B4-BE49-F238E27FC236}">
                <a16:creationId xmlns="" xmlns:a16="http://schemas.microsoft.com/office/drawing/2014/main" id="{DC06A465-A4E2-4174-ACAB-D7F988A4BB0F}"/>
              </a:ext>
            </a:extLst>
          </p:cNvPr>
          <p:cNvSpPr txBox="1"/>
          <p:nvPr/>
        </p:nvSpPr>
        <p:spPr>
          <a:xfrm>
            <a:off x="265631" y="845602"/>
            <a:ext cx="8281987" cy="307777"/>
          </a:xfrm>
          <a:prstGeom prst="rect">
            <a:avLst/>
          </a:prstGeom>
          <a:solidFill>
            <a:srgbClr val="CCFFFF"/>
          </a:solidFill>
          <a:ln>
            <a:solidFill>
              <a:schemeClr val="accent5">
                <a:lumMod val="50000"/>
              </a:schemeClr>
            </a:solidFill>
          </a:ln>
        </p:spPr>
        <p:txBody>
          <a:bodyPr lIns="91440" tIns="45720" rIns="91440" bIns="45720" anchor="t">
            <a:spAutoFit/>
          </a:bodyPr>
          <a:lstStyle/>
          <a:p>
            <a:pPr eaLnBrk="1" fontAlgn="auto" hangingPunct="1">
              <a:spcBef>
                <a:spcPts val="0"/>
              </a:spcBef>
              <a:spcAft>
                <a:spcPts val="0"/>
              </a:spcAft>
              <a:defRPr/>
            </a:pPr>
            <a:r>
              <a:rPr lang="fr-FR" sz="1400" i="1">
                <a:latin typeface="+mn-lt"/>
                <a:cs typeface="Calibri"/>
              </a:rPr>
              <a:t>Vous allez maintenant insérer ces données dans votre feuille de calcul Excel</a:t>
            </a: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11</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03824" y="1394175"/>
            <a:ext cx="6002337" cy="1015663"/>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Mettre </a:t>
            </a:r>
            <a:r>
              <a:rPr lang="fr-FR" altLang="fr-FR" sz="1200" dirty="0">
                <a:latin typeface="Calibri"/>
                <a:cs typeface="Calibri"/>
                <a:sym typeface="Wingdings" panose="05000000000000000000" pitchFamily="2" charset="2"/>
              </a:rPr>
              <a:t>en forme votre feuille Excel Avec les nouvelles cases que vous allez calculer,</a:t>
            </a:r>
            <a:endParaRPr lang="fr-FR" altLang="fr-FR" sz="1200" dirty="0">
              <a:latin typeface="Calibri"/>
              <a:cs typeface="Calibri"/>
            </a:endParaRPr>
          </a:p>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Insérer </a:t>
            </a:r>
            <a:r>
              <a:rPr lang="fr-FR" altLang="fr-FR" sz="1200" dirty="0">
                <a:latin typeface="Calibri"/>
                <a:cs typeface="Calibri"/>
                <a:sym typeface="Wingdings" panose="05000000000000000000" pitchFamily="2" charset="2"/>
              </a:rPr>
              <a:t>dans la première case la formule pour calculer le TU lié au coffrage soit la case G4 x 0.35 x 2 (0.35 correspond au temps de coffrage en h/m² par face indiqué dans le document, chiffre qu'il faut donc </a:t>
            </a:r>
            <a:r>
              <a:rPr lang="fr-FR" altLang="fr-FR" sz="1200" dirty="0" smtClean="0">
                <a:latin typeface="Calibri"/>
                <a:cs typeface="Calibri"/>
                <a:sym typeface="Wingdings" panose="05000000000000000000" pitchFamily="2" charset="2"/>
              </a:rPr>
              <a:t>multiplier </a:t>
            </a:r>
            <a:r>
              <a:rPr lang="fr-FR" altLang="fr-FR" sz="1200" dirty="0">
                <a:latin typeface="Calibri"/>
                <a:cs typeface="Calibri"/>
                <a:sym typeface="Wingdings" panose="05000000000000000000" pitchFamily="2" charset="2"/>
              </a:rPr>
              <a:t>par 2 au final) </a:t>
            </a:r>
          </a:p>
          <a:p>
            <a:pPr marL="0" indent="0">
              <a:lnSpc>
                <a:spcPct val="100000"/>
              </a:lnSpc>
              <a:spcBef>
                <a:spcPct val="0"/>
              </a:spcBef>
              <a:buNone/>
              <a:defRPr/>
            </a:pPr>
            <a:r>
              <a:rPr lang="fr-FR" altLang="fr-FR" sz="1200" b="1" dirty="0">
                <a:latin typeface="Calibri"/>
                <a:cs typeface="Calibri"/>
                <a:sym typeface="Wingdings" panose="05000000000000000000" pitchFamily="2" charset="2"/>
              </a:rPr>
              <a:t>Attention à la syntaxe de la formule " =G4*0,35*2 "</a:t>
            </a:r>
            <a:endParaRPr lang="fr-FR" altLang="fr-FR" sz="1200" b="1" dirty="0">
              <a:latin typeface="Calibri"/>
              <a:cs typeface="Calibri"/>
            </a:endParaRP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253011" y="1243362"/>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t>4</a:t>
              </a:r>
            </a:p>
          </p:txBody>
        </p:sp>
      </p:grpSp>
      <p:sp>
        <p:nvSpPr>
          <p:cNvPr id="27" name="Rectangle 26">
            <a:extLst>
              <a:ext uri="{FF2B5EF4-FFF2-40B4-BE49-F238E27FC236}">
                <a16:creationId xmlns="" xmlns:a16="http://schemas.microsoft.com/office/drawing/2014/main" id="{3C371FD9-5ECE-4FD1-8B82-4E4F3E4D1AD8}"/>
              </a:ext>
            </a:extLst>
          </p:cNvPr>
          <p:cNvSpPr/>
          <p:nvPr/>
        </p:nvSpPr>
        <p:spPr>
          <a:xfrm>
            <a:off x="4695575" y="2572862"/>
            <a:ext cx="1803564" cy="1900051"/>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avec flèche 19">
            <a:extLst>
              <a:ext uri="{FF2B5EF4-FFF2-40B4-BE49-F238E27FC236}">
                <a16:creationId xmlns="" xmlns:a16="http://schemas.microsoft.com/office/drawing/2014/main" id="{1232BBE0-64A4-4107-841F-768063665D04}"/>
              </a:ext>
            </a:extLst>
          </p:cNvPr>
          <p:cNvCxnSpPr>
            <a:cxnSpLocks/>
          </p:cNvCxnSpPr>
          <p:nvPr/>
        </p:nvCxnSpPr>
        <p:spPr>
          <a:xfrm>
            <a:off x="3570225" y="2441206"/>
            <a:ext cx="1116145" cy="59560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2" name="ZoneTexte 94">
            <a:extLst>
              <a:ext uri="{FF2B5EF4-FFF2-40B4-BE49-F238E27FC236}">
                <a16:creationId xmlns="" xmlns:a16="http://schemas.microsoft.com/office/drawing/2014/main" id="{BAD0AAD9-C960-49C3-9B51-CB82DED0AE73}"/>
              </a:ext>
            </a:extLst>
          </p:cNvPr>
          <p:cNvSpPr txBox="1">
            <a:spLocks noChangeArrowheads="1"/>
          </p:cNvSpPr>
          <p:nvPr/>
        </p:nvSpPr>
        <p:spPr bwMode="auto">
          <a:xfrm>
            <a:off x="366713" y="4741532"/>
            <a:ext cx="6002337" cy="830997"/>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Compléter </a:t>
            </a:r>
            <a:r>
              <a:rPr lang="fr-FR" altLang="fr-FR" sz="1200" dirty="0">
                <a:latin typeface="Calibri"/>
                <a:cs typeface="Calibri"/>
                <a:sym typeface="Wingdings" panose="05000000000000000000" pitchFamily="2" charset="2"/>
              </a:rPr>
              <a:t>les autres cases de la première ligne avec les formules utiles </a:t>
            </a:r>
            <a:endParaRPr lang="fr-FR" sz="1200" dirty="0">
              <a:cs typeface="Calibri"/>
              <a:sym typeface="Wingdings" panose="05000000000000000000" pitchFamily="2" charset="2"/>
            </a:endParaRPr>
          </a:p>
          <a:p>
            <a:pPr marL="0" indent="0">
              <a:lnSpc>
                <a:spcPct val="100000"/>
              </a:lnSpc>
              <a:spcBef>
                <a:spcPct val="0"/>
              </a:spcBef>
              <a:buNone/>
              <a:defRPr/>
            </a:pPr>
            <a:r>
              <a:rPr lang="fr-FR" altLang="fr-FR" sz="1200" dirty="0">
                <a:latin typeface="Calibri"/>
                <a:cs typeface="Calibri"/>
                <a:sym typeface="Wingdings" panose="05000000000000000000" pitchFamily="2" charset="2"/>
              </a:rPr>
              <a:t>(rappel ferraillage voile façade 30kg, voile de refend 20kg),  </a:t>
            </a:r>
            <a:endParaRPr lang="fr-FR" sz="1200" dirty="0">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Vérifier</a:t>
            </a:r>
            <a:r>
              <a:rPr lang="fr-FR" altLang="fr-FR" sz="1200" dirty="0">
                <a:latin typeface="Calibri"/>
                <a:cs typeface="Calibri"/>
                <a:sym typeface="Wingdings" panose="05000000000000000000" pitchFamily="2" charset="2"/>
              </a:rPr>
              <a:t> vos formules en comparant les résultats obtenus</a:t>
            </a:r>
            <a:endParaRPr lang="fr-FR" altLang="fr-FR" sz="1200" dirty="0">
              <a:latin typeface="Calibri"/>
              <a:cs typeface="Calibri"/>
            </a:endParaRPr>
          </a:p>
          <a:p>
            <a:pPr lvl="1">
              <a:lnSpc>
                <a:spcPct val="100000"/>
              </a:lnSpc>
              <a:spcBef>
                <a:spcPct val="0"/>
              </a:spcBef>
              <a:buFont typeface="Wingdings" panose="05000000000000000000" pitchFamily="2" charset="2"/>
              <a:buChar char="è"/>
              <a:defRPr/>
            </a:pPr>
            <a:r>
              <a:rPr lang="fr-FR" altLang="fr-FR" sz="1200" dirty="0">
                <a:latin typeface="Calibri"/>
                <a:cs typeface="Calibri"/>
              </a:rPr>
              <a:t>TU ferraillage = 1.851h , TU bétonnage 3.702h = , TU ragréage = 2.256h.</a:t>
            </a:r>
          </a:p>
        </p:txBody>
      </p:sp>
      <p:grpSp>
        <p:nvGrpSpPr>
          <p:cNvPr id="24" name="Groupe 95">
            <a:extLst>
              <a:ext uri="{FF2B5EF4-FFF2-40B4-BE49-F238E27FC236}">
                <a16:creationId xmlns="" xmlns:a16="http://schemas.microsoft.com/office/drawing/2014/main" id="{0D9B6A4B-5E60-4B13-A23B-F6B09B5B5577}"/>
              </a:ext>
            </a:extLst>
          </p:cNvPr>
          <p:cNvGrpSpPr>
            <a:grpSpLocks/>
          </p:cNvGrpSpPr>
          <p:nvPr/>
        </p:nvGrpSpPr>
        <p:grpSpPr bwMode="auto">
          <a:xfrm>
            <a:off x="215900" y="4590719"/>
            <a:ext cx="334963" cy="277813"/>
            <a:chOff x="4198688" y="2087836"/>
            <a:chExt cx="318782" cy="277860"/>
          </a:xfrm>
        </p:grpSpPr>
        <p:sp>
          <p:nvSpPr>
            <p:cNvPr id="25" name="Ellipse 24">
              <a:extLst>
                <a:ext uri="{FF2B5EF4-FFF2-40B4-BE49-F238E27FC236}">
                  <a16:creationId xmlns="" xmlns:a16="http://schemas.microsoft.com/office/drawing/2014/main" id="{CC52B367-9C18-4459-8530-6177D85568FA}"/>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29" name="ZoneTexte 97">
              <a:extLst>
                <a:ext uri="{FF2B5EF4-FFF2-40B4-BE49-F238E27FC236}">
                  <a16:creationId xmlns="" xmlns:a16="http://schemas.microsoft.com/office/drawing/2014/main" id="{AA91EFDC-E4F8-47E2-867B-28E53B8DE79F}"/>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5</a:t>
              </a:r>
            </a:p>
          </p:txBody>
        </p:sp>
      </p:grpSp>
      <p:cxnSp>
        <p:nvCxnSpPr>
          <p:cNvPr id="30" name="Connecteur droit avec flèche 29">
            <a:extLst>
              <a:ext uri="{FF2B5EF4-FFF2-40B4-BE49-F238E27FC236}">
                <a16:creationId xmlns="" xmlns:a16="http://schemas.microsoft.com/office/drawing/2014/main" id="{A2F8F2AF-B6E1-4F9A-B9EF-B5F66490ABBD}"/>
              </a:ext>
            </a:extLst>
          </p:cNvPr>
          <p:cNvCxnSpPr>
            <a:cxnSpLocks/>
          </p:cNvCxnSpPr>
          <p:nvPr/>
        </p:nvCxnSpPr>
        <p:spPr>
          <a:xfrm flipV="1">
            <a:off x="4898775" y="3021971"/>
            <a:ext cx="344249" cy="174234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1" name="Connecteur droit avec flèche 30">
            <a:extLst>
              <a:ext uri="{FF2B5EF4-FFF2-40B4-BE49-F238E27FC236}">
                <a16:creationId xmlns="" xmlns:a16="http://schemas.microsoft.com/office/drawing/2014/main" id="{0BDE1040-E818-40B7-80B6-12784D9DEF00}"/>
              </a:ext>
            </a:extLst>
          </p:cNvPr>
          <p:cNvCxnSpPr>
            <a:cxnSpLocks/>
          </p:cNvCxnSpPr>
          <p:nvPr/>
        </p:nvCxnSpPr>
        <p:spPr>
          <a:xfrm>
            <a:off x="4015549" y="2441206"/>
            <a:ext cx="782152" cy="5362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2" name="Rectangle 31">
            <a:extLst>
              <a:ext uri="{FF2B5EF4-FFF2-40B4-BE49-F238E27FC236}">
                <a16:creationId xmlns="" xmlns:a16="http://schemas.microsoft.com/office/drawing/2014/main" id="{F6B42031-CA3B-44B8-9DD1-87E8C5007FC2}"/>
              </a:ext>
            </a:extLst>
          </p:cNvPr>
          <p:cNvSpPr/>
          <p:nvPr/>
        </p:nvSpPr>
        <p:spPr>
          <a:xfrm>
            <a:off x="5170588" y="2921699"/>
            <a:ext cx="1328552" cy="81643"/>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u pied de page 2">
            <a:extLst>
              <a:ext uri="{FF2B5EF4-FFF2-40B4-BE49-F238E27FC236}">
                <a16:creationId xmlns="" xmlns:a16="http://schemas.microsoft.com/office/drawing/2014/main" id="{E9FA212D-97A3-4728-B300-8DB49F1C7B02}"/>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21" name="Groupe 95">
            <a:extLst>
              <a:ext uri="{FF2B5EF4-FFF2-40B4-BE49-F238E27FC236}">
                <a16:creationId xmlns="" xmlns:a16="http://schemas.microsoft.com/office/drawing/2014/main" id="{2FB85A72-A47C-4545-A55A-45F8CC298920}"/>
              </a:ext>
            </a:extLst>
          </p:cNvPr>
          <p:cNvGrpSpPr>
            <a:grpSpLocks/>
          </p:cNvGrpSpPr>
          <p:nvPr/>
        </p:nvGrpSpPr>
        <p:grpSpPr bwMode="auto">
          <a:xfrm>
            <a:off x="70684" y="706695"/>
            <a:ext cx="290431" cy="277813"/>
            <a:chOff x="4198688" y="2087836"/>
            <a:chExt cx="318782" cy="277860"/>
          </a:xfrm>
        </p:grpSpPr>
        <p:sp>
          <p:nvSpPr>
            <p:cNvPr id="23" name="Ellipse 22">
              <a:extLst>
                <a:ext uri="{FF2B5EF4-FFF2-40B4-BE49-F238E27FC236}">
                  <a16:creationId xmlns="" xmlns:a16="http://schemas.microsoft.com/office/drawing/2014/main" id="{9F574FD8-E03C-4B8C-AA81-809CD6B04679}"/>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33" name="ZoneTexte 97">
              <a:extLst>
                <a:ext uri="{FF2B5EF4-FFF2-40B4-BE49-F238E27FC236}">
                  <a16:creationId xmlns="" xmlns:a16="http://schemas.microsoft.com/office/drawing/2014/main" id="{DE64EE03-13DD-4BC2-BB3F-E2200D55C802}"/>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3</a:t>
              </a:r>
              <a:endParaRPr lang="fr-FR" altLang="fr-FR" sz="1200" dirty="0">
                <a:latin typeface="Calibri"/>
                <a:cs typeface="Calibri"/>
              </a:endParaRPr>
            </a:p>
          </p:txBody>
        </p:sp>
      </p:grpSp>
    </p:spTree>
    <p:extLst>
      <p:ext uri="{BB962C8B-B14F-4D97-AF65-F5344CB8AC3E}">
        <p14:creationId xmlns:p14="http://schemas.microsoft.com/office/powerpoint/2010/main" val="4092676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5" descr="Une image contenant table&#10;&#10;Description générée automatiquement">
            <a:extLst>
              <a:ext uri="{FF2B5EF4-FFF2-40B4-BE49-F238E27FC236}">
                <a16:creationId xmlns="" xmlns:a16="http://schemas.microsoft.com/office/drawing/2014/main" id="{C5AD931D-8A60-4F42-BA1E-5789D2523F88}"/>
              </a:ext>
            </a:extLst>
          </p:cNvPr>
          <p:cNvPicPr>
            <a:picLocks noChangeAspect="1"/>
          </p:cNvPicPr>
          <p:nvPr/>
        </p:nvPicPr>
        <p:blipFill rotWithShape="1">
          <a:blip r:embed="rId2"/>
          <a:srcRect l="51220" t="22846" r="26287" b="41947"/>
          <a:stretch/>
        </p:blipFill>
        <p:spPr>
          <a:xfrm>
            <a:off x="3749634" y="1722070"/>
            <a:ext cx="1915901" cy="2162336"/>
          </a:xfrm>
          <a:prstGeom prst="rect">
            <a:avLst/>
          </a:prstGeom>
        </p:spPr>
      </p:pic>
      <p:pic>
        <p:nvPicPr>
          <p:cNvPr id="4" name="Image 4" descr="Une image contenant table&#10;&#10;Description générée automatiquement">
            <a:extLst>
              <a:ext uri="{FF2B5EF4-FFF2-40B4-BE49-F238E27FC236}">
                <a16:creationId xmlns="" xmlns:a16="http://schemas.microsoft.com/office/drawing/2014/main" id="{A5BA9F21-657B-4D6E-B22B-46DC18DB7EFC}"/>
              </a:ext>
            </a:extLst>
          </p:cNvPr>
          <p:cNvPicPr>
            <a:picLocks noChangeAspect="1"/>
          </p:cNvPicPr>
          <p:nvPr/>
        </p:nvPicPr>
        <p:blipFill rotWithShape="1">
          <a:blip r:embed="rId3"/>
          <a:srcRect l="52033" t="26640" r="24932" b="62547"/>
          <a:stretch/>
        </p:blipFill>
        <p:spPr>
          <a:xfrm>
            <a:off x="3749633" y="661677"/>
            <a:ext cx="2368672" cy="808816"/>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a:solidFill>
                  <a:srgbClr val="002060"/>
                </a:solidFill>
                <a:effectLst>
                  <a:outerShdw blurRad="38100" dist="38100" dir="2700000" algn="tl">
                    <a:srgbClr val="000000">
                      <a:alpha val="43137"/>
                    </a:srgbClr>
                  </a:outerShdw>
                </a:effectLst>
              </a:rPr>
              <a:t>1.4.</a:t>
            </a:r>
            <a:r>
              <a:rPr lang="fr-FR" b="1" dirty="0" smtClean="0">
                <a:solidFill>
                  <a:srgbClr val="002060"/>
                </a:solidFill>
                <a:effectLst>
                  <a:outerShdw blurRad="38100" dist="38100" dir="2700000" algn="tl">
                    <a:srgbClr val="000000">
                      <a:alpha val="43137"/>
                    </a:srgbClr>
                  </a:outerShdw>
                </a:effectLst>
                <a:latin typeface="+mn-lt"/>
              </a:rPr>
              <a:t> </a:t>
            </a:r>
            <a:r>
              <a:rPr lang="fr-FR" b="1" dirty="0">
                <a:solidFill>
                  <a:srgbClr val="002060"/>
                </a:solidFill>
                <a:effectLst>
                  <a:outerShdw blurRad="38100" dist="38100" dir="2700000" algn="tl">
                    <a:srgbClr val="000000">
                      <a:alpha val="43137"/>
                    </a:srgbClr>
                  </a:outerShdw>
                </a:effectLst>
                <a:latin typeface="+mn-lt"/>
              </a:rPr>
              <a:t>Mise en page</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12</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40934" y="889474"/>
            <a:ext cx="2736623" cy="646331"/>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les 4 cases en restant </a:t>
            </a:r>
            <a:r>
              <a:rPr lang="fr-FR" altLang="fr-FR" sz="1200" dirty="0" smtClean="0">
                <a:latin typeface="Calibri"/>
                <a:cs typeface="Calibri"/>
                <a:sym typeface="Wingdings" panose="05000000000000000000" pitchFamily="2" charset="2"/>
              </a:rPr>
              <a:t>appuyé </a:t>
            </a:r>
            <a:r>
              <a:rPr lang="fr-FR" altLang="fr-FR" sz="1200" dirty="0">
                <a:latin typeface="Calibri"/>
                <a:cs typeface="Calibri"/>
                <a:sym typeface="Wingdings" panose="05000000000000000000" pitchFamily="2" charset="2"/>
              </a:rPr>
              <a:t>sur le bouton gauche ,</a:t>
            </a:r>
            <a:endParaRPr lang="fr-FR" altLang="fr-FR" sz="1200" dirty="0">
              <a:latin typeface="Calibri"/>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rPr>
              <a:t>Appuyer </a:t>
            </a:r>
            <a:r>
              <a:rPr lang="fr-FR" altLang="fr-FR" sz="1200" dirty="0">
                <a:latin typeface="Calibri"/>
                <a:cs typeface="Calibri"/>
              </a:rPr>
              <a:t>sur </a:t>
            </a:r>
            <a:r>
              <a:rPr lang="fr-FR" altLang="fr-FR" sz="1200" dirty="0" err="1">
                <a:latin typeface="Calibri"/>
                <a:cs typeface="Calibri"/>
              </a:rPr>
              <a:t>Ctrl+C</a:t>
            </a:r>
            <a:r>
              <a:rPr lang="fr-FR" altLang="fr-FR" sz="1200" dirty="0">
                <a:latin typeface="Calibri"/>
                <a:cs typeface="Calibri"/>
              </a:rPr>
              <a:t>,</a:t>
            </a: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275277" y="753505"/>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6</a:t>
              </a:r>
              <a:endParaRPr lang="fr-FR" altLang="fr-FR" sz="1200" dirty="0">
                <a:cs typeface="Calibri"/>
              </a:endParaRPr>
            </a:p>
          </p:txBody>
        </p:sp>
      </p:grpSp>
      <p:sp>
        <p:nvSpPr>
          <p:cNvPr id="27" name="Rectangle 26">
            <a:extLst>
              <a:ext uri="{FF2B5EF4-FFF2-40B4-BE49-F238E27FC236}">
                <a16:creationId xmlns="" xmlns:a16="http://schemas.microsoft.com/office/drawing/2014/main" id="{3C371FD9-5ECE-4FD1-8B82-4E4F3E4D1AD8}"/>
              </a:ext>
            </a:extLst>
          </p:cNvPr>
          <p:cNvSpPr/>
          <p:nvPr/>
        </p:nvSpPr>
        <p:spPr>
          <a:xfrm>
            <a:off x="3908835" y="2231446"/>
            <a:ext cx="1699656" cy="846118"/>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avec flèche 19">
            <a:extLst>
              <a:ext uri="{FF2B5EF4-FFF2-40B4-BE49-F238E27FC236}">
                <a16:creationId xmlns="" xmlns:a16="http://schemas.microsoft.com/office/drawing/2014/main" id="{1232BBE0-64A4-4107-841F-768063665D04}"/>
              </a:ext>
            </a:extLst>
          </p:cNvPr>
          <p:cNvCxnSpPr>
            <a:cxnSpLocks/>
          </p:cNvCxnSpPr>
          <p:nvPr/>
        </p:nvCxnSpPr>
        <p:spPr>
          <a:xfrm flipV="1">
            <a:off x="3154588" y="2383672"/>
            <a:ext cx="730199" cy="557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0" name="Connecteur droit avec flèche 29">
            <a:extLst>
              <a:ext uri="{FF2B5EF4-FFF2-40B4-BE49-F238E27FC236}">
                <a16:creationId xmlns="" xmlns:a16="http://schemas.microsoft.com/office/drawing/2014/main" id="{A2F8F2AF-B6E1-4F9A-B9EF-B5F66490ABBD}"/>
              </a:ext>
            </a:extLst>
          </p:cNvPr>
          <p:cNvCxnSpPr>
            <a:cxnSpLocks/>
          </p:cNvCxnSpPr>
          <p:nvPr/>
        </p:nvCxnSpPr>
        <p:spPr>
          <a:xfrm>
            <a:off x="3184276" y="2411519"/>
            <a:ext cx="700508" cy="91475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1" name="Connecteur droit avec flèche 30">
            <a:extLst>
              <a:ext uri="{FF2B5EF4-FFF2-40B4-BE49-F238E27FC236}">
                <a16:creationId xmlns="" xmlns:a16="http://schemas.microsoft.com/office/drawing/2014/main" id="{0BDE1040-E818-40B7-80B6-12784D9DEF00}"/>
              </a:ext>
            </a:extLst>
          </p:cNvPr>
          <p:cNvCxnSpPr>
            <a:cxnSpLocks/>
          </p:cNvCxnSpPr>
          <p:nvPr/>
        </p:nvCxnSpPr>
        <p:spPr>
          <a:xfrm flipV="1">
            <a:off x="3184276" y="1099653"/>
            <a:ext cx="618867" cy="10948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2" name="Rectangle 31">
            <a:extLst>
              <a:ext uri="{FF2B5EF4-FFF2-40B4-BE49-F238E27FC236}">
                <a16:creationId xmlns="" xmlns:a16="http://schemas.microsoft.com/office/drawing/2014/main" id="{F6B42031-CA3B-44B8-9DD1-87E8C5007FC2}"/>
              </a:ext>
            </a:extLst>
          </p:cNvPr>
          <p:cNvSpPr/>
          <p:nvPr/>
        </p:nvSpPr>
        <p:spPr>
          <a:xfrm>
            <a:off x="3804926" y="962270"/>
            <a:ext cx="2137558" cy="200396"/>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94">
            <a:extLst>
              <a:ext uri="{FF2B5EF4-FFF2-40B4-BE49-F238E27FC236}">
                <a16:creationId xmlns="" xmlns:a16="http://schemas.microsoft.com/office/drawing/2014/main" id="{27AA1847-C8A9-4B92-9BFF-35CC9D6F9465}"/>
              </a:ext>
            </a:extLst>
          </p:cNvPr>
          <p:cNvSpPr txBox="1">
            <a:spLocks noChangeArrowheads="1"/>
          </p:cNvSpPr>
          <p:nvPr/>
        </p:nvSpPr>
        <p:spPr bwMode="auto">
          <a:xfrm>
            <a:off x="440934" y="2054740"/>
            <a:ext cx="2736623" cy="830997"/>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Sélectionner </a:t>
            </a:r>
            <a:r>
              <a:rPr lang="fr-FR" altLang="fr-FR" sz="1200">
                <a:latin typeface="Calibri"/>
                <a:cs typeface="Calibri"/>
                <a:sym typeface="Wingdings" panose="05000000000000000000" pitchFamily="2" charset="2"/>
              </a:rPr>
              <a:t>les 28 cases,</a:t>
            </a:r>
            <a:endParaRPr lang="fr-FR" altLang="fr-FR" sz="1200">
              <a:latin typeface="Calibri"/>
              <a:cs typeface="Calibri"/>
            </a:endParaRPr>
          </a:p>
          <a:p>
            <a:pPr>
              <a:lnSpc>
                <a:spcPct val="100000"/>
              </a:lnSpc>
              <a:spcBef>
                <a:spcPct val="0"/>
              </a:spcBef>
              <a:buFont typeface="Wingdings" panose="05000000000000000000" pitchFamily="2" charset="2"/>
              <a:buChar char="è"/>
              <a:defRPr/>
            </a:pPr>
            <a:r>
              <a:rPr lang="fr-FR" altLang="fr-FR" sz="1200" b="1">
                <a:latin typeface="Calibri"/>
                <a:cs typeface="Calibri"/>
              </a:rPr>
              <a:t>Appuyer </a:t>
            </a:r>
            <a:r>
              <a:rPr lang="fr-FR" altLang="fr-FR" sz="1200">
                <a:latin typeface="Calibri"/>
                <a:cs typeface="Calibri"/>
              </a:rPr>
              <a:t>sur </a:t>
            </a:r>
            <a:r>
              <a:rPr lang="fr-FR" altLang="fr-FR" sz="1200" err="1">
                <a:latin typeface="Calibri"/>
                <a:cs typeface="Calibri"/>
              </a:rPr>
              <a:t>Ctrl+V</a:t>
            </a:r>
            <a:r>
              <a:rPr lang="fr-FR" altLang="fr-FR" sz="1200">
                <a:latin typeface="Calibri"/>
                <a:cs typeface="Calibri"/>
              </a:rPr>
              <a:t>,</a:t>
            </a:r>
          </a:p>
          <a:p>
            <a:pPr>
              <a:lnSpc>
                <a:spcPct val="100000"/>
              </a:lnSpc>
              <a:spcBef>
                <a:spcPct val="0"/>
              </a:spcBef>
              <a:buFont typeface="Wingdings" panose="05000000000000000000" pitchFamily="2" charset="2"/>
              <a:buChar char="è"/>
              <a:defRPr/>
            </a:pPr>
            <a:r>
              <a:rPr lang="fr-FR" altLang="fr-FR" sz="1200" b="1">
                <a:latin typeface="Calibri"/>
                <a:cs typeface="Calibri"/>
              </a:rPr>
              <a:t>Refaire </a:t>
            </a:r>
            <a:r>
              <a:rPr lang="fr-FR" altLang="fr-FR" sz="1200">
                <a:latin typeface="Calibri"/>
                <a:cs typeface="Calibri"/>
              </a:rPr>
              <a:t>l'opération sur les 4 cases du voile de refend.</a:t>
            </a:r>
          </a:p>
        </p:txBody>
      </p:sp>
      <p:grpSp>
        <p:nvGrpSpPr>
          <p:cNvPr id="33" name="Groupe 95">
            <a:extLst>
              <a:ext uri="{FF2B5EF4-FFF2-40B4-BE49-F238E27FC236}">
                <a16:creationId xmlns="" xmlns:a16="http://schemas.microsoft.com/office/drawing/2014/main" id="{1F71571A-D8E1-4752-96F9-15421FE007A3}"/>
              </a:ext>
            </a:extLst>
          </p:cNvPr>
          <p:cNvGrpSpPr>
            <a:grpSpLocks/>
          </p:cNvGrpSpPr>
          <p:nvPr/>
        </p:nvGrpSpPr>
        <p:grpSpPr bwMode="auto">
          <a:xfrm>
            <a:off x="275276" y="1918771"/>
            <a:ext cx="334963" cy="277813"/>
            <a:chOff x="4198688" y="2087836"/>
            <a:chExt cx="318782" cy="277860"/>
          </a:xfrm>
        </p:grpSpPr>
        <p:sp>
          <p:nvSpPr>
            <p:cNvPr id="34" name="Ellipse 33">
              <a:extLst>
                <a:ext uri="{FF2B5EF4-FFF2-40B4-BE49-F238E27FC236}">
                  <a16:creationId xmlns="" xmlns:a16="http://schemas.microsoft.com/office/drawing/2014/main" id="{BA674320-5959-40ED-9834-C2C887E0DDD3}"/>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5" name="ZoneTexte 97">
              <a:extLst>
                <a:ext uri="{FF2B5EF4-FFF2-40B4-BE49-F238E27FC236}">
                  <a16:creationId xmlns="" xmlns:a16="http://schemas.microsoft.com/office/drawing/2014/main" id="{ADBE93C4-C5D3-44CC-A6D4-BBF5295C5D33}"/>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7</a:t>
              </a:r>
              <a:endParaRPr lang="fr-FR" altLang="fr-FR" sz="1200" dirty="0">
                <a:latin typeface="Calibri"/>
                <a:cs typeface="Calibri"/>
              </a:endParaRPr>
            </a:p>
          </p:txBody>
        </p:sp>
      </p:grpSp>
      <p:sp>
        <p:nvSpPr>
          <p:cNvPr id="40" name="Rectangle 39">
            <a:extLst>
              <a:ext uri="{FF2B5EF4-FFF2-40B4-BE49-F238E27FC236}">
                <a16:creationId xmlns="" xmlns:a16="http://schemas.microsoft.com/office/drawing/2014/main" id="{E91DAFEC-7F2F-45AA-BB1E-98BCC3FA16B0}"/>
              </a:ext>
            </a:extLst>
          </p:cNvPr>
          <p:cNvSpPr/>
          <p:nvPr/>
        </p:nvSpPr>
        <p:spPr>
          <a:xfrm>
            <a:off x="3879147" y="3285380"/>
            <a:ext cx="1729344" cy="118754"/>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7" descr="Une image contenant table&#10;&#10;Description générée automatiquement">
            <a:extLst>
              <a:ext uri="{FF2B5EF4-FFF2-40B4-BE49-F238E27FC236}">
                <a16:creationId xmlns="" xmlns:a16="http://schemas.microsoft.com/office/drawing/2014/main" id="{6D00C351-C077-4961-9F31-1A2098300D9C}"/>
              </a:ext>
            </a:extLst>
          </p:cNvPr>
          <p:cNvPicPr>
            <a:picLocks noChangeAspect="1"/>
          </p:cNvPicPr>
          <p:nvPr/>
        </p:nvPicPr>
        <p:blipFill rotWithShape="1">
          <a:blip r:embed="rId4"/>
          <a:srcRect l="42845" t="28844" r="26552" b="41597"/>
          <a:stretch/>
        </p:blipFill>
        <p:spPr>
          <a:xfrm>
            <a:off x="3697679" y="3510791"/>
            <a:ext cx="2635448" cy="1840987"/>
          </a:xfrm>
          <a:prstGeom prst="rect">
            <a:avLst/>
          </a:prstGeom>
        </p:spPr>
      </p:pic>
      <p:cxnSp>
        <p:nvCxnSpPr>
          <p:cNvPr id="41" name="Connecteur droit avec flèche 40">
            <a:extLst>
              <a:ext uri="{FF2B5EF4-FFF2-40B4-BE49-F238E27FC236}">
                <a16:creationId xmlns="" xmlns:a16="http://schemas.microsoft.com/office/drawing/2014/main" id="{918E80C8-079A-4B2D-A975-3B3B7594C627}"/>
              </a:ext>
            </a:extLst>
          </p:cNvPr>
          <p:cNvCxnSpPr>
            <a:cxnSpLocks/>
          </p:cNvCxnSpPr>
          <p:nvPr/>
        </p:nvCxnSpPr>
        <p:spPr>
          <a:xfrm>
            <a:off x="2969035" y="4311568"/>
            <a:ext cx="1591160" cy="22450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2" name="ZoneTexte 94">
            <a:extLst>
              <a:ext uri="{FF2B5EF4-FFF2-40B4-BE49-F238E27FC236}">
                <a16:creationId xmlns="" xmlns:a16="http://schemas.microsoft.com/office/drawing/2014/main" id="{825B486F-C5E9-4262-936D-845E48BE29BE}"/>
              </a:ext>
            </a:extLst>
          </p:cNvPr>
          <p:cNvSpPr txBox="1">
            <a:spLocks noChangeArrowheads="1"/>
          </p:cNvSpPr>
          <p:nvPr/>
        </p:nvSpPr>
        <p:spPr bwMode="auto">
          <a:xfrm>
            <a:off x="225693" y="3858304"/>
            <a:ext cx="2736623" cy="120032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une des cases </a:t>
            </a:r>
            <a:r>
              <a:rPr lang="fr-FR" altLang="fr-FR" sz="1200" dirty="0" smtClean="0">
                <a:latin typeface="Calibri"/>
                <a:cs typeface="Calibri"/>
                <a:sym typeface="Wingdings" panose="05000000000000000000" pitchFamily="2" charset="2"/>
              </a:rPr>
              <a:t>« total »</a:t>
            </a:r>
            <a:endParaRPr lang="fr-FR" dirty="0"/>
          </a:p>
          <a:p>
            <a:pPr>
              <a:lnSpc>
                <a:spcPct val="100000"/>
              </a:lnSpc>
              <a:spcBef>
                <a:spcPct val="0"/>
              </a:spcBef>
              <a:buFont typeface="Wingdings" panose="05000000000000000000" pitchFamily="2" charset="2"/>
              <a:buChar char="è"/>
              <a:defRPr/>
            </a:pPr>
            <a:r>
              <a:rPr lang="fr-FR" altLang="fr-FR" sz="1200" b="1" dirty="0">
                <a:latin typeface="Calibri"/>
                <a:cs typeface="Calibri"/>
              </a:rPr>
              <a:t>Inscrire la formule " </a:t>
            </a:r>
            <a:r>
              <a:rPr lang="fr-FR" altLang="fr-FR" sz="1200" i="1" dirty="0">
                <a:latin typeface="Calibri"/>
                <a:cs typeface="Calibri"/>
              </a:rPr>
              <a:t>=somme( "</a:t>
            </a:r>
            <a:endParaRPr lang="fr-FR" altLang="fr-FR" sz="1200" i="1" dirty="0">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rPr>
              <a:t>Sélectionner </a:t>
            </a:r>
            <a:r>
              <a:rPr lang="fr-FR" altLang="fr-FR" sz="1200" dirty="0">
                <a:latin typeface="Calibri"/>
                <a:cs typeface="Calibri"/>
              </a:rPr>
              <a:t>l'ensemble des cases </a:t>
            </a:r>
            <a:r>
              <a:rPr lang="fr-FR" altLang="fr-FR" sz="1200" dirty="0" smtClean="0">
                <a:latin typeface="Calibri"/>
                <a:cs typeface="Calibri"/>
              </a:rPr>
              <a:t>voulues</a:t>
            </a:r>
            <a:endParaRPr lang="fr-FR" altLang="fr-FR" sz="1200" dirty="0">
              <a:latin typeface="Calibri"/>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rPr>
              <a:t>Inscrire</a:t>
            </a:r>
            <a:r>
              <a:rPr lang="fr-FR" altLang="fr-FR" sz="1200" b="1" i="1" dirty="0">
                <a:latin typeface="Calibri"/>
                <a:cs typeface="Calibri"/>
              </a:rPr>
              <a:t> " </a:t>
            </a:r>
            <a:r>
              <a:rPr lang="fr-FR" altLang="fr-FR" sz="1200" i="1" dirty="0">
                <a:latin typeface="Calibri"/>
                <a:cs typeface="Calibri"/>
              </a:rPr>
              <a:t>) "</a:t>
            </a:r>
            <a:r>
              <a:rPr lang="fr-FR" altLang="fr-FR" sz="1200" dirty="0">
                <a:latin typeface="Calibri"/>
                <a:cs typeface="Calibri"/>
              </a:rPr>
              <a:t> à la fin de la formule</a:t>
            </a:r>
          </a:p>
          <a:p>
            <a:pPr>
              <a:lnSpc>
                <a:spcPct val="100000"/>
              </a:lnSpc>
              <a:spcBef>
                <a:spcPct val="0"/>
              </a:spcBef>
              <a:buFont typeface="Wingdings" panose="05000000000000000000" pitchFamily="2" charset="2"/>
              <a:buChar char="è"/>
              <a:defRPr/>
            </a:pPr>
            <a:r>
              <a:rPr lang="fr-FR" altLang="fr-FR" sz="1200" b="1" dirty="0">
                <a:latin typeface="Calibri"/>
                <a:cs typeface="Calibri"/>
              </a:rPr>
              <a:t>Valider </a:t>
            </a:r>
            <a:r>
              <a:rPr lang="fr-FR" altLang="fr-FR" sz="1200" dirty="0">
                <a:latin typeface="Calibri"/>
                <a:cs typeface="Calibri"/>
              </a:rPr>
              <a:t>avec la touche entrée</a:t>
            </a:r>
          </a:p>
        </p:txBody>
      </p:sp>
      <p:grpSp>
        <p:nvGrpSpPr>
          <p:cNvPr id="43" name="Groupe 95">
            <a:extLst>
              <a:ext uri="{FF2B5EF4-FFF2-40B4-BE49-F238E27FC236}">
                <a16:creationId xmlns="" xmlns:a16="http://schemas.microsoft.com/office/drawing/2014/main" id="{D7DA6DA0-571E-44B9-8E1B-AE8463CBFE20}"/>
              </a:ext>
            </a:extLst>
          </p:cNvPr>
          <p:cNvGrpSpPr>
            <a:grpSpLocks/>
          </p:cNvGrpSpPr>
          <p:nvPr/>
        </p:nvGrpSpPr>
        <p:grpSpPr bwMode="auto">
          <a:xfrm>
            <a:off x="60035" y="3722335"/>
            <a:ext cx="334963" cy="277813"/>
            <a:chOff x="4198688" y="2087836"/>
            <a:chExt cx="318782" cy="277860"/>
          </a:xfrm>
        </p:grpSpPr>
        <p:sp>
          <p:nvSpPr>
            <p:cNvPr id="44" name="Ellipse 43">
              <a:extLst>
                <a:ext uri="{FF2B5EF4-FFF2-40B4-BE49-F238E27FC236}">
                  <a16:creationId xmlns="" xmlns:a16="http://schemas.microsoft.com/office/drawing/2014/main" id="{32315855-06A8-4FE8-A8AB-6676D512AAB3}"/>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45" name="ZoneTexte 97">
              <a:extLst>
                <a:ext uri="{FF2B5EF4-FFF2-40B4-BE49-F238E27FC236}">
                  <a16:creationId xmlns="" xmlns:a16="http://schemas.microsoft.com/office/drawing/2014/main" id="{D11C5E33-D38E-4CAB-9F42-113288264A9D}"/>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fr-FR" altLang="fr-FR" sz="1200" dirty="0" smtClean="0">
                  <a:latin typeface="Calibri"/>
                  <a:cs typeface="Calibri"/>
                </a:rPr>
                <a:t>8</a:t>
              </a:r>
              <a:endParaRPr lang="fr-FR" altLang="fr-FR" sz="1200" dirty="0">
                <a:cs typeface="Calibri"/>
              </a:endParaRPr>
            </a:p>
          </p:txBody>
        </p:sp>
      </p:grpSp>
      <p:sp>
        <p:nvSpPr>
          <p:cNvPr id="46" name="Rectangle 45">
            <a:extLst>
              <a:ext uri="{FF2B5EF4-FFF2-40B4-BE49-F238E27FC236}">
                <a16:creationId xmlns="" xmlns:a16="http://schemas.microsoft.com/office/drawing/2014/main" id="{98B711A0-EDA2-4FD4-81DD-FC6AD9EB2868}"/>
              </a:ext>
            </a:extLst>
          </p:cNvPr>
          <p:cNvSpPr/>
          <p:nvPr/>
        </p:nvSpPr>
        <p:spPr>
          <a:xfrm>
            <a:off x="4576822" y="4510022"/>
            <a:ext cx="586345" cy="118754"/>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94">
            <a:extLst>
              <a:ext uri="{FF2B5EF4-FFF2-40B4-BE49-F238E27FC236}">
                <a16:creationId xmlns="" xmlns:a16="http://schemas.microsoft.com/office/drawing/2014/main" id="{3D4B5426-4E50-4311-AB01-E816338E5DBA}"/>
              </a:ext>
            </a:extLst>
          </p:cNvPr>
          <p:cNvSpPr txBox="1">
            <a:spLocks noChangeArrowheads="1"/>
          </p:cNvSpPr>
          <p:nvPr/>
        </p:nvSpPr>
        <p:spPr bwMode="auto">
          <a:xfrm>
            <a:off x="6007491" y="3316491"/>
            <a:ext cx="3011240" cy="1015663"/>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de nouveau la case ou vous avez inscrit la formule précédente</a:t>
            </a:r>
            <a:endParaRPr lang="fr-FR" dirty="0">
              <a:cs typeface="Calibri" panose="020F0502020204030204" pitchFamily="34" charset="0"/>
              <a:sym typeface="Wingdings" panose="05000000000000000000" pitchFamily="2" charset="2"/>
            </a:endParaRPr>
          </a:p>
          <a:p>
            <a:pPr>
              <a:lnSpc>
                <a:spcPct val="100000"/>
              </a:lnSpc>
              <a:spcBef>
                <a:spcPct val="0"/>
              </a:spcBef>
              <a:buFont typeface="Wingdings" panose="05000000000000000000" pitchFamily="2" charset="2"/>
              <a:buChar char="è"/>
              <a:defRPr/>
            </a:pPr>
            <a:r>
              <a:rPr lang="fr-FR" sz="1200" b="1" dirty="0">
                <a:latin typeface="Calibri"/>
                <a:cs typeface="Calibri"/>
              </a:rPr>
              <a:t>Appuyer </a:t>
            </a:r>
            <a:r>
              <a:rPr lang="fr-FR" sz="1200" dirty="0">
                <a:latin typeface="Calibri"/>
                <a:cs typeface="Calibri"/>
              </a:rPr>
              <a:t>sur </a:t>
            </a:r>
            <a:r>
              <a:rPr lang="fr-FR" sz="1200" dirty="0" err="1">
                <a:latin typeface="Calibri"/>
                <a:cs typeface="Calibri"/>
              </a:rPr>
              <a:t>Ctrl+C</a:t>
            </a:r>
            <a:r>
              <a:rPr lang="fr-FR" sz="1200" dirty="0">
                <a:latin typeface="Calibri"/>
                <a:cs typeface="Calibri"/>
              </a:rPr>
              <a:t>,</a:t>
            </a:r>
            <a:endParaRPr lang="fr-FR" altLang="fr-FR" sz="1200" i="1" dirty="0">
              <a:cs typeface="Calibri"/>
            </a:endParaRPr>
          </a:p>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rPr>
              <a:t>Sélectionner </a:t>
            </a:r>
            <a:r>
              <a:rPr lang="fr-FR" altLang="fr-FR" sz="1200" dirty="0">
                <a:latin typeface="Calibri"/>
                <a:cs typeface="Calibri"/>
              </a:rPr>
              <a:t>les trois autres cases </a:t>
            </a:r>
            <a:r>
              <a:rPr lang="fr-FR" altLang="fr-FR" sz="1200" dirty="0">
                <a:latin typeface="Calibri"/>
                <a:cs typeface="Calibri"/>
                <a:sym typeface="Wingdings" panose="05000000000000000000" pitchFamily="2" charset="2"/>
              </a:rPr>
              <a:t>« total »</a:t>
            </a:r>
            <a:endParaRPr lang="fr-FR" sz="1200" dirty="0"/>
          </a:p>
          <a:p>
            <a:pPr>
              <a:lnSpc>
                <a:spcPct val="100000"/>
              </a:lnSpc>
              <a:spcBef>
                <a:spcPct val="0"/>
              </a:spcBef>
              <a:buFont typeface="Wingdings" panose="05000000000000000000" pitchFamily="2" charset="2"/>
              <a:buChar char="è"/>
              <a:defRPr/>
            </a:pPr>
            <a:r>
              <a:rPr lang="fr-FR" sz="1200" b="1" dirty="0" smtClean="0">
                <a:latin typeface="Calibri"/>
                <a:cs typeface="Calibri"/>
              </a:rPr>
              <a:t>Appuyer</a:t>
            </a:r>
            <a:r>
              <a:rPr lang="fr-FR" sz="1200" b="1" dirty="0">
                <a:latin typeface="Calibri"/>
                <a:cs typeface="Calibri"/>
              </a:rPr>
              <a:t> </a:t>
            </a:r>
            <a:r>
              <a:rPr lang="fr-FR" sz="1200" dirty="0">
                <a:latin typeface="Calibri"/>
                <a:cs typeface="Calibri"/>
              </a:rPr>
              <a:t>sur </a:t>
            </a:r>
            <a:r>
              <a:rPr lang="fr-FR" sz="1200" dirty="0" err="1">
                <a:latin typeface="Calibri"/>
                <a:cs typeface="Calibri"/>
              </a:rPr>
              <a:t>Ctrl+V</a:t>
            </a:r>
            <a:r>
              <a:rPr lang="fr-FR" sz="1200" dirty="0">
                <a:latin typeface="Calibri"/>
                <a:cs typeface="Calibri"/>
              </a:rPr>
              <a:t>.</a:t>
            </a:r>
          </a:p>
        </p:txBody>
      </p:sp>
      <p:grpSp>
        <p:nvGrpSpPr>
          <p:cNvPr id="48" name="Groupe 95">
            <a:extLst>
              <a:ext uri="{FF2B5EF4-FFF2-40B4-BE49-F238E27FC236}">
                <a16:creationId xmlns="" xmlns:a16="http://schemas.microsoft.com/office/drawing/2014/main" id="{EE617406-6065-433C-8248-BDD95B57DF6B}"/>
              </a:ext>
            </a:extLst>
          </p:cNvPr>
          <p:cNvGrpSpPr>
            <a:grpSpLocks/>
          </p:cNvGrpSpPr>
          <p:nvPr/>
        </p:nvGrpSpPr>
        <p:grpSpPr bwMode="auto">
          <a:xfrm>
            <a:off x="5841833" y="3180523"/>
            <a:ext cx="334963" cy="277813"/>
            <a:chOff x="4198688" y="2087836"/>
            <a:chExt cx="318782" cy="277860"/>
          </a:xfrm>
        </p:grpSpPr>
        <p:sp>
          <p:nvSpPr>
            <p:cNvPr id="49" name="Ellipse 48">
              <a:extLst>
                <a:ext uri="{FF2B5EF4-FFF2-40B4-BE49-F238E27FC236}">
                  <a16:creationId xmlns="" xmlns:a16="http://schemas.microsoft.com/office/drawing/2014/main" id="{88C0797A-93CC-45FA-996B-CBAE8DE24C2F}"/>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0" name="ZoneTexte 97">
              <a:extLst>
                <a:ext uri="{FF2B5EF4-FFF2-40B4-BE49-F238E27FC236}">
                  <a16:creationId xmlns="" xmlns:a16="http://schemas.microsoft.com/office/drawing/2014/main" id="{A814B3E7-4EAC-4071-9E10-216A5CF0388B}"/>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fr-FR" altLang="fr-FR" sz="1200" dirty="0" smtClean="0">
                  <a:cs typeface="Calibri"/>
                </a:rPr>
                <a:t>9</a:t>
              </a:r>
              <a:endParaRPr lang="fr-FR" altLang="fr-FR" sz="1200" dirty="0">
                <a:cs typeface="Calibri"/>
              </a:endParaRPr>
            </a:p>
          </p:txBody>
        </p:sp>
      </p:grpSp>
      <p:sp>
        <p:nvSpPr>
          <p:cNvPr id="51" name="Rectangle 50">
            <a:extLst>
              <a:ext uri="{FF2B5EF4-FFF2-40B4-BE49-F238E27FC236}">
                <a16:creationId xmlns="" xmlns:a16="http://schemas.microsoft.com/office/drawing/2014/main" id="{496FC0EF-462F-4A04-91B5-4332B99A2D16}"/>
              </a:ext>
            </a:extLst>
          </p:cNvPr>
          <p:cNvSpPr/>
          <p:nvPr/>
        </p:nvSpPr>
        <p:spPr>
          <a:xfrm>
            <a:off x="5185432" y="4510021"/>
            <a:ext cx="1113312" cy="118754"/>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2" name="Connecteur droit avec flèche 51">
            <a:extLst>
              <a:ext uri="{FF2B5EF4-FFF2-40B4-BE49-F238E27FC236}">
                <a16:creationId xmlns="" xmlns:a16="http://schemas.microsoft.com/office/drawing/2014/main" id="{B49900BF-1A24-40DE-9ECE-178FC595CB2A}"/>
              </a:ext>
            </a:extLst>
          </p:cNvPr>
          <p:cNvCxnSpPr>
            <a:cxnSpLocks/>
          </p:cNvCxnSpPr>
          <p:nvPr/>
        </p:nvCxnSpPr>
        <p:spPr>
          <a:xfrm flipV="1">
            <a:off x="5165971" y="4632562"/>
            <a:ext cx="507537" cy="67356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53" name="ZoneTexte 94">
            <a:extLst>
              <a:ext uri="{FF2B5EF4-FFF2-40B4-BE49-F238E27FC236}">
                <a16:creationId xmlns="" xmlns:a16="http://schemas.microsoft.com/office/drawing/2014/main" id="{FBC71087-7DF4-47B3-8708-AE8607225D1B}"/>
              </a:ext>
            </a:extLst>
          </p:cNvPr>
          <p:cNvSpPr txBox="1">
            <a:spLocks noChangeArrowheads="1"/>
          </p:cNvSpPr>
          <p:nvPr/>
        </p:nvSpPr>
        <p:spPr bwMode="auto">
          <a:xfrm>
            <a:off x="2934750" y="5350140"/>
            <a:ext cx="5260129" cy="1015663"/>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 typeface="Wingdings" panose="05000000000000000000" pitchFamily="2" charset="2"/>
              <a:buChar char="è"/>
              <a:defRPr/>
            </a:pPr>
            <a:r>
              <a:rPr lang="fr-FR" sz="1200" b="1">
                <a:latin typeface="Calibri"/>
                <a:cs typeface="Calibri"/>
              </a:rPr>
              <a:t>Refaire </a:t>
            </a:r>
            <a:r>
              <a:rPr lang="fr-FR" sz="1200">
                <a:latin typeface="Calibri"/>
                <a:cs typeface="Calibri"/>
              </a:rPr>
              <a:t>ces manipulations pour les totaux de l'ensemble des voiles en créant une formule pour additionner le total des voiles de façade aux valeurs du mur de refend.</a:t>
            </a:r>
          </a:p>
          <a:p>
            <a:pPr>
              <a:lnSpc>
                <a:spcPct val="100000"/>
              </a:lnSpc>
              <a:spcBef>
                <a:spcPct val="0"/>
              </a:spcBef>
              <a:buFont typeface="Wingdings" panose="05000000000000000000" pitchFamily="2" charset="2"/>
              <a:buChar char="è"/>
              <a:defRPr/>
            </a:pPr>
            <a:r>
              <a:rPr lang="fr-FR" sz="1200" b="1">
                <a:latin typeface="Calibri"/>
                <a:cs typeface="Calibri"/>
              </a:rPr>
              <a:t>Rajouter </a:t>
            </a:r>
            <a:r>
              <a:rPr lang="fr-FR" sz="1200">
                <a:latin typeface="Calibri"/>
                <a:cs typeface="Calibri"/>
              </a:rPr>
              <a:t>une case "Total de l'étage" ou vous ferez le total des TU de l'ensemble de l'étage</a:t>
            </a:r>
          </a:p>
        </p:txBody>
      </p:sp>
      <p:grpSp>
        <p:nvGrpSpPr>
          <p:cNvPr id="54" name="Groupe 95">
            <a:extLst>
              <a:ext uri="{FF2B5EF4-FFF2-40B4-BE49-F238E27FC236}">
                <a16:creationId xmlns="" xmlns:a16="http://schemas.microsoft.com/office/drawing/2014/main" id="{14B144CD-26FB-4124-9812-66611CA69D1C}"/>
              </a:ext>
            </a:extLst>
          </p:cNvPr>
          <p:cNvGrpSpPr>
            <a:grpSpLocks/>
          </p:cNvGrpSpPr>
          <p:nvPr/>
        </p:nvGrpSpPr>
        <p:grpSpPr bwMode="auto">
          <a:xfrm>
            <a:off x="2717252" y="5214172"/>
            <a:ext cx="434996" cy="277813"/>
            <a:chOff x="4149355" y="2087836"/>
            <a:chExt cx="413983" cy="277860"/>
          </a:xfrm>
        </p:grpSpPr>
        <p:sp>
          <p:nvSpPr>
            <p:cNvPr id="55" name="Ellipse 54">
              <a:extLst>
                <a:ext uri="{FF2B5EF4-FFF2-40B4-BE49-F238E27FC236}">
                  <a16:creationId xmlns="" xmlns:a16="http://schemas.microsoft.com/office/drawing/2014/main" id="{2F6824C5-9A3B-46B4-A303-55DDC24608E1}"/>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6" name="ZoneTexte 97">
              <a:extLst>
                <a:ext uri="{FF2B5EF4-FFF2-40B4-BE49-F238E27FC236}">
                  <a16:creationId xmlns="" xmlns:a16="http://schemas.microsoft.com/office/drawing/2014/main" id="{3AA4CCF5-EAE7-432A-8B2F-289FAC4BB12A}"/>
                </a:ext>
              </a:extLst>
            </p:cNvPr>
            <p:cNvSpPr txBox="1">
              <a:spLocks noChangeArrowheads="1"/>
            </p:cNvSpPr>
            <p:nvPr/>
          </p:nvSpPr>
          <p:spPr bwMode="auto">
            <a:xfrm>
              <a:off x="4149355" y="2087836"/>
              <a:ext cx="413983"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fr-FR" altLang="fr-FR" sz="1200" dirty="0" smtClean="0">
                  <a:cs typeface="Calibri"/>
                </a:rPr>
                <a:t>10</a:t>
              </a:r>
              <a:endParaRPr lang="fr-FR" altLang="fr-FR" sz="1200" dirty="0">
                <a:cs typeface="Calibri"/>
              </a:endParaRPr>
            </a:p>
          </p:txBody>
        </p:sp>
      </p:grpSp>
      <p:cxnSp>
        <p:nvCxnSpPr>
          <p:cNvPr id="57" name="Connecteur droit avec flèche 56">
            <a:extLst>
              <a:ext uri="{FF2B5EF4-FFF2-40B4-BE49-F238E27FC236}">
                <a16:creationId xmlns="" xmlns:a16="http://schemas.microsoft.com/office/drawing/2014/main" id="{69C9ED51-8944-416A-A8F0-67D7DB35D710}"/>
              </a:ext>
            </a:extLst>
          </p:cNvPr>
          <p:cNvCxnSpPr>
            <a:cxnSpLocks/>
          </p:cNvCxnSpPr>
          <p:nvPr/>
        </p:nvCxnSpPr>
        <p:spPr>
          <a:xfrm flipH="1">
            <a:off x="5740307" y="3806867"/>
            <a:ext cx="271780" cy="69209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8" name="Espace réservé du pied de page 2">
            <a:extLst>
              <a:ext uri="{FF2B5EF4-FFF2-40B4-BE49-F238E27FC236}">
                <a16:creationId xmlns="" xmlns:a16="http://schemas.microsoft.com/office/drawing/2014/main" id="{420C0DA5-ADA7-4AF8-935F-73D22918FABD}"/>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extLst>
      <p:ext uri="{BB962C8B-B14F-4D97-AF65-F5344CB8AC3E}">
        <p14:creationId xmlns:p14="http://schemas.microsoft.com/office/powerpoint/2010/main" val="31882446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 xmlns:a16="http://schemas.microsoft.com/office/drawing/2014/main" id="{8DC4AC93-D354-48FD-AC7A-5A992A742346}"/>
              </a:ext>
            </a:extLst>
          </p:cNvPr>
          <p:cNvPicPr>
            <a:picLocks noChangeAspect="1"/>
          </p:cNvPicPr>
          <p:nvPr/>
        </p:nvPicPr>
        <p:blipFill rotWithShape="1">
          <a:blip r:embed="rId2"/>
          <a:srcRect l="1661" t="9756" r="36545" b="28049"/>
          <a:stretch/>
        </p:blipFill>
        <p:spPr>
          <a:xfrm>
            <a:off x="595636" y="1930122"/>
            <a:ext cx="4545807" cy="2463341"/>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rPr>
              <a:t>1.5.</a:t>
            </a:r>
            <a:r>
              <a:rPr lang="fr-FR" b="1" dirty="0" smtClean="0">
                <a:solidFill>
                  <a:srgbClr val="002060"/>
                </a:solidFill>
                <a:effectLst>
                  <a:outerShdw blurRad="38100" dist="38100" dir="2700000" algn="tl">
                    <a:srgbClr val="000000">
                      <a:alpha val="43137"/>
                    </a:srgbClr>
                  </a:outerShdw>
                </a:effectLst>
                <a:latin typeface="+mn-lt"/>
              </a:rPr>
              <a:t> </a:t>
            </a:r>
            <a:r>
              <a:rPr lang="fr-FR" b="1" dirty="0">
                <a:solidFill>
                  <a:srgbClr val="002060"/>
                </a:solidFill>
                <a:effectLst>
                  <a:outerShdw blurRad="38100" dist="38100" dir="2700000" algn="tl">
                    <a:srgbClr val="000000">
                      <a:alpha val="43137"/>
                    </a:srgbClr>
                  </a:outerShdw>
                </a:effectLst>
                <a:latin typeface="+mn-lt"/>
              </a:rPr>
              <a:t>Export vers Word</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13</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255737" y="1695760"/>
            <a:ext cx="4710362"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les colonnes </a:t>
            </a:r>
            <a:r>
              <a:rPr lang="fr-FR" altLang="fr-FR" sz="1200" dirty="0" smtClean="0">
                <a:latin typeface="Calibri"/>
                <a:cs typeface="Calibri"/>
                <a:sym typeface="Wingdings" panose="05000000000000000000" pitchFamily="2" charset="2"/>
              </a:rPr>
              <a:t>qui ne vous intéressent pas,</a:t>
            </a:r>
            <a:endParaRPr lang="fr-FR" altLang="fr-FR" sz="1200" dirty="0">
              <a:latin typeface="Calibri"/>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rPr>
              <a:t>Effectuer </a:t>
            </a:r>
            <a:r>
              <a:rPr lang="fr-FR" altLang="fr-FR" sz="1200" dirty="0">
                <a:latin typeface="Calibri"/>
                <a:cs typeface="Calibri"/>
              </a:rPr>
              <a:t>un clic droit sur les colonnes pour faire apparaitre le menu,</a:t>
            </a: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90080" y="1550684"/>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1</a:t>
              </a:r>
            </a:p>
          </p:txBody>
        </p:sp>
      </p:grpSp>
      <p:sp>
        <p:nvSpPr>
          <p:cNvPr id="4" name="ZoneTexte 3">
            <a:extLst>
              <a:ext uri="{FF2B5EF4-FFF2-40B4-BE49-F238E27FC236}">
                <a16:creationId xmlns="" xmlns:a16="http://schemas.microsoft.com/office/drawing/2014/main" id="{D8BF1069-6BB1-4588-8607-ED2C0D5B1934}"/>
              </a:ext>
            </a:extLst>
          </p:cNvPr>
          <p:cNvSpPr txBox="1"/>
          <p:nvPr/>
        </p:nvSpPr>
        <p:spPr>
          <a:xfrm>
            <a:off x="299571" y="812020"/>
            <a:ext cx="8445954" cy="738664"/>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Calibri"/>
                <a:cs typeface="Calibri"/>
              </a:rPr>
              <a:t>Vous allez maintenant faire la même procédure que lors de vos avants métrés en transférant le tableau dans votre dossier Word. Mais dans un premier temps nous allons masquer des colonnes permettant ainsi au tableau de rentrer dans la largeur d'une page de votre dossier.</a:t>
            </a:r>
            <a:endParaRPr lang="fr-FR" sz="1400" i="1">
              <a:cs typeface="Calibri"/>
            </a:endParaRPr>
          </a:p>
        </p:txBody>
      </p:sp>
      <p:sp>
        <p:nvSpPr>
          <p:cNvPr id="6" name="Rectangle 5">
            <a:extLst>
              <a:ext uri="{FF2B5EF4-FFF2-40B4-BE49-F238E27FC236}">
                <a16:creationId xmlns="" xmlns:a16="http://schemas.microsoft.com/office/drawing/2014/main" id="{59DEFF44-85B7-4023-87C4-226E646A6FBA}"/>
              </a:ext>
            </a:extLst>
          </p:cNvPr>
          <p:cNvSpPr/>
          <p:nvPr/>
        </p:nvSpPr>
        <p:spPr>
          <a:xfrm>
            <a:off x="3723175" y="3827912"/>
            <a:ext cx="710390" cy="12750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94">
            <a:extLst>
              <a:ext uri="{FF2B5EF4-FFF2-40B4-BE49-F238E27FC236}">
                <a16:creationId xmlns="" xmlns:a16="http://schemas.microsoft.com/office/drawing/2014/main" id="{CF26095A-3FDF-41D9-A099-4403D4A95435}"/>
              </a:ext>
            </a:extLst>
          </p:cNvPr>
          <p:cNvSpPr txBox="1">
            <a:spLocks noChangeArrowheads="1"/>
          </p:cNvSpPr>
          <p:nvPr/>
        </p:nvSpPr>
        <p:spPr bwMode="auto">
          <a:xfrm>
            <a:off x="5492590" y="2315075"/>
            <a:ext cx="3389765" cy="830997"/>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Sélectionner </a:t>
            </a:r>
            <a:r>
              <a:rPr lang="fr-FR" altLang="fr-FR" sz="1200">
                <a:latin typeface="Calibri"/>
                <a:cs typeface="Calibri"/>
                <a:sym typeface="Wingdings" panose="05000000000000000000" pitchFamily="2" charset="2"/>
              </a:rPr>
              <a:t>"masquer les colonnes",</a:t>
            </a:r>
            <a:endParaRPr lang="fr-FR" altLang="fr-FR" sz="1200">
              <a:latin typeface="Calibri"/>
              <a:cs typeface="Calibri"/>
            </a:endParaRPr>
          </a:p>
          <a:p>
            <a:pPr>
              <a:lnSpc>
                <a:spcPct val="100000"/>
              </a:lnSpc>
              <a:spcBef>
                <a:spcPct val="0"/>
              </a:spcBef>
              <a:buFont typeface="Wingdings" panose="05000000000000000000" pitchFamily="2" charset="2"/>
              <a:buChar char="è"/>
              <a:defRPr/>
            </a:pPr>
            <a:r>
              <a:rPr lang="fr-FR" altLang="fr-FR" sz="1200" b="1">
                <a:latin typeface="Calibri"/>
                <a:cs typeface="Calibri"/>
              </a:rPr>
              <a:t>Sélectionner </a:t>
            </a:r>
            <a:r>
              <a:rPr lang="fr-FR" altLang="fr-FR" sz="1200">
                <a:latin typeface="Calibri"/>
                <a:cs typeface="Calibri"/>
              </a:rPr>
              <a:t>maintenant les cases que vous souhaitez exporter</a:t>
            </a:r>
          </a:p>
          <a:p>
            <a:pPr>
              <a:lnSpc>
                <a:spcPct val="100000"/>
              </a:lnSpc>
              <a:spcBef>
                <a:spcPct val="0"/>
              </a:spcBef>
              <a:buFont typeface="Wingdings" panose="05000000000000000000" pitchFamily="2" charset="2"/>
              <a:buChar char="è"/>
              <a:defRPr/>
            </a:pPr>
            <a:r>
              <a:rPr lang="fr-FR" altLang="fr-FR" sz="1200" b="1">
                <a:latin typeface="Calibri"/>
                <a:cs typeface="Calibri"/>
              </a:rPr>
              <a:t>Appuyer </a:t>
            </a:r>
            <a:r>
              <a:rPr lang="fr-FR" altLang="fr-FR" sz="1200">
                <a:latin typeface="Calibri"/>
                <a:cs typeface="Calibri"/>
              </a:rPr>
              <a:t>sur Ctrl + C</a:t>
            </a:r>
          </a:p>
        </p:txBody>
      </p:sp>
      <p:grpSp>
        <p:nvGrpSpPr>
          <p:cNvPr id="15" name="Groupe 95">
            <a:extLst>
              <a:ext uri="{FF2B5EF4-FFF2-40B4-BE49-F238E27FC236}">
                <a16:creationId xmlns="" xmlns:a16="http://schemas.microsoft.com/office/drawing/2014/main" id="{D1BBE9E7-046E-4D15-B3D8-A51252A0F43A}"/>
              </a:ext>
            </a:extLst>
          </p:cNvPr>
          <p:cNvGrpSpPr>
            <a:grpSpLocks/>
          </p:cNvGrpSpPr>
          <p:nvPr/>
        </p:nvGrpSpPr>
        <p:grpSpPr bwMode="auto">
          <a:xfrm>
            <a:off x="5326932" y="2169999"/>
            <a:ext cx="334963" cy="277813"/>
            <a:chOff x="4198688" y="2087836"/>
            <a:chExt cx="318782" cy="277860"/>
          </a:xfrm>
        </p:grpSpPr>
        <p:sp>
          <p:nvSpPr>
            <p:cNvPr id="16" name="Ellipse 27">
              <a:extLst>
                <a:ext uri="{FF2B5EF4-FFF2-40B4-BE49-F238E27FC236}">
                  <a16:creationId xmlns="" xmlns:a16="http://schemas.microsoft.com/office/drawing/2014/main" id="{B833CF6B-7B58-4FB1-B0C0-282F9A18D6C5}"/>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7" name="ZoneTexte 97">
              <a:extLst>
                <a:ext uri="{FF2B5EF4-FFF2-40B4-BE49-F238E27FC236}">
                  <a16:creationId xmlns="" xmlns:a16="http://schemas.microsoft.com/office/drawing/2014/main" id="{6E45FB02-5021-45FF-8B20-34EB8CFF9621}"/>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2</a:t>
              </a:r>
            </a:p>
          </p:txBody>
        </p:sp>
      </p:grpSp>
      <p:pic>
        <p:nvPicPr>
          <p:cNvPr id="8" name="Picture 8">
            <a:extLst>
              <a:ext uri="{FF2B5EF4-FFF2-40B4-BE49-F238E27FC236}">
                <a16:creationId xmlns="" xmlns:a16="http://schemas.microsoft.com/office/drawing/2014/main" id="{4ACA6838-EFEF-4080-98A1-6661B562E1D2}"/>
              </a:ext>
            </a:extLst>
          </p:cNvPr>
          <p:cNvPicPr>
            <a:picLocks noChangeAspect="1"/>
          </p:cNvPicPr>
          <p:nvPr/>
        </p:nvPicPr>
        <p:blipFill rotWithShape="1">
          <a:blip r:embed="rId3"/>
          <a:srcRect t="23171" r="62126" b="31707"/>
          <a:stretch/>
        </p:blipFill>
        <p:spPr>
          <a:xfrm>
            <a:off x="5322464" y="3432871"/>
            <a:ext cx="3716579" cy="2410013"/>
          </a:xfrm>
          <a:prstGeom prst="rect">
            <a:avLst/>
          </a:prstGeom>
        </p:spPr>
      </p:pic>
      <p:cxnSp>
        <p:nvCxnSpPr>
          <p:cNvPr id="9" name="Connecteur droit avec flèche 29">
            <a:extLst>
              <a:ext uri="{FF2B5EF4-FFF2-40B4-BE49-F238E27FC236}">
                <a16:creationId xmlns="" xmlns:a16="http://schemas.microsoft.com/office/drawing/2014/main" id="{09B03280-3EFF-4675-8030-3414FD72E714}"/>
              </a:ext>
            </a:extLst>
          </p:cNvPr>
          <p:cNvCxnSpPr>
            <a:cxnSpLocks/>
          </p:cNvCxnSpPr>
          <p:nvPr/>
        </p:nvCxnSpPr>
        <p:spPr>
          <a:xfrm>
            <a:off x="1129544" y="2162461"/>
            <a:ext cx="985146" cy="42553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Connecteur droit avec flèche 29">
            <a:extLst>
              <a:ext uri="{FF2B5EF4-FFF2-40B4-BE49-F238E27FC236}">
                <a16:creationId xmlns="" xmlns:a16="http://schemas.microsoft.com/office/drawing/2014/main" id="{86DF9222-C1ED-4AFA-8414-5C6E476523D5}"/>
              </a:ext>
            </a:extLst>
          </p:cNvPr>
          <p:cNvCxnSpPr>
            <a:cxnSpLocks/>
          </p:cNvCxnSpPr>
          <p:nvPr/>
        </p:nvCxnSpPr>
        <p:spPr>
          <a:xfrm flipH="1">
            <a:off x="4471848" y="2731737"/>
            <a:ext cx="1007322" cy="11371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2" name="Connecteur droit avec flèche 29">
            <a:extLst>
              <a:ext uri="{FF2B5EF4-FFF2-40B4-BE49-F238E27FC236}">
                <a16:creationId xmlns="" xmlns:a16="http://schemas.microsoft.com/office/drawing/2014/main" id="{FCA9B570-5326-4279-8FC5-DE51B05E5CFE}"/>
              </a:ext>
            </a:extLst>
          </p:cNvPr>
          <p:cNvCxnSpPr>
            <a:cxnSpLocks/>
          </p:cNvCxnSpPr>
          <p:nvPr/>
        </p:nvCxnSpPr>
        <p:spPr>
          <a:xfrm flipH="1">
            <a:off x="7086961" y="3167588"/>
            <a:ext cx="11088" cy="47001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0" name="Espace réservé du pied de page 2">
            <a:extLst>
              <a:ext uri="{FF2B5EF4-FFF2-40B4-BE49-F238E27FC236}">
                <a16:creationId xmlns="" xmlns:a16="http://schemas.microsoft.com/office/drawing/2014/main" id="{7C713CDD-0639-41B6-BAE6-D32AA7B0B789}"/>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23" name="Groupe 22">
            <a:extLst>
              <a:ext uri="{FF2B5EF4-FFF2-40B4-BE49-F238E27FC236}">
                <a16:creationId xmlns:a16="http://schemas.microsoft.com/office/drawing/2014/main" xmlns="" id="{A9E7C2C2-FBB3-4CBF-B59F-E4092B27315F}"/>
              </a:ext>
            </a:extLst>
          </p:cNvPr>
          <p:cNvGrpSpPr>
            <a:grpSpLocks/>
          </p:cNvGrpSpPr>
          <p:nvPr/>
        </p:nvGrpSpPr>
        <p:grpSpPr bwMode="auto">
          <a:xfrm>
            <a:off x="150808" y="680244"/>
            <a:ext cx="334963" cy="277813"/>
            <a:chOff x="4246088" y="4664940"/>
            <a:chExt cx="318782" cy="277860"/>
          </a:xfrm>
        </p:grpSpPr>
        <p:sp>
          <p:nvSpPr>
            <p:cNvPr id="24" name="Ellipse 23">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25"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0</a:t>
              </a:r>
              <a:endParaRPr lang="fr-FR" altLang="fr-FR" sz="1200" dirty="0">
                <a:latin typeface="Calibri"/>
                <a:cs typeface="Calibri"/>
              </a:endParaRPr>
            </a:p>
          </p:txBody>
        </p:sp>
      </p:grpSp>
    </p:spTree>
    <p:extLst>
      <p:ext uri="{BB962C8B-B14F-4D97-AF65-F5344CB8AC3E}">
        <p14:creationId xmlns:p14="http://schemas.microsoft.com/office/powerpoint/2010/main" val="2142415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1">
            <a:extLst>
              <a:ext uri="{FF2B5EF4-FFF2-40B4-BE49-F238E27FC236}">
                <a16:creationId xmlns="" xmlns:a16="http://schemas.microsoft.com/office/drawing/2014/main" id="{739D03DC-2895-4385-B6B1-AAF7A714EC8C}"/>
              </a:ext>
            </a:extLst>
          </p:cNvPr>
          <p:cNvPicPr>
            <a:picLocks noChangeAspect="1"/>
          </p:cNvPicPr>
          <p:nvPr/>
        </p:nvPicPr>
        <p:blipFill rotWithShape="1">
          <a:blip r:embed="rId2"/>
          <a:srcRect l="32039" t="20833" r="32686" b="15476"/>
          <a:stretch/>
        </p:blipFill>
        <p:spPr>
          <a:xfrm>
            <a:off x="4668065" y="2783895"/>
            <a:ext cx="3618362" cy="3525912"/>
          </a:xfrm>
          <a:prstGeom prst="rect">
            <a:avLst/>
          </a:prstGeom>
        </p:spPr>
      </p:pic>
      <p:pic>
        <p:nvPicPr>
          <p:cNvPr id="9" name="Picture 9">
            <a:extLst>
              <a:ext uri="{FF2B5EF4-FFF2-40B4-BE49-F238E27FC236}">
                <a16:creationId xmlns="" xmlns:a16="http://schemas.microsoft.com/office/drawing/2014/main" id="{BBC42033-0596-4B6D-AB0F-1E861B2BDE0B}"/>
              </a:ext>
            </a:extLst>
          </p:cNvPr>
          <p:cNvPicPr>
            <a:picLocks noChangeAspect="1"/>
          </p:cNvPicPr>
          <p:nvPr/>
        </p:nvPicPr>
        <p:blipFill rotWithShape="1">
          <a:blip r:embed="rId3"/>
          <a:srcRect l="38177" t="20080" r="38462" b="5438"/>
          <a:stretch/>
        </p:blipFill>
        <p:spPr>
          <a:xfrm>
            <a:off x="967769" y="1017359"/>
            <a:ext cx="2918771" cy="5006661"/>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a:solidFill>
                  <a:srgbClr val="002060"/>
                </a:solidFill>
                <a:effectLst>
                  <a:outerShdw blurRad="38100" dist="38100" dir="2700000" algn="tl">
                    <a:srgbClr val="000000">
                      <a:alpha val="43137"/>
                    </a:srgbClr>
                  </a:outerShdw>
                </a:effectLst>
              </a:rPr>
              <a:t>1.5.</a:t>
            </a:r>
            <a:r>
              <a:rPr lang="fr-FR" b="1" dirty="0" smtClean="0">
                <a:solidFill>
                  <a:srgbClr val="002060"/>
                </a:solidFill>
                <a:effectLst>
                  <a:outerShdw blurRad="38100" dist="38100" dir="2700000" algn="tl">
                    <a:srgbClr val="000000">
                      <a:alpha val="43137"/>
                    </a:srgbClr>
                  </a:outerShdw>
                </a:effectLst>
                <a:latin typeface="+mn-lt"/>
              </a:rPr>
              <a:t> </a:t>
            </a:r>
            <a:r>
              <a:rPr lang="fr-FR" b="1" dirty="0">
                <a:solidFill>
                  <a:srgbClr val="002060"/>
                </a:solidFill>
                <a:effectLst>
                  <a:outerShdw blurRad="38100" dist="38100" dir="2700000" algn="tl">
                    <a:srgbClr val="000000">
                      <a:alpha val="43137"/>
                    </a:srgbClr>
                  </a:outerShdw>
                </a:effectLst>
                <a:latin typeface="+mn-lt"/>
              </a:rPr>
              <a:t>Export vers Word</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14</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498624" y="877425"/>
            <a:ext cx="4710362"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Appuyer </a:t>
            </a:r>
            <a:r>
              <a:rPr lang="fr-FR" altLang="fr-FR" sz="1200">
                <a:latin typeface="Calibri"/>
                <a:cs typeface="Calibri"/>
                <a:sym typeface="Wingdings" panose="05000000000000000000" pitchFamily="2" charset="2"/>
              </a:rPr>
              <a:t>sur Ctrl + V sous votre titre,</a:t>
            </a:r>
            <a:endParaRPr lang="fr-FR" altLang="fr-FR" sz="1200">
              <a:latin typeface="Calibri"/>
              <a:cs typeface="Calibri"/>
            </a:endParaRPr>
          </a:p>
          <a:p>
            <a:pPr>
              <a:lnSpc>
                <a:spcPct val="100000"/>
              </a:lnSpc>
              <a:spcBef>
                <a:spcPct val="0"/>
              </a:spcBef>
              <a:buFont typeface="Wingdings" panose="05000000000000000000" pitchFamily="2" charset="2"/>
              <a:buChar char="è"/>
              <a:defRPr/>
            </a:pPr>
            <a:r>
              <a:rPr lang="fr-FR" altLang="fr-FR" sz="1200" b="1">
                <a:latin typeface="Calibri"/>
                <a:cs typeface="Calibri"/>
              </a:rPr>
              <a:t>Reprendre </a:t>
            </a:r>
            <a:r>
              <a:rPr lang="fr-FR" altLang="fr-FR" sz="1200">
                <a:latin typeface="Calibri"/>
                <a:cs typeface="Calibri"/>
              </a:rPr>
              <a:t>Le même plan que pour l'avant métré,</a:t>
            </a: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4332967" y="732349"/>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3</a:t>
              </a:r>
              <a:endParaRPr lang="fr-FR" altLang="fr-FR" sz="1200" dirty="0">
                <a:latin typeface="Calibri"/>
                <a:cs typeface="Calibri"/>
              </a:endParaRPr>
            </a:p>
          </p:txBody>
        </p:sp>
      </p:grpSp>
      <p:sp>
        <p:nvSpPr>
          <p:cNvPr id="14" name="ZoneTexte 94">
            <a:extLst>
              <a:ext uri="{FF2B5EF4-FFF2-40B4-BE49-F238E27FC236}">
                <a16:creationId xmlns="" xmlns:a16="http://schemas.microsoft.com/office/drawing/2014/main" id="{CF26095A-3FDF-41D9-A099-4403D4A95435}"/>
              </a:ext>
            </a:extLst>
          </p:cNvPr>
          <p:cNvSpPr txBox="1">
            <a:spLocks noChangeArrowheads="1"/>
          </p:cNvSpPr>
          <p:nvPr/>
        </p:nvSpPr>
        <p:spPr bwMode="auto">
          <a:xfrm>
            <a:off x="5145687" y="2484079"/>
            <a:ext cx="3389765" cy="646331"/>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Sélectionner </a:t>
            </a:r>
            <a:r>
              <a:rPr lang="fr-FR" altLang="fr-FR" sz="1200" dirty="0" smtClean="0">
                <a:latin typeface="Calibri"/>
                <a:cs typeface="Calibri"/>
                <a:sym typeface="Wingdings" panose="05000000000000000000" pitchFamily="2" charset="2"/>
              </a:rPr>
              <a:t>les </a:t>
            </a:r>
            <a:r>
              <a:rPr lang="fr-FR" altLang="fr-FR" sz="1200" dirty="0">
                <a:latin typeface="Calibri"/>
                <a:cs typeface="Calibri"/>
                <a:sym typeface="Wingdings" panose="05000000000000000000" pitchFamily="2" charset="2"/>
              </a:rPr>
              <a:t>cases identiques à gauche,</a:t>
            </a:r>
            <a:endParaRPr lang="fr-FR" altLang="fr-FR" sz="1200" dirty="0">
              <a:latin typeface="Calibri"/>
              <a:cs typeface="Calibri"/>
            </a:endParaRPr>
          </a:p>
          <a:p>
            <a:pPr>
              <a:lnSpc>
                <a:spcPct val="100000"/>
              </a:lnSpc>
              <a:spcBef>
                <a:spcPct val="0"/>
              </a:spcBef>
              <a:buFont typeface="Wingdings" panose="05000000000000000000" pitchFamily="2" charset="2"/>
              <a:buChar char="è"/>
              <a:defRPr/>
            </a:pPr>
            <a:r>
              <a:rPr lang="fr-FR" altLang="fr-FR" sz="1200" b="1" dirty="0">
                <a:latin typeface="Calibri"/>
                <a:cs typeface="Calibri"/>
              </a:rPr>
              <a:t>Effectuer </a:t>
            </a:r>
            <a:r>
              <a:rPr lang="fr-FR" altLang="fr-FR" sz="1200" dirty="0">
                <a:latin typeface="Calibri"/>
                <a:cs typeface="Calibri"/>
              </a:rPr>
              <a:t>un clic droit sur les cases</a:t>
            </a:r>
          </a:p>
          <a:p>
            <a:pPr>
              <a:lnSpc>
                <a:spcPct val="100000"/>
              </a:lnSpc>
              <a:spcBef>
                <a:spcPct val="0"/>
              </a:spcBef>
              <a:buFont typeface="Wingdings" panose="05000000000000000000" pitchFamily="2" charset="2"/>
              <a:buChar char="è"/>
              <a:defRPr/>
            </a:pPr>
            <a:r>
              <a:rPr lang="fr-FR" altLang="fr-FR" sz="1200" b="1" dirty="0">
                <a:latin typeface="Calibri"/>
                <a:cs typeface="Calibri"/>
              </a:rPr>
              <a:t>Sélectionner </a:t>
            </a:r>
            <a:r>
              <a:rPr lang="fr-FR" altLang="fr-FR" sz="1200" dirty="0" smtClean="0">
                <a:latin typeface="Calibri"/>
                <a:cs typeface="Calibri"/>
              </a:rPr>
              <a:t>fusionner </a:t>
            </a:r>
            <a:r>
              <a:rPr lang="fr-FR" altLang="fr-FR" sz="1200" dirty="0">
                <a:latin typeface="Calibri"/>
                <a:cs typeface="Calibri"/>
              </a:rPr>
              <a:t>les cellules</a:t>
            </a:r>
          </a:p>
        </p:txBody>
      </p:sp>
      <p:grpSp>
        <p:nvGrpSpPr>
          <p:cNvPr id="15" name="Groupe 95">
            <a:extLst>
              <a:ext uri="{FF2B5EF4-FFF2-40B4-BE49-F238E27FC236}">
                <a16:creationId xmlns="" xmlns:a16="http://schemas.microsoft.com/office/drawing/2014/main" id="{D1BBE9E7-046E-4D15-B3D8-A51252A0F43A}"/>
              </a:ext>
            </a:extLst>
          </p:cNvPr>
          <p:cNvGrpSpPr>
            <a:grpSpLocks/>
          </p:cNvGrpSpPr>
          <p:nvPr/>
        </p:nvGrpSpPr>
        <p:grpSpPr bwMode="auto">
          <a:xfrm>
            <a:off x="4980029" y="2339003"/>
            <a:ext cx="334963" cy="277813"/>
            <a:chOff x="4198688" y="2087836"/>
            <a:chExt cx="318782" cy="277860"/>
          </a:xfrm>
        </p:grpSpPr>
        <p:sp>
          <p:nvSpPr>
            <p:cNvPr id="16" name="Ellipse 27">
              <a:extLst>
                <a:ext uri="{FF2B5EF4-FFF2-40B4-BE49-F238E27FC236}">
                  <a16:creationId xmlns="" xmlns:a16="http://schemas.microsoft.com/office/drawing/2014/main" id="{B833CF6B-7B58-4FB1-B0C0-282F9A18D6C5}"/>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7" name="ZoneTexte 97">
              <a:extLst>
                <a:ext uri="{FF2B5EF4-FFF2-40B4-BE49-F238E27FC236}">
                  <a16:creationId xmlns="" xmlns:a16="http://schemas.microsoft.com/office/drawing/2014/main" id="{6E45FB02-5021-45FF-8B20-34EB8CFF9621}"/>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5</a:t>
              </a:r>
              <a:endParaRPr lang="fr-FR" altLang="fr-FR" sz="1200" dirty="0">
                <a:latin typeface="Calibri"/>
                <a:cs typeface="Calibri"/>
              </a:endParaRPr>
            </a:p>
          </p:txBody>
        </p:sp>
      </p:grpSp>
      <p:cxnSp>
        <p:nvCxnSpPr>
          <p:cNvPr id="10" name="Connecteur droit avec flèche 29">
            <a:extLst>
              <a:ext uri="{FF2B5EF4-FFF2-40B4-BE49-F238E27FC236}">
                <a16:creationId xmlns="" xmlns:a16="http://schemas.microsoft.com/office/drawing/2014/main" id="{A14BB385-3550-42AB-B2EC-E365B5DCDB9C}"/>
              </a:ext>
            </a:extLst>
          </p:cNvPr>
          <p:cNvCxnSpPr>
            <a:cxnSpLocks/>
          </p:cNvCxnSpPr>
          <p:nvPr/>
        </p:nvCxnSpPr>
        <p:spPr>
          <a:xfrm flipH="1">
            <a:off x="1403094" y="1157331"/>
            <a:ext cx="3088738" cy="15869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2" name="ZoneTexte 3">
            <a:extLst>
              <a:ext uri="{FF2B5EF4-FFF2-40B4-BE49-F238E27FC236}">
                <a16:creationId xmlns="" xmlns:a16="http://schemas.microsoft.com/office/drawing/2014/main" id="{F0F4280B-82C2-4AB0-9F6C-27DC9EAE133B}"/>
              </a:ext>
            </a:extLst>
          </p:cNvPr>
          <p:cNvSpPr txBox="1"/>
          <p:nvPr/>
        </p:nvSpPr>
        <p:spPr>
          <a:xfrm>
            <a:off x="4085153" y="1742866"/>
            <a:ext cx="4647814" cy="523220"/>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Calibri"/>
                <a:cs typeface="Calibri"/>
              </a:rPr>
              <a:t>Vous pouvez rendre le tableau un peu plus esthétique en fusionnant les cases famille et type</a:t>
            </a:r>
            <a:endParaRPr lang="fr-FR" sz="1400" i="1">
              <a:cs typeface="Calibri"/>
            </a:endParaRPr>
          </a:p>
        </p:txBody>
      </p:sp>
      <p:cxnSp>
        <p:nvCxnSpPr>
          <p:cNvPr id="24" name="Connecteur droit avec flèche 29">
            <a:extLst>
              <a:ext uri="{FF2B5EF4-FFF2-40B4-BE49-F238E27FC236}">
                <a16:creationId xmlns="" xmlns:a16="http://schemas.microsoft.com/office/drawing/2014/main" id="{D5B7461B-BB07-4422-B90F-C2A1E4683D0F}"/>
              </a:ext>
            </a:extLst>
          </p:cNvPr>
          <p:cNvCxnSpPr>
            <a:cxnSpLocks/>
          </p:cNvCxnSpPr>
          <p:nvPr/>
        </p:nvCxnSpPr>
        <p:spPr>
          <a:xfrm flipH="1">
            <a:off x="5094494" y="3123113"/>
            <a:ext cx="784949" cy="56785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5" name="Connecteur droit avec flèche 29">
            <a:extLst>
              <a:ext uri="{FF2B5EF4-FFF2-40B4-BE49-F238E27FC236}">
                <a16:creationId xmlns="" xmlns:a16="http://schemas.microsoft.com/office/drawing/2014/main" id="{8C90D6AE-8BCE-4338-8658-8D1533A9F5EA}"/>
              </a:ext>
            </a:extLst>
          </p:cNvPr>
          <p:cNvCxnSpPr>
            <a:cxnSpLocks/>
          </p:cNvCxnSpPr>
          <p:nvPr/>
        </p:nvCxnSpPr>
        <p:spPr>
          <a:xfrm>
            <a:off x="5852759" y="3132008"/>
            <a:ext cx="51173" cy="135061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3" name="Rectangle 12">
            <a:extLst>
              <a:ext uri="{FF2B5EF4-FFF2-40B4-BE49-F238E27FC236}">
                <a16:creationId xmlns="" xmlns:a16="http://schemas.microsoft.com/office/drawing/2014/main" id="{56435116-7F00-4D02-BB25-1F58746CAC23}"/>
              </a:ext>
            </a:extLst>
          </p:cNvPr>
          <p:cNvSpPr/>
          <p:nvPr/>
        </p:nvSpPr>
        <p:spPr>
          <a:xfrm>
            <a:off x="5377882" y="4457255"/>
            <a:ext cx="1031812" cy="177898"/>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 xmlns:a16="http://schemas.microsoft.com/office/drawing/2014/main" id="{61DAD0B9-2D43-46A5-A1DB-C19E877E4B57}"/>
              </a:ext>
            </a:extLst>
          </p:cNvPr>
          <p:cNvSpPr/>
          <p:nvPr/>
        </p:nvSpPr>
        <p:spPr>
          <a:xfrm>
            <a:off x="4799711" y="3727870"/>
            <a:ext cx="542590" cy="1512138"/>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space réservé du pied de page 2">
            <a:extLst>
              <a:ext uri="{FF2B5EF4-FFF2-40B4-BE49-F238E27FC236}">
                <a16:creationId xmlns="" xmlns:a16="http://schemas.microsoft.com/office/drawing/2014/main" id="{E1C15565-5525-4894-8E0F-28BB8C9CAF46}"/>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22" name="Groupe 95">
            <a:extLst>
              <a:ext uri="{FF2B5EF4-FFF2-40B4-BE49-F238E27FC236}">
                <a16:creationId xmlns="" xmlns:a16="http://schemas.microsoft.com/office/drawing/2014/main" id="{2FB85A72-A47C-4545-A55A-45F8CC298920}"/>
              </a:ext>
            </a:extLst>
          </p:cNvPr>
          <p:cNvGrpSpPr>
            <a:grpSpLocks/>
          </p:cNvGrpSpPr>
          <p:nvPr/>
        </p:nvGrpSpPr>
        <p:grpSpPr bwMode="auto">
          <a:xfrm>
            <a:off x="3886540" y="1603959"/>
            <a:ext cx="374159" cy="277813"/>
            <a:chOff x="4198688" y="2087836"/>
            <a:chExt cx="318782" cy="277860"/>
          </a:xfrm>
        </p:grpSpPr>
        <p:sp>
          <p:nvSpPr>
            <p:cNvPr id="23" name="Ellipse 22">
              <a:extLst>
                <a:ext uri="{FF2B5EF4-FFF2-40B4-BE49-F238E27FC236}">
                  <a16:creationId xmlns="" xmlns:a16="http://schemas.microsoft.com/office/drawing/2014/main" id="{9F574FD8-E03C-4B8C-AA81-809CD6B04679}"/>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29" name="ZoneTexte 97">
              <a:extLst>
                <a:ext uri="{FF2B5EF4-FFF2-40B4-BE49-F238E27FC236}">
                  <a16:creationId xmlns="" xmlns:a16="http://schemas.microsoft.com/office/drawing/2014/main" id="{DE64EE03-13DD-4BC2-BB3F-E2200D55C802}"/>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4</a:t>
              </a:r>
              <a:endParaRPr lang="fr-FR" altLang="fr-FR" sz="1200" dirty="0">
                <a:latin typeface="Calibri"/>
                <a:cs typeface="Calibri"/>
              </a:endParaRPr>
            </a:p>
          </p:txBody>
        </p:sp>
      </p:grpSp>
    </p:spTree>
    <p:extLst>
      <p:ext uri="{BB962C8B-B14F-4D97-AF65-F5344CB8AC3E}">
        <p14:creationId xmlns:p14="http://schemas.microsoft.com/office/powerpoint/2010/main" val="2294088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 xmlns:a16="http://schemas.microsoft.com/office/drawing/2014/main" id="{D9BC504B-CF31-4A05-B2FC-1C7BE4C6DA48}"/>
              </a:ext>
            </a:extLst>
          </p:cNvPr>
          <p:cNvPicPr>
            <a:picLocks noChangeAspect="1"/>
          </p:cNvPicPr>
          <p:nvPr/>
        </p:nvPicPr>
        <p:blipFill rotWithShape="1">
          <a:blip r:embed="rId2"/>
          <a:srcRect l="31993" t="24210" r="33664" b="34753"/>
          <a:stretch/>
        </p:blipFill>
        <p:spPr>
          <a:xfrm>
            <a:off x="345124" y="1006966"/>
            <a:ext cx="4183848" cy="2721372"/>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dirty="0">
                <a:solidFill>
                  <a:srgbClr val="002060"/>
                </a:solidFill>
                <a:effectLst>
                  <a:outerShdw blurRad="38100" dist="38100" dir="2700000" algn="tl">
                    <a:srgbClr val="000000">
                      <a:alpha val="43137"/>
                    </a:srgbClr>
                  </a:outerShdw>
                </a:effectLst>
              </a:rPr>
              <a:t>1.5.</a:t>
            </a:r>
            <a:r>
              <a:rPr lang="fr-FR" b="1" dirty="0" smtClean="0">
                <a:solidFill>
                  <a:srgbClr val="002060"/>
                </a:solidFill>
                <a:effectLst>
                  <a:outerShdw blurRad="38100" dist="38100" dir="2700000" algn="tl">
                    <a:srgbClr val="000000">
                      <a:alpha val="43137"/>
                    </a:srgbClr>
                  </a:outerShdw>
                </a:effectLst>
                <a:latin typeface="+mn-lt"/>
              </a:rPr>
              <a:t> </a:t>
            </a:r>
            <a:r>
              <a:rPr lang="fr-FR" b="1" dirty="0">
                <a:solidFill>
                  <a:srgbClr val="002060"/>
                </a:solidFill>
                <a:effectLst>
                  <a:outerShdw blurRad="38100" dist="38100" dir="2700000" algn="tl">
                    <a:srgbClr val="000000">
                      <a:alpha val="43137"/>
                    </a:srgbClr>
                  </a:outerShdw>
                </a:effectLst>
                <a:latin typeface="+mn-lt"/>
              </a:rPr>
              <a:t>Export vers Word</a:t>
            </a:r>
            <a:endParaRPr lang="fr-FR" sz="2000" b="1" dirty="0">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7917E54-FC8D-4CD1-B1D9-341621FDBC30}" type="slidenum">
              <a:rPr lang="fr-FR" altLang="fr-FR" sz="1200">
                <a:solidFill>
                  <a:srgbClr val="002060"/>
                </a:solidFill>
              </a:rPr>
              <a:pPr>
                <a:lnSpc>
                  <a:spcPct val="100000"/>
                </a:lnSpc>
                <a:spcBef>
                  <a:spcPct val="0"/>
                </a:spcBef>
                <a:buFontTx/>
                <a:buNone/>
              </a:pPr>
              <a:t>15</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498624" y="877425"/>
            <a:ext cx="4710362"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Sélectionner </a:t>
            </a:r>
            <a:r>
              <a:rPr lang="fr-FR" altLang="fr-FR" sz="1200">
                <a:latin typeface="Calibri"/>
                <a:cs typeface="Calibri"/>
                <a:sym typeface="Wingdings" panose="05000000000000000000" pitchFamily="2" charset="2"/>
              </a:rPr>
              <a:t>les occurrences en trop,</a:t>
            </a:r>
            <a:endParaRPr lang="fr-FR" altLang="fr-FR" sz="1200">
              <a:latin typeface="Calibri"/>
              <a:cs typeface="Calibri"/>
            </a:endParaRPr>
          </a:p>
          <a:p>
            <a:pPr>
              <a:lnSpc>
                <a:spcPct val="100000"/>
              </a:lnSpc>
              <a:spcBef>
                <a:spcPct val="0"/>
              </a:spcBef>
              <a:buFont typeface="Wingdings" panose="05000000000000000000" pitchFamily="2" charset="2"/>
              <a:buChar char="è"/>
              <a:defRPr/>
            </a:pPr>
            <a:r>
              <a:rPr lang="fr-FR" altLang="fr-FR" sz="1200" b="1">
                <a:latin typeface="Calibri"/>
                <a:cs typeface="Calibri"/>
              </a:rPr>
              <a:t>Supprimer </a:t>
            </a:r>
            <a:r>
              <a:rPr lang="fr-FR" altLang="fr-FR" sz="1200">
                <a:latin typeface="Calibri"/>
                <a:cs typeface="Calibri"/>
              </a:rPr>
              <a:t>le texte et remettre en forme la dernière case,</a:t>
            </a:r>
          </a:p>
        </p:txBody>
      </p:sp>
      <p:grpSp>
        <p:nvGrpSpPr>
          <p:cNvPr id="10248" name="Groupe 95">
            <a:extLst>
              <a:ext uri="{FF2B5EF4-FFF2-40B4-BE49-F238E27FC236}">
                <a16:creationId xmlns="" xmlns:a16="http://schemas.microsoft.com/office/drawing/2014/main" id="{471D350B-2843-46E5-ACA2-4F68443B8DFD}"/>
              </a:ext>
            </a:extLst>
          </p:cNvPr>
          <p:cNvGrpSpPr>
            <a:grpSpLocks/>
          </p:cNvGrpSpPr>
          <p:nvPr/>
        </p:nvGrpSpPr>
        <p:grpSpPr bwMode="auto">
          <a:xfrm>
            <a:off x="4332967" y="732349"/>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0253" name="ZoneTexte 97">
              <a:extLst>
                <a:ext uri="{FF2B5EF4-FFF2-40B4-BE49-F238E27FC236}">
                  <a16:creationId xmlns="" xmlns:a16="http://schemas.microsoft.com/office/drawing/2014/main" id="{CE1A0E02-7F60-485C-B4F6-A16AA01973F7}"/>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6</a:t>
              </a:r>
              <a:endParaRPr lang="fr-FR" altLang="fr-FR" sz="1200" dirty="0">
                <a:latin typeface="Calibri"/>
                <a:cs typeface="Calibri"/>
              </a:endParaRPr>
            </a:p>
          </p:txBody>
        </p:sp>
      </p:grpSp>
      <p:cxnSp>
        <p:nvCxnSpPr>
          <p:cNvPr id="10" name="Connecteur droit avec flèche 29">
            <a:extLst>
              <a:ext uri="{FF2B5EF4-FFF2-40B4-BE49-F238E27FC236}">
                <a16:creationId xmlns="" xmlns:a16="http://schemas.microsoft.com/office/drawing/2014/main" id="{A14BB385-3550-42AB-B2EC-E365B5DCDB9C}"/>
              </a:ext>
            </a:extLst>
          </p:cNvPr>
          <p:cNvCxnSpPr>
            <a:cxnSpLocks/>
          </p:cNvCxnSpPr>
          <p:nvPr/>
        </p:nvCxnSpPr>
        <p:spPr>
          <a:xfrm flipH="1">
            <a:off x="3475615" y="1130647"/>
            <a:ext cx="1016217" cy="178646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5" name="Connecteur droit avec flèche 29">
            <a:extLst>
              <a:ext uri="{FF2B5EF4-FFF2-40B4-BE49-F238E27FC236}">
                <a16:creationId xmlns="" xmlns:a16="http://schemas.microsoft.com/office/drawing/2014/main" id="{881F0042-824A-4AE2-B1D4-4697B6DDFE8D}"/>
              </a:ext>
            </a:extLst>
          </p:cNvPr>
          <p:cNvCxnSpPr>
            <a:cxnSpLocks/>
          </p:cNvCxnSpPr>
          <p:nvPr/>
        </p:nvCxnSpPr>
        <p:spPr>
          <a:xfrm flipH="1">
            <a:off x="860502" y="1157331"/>
            <a:ext cx="3613540" cy="90586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6" name="Rectangle 5">
            <a:extLst>
              <a:ext uri="{FF2B5EF4-FFF2-40B4-BE49-F238E27FC236}">
                <a16:creationId xmlns="" xmlns:a16="http://schemas.microsoft.com/office/drawing/2014/main" id="{3F50A556-9FCB-4E6D-9C06-65A4AE0FF1BC}"/>
              </a:ext>
            </a:extLst>
          </p:cNvPr>
          <p:cNvSpPr/>
          <p:nvPr/>
        </p:nvSpPr>
        <p:spPr>
          <a:xfrm>
            <a:off x="565719" y="2108991"/>
            <a:ext cx="542590" cy="157440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
            <a:extLst>
              <a:ext uri="{FF2B5EF4-FFF2-40B4-BE49-F238E27FC236}">
                <a16:creationId xmlns="" xmlns:a16="http://schemas.microsoft.com/office/drawing/2014/main" id="{2A82C6D3-FF95-45BD-A3D4-7C9F3955354B}"/>
              </a:ext>
            </a:extLst>
          </p:cNvPr>
          <p:cNvPicPr>
            <a:picLocks noChangeAspect="1"/>
          </p:cNvPicPr>
          <p:nvPr/>
        </p:nvPicPr>
        <p:blipFill rotWithShape="1">
          <a:blip r:embed="rId3"/>
          <a:srcRect l="31734" t="24382" r="31670" b="47939"/>
          <a:stretch/>
        </p:blipFill>
        <p:spPr>
          <a:xfrm>
            <a:off x="4730330" y="3157482"/>
            <a:ext cx="4243997" cy="1744117"/>
          </a:xfrm>
          <a:prstGeom prst="rect">
            <a:avLst/>
          </a:prstGeom>
        </p:spPr>
      </p:pic>
      <p:sp>
        <p:nvSpPr>
          <p:cNvPr id="9" name="ZoneTexte 3">
            <a:extLst>
              <a:ext uri="{FF2B5EF4-FFF2-40B4-BE49-F238E27FC236}">
                <a16:creationId xmlns="" xmlns:a16="http://schemas.microsoft.com/office/drawing/2014/main" id="{C9DAAAC9-4D22-4B87-86F6-D80AF6949853}"/>
              </a:ext>
            </a:extLst>
          </p:cNvPr>
          <p:cNvSpPr txBox="1"/>
          <p:nvPr/>
        </p:nvSpPr>
        <p:spPr>
          <a:xfrm>
            <a:off x="562757" y="4678195"/>
            <a:ext cx="4042958" cy="738664"/>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dirty="0">
                <a:latin typeface="Calibri"/>
                <a:cs typeface="Calibri"/>
              </a:rPr>
              <a:t>Vous pouvez maintenant réalisez l'ensemble des CHMO de votre projet pour les différentes parties et faire le CHMO </a:t>
            </a:r>
            <a:r>
              <a:rPr lang="fr-FR" sz="1400" i="1" dirty="0" smtClean="0">
                <a:latin typeface="Calibri"/>
                <a:cs typeface="Calibri"/>
              </a:rPr>
              <a:t>total </a:t>
            </a:r>
            <a:r>
              <a:rPr lang="fr-FR" sz="1400" i="1" dirty="0">
                <a:latin typeface="Calibri"/>
                <a:cs typeface="Calibri"/>
              </a:rPr>
              <a:t>de votre projet</a:t>
            </a:r>
            <a:endParaRPr lang="fr-FR" sz="1400" i="1" dirty="0">
              <a:cs typeface="Calibri"/>
            </a:endParaRPr>
          </a:p>
        </p:txBody>
      </p:sp>
      <p:sp>
        <p:nvSpPr>
          <p:cNvPr id="11" name="Espace réservé du pied de page 2">
            <a:extLst>
              <a:ext uri="{FF2B5EF4-FFF2-40B4-BE49-F238E27FC236}">
                <a16:creationId xmlns="" xmlns:a16="http://schemas.microsoft.com/office/drawing/2014/main" id="{5E0B9959-A6F7-4A5F-9842-3026649789CF}"/>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pic>
        <p:nvPicPr>
          <p:cNvPr id="13" name="Picture 8" descr="Une image contenant table&#10;&#10;Description générée automatiquement">
            <a:extLst>
              <a:ext uri="{FF2B5EF4-FFF2-40B4-BE49-F238E27FC236}">
                <a16:creationId xmlns="" xmlns:a16="http://schemas.microsoft.com/office/drawing/2014/main" id="{BF7DC238-EEB2-7E23-7DA6-44EC3D88444A}"/>
              </a:ext>
            </a:extLst>
          </p:cNvPr>
          <p:cNvPicPr>
            <a:picLocks noChangeAspect="1"/>
          </p:cNvPicPr>
          <p:nvPr/>
        </p:nvPicPr>
        <p:blipFill rotWithShape="1">
          <a:blip r:embed="rId3"/>
          <a:srcRect l="31754" t="54417" r="31626" b="38751"/>
          <a:stretch/>
        </p:blipFill>
        <p:spPr>
          <a:xfrm>
            <a:off x="4722907" y="5087222"/>
            <a:ext cx="4246757" cy="430481"/>
          </a:xfrm>
          <a:prstGeom prst="rect">
            <a:avLst/>
          </a:prstGeom>
        </p:spPr>
      </p:pic>
      <p:grpSp>
        <p:nvGrpSpPr>
          <p:cNvPr id="17" name="Groupe 16">
            <a:extLst>
              <a:ext uri="{FF2B5EF4-FFF2-40B4-BE49-F238E27FC236}">
                <a16:creationId xmlns:a16="http://schemas.microsoft.com/office/drawing/2014/main" xmlns="" id="{A9E7C2C2-FBB3-4CBF-B59F-E4092B27315F}"/>
              </a:ext>
            </a:extLst>
          </p:cNvPr>
          <p:cNvGrpSpPr>
            <a:grpSpLocks/>
          </p:cNvGrpSpPr>
          <p:nvPr/>
        </p:nvGrpSpPr>
        <p:grpSpPr bwMode="auto">
          <a:xfrm>
            <a:off x="336414" y="4539288"/>
            <a:ext cx="334963" cy="277813"/>
            <a:chOff x="4246088" y="4664940"/>
            <a:chExt cx="318782" cy="277860"/>
          </a:xfrm>
        </p:grpSpPr>
        <p:sp>
          <p:nvSpPr>
            <p:cNvPr id="18" name="Ellipse 17">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19"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7</a:t>
              </a:r>
              <a:endParaRPr lang="fr-FR" altLang="fr-FR" sz="1200" dirty="0">
                <a:latin typeface="Calibri"/>
                <a:cs typeface="Calibri"/>
              </a:endParaRPr>
            </a:p>
          </p:txBody>
        </p:sp>
      </p:grpSp>
    </p:spTree>
    <p:extLst>
      <p:ext uri="{BB962C8B-B14F-4D97-AF65-F5344CB8AC3E}">
        <p14:creationId xmlns:p14="http://schemas.microsoft.com/office/powerpoint/2010/main" val="11610219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a:extLst>
              <a:ext uri="{FF2B5EF4-FFF2-40B4-BE49-F238E27FC236}">
                <a16:creationId xmlns="" xmlns:a16="http://schemas.microsoft.com/office/drawing/2014/main" id="{0BBA0632-5924-49D7-8AE1-30CCEDF6E579}"/>
              </a:ext>
            </a:extLst>
          </p:cNvPr>
          <p:cNvPicPr>
            <a:picLocks noChangeAspect="1"/>
          </p:cNvPicPr>
          <p:nvPr/>
        </p:nvPicPr>
        <p:blipFill rotWithShape="1">
          <a:blip r:embed="rId2"/>
          <a:srcRect l="21359" t="9524" r="22006" b="45833"/>
          <a:stretch/>
        </p:blipFill>
        <p:spPr>
          <a:xfrm>
            <a:off x="380703" y="2107878"/>
            <a:ext cx="5227206" cy="2246648"/>
          </a:xfrm>
          <a:prstGeom prst="rect">
            <a:avLst/>
          </a:prstGeom>
        </p:spPr>
      </p:pic>
      <p:pic>
        <p:nvPicPr>
          <p:cNvPr id="11" name="Picture 11">
            <a:extLst>
              <a:ext uri="{FF2B5EF4-FFF2-40B4-BE49-F238E27FC236}">
                <a16:creationId xmlns="" xmlns:a16="http://schemas.microsoft.com/office/drawing/2014/main" id="{A610071A-0C3A-4CBE-A0A4-7BB6132FE07B}"/>
              </a:ext>
            </a:extLst>
          </p:cNvPr>
          <p:cNvPicPr>
            <a:picLocks noChangeAspect="1"/>
          </p:cNvPicPr>
          <p:nvPr/>
        </p:nvPicPr>
        <p:blipFill rotWithShape="1">
          <a:blip r:embed="rId3"/>
          <a:srcRect l="31392" t="29167" r="33657" b="18452"/>
          <a:stretch/>
        </p:blipFill>
        <p:spPr>
          <a:xfrm>
            <a:off x="4338952" y="3139692"/>
            <a:ext cx="3734014" cy="3010962"/>
          </a:xfrm>
          <a:prstGeom prst="rect">
            <a:avLst/>
          </a:prstGeom>
        </p:spPr>
      </p:pic>
      <p:sp>
        <p:nvSpPr>
          <p:cNvPr id="18" name="ZoneTexte 17">
            <a:extLst>
              <a:ext uri="{FF2B5EF4-FFF2-40B4-BE49-F238E27FC236}">
                <a16:creationId xmlns="" xmlns:a16="http://schemas.microsoft.com/office/drawing/2014/main" id="{BC593954-37BD-429F-B403-65E8FD2953FD}"/>
              </a:ext>
            </a:extLst>
          </p:cNvPr>
          <p:cNvSpPr txBox="1"/>
          <p:nvPr/>
        </p:nvSpPr>
        <p:spPr>
          <a:xfrm>
            <a:off x="182563" y="109538"/>
            <a:ext cx="8086725" cy="646331"/>
          </a:xfrm>
          <a:prstGeom prst="rect">
            <a:avLst/>
          </a:prstGeom>
          <a:noFill/>
          <a:ln>
            <a:solidFill>
              <a:srgbClr val="002060"/>
            </a:solidFill>
          </a:ln>
        </p:spPr>
        <p:txBody>
          <a:bodyPr lIns="91440" tIns="45720" rIns="91440" bIns="45720" anchor="t">
            <a:spAutoFit/>
          </a:bodyPr>
          <a:lstStyle/>
          <a:p>
            <a:pPr eaLnBrk="1" fontAlgn="auto" hangingPunct="1">
              <a:spcBef>
                <a:spcPts val="0"/>
              </a:spcBef>
              <a:spcAft>
                <a:spcPts val="0"/>
              </a:spcAft>
              <a:defRPr/>
            </a:pPr>
            <a:r>
              <a:rPr lang="fr-FR" sz="3600" b="1">
                <a:solidFill>
                  <a:srgbClr val="002060"/>
                </a:solidFill>
                <a:effectLst>
                  <a:outerShdw blurRad="38100" dist="38100" dir="2700000" algn="tl">
                    <a:srgbClr val="000000">
                      <a:alpha val="43137"/>
                    </a:srgbClr>
                  </a:outerShdw>
                </a:effectLst>
                <a:latin typeface="+mn-lt"/>
              </a:rPr>
              <a:t>2. Réaliser un quantitatif et l'offre de prix</a:t>
            </a:r>
          </a:p>
        </p:txBody>
      </p:sp>
      <p:sp>
        <p:nvSpPr>
          <p:cNvPr id="19" name="ZoneTexte 18">
            <a:extLst>
              <a:ext uri="{FF2B5EF4-FFF2-40B4-BE49-F238E27FC236}">
                <a16:creationId xmlns="" xmlns:a16="http://schemas.microsoft.com/office/drawing/2014/main" id="{0F810FBC-D055-4B83-8AE2-EFB2528F35D8}"/>
              </a:ext>
            </a:extLst>
          </p:cNvPr>
          <p:cNvSpPr txBox="1"/>
          <p:nvPr/>
        </p:nvSpPr>
        <p:spPr>
          <a:xfrm>
            <a:off x="195263" y="966788"/>
            <a:ext cx="8688387" cy="584775"/>
          </a:xfrm>
          <a:prstGeom prst="rect">
            <a:avLst/>
          </a:prstGeom>
          <a:solidFill>
            <a:srgbClr val="CCFFFF"/>
          </a:solidFill>
          <a:ln>
            <a:solidFill>
              <a:schemeClr val="accent5">
                <a:lumMod val="50000"/>
              </a:schemeClr>
            </a:solidFill>
          </a:ln>
        </p:spPr>
        <p:txBody>
          <a:bodyPr lIns="91440" tIns="45720" rIns="91440" bIns="45720" anchor="t">
            <a:spAutoFit/>
          </a:bodyPr>
          <a:lstStyle/>
          <a:p>
            <a:pPr algn="just" eaLnBrk="1" fontAlgn="auto" hangingPunct="1">
              <a:spcBef>
                <a:spcPts val="0"/>
              </a:spcBef>
              <a:spcAft>
                <a:spcPts val="0"/>
              </a:spcAft>
              <a:defRPr/>
            </a:pPr>
            <a:r>
              <a:rPr lang="fr-FR" sz="1600" i="1" dirty="0">
                <a:latin typeface="+mn-lt"/>
              </a:rPr>
              <a:t>L’objectif de cette partie est double </a:t>
            </a:r>
            <a:r>
              <a:rPr lang="fr-FR" sz="1600" i="1" dirty="0" smtClean="0">
                <a:latin typeface="+mn-lt"/>
              </a:rPr>
              <a:t>: récupérer </a:t>
            </a:r>
            <a:r>
              <a:rPr lang="fr-FR" sz="1600" i="1" dirty="0">
                <a:latin typeface="+mn-lt"/>
              </a:rPr>
              <a:t>le quantitatif et l'offre de prix pour répondre à la demande de votre client</a:t>
            </a:r>
            <a:endParaRPr lang="fr-FR" sz="1600" i="1" dirty="0">
              <a:cs typeface="Calibri"/>
            </a:endParaRPr>
          </a:p>
        </p:txBody>
      </p:sp>
      <p:sp>
        <p:nvSpPr>
          <p:cNvPr id="7" name="ZoneTexte 6">
            <a:extLst>
              <a:ext uri="{FF2B5EF4-FFF2-40B4-BE49-F238E27FC236}">
                <a16:creationId xmlns="" xmlns:a16="http://schemas.microsoft.com/office/drawing/2014/main" id="{861E707E-D9C4-4BB4-B6A3-9D64B6F79CF9}"/>
              </a:ext>
            </a:extLst>
          </p:cNvPr>
          <p:cNvSpPr txBox="1"/>
          <p:nvPr/>
        </p:nvSpPr>
        <p:spPr>
          <a:xfrm>
            <a:off x="225172" y="1588791"/>
            <a:ext cx="9034462" cy="400110"/>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2.1. Création du devis</a:t>
            </a:r>
            <a:endParaRPr lang="fr-FR" sz="2000" b="1">
              <a:solidFill>
                <a:srgbClr val="002060"/>
              </a:solidFill>
              <a:effectLst>
                <a:outerShdw blurRad="38100" dist="38100" dir="2700000" algn="tl">
                  <a:srgbClr val="000000">
                    <a:alpha val="43137"/>
                  </a:srgbClr>
                </a:outerShdw>
              </a:effectLst>
              <a:latin typeface="+mn-lt"/>
            </a:endParaRPr>
          </a:p>
        </p:txBody>
      </p:sp>
      <p:sp>
        <p:nvSpPr>
          <p:cNvPr id="11272" name="ZoneTexte 94">
            <a:extLst>
              <a:ext uri="{FF2B5EF4-FFF2-40B4-BE49-F238E27FC236}">
                <a16:creationId xmlns="" xmlns:a16="http://schemas.microsoft.com/office/drawing/2014/main" id="{44A99FA4-B528-4012-8955-7A3E20096C77}"/>
              </a:ext>
            </a:extLst>
          </p:cNvPr>
          <p:cNvSpPr txBox="1">
            <a:spLocks noChangeArrowheads="1"/>
          </p:cNvSpPr>
          <p:nvPr/>
        </p:nvSpPr>
        <p:spPr bwMode="auto">
          <a:xfrm>
            <a:off x="4192865" y="2186426"/>
            <a:ext cx="4697413" cy="461665"/>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a:latin typeface="Calibri"/>
                <a:cs typeface="Calibri"/>
              </a:rPr>
              <a:t>Ouvrir </a:t>
            </a:r>
            <a:r>
              <a:rPr lang="fr-FR" altLang="fr-FR" sz="1200">
                <a:latin typeface="Calibri"/>
                <a:cs typeface="Calibri"/>
              </a:rPr>
              <a:t>le site </a:t>
            </a:r>
            <a:r>
              <a:rPr lang="fr-FR" altLang="fr-FR" sz="1200" err="1">
                <a:latin typeface="Calibri"/>
                <a:cs typeface="Calibri"/>
              </a:rPr>
              <a:t>batichiffrage</a:t>
            </a:r>
            <a:r>
              <a:rPr lang="fr-FR" altLang="fr-FR" sz="1200">
                <a:latin typeface="Calibri"/>
                <a:cs typeface="Calibri"/>
              </a:rPr>
              <a:t> comme sur la diapositive 7</a:t>
            </a:r>
          </a:p>
          <a:p>
            <a:pPr>
              <a:lnSpc>
                <a:spcPct val="100000"/>
              </a:lnSpc>
              <a:spcBef>
                <a:spcPct val="0"/>
              </a:spcBef>
              <a:buFont typeface="Wingdings" panose="05000000000000000000" pitchFamily="2" charset="2"/>
              <a:buChar char="è"/>
            </a:pPr>
            <a:r>
              <a:rPr lang="fr-FR" altLang="fr-FR" sz="1200" b="1">
                <a:latin typeface="Calibri"/>
                <a:cs typeface="Calibri"/>
              </a:rPr>
              <a:t>Sélectionner </a:t>
            </a:r>
            <a:r>
              <a:rPr lang="fr-FR" altLang="fr-FR" sz="1200">
                <a:latin typeface="Calibri"/>
                <a:cs typeface="Calibri"/>
              </a:rPr>
              <a:t>"mes devis" puis "Nouveau devis"</a:t>
            </a:r>
            <a:endParaRPr lang="fr-FR" altLang="fr-FR" sz="1200">
              <a:cs typeface="Calibri"/>
            </a:endParaRPr>
          </a:p>
        </p:txBody>
      </p:sp>
      <p:grpSp>
        <p:nvGrpSpPr>
          <p:cNvPr id="11273" name="Groupe 95">
            <a:extLst>
              <a:ext uri="{FF2B5EF4-FFF2-40B4-BE49-F238E27FC236}">
                <a16:creationId xmlns="" xmlns:a16="http://schemas.microsoft.com/office/drawing/2014/main" id="{AC90CC18-C4C5-4E26-A963-55E95BBF88C7}"/>
              </a:ext>
            </a:extLst>
          </p:cNvPr>
          <p:cNvGrpSpPr>
            <a:grpSpLocks/>
          </p:cNvGrpSpPr>
          <p:nvPr/>
        </p:nvGrpSpPr>
        <p:grpSpPr bwMode="auto">
          <a:xfrm>
            <a:off x="4033158" y="2044509"/>
            <a:ext cx="334962" cy="277812"/>
            <a:chOff x="4198688" y="2087836"/>
            <a:chExt cx="318782" cy="277860"/>
          </a:xfrm>
        </p:grpSpPr>
        <p:sp>
          <p:nvSpPr>
            <p:cNvPr id="97" name="Ellipse 96">
              <a:extLst>
                <a:ext uri="{FF2B5EF4-FFF2-40B4-BE49-F238E27FC236}">
                  <a16:creationId xmlns="" xmlns:a16="http://schemas.microsoft.com/office/drawing/2014/main" id="{D295B027-CBF4-4760-A8DE-F3B37ACE8EBB}"/>
                </a:ext>
              </a:extLst>
            </p:cNvPr>
            <p:cNvSpPr/>
            <p:nvPr/>
          </p:nvSpPr>
          <p:spPr>
            <a:xfrm>
              <a:off x="4198688" y="2102125"/>
              <a:ext cx="255328" cy="263571"/>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1280" name="ZoneTexte 97">
              <a:extLst>
                <a:ext uri="{FF2B5EF4-FFF2-40B4-BE49-F238E27FC236}">
                  <a16:creationId xmlns="" xmlns:a16="http://schemas.microsoft.com/office/drawing/2014/main" id="{14DEB32C-01D8-45C9-B888-25D6C7EAFEF8}"/>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1</a:t>
              </a:r>
              <a:endParaRPr lang="fr-FR" altLang="fr-FR" sz="1200">
                <a:cs typeface="Calibri"/>
              </a:endParaRPr>
            </a:p>
          </p:txBody>
        </p:sp>
      </p:grpSp>
      <p:sp>
        <p:nvSpPr>
          <p:cNvPr id="2" name="Espace réservé de la date 1">
            <a:extLst>
              <a:ext uri="{FF2B5EF4-FFF2-40B4-BE49-F238E27FC236}">
                <a16:creationId xmlns="" xmlns:a16="http://schemas.microsoft.com/office/drawing/2014/main" id="{8DFFC684-4FA6-4417-AEA6-6A168B873E4D}"/>
              </a:ext>
            </a:extLst>
          </p:cNvPr>
          <p:cNvSpPr>
            <a:spLocks noGrp="1"/>
          </p:cNvSpPr>
          <p:nvPr>
            <p:ph type="dt" sz="quarter" idx="10"/>
          </p:nvPr>
        </p:nvSpPr>
        <p:spPr/>
        <p:txBody>
          <a:bodyPr/>
          <a:lstStyle/>
          <a:p>
            <a:pPr>
              <a:defRPr/>
            </a:pPr>
            <a:r>
              <a:rPr lang="fr-FR"/>
              <a:t>Lycée D. Diderot</a:t>
            </a:r>
          </a:p>
        </p:txBody>
      </p:sp>
      <p:sp>
        <p:nvSpPr>
          <p:cNvPr id="4" name="Espace réservé du numéro de diapositive 3">
            <a:extLst>
              <a:ext uri="{FF2B5EF4-FFF2-40B4-BE49-F238E27FC236}">
                <a16:creationId xmlns="" xmlns:a16="http://schemas.microsoft.com/office/drawing/2014/main" id="{7B22297A-4A06-4E0F-B125-D886A4FFF6B4}"/>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C4ADC1FE-2600-4379-AA71-6A520601F338}" type="slidenum">
              <a:rPr lang="fr-FR" altLang="fr-FR" sz="1200">
                <a:solidFill>
                  <a:srgbClr val="002060"/>
                </a:solidFill>
              </a:rPr>
              <a:pPr>
                <a:lnSpc>
                  <a:spcPct val="100000"/>
                </a:lnSpc>
                <a:spcBef>
                  <a:spcPct val="0"/>
                </a:spcBef>
                <a:buFontTx/>
                <a:buNone/>
              </a:pPr>
              <a:t>16</a:t>
            </a:fld>
            <a:endParaRPr lang="fr-FR" altLang="fr-FR" sz="1200">
              <a:solidFill>
                <a:srgbClr val="002060"/>
              </a:solidFill>
            </a:endParaRPr>
          </a:p>
        </p:txBody>
      </p:sp>
      <p:cxnSp>
        <p:nvCxnSpPr>
          <p:cNvPr id="5" name="Connecteur droit avec flèche 29">
            <a:extLst>
              <a:ext uri="{FF2B5EF4-FFF2-40B4-BE49-F238E27FC236}">
                <a16:creationId xmlns="" xmlns:a16="http://schemas.microsoft.com/office/drawing/2014/main" id="{B4091891-2C19-4DD1-B39F-D97095877262}"/>
              </a:ext>
            </a:extLst>
          </p:cNvPr>
          <p:cNvCxnSpPr>
            <a:cxnSpLocks/>
          </p:cNvCxnSpPr>
          <p:nvPr/>
        </p:nvCxnSpPr>
        <p:spPr>
          <a:xfrm flipH="1">
            <a:off x="1403094" y="2429308"/>
            <a:ext cx="2795206" cy="56785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9" name="Rectangle 8">
            <a:extLst>
              <a:ext uri="{FF2B5EF4-FFF2-40B4-BE49-F238E27FC236}">
                <a16:creationId xmlns="" xmlns:a16="http://schemas.microsoft.com/office/drawing/2014/main" id="{D2D98687-049F-48C4-A4C0-57DD7E4D5EED}"/>
              </a:ext>
            </a:extLst>
          </p:cNvPr>
          <p:cNvSpPr/>
          <p:nvPr/>
        </p:nvSpPr>
        <p:spPr>
          <a:xfrm>
            <a:off x="832568" y="2882851"/>
            <a:ext cx="542590" cy="320216"/>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ZoneTexte 94">
            <a:extLst>
              <a:ext uri="{FF2B5EF4-FFF2-40B4-BE49-F238E27FC236}">
                <a16:creationId xmlns="" xmlns:a16="http://schemas.microsoft.com/office/drawing/2014/main" id="{4FA7E881-4D57-4C42-940E-2FE89B608BE0}"/>
              </a:ext>
            </a:extLst>
          </p:cNvPr>
          <p:cNvSpPr txBox="1">
            <a:spLocks noChangeArrowheads="1"/>
          </p:cNvSpPr>
          <p:nvPr/>
        </p:nvSpPr>
        <p:spPr bwMode="auto">
          <a:xfrm>
            <a:off x="225721" y="4205578"/>
            <a:ext cx="4190402" cy="646331"/>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a:latin typeface="Calibri"/>
                <a:cs typeface="Calibri"/>
              </a:rPr>
              <a:t>Inscrire </a:t>
            </a:r>
            <a:r>
              <a:rPr lang="fr-FR" altLang="fr-FR" sz="1200">
                <a:latin typeface="Calibri"/>
                <a:cs typeface="Calibri"/>
              </a:rPr>
              <a:t>une rapide description de votre devis</a:t>
            </a:r>
          </a:p>
          <a:p>
            <a:pPr>
              <a:lnSpc>
                <a:spcPct val="100000"/>
              </a:lnSpc>
              <a:spcBef>
                <a:spcPct val="0"/>
              </a:spcBef>
              <a:buFont typeface="Wingdings" panose="05000000000000000000" pitchFamily="2" charset="2"/>
              <a:buChar char="è"/>
            </a:pPr>
            <a:r>
              <a:rPr lang="fr-FR" altLang="fr-FR" sz="1200" b="1">
                <a:latin typeface="Calibri"/>
                <a:cs typeface="Calibri"/>
              </a:rPr>
              <a:t>Ouvrir </a:t>
            </a:r>
            <a:r>
              <a:rPr lang="fr-FR" altLang="fr-FR" sz="1200">
                <a:latin typeface="Calibri"/>
                <a:cs typeface="Calibri"/>
              </a:rPr>
              <a:t>l'onglet paramètre de chiffrage du devis</a:t>
            </a:r>
          </a:p>
          <a:p>
            <a:pPr>
              <a:lnSpc>
                <a:spcPct val="100000"/>
              </a:lnSpc>
              <a:spcBef>
                <a:spcPct val="0"/>
              </a:spcBef>
              <a:buFont typeface="Wingdings" panose="05000000000000000000" pitchFamily="2" charset="2"/>
              <a:buChar char="è"/>
            </a:pPr>
            <a:r>
              <a:rPr lang="fr-FR" altLang="fr-FR" sz="1200" b="1">
                <a:latin typeface="Calibri"/>
                <a:cs typeface="Calibri"/>
              </a:rPr>
              <a:t>Sélectionner</a:t>
            </a:r>
            <a:r>
              <a:rPr lang="fr-FR" altLang="fr-FR" sz="1200">
                <a:latin typeface="Calibri"/>
                <a:cs typeface="Calibri"/>
              </a:rPr>
              <a:t> le département du projet</a:t>
            </a:r>
            <a:endParaRPr lang="fr-FR" altLang="fr-FR" sz="1200">
              <a:cs typeface="Calibri"/>
            </a:endParaRPr>
          </a:p>
        </p:txBody>
      </p:sp>
      <p:grpSp>
        <p:nvGrpSpPr>
          <p:cNvPr id="27" name="Groupe 95">
            <a:extLst>
              <a:ext uri="{FF2B5EF4-FFF2-40B4-BE49-F238E27FC236}">
                <a16:creationId xmlns="" xmlns:a16="http://schemas.microsoft.com/office/drawing/2014/main" id="{FBC50A93-CD7E-4478-A94C-D12B8455D41F}"/>
              </a:ext>
            </a:extLst>
          </p:cNvPr>
          <p:cNvGrpSpPr>
            <a:grpSpLocks/>
          </p:cNvGrpSpPr>
          <p:nvPr/>
        </p:nvGrpSpPr>
        <p:grpSpPr bwMode="auto">
          <a:xfrm>
            <a:off x="66014" y="4063660"/>
            <a:ext cx="299383" cy="277812"/>
            <a:chOff x="4198688" y="2087836"/>
            <a:chExt cx="318782" cy="277860"/>
          </a:xfrm>
        </p:grpSpPr>
        <p:sp>
          <p:nvSpPr>
            <p:cNvPr id="28" name="Ellipse 96">
              <a:extLst>
                <a:ext uri="{FF2B5EF4-FFF2-40B4-BE49-F238E27FC236}">
                  <a16:creationId xmlns="" xmlns:a16="http://schemas.microsoft.com/office/drawing/2014/main" id="{D73B47DE-C29E-456F-A0E2-93AD025F20A6}"/>
                </a:ext>
              </a:extLst>
            </p:cNvPr>
            <p:cNvSpPr/>
            <p:nvPr/>
          </p:nvSpPr>
          <p:spPr>
            <a:xfrm>
              <a:off x="4198688" y="2102125"/>
              <a:ext cx="255328" cy="263571"/>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29" name="ZoneTexte 97">
              <a:extLst>
                <a:ext uri="{FF2B5EF4-FFF2-40B4-BE49-F238E27FC236}">
                  <a16:creationId xmlns="" xmlns:a16="http://schemas.microsoft.com/office/drawing/2014/main" id="{17AFCEB6-0ED9-4A82-BAAA-143C6FB93128}"/>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2</a:t>
              </a:r>
              <a:endParaRPr lang="fr-FR" altLang="fr-FR" sz="1200">
                <a:cs typeface="Calibri"/>
              </a:endParaRPr>
            </a:p>
          </p:txBody>
        </p:sp>
      </p:grpSp>
      <p:sp>
        <p:nvSpPr>
          <p:cNvPr id="30" name="Rectangle 29">
            <a:extLst>
              <a:ext uri="{FF2B5EF4-FFF2-40B4-BE49-F238E27FC236}">
                <a16:creationId xmlns="" xmlns:a16="http://schemas.microsoft.com/office/drawing/2014/main" id="{D97FE90D-4DB8-4110-A434-59FBB688E84D}"/>
              </a:ext>
            </a:extLst>
          </p:cNvPr>
          <p:cNvSpPr/>
          <p:nvPr/>
        </p:nvSpPr>
        <p:spPr>
          <a:xfrm>
            <a:off x="5217774" y="3372073"/>
            <a:ext cx="809438" cy="16900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eur droit avec flèche 29">
            <a:extLst>
              <a:ext uri="{FF2B5EF4-FFF2-40B4-BE49-F238E27FC236}">
                <a16:creationId xmlns="" xmlns:a16="http://schemas.microsoft.com/office/drawing/2014/main" id="{2745DB89-4694-4526-BA75-DCA1D5AA5822}"/>
              </a:ext>
            </a:extLst>
          </p:cNvPr>
          <p:cNvCxnSpPr>
            <a:cxnSpLocks/>
          </p:cNvCxnSpPr>
          <p:nvPr/>
        </p:nvCxnSpPr>
        <p:spPr>
          <a:xfrm flipV="1">
            <a:off x="2855165" y="3424124"/>
            <a:ext cx="2346069" cy="75748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2" name="Connecteur droit avec flèche 29">
            <a:extLst>
              <a:ext uri="{FF2B5EF4-FFF2-40B4-BE49-F238E27FC236}">
                <a16:creationId xmlns="" xmlns:a16="http://schemas.microsoft.com/office/drawing/2014/main" id="{EF152B2E-428B-4B7F-8271-761A075B4092}"/>
              </a:ext>
            </a:extLst>
          </p:cNvPr>
          <p:cNvCxnSpPr>
            <a:cxnSpLocks/>
          </p:cNvCxnSpPr>
          <p:nvPr/>
        </p:nvCxnSpPr>
        <p:spPr>
          <a:xfrm flipV="1">
            <a:off x="4411778" y="4313617"/>
            <a:ext cx="157916" cy="37500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2" name="ZoneTexte 13">
            <a:extLst>
              <a:ext uri="{FF2B5EF4-FFF2-40B4-BE49-F238E27FC236}">
                <a16:creationId xmlns="" xmlns:a16="http://schemas.microsoft.com/office/drawing/2014/main" id="{AADA09D3-C984-432C-A5D3-F982FEFB2B20}"/>
              </a:ext>
            </a:extLst>
          </p:cNvPr>
          <p:cNvSpPr txBox="1">
            <a:spLocks noChangeArrowheads="1"/>
          </p:cNvSpPr>
          <p:nvPr/>
        </p:nvSpPr>
        <p:spPr bwMode="auto">
          <a:xfrm>
            <a:off x="235012" y="5120046"/>
            <a:ext cx="5405438" cy="1384995"/>
          </a:xfrm>
          <a:prstGeom prst="rect">
            <a:avLst/>
          </a:prstGeom>
          <a:solidFill>
            <a:srgbClr val="CCFFFF"/>
          </a:solidFill>
          <a:ln w="9525">
            <a:solidFill>
              <a:srgbClr val="002060"/>
            </a:solidFill>
            <a:miter lim="800000"/>
            <a:headEnd/>
            <a:tailEnd/>
          </a:ln>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None/>
            </a:pPr>
            <a:r>
              <a:rPr lang="fr-FR" altLang="fr-FR" sz="1200" dirty="0">
                <a:latin typeface="Calibri"/>
                <a:cs typeface="Calibri"/>
              </a:rPr>
              <a:t>Le site propose un prix de vente moyen qui </a:t>
            </a:r>
            <a:r>
              <a:rPr lang="fr-FR" sz="1200" dirty="0">
                <a:latin typeface="Calibri"/>
                <a:cs typeface="Calibri"/>
              </a:rPr>
              <a:t>inclut les charges de personnel, les charges sociales, une part des frais généraux supportés par l’entreprise et la marge bénéficiaire. Cette marge est réglée dans la case suivante.</a:t>
            </a:r>
          </a:p>
          <a:p>
            <a:pPr algn="just">
              <a:lnSpc>
                <a:spcPct val="100000"/>
              </a:lnSpc>
              <a:spcBef>
                <a:spcPct val="0"/>
              </a:spcBef>
              <a:buNone/>
            </a:pPr>
            <a:r>
              <a:rPr lang="fr-FR" sz="1200" dirty="0">
                <a:latin typeface="Calibri"/>
                <a:cs typeface="Calibri"/>
              </a:rPr>
              <a:t>Ces chiffres sont une aide pour vous et sont </a:t>
            </a:r>
            <a:r>
              <a:rPr lang="fr-FR" sz="1200" dirty="0" smtClean="0">
                <a:latin typeface="Calibri"/>
                <a:cs typeface="Calibri"/>
              </a:rPr>
              <a:t>modifiables </a:t>
            </a:r>
            <a:r>
              <a:rPr lang="fr-FR" sz="1200" dirty="0">
                <a:latin typeface="Calibri"/>
                <a:cs typeface="Calibri"/>
              </a:rPr>
              <a:t>à souhait</a:t>
            </a:r>
          </a:p>
          <a:p>
            <a:pPr algn="just">
              <a:lnSpc>
                <a:spcPct val="100000"/>
              </a:lnSpc>
              <a:spcBef>
                <a:spcPct val="0"/>
              </a:spcBef>
              <a:buNone/>
            </a:pPr>
            <a:r>
              <a:rPr lang="fr-FR" sz="1200" dirty="0">
                <a:latin typeface="Calibri"/>
                <a:cs typeface="Calibri"/>
              </a:rPr>
              <a:t>Pour cet exemple nous laisseront les chiffres indiqués avec une marge de 10%</a:t>
            </a:r>
          </a:p>
          <a:p>
            <a:pPr algn="just">
              <a:lnSpc>
                <a:spcPct val="100000"/>
              </a:lnSpc>
              <a:spcBef>
                <a:spcPct val="0"/>
              </a:spcBef>
              <a:buNone/>
            </a:pPr>
            <a:r>
              <a:rPr lang="fr-FR" sz="1200" dirty="0">
                <a:latin typeface="Calibri"/>
                <a:cs typeface="Calibri"/>
              </a:rPr>
              <a:t>Les autres paramètres permettent de </a:t>
            </a:r>
            <a:r>
              <a:rPr lang="fr-FR" sz="1200" dirty="0" smtClean="0">
                <a:latin typeface="Calibri"/>
                <a:cs typeface="Calibri"/>
              </a:rPr>
              <a:t>majorer </a:t>
            </a:r>
            <a:r>
              <a:rPr lang="fr-FR" sz="1200" dirty="0">
                <a:latin typeface="Calibri"/>
                <a:cs typeface="Calibri"/>
              </a:rPr>
              <a:t>ou </a:t>
            </a:r>
            <a:r>
              <a:rPr lang="fr-FR" sz="1200" dirty="0" smtClean="0">
                <a:latin typeface="Calibri"/>
                <a:cs typeface="Calibri"/>
              </a:rPr>
              <a:t>minorer </a:t>
            </a:r>
            <a:r>
              <a:rPr lang="fr-FR" sz="1200" dirty="0">
                <a:latin typeface="Calibri"/>
                <a:cs typeface="Calibri"/>
              </a:rPr>
              <a:t>le prix de vent​e du chantier.</a:t>
            </a:r>
            <a:endParaRPr lang="fr-FR" sz="1200" dirty="0">
              <a:cs typeface="Calibri"/>
            </a:endParaRPr>
          </a:p>
        </p:txBody>
      </p:sp>
      <p:grpSp>
        <p:nvGrpSpPr>
          <p:cNvPr id="13" name="Groupe 14">
            <a:extLst>
              <a:ext uri="{FF2B5EF4-FFF2-40B4-BE49-F238E27FC236}">
                <a16:creationId xmlns="" xmlns:a16="http://schemas.microsoft.com/office/drawing/2014/main" id="{88A56CEC-56A5-4C48-B347-D0D084C8FC6D}"/>
              </a:ext>
            </a:extLst>
          </p:cNvPr>
          <p:cNvGrpSpPr>
            <a:grpSpLocks/>
          </p:cNvGrpSpPr>
          <p:nvPr/>
        </p:nvGrpSpPr>
        <p:grpSpPr bwMode="auto">
          <a:xfrm>
            <a:off x="58800" y="4954946"/>
            <a:ext cx="350837" cy="277812"/>
            <a:chOff x="4190710" y="2097087"/>
            <a:chExt cx="359707" cy="276999"/>
          </a:xfrm>
        </p:grpSpPr>
        <p:sp>
          <p:nvSpPr>
            <p:cNvPr id="36" name="Ellipse 15">
              <a:extLst>
                <a:ext uri="{FF2B5EF4-FFF2-40B4-BE49-F238E27FC236}">
                  <a16:creationId xmlns="" xmlns:a16="http://schemas.microsoft.com/office/drawing/2014/main" id="{EA3A7627-EB38-48B9-87F4-C71AA534B7BF}"/>
                </a:ext>
              </a:extLst>
            </p:cNvPr>
            <p:cNvSpPr/>
            <p:nvPr/>
          </p:nvSpPr>
          <p:spPr>
            <a:xfrm>
              <a:off x="4198848" y="2101835"/>
              <a:ext cx="255539" cy="264337"/>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7" name="ZoneTexte 16">
              <a:extLst>
                <a:ext uri="{FF2B5EF4-FFF2-40B4-BE49-F238E27FC236}">
                  <a16:creationId xmlns="" xmlns:a16="http://schemas.microsoft.com/office/drawing/2014/main" id="{804F0357-FCB5-43E3-81DD-1F97D254D13E}"/>
                </a:ext>
              </a:extLst>
            </p:cNvPr>
            <p:cNvSpPr txBox="1">
              <a:spLocks noChangeArrowheads="1"/>
            </p:cNvSpPr>
            <p:nvPr/>
          </p:nvSpPr>
          <p:spPr bwMode="auto">
            <a:xfrm>
              <a:off x="4190710" y="2097087"/>
              <a:ext cx="3597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3</a:t>
              </a:r>
              <a:endParaRPr lang="fr-FR" altLang="fr-FR" sz="1200">
                <a:cs typeface="Calibri"/>
              </a:endParaRPr>
            </a:p>
          </p:txBody>
        </p:sp>
      </p:grpSp>
      <p:cxnSp>
        <p:nvCxnSpPr>
          <p:cNvPr id="38" name="Connecteur droit avec flèche 29">
            <a:extLst>
              <a:ext uri="{FF2B5EF4-FFF2-40B4-BE49-F238E27FC236}">
                <a16:creationId xmlns="" xmlns:a16="http://schemas.microsoft.com/office/drawing/2014/main" id="{5127E912-AF95-4C06-8A36-F45F3A350E5F}"/>
              </a:ext>
            </a:extLst>
          </p:cNvPr>
          <p:cNvCxnSpPr>
            <a:cxnSpLocks/>
          </p:cNvCxnSpPr>
          <p:nvPr/>
        </p:nvCxnSpPr>
        <p:spPr>
          <a:xfrm flipV="1">
            <a:off x="4216090" y="4544887"/>
            <a:ext cx="1572210" cy="588483"/>
          </a:xfrm>
          <a:prstGeom prst="straightConnector1">
            <a:avLst/>
          </a:prstGeom>
          <a:ln>
            <a:solidFill>
              <a:srgbClr val="0066FF"/>
            </a:solidFill>
            <a:tailEnd type="triangle"/>
          </a:ln>
        </p:spPr>
        <p:style>
          <a:lnRef idx="2">
            <a:schemeClr val="accent2"/>
          </a:lnRef>
          <a:fillRef idx="0">
            <a:schemeClr val="accent2"/>
          </a:fillRef>
          <a:effectRef idx="1">
            <a:schemeClr val="accent2"/>
          </a:effectRef>
          <a:fontRef idx="minor">
            <a:schemeClr val="tx1"/>
          </a:fontRef>
        </p:style>
      </p:cxnSp>
      <p:cxnSp>
        <p:nvCxnSpPr>
          <p:cNvPr id="39" name="Connecteur droit avec flèche 29">
            <a:extLst>
              <a:ext uri="{FF2B5EF4-FFF2-40B4-BE49-F238E27FC236}">
                <a16:creationId xmlns="" xmlns:a16="http://schemas.microsoft.com/office/drawing/2014/main" id="{DB4B3CAC-58FC-417E-AE95-BA65F5451C4C}"/>
              </a:ext>
            </a:extLst>
          </p:cNvPr>
          <p:cNvCxnSpPr>
            <a:cxnSpLocks/>
          </p:cNvCxnSpPr>
          <p:nvPr/>
        </p:nvCxnSpPr>
        <p:spPr>
          <a:xfrm flipV="1">
            <a:off x="4233881" y="4873998"/>
            <a:ext cx="1563314" cy="268266"/>
          </a:xfrm>
          <a:prstGeom prst="straightConnector1">
            <a:avLst/>
          </a:prstGeom>
          <a:ln>
            <a:solidFill>
              <a:srgbClr val="4472C4"/>
            </a:solidFill>
            <a:tailEnd type="triangle"/>
          </a:ln>
        </p:spPr>
        <p:style>
          <a:lnRef idx="2">
            <a:schemeClr val="accent2"/>
          </a:lnRef>
          <a:fillRef idx="0">
            <a:schemeClr val="accent2"/>
          </a:fillRef>
          <a:effectRef idx="1">
            <a:schemeClr val="accent2"/>
          </a:effectRef>
          <a:fontRef idx="minor">
            <a:schemeClr val="tx1"/>
          </a:fontRef>
        </p:style>
      </p:cxnSp>
      <p:cxnSp>
        <p:nvCxnSpPr>
          <p:cNvPr id="40" name="Connecteur droit avec flèche 29">
            <a:extLst>
              <a:ext uri="{FF2B5EF4-FFF2-40B4-BE49-F238E27FC236}">
                <a16:creationId xmlns="" xmlns:a16="http://schemas.microsoft.com/office/drawing/2014/main" id="{BC9A530F-CDB0-45DF-88EB-11A93DD9DAB9}"/>
              </a:ext>
            </a:extLst>
          </p:cNvPr>
          <p:cNvCxnSpPr>
            <a:cxnSpLocks/>
          </p:cNvCxnSpPr>
          <p:nvPr/>
        </p:nvCxnSpPr>
        <p:spPr>
          <a:xfrm flipV="1">
            <a:off x="5648176" y="5452169"/>
            <a:ext cx="113440" cy="268266"/>
          </a:xfrm>
          <a:prstGeom prst="straightConnector1">
            <a:avLst/>
          </a:prstGeom>
          <a:ln>
            <a:solidFill>
              <a:srgbClr val="4472C4"/>
            </a:solidFill>
            <a:tailEnd type="triangle"/>
          </a:ln>
        </p:spPr>
        <p:style>
          <a:lnRef idx="2">
            <a:schemeClr val="accent2"/>
          </a:lnRef>
          <a:fillRef idx="0">
            <a:schemeClr val="accent2"/>
          </a:fillRef>
          <a:effectRef idx="1">
            <a:schemeClr val="accent2"/>
          </a:effectRef>
          <a:fontRef idx="minor">
            <a:schemeClr val="tx1"/>
          </a:fontRef>
        </p:style>
      </p:cxnSp>
      <p:sp>
        <p:nvSpPr>
          <p:cNvPr id="41" name="Rectangle 40">
            <a:extLst>
              <a:ext uri="{FF2B5EF4-FFF2-40B4-BE49-F238E27FC236}">
                <a16:creationId xmlns="" xmlns:a16="http://schemas.microsoft.com/office/drawing/2014/main" id="{39B68DE2-6EF5-405D-A979-FF7AAF987806}"/>
              </a:ext>
            </a:extLst>
          </p:cNvPr>
          <p:cNvSpPr/>
          <p:nvPr/>
        </p:nvSpPr>
        <p:spPr>
          <a:xfrm>
            <a:off x="5804840" y="5008742"/>
            <a:ext cx="1672247" cy="729383"/>
          </a:xfrm>
          <a:prstGeom prst="rect">
            <a:avLst/>
          </a:prstGeom>
          <a:no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space réservé du pied de page 2">
            <a:extLst>
              <a:ext uri="{FF2B5EF4-FFF2-40B4-BE49-F238E27FC236}">
                <a16:creationId xmlns="" xmlns:a16="http://schemas.microsoft.com/office/drawing/2014/main" id="{4FC56776-EC61-4844-A84D-544C93B20D43}"/>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33" name="Groupe 32">
            <a:extLst>
              <a:ext uri="{FF2B5EF4-FFF2-40B4-BE49-F238E27FC236}">
                <a16:creationId xmlns:a16="http://schemas.microsoft.com/office/drawing/2014/main" xmlns="" id="{A9E7C2C2-FBB3-4CBF-B59F-E4092B27315F}"/>
              </a:ext>
            </a:extLst>
          </p:cNvPr>
          <p:cNvGrpSpPr>
            <a:grpSpLocks/>
          </p:cNvGrpSpPr>
          <p:nvPr/>
        </p:nvGrpSpPr>
        <p:grpSpPr bwMode="auto">
          <a:xfrm>
            <a:off x="39962" y="734767"/>
            <a:ext cx="334963" cy="277813"/>
            <a:chOff x="4246088" y="4664940"/>
            <a:chExt cx="318782" cy="277860"/>
          </a:xfrm>
        </p:grpSpPr>
        <p:sp>
          <p:nvSpPr>
            <p:cNvPr id="34" name="Ellipse 33">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35"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0</a:t>
              </a:r>
              <a:endParaRPr lang="fr-FR" altLang="fr-FR" sz="1200" dirty="0">
                <a:latin typeface="Calibri"/>
                <a:cs typeface="Calibri"/>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 xmlns:a16="http://schemas.microsoft.com/office/drawing/2014/main" id="{9CEB5DE5-2DED-43A5-A10F-9BDB371BDB99}"/>
              </a:ext>
            </a:extLst>
          </p:cNvPr>
          <p:cNvPicPr>
            <a:picLocks noChangeAspect="1"/>
          </p:cNvPicPr>
          <p:nvPr/>
        </p:nvPicPr>
        <p:blipFill rotWithShape="1">
          <a:blip r:embed="rId2"/>
          <a:srcRect l="23289" t="13495" r="24490" b="22566"/>
          <a:stretch/>
        </p:blipFill>
        <p:spPr>
          <a:xfrm>
            <a:off x="318439" y="862587"/>
            <a:ext cx="4933915" cy="3267943"/>
          </a:xfrm>
          <a:prstGeom prst="rect">
            <a:avLst/>
          </a:prstGeom>
        </p:spPr>
      </p:pic>
      <p:pic>
        <p:nvPicPr>
          <p:cNvPr id="9" name="Picture 9">
            <a:extLst>
              <a:ext uri="{FF2B5EF4-FFF2-40B4-BE49-F238E27FC236}">
                <a16:creationId xmlns="" xmlns:a16="http://schemas.microsoft.com/office/drawing/2014/main" id="{121051E0-1CFA-42D0-BDA0-AAAFE05BCB3B}"/>
              </a:ext>
            </a:extLst>
          </p:cNvPr>
          <p:cNvPicPr>
            <a:picLocks noChangeAspect="1"/>
          </p:cNvPicPr>
          <p:nvPr/>
        </p:nvPicPr>
        <p:blipFill rotWithShape="1">
          <a:blip r:embed="rId3"/>
          <a:srcRect l="25602" t="24675" r="24699" b="6122"/>
          <a:stretch/>
        </p:blipFill>
        <p:spPr>
          <a:xfrm>
            <a:off x="4187741" y="2748315"/>
            <a:ext cx="4401753" cy="3317490"/>
          </a:xfrm>
          <a:prstGeom prst="rect">
            <a:avLst/>
          </a:prstGeom>
        </p:spPr>
      </p:pic>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2.2. Renseigner le devis</a:t>
            </a:r>
            <a:endParaRPr lang="fr-FR" b="1">
              <a:solidFill>
                <a:srgbClr val="002060"/>
              </a:solidFill>
              <a:effectLst>
                <a:outerShdw blurRad="38100" dist="38100" dir="2700000" algn="tl">
                  <a:srgbClr val="000000">
                    <a:alpha val="43137"/>
                  </a:srgbClr>
                </a:outerShdw>
              </a:effectLst>
              <a:latin typeface="+mn-lt"/>
              <a:cs typeface="Calibri"/>
            </a:endParaRPr>
          </a:p>
        </p:txBody>
      </p:sp>
      <p:sp>
        <p:nvSpPr>
          <p:cNvPr id="12293" name="ZoneTexte 15">
            <a:extLst>
              <a:ext uri="{FF2B5EF4-FFF2-40B4-BE49-F238E27FC236}">
                <a16:creationId xmlns="" xmlns:a16="http://schemas.microsoft.com/office/drawing/2014/main" id="{1E8D9BE3-BC2B-4688-B778-81205B3E67F2}"/>
              </a:ext>
            </a:extLst>
          </p:cNvPr>
          <p:cNvSpPr txBox="1">
            <a:spLocks noChangeArrowheads="1"/>
          </p:cNvSpPr>
          <p:nvPr/>
        </p:nvSpPr>
        <p:spPr bwMode="auto">
          <a:xfrm>
            <a:off x="5503300" y="1112201"/>
            <a:ext cx="2631519"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a:latin typeface="Calibri"/>
                <a:cs typeface="Calibri"/>
                <a:sym typeface="Wingdings" panose="05000000000000000000" pitchFamily="2" charset="2"/>
              </a:rPr>
              <a:t>Sélectionner </a:t>
            </a:r>
            <a:r>
              <a:rPr lang="fr-FR" altLang="fr-FR" sz="1200">
                <a:latin typeface="Calibri"/>
                <a:cs typeface="Calibri"/>
                <a:sym typeface="Wingdings" panose="05000000000000000000" pitchFamily="2" charset="2"/>
              </a:rPr>
              <a:t>"Ajouter des travaux"</a:t>
            </a:r>
            <a:endParaRPr lang="fr-FR" altLang="fr-FR" sz="1200" b="1">
              <a:cs typeface="Calibri"/>
            </a:endParaRPr>
          </a:p>
          <a:p>
            <a:pPr eaLnBrk="1" hangingPunct="1">
              <a:lnSpc>
                <a:spcPct val="100000"/>
              </a:lnSpc>
              <a:spcBef>
                <a:spcPct val="0"/>
              </a:spcBef>
              <a:buFont typeface="Wingdings" panose="05000000000000000000" pitchFamily="2" charset="2"/>
              <a:buChar char="è"/>
            </a:pPr>
            <a:r>
              <a:rPr lang="fr-FR" altLang="fr-FR" sz="1200">
                <a:latin typeface="Calibri"/>
                <a:cs typeface="Calibri"/>
                <a:sym typeface="Wingdings" panose="05000000000000000000" pitchFamily="2" charset="2"/>
              </a:rPr>
              <a:t>Puis </a:t>
            </a:r>
            <a:r>
              <a:rPr lang="fr-FR" altLang="fr-FR" sz="1200" b="1">
                <a:latin typeface="Calibri"/>
                <a:cs typeface="Calibri"/>
                <a:sym typeface="Wingdings" panose="05000000000000000000" pitchFamily="2" charset="2"/>
              </a:rPr>
              <a:t>cliquer </a:t>
            </a:r>
            <a:r>
              <a:rPr lang="fr-FR" altLang="fr-FR" sz="1200">
                <a:latin typeface="Calibri"/>
                <a:cs typeface="Calibri"/>
                <a:sym typeface="Wingdings" panose="05000000000000000000" pitchFamily="2" charset="2"/>
              </a:rPr>
              <a:t>sur "chiffrage détaillé"</a:t>
            </a:r>
            <a:endParaRPr lang="fr-FR" altLang="fr-FR" sz="1200" b="1">
              <a:latin typeface="Calibri"/>
              <a:cs typeface="Calibri"/>
            </a:endParaRPr>
          </a:p>
        </p:txBody>
      </p:sp>
      <p:cxnSp>
        <p:nvCxnSpPr>
          <p:cNvPr id="17" name="Connecteur droit avec flèche 16">
            <a:extLst>
              <a:ext uri="{FF2B5EF4-FFF2-40B4-BE49-F238E27FC236}">
                <a16:creationId xmlns="" xmlns:a16="http://schemas.microsoft.com/office/drawing/2014/main" id="{6FBB7B22-CF8A-415E-90F0-DF4A4B1A0870}"/>
              </a:ext>
            </a:extLst>
          </p:cNvPr>
          <p:cNvCxnSpPr>
            <a:cxnSpLocks/>
            <a:stCxn id="12293" idx="0"/>
          </p:cNvCxnSpPr>
          <p:nvPr/>
        </p:nvCxnSpPr>
        <p:spPr>
          <a:xfrm flipH="1">
            <a:off x="2198823" y="1387944"/>
            <a:ext cx="3285997" cy="1905037"/>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grpSp>
        <p:nvGrpSpPr>
          <p:cNvPr id="12295" name="Groupe 31">
            <a:extLst>
              <a:ext uri="{FF2B5EF4-FFF2-40B4-BE49-F238E27FC236}">
                <a16:creationId xmlns="" xmlns:a16="http://schemas.microsoft.com/office/drawing/2014/main" id="{2DB03E5C-0401-4435-8743-71E794AC0028}"/>
              </a:ext>
            </a:extLst>
          </p:cNvPr>
          <p:cNvGrpSpPr>
            <a:grpSpLocks/>
          </p:cNvGrpSpPr>
          <p:nvPr/>
        </p:nvGrpSpPr>
        <p:grpSpPr bwMode="auto">
          <a:xfrm>
            <a:off x="5366775" y="975676"/>
            <a:ext cx="333375" cy="277813"/>
            <a:chOff x="2924172" y="1998698"/>
            <a:chExt cx="318782" cy="276999"/>
          </a:xfrm>
        </p:grpSpPr>
        <p:sp>
          <p:nvSpPr>
            <p:cNvPr id="33" name="Ellipse 32">
              <a:extLst>
                <a:ext uri="{FF2B5EF4-FFF2-40B4-BE49-F238E27FC236}">
                  <a16:creationId xmlns="" xmlns:a16="http://schemas.microsoft.com/office/drawing/2014/main" id="{0B9F9135-7035-41FB-8F13-BBB5A3D45BD5}"/>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2311" name="ZoneTexte 33">
              <a:extLst>
                <a:ext uri="{FF2B5EF4-FFF2-40B4-BE49-F238E27FC236}">
                  <a16:creationId xmlns="" xmlns:a16="http://schemas.microsoft.com/office/drawing/2014/main" id="{8B537BCC-E93E-481E-91B9-8E18C653EB68}"/>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2</a:t>
              </a:r>
              <a:endParaRPr lang="fr-FR" altLang="fr-FR" sz="1200" dirty="0">
                <a:cs typeface="Calibri"/>
              </a:endParaRPr>
            </a:p>
          </p:txBody>
        </p:sp>
      </p:grpSp>
      <p:sp>
        <p:nvSpPr>
          <p:cNvPr id="12296" name="ZoneTexte 36">
            <a:extLst>
              <a:ext uri="{FF2B5EF4-FFF2-40B4-BE49-F238E27FC236}">
                <a16:creationId xmlns="" xmlns:a16="http://schemas.microsoft.com/office/drawing/2014/main" id="{11EC9ABB-9BA0-4CBF-B177-47D6C9FFEA7A}"/>
              </a:ext>
            </a:extLst>
          </p:cNvPr>
          <p:cNvSpPr txBox="1">
            <a:spLocks noChangeArrowheads="1"/>
          </p:cNvSpPr>
          <p:nvPr/>
        </p:nvSpPr>
        <p:spPr bwMode="auto">
          <a:xfrm>
            <a:off x="757238" y="2162175"/>
            <a:ext cx="2805112" cy="461963"/>
          </a:xfrm>
          <a:prstGeom prst="rect">
            <a:avLst/>
          </a:prstGeom>
          <a:solidFill>
            <a:srgbClr val="CCFFFF"/>
          </a:solidFill>
          <a:ln w="9525">
            <a:solidFill>
              <a:srgbClr val="002060"/>
            </a:solidFill>
            <a:miter lim="800000"/>
            <a:headEnd/>
            <a:tailEnd/>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i="1"/>
              <a:t>On va créer un nouveau paramètre pour identifier les différentes parties d’ouvrage.</a:t>
            </a:r>
          </a:p>
        </p:txBody>
      </p:sp>
      <p:grpSp>
        <p:nvGrpSpPr>
          <p:cNvPr id="12297" name="Groupe 37">
            <a:extLst>
              <a:ext uri="{FF2B5EF4-FFF2-40B4-BE49-F238E27FC236}">
                <a16:creationId xmlns="" xmlns:a16="http://schemas.microsoft.com/office/drawing/2014/main" id="{F0912460-B6A5-40EE-B2A9-28FEEE40C3A6}"/>
              </a:ext>
            </a:extLst>
          </p:cNvPr>
          <p:cNvGrpSpPr>
            <a:grpSpLocks/>
          </p:cNvGrpSpPr>
          <p:nvPr/>
        </p:nvGrpSpPr>
        <p:grpSpPr bwMode="auto">
          <a:xfrm>
            <a:off x="638175" y="1966913"/>
            <a:ext cx="336550" cy="277812"/>
            <a:chOff x="4198688" y="2088698"/>
            <a:chExt cx="318782" cy="276999"/>
          </a:xfrm>
        </p:grpSpPr>
        <p:sp>
          <p:nvSpPr>
            <p:cNvPr id="39" name="Ellipse 38">
              <a:extLst>
                <a:ext uri="{FF2B5EF4-FFF2-40B4-BE49-F238E27FC236}">
                  <a16:creationId xmlns="" xmlns:a16="http://schemas.microsoft.com/office/drawing/2014/main" id="{11598455-9E95-4F1B-853E-1E34331305A7}"/>
                </a:ext>
              </a:extLst>
            </p:cNvPr>
            <p:cNvSpPr/>
            <p:nvPr/>
          </p:nvSpPr>
          <p:spPr>
            <a:xfrm>
              <a:off x="4198688" y="2102943"/>
              <a:ext cx="255627" cy="262754"/>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2309" name="ZoneTexte 39">
              <a:extLst>
                <a:ext uri="{FF2B5EF4-FFF2-40B4-BE49-F238E27FC236}">
                  <a16:creationId xmlns="" xmlns:a16="http://schemas.microsoft.com/office/drawing/2014/main" id="{0292043B-B522-4318-8E52-F34094D5CF38}"/>
                </a:ext>
              </a:extLst>
            </p:cNvPr>
            <p:cNvSpPr txBox="1">
              <a:spLocks noChangeArrowheads="1"/>
            </p:cNvSpPr>
            <p:nvPr/>
          </p:nvSpPr>
          <p:spPr bwMode="auto">
            <a:xfrm>
              <a:off x="4198688" y="208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t>1</a:t>
              </a:r>
            </a:p>
          </p:txBody>
        </p:sp>
      </p:grpSp>
      <p:cxnSp>
        <p:nvCxnSpPr>
          <p:cNvPr id="30" name="Connecteur droit avec flèche 29">
            <a:extLst>
              <a:ext uri="{FF2B5EF4-FFF2-40B4-BE49-F238E27FC236}">
                <a16:creationId xmlns="" xmlns:a16="http://schemas.microsoft.com/office/drawing/2014/main" id="{72D841E3-4BE7-439F-B0F4-0AEEB91CFF2B}"/>
              </a:ext>
            </a:extLst>
          </p:cNvPr>
          <p:cNvCxnSpPr>
            <a:cxnSpLocks/>
            <a:stCxn id="12293" idx="0"/>
          </p:cNvCxnSpPr>
          <p:nvPr/>
        </p:nvCxnSpPr>
        <p:spPr>
          <a:xfrm flipH="1">
            <a:off x="2275036" y="1387944"/>
            <a:ext cx="3209784" cy="1736336"/>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12300" name="ZoneTexte 24">
            <a:extLst>
              <a:ext uri="{FF2B5EF4-FFF2-40B4-BE49-F238E27FC236}">
                <a16:creationId xmlns="" xmlns:a16="http://schemas.microsoft.com/office/drawing/2014/main" id="{1A777F8C-BB9C-43ED-A389-2D9DC911D2C7}"/>
              </a:ext>
            </a:extLst>
          </p:cNvPr>
          <p:cNvSpPr txBox="1">
            <a:spLocks noChangeArrowheads="1"/>
          </p:cNvSpPr>
          <p:nvPr/>
        </p:nvSpPr>
        <p:spPr bwMode="auto">
          <a:xfrm>
            <a:off x="594281" y="4101378"/>
            <a:ext cx="3436486"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a:latin typeface="Calibri"/>
                <a:cs typeface="Calibri"/>
                <a:sym typeface="Wingdings" panose="05000000000000000000" pitchFamily="2" charset="2"/>
              </a:rPr>
              <a:t> </a:t>
            </a:r>
            <a:r>
              <a:rPr lang="fr-FR" altLang="fr-FR" sz="1200" b="1">
                <a:latin typeface="Calibri"/>
                <a:cs typeface="Calibri"/>
                <a:sym typeface="Wingdings" panose="05000000000000000000" pitchFamily="2" charset="2"/>
              </a:rPr>
              <a:t>Ouvrir </a:t>
            </a:r>
            <a:r>
              <a:rPr lang="fr-FR" altLang="fr-FR" sz="1200">
                <a:latin typeface="Calibri"/>
                <a:cs typeface="Calibri"/>
                <a:sym typeface="Wingdings" panose="05000000000000000000" pitchFamily="2" charset="2"/>
              </a:rPr>
              <a:t>L'arborescence jusqu'au poteau rectangulaire de 200x400 </a:t>
            </a:r>
            <a:endParaRPr lang="fr-FR" altLang="fr-FR" sz="1200" b="1">
              <a:cs typeface="Calibri"/>
            </a:endParaRPr>
          </a:p>
        </p:txBody>
      </p:sp>
      <p:grpSp>
        <p:nvGrpSpPr>
          <p:cNvPr id="12301" name="Groupe 25">
            <a:extLst>
              <a:ext uri="{FF2B5EF4-FFF2-40B4-BE49-F238E27FC236}">
                <a16:creationId xmlns="" xmlns:a16="http://schemas.microsoft.com/office/drawing/2014/main" id="{2074AC90-6F11-49EF-91F6-EDADBA4A309C}"/>
              </a:ext>
            </a:extLst>
          </p:cNvPr>
          <p:cNvGrpSpPr>
            <a:grpSpLocks/>
          </p:cNvGrpSpPr>
          <p:nvPr/>
        </p:nvGrpSpPr>
        <p:grpSpPr bwMode="auto">
          <a:xfrm>
            <a:off x="470456" y="3895003"/>
            <a:ext cx="452512" cy="277812"/>
            <a:chOff x="4198688" y="2087836"/>
            <a:chExt cx="318782" cy="277860"/>
          </a:xfrm>
        </p:grpSpPr>
        <p:sp>
          <p:nvSpPr>
            <p:cNvPr id="27" name="Ellipse 26">
              <a:extLst>
                <a:ext uri="{FF2B5EF4-FFF2-40B4-BE49-F238E27FC236}">
                  <a16:creationId xmlns="" xmlns:a16="http://schemas.microsoft.com/office/drawing/2014/main" id="{405BE258-63F5-47CB-8F98-9C20B5B55A38}"/>
                </a:ext>
              </a:extLst>
            </p:cNvPr>
            <p:cNvSpPr/>
            <p:nvPr/>
          </p:nvSpPr>
          <p:spPr>
            <a:xfrm>
              <a:off x="4198688" y="2102125"/>
              <a:ext cx="255343" cy="263571"/>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2307" name="ZoneTexte 27">
              <a:extLst>
                <a:ext uri="{FF2B5EF4-FFF2-40B4-BE49-F238E27FC236}">
                  <a16:creationId xmlns="" xmlns:a16="http://schemas.microsoft.com/office/drawing/2014/main" id="{D778D703-FE2E-466F-9306-F069537C4451}"/>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t>3</a:t>
              </a:r>
            </a:p>
          </p:txBody>
        </p:sp>
      </p:grpSp>
      <p:cxnSp>
        <p:nvCxnSpPr>
          <p:cNvPr id="35" name="Connecteur droit avec flèche 34">
            <a:extLst>
              <a:ext uri="{FF2B5EF4-FFF2-40B4-BE49-F238E27FC236}">
                <a16:creationId xmlns="" xmlns:a16="http://schemas.microsoft.com/office/drawing/2014/main" id="{703F1D7A-747A-4586-87F9-9EAD1A241229}"/>
              </a:ext>
            </a:extLst>
          </p:cNvPr>
          <p:cNvCxnSpPr>
            <a:cxnSpLocks/>
          </p:cNvCxnSpPr>
          <p:nvPr/>
        </p:nvCxnSpPr>
        <p:spPr>
          <a:xfrm flipV="1">
            <a:off x="4012977" y="3118116"/>
            <a:ext cx="218186" cy="1014634"/>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17</a:t>
            </a:fld>
            <a:endParaRPr lang="fr-FR" altLang="fr-FR" sz="1200">
              <a:solidFill>
                <a:srgbClr val="002060"/>
              </a:solidFill>
            </a:endParaRPr>
          </a:p>
        </p:txBody>
      </p:sp>
      <p:cxnSp>
        <p:nvCxnSpPr>
          <p:cNvPr id="23" name="Connecteur droit avec flèche 34">
            <a:extLst>
              <a:ext uri="{FF2B5EF4-FFF2-40B4-BE49-F238E27FC236}">
                <a16:creationId xmlns="" xmlns:a16="http://schemas.microsoft.com/office/drawing/2014/main" id="{DF192EB2-B8F6-43C5-9305-DF0E5C5B03C6}"/>
              </a:ext>
            </a:extLst>
          </p:cNvPr>
          <p:cNvCxnSpPr>
            <a:cxnSpLocks/>
          </p:cNvCxnSpPr>
          <p:nvPr/>
        </p:nvCxnSpPr>
        <p:spPr>
          <a:xfrm flipV="1">
            <a:off x="4004083" y="3491704"/>
            <a:ext cx="387188" cy="676626"/>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34">
            <a:extLst>
              <a:ext uri="{FF2B5EF4-FFF2-40B4-BE49-F238E27FC236}">
                <a16:creationId xmlns="" xmlns:a16="http://schemas.microsoft.com/office/drawing/2014/main" id="{2438BCFD-7A61-41A2-9988-5E3118A38713}"/>
              </a:ext>
            </a:extLst>
          </p:cNvPr>
          <p:cNvCxnSpPr>
            <a:cxnSpLocks/>
          </p:cNvCxnSpPr>
          <p:nvPr/>
        </p:nvCxnSpPr>
        <p:spPr>
          <a:xfrm flipV="1">
            <a:off x="3977398" y="3989819"/>
            <a:ext cx="502823" cy="169616"/>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34">
            <a:extLst>
              <a:ext uri="{FF2B5EF4-FFF2-40B4-BE49-F238E27FC236}">
                <a16:creationId xmlns="" xmlns:a16="http://schemas.microsoft.com/office/drawing/2014/main" id="{8689AE38-75BC-467C-BB6C-EB2201524CB4}"/>
              </a:ext>
            </a:extLst>
          </p:cNvPr>
          <p:cNvCxnSpPr>
            <a:cxnSpLocks/>
          </p:cNvCxnSpPr>
          <p:nvPr/>
        </p:nvCxnSpPr>
        <p:spPr>
          <a:xfrm>
            <a:off x="4030766" y="4150539"/>
            <a:ext cx="591775" cy="8284"/>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34">
            <a:extLst>
              <a:ext uri="{FF2B5EF4-FFF2-40B4-BE49-F238E27FC236}">
                <a16:creationId xmlns="" xmlns:a16="http://schemas.microsoft.com/office/drawing/2014/main" id="{52524882-2F83-46C8-A936-DEB43216F778}"/>
              </a:ext>
            </a:extLst>
          </p:cNvPr>
          <p:cNvCxnSpPr>
            <a:cxnSpLocks/>
          </p:cNvCxnSpPr>
          <p:nvPr/>
        </p:nvCxnSpPr>
        <p:spPr>
          <a:xfrm>
            <a:off x="4048558" y="4150540"/>
            <a:ext cx="734092" cy="284027"/>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34">
            <a:extLst>
              <a:ext uri="{FF2B5EF4-FFF2-40B4-BE49-F238E27FC236}">
                <a16:creationId xmlns="" xmlns:a16="http://schemas.microsoft.com/office/drawing/2014/main" id="{DD677641-B3A3-4E37-9F5F-7F2BAC44BCE9}"/>
              </a:ext>
            </a:extLst>
          </p:cNvPr>
          <p:cNvCxnSpPr>
            <a:cxnSpLocks/>
          </p:cNvCxnSpPr>
          <p:nvPr/>
        </p:nvCxnSpPr>
        <p:spPr>
          <a:xfrm>
            <a:off x="4048557" y="4168329"/>
            <a:ext cx="867517" cy="506401"/>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34">
            <a:extLst>
              <a:ext uri="{FF2B5EF4-FFF2-40B4-BE49-F238E27FC236}">
                <a16:creationId xmlns="" xmlns:a16="http://schemas.microsoft.com/office/drawing/2014/main" id="{4C3E5C5A-B1CC-46AD-AEF4-C12C00FCD334}"/>
              </a:ext>
            </a:extLst>
          </p:cNvPr>
          <p:cNvCxnSpPr>
            <a:cxnSpLocks/>
          </p:cNvCxnSpPr>
          <p:nvPr/>
        </p:nvCxnSpPr>
        <p:spPr>
          <a:xfrm>
            <a:off x="4030767" y="4114959"/>
            <a:ext cx="974256" cy="710985"/>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4">
            <a:extLst>
              <a:ext uri="{FF2B5EF4-FFF2-40B4-BE49-F238E27FC236}">
                <a16:creationId xmlns="" xmlns:a16="http://schemas.microsoft.com/office/drawing/2014/main" id="{C2FF3800-8094-49C7-B9F9-1193621163A2}"/>
              </a:ext>
            </a:extLst>
          </p:cNvPr>
          <p:cNvCxnSpPr>
            <a:cxnSpLocks/>
          </p:cNvCxnSpPr>
          <p:nvPr/>
        </p:nvCxnSpPr>
        <p:spPr>
          <a:xfrm>
            <a:off x="4040061" y="4133544"/>
            <a:ext cx="955669" cy="1417229"/>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EABDE936-E063-4F3D-8CDC-75F3471AE379}"/>
              </a:ext>
            </a:extLst>
          </p:cNvPr>
          <p:cNvSpPr/>
          <p:nvPr/>
        </p:nvSpPr>
        <p:spPr>
          <a:xfrm>
            <a:off x="4957579" y="5518683"/>
            <a:ext cx="809438" cy="16900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space réservé du pied de page 2">
            <a:extLst>
              <a:ext uri="{FF2B5EF4-FFF2-40B4-BE49-F238E27FC236}">
                <a16:creationId xmlns="" xmlns:a16="http://schemas.microsoft.com/office/drawing/2014/main" id="{C563A125-5767-44E2-8A7A-A4A6D3B004CD}"/>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9">
            <a:extLst>
              <a:ext uri="{FF2B5EF4-FFF2-40B4-BE49-F238E27FC236}">
                <a16:creationId xmlns="" xmlns:a16="http://schemas.microsoft.com/office/drawing/2014/main" id="{AF28D3F6-4B32-4C22-B8E7-06C602DFBC67}"/>
              </a:ext>
            </a:extLst>
          </p:cNvPr>
          <p:cNvPicPr>
            <a:picLocks noChangeAspect="1"/>
          </p:cNvPicPr>
          <p:nvPr/>
        </p:nvPicPr>
        <p:blipFill rotWithShape="1">
          <a:blip r:embed="rId2"/>
          <a:srcRect l="24938" t="39398" r="25788" b="27825"/>
          <a:stretch/>
        </p:blipFill>
        <p:spPr>
          <a:xfrm>
            <a:off x="238922" y="815149"/>
            <a:ext cx="5681904" cy="2050526"/>
          </a:xfrm>
          <a:prstGeom prst="rect">
            <a:avLst/>
          </a:prstGeom>
        </p:spPr>
      </p:pic>
      <p:cxnSp>
        <p:nvCxnSpPr>
          <p:cNvPr id="14" name="Straight Arrow Connector 13">
            <a:extLst>
              <a:ext uri="{FF2B5EF4-FFF2-40B4-BE49-F238E27FC236}">
                <a16:creationId xmlns="" xmlns:a16="http://schemas.microsoft.com/office/drawing/2014/main" id="{B1250369-1B2B-4E37-893C-76FBC336C261}"/>
              </a:ext>
            </a:extLst>
          </p:cNvPr>
          <p:cNvCxnSpPr/>
          <p:nvPr/>
        </p:nvCxnSpPr>
        <p:spPr>
          <a:xfrm flipH="1" flipV="1">
            <a:off x="1655956" y="2417957"/>
            <a:ext cx="2338038" cy="2133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2.2. Renseigner le devis</a:t>
            </a:r>
            <a:endParaRPr lang="fr-FR" b="1">
              <a:solidFill>
                <a:srgbClr val="002060"/>
              </a:solidFill>
              <a:effectLst>
                <a:outerShdw blurRad="38100" dist="38100" dir="2700000" algn="tl">
                  <a:srgbClr val="000000">
                    <a:alpha val="43137"/>
                  </a:srgbClr>
                </a:outerShdw>
              </a:effectLst>
              <a:latin typeface="+mn-lt"/>
              <a:cs typeface="Calibri"/>
            </a:endParaRPr>
          </a:p>
        </p:txBody>
      </p:sp>
      <p:sp>
        <p:nvSpPr>
          <p:cNvPr id="12293" name="ZoneTexte 15">
            <a:extLst>
              <a:ext uri="{FF2B5EF4-FFF2-40B4-BE49-F238E27FC236}">
                <a16:creationId xmlns="" xmlns:a16="http://schemas.microsoft.com/office/drawing/2014/main" id="{1E8D9BE3-BC2B-4688-B778-81205B3E67F2}"/>
              </a:ext>
            </a:extLst>
          </p:cNvPr>
          <p:cNvSpPr txBox="1">
            <a:spLocks noChangeArrowheads="1"/>
          </p:cNvSpPr>
          <p:nvPr/>
        </p:nvSpPr>
        <p:spPr bwMode="auto">
          <a:xfrm>
            <a:off x="243641" y="2849932"/>
            <a:ext cx="2213349" cy="120032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l'emplacement en cliquant sur</a:t>
            </a:r>
            <a:r>
              <a:rPr lang="fr-FR" altLang="fr-FR" sz="1200" b="1" dirty="0">
                <a:latin typeface="Calibri"/>
                <a:cs typeface="Calibri"/>
                <a:sym typeface="Wingdings" panose="05000000000000000000" pitchFamily="2" charset="2"/>
              </a:rPr>
              <a:t> </a:t>
            </a:r>
            <a:r>
              <a:rPr lang="fr-FR" altLang="fr-FR" sz="1200" dirty="0">
                <a:latin typeface="Calibri"/>
                <a:cs typeface="Calibri"/>
                <a:sym typeface="Wingdings" panose="05000000000000000000" pitchFamily="2" charset="2"/>
              </a:rPr>
              <a:t>"Choisir" </a:t>
            </a:r>
            <a:endParaRPr lang="fr-FR" altLang="fr-FR" sz="1200" b="1" dirty="0">
              <a:cs typeface="Calibri"/>
            </a:endParaRPr>
          </a:p>
          <a:p>
            <a:pPr eaLnBrk="1" hangingPunct="1">
              <a:lnSpc>
                <a:spcPct val="100000"/>
              </a:lnSpc>
              <a:spcBef>
                <a:spcPct val="0"/>
              </a:spcBef>
              <a:buFont typeface="Wingdings" panose="05000000000000000000" pitchFamily="2" charset="2"/>
              <a:buChar char="è"/>
            </a:pPr>
            <a:r>
              <a:rPr lang="fr-FR" altLang="fr-FR" sz="1200" dirty="0">
                <a:latin typeface="Calibri"/>
                <a:cs typeface="Calibri"/>
              </a:rPr>
              <a:t>Dérouler la liste et rajouter RCH si il ne se trouve pas dans les emplacements disponibles</a:t>
            </a:r>
          </a:p>
        </p:txBody>
      </p:sp>
      <p:cxnSp>
        <p:nvCxnSpPr>
          <p:cNvPr id="17" name="Connecteur droit avec flèche 16">
            <a:extLst>
              <a:ext uri="{FF2B5EF4-FFF2-40B4-BE49-F238E27FC236}">
                <a16:creationId xmlns="" xmlns:a16="http://schemas.microsoft.com/office/drawing/2014/main" id="{6FBB7B22-CF8A-415E-90F0-DF4A4B1A0870}"/>
              </a:ext>
            </a:extLst>
          </p:cNvPr>
          <p:cNvCxnSpPr>
            <a:cxnSpLocks/>
            <a:stCxn id="12293" idx="0"/>
          </p:cNvCxnSpPr>
          <p:nvPr/>
        </p:nvCxnSpPr>
        <p:spPr>
          <a:xfrm flipH="1" flipV="1">
            <a:off x="591187" y="1768981"/>
            <a:ext cx="759129" cy="1080951"/>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grpSp>
        <p:nvGrpSpPr>
          <p:cNvPr id="12295" name="Groupe 31">
            <a:extLst>
              <a:ext uri="{FF2B5EF4-FFF2-40B4-BE49-F238E27FC236}">
                <a16:creationId xmlns="" xmlns:a16="http://schemas.microsoft.com/office/drawing/2014/main" id="{2DB03E5C-0401-4435-8743-71E794AC0028}"/>
              </a:ext>
            </a:extLst>
          </p:cNvPr>
          <p:cNvGrpSpPr>
            <a:grpSpLocks/>
          </p:cNvGrpSpPr>
          <p:nvPr/>
        </p:nvGrpSpPr>
        <p:grpSpPr bwMode="auto">
          <a:xfrm>
            <a:off x="134994" y="2713409"/>
            <a:ext cx="333375" cy="276999"/>
            <a:chOff x="2924172" y="1998698"/>
            <a:chExt cx="318782" cy="276187"/>
          </a:xfrm>
        </p:grpSpPr>
        <p:sp>
          <p:nvSpPr>
            <p:cNvPr id="33" name="Ellipse 32">
              <a:extLst>
                <a:ext uri="{FF2B5EF4-FFF2-40B4-BE49-F238E27FC236}">
                  <a16:creationId xmlns="" xmlns:a16="http://schemas.microsoft.com/office/drawing/2014/main" id="{0B9F9135-7035-41FB-8F13-BBB5A3D45BD5}"/>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12311" name="ZoneTexte 33">
              <a:extLst>
                <a:ext uri="{FF2B5EF4-FFF2-40B4-BE49-F238E27FC236}">
                  <a16:creationId xmlns="" xmlns:a16="http://schemas.microsoft.com/office/drawing/2014/main" id="{8B537BCC-E93E-481E-91B9-8E18C653EB68}"/>
                </a:ext>
              </a:extLst>
            </p:cNvPr>
            <p:cNvSpPr txBox="1">
              <a:spLocks noChangeArrowheads="1"/>
            </p:cNvSpPr>
            <p:nvPr/>
          </p:nvSpPr>
          <p:spPr bwMode="auto">
            <a:xfrm>
              <a:off x="2924172" y="1998698"/>
              <a:ext cx="318782" cy="27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4</a:t>
              </a:r>
              <a:endParaRPr lang="fr-FR" altLang="fr-FR" sz="1200" dirty="0">
                <a:cs typeface="Calibri"/>
              </a:endParaRPr>
            </a:p>
          </p:txBody>
        </p:sp>
      </p:grp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18</a:t>
            </a:fld>
            <a:endParaRPr lang="fr-FR" altLang="fr-FR" sz="1200">
              <a:solidFill>
                <a:srgbClr val="002060"/>
              </a:solidFill>
            </a:endParaRPr>
          </a:p>
        </p:txBody>
      </p:sp>
      <p:cxnSp>
        <p:nvCxnSpPr>
          <p:cNvPr id="23" name="Connecteur droit avec flèche 34">
            <a:extLst>
              <a:ext uri="{FF2B5EF4-FFF2-40B4-BE49-F238E27FC236}">
                <a16:creationId xmlns="" xmlns:a16="http://schemas.microsoft.com/office/drawing/2014/main" id="{DF192EB2-B8F6-43C5-9305-DF0E5C5B03C6}"/>
              </a:ext>
            </a:extLst>
          </p:cNvPr>
          <p:cNvCxnSpPr>
            <a:cxnSpLocks/>
          </p:cNvCxnSpPr>
          <p:nvPr/>
        </p:nvCxnSpPr>
        <p:spPr>
          <a:xfrm flipH="1" flipV="1">
            <a:off x="3666443" y="1753973"/>
            <a:ext cx="885909" cy="1159845"/>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34">
            <a:extLst>
              <a:ext uri="{FF2B5EF4-FFF2-40B4-BE49-F238E27FC236}">
                <a16:creationId xmlns="" xmlns:a16="http://schemas.microsoft.com/office/drawing/2014/main" id="{52524882-2F83-46C8-A936-DEB43216F778}"/>
              </a:ext>
            </a:extLst>
          </p:cNvPr>
          <p:cNvCxnSpPr>
            <a:cxnSpLocks/>
          </p:cNvCxnSpPr>
          <p:nvPr/>
        </p:nvCxnSpPr>
        <p:spPr>
          <a:xfrm flipH="1" flipV="1">
            <a:off x="5553943" y="1711812"/>
            <a:ext cx="1607664" cy="840387"/>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34">
            <a:extLst>
              <a:ext uri="{FF2B5EF4-FFF2-40B4-BE49-F238E27FC236}">
                <a16:creationId xmlns="" xmlns:a16="http://schemas.microsoft.com/office/drawing/2014/main" id="{DD677641-B3A3-4E37-9F5F-7F2BAC44BCE9}"/>
              </a:ext>
            </a:extLst>
          </p:cNvPr>
          <p:cNvCxnSpPr>
            <a:cxnSpLocks/>
          </p:cNvCxnSpPr>
          <p:nvPr/>
        </p:nvCxnSpPr>
        <p:spPr>
          <a:xfrm>
            <a:off x="4550362" y="2885939"/>
            <a:ext cx="867517" cy="506401"/>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34">
            <a:extLst>
              <a:ext uri="{FF2B5EF4-FFF2-40B4-BE49-F238E27FC236}">
                <a16:creationId xmlns="" xmlns:a16="http://schemas.microsoft.com/office/drawing/2014/main" id="{4C3E5C5A-B1CC-46AD-AEF4-C12C00FCD334}"/>
              </a:ext>
            </a:extLst>
          </p:cNvPr>
          <p:cNvCxnSpPr>
            <a:cxnSpLocks/>
          </p:cNvCxnSpPr>
          <p:nvPr/>
        </p:nvCxnSpPr>
        <p:spPr>
          <a:xfrm flipH="1" flipV="1">
            <a:off x="1018463" y="1777944"/>
            <a:ext cx="2073744" cy="970990"/>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4">
            <a:extLst>
              <a:ext uri="{FF2B5EF4-FFF2-40B4-BE49-F238E27FC236}">
                <a16:creationId xmlns="" xmlns:a16="http://schemas.microsoft.com/office/drawing/2014/main" id="{C2FF3800-8094-49C7-B9F9-1193621163A2}"/>
              </a:ext>
            </a:extLst>
          </p:cNvPr>
          <p:cNvCxnSpPr>
            <a:cxnSpLocks/>
          </p:cNvCxnSpPr>
          <p:nvPr/>
        </p:nvCxnSpPr>
        <p:spPr>
          <a:xfrm flipH="1" flipV="1">
            <a:off x="2653974" y="2177529"/>
            <a:ext cx="596209" cy="497065"/>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EABDE936-E063-4F3D-8CDC-75F3471AE379}"/>
              </a:ext>
            </a:extLst>
          </p:cNvPr>
          <p:cNvSpPr/>
          <p:nvPr/>
        </p:nvSpPr>
        <p:spPr>
          <a:xfrm>
            <a:off x="2039677" y="2015341"/>
            <a:ext cx="809438" cy="16900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8">
            <a:extLst>
              <a:ext uri="{FF2B5EF4-FFF2-40B4-BE49-F238E27FC236}">
                <a16:creationId xmlns="" xmlns:a16="http://schemas.microsoft.com/office/drawing/2014/main" id="{B7D4253B-6772-4E0B-AB1F-8ED2A6E4720E}"/>
              </a:ext>
            </a:extLst>
          </p:cNvPr>
          <p:cNvPicPr>
            <a:picLocks noChangeAspect="1"/>
          </p:cNvPicPr>
          <p:nvPr/>
        </p:nvPicPr>
        <p:blipFill>
          <a:blip r:embed="rId3"/>
          <a:stretch>
            <a:fillRect/>
          </a:stretch>
        </p:blipFill>
        <p:spPr>
          <a:xfrm>
            <a:off x="166921" y="4497193"/>
            <a:ext cx="2695575" cy="1562100"/>
          </a:xfrm>
          <a:prstGeom prst="rect">
            <a:avLst/>
          </a:prstGeom>
        </p:spPr>
      </p:pic>
      <p:cxnSp>
        <p:nvCxnSpPr>
          <p:cNvPr id="35" name="Connecteur droit avec flèche 34">
            <a:extLst>
              <a:ext uri="{FF2B5EF4-FFF2-40B4-BE49-F238E27FC236}">
                <a16:creationId xmlns="" xmlns:a16="http://schemas.microsoft.com/office/drawing/2014/main" id="{703F1D7A-747A-4586-87F9-9EAD1A241229}"/>
              </a:ext>
            </a:extLst>
          </p:cNvPr>
          <p:cNvCxnSpPr>
            <a:cxnSpLocks/>
          </p:cNvCxnSpPr>
          <p:nvPr/>
        </p:nvCxnSpPr>
        <p:spPr>
          <a:xfrm flipH="1">
            <a:off x="895091" y="4021240"/>
            <a:ext cx="896934" cy="1754582"/>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30" name="ZoneTexte 15">
            <a:extLst>
              <a:ext uri="{FF2B5EF4-FFF2-40B4-BE49-F238E27FC236}">
                <a16:creationId xmlns="" xmlns:a16="http://schemas.microsoft.com/office/drawing/2014/main" id="{062234C2-EFBD-40A9-AB66-78BF8F8B83FA}"/>
              </a:ext>
            </a:extLst>
          </p:cNvPr>
          <p:cNvSpPr txBox="1">
            <a:spLocks noChangeArrowheads="1"/>
          </p:cNvSpPr>
          <p:nvPr/>
        </p:nvSpPr>
        <p:spPr bwMode="auto">
          <a:xfrm>
            <a:off x="2557519" y="2719835"/>
            <a:ext cx="1683666" cy="138499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le lot maçonnerie</a:t>
            </a:r>
          </a:p>
          <a:p>
            <a:pPr>
              <a:lnSpc>
                <a:spcPct val="100000"/>
              </a:lnSpc>
              <a:spcBef>
                <a:spcPct val="0"/>
              </a:spcBef>
              <a:buFont typeface="Wingdings" panose="05000000000000000000" pitchFamily="2" charset="2"/>
              <a:buChar char="è"/>
            </a:pPr>
            <a:r>
              <a:rPr lang="fr-FR" altLang="fr-FR" sz="1200" b="1" dirty="0">
                <a:latin typeface="Calibri"/>
                <a:cs typeface="Calibri"/>
              </a:rPr>
              <a:t>Cliquer </a:t>
            </a:r>
            <a:r>
              <a:rPr lang="fr-FR" altLang="fr-FR" sz="1200" dirty="0">
                <a:latin typeface="Calibri"/>
                <a:cs typeface="Calibri"/>
              </a:rPr>
              <a:t>sur ajouter une image pour mettre </a:t>
            </a:r>
            <a:r>
              <a:rPr lang="fr-FR" altLang="fr-FR" sz="1200" dirty="0" smtClean="0">
                <a:latin typeface="Calibri"/>
                <a:cs typeface="Calibri"/>
              </a:rPr>
              <a:t>le </a:t>
            </a:r>
            <a:r>
              <a:rPr lang="fr-FR" altLang="fr-FR" sz="1200" dirty="0">
                <a:latin typeface="Calibri"/>
                <a:cs typeface="Calibri"/>
              </a:rPr>
              <a:t>plan 3D </a:t>
            </a:r>
            <a:r>
              <a:rPr lang="fr-FR" altLang="fr-FR" sz="1200" dirty="0" smtClean="0">
                <a:latin typeface="Calibri"/>
                <a:cs typeface="Calibri"/>
              </a:rPr>
              <a:t>réalisé </a:t>
            </a:r>
            <a:r>
              <a:rPr lang="fr-FR" altLang="fr-FR" sz="1200" dirty="0">
                <a:latin typeface="Calibri"/>
                <a:cs typeface="Calibri"/>
              </a:rPr>
              <a:t>pour votre métré</a:t>
            </a:r>
            <a:endParaRPr lang="fr-FR" altLang="fr-FR" sz="1200" dirty="0">
              <a:cs typeface="Calibri"/>
            </a:endParaRPr>
          </a:p>
        </p:txBody>
      </p:sp>
      <p:grpSp>
        <p:nvGrpSpPr>
          <p:cNvPr id="32" name="Groupe 31">
            <a:extLst>
              <a:ext uri="{FF2B5EF4-FFF2-40B4-BE49-F238E27FC236}">
                <a16:creationId xmlns="" xmlns:a16="http://schemas.microsoft.com/office/drawing/2014/main" id="{ED87BB3F-71D1-4994-BBF5-1344A68C655A}"/>
              </a:ext>
            </a:extLst>
          </p:cNvPr>
          <p:cNvGrpSpPr>
            <a:grpSpLocks/>
          </p:cNvGrpSpPr>
          <p:nvPr/>
        </p:nvGrpSpPr>
        <p:grpSpPr bwMode="auto">
          <a:xfrm>
            <a:off x="2458155" y="2601897"/>
            <a:ext cx="333374" cy="276999"/>
            <a:chOff x="2924172" y="1998698"/>
            <a:chExt cx="318782" cy="276187"/>
          </a:xfrm>
        </p:grpSpPr>
        <p:sp>
          <p:nvSpPr>
            <p:cNvPr id="34" name="Ellipse 32">
              <a:extLst>
                <a:ext uri="{FF2B5EF4-FFF2-40B4-BE49-F238E27FC236}">
                  <a16:creationId xmlns="" xmlns:a16="http://schemas.microsoft.com/office/drawing/2014/main" id="{55B673E4-4898-4C4F-8829-B90A294754A2}"/>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6" name="ZoneTexte 33">
              <a:extLst>
                <a:ext uri="{FF2B5EF4-FFF2-40B4-BE49-F238E27FC236}">
                  <a16:creationId xmlns="" xmlns:a16="http://schemas.microsoft.com/office/drawing/2014/main" id="{3D4FC9E6-1FCF-4A64-AD7D-1A7C0273FB37}"/>
                </a:ext>
              </a:extLst>
            </p:cNvPr>
            <p:cNvSpPr txBox="1">
              <a:spLocks noChangeArrowheads="1"/>
            </p:cNvSpPr>
            <p:nvPr/>
          </p:nvSpPr>
          <p:spPr bwMode="auto">
            <a:xfrm>
              <a:off x="2924172" y="1998698"/>
              <a:ext cx="318782" cy="27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5</a:t>
              </a:r>
              <a:endParaRPr lang="fr-FR" altLang="fr-FR" sz="1200" dirty="0">
                <a:cs typeface="Calibri"/>
              </a:endParaRPr>
            </a:p>
          </p:txBody>
        </p:sp>
      </p:grpSp>
      <p:sp>
        <p:nvSpPr>
          <p:cNvPr id="37" name="ZoneTexte 15">
            <a:extLst>
              <a:ext uri="{FF2B5EF4-FFF2-40B4-BE49-F238E27FC236}">
                <a16:creationId xmlns="" xmlns:a16="http://schemas.microsoft.com/office/drawing/2014/main" id="{E6F8CDB2-0E90-405B-AA4F-0A5691A370EE}"/>
              </a:ext>
            </a:extLst>
          </p:cNvPr>
          <p:cNvSpPr txBox="1">
            <a:spLocks noChangeArrowheads="1"/>
          </p:cNvSpPr>
          <p:nvPr/>
        </p:nvSpPr>
        <p:spPr bwMode="auto">
          <a:xfrm>
            <a:off x="4425348" y="2942859"/>
            <a:ext cx="1971740" cy="646331"/>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Indiquer </a:t>
            </a:r>
            <a:r>
              <a:rPr lang="fr-FR" altLang="fr-FR" sz="1200" dirty="0">
                <a:latin typeface="Calibri"/>
                <a:cs typeface="Calibri"/>
                <a:sym typeface="Wingdings" panose="05000000000000000000" pitchFamily="2" charset="2"/>
              </a:rPr>
              <a:t>le métré total pour vos deux poteaux soit 2.6 * 2 = 5.2m</a:t>
            </a:r>
            <a:endParaRPr lang="fr-FR" altLang="fr-FR" sz="1200" b="1" dirty="0">
              <a:cs typeface="Calibri"/>
            </a:endParaRPr>
          </a:p>
        </p:txBody>
      </p:sp>
      <p:grpSp>
        <p:nvGrpSpPr>
          <p:cNvPr id="38" name="Groupe 31">
            <a:extLst>
              <a:ext uri="{FF2B5EF4-FFF2-40B4-BE49-F238E27FC236}">
                <a16:creationId xmlns="" xmlns:a16="http://schemas.microsoft.com/office/drawing/2014/main" id="{B8491846-81DB-44DB-85C3-18D43D3647A3}"/>
              </a:ext>
            </a:extLst>
          </p:cNvPr>
          <p:cNvGrpSpPr>
            <a:grpSpLocks/>
          </p:cNvGrpSpPr>
          <p:nvPr/>
        </p:nvGrpSpPr>
        <p:grpSpPr bwMode="auto">
          <a:xfrm>
            <a:off x="4270229" y="2806336"/>
            <a:ext cx="333374" cy="276999"/>
            <a:chOff x="2924172" y="1998698"/>
            <a:chExt cx="318782" cy="276187"/>
          </a:xfrm>
        </p:grpSpPr>
        <p:sp>
          <p:nvSpPr>
            <p:cNvPr id="39" name="Ellipse 32">
              <a:extLst>
                <a:ext uri="{FF2B5EF4-FFF2-40B4-BE49-F238E27FC236}">
                  <a16:creationId xmlns="" xmlns:a16="http://schemas.microsoft.com/office/drawing/2014/main" id="{2E29415A-3FCC-4B51-9107-EBCBC51BBEC3}"/>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40" name="ZoneTexte 33">
              <a:extLst>
                <a:ext uri="{FF2B5EF4-FFF2-40B4-BE49-F238E27FC236}">
                  <a16:creationId xmlns="" xmlns:a16="http://schemas.microsoft.com/office/drawing/2014/main" id="{55AB32C0-007F-48EE-8682-28A4FB521237}"/>
                </a:ext>
              </a:extLst>
            </p:cNvPr>
            <p:cNvSpPr txBox="1">
              <a:spLocks noChangeArrowheads="1"/>
            </p:cNvSpPr>
            <p:nvPr/>
          </p:nvSpPr>
          <p:spPr bwMode="auto">
            <a:xfrm>
              <a:off x="2924172" y="1998698"/>
              <a:ext cx="318782" cy="27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6</a:t>
              </a:r>
              <a:endParaRPr lang="fr-FR" altLang="fr-FR" sz="1200" dirty="0">
                <a:cs typeface="Calibri"/>
              </a:endParaRPr>
            </a:p>
          </p:txBody>
        </p:sp>
      </p:grpSp>
      <p:pic>
        <p:nvPicPr>
          <p:cNvPr id="11" name="Picture 11">
            <a:extLst>
              <a:ext uri="{FF2B5EF4-FFF2-40B4-BE49-F238E27FC236}">
                <a16:creationId xmlns="" xmlns:a16="http://schemas.microsoft.com/office/drawing/2014/main" id="{06C6983D-E7AA-4ADE-839F-02F01B7FDC9F}"/>
              </a:ext>
            </a:extLst>
          </p:cNvPr>
          <p:cNvPicPr>
            <a:picLocks noChangeAspect="1"/>
          </p:cNvPicPr>
          <p:nvPr/>
        </p:nvPicPr>
        <p:blipFill>
          <a:blip r:embed="rId4"/>
          <a:stretch>
            <a:fillRect/>
          </a:stretch>
        </p:blipFill>
        <p:spPr>
          <a:xfrm>
            <a:off x="6724882" y="876765"/>
            <a:ext cx="1009650" cy="1257300"/>
          </a:xfrm>
          <a:prstGeom prst="rect">
            <a:avLst/>
          </a:prstGeom>
        </p:spPr>
      </p:pic>
      <p:sp>
        <p:nvSpPr>
          <p:cNvPr id="41" name="ZoneTexte 15">
            <a:extLst>
              <a:ext uri="{FF2B5EF4-FFF2-40B4-BE49-F238E27FC236}">
                <a16:creationId xmlns="" xmlns:a16="http://schemas.microsoft.com/office/drawing/2014/main" id="{F223D0A6-3ECA-43E6-A0C2-D154CDBFC00D}"/>
              </a:ext>
            </a:extLst>
          </p:cNvPr>
          <p:cNvSpPr txBox="1">
            <a:spLocks noChangeArrowheads="1"/>
          </p:cNvSpPr>
          <p:nvPr/>
        </p:nvSpPr>
        <p:spPr bwMode="auto">
          <a:xfrm>
            <a:off x="6488324" y="2524688"/>
            <a:ext cx="1971740"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Indiquer </a:t>
            </a:r>
            <a:r>
              <a:rPr lang="fr-FR" altLang="fr-FR" sz="1200" dirty="0">
                <a:latin typeface="Calibri"/>
                <a:cs typeface="Calibri"/>
                <a:sym typeface="Wingdings" panose="05000000000000000000" pitchFamily="2" charset="2"/>
              </a:rPr>
              <a:t>le taux de TVA que vous allez appliquer</a:t>
            </a:r>
            <a:endParaRPr lang="fr-FR" altLang="fr-FR" sz="1200" b="1" dirty="0">
              <a:cs typeface="Calibri"/>
            </a:endParaRPr>
          </a:p>
        </p:txBody>
      </p:sp>
      <p:grpSp>
        <p:nvGrpSpPr>
          <p:cNvPr id="42" name="Groupe 31">
            <a:extLst>
              <a:ext uri="{FF2B5EF4-FFF2-40B4-BE49-F238E27FC236}">
                <a16:creationId xmlns="" xmlns:a16="http://schemas.microsoft.com/office/drawing/2014/main" id="{7F094F9A-FF0A-4C8C-A192-58EACD410F00}"/>
              </a:ext>
            </a:extLst>
          </p:cNvPr>
          <p:cNvGrpSpPr>
            <a:grpSpLocks/>
          </p:cNvGrpSpPr>
          <p:nvPr/>
        </p:nvGrpSpPr>
        <p:grpSpPr bwMode="auto">
          <a:xfrm>
            <a:off x="6333205" y="2388165"/>
            <a:ext cx="333374" cy="276999"/>
            <a:chOff x="2924172" y="1998698"/>
            <a:chExt cx="318782" cy="276187"/>
          </a:xfrm>
        </p:grpSpPr>
        <p:sp>
          <p:nvSpPr>
            <p:cNvPr id="43" name="Ellipse 32">
              <a:extLst>
                <a:ext uri="{FF2B5EF4-FFF2-40B4-BE49-F238E27FC236}">
                  <a16:creationId xmlns="" xmlns:a16="http://schemas.microsoft.com/office/drawing/2014/main" id="{7F3FD8BA-FED9-4A2B-88D5-2DD4C4DC5632}"/>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44" name="ZoneTexte 33">
              <a:extLst>
                <a:ext uri="{FF2B5EF4-FFF2-40B4-BE49-F238E27FC236}">
                  <a16:creationId xmlns="" xmlns:a16="http://schemas.microsoft.com/office/drawing/2014/main" id="{363EA12E-6BF9-4134-8AE3-EC0392D8A394}"/>
                </a:ext>
              </a:extLst>
            </p:cNvPr>
            <p:cNvSpPr txBox="1">
              <a:spLocks noChangeArrowheads="1"/>
            </p:cNvSpPr>
            <p:nvPr/>
          </p:nvSpPr>
          <p:spPr bwMode="auto">
            <a:xfrm>
              <a:off x="2924172" y="1998698"/>
              <a:ext cx="318782" cy="27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7</a:t>
              </a:r>
              <a:endParaRPr lang="fr-FR" altLang="fr-FR" sz="1200" dirty="0">
                <a:cs typeface="Calibri"/>
              </a:endParaRPr>
            </a:p>
          </p:txBody>
        </p:sp>
      </p:grpSp>
      <p:cxnSp>
        <p:nvCxnSpPr>
          <p:cNvPr id="25" name="Connecteur droit avec flèche 34">
            <a:extLst>
              <a:ext uri="{FF2B5EF4-FFF2-40B4-BE49-F238E27FC236}">
                <a16:creationId xmlns="" xmlns:a16="http://schemas.microsoft.com/office/drawing/2014/main" id="{8689AE38-75BC-467C-BB6C-EB2201524CB4}"/>
              </a:ext>
            </a:extLst>
          </p:cNvPr>
          <p:cNvCxnSpPr>
            <a:cxnSpLocks/>
          </p:cNvCxnSpPr>
          <p:nvPr/>
        </p:nvCxnSpPr>
        <p:spPr>
          <a:xfrm flipH="1" flipV="1">
            <a:off x="7103687" y="1305970"/>
            <a:ext cx="12249" cy="1255519"/>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36">
            <a:extLst>
              <a:ext uri="{FF2B5EF4-FFF2-40B4-BE49-F238E27FC236}">
                <a16:creationId xmlns="" xmlns:a16="http://schemas.microsoft.com/office/drawing/2014/main" id="{A6CCFA3B-ABFE-4464-91F0-F855086DBE5C}"/>
              </a:ext>
            </a:extLst>
          </p:cNvPr>
          <p:cNvSpPr txBox="1">
            <a:spLocks noChangeArrowheads="1"/>
          </p:cNvSpPr>
          <p:nvPr/>
        </p:nvSpPr>
        <p:spPr bwMode="auto">
          <a:xfrm>
            <a:off x="2996775" y="4383126"/>
            <a:ext cx="4942429" cy="646331"/>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fr-FR" altLang="fr-FR" sz="1200" i="1" dirty="0">
                <a:latin typeface="Calibri"/>
                <a:cs typeface="Calibri"/>
              </a:rPr>
              <a:t>Vous pouvez aussi afficher le sous détail pour pouvoir modifier directement chaque élément de votre chiffrage et par exemple inclure des taux de perte sur un élément</a:t>
            </a:r>
            <a:endParaRPr lang="fr-FR" altLang="fr-FR" sz="1200" i="1" dirty="0">
              <a:cs typeface="Calibri"/>
            </a:endParaRPr>
          </a:p>
        </p:txBody>
      </p:sp>
      <p:grpSp>
        <p:nvGrpSpPr>
          <p:cNvPr id="13" name="Groupe 37">
            <a:extLst>
              <a:ext uri="{FF2B5EF4-FFF2-40B4-BE49-F238E27FC236}">
                <a16:creationId xmlns="" xmlns:a16="http://schemas.microsoft.com/office/drawing/2014/main" id="{DECED28E-1BAC-4451-9357-5AEA35DD3247}"/>
              </a:ext>
            </a:extLst>
          </p:cNvPr>
          <p:cNvGrpSpPr>
            <a:grpSpLocks/>
          </p:cNvGrpSpPr>
          <p:nvPr/>
        </p:nvGrpSpPr>
        <p:grpSpPr bwMode="auto">
          <a:xfrm>
            <a:off x="2877712" y="4187864"/>
            <a:ext cx="336550" cy="277812"/>
            <a:chOff x="4198688" y="2088698"/>
            <a:chExt cx="318782" cy="276999"/>
          </a:xfrm>
        </p:grpSpPr>
        <p:sp>
          <p:nvSpPr>
            <p:cNvPr id="47" name="Ellipse 38">
              <a:extLst>
                <a:ext uri="{FF2B5EF4-FFF2-40B4-BE49-F238E27FC236}">
                  <a16:creationId xmlns="" xmlns:a16="http://schemas.microsoft.com/office/drawing/2014/main" id="{E28F3619-1605-42CD-A0F5-8E9BB0C2D2FB}"/>
                </a:ext>
              </a:extLst>
            </p:cNvPr>
            <p:cNvSpPr/>
            <p:nvPr/>
          </p:nvSpPr>
          <p:spPr>
            <a:xfrm>
              <a:off x="4198688" y="2102943"/>
              <a:ext cx="255627" cy="262754"/>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48" name="ZoneTexte 39">
              <a:extLst>
                <a:ext uri="{FF2B5EF4-FFF2-40B4-BE49-F238E27FC236}">
                  <a16:creationId xmlns="" xmlns:a16="http://schemas.microsoft.com/office/drawing/2014/main" id="{F21892E1-6BFB-4CD5-B7B7-AA631F94647F}"/>
                </a:ext>
              </a:extLst>
            </p:cNvPr>
            <p:cNvSpPr txBox="1">
              <a:spLocks noChangeArrowheads="1"/>
            </p:cNvSpPr>
            <p:nvPr/>
          </p:nvSpPr>
          <p:spPr bwMode="auto">
            <a:xfrm>
              <a:off x="4198688" y="2088698"/>
              <a:ext cx="318782" cy="27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8</a:t>
              </a:r>
              <a:endParaRPr lang="fr-FR" altLang="fr-FR" sz="1200" dirty="0">
                <a:cs typeface="Calibri"/>
              </a:endParaRPr>
            </a:p>
          </p:txBody>
        </p:sp>
      </p:grpSp>
      <p:pic>
        <p:nvPicPr>
          <p:cNvPr id="15" name="Picture 15">
            <a:extLst>
              <a:ext uri="{FF2B5EF4-FFF2-40B4-BE49-F238E27FC236}">
                <a16:creationId xmlns="" xmlns:a16="http://schemas.microsoft.com/office/drawing/2014/main" id="{60072691-3426-4CF8-8C21-C09B596E4E64}"/>
              </a:ext>
            </a:extLst>
          </p:cNvPr>
          <p:cNvPicPr>
            <a:picLocks noChangeAspect="1"/>
          </p:cNvPicPr>
          <p:nvPr/>
        </p:nvPicPr>
        <p:blipFill>
          <a:blip r:embed="rId5"/>
          <a:stretch>
            <a:fillRect/>
          </a:stretch>
        </p:blipFill>
        <p:spPr>
          <a:xfrm>
            <a:off x="3683620" y="5073240"/>
            <a:ext cx="5419492" cy="1032618"/>
          </a:xfrm>
          <a:prstGeom prst="rect">
            <a:avLst/>
          </a:prstGeom>
        </p:spPr>
      </p:pic>
      <p:sp>
        <p:nvSpPr>
          <p:cNvPr id="49" name="ZoneTexte 15">
            <a:extLst>
              <a:ext uri="{FF2B5EF4-FFF2-40B4-BE49-F238E27FC236}">
                <a16:creationId xmlns="" xmlns:a16="http://schemas.microsoft.com/office/drawing/2014/main" id="{7098275C-7343-4AD1-8B6D-EA5F613E81BE}"/>
              </a:ext>
            </a:extLst>
          </p:cNvPr>
          <p:cNvSpPr txBox="1">
            <a:spLocks noChangeArrowheads="1"/>
          </p:cNvSpPr>
          <p:nvPr/>
        </p:nvSpPr>
        <p:spPr bwMode="auto">
          <a:xfrm>
            <a:off x="3077910" y="5154517"/>
            <a:ext cx="3486446" cy="830997"/>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Cliquer </a:t>
            </a:r>
            <a:r>
              <a:rPr lang="fr-FR" altLang="fr-FR" sz="1200" dirty="0">
                <a:latin typeface="Calibri"/>
                <a:cs typeface="Calibri"/>
                <a:sym typeface="Wingdings" panose="05000000000000000000" pitchFamily="2" charset="2"/>
              </a:rPr>
              <a:t>sur afficher</a:t>
            </a:r>
            <a:endParaRPr lang="fr-FR" altLang="fr-FR" sz="1200" dirty="0">
              <a:cs typeface="Calibri"/>
              <a:sym typeface="Wingdings" panose="05000000000000000000" pitchFamily="2" charset="2"/>
            </a:endParaRPr>
          </a:p>
          <a:p>
            <a:pPr>
              <a:lnSpc>
                <a:spcPct val="100000"/>
              </a:lnSpc>
              <a:spcBef>
                <a:spcPct val="0"/>
              </a:spcBef>
              <a:buFont typeface="Wingdings" panose="05000000000000000000" pitchFamily="2" charset="2"/>
              <a:buChar char="è"/>
            </a:pPr>
            <a:r>
              <a:rPr lang="fr-FR" altLang="fr-FR" sz="1200" b="1" dirty="0">
                <a:latin typeface="Calibri"/>
                <a:cs typeface="Calibri"/>
              </a:rPr>
              <a:t>Puis </a:t>
            </a:r>
            <a:r>
              <a:rPr lang="fr-FR" altLang="fr-FR" sz="1200" dirty="0">
                <a:latin typeface="Calibri"/>
                <a:cs typeface="Calibri"/>
              </a:rPr>
              <a:t>modifier la ligne sur le contre-plaqué pour inclure 10% de perte</a:t>
            </a:r>
          </a:p>
          <a:p>
            <a:pPr>
              <a:lnSpc>
                <a:spcPct val="100000"/>
              </a:lnSpc>
              <a:spcBef>
                <a:spcPct val="0"/>
              </a:spcBef>
              <a:buFont typeface="Wingdings" panose="05000000000000000000" pitchFamily="2" charset="2"/>
              <a:buChar char="è"/>
            </a:pPr>
            <a:r>
              <a:rPr lang="fr-FR" altLang="fr-FR" sz="1200" b="1" dirty="0">
                <a:latin typeface="Calibri"/>
                <a:cs typeface="Calibri"/>
              </a:rPr>
              <a:t>Valider </a:t>
            </a:r>
            <a:r>
              <a:rPr lang="fr-FR" altLang="fr-FR" sz="1200" dirty="0">
                <a:latin typeface="Calibri"/>
                <a:cs typeface="Calibri"/>
              </a:rPr>
              <a:t>l'ensemble avec "intégrer au chiffrage"</a:t>
            </a:r>
            <a:endParaRPr lang="fr-FR" altLang="fr-FR" sz="1200" dirty="0">
              <a:cs typeface="Calibri"/>
            </a:endParaRPr>
          </a:p>
        </p:txBody>
      </p:sp>
      <p:grpSp>
        <p:nvGrpSpPr>
          <p:cNvPr id="50" name="Groupe 31">
            <a:extLst>
              <a:ext uri="{FF2B5EF4-FFF2-40B4-BE49-F238E27FC236}">
                <a16:creationId xmlns="" xmlns:a16="http://schemas.microsoft.com/office/drawing/2014/main" id="{FAB1B515-7738-414F-A10E-B65D566E869D}"/>
              </a:ext>
            </a:extLst>
          </p:cNvPr>
          <p:cNvGrpSpPr>
            <a:grpSpLocks/>
          </p:cNvGrpSpPr>
          <p:nvPr/>
        </p:nvGrpSpPr>
        <p:grpSpPr bwMode="auto">
          <a:xfrm>
            <a:off x="2922785" y="5073748"/>
            <a:ext cx="333374" cy="277814"/>
            <a:chOff x="2924168" y="1998698"/>
            <a:chExt cx="318782" cy="277000"/>
          </a:xfrm>
        </p:grpSpPr>
        <p:sp>
          <p:nvSpPr>
            <p:cNvPr id="51" name="Ellipse 32">
              <a:extLst>
                <a:ext uri="{FF2B5EF4-FFF2-40B4-BE49-F238E27FC236}">
                  <a16:creationId xmlns="" xmlns:a16="http://schemas.microsoft.com/office/drawing/2014/main" id="{33AA8B18-8B1F-4748-ABE4-BE93C7807957}"/>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2" name="ZoneTexte 33">
              <a:extLst>
                <a:ext uri="{FF2B5EF4-FFF2-40B4-BE49-F238E27FC236}">
                  <a16:creationId xmlns="" xmlns:a16="http://schemas.microsoft.com/office/drawing/2014/main" id="{066E66CE-CAAF-4898-84B2-04EBD82D9C23}"/>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cs typeface="Calibri"/>
                </a:rPr>
                <a:t>9</a:t>
              </a:r>
              <a:endParaRPr lang="fr-FR" altLang="fr-FR" sz="1200" dirty="0">
                <a:cs typeface="Calibri"/>
              </a:endParaRPr>
            </a:p>
          </p:txBody>
        </p:sp>
      </p:grpSp>
      <p:cxnSp>
        <p:nvCxnSpPr>
          <p:cNvPr id="53" name="Connecteur droit avec flèche 34">
            <a:extLst>
              <a:ext uri="{FF2B5EF4-FFF2-40B4-BE49-F238E27FC236}">
                <a16:creationId xmlns="" xmlns:a16="http://schemas.microsoft.com/office/drawing/2014/main" id="{B93D5878-DCCB-4CDA-B9BA-0A34A437A7A2}"/>
              </a:ext>
            </a:extLst>
          </p:cNvPr>
          <p:cNvCxnSpPr>
            <a:cxnSpLocks/>
          </p:cNvCxnSpPr>
          <p:nvPr/>
        </p:nvCxnSpPr>
        <p:spPr>
          <a:xfrm>
            <a:off x="6567667" y="5674536"/>
            <a:ext cx="52800" cy="110507"/>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7">
            <a:extLst>
              <a:ext uri="{FF2B5EF4-FFF2-40B4-BE49-F238E27FC236}">
                <a16:creationId xmlns="" xmlns:a16="http://schemas.microsoft.com/office/drawing/2014/main" id="{9DA8B516-F3E9-4FB8-B925-CA9046A0C543}"/>
              </a:ext>
            </a:extLst>
          </p:cNvPr>
          <p:cNvPicPr>
            <a:picLocks noChangeAspect="1"/>
          </p:cNvPicPr>
          <p:nvPr/>
        </p:nvPicPr>
        <p:blipFill>
          <a:blip r:embed="rId6"/>
          <a:stretch>
            <a:fillRect/>
          </a:stretch>
        </p:blipFill>
        <p:spPr>
          <a:xfrm>
            <a:off x="7541826" y="6101111"/>
            <a:ext cx="1457325" cy="342900"/>
          </a:xfrm>
          <a:prstGeom prst="rect">
            <a:avLst/>
          </a:prstGeom>
        </p:spPr>
      </p:pic>
      <p:cxnSp>
        <p:nvCxnSpPr>
          <p:cNvPr id="55" name="Connecteur droit avec flèche 34">
            <a:extLst>
              <a:ext uri="{FF2B5EF4-FFF2-40B4-BE49-F238E27FC236}">
                <a16:creationId xmlns="" xmlns:a16="http://schemas.microsoft.com/office/drawing/2014/main" id="{0319B800-C9B2-4BC8-A175-9D45362D7475}"/>
              </a:ext>
            </a:extLst>
          </p:cNvPr>
          <p:cNvCxnSpPr>
            <a:cxnSpLocks/>
          </p:cNvCxnSpPr>
          <p:nvPr/>
        </p:nvCxnSpPr>
        <p:spPr>
          <a:xfrm>
            <a:off x="6344643" y="6027657"/>
            <a:ext cx="1195798" cy="268483"/>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9" name="Espace réservé du pied de page 2">
            <a:extLst>
              <a:ext uri="{FF2B5EF4-FFF2-40B4-BE49-F238E27FC236}">
                <a16:creationId xmlns="" xmlns:a16="http://schemas.microsoft.com/office/drawing/2014/main" id="{8157F18A-5140-4288-8E3C-C8B70B468459}"/>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extLst>
      <p:ext uri="{BB962C8B-B14F-4D97-AF65-F5344CB8AC3E}">
        <p14:creationId xmlns:p14="http://schemas.microsoft.com/office/powerpoint/2010/main" val="4207365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9">
            <a:extLst>
              <a:ext uri="{FF2B5EF4-FFF2-40B4-BE49-F238E27FC236}">
                <a16:creationId xmlns="" xmlns:a16="http://schemas.microsoft.com/office/drawing/2014/main" id="{BFF75E67-DEAA-4C37-9519-5F0E6CDD6661}"/>
              </a:ext>
            </a:extLst>
          </p:cNvPr>
          <p:cNvPicPr>
            <a:picLocks noChangeAspect="1"/>
          </p:cNvPicPr>
          <p:nvPr/>
        </p:nvPicPr>
        <p:blipFill>
          <a:blip r:embed="rId2"/>
          <a:stretch>
            <a:fillRect/>
          </a:stretch>
        </p:blipFill>
        <p:spPr>
          <a:xfrm>
            <a:off x="1828800" y="1573136"/>
            <a:ext cx="5253486" cy="4229310"/>
          </a:xfrm>
          <a:prstGeom prst="rect">
            <a:avLst/>
          </a:prstGeom>
        </p:spPr>
      </p:pic>
      <p:cxnSp>
        <p:nvCxnSpPr>
          <p:cNvPr id="14" name="Straight Arrow Connector 13">
            <a:extLst>
              <a:ext uri="{FF2B5EF4-FFF2-40B4-BE49-F238E27FC236}">
                <a16:creationId xmlns="" xmlns:a16="http://schemas.microsoft.com/office/drawing/2014/main" id="{B1250369-1B2B-4E37-893C-76FBC336C261}"/>
              </a:ext>
            </a:extLst>
          </p:cNvPr>
          <p:cNvCxnSpPr>
            <a:stCxn id="12" idx="2"/>
            <a:endCxn id="56" idx="0"/>
          </p:cNvCxnSpPr>
          <p:nvPr/>
        </p:nvCxnSpPr>
        <p:spPr>
          <a:xfrm flipH="1">
            <a:off x="4330461" y="1853333"/>
            <a:ext cx="494860" cy="30758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latin typeface="+mn-lt"/>
              </a:rPr>
              <a:t>2.3. </a:t>
            </a:r>
            <a:r>
              <a:rPr lang="fr-FR" b="1" dirty="0">
                <a:solidFill>
                  <a:srgbClr val="002060"/>
                </a:solidFill>
                <a:effectLst>
                  <a:outerShdw blurRad="38100" dist="38100" dir="2700000" algn="tl">
                    <a:srgbClr val="000000">
                      <a:alpha val="43137"/>
                    </a:srgbClr>
                  </a:outerShdw>
                </a:effectLst>
                <a:latin typeface="+mn-lt"/>
              </a:rPr>
              <a:t>Extraire les informations du devis</a:t>
            </a:r>
            <a:endParaRPr lang="fr-FR" b="1" dirty="0">
              <a:solidFill>
                <a:srgbClr val="002060"/>
              </a:solidFill>
              <a:effectLst>
                <a:outerShdw blurRad="38100" dist="38100" dir="2700000" algn="tl">
                  <a:srgbClr val="000000">
                    <a:alpha val="43137"/>
                  </a:srgbClr>
                </a:outerShdw>
              </a:effectLst>
              <a:latin typeface="+mn-lt"/>
              <a:cs typeface="Calibri"/>
            </a:endParaRPr>
          </a:p>
        </p:txBody>
      </p: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3" name="Espace réservé du pied de page 2">
            <a:extLst>
              <a:ext uri="{FF2B5EF4-FFF2-40B4-BE49-F238E27FC236}">
                <a16:creationId xmlns="" xmlns:a16="http://schemas.microsoft.com/office/drawing/2014/main" id="{97D94D1A-676F-4902-AB4F-479C6EAF64BE}"/>
              </a:ext>
            </a:extLst>
          </p:cNvPr>
          <p:cNvSpPr>
            <a:spLocks noGrp="1"/>
          </p:cNvSpPr>
          <p:nvPr>
            <p:ph type="ftr" sz="quarter" idx="11"/>
          </p:nvPr>
        </p:nvSpPr>
        <p:spPr/>
        <p:txBody>
          <a:bodyPr/>
          <a:lstStyle/>
          <a:p>
            <a:pPr>
              <a:defRPr/>
            </a:pPr>
            <a:r>
              <a:rPr lang="fr-FR" dirty="0"/>
              <a:t>Tuto Revit – Chiffrage d'un ouvrage</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19</a:t>
            </a:fld>
            <a:endParaRPr lang="fr-FR" altLang="fr-FR" sz="1200">
              <a:solidFill>
                <a:srgbClr val="002060"/>
              </a:solidFill>
            </a:endParaRPr>
          </a:p>
        </p:txBody>
      </p:sp>
      <p:sp>
        <p:nvSpPr>
          <p:cNvPr id="12" name="ZoneTexte 36">
            <a:extLst>
              <a:ext uri="{FF2B5EF4-FFF2-40B4-BE49-F238E27FC236}">
                <a16:creationId xmlns="" xmlns:a16="http://schemas.microsoft.com/office/drawing/2014/main" id="{A6CCFA3B-ABFE-4464-91F0-F855086DBE5C}"/>
              </a:ext>
            </a:extLst>
          </p:cNvPr>
          <p:cNvSpPr txBox="1">
            <a:spLocks noChangeArrowheads="1"/>
          </p:cNvSpPr>
          <p:nvPr/>
        </p:nvSpPr>
        <p:spPr bwMode="auto">
          <a:xfrm>
            <a:off x="3177930" y="837670"/>
            <a:ext cx="3294781" cy="1015663"/>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fr-FR" altLang="fr-FR" sz="1200" i="1" dirty="0">
                <a:latin typeface="Calibri"/>
                <a:cs typeface="Calibri"/>
              </a:rPr>
              <a:t>Total main d'œuvre vous permet de retrouver les informations heures travaillées et financières de votre devis.</a:t>
            </a:r>
          </a:p>
          <a:p>
            <a:pPr>
              <a:lnSpc>
                <a:spcPct val="100000"/>
              </a:lnSpc>
              <a:spcBef>
                <a:spcPct val="0"/>
              </a:spcBef>
              <a:buNone/>
            </a:pPr>
            <a:r>
              <a:rPr lang="fr-FR" altLang="fr-FR" sz="1200" i="1" dirty="0">
                <a:latin typeface="Calibri"/>
                <a:cs typeface="Calibri"/>
              </a:rPr>
              <a:t>Vous avez de plus un lien vers vos options de chiffrage si vous souhaitez faire des modifications</a:t>
            </a:r>
            <a:endParaRPr lang="fr-FR" altLang="fr-FR" sz="1200" i="1" dirty="0">
              <a:cs typeface="Calibri"/>
            </a:endParaRPr>
          </a:p>
        </p:txBody>
      </p:sp>
      <p:grpSp>
        <p:nvGrpSpPr>
          <p:cNvPr id="13" name="Groupe 37">
            <a:extLst>
              <a:ext uri="{FF2B5EF4-FFF2-40B4-BE49-F238E27FC236}">
                <a16:creationId xmlns="" xmlns:a16="http://schemas.microsoft.com/office/drawing/2014/main" id="{DECED28E-1BAC-4451-9357-5AEA35DD3247}"/>
              </a:ext>
            </a:extLst>
          </p:cNvPr>
          <p:cNvGrpSpPr>
            <a:grpSpLocks/>
          </p:cNvGrpSpPr>
          <p:nvPr/>
        </p:nvGrpSpPr>
        <p:grpSpPr bwMode="auto">
          <a:xfrm>
            <a:off x="3058867" y="711419"/>
            <a:ext cx="336550" cy="277812"/>
            <a:chOff x="4198688" y="2088698"/>
            <a:chExt cx="318782" cy="276999"/>
          </a:xfrm>
        </p:grpSpPr>
        <p:sp>
          <p:nvSpPr>
            <p:cNvPr id="47" name="Ellipse 38">
              <a:extLst>
                <a:ext uri="{FF2B5EF4-FFF2-40B4-BE49-F238E27FC236}">
                  <a16:creationId xmlns="" xmlns:a16="http://schemas.microsoft.com/office/drawing/2014/main" id="{E28F3619-1605-42CD-A0F5-8E9BB0C2D2FB}"/>
                </a:ext>
              </a:extLst>
            </p:cNvPr>
            <p:cNvSpPr/>
            <p:nvPr/>
          </p:nvSpPr>
          <p:spPr>
            <a:xfrm>
              <a:off x="4198688" y="2102943"/>
              <a:ext cx="255627" cy="262754"/>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48" name="ZoneTexte 39">
              <a:extLst>
                <a:ext uri="{FF2B5EF4-FFF2-40B4-BE49-F238E27FC236}">
                  <a16:creationId xmlns="" xmlns:a16="http://schemas.microsoft.com/office/drawing/2014/main" id="{F21892E1-6BFB-4CD5-B7B7-AA631F94647F}"/>
                </a:ext>
              </a:extLst>
            </p:cNvPr>
            <p:cNvSpPr txBox="1">
              <a:spLocks noChangeArrowheads="1"/>
            </p:cNvSpPr>
            <p:nvPr/>
          </p:nvSpPr>
          <p:spPr bwMode="auto">
            <a:xfrm>
              <a:off x="4198688" y="208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1</a:t>
              </a:r>
            </a:p>
          </p:txBody>
        </p:sp>
      </p:grpSp>
      <p:sp>
        <p:nvSpPr>
          <p:cNvPr id="49" name="ZoneTexte 15">
            <a:extLst>
              <a:ext uri="{FF2B5EF4-FFF2-40B4-BE49-F238E27FC236}">
                <a16:creationId xmlns="" xmlns:a16="http://schemas.microsoft.com/office/drawing/2014/main" id="{7098275C-7343-4AD1-8B6D-EA5F613E81BE}"/>
              </a:ext>
            </a:extLst>
          </p:cNvPr>
          <p:cNvSpPr txBox="1">
            <a:spLocks noChangeArrowheads="1"/>
          </p:cNvSpPr>
          <p:nvPr/>
        </p:nvSpPr>
        <p:spPr bwMode="auto">
          <a:xfrm>
            <a:off x="4225223" y="3938192"/>
            <a:ext cx="3486446"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Cliquer </a:t>
            </a:r>
            <a:r>
              <a:rPr lang="fr-FR" altLang="fr-FR" sz="1200" dirty="0">
                <a:latin typeface="Calibri"/>
                <a:cs typeface="Calibri"/>
                <a:sym typeface="Wingdings" panose="05000000000000000000" pitchFamily="2" charset="2"/>
              </a:rPr>
              <a:t>sur imprimer</a:t>
            </a:r>
            <a:endParaRPr lang="fr-FR" altLang="fr-FR" sz="1200" dirty="0">
              <a:cs typeface="Calibri"/>
              <a:sym typeface="Wingdings" panose="05000000000000000000" pitchFamily="2" charset="2"/>
            </a:endParaRPr>
          </a:p>
          <a:p>
            <a:pPr>
              <a:lnSpc>
                <a:spcPct val="100000"/>
              </a:lnSpc>
              <a:spcBef>
                <a:spcPct val="0"/>
              </a:spcBef>
              <a:buFont typeface="Wingdings" panose="05000000000000000000" pitchFamily="2" charset="2"/>
              <a:buChar char="è"/>
            </a:pPr>
            <a:r>
              <a:rPr lang="fr-FR" altLang="fr-FR" sz="1200" b="1" dirty="0">
                <a:latin typeface="Calibri"/>
                <a:cs typeface="Calibri"/>
              </a:rPr>
              <a:t>Sélectionner </a:t>
            </a:r>
            <a:r>
              <a:rPr lang="fr-FR" altLang="fr-FR" sz="1200" dirty="0">
                <a:latin typeface="Calibri"/>
                <a:cs typeface="Calibri"/>
              </a:rPr>
              <a:t>Word dans la fenêtre qui apparait</a:t>
            </a:r>
            <a:endParaRPr lang="fr-FR" altLang="fr-FR" sz="1200" dirty="0">
              <a:cs typeface="Calibri"/>
            </a:endParaRPr>
          </a:p>
        </p:txBody>
      </p:sp>
      <p:grpSp>
        <p:nvGrpSpPr>
          <p:cNvPr id="50" name="Groupe 31">
            <a:extLst>
              <a:ext uri="{FF2B5EF4-FFF2-40B4-BE49-F238E27FC236}">
                <a16:creationId xmlns="" xmlns:a16="http://schemas.microsoft.com/office/drawing/2014/main" id="{FAB1B515-7738-414F-A10E-B65D566E869D}"/>
              </a:ext>
            </a:extLst>
          </p:cNvPr>
          <p:cNvGrpSpPr>
            <a:grpSpLocks/>
          </p:cNvGrpSpPr>
          <p:nvPr/>
        </p:nvGrpSpPr>
        <p:grpSpPr bwMode="auto">
          <a:xfrm>
            <a:off x="4104603" y="3797038"/>
            <a:ext cx="333374" cy="277814"/>
            <a:chOff x="2924168" y="1998698"/>
            <a:chExt cx="318782" cy="277000"/>
          </a:xfrm>
        </p:grpSpPr>
        <p:sp>
          <p:nvSpPr>
            <p:cNvPr id="51" name="Ellipse 32">
              <a:extLst>
                <a:ext uri="{FF2B5EF4-FFF2-40B4-BE49-F238E27FC236}">
                  <a16:creationId xmlns="" xmlns:a16="http://schemas.microsoft.com/office/drawing/2014/main" id="{33AA8B18-8B1F-4748-ABE4-BE93C7807957}"/>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2" name="ZoneTexte 33">
              <a:extLst>
                <a:ext uri="{FF2B5EF4-FFF2-40B4-BE49-F238E27FC236}">
                  <a16:creationId xmlns="" xmlns:a16="http://schemas.microsoft.com/office/drawing/2014/main" id="{066E66CE-CAAF-4898-84B2-04EBD82D9C23}"/>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3</a:t>
              </a:r>
            </a:p>
          </p:txBody>
        </p:sp>
      </p:grpSp>
      <p:pic>
        <p:nvPicPr>
          <p:cNvPr id="10" name="Image 17" descr="Une image contenant texte&#10;&#10;Description générée automatiquement">
            <a:extLst>
              <a:ext uri="{FF2B5EF4-FFF2-40B4-BE49-F238E27FC236}">
                <a16:creationId xmlns="" xmlns:a16="http://schemas.microsoft.com/office/drawing/2014/main" id="{57DBDC11-29A6-458E-9F4F-C1EC636D1718}"/>
              </a:ext>
            </a:extLst>
          </p:cNvPr>
          <p:cNvPicPr>
            <a:picLocks noChangeAspect="1"/>
          </p:cNvPicPr>
          <p:nvPr/>
        </p:nvPicPr>
        <p:blipFill>
          <a:blip r:embed="rId3"/>
          <a:stretch>
            <a:fillRect/>
          </a:stretch>
        </p:blipFill>
        <p:spPr>
          <a:xfrm>
            <a:off x="284672" y="837639"/>
            <a:ext cx="2743200" cy="1473364"/>
          </a:xfrm>
          <a:prstGeom prst="rect">
            <a:avLst/>
          </a:prstGeom>
        </p:spPr>
      </p:pic>
      <p:cxnSp>
        <p:nvCxnSpPr>
          <p:cNvPr id="54" name="Straight Arrow Connector 13">
            <a:extLst>
              <a:ext uri="{FF2B5EF4-FFF2-40B4-BE49-F238E27FC236}">
                <a16:creationId xmlns="" xmlns:a16="http://schemas.microsoft.com/office/drawing/2014/main" id="{097C024D-D3EB-4D1E-A4C6-E8A33F1AABE9}"/>
              </a:ext>
            </a:extLst>
          </p:cNvPr>
          <p:cNvCxnSpPr>
            <a:cxnSpLocks/>
          </p:cNvCxnSpPr>
          <p:nvPr/>
        </p:nvCxnSpPr>
        <p:spPr>
          <a:xfrm flipH="1">
            <a:off x="2038963" y="1609948"/>
            <a:ext cx="1138967" cy="40256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8" name="Rectangle 17">
            <a:extLst>
              <a:ext uri="{FF2B5EF4-FFF2-40B4-BE49-F238E27FC236}">
                <a16:creationId xmlns="" xmlns:a16="http://schemas.microsoft.com/office/drawing/2014/main" id="{D98F4A42-F03E-44EE-984E-C0FFDAA7BD85}"/>
              </a:ext>
            </a:extLst>
          </p:cNvPr>
          <p:cNvSpPr/>
          <p:nvPr/>
        </p:nvSpPr>
        <p:spPr>
          <a:xfrm>
            <a:off x="284672" y="780691"/>
            <a:ext cx="2743200" cy="1535501"/>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 xmlns:a16="http://schemas.microsoft.com/office/drawing/2014/main" id="{EFF05BDC-0646-4D44-8D2A-9EE3221D2BBB}"/>
              </a:ext>
            </a:extLst>
          </p:cNvPr>
          <p:cNvSpPr/>
          <p:nvPr/>
        </p:nvSpPr>
        <p:spPr>
          <a:xfrm>
            <a:off x="3994030" y="2160917"/>
            <a:ext cx="672861" cy="15527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Straight Arrow Connector 13">
            <a:extLst>
              <a:ext uri="{FF2B5EF4-FFF2-40B4-BE49-F238E27FC236}">
                <a16:creationId xmlns="" xmlns:a16="http://schemas.microsoft.com/office/drawing/2014/main" id="{77CD7760-44E2-4A20-A22E-E37005844770}"/>
              </a:ext>
            </a:extLst>
          </p:cNvPr>
          <p:cNvCxnSpPr>
            <a:cxnSpLocks/>
          </p:cNvCxnSpPr>
          <p:nvPr/>
        </p:nvCxnSpPr>
        <p:spPr>
          <a:xfrm flipH="1">
            <a:off x="3058867" y="2342071"/>
            <a:ext cx="2276570" cy="107830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58" name="Rectangle 57">
            <a:extLst>
              <a:ext uri="{FF2B5EF4-FFF2-40B4-BE49-F238E27FC236}">
                <a16:creationId xmlns="" xmlns:a16="http://schemas.microsoft.com/office/drawing/2014/main" id="{9496F02E-118E-4ED1-84BC-00CCC792787C}"/>
              </a:ext>
            </a:extLst>
          </p:cNvPr>
          <p:cNvSpPr/>
          <p:nvPr/>
        </p:nvSpPr>
        <p:spPr>
          <a:xfrm>
            <a:off x="4951562" y="2178170"/>
            <a:ext cx="767751" cy="163901"/>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9" descr="Une image contenant table&#10;&#10;Description générée automatiquement">
            <a:extLst>
              <a:ext uri="{FF2B5EF4-FFF2-40B4-BE49-F238E27FC236}">
                <a16:creationId xmlns="" xmlns:a16="http://schemas.microsoft.com/office/drawing/2014/main" id="{4D690ECB-2C83-4EB5-9DA5-8677BEAAD1D5}"/>
              </a:ext>
            </a:extLst>
          </p:cNvPr>
          <p:cNvPicPr>
            <a:picLocks noChangeAspect="1"/>
          </p:cNvPicPr>
          <p:nvPr/>
        </p:nvPicPr>
        <p:blipFill>
          <a:blip r:embed="rId4"/>
          <a:stretch>
            <a:fillRect/>
          </a:stretch>
        </p:blipFill>
        <p:spPr>
          <a:xfrm>
            <a:off x="319177" y="2607067"/>
            <a:ext cx="2743200" cy="1643865"/>
          </a:xfrm>
          <a:prstGeom prst="rect">
            <a:avLst/>
          </a:prstGeom>
        </p:spPr>
      </p:pic>
      <p:sp>
        <p:nvSpPr>
          <p:cNvPr id="59" name="Rectangle 58">
            <a:extLst>
              <a:ext uri="{FF2B5EF4-FFF2-40B4-BE49-F238E27FC236}">
                <a16:creationId xmlns="" xmlns:a16="http://schemas.microsoft.com/office/drawing/2014/main" id="{862ADD50-8F30-471E-A70D-0C0154C537AE}"/>
              </a:ext>
            </a:extLst>
          </p:cNvPr>
          <p:cNvSpPr/>
          <p:nvPr/>
        </p:nvSpPr>
        <p:spPr>
          <a:xfrm>
            <a:off x="319178" y="2609491"/>
            <a:ext cx="2743200" cy="162176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ZoneTexte 36">
            <a:extLst>
              <a:ext uri="{FF2B5EF4-FFF2-40B4-BE49-F238E27FC236}">
                <a16:creationId xmlns="" xmlns:a16="http://schemas.microsoft.com/office/drawing/2014/main" id="{A9AD5AE9-62CF-4092-9686-A6E9F20F526D}"/>
              </a:ext>
            </a:extLst>
          </p:cNvPr>
          <p:cNvSpPr txBox="1">
            <a:spLocks noChangeArrowheads="1"/>
          </p:cNvSpPr>
          <p:nvPr/>
        </p:nvSpPr>
        <p:spPr bwMode="auto">
          <a:xfrm>
            <a:off x="5454500" y="2609491"/>
            <a:ext cx="3294781" cy="830997"/>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fr-FR" altLang="fr-FR" sz="1200" i="1" dirty="0">
                <a:latin typeface="Calibri"/>
                <a:cs typeface="Calibri"/>
              </a:rPr>
              <a:t>Listes des fournitures vous permet de ressortir la liste complète des produits nécessaires. Avec d'éventuelles modifications ou </a:t>
            </a:r>
            <a:r>
              <a:rPr lang="fr-FR" altLang="fr-FR" sz="1200" i="1" dirty="0" smtClean="0">
                <a:latin typeface="Calibri"/>
                <a:cs typeface="Calibri"/>
              </a:rPr>
              <a:t>ajouts de </a:t>
            </a:r>
            <a:r>
              <a:rPr lang="fr-FR" altLang="fr-FR" sz="1200" i="1" dirty="0">
                <a:latin typeface="Calibri"/>
                <a:cs typeface="Calibri"/>
              </a:rPr>
              <a:t>matériaux que vous avez pu faire</a:t>
            </a:r>
            <a:endParaRPr lang="fr-FR" altLang="fr-FR" sz="1200" i="1" dirty="0">
              <a:cs typeface="Calibri"/>
            </a:endParaRPr>
          </a:p>
        </p:txBody>
      </p:sp>
      <p:grpSp>
        <p:nvGrpSpPr>
          <p:cNvPr id="61" name="Groupe 37">
            <a:extLst>
              <a:ext uri="{FF2B5EF4-FFF2-40B4-BE49-F238E27FC236}">
                <a16:creationId xmlns="" xmlns:a16="http://schemas.microsoft.com/office/drawing/2014/main" id="{15E85152-83C0-4324-8CFC-74738B6603B1}"/>
              </a:ext>
            </a:extLst>
          </p:cNvPr>
          <p:cNvGrpSpPr>
            <a:grpSpLocks/>
          </p:cNvGrpSpPr>
          <p:nvPr/>
        </p:nvGrpSpPr>
        <p:grpSpPr bwMode="auto">
          <a:xfrm>
            <a:off x="5335437" y="2483240"/>
            <a:ext cx="336550" cy="277812"/>
            <a:chOff x="4198688" y="2088698"/>
            <a:chExt cx="318782" cy="276999"/>
          </a:xfrm>
        </p:grpSpPr>
        <p:sp>
          <p:nvSpPr>
            <p:cNvPr id="62" name="Ellipse 38">
              <a:extLst>
                <a:ext uri="{FF2B5EF4-FFF2-40B4-BE49-F238E27FC236}">
                  <a16:creationId xmlns="" xmlns:a16="http://schemas.microsoft.com/office/drawing/2014/main" id="{747639D5-9AD0-4C90-A1C0-74A178461063}"/>
                </a:ext>
              </a:extLst>
            </p:cNvPr>
            <p:cNvSpPr/>
            <p:nvPr/>
          </p:nvSpPr>
          <p:spPr>
            <a:xfrm>
              <a:off x="4198688" y="2102943"/>
              <a:ext cx="255627" cy="262754"/>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63" name="ZoneTexte 39">
              <a:extLst>
                <a:ext uri="{FF2B5EF4-FFF2-40B4-BE49-F238E27FC236}">
                  <a16:creationId xmlns="" xmlns:a16="http://schemas.microsoft.com/office/drawing/2014/main" id="{F2CD8E62-28CC-4BAA-8D10-D1B26F6693B4}"/>
                </a:ext>
              </a:extLst>
            </p:cNvPr>
            <p:cNvSpPr txBox="1">
              <a:spLocks noChangeArrowheads="1"/>
            </p:cNvSpPr>
            <p:nvPr/>
          </p:nvSpPr>
          <p:spPr bwMode="auto">
            <a:xfrm>
              <a:off x="4198688" y="208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2</a:t>
              </a:r>
            </a:p>
          </p:txBody>
        </p:sp>
      </p:grpSp>
      <p:cxnSp>
        <p:nvCxnSpPr>
          <p:cNvPr id="64" name="Straight Arrow Connector 13">
            <a:extLst>
              <a:ext uri="{FF2B5EF4-FFF2-40B4-BE49-F238E27FC236}">
                <a16:creationId xmlns="" xmlns:a16="http://schemas.microsoft.com/office/drawing/2014/main" id="{8D9EB219-2ECB-4AB2-8461-165644C898DD}"/>
              </a:ext>
            </a:extLst>
          </p:cNvPr>
          <p:cNvCxnSpPr>
            <a:cxnSpLocks/>
          </p:cNvCxnSpPr>
          <p:nvPr/>
        </p:nvCxnSpPr>
        <p:spPr>
          <a:xfrm flipH="1" flipV="1">
            <a:off x="2760137" y="4186372"/>
            <a:ext cx="1466771" cy="8051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pic>
        <p:nvPicPr>
          <p:cNvPr id="20" name="Image 20">
            <a:extLst>
              <a:ext uri="{FF2B5EF4-FFF2-40B4-BE49-F238E27FC236}">
                <a16:creationId xmlns="" xmlns:a16="http://schemas.microsoft.com/office/drawing/2014/main" id="{3225E176-EA01-4AD9-B90F-124ECC21D68D}"/>
              </a:ext>
            </a:extLst>
          </p:cNvPr>
          <p:cNvPicPr>
            <a:picLocks noChangeAspect="1"/>
          </p:cNvPicPr>
          <p:nvPr/>
        </p:nvPicPr>
        <p:blipFill>
          <a:blip r:embed="rId5"/>
          <a:stretch>
            <a:fillRect/>
          </a:stretch>
        </p:blipFill>
        <p:spPr>
          <a:xfrm>
            <a:off x="6116129" y="4504080"/>
            <a:ext cx="2363638" cy="1887000"/>
          </a:xfrm>
          <a:prstGeom prst="rect">
            <a:avLst/>
          </a:prstGeom>
        </p:spPr>
      </p:pic>
      <p:cxnSp>
        <p:nvCxnSpPr>
          <p:cNvPr id="66" name="Straight Arrow Connector 13">
            <a:extLst>
              <a:ext uri="{FF2B5EF4-FFF2-40B4-BE49-F238E27FC236}">
                <a16:creationId xmlns="" xmlns:a16="http://schemas.microsoft.com/office/drawing/2014/main" id="{79D5E426-56DB-41EF-B7C8-7BB49B853502}"/>
              </a:ext>
            </a:extLst>
          </p:cNvPr>
          <p:cNvCxnSpPr>
            <a:cxnSpLocks/>
          </p:cNvCxnSpPr>
          <p:nvPr/>
        </p:nvCxnSpPr>
        <p:spPr>
          <a:xfrm>
            <a:off x="5865926" y="4430786"/>
            <a:ext cx="1155660" cy="66998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251536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 xmlns:a16="http://schemas.microsoft.com/office/drawing/2014/main" id="{275A369E-064B-4881-A0BF-3405A8C2394C}"/>
              </a:ext>
            </a:extLst>
          </p:cNvPr>
          <p:cNvSpPr txBox="1"/>
          <p:nvPr/>
        </p:nvSpPr>
        <p:spPr>
          <a:xfrm>
            <a:off x="347663" y="123825"/>
            <a:ext cx="8448675" cy="708025"/>
          </a:xfrm>
          <a:prstGeom prst="rect">
            <a:avLst/>
          </a:prstGeom>
          <a:noFill/>
        </p:spPr>
        <p:txBody>
          <a:bodyPr>
            <a:spAutoFit/>
          </a:bodyPr>
          <a:lstStyle/>
          <a:p>
            <a:pPr algn="ctr" eaLnBrk="1" fontAlgn="auto" hangingPunct="1">
              <a:spcBef>
                <a:spcPts val="0"/>
              </a:spcBef>
              <a:spcAft>
                <a:spcPts val="0"/>
              </a:spcAft>
              <a:defRPr/>
            </a:pPr>
            <a:r>
              <a:rPr lang="fr-FR" sz="4000" b="1">
                <a:solidFill>
                  <a:srgbClr val="002060"/>
                </a:solidFill>
                <a:effectLst>
                  <a:outerShdw blurRad="38100" dist="38100" dir="2700000" algn="tl">
                    <a:srgbClr val="000000">
                      <a:alpha val="43137"/>
                    </a:srgbClr>
                  </a:outerShdw>
                </a:effectLst>
                <a:latin typeface="+mn-lt"/>
              </a:rPr>
              <a:t>Chiffrage</a:t>
            </a:r>
          </a:p>
        </p:txBody>
      </p:sp>
      <p:sp>
        <p:nvSpPr>
          <p:cNvPr id="12" name="ZoneTexte 11">
            <a:extLst>
              <a:ext uri="{FF2B5EF4-FFF2-40B4-BE49-F238E27FC236}">
                <a16:creationId xmlns="" xmlns:a16="http://schemas.microsoft.com/office/drawing/2014/main" id="{CD956674-7195-41C7-A32C-FC20A659D333}"/>
              </a:ext>
            </a:extLst>
          </p:cNvPr>
          <p:cNvSpPr txBox="1"/>
          <p:nvPr/>
        </p:nvSpPr>
        <p:spPr>
          <a:xfrm>
            <a:off x="363538" y="1668463"/>
            <a:ext cx="8472487" cy="2432050"/>
          </a:xfrm>
          <a:prstGeom prst="rect">
            <a:avLst/>
          </a:prstGeom>
          <a:solidFill>
            <a:srgbClr val="CCFFFF"/>
          </a:solidFill>
          <a:ln>
            <a:solidFill>
              <a:schemeClr val="accent5">
                <a:lumMod val="50000"/>
              </a:schemeClr>
            </a:solidFill>
          </a:ln>
        </p:spPr>
        <p:txBody>
          <a:bodyPr>
            <a:spAutoFit/>
          </a:bodyPr>
          <a:lstStyle/>
          <a:p>
            <a:pPr eaLnBrk="1" fontAlgn="auto" hangingPunct="1">
              <a:spcBef>
                <a:spcPts val="0"/>
              </a:spcBef>
              <a:spcAft>
                <a:spcPts val="0"/>
              </a:spcAft>
              <a:defRPr/>
            </a:pPr>
            <a:r>
              <a:rPr lang="fr-FR" sz="1600" b="1" i="1" u="sng" dirty="0">
                <a:latin typeface="+mn-lt"/>
              </a:rPr>
              <a:t>Présentation :</a:t>
            </a:r>
            <a:r>
              <a:rPr lang="fr-FR" sz="1600" i="1" dirty="0">
                <a:latin typeface="+mn-lt"/>
              </a:rPr>
              <a:t> </a:t>
            </a:r>
          </a:p>
          <a:p>
            <a:pPr eaLnBrk="1" fontAlgn="auto" hangingPunct="1">
              <a:spcBef>
                <a:spcPts val="0"/>
              </a:spcBef>
              <a:spcAft>
                <a:spcPts val="0"/>
              </a:spcAft>
              <a:defRPr/>
            </a:pPr>
            <a:endParaRPr lang="fr-FR" sz="800" i="1" dirty="0">
              <a:latin typeface="+mn-lt"/>
            </a:endParaRPr>
          </a:p>
          <a:p>
            <a:pPr eaLnBrk="1" fontAlgn="auto" hangingPunct="1">
              <a:spcBef>
                <a:spcPts val="0"/>
              </a:spcBef>
              <a:spcAft>
                <a:spcPts val="0"/>
              </a:spcAft>
              <a:defRPr/>
            </a:pPr>
            <a:r>
              <a:rPr lang="fr-FR" sz="1600" i="1" dirty="0">
                <a:latin typeface="+mn-lt"/>
              </a:rPr>
              <a:t>Nous avons vu dans le tutoriel précédent comme faire un avant métré sur l’ensemble des parties d’un bâtiment dans le cadre de notre projet.</a:t>
            </a:r>
          </a:p>
          <a:p>
            <a:pPr eaLnBrk="1" fontAlgn="auto" hangingPunct="1">
              <a:spcBef>
                <a:spcPts val="0"/>
              </a:spcBef>
              <a:spcAft>
                <a:spcPts val="0"/>
              </a:spcAft>
              <a:defRPr/>
            </a:pPr>
            <a:endParaRPr lang="fr-FR" sz="1600" i="1" dirty="0">
              <a:latin typeface="+mn-lt"/>
            </a:endParaRPr>
          </a:p>
          <a:p>
            <a:pPr eaLnBrk="1" fontAlgn="auto" hangingPunct="1">
              <a:spcBef>
                <a:spcPts val="0"/>
              </a:spcBef>
              <a:spcAft>
                <a:spcPts val="0"/>
              </a:spcAft>
              <a:defRPr/>
            </a:pPr>
            <a:r>
              <a:rPr lang="fr-FR" sz="1600" i="1" dirty="0">
                <a:latin typeface="+mn-lt"/>
              </a:rPr>
              <a:t>Dans ce tutoriel vous allez apprendre à réaliser </a:t>
            </a:r>
            <a:r>
              <a:rPr lang="fr-FR" sz="1600" i="1" dirty="0" smtClean="0">
                <a:latin typeface="+mn-lt"/>
              </a:rPr>
              <a:t>différents chiffrages </a:t>
            </a:r>
            <a:r>
              <a:rPr lang="fr-FR" sz="1600" i="1" dirty="0">
                <a:latin typeface="+mn-lt"/>
              </a:rPr>
              <a:t>pour votre projet :</a:t>
            </a:r>
          </a:p>
          <a:p>
            <a:pPr eaLnBrk="1" fontAlgn="auto" hangingPunct="1">
              <a:spcBef>
                <a:spcPts val="0"/>
              </a:spcBef>
              <a:spcAft>
                <a:spcPts val="0"/>
              </a:spcAft>
              <a:defRPr/>
            </a:pPr>
            <a:r>
              <a:rPr lang="fr-FR" sz="1600" i="1" dirty="0">
                <a:latin typeface="+mn-lt"/>
              </a:rPr>
              <a:t>- Le coût horaire de main d’œuvre ou CHMO qui permet le chiffrage de la main d’œuvre nécessaire à tout ou partie de votre projet,</a:t>
            </a:r>
          </a:p>
          <a:p>
            <a:pPr eaLnBrk="1" fontAlgn="auto" hangingPunct="1">
              <a:spcBef>
                <a:spcPts val="0"/>
              </a:spcBef>
              <a:spcAft>
                <a:spcPts val="0"/>
              </a:spcAft>
              <a:defRPr/>
            </a:pPr>
            <a:r>
              <a:rPr lang="fr-FR" sz="1600" i="1" dirty="0">
                <a:latin typeface="+mn-lt"/>
              </a:rPr>
              <a:t>- Les quantitatifs qui permettent de faire les commandes auprès de votre fournisseur,</a:t>
            </a:r>
          </a:p>
          <a:p>
            <a:pPr eaLnBrk="1" fontAlgn="auto" hangingPunct="1">
              <a:spcBef>
                <a:spcPts val="0"/>
              </a:spcBef>
              <a:spcAft>
                <a:spcPts val="0"/>
              </a:spcAft>
              <a:defRPr/>
            </a:pPr>
            <a:r>
              <a:rPr lang="fr-FR" sz="1600" i="1" dirty="0">
                <a:latin typeface="+mn-lt"/>
              </a:rPr>
              <a:t>- L’Offre de prix qui permet de fournir un devis à votre client.</a:t>
            </a:r>
          </a:p>
        </p:txBody>
      </p:sp>
      <p:sp>
        <p:nvSpPr>
          <p:cNvPr id="2" name="Espace réservé de la date 1">
            <a:extLst>
              <a:ext uri="{FF2B5EF4-FFF2-40B4-BE49-F238E27FC236}">
                <a16:creationId xmlns="" xmlns:a16="http://schemas.microsoft.com/office/drawing/2014/main" id="{700987D9-9914-47DC-A707-35DE5EDFB7BE}"/>
              </a:ext>
            </a:extLst>
          </p:cNvPr>
          <p:cNvSpPr>
            <a:spLocks noGrp="1"/>
          </p:cNvSpPr>
          <p:nvPr>
            <p:ph type="dt" sz="quarter" idx="10"/>
          </p:nvPr>
        </p:nvSpPr>
        <p:spPr/>
        <p:txBody>
          <a:bodyPr/>
          <a:lstStyle/>
          <a:p>
            <a:pPr>
              <a:defRPr/>
            </a:pPr>
            <a:r>
              <a:rPr lang="fr-FR"/>
              <a:t>Lycée D. Diderot</a:t>
            </a:r>
          </a:p>
        </p:txBody>
      </p:sp>
      <p:sp>
        <p:nvSpPr>
          <p:cNvPr id="4" name="Espace réservé du numéro de diapositive 3">
            <a:extLst>
              <a:ext uri="{FF2B5EF4-FFF2-40B4-BE49-F238E27FC236}">
                <a16:creationId xmlns="" xmlns:a16="http://schemas.microsoft.com/office/drawing/2014/main" id="{238F45E2-F330-4DC2-AAF7-7E558137BF5B}"/>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754B98B-C1F2-4EC3-BB9B-34A93A7124F6}" type="slidenum">
              <a:rPr lang="fr-FR" altLang="fr-FR" sz="1200">
                <a:solidFill>
                  <a:srgbClr val="002060"/>
                </a:solidFill>
              </a:rPr>
              <a:pPr>
                <a:lnSpc>
                  <a:spcPct val="100000"/>
                </a:lnSpc>
                <a:spcBef>
                  <a:spcPct val="0"/>
                </a:spcBef>
                <a:buFontTx/>
                <a:buNone/>
              </a:pPr>
              <a:t>2</a:t>
            </a:fld>
            <a:endParaRPr lang="fr-FR" altLang="fr-FR" sz="1200">
              <a:solidFill>
                <a:srgbClr val="002060"/>
              </a:solidFill>
            </a:endParaRPr>
          </a:p>
        </p:txBody>
      </p:sp>
      <p:sp>
        <p:nvSpPr>
          <p:cNvPr id="15" name="ZoneTexte 14">
            <a:extLst>
              <a:ext uri="{FF2B5EF4-FFF2-40B4-BE49-F238E27FC236}">
                <a16:creationId xmlns="" xmlns:a16="http://schemas.microsoft.com/office/drawing/2014/main" id="{47F52EC3-6354-4EEE-8E46-3F54A01510F0}"/>
              </a:ext>
            </a:extLst>
          </p:cNvPr>
          <p:cNvSpPr txBox="1"/>
          <p:nvPr/>
        </p:nvSpPr>
        <p:spPr>
          <a:xfrm>
            <a:off x="363538" y="4462463"/>
            <a:ext cx="8472487" cy="1200150"/>
          </a:xfrm>
          <a:prstGeom prst="rect">
            <a:avLst/>
          </a:prstGeom>
          <a:solidFill>
            <a:srgbClr val="CCFFFF"/>
          </a:solidFill>
          <a:ln>
            <a:solidFill>
              <a:schemeClr val="accent5">
                <a:lumMod val="50000"/>
              </a:schemeClr>
            </a:solidFill>
          </a:ln>
        </p:spPr>
        <p:txBody>
          <a:bodyPr>
            <a:spAutoFit/>
          </a:bodyPr>
          <a:lstStyle/>
          <a:p>
            <a:pPr eaLnBrk="1" fontAlgn="auto" hangingPunct="1">
              <a:spcBef>
                <a:spcPts val="0"/>
              </a:spcBef>
              <a:spcAft>
                <a:spcPts val="0"/>
              </a:spcAft>
              <a:defRPr/>
            </a:pPr>
            <a:r>
              <a:rPr lang="fr-FR" sz="1600" b="1" i="1" u="sng">
                <a:latin typeface="+mn-lt"/>
              </a:rPr>
              <a:t>Pré requis :</a:t>
            </a:r>
          </a:p>
          <a:p>
            <a:pPr eaLnBrk="1" fontAlgn="auto" hangingPunct="1">
              <a:spcBef>
                <a:spcPts val="0"/>
              </a:spcBef>
              <a:spcAft>
                <a:spcPts val="0"/>
              </a:spcAft>
              <a:defRPr/>
            </a:pPr>
            <a:endParaRPr lang="fr-FR" sz="800" i="1">
              <a:latin typeface="+mn-lt"/>
            </a:endParaRPr>
          </a:p>
          <a:p>
            <a:pPr eaLnBrk="1" fontAlgn="auto" hangingPunct="1">
              <a:spcBef>
                <a:spcPts val="0"/>
              </a:spcBef>
              <a:spcAft>
                <a:spcPts val="0"/>
              </a:spcAft>
              <a:defRPr/>
            </a:pPr>
            <a:r>
              <a:rPr lang="fr-FR" sz="1600" i="1">
                <a:latin typeface="+mn-lt"/>
              </a:rPr>
              <a:t>	- Tutoriel de réalisation d’un avant métré</a:t>
            </a:r>
          </a:p>
          <a:p>
            <a:pPr eaLnBrk="1" fontAlgn="auto" hangingPunct="1">
              <a:spcBef>
                <a:spcPts val="0"/>
              </a:spcBef>
              <a:spcAft>
                <a:spcPts val="0"/>
              </a:spcAft>
              <a:defRPr/>
            </a:pPr>
            <a:r>
              <a:rPr lang="fr-FR" sz="1600" i="1">
                <a:latin typeface="+mn-lt"/>
              </a:rPr>
              <a:t>	- Cours théorique sur le CHMO et les offres de prix</a:t>
            </a:r>
          </a:p>
          <a:p>
            <a:pPr eaLnBrk="1" fontAlgn="auto" hangingPunct="1">
              <a:spcBef>
                <a:spcPts val="0"/>
              </a:spcBef>
              <a:spcAft>
                <a:spcPts val="0"/>
              </a:spcAft>
              <a:defRPr/>
            </a:pPr>
            <a:r>
              <a:rPr lang="fr-FR" sz="1600" i="1">
                <a:latin typeface="+mn-lt"/>
              </a:rPr>
              <a:t>	- Base de l’utilisation du pack office</a:t>
            </a:r>
          </a:p>
        </p:txBody>
      </p:sp>
      <p:sp>
        <p:nvSpPr>
          <p:cNvPr id="5" name="Espace réservé du pied de page 2">
            <a:extLst>
              <a:ext uri="{FF2B5EF4-FFF2-40B4-BE49-F238E27FC236}">
                <a16:creationId xmlns="" xmlns:a16="http://schemas.microsoft.com/office/drawing/2014/main" id="{BFF19AB6-4D5B-4AB2-991A-9612500C0A08}"/>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10" descr="Une image contenant table&#10;&#10;Description générée automatiquement">
            <a:extLst>
              <a:ext uri="{FF2B5EF4-FFF2-40B4-BE49-F238E27FC236}">
                <a16:creationId xmlns="" xmlns:a16="http://schemas.microsoft.com/office/drawing/2014/main" id="{813577CD-150D-4EA7-B618-6A8C23A5F85E}"/>
              </a:ext>
            </a:extLst>
          </p:cNvPr>
          <p:cNvPicPr>
            <a:picLocks noChangeAspect="1"/>
          </p:cNvPicPr>
          <p:nvPr/>
        </p:nvPicPr>
        <p:blipFill>
          <a:blip r:embed="rId2"/>
          <a:stretch>
            <a:fillRect/>
          </a:stretch>
        </p:blipFill>
        <p:spPr>
          <a:xfrm>
            <a:off x="4304581" y="2319951"/>
            <a:ext cx="4278701" cy="2520023"/>
          </a:xfrm>
          <a:prstGeom prst="rect">
            <a:avLst/>
          </a:prstGeom>
        </p:spPr>
      </p:pic>
      <p:pic>
        <p:nvPicPr>
          <p:cNvPr id="5" name="Image 5" descr="Une image contenant texte&#10;&#10;Description générée automatiquement">
            <a:extLst>
              <a:ext uri="{FF2B5EF4-FFF2-40B4-BE49-F238E27FC236}">
                <a16:creationId xmlns="" xmlns:a16="http://schemas.microsoft.com/office/drawing/2014/main" id="{E42CB27E-B3B2-4A5E-8B4E-2EBBA93B20A6}"/>
              </a:ext>
            </a:extLst>
          </p:cNvPr>
          <p:cNvPicPr>
            <a:picLocks noChangeAspect="1"/>
          </p:cNvPicPr>
          <p:nvPr/>
        </p:nvPicPr>
        <p:blipFill>
          <a:blip r:embed="rId3"/>
          <a:stretch>
            <a:fillRect/>
          </a:stretch>
        </p:blipFill>
        <p:spPr>
          <a:xfrm>
            <a:off x="310376" y="989428"/>
            <a:ext cx="2743200" cy="716022"/>
          </a:xfrm>
          <a:prstGeom prst="rect">
            <a:avLst/>
          </a:prstGeom>
        </p:spPr>
      </p:pic>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latin typeface="+mn-lt"/>
              </a:rPr>
              <a:t>2.3. </a:t>
            </a:r>
            <a:r>
              <a:rPr lang="fr-FR" b="1" dirty="0">
                <a:solidFill>
                  <a:srgbClr val="002060"/>
                </a:solidFill>
                <a:effectLst>
                  <a:outerShdw blurRad="38100" dist="38100" dir="2700000" algn="tl">
                    <a:srgbClr val="000000">
                      <a:alpha val="43137"/>
                    </a:srgbClr>
                  </a:outerShdw>
                </a:effectLst>
                <a:latin typeface="+mn-lt"/>
              </a:rPr>
              <a:t>Extraire les informations du devis</a:t>
            </a:r>
            <a:endParaRPr lang="fr-FR" b="1" dirty="0">
              <a:solidFill>
                <a:srgbClr val="002060"/>
              </a:solidFill>
              <a:effectLst>
                <a:outerShdw blurRad="38100" dist="38100" dir="2700000" algn="tl">
                  <a:srgbClr val="000000">
                    <a:alpha val="43137"/>
                  </a:srgbClr>
                </a:outerShdw>
              </a:effectLst>
              <a:latin typeface="+mn-lt"/>
              <a:cs typeface="Calibri"/>
            </a:endParaRPr>
          </a:p>
        </p:txBody>
      </p: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3" name="Espace réservé du pied de page 2">
            <a:extLst>
              <a:ext uri="{FF2B5EF4-FFF2-40B4-BE49-F238E27FC236}">
                <a16:creationId xmlns="" xmlns:a16="http://schemas.microsoft.com/office/drawing/2014/main" id="{97D94D1A-676F-4902-AB4F-479C6EAF64BE}"/>
              </a:ext>
            </a:extLst>
          </p:cNvPr>
          <p:cNvSpPr>
            <a:spLocks noGrp="1"/>
          </p:cNvSpPr>
          <p:nvPr>
            <p:ph type="ftr" sz="quarter" idx="11"/>
          </p:nvPr>
        </p:nvSpPr>
        <p:spPr/>
        <p:txBody>
          <a:bodyPr/>
          <a:lstStyle/>
          <a:p>
            <a:pPr>
              <a:defRPr/>
            </a:pPr>
            <a:r>
              <a:rPr lang="fr-FR" dirty="0"/>
              <a:t>Tuto Revit - chiffrage d'un ouvrage</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20</a:t>
            </a:fld>
            <a:endParaRPr lang="fr-FR" altLang="fr-FR" sz="1200">
              <a:solidFill>
                <a:srgbClr val="002060"/>
              </a:solidFill>
            </a:endParaRPr>
          </a:p>
        </p:txBody>
      </p:sp>
      <p:sp>
        <p:nvSpPr>
          <p:cNvPr id="49" name="ZoneTexte 15">
            <a:extLst>
              <a:ext uri="{FF2B5EF4-FFF2-40B4-BE49-F238E27FC236}">
                <a16:creationId xmlns="" xmlns:a16="http://schemas.microsoft.com/office/drawing/2014/main" id="{7098275C-7343-4AD1-8B6D-EA5F613E81BE}"/>
              </a:ext>
            </a:extLst>
          </p:cNvPr>
          <p:cNvSpPr txBox="1">
            <a:spLocks noChangeArrowheads="1"/>
          </p:cNvSpPr>
          <p:nvPr/>
        </p:nvSpPr>
        <p:spPr bwMode="auto">
          <a:xfrm>
            <a:off x="3269410" y="1038875"/>
            <a:ext cx="4029909"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Cliquer </a:t>
            </a:r>
            <a:r>
              <a:rPr lang="fr-FR" altLang="fr-FR" sz="1200" dirty="0">
                <a:latin typeface="Calibri"/>
                <a:cs typeface="Calibri"/>
                <a:sym typeface="Wingdings" panose="05000000000000000000" pitchFamily="2" charset="2"/>
              </a:rPr>
              <a:t>sur le fichier qui vient d'être téléchargé</a:t>
            </a:r>
            <a:endParaRPr lang="fr-FR" altLang="fr-FR" sz="1200" dirty="0">
              <a:cs typeface="Calibri"/>
              <a:sym typeface="Wingdings" panose="05000000000000000000" pitchFamily="2" charset="2"/>
            </a:endParaRPr>
          </a:p>
          <a:p>
            <a:pPr>
              <a:lnSpc>
                <a:spcPct val="100000"/>
              </a:lnSpc>
              <a:spcBef>
                <a:spcPct val="0"/>
              </a:spcBef>
              <a:buFont typeface="Wingdings" panose="05000000000000000000" pitchFamily="2" charset="2"/>
              <a:buChar char="è"/>
            </a:pPr>
            <a:r>
              <a:rPr lang="fr-FR" altLang="fr-FR" sz="1200" b="1" dirty="0">
                <a:latin typeface="Calibri"/>
                <a:cs typeface="Calibri"/>
              </a:rPr>
              <a:t>Cliquer </a:t>
            </a:r>
            <a:r>
              <a:rPr lang="fr-FR" altLang="fr-FR" sz="1200" dirty="0">
                <a:latin typeface="Calibri"/>
                <a:cs typeface="Calibri"/>
              </a:rPr>
              <a:t>sur activer la modification une fois le fichier ouvert</a:t>
            </a:r>
            <a:endParaRPr lang="fr-FR" altLang="fr-FR" sz="1200">
              <a:cs typeface="Calibri"/>
            </a:endParaRPr>
          </a:p>
        </p:txBody>
      </p:sp>
      <p:grpSp>
        <p:nvGrpSpPr>
          <p:cNvPr id="50" name="Groupe 31">
            <a:extLst>
              <a:ext uri="{FF2B5EF4-FFF2-40B4-BE49-F238E27FC236}">
                <a16:creationId xmlns="" xmlns:a16="http://schemas.microsoft.com/office/drawing/2014/main" id="{FAB1B515-7738-414F-A10E-B65D566E869D}"/>
              </a:ext>
            </a:extLst>
          </p:cNvPr>
          <p:cNvGrpSpPr>
            <a:grpSpLocks/>
          </p:cNvGrpSpPr>
          <p:nvPr/>
        </p:nvGrpSpPr>
        <p:grpSpPr bwMode="auto">
          <a:xfrm>
            <a:off x="3166042" y="897721"/>
            <a:ext cx="333374" cy="277814"/>
            <a:chOff x="2924168" y="1998698"/>
            <a:chExt cx="318782" cy="277000"/>
          </a:xfrm>
        </p:grpSpPr>
        <p:sp>
          <p:nvSpPr>
            <p:cNvPr id="51" name="Ellipse 32">
              <a:extLst>
                <a:ext uri="{FF2B5EF4-FFF2-40B4-BE49-F238E27FC236}">
                  <a16:creationId xmlns="" xmlns:a16="http://schemas.microsoft.com/office/drawing/2014/main" id="{33AA8B18-8B1F-4748-ABE4-BE93C7807957}"/>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2" name="ZoneTexte 33">
              <a:extLst>
                <a:ext uri="{FF2B5EF4-FFF2-40B4-BE49-F238E27FC236}">
                  <a16:creationId xmlns="" xmlns:a16="http://schemas.microsoft.com/office/drawing/2014/main" id="{066E66CE-CAAF-4898-84B2-04EBD82D9C23}"/>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4</a:t>
              </a:r>
            </a:p>
          </p:txBody>
        </p:sp>
      </p:grpSp>
      <p:cxnSp>
        <p:nvCxnSpPr>
          <p:cNvPr id="64" name="Straight Arrow Connector 13">
            <a:extLst>
              <a:ext uri="{FF2B5EF4-FFF2-40B4-BE49-F238E27FC236}">
                <a16:creationId xmlns="" xmlns:a16="http://schemas.microsoft.com/office/drawing/2014/main" id="{8D9EB219-2ECB-4AB2-8461-165644C898DD}"/>
              </a:ext>
            </a:extLst>
          </p:cNvPr>
          <p:cNvCxnSpPr>
            <a:cxnSpLocks/>
          </p:cNvCxnSpPr>
          <p:nvPr/>
        </p:nvCxnSpPr>
        <p:spPr>
          <a:xfrm flipH="1">
            <a:off x="1273308" y="1283933"/>
            <a:ext cx="1996454" cy="26331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pic>
        <p:nvPicPr>
          <p:cNvPr id="6" name="Image 7" descr="Une image contenant texte&#10;&#10;Description générée automatiquement">
            <a:extLst>
              <a:ext uri="{FF2B5EF4-FFF2-40B4-BE49-F238E27FC236}">
                <a16:creationId xmlns="" xmlns:a16="http://schemas.microsoft.com/office/drawing/2014/main" id="{9B72379A-AA84-448B-8958-A0B0BE108603}"/>
              </a:ext>
            </a:extLst>
          </p:cNvPr>
          <p:cNvPicPr>
            <a:picLocks noChangeAspect="1"/>
          </p:cNvPicPr>
          <p:nvPr/>
        </p:nvPicPr>
        <p:blipFill>
          <a:blip r:embed="rId4"/>
          <a:stretch>
            <a:fillRect/>
          </a:stretch>
        </p:blipFill>
        <p:spPr>
          <a:xfrm>
            <a:off x="2182483" y="1777621"/>
            <a:ext cx="6323162" cy="464668"/>
          </a:xfrm>
          <a:prstGeom prst="rect">
            <a:avLst/>
          </a:prstGeom>
        </p:spPr>
      </p:pic>
      <p:cxnSp>
        <p:nvCxnSpPr>
          <p:cNvPr id="33" name="Straight Arrow Connector 13">
            <a:extLst>
              <a:ext uri="{FF2B5EF4-FFF2-40B4-BE49-F238E27FC236}">
                <a16:creationId xmlns="" xmlns:a16="http://schemas.microsoft.com/office/drawing/2014/main" id="{C08F842B-36A7-4B27-A3ED-C4ED545A3C30}"/>
              </a:ext>
            </a:extLst>
          </p:cNvPr>
          <p:cNvCxnSpPr>
            <a:cxnSpLocks/>
          </p:cNvCxnSpPr>
          <p:nvPr/>
        </p:nvCxnSpPr>
        <p:spPr>
          <a:xfrm>
            <a:off x="5987082" y="1508219"/>
            <a:ext cx="1618014" cy="51348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5" name="ZoneTexte 15">
            <a:extLst>
              <a:ext uri="{FF2B5EF4-FFF2-40B4-BE49-F238E27FC236}">
                <a16:creationId xmlns="" xmlns:a16="http://schemas.microsoft.com/office/drawing/2014/main" id="{B78F5FAB-FB21-409E-A8B7-69D6FF7E879E}"/>
              </a:ext>
            </a:extLst>
          </p:cNvPr>
          <p:cNvSpPr txBox="1">
            <a:spLocks noChangeArrowheads="1"/>
          </p:cNvSpPr>
          <p:nvPr/>
        </p:nvSpPr>
        <p:spPr bwMode="auto">
          <a:xfrm>
            <a:off x="207033" y="3428392"/>
            <a:ext cx="4029909" cy="1015663"/>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l'ensemble de votre tableau et le titre</a:t>
            </a:r>
            <a:endParaRPr lang="fr-FR" altLang="fr-FR" sz="1200" dirty="0">
              <a:cs typeface="Calibri"/>
            </a:endParaRPr>
          </a:p>
          <a:p>
            <a:pPr>
              <a:lnSpc>
                <a:spcPct val="100000"/>
              </a:lnSpc>
              <a:spcBef>
                <a:spcPct val="0"/>
              </a:spcBef>
              <a:buFont typeface="Wingdings" panose="05000000000000000000" pitchFamily="2" charset="2"/>
              <a:buChar char="è"/>
            </a:pPr>
            <a:r>
              <a:rPr lang="fr-FR" altLang="fr-FR" sz="1200" b="1" dirty="0">
                <a:latin typeface="Calibri"/>
                <a:cs typeface="Calibri"/>
              </a:rPr>
              <a:t>Appuyer </a:t>
            </a:r>
            <a:r>
              <a:rPr lang="fr-FR" altLang="fr-FR" sz="1200" dirty="0">
                <a:latin typeface="Calibri"/>
                <a:cs typeface="Calibri"/>
              </a:rPr>
              <a:t>sur Ctrl + C pour le copier</a:t>
            </a:r>
          </a:p>
          <a:p>
            <a:pPr>
              <a:lnSpc>
                <a:spcPct val="100000"/>
              </a:lnSpc>
              <a:spcBef>
                <a:spcPct val="0"/>
              </a:spcBef>
              <a:buFont typeface="Wingdings" panose="05000000000000000000" pitchFamily="2" charset="2"/>
              <a:buChar char="è"/>
            </a:pPr>
            <a:r>
              <a:rPr lang="fr-FR" altLang="fr-FR" sz="1200" b="1" dirty="0">
                <a:latin typeface="Calibri"/>
                <a:cs typeface="Calibri"/>
              </a:rPr>
              <a:t>Ouvrir </a:t>
            </a:r>
            <a:r>
              <a:rPr lang="fr-FR" altLang="fr-FR" sz="1200" dirty="0">
                <a:latin typeface="Calibri"/>
                <a:cs typeface="Calibri"/>
              </a:rPr>
              <a:t>votre dossier Word</a:t>
            </a:r>
          </a:p>
          <a:p>
            <a:pPr>
              <a:lnSpc>
                <a:spcPct val="100000"/>
              </a:lnSpc>
              <a:spcBef>
                <a:spcPct val="0"/>
              </a:spcBef>
              <a:buFont typeface="Wingdings" panose="05000000000000000000" pitchFamily="2" charset="2"/>
              <a:buChar char="è"/>
            </a:pPr>
            <a:r>
              <a:rPr lang="fr-FR" altLang="fr-FR" sz="1200" b="1" dirty="0">
                <a:latin typeface="Calibri"/>
                <a:cs typeface="Calibri"/>
              </a:rPr>
              <a:t>Insérer </a:t>
            </a:r>
            <a:r>
              <a:rPr lang="fr-FR" altLang="fr-FR" sz="1200" dirty="0">
                <a:latin typeface="Calibri"/>
                <a:cs typeface="Calibri"/>
              </a:rPr>
              <a:t>le tableau à l'endroit désiré</a:t>
            </a:r>
          </a:p>
          <a:p>
            <a:pPr>
              <a:lnSpc>
                <a:spcPct val="100000"/>
              </a:lnSpc>
              <a:spcBef>
                <a:spcPct val="0"/>
              </a:spcBef>
              <a:buFont typeface="Wingdings" panose="05000000000000000000" pitchFamily="2" charset="2"/>
              <a:buChar char="è"/>
            </a:pPr>
            <a:r>
              <a:rPr lang="fr-FR" altLang="fr-FR" sz="1200" b="1" dirty="0">
                <a:latin typeface="Calibri"/>
                <a:cs typeface="Calibri"/>
              </a:rPr>
              <a:t>Retourner </a:t>
            </a:r>
            <a:r>
              <a:rPr lang="fr-FR" altLang="fr-FR" sz="1200" dirty="0">
                <a:latin typeface="Calibri"/>
                <a:cs typeface="Calibri"/>
              </a:rPr>
              <a:t>sur votre devis sur le site internet</a:t>
            </a:r>
          </a:p>
        </p:txBody>
      </p:sp>
      <p:grpSp>
        <p:nvGrpSpPr>
          <p:cNvPr id="36" name="Groupe 31">
            <a:extLst>
              <a:ext uri="{FF2B5EF4-FFF2-40B4-BE49-F238E27FC236}">
                <a16:creationId xmlns="" xmlns:a16="http://schemas.microsoft.com/office/drawing/2014/main" id="{B33BB13C-28F1-4F24-A3C7-AFAC26187136}"/>
              </a:ext>
            </a:extLst>
          </p:cNvPr>
          <p:cNvGrpSpPr>
            <a:grpSpLocks/>
          </p:cNvGrpSpPr>
          <p:nvPr/>
        </p:nvGrpSpPr>
        <p:grpSpPr bwMode="auto">
          <a:xfrm>
            <a:off x="103670" y="3287238"/>
            <a:ext cx="333374" cy="277813"/>
            <a:chOff x="2924172" y="1998698"/>
            <a:chExt cx="318782" cy="276999"/>
          </a:xfrm>
        </p:grpSpPr>
        <p:sp>
          <p:nvSpPr>
            <p:cNvPr id="37" name="Ellipse 32">
              <a:extLst>
                <a:ext uri="{FF2B5EF4-FFF2-40B4-BE49-F238E27FC236}">
                  <a16:creationId xmlns="" xmlns:a16="http://schemas.microsoft.com/office/drawing/2014/main" id="{58235DC1-C0F9-4215-8601-C4A7E2C2804E}"/>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8" name="ZoneTexte 33">
              <a:extLst>
                <a:ext uri="{FF2B5EF4-FFF2-40B4-BE49-F238E27FC236}">
                  <a16:creationId xmlns="" xmlns:a16="http://schemas.microsoft.com/office/drawing/2014/main" id="{B092F9EA-74F5-4A51-B67D-EEDE8827E08E}"/>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5</a:t>
              </a:r>
            </a:p>
          </p:txBody>
        </p:sp>
      </p:grpSp>
      <p:cxnSp>
        <p:nvCxnSpPr>
          <p:cNvPr id="39" name="Straight Arrow Connector 13">
            <a:extLst>
              <a:ext uri="{FF2B5EF4-FFF2-40B4-BE49-F238E27FC236}">
                <a16:creationId xmlns="" xmlns:a16="http://schemas.microsoft.com/office/drawing/2014/main" id="{E15D9E0B-3B14-498C-98E9-83EA5415299B}"/>
              </a:ext>
            </a:extLst>
          </p:cNvPr>
          <p:cNvCxnSpPr>
            <a:cxnSpLocks/>
          </p:cNvCxnSpPr>
          <p:nvPr/>
        </p:nvCxnSpPr>
        <p:spPr>
          <a:xfrm>
            <a:off x="4244546" y="3682076"/>
            <a:ext cx="203283" cy="42721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827187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10" descr="Une image contenant texte&#10;&#10;Description générée automatiquement">
            <a:extLst>
              <a:ext uri="{FF2B5EF4-FFF2-40B4-BE49-F238E27FC236}">
                <a16:creationId xmlns="" xmlns:a16="http://schemas.microsoft.com/office/drawing/2014/main" id="{92565C6C-C47B-438D-B438-8266FA183240}"/>
              </a:ext>
            </a:extLst>
          </p:cNvPr>
          <p:cNvPicPr>
            <a:picLocks noChangeAspect="1"/>
          </p:cNvPicPr>
          <p:nvPr/>
        </p:nvPicPr>
        <p:blipFill>
          <a:blip r:embed="rId2"/>
          <a:stretch>
            <a:fillRect/>
          </a:stretch>
        </p:blipFill>
        <p:spPr>
          <a:xfrm>
            <a:off x="5020574" y="2204124"/>
            <a:ext cx="3856007" cy="2932829"/>
          </a:xfrm>
          <a:prstGeom prst="rect">
            <a:avLst/>
          </a:prstGeom>
        </p:spPr>
      </p:pic>
      <p:pic>
        <p:nvPicPr>
          <p:cNvPr id="9" name="Image 9">
            <a:extLst>
              <a:ext uri="{FF2B5EF4-FFF2-40B4-BE49-F238E27FC236}">
                <a16:creationId xmlns="" xmlns:a16="http://schemas.microsoft.com/office/drawing/2014/main" id="{674F7C64-9802-46C6-B427-9686DDC54DC4}"/>
              </a:ext>
            </a:extLst>
          </p:cNvPr>
          <p:cNvPicPr>
            <a:picLocks noChangeAspect="1"/>
          </p:cNvPicPr>
          <p:nvPr/>
        </p:nvPicPr>
        <p:blipFill>
          <a:blip r:embed="rId3"/>
          <a:stretch>
            <a:fillRect/>
          </a:stretch>
        </p:blipFill>
        <p:spPr>
          <a:xfrm>
            <a:off x="276045" y="850687"/>
            <a:ext cx="4951562" cy="1611170"/>
          </a:xfrm>
          <a:prstGeom prst="rect">
            <a:avLst/>
          </a:prstGeom>
        </p:spPr>
      </p:pic>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latin typeface="+mn-lt"/>
              </a:rPr>
              <a:t>2.4. </a:t>
            </a:r>
            <a:r>
              <a:rPr lang="fr-FR" b="1" dirty="0">
                <a:solidFill>
                  <a:srgbClr val="002060"/>
                </a:solidFill>
                <a:effectLst>
                  <a:outerShdw blurRad="38100" dist="38100" dir="2700000" algn="tl">
                    <a:srgbClr val="000000">
                      <a:alpha val="43137"/>
                    </a:srgbClr>
                  </a:outerShdw>
                </a:effectLst>
                <a:latin typeface="+mn-lt"/>
              </a:rPr>
              <a:t>Exporter une offre de prix</a:t>
            </a:r>
            <a:endParaRPr lang="fr-FR" b="1" dirty="0">
              <a:solidFill>
                <a:srgbClr val="002060"/>
              </a:solidFill>
              <a:effectLst>
                <a:outerShdw blurRad="38100" dist="38100" dir="2700000" algn="tl">
                  <a:srgbClr val="000000">
                    <a:alpha val="43137"/>
                  </a:srgbClr>
                </a:outerShdw>
              </a:effectLst>
              <a:latin typeface="+mn-lt"/>
              <a:cs typeface="Calibri"/>
            </a:endParaRPr>
          </a:p>
        </p:txBody>
      </p: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3" name="Espace réservé du pied de page 2">
            <a:extLst>
              <a:ext uri="{FF2B5EF4-FFF2-40B4-BE49-F238E27FC236}">
                <a16:creationId xmlns="" xmlns:a16="http://schemas.microsoft.com/office/drawing/2014/main" id="{97D94D1A-676F-4902-AB4F-479C6EAF64BE}"/>
              </a:ext>
            </a:extLst>
          </p:cNvPr>
          <p:cNvSpPr>
            <a:spLocks noGrp="1"/>
          </p:cNvSpPr>
          <p:nvPr>
            <p:ph type="ftr" sz="quarter" idx="11"/>
          </p:nvPr>
        </p:nvSpPr>
        <p:spPr/>
        <p:txBody>
          <a:bodyPr/>
          <a:lstStyle/>
          <a:p>
            <a:pPr>
              <a:defRPr/>
            </a:pPr>
            <a:r>
              <a:rPr lang="fr-FR" dirty="0"/>
              <a:t>Tuto Revit - chiffrage d'un ouvrage</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21</a:t>
            </a:fld>
            <a:endParaRPr lang="fr-FR" altLang="fr-FR" sz="1200">
              <a:solidFill>
                <a:srgbClr val="002060"/>
              </a:solidFill>
            </a:endParaRPr>
          </a:p>
        </p:txBody>
      </p:sp>
      <p:sp>
        <p:nvSpPr>
          <p:cNvPr id="49" name="ZoneTexte 15">
            <a:extLst>
              <a:ext uri="{FF2B5EF4-FFF2-40B4-BE49-F238E27FC236}">
                <a16:creationId xmlns="" xmlns:a16="http://schemas.microsoft.com/office/drawing/2014/main" id="{7098275C-7343-4AD1-8B6D-EA5F613E81BE}"/>
              </a:ext>
            </a:extLst>
          </p:cNvPr>
          <p:cNvSpPr txBox="1">
            <a:spLocks noChangeArrowheads="1"/>
          </p:cNvSpPr>
          <p:nvPr/>
        </p:nvSpPr>
        <p:spPr bwMode="auto">
          <a:xfrm>
            <a:off x="5486399" y="1090634"/>
            <a:ext cx="4029909"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"Imprimer, exporter, transmettre"</a:t>
            </a:r>
            <a:endParaRPr lang="fr-FR" altLang="fr-FR" sz="1200" dirty="0">
              <a:cs typeface="Calibri"/>
            </a:endParaRPr>
          </a:p>
          <a:p>
            <a:pPr>
              <a:lnSpc>
                <a:spcPct val="100000"/>
              </a:lnSpc>
              <a:spcBef>
                <a:spcPct val="0"/>
              </a:spcBef>
              <a:buFont typeface="Wingdings" panose="05000000000000000000" pitchFamily="2" charset="2"/>
              <a:buChar char="è"/>
            </a:pPr>
            <a:r>
              <a:rPr lang="fr-FR" altLang="fr-FR" sz="1200" b="1" dirty="0">
                <a:latin typeface="Calibri"/>
                <a:cs typeface="Calibri"/>
              </a:rPr>
              <a:t>Attendre q</a:t>
            </a:r>
            <a:r>
              <a:rPr lang="fr-FR" altLang="fr-FR" sz="1200" dirty="0">
                <a:latin typeface="Calibri"/>
                <a:cs typeface="Calibri"/>
              </a:rPr>
              <a:t>ue la page s'ouvre</a:t>
            </a:r>
            <a:endParaRPr lang="fr-FR" altLang="fr-FR" sz="1200" dirty="0">
              <a:cs typeface="Calibri"/>
            </a:endParaRPr>
          </a:p>
        </p:txBody>
      </p:sp>
      <p:grpSp>
        <p:nvGrpSpPr>
          <p:cNvPr id="50" name="Groupe 31">
            <a:extLst>
              <a:ext uri="{FF2B5EF4-FFF2-40B4-BE49-F238E27FC236}">
                <a16:creationId xmlns="" xmlns:a16="http://schemas.microsoft.com/office/drawing/2014/main" id="{FAB1B515-7738-414F-A10E-B65D566E869D}"/>
              </a:ext>
            </a:extLst>
          </p:cNvPr>
          <p:cNvGrpSpPr>
            <a:grpSpLocks/>
          </p:cNvGrpSpPr>
          <p:nvPr/>
        </p:nvGrpSpPr>
        <p:grpSpPr bwMode="auto">
          <a:xfrm>
            <a:off x="5357151" y="949479"/>
            <a:ext cx="333374" cy="277814"/>
            <a:chOff x="2924168" y="1998698"/>
            <a:chExt cx="318782" cy="277000"/>
          </a:xfrm>
        </p:grpSpPr>
        <p:sp>
          <p:nvSpPr>
            <p:cNvPr id="51" name="Ellipse 32">
              <a:extLst>
                <a:ext uri="{FF2B5EF4-FFF2-40B4-BE49-F238E27FC236}">
                  <a16:creationId xmlns="" xmlns:a16="http://schemas.microsoft.com/office/drawing/2014/main" id="{33AA8B18-8B1F-4748-ABE4-BE93C7807957}"/>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2" name="ZoneTexte 33">
              <a:extLst>
                <a:ext uri="{FF2B5EF4-FFF2-40B4-BE49-F238E27FC236}">
                  <a16:creationId xmlns="" xmlns:a16="http://schemas.microsoft.com/office/drawing/2014/main" id="{066E66CE-CAAF-4898-84B2-04EBD82D9C23}"/>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1</a:t>
              </a:r>
            </a:p>
          </p:txBody>
        </p:sp>
      </p:grpSp>
      <p:cxnSp>
        <p:nvCxnSpPr>
          <p:cNvPr id="64" name="Straight Arrow Connector 13">
            <a:extLst>
              <a:ext uri="{FF2B5EF4-FFF2-40B4-BE49-F238E27FC236}">
                <a16:creationId xmlns="" xmlns:a16="http://schemas.microsoft.com/office/drawing/2014/main" id="{8D9EB219-2ECB-4AB2-8461-165644C898DD}"/>
              </a:ext>
            </a:extLst>
          </p:cNvPr>
          <p:cNvCxnSpPr>
            <a:cxnSpLocks/>
          </p:cNvCxnSpPr>
          <p:nvPr/>
        </p:nvCxnSpPr>
        <p:spPr>
          <a:xfrm flipH="1">
            <a:off x="4663489" y="1335692"/>
            <a:ext cx="823262" cy="39271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3" name="Straight Arrow Connector 13">
            <a:extLst>
              <a:ext uri="{FF2B5EF4-FFF2-40B4-BE49-F238E27FC236}">
                <a16:creationId xmlns="" xmlns:a16="http://schemas.microsoft.com/office/drawing/2014/main" id="{C08F842B-36A7-4B27-A3ED-C4ED545A3C30}"/>
              </a:ext>
            </a:extLst>
          </p:cNvPr>
          <p:cNvCxnSpPr>
            <a:cxnSpLocks/>
          </p:cNvCxnSpPr>
          <p:nvPr/>
        </p:nvCxnSpPr>
        <p:spPr>
          <a:xfrm>
            <a:off x="5987082" y="1508219"/>
            <a:ext cx="82513" cy="105694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5" name="ZoneTexte 15">
            <a:extLst>
              <a:ext uri="{FF2B5EF4-FFF2-40B4-BE49-F238E27FC236}">
                <a16:creationId xmlns="" xmlns:a16="http://schemas.microsoft.com/office/drawing/2014/main" id="{B78F5FAB-FB21-409E-A8B7-69D6FF7E879E}"/>
              </a:ext>
            </a:extLst>
          </p:cNvPr>
          <p:cNvSpPr txBox="1">
            <a:spLocks noChangeArrowheads="1"/>
          </p:cNvSpPr>
          <p:nvPr/>
        </p:nvSpPr>
        <p:spPr bwMode="auto">
          <a:xfrm>
            <a:off x="1725282" y="4998399"/>
            <a:ext cx="4167931" cy="120032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"Exporter et Imprimer"</a:t>
            </a:r>
          </a:p>
          <a:p>
            <a:pPr>
              <a:lnSpc>
                <a:spcPct val="100000"/>
              </a:lnSpc>
              <a:spcBef>
                <a:spcPct val="0"/>
              </a:spcBef>
              <a:buFont typeface="Wingdings,Sans-Serif" panose="05000000000000000000" pitchFamily="2" charset="2"/>
              <a:buChar char="è"/>
            </a:pPr>
            <a:r>
              <a:rPr lang="fr-FR" sz="1200" b="1" dirty="0">
                <a:latin typeface="Calibri"/>
                <a:cs typeface="Calibri"/>
              </a:rPr>
              <a:t>Sélectionner </a:t>
            </a:r>
            <a:r>
              <a:rPr lang="fr-FR" sz="1200" dirty="0">
                <a:latin typeface="Calibri"/>
                <a:cs typeface="Calibri"/>
              </a:rPr>
              <a:t>Word ou Excel suivant votre préférence</a:t>
            </a:r>
          </a:p>
          <a:p>
            <a:pPr lvl="1">
              <a:lnSpc>
                <a:spcPct val="100000"/>
              </a:lnSpc>
              <a:spcBef>
                <a:spcPct val="0"/>
              </a:spcBef>
              <a:buFont typeface="Wingdings,Sans-Serif" panose="05000000000000000000" pitchFamily="2" charset="2"/>
              <a:buChar char="è"/>
            </a:pPr>
            <a:r>
              <a:rPr lang="fr-FR" sz="1200" dirty="0">
                <a:latin typeface="Calibri"/>
                <a:cs typeface="Calibri"/>
              </a:rPr>
              <a:t>Word est plus direct pour un simple copier/coller</a:t>
            </a:r>
            <a:endParaRPr lang="en-US" sz="1200" dirty="0">
              <a:latin typeface="Calibri"/>
              <a:cs typeface="Calibri"/>
            </a:endParaRPr>
          </a:p>
          <a:p>
            <a:pPr lvl="1">
              <a:lnSpc>
                <a:spcPct val="100000"/>
              </a:lnSpc>
              <a:spcBef>
                <a:spcPct val="0"/>
              </a:spcBef>
              <a:buFont typeface="Wingdings,Sans-Serif" panose="05000000000000000000" pitchFamily="2" charset="2"/>
              <a:buChar char="è"/>
            </a:pPr>
            <a:r>
              <a:rPr lang="fr-FR" sz="1200" dirty="0">
                <a:latin typeface="Calibri"/>
                <a:cs typeface="Calibri"/>
              </a:rPr>
              <a:t>Excel vous permet de modifier les calculs avant de l'insérer dans votre dossier</a:t>
            </a:r>
            <a:endParaRPr lang="fr-FR" dirty="0"/>
          </a:p>
          <a:p>
            <a:pPr>
              <a:lnSpc>
                <a:spcPct val="100000"/>
              </a:lnSpc>
              <a:spcBef>
                <a:spcPct val="0"/>
              </a:spcBef>
              <a:buFont typeface="Wingdings" panose="05000000000000000000" pitchFamily="2" charset="2"/>
              <a:buChar char="è"/>
            </a:pPr>
            <a:r>
              <a:rPr lang="fr-FR" altLang="fr-FR" sz="1200" b="1" dirty="0">
                <a:latin typeface="Calibri"/>
                <a:cs typeface="Calibri"/>
              </a:rPr>
              <a:t>Ouvrir </a:t>
            </a:r>
            <a:r>
              <a:rPr lang="fr-FR" altLang="fr-FR" sz="1200" dirty="0">
                <a:latin typeface="Calibri"/>
                <a:cs typeface="Calibri"/>
              </a:rPr>
              <a:t>le fichier téléchargé comme d'habitude</a:t>
            </a:r>
          </a:p>
        </p:txBody>
      </p:sp>
      <p:grpSp>
        <p:nvGrpSpPr>
          <p:cNvPr id="36" name="Groupe 31">
            <a:extLst>
              <a:ext uri="{FF2B5EF4-FFF2-40B4-BE49-F238E27FC236}">
                <a16:creationId xmlns="" xmlns:a16="http://schemas.microsoft.com/office/drawing/2014/main" id="{B33BB13C-28F1-4F24-A3C7-AFAC26187136}"/>
              </a:ext>
            </a:extLst>
          </p:cNvPr>
          <p:cNvGrpSpPr>
            <a:grpSpLocks/>
          </p:cNvGrpSpPr>
          <p:nvPr/>
        </p:nvGrpSpPr>
        <p:grpSpPr bwMode="auto">
          <a:xfrm>
            <a:off x="1621919" y="4857245"/>
            <a:ext cx="333374" cy="277813"/>
            <a:chOff x="2924172" y="1998698"/>
            <a:chExt cx="318782" cy="276999"/>
          </a:xfrm>
        </p:grpSpPr>
        <p:sp>
          <p:nvSpPr>
            <p:cNvPr id="37" name="Ellipse 32">
              <a:extLst>
                <a:ext uri="{FF2B5EF4-FFF2-40B4-BE49-F238E27FC236}">
                  <a16:creationId xmlns="" xmlns:a16="http://schemas.microsoft.com/office/drawing/2014/main" id="{58235DC1-C0F9-4215-8601-C4A7E2C2804E}"/>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8" name="ZoneTexte 33">
              <a:extLst>
                <a:ext uri="{FF2B5EF4-FFF2-40B4-BE49-F238E27FC236}">
                  <a16:creationId xmlns="" xmlns:a16="http://schemas.microsoft.com/office/drawing/2014/main" id="{B092F9EA-74F5-4A51-B67D-EEDE8827E08E}"/>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latin typeface="Calibri"/>
                  <a:cs typeface="Calibri"/>
                </a:rPr>
                <a:t>3</a:t>
              </a:r>
              <a:endParaRPr lang="fr-FR" altLang="fr-FR" sz="1200" dirty="0">
                <a:cs typeface="Calibri"/>
              </a:endParaRPr>
            </a:p>
          </p:txBody>
        </p:sp>
      </p:grpSp>
      <p:cxnSp>
        <p:nvCxnSpPr>
          <p:cNvPr id="39" name="Straight Arrow Connector 13">
            <a:extLst>
              <a:ext uri="{FF2B5EF4-FFF2-40B4-BE49-F238E27FC236}">
                <a16:creationId xmlns="" xmlns:a16="http://schemas.microsoft.com/office/drawing/2014/main" id="{E15D9E0B-3B14-498C-98E9-83EA5415299B}"/>
              </a:ext>
            </a:extLst>
          </p:cNvPr>
          <p:cNvCxnSpPr>
            <a:cxnSpLocks/>
          </p:cNvCxnSpPr>
          <p:nvPr/>
        </p:nvCxnSpPr>
        <p:spPr>
          <a:xfrm>
            <a:off x="5866312" y="5088181"/>
            <a:ext cx="1695653" cy="452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1" name="Straight Arrow Connector 13">
            <a:extLst>
              <a:ext uri="{FF2B5EF4-FFF2-40B4-BE49-F238E27FC236}">
                <a16:creationId xmlns="" xmlns:a16="http://schemas.microsoft.com/office/drawing/2014/main" id="{B34D2947-1E1F-4B73-A77C-A55CF3FEE7E7}"/>
              </a:ext>
            </a:extLst>
          </p:cNvPr>
          <p:cNvCxnSpPr>
            <a:cxnSpLocks/>
          </p:cNvCxnSpPr>
          <p:nvPr/>
        </p:nvCxnSpPr>
        <p:spPr>
          <a:xfrm>
            <a:off x="4097511" y="3343856"/>
            <a:ext cx="983132" cy="79075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 name="ZoneTexte 36">
            <a:extLst>
              <a:ext uri="{FF2B5EF4-FFF2-40B4-BE49-F238E27FC236}">
                <a16:creationId xmlns="" xmlns:a16="http://schemas.microsoft.com/office/drawing/2014/main" id="{6DE7CC31-BA14-4879-B482-4B0093844C0C}"/>
              </a:ext>
            </a:extLst>
          </p:cNvPr>
          <p:cNvSpPr txBox="1">
            <a:spLocks noChangeArrowheads="1"/>
          </p:cNvSpPr>
          <p:nvPr/>
        </p:nvSpPr>
        <p:spPr bwMode="auto">
          <a:xfrm>
            <a:off x="805666" y="2899383"/>
            <a:ext cx="3294781" cy="830997"/>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None/>
            </a:pPr>
            <a:r>
              <a:rPr lang="fr-FR" altLang="fr-FR" sz="1200" i="1" dirty="0">
                <a:latin typeface="Calibri"/>
                <a:cs typeface="Calibri"/>
              </a:rPr>
              <a:t>Différents onglets vous permettent </a:t>
            </a:r>
            <a:r>
              <a:rPr lang="fr-FR" altLang="fr-FR" sz="1200" i="1" dirty="0" smtClean="0">
                <a:latin typeface="Calibri"/>
                <a:cs typeface="Calibri"/>
              </a:rPr>
              <a:t>d’ajouter </a:t>
            </a:r>
            <a:r>
              <a:rPr lang="fr-FR" altLang="fr-FR" sz="1200" i="1" dirty="0">
                <a:latin typeface="Calibri"/>
                <a:cs typeface="Calibri"/>
              </a:rPr>
              <a:t>des éléments sur votre devis comme un </a:t>
            </a:r>
            <a:r>
              <a:rPr lang="fr-FR" altLang="fr-FR" sz="1200" i="1" dirty="0" smtClean="0">
                <a:latin typeface="Calibri"/>
                <a:cs typeface="Calibri"/>
              </a:rPr>
              <a:t>logo ou </a:t>
            </a:r>
            <a:r>
              <a:rPr lang="fr-FR" altLang="fr-FR" sz="1200" i="1" dirty="0">
                <a:latin typeface="Calibri"/>
                <a:cs typeface="Calibri"/>
              </a:rPr>
              <a:t>des informations sur votre entreprise </a:t>
            </a:r>
            <a:r>
              <a:rPr lang="fr-FR" altLang="fr-FR" sz="1200" i="1" dirty="0" smtClean="0">
                <a:latin typeface="Calibri"/>
                <a:cs typeface="Calibri"/>
              </a:rPr>
              <a:t>(ce </a:t>
            </a:r>
            <a:r>
              <a:rPr lang="fr-FR" altLang="fr-FR" sz="1200" i="1" dirty="0">
                <a:latin typeface="Calibri"/>
                <a:cs typeface="Calibri"/>
              </a:rPr>
              <a:t>qui ne vous sera pas utile dans vos </a:t>
            </a:r>
            <a:r>
              <a:rPr lang="fr-FR" altLang="fr-FR" sz="1200" i="1" dirty="0" smtClean="0">
                <a:latin typeface="Calibri"/>
                <a:cs typeface="Calibri"/>
              </a:rPr>
              <a:t>projets)</a:t>
            </a:r>
            <a:endParaRPr lang="fr-FR" dirty="0"/>
          </a:p>
        </p:txBody>
      </p:sp>
      <p:grpSp>
        <p:nvGrpSpPr>
          <p:cNvPr id="13" name="Groupe 37">
            <a:extLst>
              <a:ext uri="{FF2B5EF4-FFF2-40B4-BE49-F238E27FC236}">
                <a16:creationId xmlns="" xmlns:a16="http://schemas.microsoft.com/office/drawing/2014/main" id="{4AA81E6F-35C0-4BE5-9914-AFF65CC2FB02}"/>
              </a:ext>
            </a:extLst>
          </p:cNvPr>
          <p:cNvGrpSpPr>
            <a:grpSpLocks/>
          </p:cNvGrpSpPr>
          <p:nvPr/>
        </p:nvGrpSpPr>
        <p:grpSpPr bwMode="auto">
          <a:xfrm>
            <a:off x="686603" y="2773132"/>
            <a:ext cx="336550" cy="277812"/>
            <a:chOff x="4198688" y="2088698"/>
            <a:chExt cx="318782" cy="276999"/>
          </a:xfrm>
        </p:grpSpPr>
        <p:sp>
          <p:nvSpPr>
            <p:cNvPr id="27" name="Ellipse 38">
              <a:extLst>
                <a:ext uri="{FF2B5EF4-FFF2-40B4-BE49-F238E27FC236}">
                  <a16:creationId xmlns="" xmlns:a16="http://schemas.microsoft.com/office/drawing/2014/main" id="{222003D0-47D5-4121-BD96-7817CF4F6C55}"/>
                </a:ext>
              </a:extLst>
            </p:cNvPr>
            <p:cNvSpPr/>
            <p:nvPr/>
          </p:nvSpPr>
          <p:spPr>
            <a:xfrm>
              <a:off x="4198688" y="2102943"/>
              <a:ext cx="255627" cy="262754"/>
            </a:xfrm>
            <a:prstGeom prst="ellipse">
              <a:avLst/>
            </a:prstGeom>
            <a:solidFill>
              <a:srgbClr val="CCFFFF"/>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28" name="ZoneTexte 39">
              <a:extLst>
                <a:ext uri="{FF2B5EF4-FFF2-40B4-BE49-F238E27FC236}">
                  <a16:creationId xmlns="" xmlns:a16="http://schemas.microsoft.com/office/drawing/2014/main" id="{DFC05AA6-6B4F-4926-B47C-A1292DAEDAE5}"/>
                </a:ext>
              </a:extLst>
            </p:cNvPr>
            <p:cNvSpPr txBox="1">
              <a:spLocks noChangeArrowheads="1"/>
            </p:cNvSpPr>
            <p:nvPr/>
          </p:nvSpPr>
          <p:spPr bwMode="auto">
            <a:xfrm>
              <a:off x="4198688" y="208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cs typeface="Calibri"/>
                </a:rPr>
                <a:t>2</a:t>
              </a:r>
            </a:p>
          </p:txBody>
        </p:sp>
      </p:grpSp>
      <p:cxnSp>
        <p:nvCxnSpPr>
          <p:cNvPr id="30" name="Straight Arrow Connector 13">
            <a:extLst>
              <a:ext uri="{FF2B5EF4-FFF2-40B4-BE49-F238E27FC236}">
                <a16:creationId xmlns="" xmlns:a16="http://schemas.microsoft.com/office/drawing/2014/main" id="{A60F11C9-93B8-46BB-AE3A-C5EE5D878891}"/>
              </a:ext>
            </a:extLst>
          </p:cNvPr>
          <p:cNvCxnSpPr>
            <a:cxnSpLocks/>
          </p:cNvCxnSpPr>
          <p:nvPr/>
        </p:nvCxnSpPr>
        <p:spPr>
          <a:xfrm>
            <a:off x="4132017" y="3343856"/>
            <a:ext cx="948626" cy="92015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31" name="Straight Arrow Connector 13">
            <a:extLst>
              <a:ext uri="{FF2B5EF4-FFF2-40B4-BE49-F238E27FC236}">
                <a16:creationId xmlns="" xmlns:a16="http://schemas.microsoft.com/office/drawing/2014/main" id="{A71428A5-C101-40CD-B309-B951522ABE17}"/>
              </a:ext>
            </a:extLst>
          </p:cNvPr>
          <p:cNvCxnSpPr>
            <a:cxnSpLocks/>
          </p:cNvCxnSpPr>
          <p:nvPr/>
        </p:nvCxnSpPr>
        <p:spPr>
          <a:xfrm>
            <a:off x="4132017" y="3343856"/>
            <a:ext cx="948626" cy="103229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pic>
        <p:nvPicPr>
          <p:cNvPr id="14" name="Image 14">
            <a:extLst>
              <a:ext uri="{FF2B5EF4-FFF2-40B4-BE49-F238E27FC236}">
                <a16:creationId xmlns="" xmlns:a16="http://schemas.microsoft.com/office/drawing/2014/main" id="{6A40B413-996C-4BC6-AFD7-AFEC7FC70BCF}"/>
              </a:ext>
            </a:extLst>
          </p:cNvPr>
          <p:cNvPicPr>
            <a:picLocks noChangeAspect="1"/>
          </p:cNvPicPr>
          <p:nvPr/>
        </p:nvPicPr>
        <p:blipFill>
          <a:blip r:embed="rId4"/>
          <a:stretch>
            <a:fillRect/>
          </a:stretch>
        </p:blipFill>
        <p:spPr>
          <a:xfrm>
            <a:off x="6478437" y="5172347"/>
            <a:ext cx="1268084" cy="1283715"/>
          </a:xfrm>
          <a:prstGeom prst="rect">
            <a:avLst/>
          </a:prstGeom>
        </p:spPr>
      </p:pic>
      <p:cxnSp>
        <p:nvCxnSpPr>
          <p:cNvPr id="34" name="Straight Arrow Connector 13">
            <a:extLst>
              <a:ext uri="{FF2B5EF4-FFF2-40B4-BE49-F238E27FC236}">
                <a16:creationId xmlns="" xmlns:a16="http://schemas.microsoft.com/office/drawing/2014/main" id="{B9581F61-EBCD-4799-8577-2DAB9DD639AB}"/>
              </a:ext>
            </a:extLst>
          </p:cNvPr>
          <p:cNvCxnSpPr>
            <a:cxnSpLocks/>
          </p:cNvCxnSpPr>
          <p:nvPr/>
        </p:nvCxnSpPr>
        <p:spPr>
          <a:xfrm>
            <a:off x="5900816" y="5502250"/>
            <a:ext cx="1040047" cy="16842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0" name="Straight Arrow Connector 13">
            <a:extLst>
              <a:ext uri="{FF2B5EF4-FFF2-40B4-BE49-F238E27FC236}">
                <a16:creationId xmlns="" xmlns:a16="http://schemas.microsoft.com/office/drawing/2014/main" id="{9388E85F-0D20-4BED-BE39-EB6C2D9FEB06}"/>
              </a:ext>
            </a:extLst>
          </p:cNvPr>
          <p:cNvCxnSpPr>
            <a:cxnSpLocks/>
          </p:cNvCxnSpPr>
          <p:nvPr/>
        </p:nvCxnSpPr>
        <p:spPr>
          <a:xfrm>
            <a:off x="5892190" y="5502250"/>
            <a:ext cx="1497246" cy="9078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226469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5" descr="Une image contenant table&#10;&#10;Description générée automatiquement">
            <a:extLst>
              <a:ext uri="{FF2B5EF4-FFF2-40B4-BE49-F238E27FC236}">
                <a16:creationId xmlns="" xmlns:a16="http://schemas.microsoft.com/office/drawing/2014/main" id="{62B80BC6-5687-464C-9A9C-88808A5DBCA0}"/>
              </a:ext>
            </a:extLst>
          </p:cNvPr>
          <p:cNvPicPr>
            <a:picLocks noChangeAspect="1"/>
          </p:cNvPicPr>
          <p:nvPr/>
        </p:nvPicPr>
        <p:blipFill>
          <a:blip r:embed="rId2"/>
          <a:stretch>
            <a:fillRect/>
          </a:stretch>
        </p:blipFill>
        <p:spPr>
          <a:xfrm>
            <a:off x="4986069" y="1959383"/>
            <a:ext cx="3174520" cy="2663188"/>
          </a:xfrm>
          <a:prstGeom prst="rect">
            <a:avLst/>
          </a:prstGeom>
        </p:spPr>
      </p:pic>
      <p:sp>
        <p:nvSpPr>
          <p:cNvPr id="7" name="ZoneTexte 6">
            <a:extLst>
              <a:ext uri="{FF2B5EF4-FFF2-40B4-BE49-F238E27FC236}">
                <a16:creationId xmlns="" xmlns:a16="http://schemas.microsoft.com/office/drawing/2014/main" id="{E673594B-04BD-49EF-9197-54AD800D030D}"/>
              </a:ext>
            </a:extLst>
          </p:cNvPr>
          <p:cNvSpPr txBox="1"/>
          <p:nvPr/>
        </p:nvSpPr>
        <p:spPr>
          <a:xfrm>
            <a:off x="7938" y="34925"/>
            <a:ext cx="9036050" cy="738664"/>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2. Réaliser un quantitatif et une offre de prix</a:t>
            </a:r>
          </a:p>
          <a:p>
            <a:pPr eaLnBrk="1" fontAlgn="auto" hangingPunct="1">
              <a:spcBef>
                <a:spcPts val="0"/>
              </a:spcBef>
              <a:spcAft>
                <a:spcPts val="0"/>
              </a:spcAft>
              <a:defRPr/>
            </a:pPr>
            <a:r>
              <a:rPr lang="fr-FR" b="1" dirty="0" smtClean="0">
                <a:solidFill>
                  <a:srgbClr val="002060"/>
                </a:solidFill>
                <a:effectLst>
                  <a:outerShdw blurRad="38100" dist="38100" dir="2700000" algn="tl">
                    <a:srgbClr val="000000">
                      <a:alpha val="43137"/>
                    </a:srgbClr>
                  </a:outerShdw>
                </a:effectLst>
                <a:latin typeface="+mn-lt"/>
              </a:rPr>
              <a:t>2.4. </a:t>
            </a:r>
            <a:r>
              <a:rPr lang="fr-FR" b="1" dirty="0">
                <a:solidFill>
                  <a:srgbClr val="002060"/>
                </a:solidFill>
                <a:effectLst>
                  <a:outerShdw blurRad="38100" dist="38100" dir="2700000" algn="tl">
                    <a:srgbClr val="000000">
                      <a:alpha val="43137"/>
                    </a:srgbClr>
                  </a:outerShdw>
                </a:effectLst>
                <a:latin typeface="+mn-lt"/>
              </a:rPr>
              <a:t>Exporter une offre de prix</a:t>
            </a:r>
            <a:endParaRPr lang="fr-FR" b="1" dirty="0">
              <a:solidFill>
                <a:srgbClr val="002060"/>
              </a:solidFill>
              <a:effectLst>
                <a:outerShdw blurRad="38100" dist="38100" dir="2700000" algn="tl">
                  <a:srgbClr val="000000">
                    <a:alpha val="43137"/>
                  </a:srgbClr>
                </a:outerShdw>
              </a:effectLst>
              <a:latin typeface="+mn-lt"/>
              <a:cs typeface="Calibri"/>
            </a:endParaRPr>
          </a:p>
        </p:txBody>
      </p:sp>
      <p:sp>
        <p:nvSpPr>
          <p:cNvPr id="2" name="Espace réservé de la date 1">
            <a:extLst>
              <a:ext uri="{FF2B5EF4-FFF2-40B4-BE49-F238E27FC236}">
                <a16:creationId xmlns="" xmlns:a16="http://schemas.microsoft.com/office/drawing/2014/main" id="{3A267999-E892-40E7-87B2-C0C63E34E5BF}"/>
              </a:ext>
            </a:extLst>
          </p:cNvPr>
          <p:cNvSpPr>
            <a:spLocks noGrp="1"/>
          </p:cNvSpPr>
          <p:nvPr>
            <p:ph type="dt" sz="quarter" idx="10"/>
          </p:nvPr>
        </p:nvSpPr>
        <p:spPr/>
        <p:txBody>
          <a:bodyPr/>
          <a:lstStyle/>
          <a:p>
            <a:pPr>
              <a:defRPr/>
            </a:pPr>
            <a:r>
              <a:rPr lang="fr-FR"/>
              <a:t>Lycée D. Diderot</a:t>
            </a:r>
          </a:p>
        </p:txBody>
      </p:sp>
      <p:sp>
        <p:nvSpPr>
          <p:cNvPr id="3" name="Espace réservé du pied de page 2">
            <a:extLst>
              <a:ext uri="{FF2B5EF4-FFF2-40B4-BE49-F238E27FC236}">
                <a16:creationId xmlns="" xmlns:a16="http://schemas.microsoft.com/office/drawing/2014/main" id="{97D94D1A-676F-4902-AB4F-479C6EAF64BE}"/>
              </a:ext>
            </a:extLst>
          </p:cNvPr>
          <p:cNvSpPr>
            <a:spLocks noGrp="1"/>
          </p:cNvSpPr>
          <p:nvPr>
            <p:ph type="ftr" sz="quarter" idx="11"/>
          </p:nvPr>
        </p:nvSpPr>
        <p:spPr/>
        <p:txBody>
          <a:bodyPr/>
          <a:lstStyle/>
          <a:p>
            <a:pPr>
              <a:defRPr/>
            </a:pPr>
            <a:r>
              <a:rPr lang="fr-FR" dirty="0"/>
              <a:t>Tuto Revit - chiffrage d'un ouvrage</a:t>
            </a:r>
          </a:p>
        </p:txBody>
      </p:sp>
      <p:sp>
        <p:nvSpPr>
          <p:cNvPr id="4" name="Espace réservé du numéro de diapositive 3">
            <a:extLst>
              <a:ext uri="{FF2B5EF4-FFF2-40B4-BE49-F238E27FC236}">
                <a16:creationId xmlns="" xmlns:a16="http://schemas.microsoft.com/office/drawing/2014/main" id="{71C78588-8F4E-4BA1-B496-6DF10CB1354D}"/>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46FB072-080B-41FB-A2AD-BB7C4391C934}" type="slidenum">
              <a:rPr lang="fr-FR" altLang="fr-FR" sz="1200">
                <a:solidFill>
                  <a:srgbClr val="002060"/>
                </a:solidFill>
              </a:rPr>
              <a:pPr>
                <a:lnSpc>
                  <a:spcPct val="100000"/>
                </a:lnSpc>
                <a:spcBef>
                  <a:spcPct val="0"/>
                </a:spcBef>
                <a:buFontTx/>
                <a:buNone/>
              </a:pPr>
              <a:t>22</a:t>
            </a:fld>
            <a:endParaRPr lang="fr-FR" altLang="fr-FR" sz="1200">
              <a:solidFill>
                <a:srgbClr val="002060"/>
              </a:solidFill>
            </a:endParaRPr>
          </a:p>
        </p:txBody>
      </p:sp>
      <p:sp>
        <p:nvSpPr>
          <p:cNvPr id="49" name="ZoneTexte 15">
            <a:extLst>
              <a:ext uri="{FF2B5EF4-FFF2-40B4-BE49-F238E27FC236}">
                <a16:creationId xmlns="" xmlns:a16="http://schemas.microsoft.com/office/drawing/2014/main" id="{7098275C-7343-4AD1-8B6D-EA5F613E81BE}"/>
              </a:ext>
            </a:extLst>
          </p:cNvPr>
          <p:cNvSpPr txBox="1">
            <a:spLocks noChangeArrowheads="1"/>
          </p:cNvSpPr>
          <p:nvPr/>
        </p:nvSpPr>
        <p:spPr bwMode="auto">
          <a:xfrm>
            <a:off x="2234240" y="849094"/>
            <a:ext cx="4029909" cy="1015663"/>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pPr>
            <a:r>
              <a:rPr lang="fr-FR" altLang="fr-FR" sz="1200" b="1" dirty="0">
                <a:latin typeface="Calibri"/>
                <a:cs typeface="Calibri"/>
                <a:sym typeface="Wingdings" panose="05000000000000000000" pitchFamily="2" charset="2"/>
              </a:rPr>
              <a:t>Sélectionner </a:t>
            </a:r>
            <a:r>
              <a:rPr lang="fr-FR" altLang="fr-FR" sz="1200" dirty="0">
                <a:latin typeface="Calibri"/>
                <a:cs typeface="Calibri"/>
                <a:sym typeface="Wingdings" panose="05000000000000000000" pitchFamily="2" charset="2"/>
              </a:rPr>
              <a:t>la partie que vous souhaitez insérer dans votre dossier,</a:t>
            </a:r>
            <a:endParaRPr lang="fr-FR" altLang="fr-FR" sz="1200" dirty="0">
              <a:cs typeface="Calibri"/>
            </a:endParaRPr>
          </a:p>
          <a:p>
            <a:pPr>
              <a:lnSpc>
                <a:spcPct val="100000"/>
              </a:lnSpc>
              <a:spcBef>
                <a:spcPct val="0"/>
              </a:spcBef>
              <a:buFont typeface="Wingdings" panose="05000000000000000000" pitchFamily="2" charset="2"/>
              <a:buChar char="è"/>
            </a:pPr>
            <a:r>
              <a:rPr lang="fr-FR" altLang="fr-FR" sz="1200" b="1" dirty="0">
                <a:latin typeface="Calibri"/>
                <a:cs typeface="Calibri"/>
              </a:rPr>
              <a:t>Appuyer </a:t>
            </a:r>
            <a:r>
              <a:rPr lang="fr-FR" altLang="fr-FR" sz="1200" dirty="0">
                <a:latin typeface="Calibri"/>
                <a:cs typeface="Calibri"/>
              </a:rPr>
              <a:t>sur Ctrl + C pour le copier,</a:t>
            </a:r>
            <a:endParaRPr lang="fr-FR" altLang="fr-FR" sz="1200" dirty="0">
              <a:cs typeface="Calibri"/>
            </a:endParaRPr>
          </a:p>
          <a:p>
            <a:pPr>
              <a:lnSpc>
                <a:spcPct val="100000"/>
              </a:lnSpc>
              <a:spcBef>
                <a:spcPct val="0"/>
              </a:spcBef>
              <a:buFont typeface="Wingdings" panose="05000000000000000000" pitchFamily="2" charset="2"/>
              <a:buChar char="è"/>
            </a:pPr>
            <a:r>
              <a:rPr lang="fr-FR" altLang="fr-FR" sz="1200" dirty="0">
                <a:latin typeface="Calibri"/>
                <a:cs typeface="Calibri"/>
              </a:rPr>
              <a:t>Ouvrir votre dossier,</a:t>
            </a:r>
          </a:p>
          <a:p>
            <a:pPr>
              <a:lnSpc>
                <a:spcPct val="100000"/>
              </a:lnSpc>
              <a:spcBef>
                <a:spcPct val="0"/>
              </a:spcBef>
              <a:buFont typeface="Wingdings" panose="05000000000000000000" pitchFamily="2" charset="2"/>
              <a:buChar char="è"/>
            </a:pPr>
            <a:r>
              <a:rPr lang="fr-FR" altLang="fr-FR" sz="1200" dirty="0">
                <a:latin typeface="Calibri"/>
                <a:cs typeface="Calibri"/>
              </a:rPr>
              <a:t>Appuyer sur Ctrl + V pour le coller à l'endroit désiré</a:t>
            </a:r>
          </a:p>
        </p:txBody>
      </p:sp>
      <p:grpSp>
        <p:nvGrpSpPr>
          <p:cNvPr id="50" name="Groupe 31">
            <a:extLst>
              <a:ext uri="{FF2B5EF4-FFF2-40B4-BE49-F238E27FC236}">
                <a16:creationId xmlns="" xmlns:a16="http://schemas.microsoft.com/office/drawing/2014/main" id="{FAB1B515-7738-414F-A10E-B65D566E869D}"/>
              </a:ext>
            </a:extLst>
          </p:cNvPr>
          <p:cNvGrpSpPr>
            <a:grpSpLocks/>
          </p:cNvGrpSpPr>
          <p:nvPr/>
        </p:nvGrpSpPr>
        <p:grpSpPr bwMode="auto">
          <a:xfrm>
            <a:off x="2104993" y="707939"/>
            <a:ext cx="333374" cy="277814"/>
            <a:chOff x="2924168" y="1998698"/>
            <a:chExt cx="318782" cy="277000"/>
          </a:xfrm>
        </p:grpSpPr>
        <p:sp>
          <p:nvSpPr>
            <p:cNvPr id="51" name="Ellipse 32">
              <a:extLst>
                <a:ext uri="{FF2B5EF4-FFF2-40B4-BE49-F238E27FC236}">
                  <a16:creationId xmlns="" xmlns:a16="http://schemas.microsoft.com/office/drawing/2014/main" id="{33AA8B18-8B1F-4748-ABE4-BE93C7807957}"/>
                </a:ext>
              </a:extLst>
            </p:cNvPr>
            <p:cNvSpPr/>
            <p:nvPr/>
          </p:nvSpPr>
          <p:spPr>
            <a:xfrm>
              <a:off x="2927208" y="1998698"/>
              <a:ext cx="255026" cy="262753"/>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52" name="ZoneTexte 33">
              <a:extLst>
                <a:ext uri="{FF2B5EF4-FFF2-40B4-BE49-F238E27FC236}">
                  <a16:creationId xmlns="" xmlns:a16="http://schemas.microsoft.com/office/drawing/2014/main" id="{066E66CE-CAAF-4898-84B2-04EBD82D9C23}"/>
                </a:ext>
              </a:extLst>
            </p:cNvPr>
            <p:cNvSpPr txBox="1">
              <a:spLocks noChangeArrowheads="1"/>
            </p:cNvSpPr>
            <p:nvPr/>
          </p:nvSpPr>
          <p:spPr bwMode="auto">
            <a:xfrm>
              <a:off x="2924172" y="1998698"/>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a:latin typeface="Calibri"/>
                  <a:cs typeface="Calibri"/>
                </a:rPr>
                <a:t>4</a:t>
              </a:r>
              <a:endParaRPr lang="fr-FR" altLang="fr-FR" sz="1200" dirty="0">
                <a:cs typeface="Calibri"/>
              </a:endParaRPr>
            </a:p>
          </p:txBody>
        </p:sp>
      </p:grpSp>
      <p:cxnSp>
        <p:nvCxnSpPr>
          <p:cNvPr id="33" name="Straight Arrow Connector 13">
            <a:extLst>
              <a:ext uri="{FF2B5EF4-FFF2-40B4-BE49-F238E27FC236}">
                <a16:creationId xmlns="" xmlns:a16="http://schemas.microsoft.com/office/drawing/2014/main" id="{C08F842B-36A7-4B27-A3ED-C4ED545A3C30}"/>
              </a:ext>
            </a:extLst>
          </p:cNvPr>
          <p:cNvCxnSpPr>
            <a:cxnSpLocks/>
          </p:cNvCxnSpPr>
          <p:nvPr/>
        </p:nvCxnSpPr>
        <p:spPr>
          <a:xfrm>
            <a:off x="5987082" y="1508219"/>
            <a:ext cx="82513" cy="105694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2" name="ZoneTexte 36">
            <a:extLst>
              <a:ext uri="{FF2B5EF4-FFF2-40B4-BE49-F238E27FC236}">
                <a16:creationId xmlns="" xmlns:a16="http://schemas.microsoft.com/office/drawing/2014/main" id="{6DE7CC31-BA14-4879-B482-4B0093844C0C}"/>
              </a:ext>
            </a:extLst>
          </p:cNvPr>
          <p:cNvSpPr txBox="1">
            <a:spLocks noChangeArrowheads="1"/>
          </p:cNvSpPr>
          <p:nvPr/>
        </p:nvSpPr>
        <p:spPr bwMode="auto">
          <a:xfrm>
            <a:off x="6214428" y="3753398"/>
            <a:ext cx="1043287" cy="276999"/>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None/>
            </a:pPr>
            <a:r>
              <a:rPr lang="fr-FR" altLang="fr-FR" sz="1200" i="1" dirty="0">
                <a:latin typeface="Calibri"/>
                <a:cs typeface="Calibri"/>
              </a:rPr>
              <a:t>Version Excel</a:t>
            </a:r>
            <a:endParaRPr lang="fr-FR" altLang="fr-FR" sz="1200" i="1" dirty="0">
              <a:cs typeface="Calibri"/>
            </a:endParaRPr>
          </a:p>
        </p:txBody>
      </p:sp>
      <p:pic>
        <p:nvPicPr>
          <p:cNvPr id="6" name="Image 7" descr="Une image contenant table&#10;&#10;Description générée automatiquement">
            <a:extLst>
              <a:ext uri="{FF2B5EF4-FFF2-40B4-BE49-F238E27FC236}">
                <a16:creationId xmlns="" xmlns:a16="http://schemas.microsoft.com/office/drawing/2014/main" id="{6E2138F2-A70B-4348-8AB4-B06FD4F181A0}"/>
              </a:ext>
            </a:extLst>
          </p:cNvPr>
          <p:cNvPicPr>
            <a:picLocks noChangeAspect="1"/>
          </p:cNvPicPr>
          <p:nvPr/>
        </p:nvPicPr>
        <p:blipFill>
          <a:blip r:embed="rId3"/>
          <a:stretch>
            <a:fillRect/>
          </a:stretch>
        </p:blipFill>
        <p:spPr>
          <a:xfrm>
            <a:off x="629728" y="2008673"/>
            <a:ext cx="3424686" cy="2469717"/>
          </a:xfrm>
          <a:prstGeom prst="rect">
            <a:avLst/>
          </a:prstGeom>
        </p:spPr>
      </p:pic>
      <p:sp>
        <p:nvSpPr>
          <p:cNvPr id="32" name="ZoneTexte 36">
            <a:extLst>
              <a:ext uri="{FF2B5EF4-FFF2-40B4-BE49-F238E27FC236}">
                <a16:creationId xmlns="" xmlns:a16="http://schemas.microsoft.com/office/drawing/2014/main" id="{7E00B535-14C6-491B-840B-18A3234A8480}"/>
              </a:ext>
            </a:extLst>
          </p:cNvPr>
          <p:cNvSpPr txBox="1">
            <a:spLocks noChangeArrowheads="1"/>
          </p:cNvSpPr>
          <p:nvPr/>
        </p:nvSpPr>
        <p:spPr bwMode="auto">
          <a:xfrm>
            <a:off x="1582043" y="3753398"/>
            <a:ext cx="1043287" cy="276999"/>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None/>
            </a:pPr>
            <a:r>
              <a:rPr lang="fr-FR" altLang="fr-FR" sz="1200" i="1" dirty="0">
                <a:latin typeface="Calibri"/>
                <a:cs typeface="Calibri"/>
              </a:rPr>
              <a:t>Version Word</a:t>
            </a:r>
            <a:endParaRPr lang="fr-FR" altLang="fr-FR" sz="1200" i="1" dirty="0">
              <a:cs typeface="Calibri"/>
            </a:endParaRPr>
          </a:p>
        </p:txBody>
      </p:sp>
      <p:sp>
        <p:nvSpPr>
          <p:cNvPr id="15" name="ZoneTexte 36">
            <a:extLst>
              <a:ext uri="{FF2B5EF4-FFF2-40B4-BE49-F238E27FC236}">
                <a16:creationId xmlns="" xmlns:a16="http://schemas.microsoft.com/office/drawing/2014/main" id="{638B1901-8493-407B-8A3E-E218FB34B338}"/>
              </a:ext>
            </a:extLst>
          </p:cNvPr>
          <p:cNvSpPr txBox="1">
            <a:spLocks noChangeArrowheads="1"/>
          </p:cNvSpPr>
          <p:nvPr/>
        </p:nvSpPr>
        <p:spPr bwMode="auto">
          <a:xfrm>
            <a:off x="633138" y="5073240"/>
            <a:ext cx="7530352" cy="461665"/>
          </a:xfrm>
          <a:prstGeom prst="rect">
            <a:avLst/>
          </a:prstGeom>
          <a:solidFill>
            <a:srgbClr val="CCFFFF"/>
          </a:solidFill>
          <a:ln w="9525">
            <a:solidFill>
              <a:srgbClr val="002060"/>
            </a:solidFill>
            <a:miter lim="800000"/>
            <a:headEnd/>
            <a:tailEnd/>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None/>
            </a:pPr>
            <a:r>
              <a:rPr lang="fr-FR" altLang="fr-FR" sz="1200" i="1" dirty="0">
                <a:latin typeface="Calibri"/>
                <a:cs typeface="Calibri"/>
              </a:rPr>
              <a:t>Vous pouvez </a:t>
            </a:r>
            <a:r>
              <a:rPr lang="fr-FR" altLang="fr-FR" sz="1200" i="1" dirty="0" smtClean="0">
                <a:latin typeface="Calibri"/>
                <a:cs typeface="Calibri"/>
              </a:rPr>
              <a:t>ajouter </a:t>
            </a:r>
            <a:r>
              <a:rPr lang="fr-FR" altLang="fr-FR" sz="1200" i="1" dirty="0">
                <a:latin typeface="Calibri"/>
                <a:cs typeface="Calibri"/>
              </a:rPr>
              <a:t>une vue 3D de REVIT qui met en évidence les parties que vous avez </a:t>
            </a:r>
            <a:r>
              <a:rPr lang="fr-FR" altLang="fr-FR" sz="1200" i="1" dirty="0" smtClean="0">
                <a:latin typeface="Calibri"/>
                <a:cs typeface="Calibri"/>
              </a:rPr>
              <a:t>traitées </a:t>
            </a:r>
            <a:r>
              <a:rPr lang="fr-FR" altLang="fr-FR" sz="1200" i="1" dirty="0">
                <a:latin typeface="Calibri"/>
                <a:cs typeface="Calibri"/>
              </a:rPr>
              <a:t>dans votre devis pour une </a:t>
            </a:r>
            <a:r>
              <a:rPr lang="fr-FR" altLang="fr-FR" sz="1200" i="1" dirty="0" smtClean="0">
                <a:latin typeface="Calibri"/>
                <a:cs typeface="Calibri"/>
              </a:rPr>
              <a:t>meilleure </a:t>
            </a:r>
            <a:r>
              <a:rPr lang="fr-FR" altLang="fr-FR" sz="1200" i="1" dirty="0">
                <a:latin typeface="Calibri"/>
                <a:cs typeface="Calibri"/>
              </a:rPr>
              <a:t>présentation </a:t>
            </a:r>
            <a:endParaRPr lang="fr-FR" altLang="fr-FR" sz="1200" i="1" dirty="0">
              <a:cs typeface="Calibri"/>
            </a:endParaRPr>
          </a:p>
        </p:txBody>
      </p:sp>
      <p:grpSp>
        <p:nvGrpSpPr>
          <p:cNvPr id="16" name="Groupe 15">
            <a:extLst>
              <a:ext uri="{FF2B5EF4-FFF2-40B4-BE49-F238E27FC236}">
                <a16:creationId xmlns:a16="http://schemas.microsoft.com/office/drawing/2014/main" xmlns="" id="{A9E7C2C2-FBB3-4CBF-B59F-E4092B27315F}"/>
              </a:ext>
            </a:extLst>
          </p:cNvPr>
          <p:cNvGrpSpPr>
            <a:grpSpLocks/>
          </p:cNvGrpSpPr>
          <p:nvPr/>
        </p:nvGrpSpPr>
        <p:grpSpPr bwMode="auto">
          <a:xfrm>
            <a:off x="462246" y="4934333"/>
            <a:ext cx="334963" cy="277813"/>
            <a:chOff x="4246088" y="4664940"/>
            <a:chExt cx="318782" cy="277860"/>
          </a:xfrm>
        </p:grpSpPr>
        <p:sp>
          <p:nvSpPr>
            <p:cNvPr id="17" name="Ellipse 16">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18"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a:latin typeface="Calibri"/>
                  <a:cs typeface="Calibri"/>
                </a:rPr>
                <a:t>5</a:t>
              </a:r>
            </a:p>
          </p:txBody>
        </p:sp>
      </p:grpSp>
    </p:spTree>
    <p:extLst>
      <p:ext uri="{BB962C8B-B14F-4D97-AF65-F5344CB8AC3E}">
        <p14:creationId xmlns:p14="http://schemas.microsoft.com/office/powerpoint/2010/main" val="1470179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D109527F-BF0E-49EE-9A6A-12D79216F0C0}"/>
              </a:ext>
            </a:extLst>
          </p:cNvPr>
          <p:cNvSpPr/>
          <p:nvPr/>
        </p:nvSpPr>
        <p:spPr>
          <a:xfrm>
            <a:off x="2216150" y="328613"/>
            <a:ext cx="2884488" cy="2587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7" name="ZoneTexte 6">
            <a:extLst>
              <a:ext uri="{FF2B5EF4-FFF2-40B4-BE49-F238E27FC236}">
                <a16:creationId xmlns="" xmlns:a16="http://schemas.microsoft.com/office/drawing/2014/main" id="{8FAD3273-2B55-4F98-9E8C-A7E7537884D6}"/>
              </a:ext>
            </a:extLst>
          </p:cNvPr>
          <p:cNvSpPr txBox="1"/>
          <p:nvPr/>
        </p:nvSpPr>
        <p:spPr>
          <a:xfrm>
            <a:off x="7938" y="34925"/>
            <a:ext cx="9036050" cy="768350"/>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dirty="0">
                <a:solidFill>
                  <a:srgbClr val="002060"/>
                </a:solidFill>
                <a:effectLst>
                  <a:outerShdw blurRad="38100" dist="38100" dir="2700000" algn="tl">
                    <a:srgbClr val="000000">
                      <a:alpha val="43137"/>
                    </a:srgbClr>
                  </a:outerShdw>
                </a:effectLst>
                <a:latin typeface="+mn-lt"/>
              </a:rPr>
              <a:t>3. </a:t>
            </a:r>
            <a:r>
              <a:rPr lang="fr-FR" sz="2400" i="1" dirty="0">
                <a:solidFill>
                  <a:srgbClr val="002060"/>
                </a:solidFill>
                <a:effectLst>
                  <a:outerShdw blurRad="38100" dist="38100" dir="2700000" algn="tl">
                    <a:srgbClr val="000000">
                      <a:alpha val="43137"/>
                    </a:srgbClr>
                  </a:outerShdw>
                </a:effectLst>
                <a:latin typeface="+mn-lt"/>
              </a:rPr>
              <a:t>Offre de prix des poutres</a:t>
            </a:r>
          </a:p>
          <a:p>
            <a:pPr eaLnBrk="1" fontAlgn="auto" hangingPunct="1">
              <a:spcBef>
                <a:spcPts val="0"/>
              </a:spcBef>
              <a:spcAft>
                <a:spcPts val="0"/>
              </a:spcAft>
              <a:defRPr/>
            </a:pPr>
            <a:endParaRPr lang="fr-FR" sz="2000" b="1" dirty="0">
              <a:solidFill>
                <a:srgbClr val="002060"/>
              </a:solidFill>
              <a:effectLst>
                <a:outerShdw blurRad="38100" dist="38100" dir="2700000" algn="tl">
                  <a:srgbClr val="000000">
                    <a:alpha val="43137"/>
                  </a:srgbClr>
                </a:outerShdw>
              </a:effectLst>
              <a:latin typeface="+mn-lt"/>
            </a:endParaRPr>
          </a:p>
        </p:txBody>
      </p:sp>
      <p:sp>
        <p:nvSpPr>
          <p:cNvPr id="4" name="Espace réservé de la date 3">
            <a:extLst>
              <a:ext uri="{FF2B5EF4-FFF2-40B4-BE49-F238E27FC236}">
                <a16:creationId xmlns="" xmlns:a16="http://schemas.microsoft.com/office/drawing/2014/main" id="{8B76D765-2FE2-4F7B-A9B7-D292F4786FC6}"/>
              </a:ext>
            </a:extLst>
          </p:cNvPr>
          <p:cNvSpPr>
            <a:spLocks noGrp="1"/>
          </p:cNvSpPr>
          <p:nvPr>
            <p:ph type="dt" sz="quarter" idx="10"/>
          </p:nvPr>
        </p:nvSpPr>
        <p:spPr/>
        <p:txBody>
          <a:bodyPr/>
          <a:lstStyle/>
          <a:p>
            <a:pPr>
              <a:defRPr/>
            </a:pPr>
            <a:r>
              <a:rPr lang="fr-FR"/>
              <a:t>Lycée D. Diderot</a:t>
            </a:r>
          </a:p>
        </p:txBody>
      </p:sp>
      <p:sp>
        <p:nvSpPr>
          <p:cNvPr id="8" name="Espace réservé du pied de page 7">
            <a:extLst>
              <a:ext uri="{FF2B5EF4-FFF2-40B4-BE49-F238E27FC236}">
                <a16:creationId xmlns="" xmlns:a16="http://schemas.microsoft.com/office/drawing/2014/main" id="{3E37CF5F-254B-41BA-83F8-7041EE7CAEB3}"/>
              </a:ext>
            </a:extLst>
          </p:cNvPr>
          <p:cNvSpPr>
            <a:spLocks noGrp="1"/>
          </p:cNvSpPr>
          <p:nvPr>
            <p:ph type="ftr" sz="quarter" idx="11"/>
          </p:nvPr>
        </p:nvSpPr>
        <p:spPr/>
        <p:txBody>
          <a:bodyPr/>
          <a:lstStyle/>
          <a:p>
            <a:pPr>
              <a:defRPr/>
            </a:pPr>
            <a:r>
              <a:rPr lang="fr-FR"/>
              <a:t>Tuto Revit - Avant-métré d'un ouvrage</a:t>
            </a:r>
          </a:p>
        </p:txBody>
      </p:sp>
      <p:sp>
        <p:nvSpPr>
          <p:cNvPr id="9" name="Espace réservé du numéro de diapositive 8">
            <a:extLst>
              <a:ext uri="{FF2B5EF4-FFF2-40B4-BE49-F238E27FC236}">
                <a16:creationId xmlns="" xmlns:a16="http://schemas.microsoft.com/office/drawing/2014/main" id="{99AC7B8C-CDC3-44CE-921B-401AC7EB8B0A}"/>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2D1A87C-FF4F-4BA7-B4C6-47DBED3998FA}" type="slidenum">
              <a:rPr lang="fr-FR" altLang="fr-FR" sz="1200">
                <a:solidFill>
                  <a:srgbClr val="002060"/>
                </a:solidFill>
              </a:rPr>
              <a:pPr>
                <a:lnSpc>
                  <a:spcPct val="100000"/>
                </a:lnSpc>
                <a:spcBef>
                  <a:spcPct val="0"/>
                </a:spcBef>
                <a:buFontTx/>
                <a:buNone/>
              </a:pPr>
              <a:t>23</a:t>
            </a:fld>
            <a:endParaRPr lang="fr-FR" altLang="fr-FR" sz="1200">
              <a:solidFill>
                <a:srgbClr val="002060"/>
              </a:solidFill>
            </a:endParaRPr>
          </a:p>
        </p:txBody>
      </p:sp>
      <p:sp>
        <p:nvSpPr>
          <p:cNvPr id="17" name="ZoneTexte 16">
            <a:extLst>
              <a:ext uri="{FF2B5EF4-FFF2-40B4-BE49-F238E27FC236}">
                <a16:creationId xmlns="" xmlns:a16="http://schemas.microsoft.com/office/drawing/2014/main" id="{08CA3595-B820-4D7D-BAF1-11266FC74853}"/>
              </a:ext>
            </a:extLst>
          </p:cNvPr>
          <p:cNvSpPr txBox="1"/>
          <p:nvPr/>
        </p:nvSpPr>
        <p:spPr>
          <a:xfrm>
            <a:off x="259512" y="873266"/>
            <a:ext cx="8780462" cy="523220"/>
          </a:xfrm>
          <a:prstGeom prst="rect">
            <a:avLst/>
          </a:prstGeom>
          <a:solidFill>
            <a:srgbClr val="CCFFFF"/>
          </a:solidFill>
          <a:ln>
            <a:solidFill>
              <a:schemeClr val="accent5">
                <a:lumMod val="50000"/>
              </a:schemeClr>
            </a:solidFill>
          </a:ln>
        </p:spPr>
        <p:txBody>
          <a:bodyPr lIns="91440" tIns="45720" rIns="91440" bIns="45720" anchor="t">
            <a:spAutoFit/>
          </a:bodyPr>
          <a:lstStyle/>
          <a:p>
            <a:pPr eaLnBrk="1" fontAlgn="auto" hangingPunct="1">
              <a:spcBef>
                <a:spcPts val="0"/>
              </a:spcBef>
              <a:spcAft>
                <a:spcPts val="0"/>
              </a:spcAft>
              <a:defRPr/>
            </a:pPr>
            <a:r>
              <a:rPr lang="fr-FR" sz="1400" i="1" dirty="0">
                <a:latin typeface="+mn-lt"/>
              </a:rPr>
              <a:t>Vous avez maintenant toutes les informations pour faire votre propre offre de prix sur les poutres du projet, on vous rappelle que les poutres se </a:t>
            </a:r>
            <a:r>
              <a:rPr lang="fr-FR" sz="1400" i="1" dirty="0" smtClean="0">
                <a:latin typeface="+mn-lt"/>
              </a:rPr>
              <a:t>calculent </a:t>
            </a:r>
            <a:r>
              <a:rPr lang="fr-FR" sz="1400" i="1" dirty="0">
                <a:latin typeface="+mn-lt"/>
              </a:rPr>
              <a:t>jusqu'au </a:t>
            </a:r>
            <a:r>
              <a:rPr lang="fr-FR" sz="1400" i="1" dirty="0" smtClean="0">
                <a:latin typeface="+mn-lt"/>
              </a:rPr>
              <a:t>nu </a:t>
            </a:r>
            <a:r>
              <a:rPr lang="fr-FR" sz="1400" i="1" dirty="0">
                <a:latin typeface="+mn-lt"/>
              </a:rPr>
              <a:t>intérieur des murs </a:t>
            </a:r>
            <a:endParaRPr lang="fr-FR" sz="1400" i="1" dirty="0">
              <a:cs typeface="Calibri"/>
            </a:endParaRPr>
          </a:p>
        </p:txBody>
      </p:sp>
      <p:pic>
        <p:nvPicPr>
          <p:cNvPr id="2" name="Image 2" descr="Une image contenant table&#10;&#10;Description générée automatiquement">
            <a:extLst>
              <a:ext uri="{FF2B5EF4-FFF2-40B4-BE49-F238E27FC236}">
                <a16:creationId xmlns="" xmlns:a16="http://schemas.microsoft.com/office/drawing/2014/main" id="{8AA5A63C-1848-4C49-97F1-752287A7AE7B}"/>
              </a:ext>
            </a:extLst>
          </p:cNvPr>
          <p:cNvPicPr>
            <a:picLocks noChangeAspect="1"/>
          </p:cNvPicPr>
          <p:nvPr/>
        </p:nvPicPr>
        <p:blipFill>
          <a:blip r:embed="rId2"/>
          <a:stretch>
            <a:fillRect/>
          </a:stretch>
        </p:blipFill>
        <p:spPr>
          <a:xfrm>
            <a:off x="169688" y="1442232"/>
            <a:ext cx="4295078" cy="3977535"/>
          </a:xfrm>
          <a:prstGeom prst="rect">
            <a:avLst/>
          </a:prstGeom>
        </p:spPr>
      </p:pic>
      <p:pic>
        <p:nvPicPr>
          <p:cNvPr id="10" name="Image 9">
            <a:extLst>
              <a:ext uri="{FF2B5EF4-FFF2-40B4-BE49-F238E27FC236}">
                <a16:creationId xmlns="" xmlns:a16="http://schemas.microsoft.com/office/drawing/2014/main" id="{67DF3DFE-D0BE-4C46-B1C8-566E45F687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534" y="1985959"/>
            <a:ext cx="4349440" cy="288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e 10">
            <a:extLst>
              <a:ext uri="{FF2B5EF4-FFF2-40B4-BE49-F238E27FC236}">
                <a16:creationId xmlns:a16="http://schemas.microsoft.com/office/drawing/2014/main" xmlns="" id="{A9E7C2C2-FBB3-4CBF-B59F-E4092B27315F}"/>
              </a:ext>
            </a:extLst>
          </p:cNvPr>
          <p:cNvGrpSpPr>
            <a:grpSpLocks/>
          </p:cNvGrpSpPr>
          <p:nvPr/>
        </p:nvGrpSpPr>
        <p:grpSpPr bwMode="auto">
          <a:xfrm>
            <a:off x="92030" y="733953"/>
            <a:ext cx="334963" cy="277813"/>
            <a:chOff x="4246088" y="4664940"/>
            <a:chExt cx="318782" cy="277860"/>
          </a:xfrm>
        </p:grpSpPr>
        <p:sp>
          <p:nvSpPr>
            <p:cNvPr id="12" name="Ellipse 11">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14"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0</a:t>
              </a:r>
              <a:endParaRPr lang="fr-FR" altLang="fr-FR" sz="1200" dirty="0">
                <a:latin typeface="Calibri"/>
                <a:cs typeface="Calibri"/>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ZoneTexte 18">
            <a:extLst>
              <a:ext uri="{FF2B5EF4-FFF2-40B4-BE49-F238E27FC236}">
                <a16:creationId xmlns="" xmlns:a16="http://schemas.microsoft.com/office/drawing/2014/main" id="{9FB483ED-B06E-4291-80F1-219214A37A7A}"/>
              </a:ext>
            </a:extLst>
          </p:cNvPr>
          <p:cNvSpPr txBox="1"/>
          <p:nvPr/>
        </p:nvSpPr>
        <p:spPr>
          <a:xfrm>
            <a:off x="309563" y="1576388"/>
            <a:ext cx="2751137" cy="461962"/>
          </a:xfrm>
          <a:prstGeom prst="rect">
            <a:avLst/>
          </a:prstGeom>
          <a:noFill/>
        </p:spPr>
        <p:txBody>
          <a:bodyPr>
            <a:spAutoFit/>
          </a:bodyPr>
          <a:lstStyle/>
          <a:p>
            <a:pPr eaLnBrk="1" fontAlgn="auto" hangingPunct="1">
              <a:spcBef>
                <a:spcPts val="0"/>
              </a:spcBef>
              <a:spcAft>
                <a:spcPts val="0"/>
              </a:spcAft>
              <a:defRPr/>
            </a:pPr>
            <a:r>
              <a:rPr lang="fr-FR" sz="2400" b="1">
                <a:solidFill>
                  <a:srgbClr val="002060"/>
                </a:solidFill>
                <a:effectLst>
                  <a:outerShdw blurRad="38100" dist="38100" dir="2700000" algn="tl">
                    <a:srgbClr val="000000">
                      <a:alpha val="43137"/>
                    </a:srgbClr>
                  </a:outerShdw>
                </a:effectLst>
                <a:latin typeface="+mn-lt"/>
              </a:rPr>
              <a:t>Sommaire :</a:t>
            </a:r>
          </a:p>
        </p:txBody>
      </p:sp>
      <p:sp>
        <p:nvSpPr>
          <p:cNvPr id="11" name="ZoneTexte 10">
            <a:extLst>
              <a:ext uri="{FF2B5EF4-FFF2-40B4-BE49-F238E27FC236}">
                <a16:creationId xmlns="" xmlns:a16="http://schemas.microsoft.com/office/drawing/2014/main" id="{67C5CF95-81CD-499E-925C-DAA8C3FDE002}"/>
              </a:ext>
            </a:extLst>
          </p:cNvPr>
          <p:cNvSpPr txBox="1"/>
          <p:nvPr/>
        </p:nvSpPr>
        <p:spPr>
          <a:xfrm>
            <a:off x="347663" y="123825"/>
            <a:ext cx="8448675" cy="1322388"/>
          </a:xfrm>
          <a:prstGeom prst="rect">
            <a:avLst/>
          </a:prstGeom>
          <a:noFill/>
        </p:spPr>
        <p:txBody>
          <a:bodyPr>
            <a:spAutoFit/>
          </a:bodyPr>
          <a:lstStyle/>
          <a:p>
            <a:pPr algn="ctr" eaLnBrk="1" fontAlgn="auto" hangingPunct="1">
              <a:spcBef>
                <a:spcPts val="0"/>
              </a:spcBef>
              <a:spcAft>
                <a:spcPts val="0"/>
              </a:spcAft>
              <a:defRPr/>
            </a:pPr>
            <a:r>
              <a:rPr lang="fr-FR" sz="4000" b="1">
                <a:solidFill>
                  <a:srgbClr val="002060"/>
                </a:solidFill>
                <a:effectLst>
                  <a:outerShdw blurRad="38100" dist="38100" dir="2700000" algn="tl">
                    <a:srgbClr val="000000">
                      <a:alpha val="43137"/>
                    </a:srgbClr>
                  </a:outerShdw>
                </a:effectLst>
                <a:latin typeface="+mn-lt"/>
              </a:rPr>
              <a:t>Avant-métré d’un ouvrage</a:t>
            </a:r>
          </a:p>
          <a:p>
            <a:pPr algn="ctr" eaLnBrk="1" fontAlgn="auto" hangingPunct="1">
              <a:spcBef>
                <a:spcPts val="0"/>
              </a:spcBef>
              <a:spcAft>
                <a:spcPts val="0"/>
              </a:spcAft>
              <a:defRPr/>
            </a:pPr>
            <a:r>
              <a:rPr lang="fr-FR" sz="4000" b="1">
                <a:solidFill>
                  <a:srgbClr val="002060"/>
                </a:solidFill>
                <a:effectLst>
                  <a:outerShdw blurRad="38100" dist="38100" dir="2700000" algn="tl">
                    <a:srgbClr val="000000">
                      <a:alpha val="43137"/>
                    </a:srgbClr>
                  </a:outerShdw>
                </a:effectLst>
                <a:latin typeface="+mn-lt"/>
              </a:rPr>
              <a:t>avec Revit</a:t>
            </a:r>
          </a:p>
        </p:txBody>
      </p:sp>
      <p:sp>
        <p:nvSpPr>
          <p:cNvPr id="2" name="Espace réservé de la date 1">
            <a:extLst>
              <a:ext uri="{FF2B5EF4-FFF2-40B4-BE49-F238E27FC236}">
                <a16:creationId xmlns="" xmlns:a16="http://schemas.microsoft.com/office/drawing/2014/main" id="{9826069D-6EE0-485F-AB27-E0D051887AAB}"/>
              </a:ext>
            </a:extLst>
          </p:cNvPr>
          <p:cNvSpPr>
            <a:spLocks noGrp="1"/>
          </p:cNvSpPr>
          <p:nvPr>
            <p:ph type="dt" sz="quarter" idx="10"/>
          </p:nvPr>
        </p:nvSpPr>
        <p:spPr/>
        <p:txBody>
          <a:bodyPr/>
          <a:lstStyle/>
          <a:p>
            <a:pPr>
              <a:defRPr/>
            </a:pPr>
            <a:r>
              <a:rPr lang="fr-FR"/>
              <a:t>Lycée D. Diderot</a:t>
            </a:r>
          </a:p>
        </p:txBody>
      </p:sp>
      <p:sp>
        <p:nvSpPr>
          <p:cNvPr id="4" name="Espace réservé du numéro de diapositive 3">
            <a:extLst>
              <a:ext uri="{FF2B5EF4-FFF2-40B4-BE49-F238E27FC236}">
                <a16:creationId xmlns="" xmlns:a16="http://schemas.microsoft.com/office/drawing/2014/main" id="{170809D8-F974-4A73-A78C-EE68342FA6E3}"/>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45AE788-F3FE-427C-B130-3882BD62063F}" type="slidenum">
              <a:rPr lang="fr-FR" altLang="fr-FR" sz="1200">
                <a:solidFill>
                  <a:srgbClr val="002060"/>
                </a:solidFill>
              </a:rPr>
              <a:pPr>
                <a:lnSpc>
                  <a:spcPct val="100000"/>
                </a:lnSpc>
                <a:spcBef>
                  <a:spcPct val="0"/>
                </a:spcBef>
                <a:buFontTx/>
                <a:buNone/>
              </a:pPr>
              <a:t>3</a:t>
            </a:fld>
            <a:endParaRPr lang="fr-FR" altLang="fr-FR" sz="1200">
              <a:solidFill>
                <a:srgbClr val="002060"/>
              </a:solidFill>
            </a:endParaRPr>
          </a:p>
        </p:txBody>
      </p:sp>
      <p:sp>
        <p:nvSpPr>
          <p:cNvPr id="7176" name="ZoneTexte 9">
            <a:extLst>
              <a:ext uri="{FF2B5EF4-FFF2-40B4-BE49-F238E27FC236}">
                <a16:creationId xmlns="" xmlns:a16="http://schemas.microsoft.com/office/drawing/2014/main" id="{719813B8-2F75-4836-8C67-72FF3D2477B4}"/>
              </a:ext>
            </a:extLst>
          </p:cNvPr>
          <p:cNvSpPr txBox="1">
            <a:spLocks noChangeArrowheads="1"/>
          </p:cNvSpPr>
          <p:nvPr/>
        </p:nvSpPr>
        <p:spPr bwMode="auto">
          <a:xfrm>
            <a:off x="292100" y="4017963"/>
            <a:ext cx="8531225" cy="1092200"/>
          </a:xfrm>
          <a:prstGeom prst="rect">
            <a:avLst/>
          </a:prstGeom>
          <a:solidFill>
            <a:srgbClr val="FFFF00"/>
          </a:solidFill>
          <a:ln w="9525">
            <a:solidFill>
              <a:srgbClr val="FF6600"/>
            </a:solidFill>
            <a:miter lim="800000"/>
            <a:headEnd/>
            <a:tailEnd/>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28650" indent="-1714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defRPr/>
            </a:pPr>
            <a:r>
              <a:rPr lang="fr-FR" altLang="fr-FR" sz="1300" b="1"/>
              <a:t>Conseil : </a:t>
            </a:r>
            <a:r>
              <a:rPr lang="fr-FR" altLang="fr-FR" sz="1300"/>
              <a:t>Pour chaque étape (repérée par un numéro à 2 chiffres à l’intérieur d’un chapitre) :</a:t>
            </a:r>
          </a:p>
          <a:p>
            <a:pPr lvl="1" eaLnBrk="1" hangingPunct="1">
              <a:lnSpc>
                <a:spcPct val="100000"/>
              </a:lnSpc>
              <a:spcBef>
                <a:spcPct val="0"/>
              </a:spcBef>
              <a:buFont typeface="Wingdings" panose="05000000000000000000" pitchFamily="2" charset="2"/>
              <a:buChar char="è"/>
              <a:defRPr/>
            </a:pPr>
            <a:r>
              <a:rPr lang="fr-FR" altLang="fr-FR" sz="1300"/>
              <a:t>Parcourir rapidement l’ensemble des diapos de l’étape pour avoir un aperçu global de la démarche ;</a:t>
            </a:r>
          </a:p>
          <a:p>
            <a:pPr lvl="1" eaLnBrk="1" hangingPunct="1">
              <a:lnSpc>
                <a:spcPct val="100000"/>
              </a:lnSpc>
              <a:spcBef>
                <a:spcPct val="0"/>
              </a:spcBef>
              <a:buFont typeface="Wingdings" panose="05000000000000000000" pitchFamily="2" charset="2"/>
              <a:buChar char="è"/>
              <a:defRPr/>
            </a:pPr>
            <a:r>
              <a:rPr lang="fr-FR" altLang="fr-FR" sz="1300"/>
              <a:t>Revenir au début de l’étape, et réaliser les différentes actions, en suivant pas à pas les consignes sur chaque diapo.</a:t>
            </a:r>
          </a:p>
          <a:p>
            <a:pPr marL="457200" lvl="1" indent="0" eaLnBrk="1" hangingPunct="1">
              <a:lnSpc>
                <a:spcPct val="100000"/>
              </a:lnSpc>
              <a:spcBef>
                <a:spcPct val="0"/>
              </a:spcBef>
              <a:buFont typeface="Arial" panose="020B0604020202020204" pitchFamily="34" charset="0"/>
              <a:buNone/>
              <a:defRPr/>
            </a:pPr>
            <a:endParaRPr lang="fr-FR" altLang="fr-FR" sz="1300"/>
          </a:p>
          <a:p>
            <a:pPr marL="457200" lvl="1" indent="0" eaLnBrk="1" hangingPunct="1">
              <a:lnSpc>
                <a:spcPct val="100000"/>
              </a:lnSpc>
              <a:spcBef>
                <a:spcPct val="0"/>
              </a:spcBef>
              <a:buFont typeface="Arial" panose="020B0604020202020204" pitchFamily="34" charset="0"/>
              <a:buNone/>
              <a:defRPr/>
            </a:pPr>
            <a:r>
              <a:rPr lang="fr-FR" altLang="fr-FR" sz="1300"/>
              <a:t>Les étiquettes jaunes sont les taches à </a:t>
            </a:r>
            <a:r>
              <a:rPr lang="fr-FR" altLang="fr-FR" sz="1300" b="1"/>
              <a:t>effectuer</a:t>
            </a:r>
            <a:r>
              <a:rPr lang="fr-FR" altLang="fr-FR" sz="1300"/>
              <a:t>.</a:t>
            </a:r>
          </a:p>
        </p:txBody>
      </p:sp>
      <p:sp>
        <p:nvSpPr>
          <p:cNvPr id="7177" name="ZoneTexte 12">
            <a:extLst>
              <a:ext uri="{FF2B5EF4-FFF2-40B4-BE49-F238E27FC236}">
                <a16:creationId xmlns="" xmlns:a16="http://schemas.microsoft.com/office/drawing/2014/main" id="{A73E1F10-62D4-4DE3-BA3F-1B1BD7325DD1}"/>
              </a:ext>
            </a:extLst>
          </p:cNvPr>
          <p:cNvSpPr txBox="1">
            <a:spLocks noChangeArrowheads="1"/>
          </p:cNvSpPr>
          <p:nvPr/>
        </p:nvSpPr>
        <p:spPr bwMode="auto">
          <a:xfrm>
            <a:off x="295275" y="5314950"/>
            <a:ext cx="8529638" cy="292100"/>
          </a:xfrm>
          <a:prstGeom prst="rect">
            <a:avLst/>
          </a:prstGeom>
          <a:solidFill>
            <a:srgbClr val="CCFFFF"/>
          </a:solidFill>
          <a:ln w="9525">
            <a:solidFill>
              <a:srgbClr val="002060"/>
            </a:solidFill>
            <a:miter lim="800000"/>
            <a:headEnd/>
            <a:tailEnd/>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300" b="1" i="1"/>
              <a:t>Nota : </a:t>
            </a:r>
            <a:r>
              <a:rPr lang="fr-FR" altLang="fr-FR" sz="1300" i="1"/>
              <a:t>Les étiquettes bleues sont des remarques pour aider à comprendre la démarche, mais ne nécessitent pas d’action.</a:t>
            </a:r>
            <a:endParaRPr lang="fr-FR" altLang="fr-FR" sz="1300" b="1" i="1"/>
          </a:p>
        </p:txBody>
      </p:sp>
      <p:sp>
        <p:nvSpPr>
          <p:cNvPr id="7178" name="ZoneTexte 11">
            <a:extLst>
              <a:ext uri="{FF2B5EF4-FFF2-40B4-BE49-F238E27FC236}">
                <a16:creationId xmlns="" xmlns:a16="http://schemas.microsoft.com/office/drawing/2014/main" id="{AEE3D66D-D4B2-4B5C-AE8B-2332A6AA57E3}"/>
              </a:ext>
            </a:extLst>
          </p:cNvPr>
          <p:cNvSpPr txBox="1">
            <a:spLocks noChangeArrowheads="1"/>
          </p:cNvSpPr>
          <p:nvPr/>
        </p:nvSpPr>
        <p:spPr bwMode="auto">
          <a:xfrm>
            <a:off x="282575" y="5897563"/>
            <a:ext cx="8531225" cy="477054"/>
          </a:xfrm>
          <a:prstGeom prst="rect">
            <a:avLst/>
          </a:prstGeom>
          <a:solidFill>
            <a:srgbClr val="CCFFFF"/>
          </a:solidFill>
          <a:ln w="9525">
            <a:solidFill>
              <a:srgbClr val="002060"/>
            </a:solidFill>
            <a:miter lim="800000"/>
            <a:headEnd/>
            <a:tailEnd/>
          </a:ln>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fr-FR" altLang="fr-FR" sz="1300" b="1" i="1" dirty="0">
                <a:latin typeface="Calibri"/>
                <a:cs typeface="Calibri"/>
              </a:rPr>
              <a:t>Nota : </a:t>
            </a:r>
            <a:r>
              <a:rPr lang="fr-FR" altLang="fr-FR" sz="1300" i="1" dirty="0">
                <a:latin typeface="Calibri"/>
                <a:cs typeface="Calibri"/>
              </a:rPr>
              <a:t>On peut démarrer un chapitre avec la maquette correspondante </a:t>
            </a:r>
            <a:r>
              <a:rPr lang="fr-FR" altLang="fr-FR" sz="1200" i="1" dirty="0">
                <a:latin typeface="Calibri"/>
                <a:cs typeface="Calibri"/>
              </a:rPr>
              <a:t>(ex : Cassis Nord </a:t>
            </a:r>
            <a:r>
              <a:rPr lang="fr-FR" altLang="fr-FR" sz="1200" i="1" dirty="0" err="1">
                <a:latin typeface="Calibri"/>
                <a:cs typeface="Calibri"/>
              </a:rPr>
              <a:t>correction.rvt</a:t>
            </a:r>
            <a:r>
              <a:rPr lang="fr-FR" altLang="fr-FR" sz="1200" i="1" dirty="0">
                <a:latin typeface="Calibri"/>
                <a:cs typeface="Calibri"/>
              </a:rPr>
              <a:t>) vous aurez aussi besoin des fichiers </a:t>
            </a:r>
            <a:r>
              <a:rPr lang="fr-FR" altLang="fr-FR" sz="1200" i="1" dirty="0" err="1">
                <a:latin typeface="Calibri"/>
                <a:cs typeface="Calibri"/>
              </a:rPr>
              <a:t>word</a:t>
            </a:r>
            <a:r>
              <a:rPr lang="fr-FR" altLang="fr-FR" sz="1200" i="1" dirty="0">
                <a:latin typeface="Calibri"/>
                <a:cs typeface="Calibri"/>
              </a:rPr>
              <a:t> et </a:t>
            </a:r>
            <a:r>
              <a:rPr lang="fr-FR" altLang="fr-FR" sz="1200" i="1" dirty="0" err="1">
                <a:latin typeface="Calibri"/>
                <a:cs typeface="Calibri"/>
              </a:rPr>
              <a:t>excel</a:t>
            </a:r>
            <a:r>
              <a:rPr lang="fr-FR" altLang="fr-FR" sz="1200" i="1" dirty="0">
                <a:latin typeface="Calibri"/>
                <a:cs typeface="Calibri"/>
              </a:rPr>
              <a:t> que vous avez </a:t>
            </a:r>
            <a:r>
              <a:rPr lang="fr-FR" altLang="fr-FR" sz="1200" i="1" dirty="0" smtClean="0">
                <a:latin typeface="Calibri"/>
                <a:cs typeface="Calibri"/>
              </a:rPr>
              <a:t>produits </a:t>
            </a:r>
            <a:r>
              <a:rPr lang="fr-FR" altLang="fr-FR" sz="1200" i="1" dirty="0">
                <a:latin typeface="Calibri"/>
                <a:cs typeface="Calibri"/>
              </a:rPr>
              <a:t>dans le tutoriel Avant métré. </a:t>
            </a:r>
            <a:endParaRPr lang="fr-FR" altLang="fr-FR" sz="1300" b="1" i="1" dirty="0"/>
          </a:p>
        </p:txBody>
      </p:sp>
      <p:sp>
        <p:nvSpPr>
          <p:cNvPr id="5" name="Espace réservé du pied de page 2">
            <a:extLst>
              <a:ext uri="{FF2B5EF4-FFF2-40B4-BE49-F238E27FC236}">
                <a16:creationId xmlns="" xmlns:a16="http://schemas.microsoft.com/office/drawing/2014/main" id="{CEA1514B-24D5-45CE-9962-0504BA8698D3}"/>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
        <p:nvSpPr>
          <p:cNvPr id="3" name="ZoneTexte 2">
            <a:extLst>
              <a:ext uri="{FF2B5EF4-FFF2-40B4-BE49-F238E27FC236}">
                <a16:creationId xmlns="" xmlns:a16="http://schemas.microsoft.com/office/drawing/2014/main" id="{6B41E038-48B9-4E64-8160-CCBD8219DE4E}"/>
              </a:ext>
            </a:extLst>
          </p:cNvPr>
          <p:cNvSpPr txBox="1"/>
          <p:nvPr/>
        </p:nvSpPr>
        <p:spPr>
          <a:xfrm>
            <a:off x="388189" y="2165231"/>
            <a:ext cx="841075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dirty="0">
                <a:latin typeface="Calibri"/>
                <a:cs typeface="Segoe UI"/>
              </a:rPr>
              <a:t>1.</a:t>
            </a:r>
            <a:r>
              <a:rPr lang="fr-FR" dirty="0">
                <a:latin typeface="Calibri"/>
                <a:cs typeface="Segoe UI"/>
              </a:rPr>
              <a:t> </a:t>
            </a:r>
            <a:r>
              <a:rPr lang="fr-FR" b="1" dirty="0">
                <a:latin typeface="Calibri"/>
                <a:cs typeface="Segoe UI"/>
              </a:rPr>
              <a:t>Réalisation d'un CHMO</a:t>
            </a:r>
            <a:r>
              <a:rPr lang="fr-FR" dirty="0">
                <a:latin typeface="Calibri"/>
                <a:cs typeface="Segoe UI"/>
              </a:rPr>
              <a:t>                                                                                         </a:t>
            </a:r>
            <a:r>
              <a:rPr lang="fr-FR" dirty="0" smtClean="0">
                <a:latin typeface="Calibri"/>
                <a:cs typeface="Segoe UI"/>
                <a:hlinkClick r:id="rId2" action="ppaction://hlinksldjump"/>
              </a:rPr>
              <a:t>diapo</a:t>
            </a:r>
            <a:r>
              <a:rPr lang="fr-FR" dirty="0">
                <a:latin typeface="Calibri"/>
                <a:cs typeface="Segoe UI"/>
                <a:hlinkClick r:id="rId2" action="ppaction://hlinksldjump"/>
              </a:rPr>
              <a:t>   4</a:t>
            </a:r>
            <a:r>
              <a:rPr lang="fr-FR" dirty="0">
                <a:latin typeface="Calibri"/>
                <a:cs typeface="Segoe UI"/>
              </a:rPr>
              <a:t>​</a:t>
            </a:r>
          </a:p>
          <a:p>
            <a:r>
              <a:rPr lang="fr-FR" b="1" dirty="0">
                <a:latin typeface="Calibri"/>
                <a:cs typeface="Segoe UI"/>
              </a:rPr>
              <a:t>2.</a:t>
            </a:r>
            <a:r>
              <a:rPr lang="fr-FR" dirty="0">
                <a:latin typeface="Calibri"/>
                <a:cs typeface="Segoe UI"/>
              </a:rPr>
              <a:t> </a:t>
            </a:r>
            <a:r>
              <a:rPr lang="fr-FR" b="1" dirty="0">
                <a:latin typeface="Calibri"/>
                <a:cs typeface="Segoe UI"/>
              </a:rPr>
              <a:t>Réaliser un quantitatif et une offre de prix</a:t>
            </a:r>
            <a:r>
              <a:rPr lang="fr-FR" dirty="0">
                <a:latin typeface="Calibri"/>
                <a:cs typeface="Segoe UI"/>
              </a:rPr>
              <a:t>                                                       </a:t>
            </a:r>
            <a:r>
              <a:rPr lang="fr-FR" dirty="0">
                <a:latin typeface="Calibri"/>
                <a:cs typeface="Segoe UI"/>
                <a:hlinkClick r:id="rId3" action="ppaction://hlinksldjump"/>
              </a:rPr>
              <a:t>diapo 16</a:t>
            </a:r>
            <a:r>
              <a:rPr lang="en-US" dirty="0">
                <a:latin typeface="Calibri"/>
                <a:cs typeface="Segoe UI"/>
              </a:rPr>
              <a:t>​</a:t>
            </a:r>
          </a:p>
          <a:p>
            <a:r>
              <a:rPr lang="fr-FR" b="1" dirty="0">
                <a:latin typeface="Calibri"/>
                <a:cs typeface="Segoe UI"/>
              </a:rPr>
              <a:t>3.</a:t>
            </a:r>
            <a:r>
              <a:rPr lang="fr-FR" dirty="0">
                <a:latin typeface="Calibri"/>
                <a:cs typeface="Segoe UI"/>
              </a:rPr>
              <a:t> </a:t>
            </a:r>
            <a:r>
              <a:rPr lang="fr-FR" b="1" dirty="0">
                <a:latin typeface="Calibri"/>
                <a:cs typeface="Segoe UI"/>
              </a:rPr>
              <a:t>Offre de prix des poutres</a:t>
            </a:r>
            <a:r>
              <a:rPr lang="fr-FR" dirty="0">
                <a:latin typeface="Calibri"/>
                <a:cs typeface="Segoe UI"/>
              </a:rPr>
              <a:t>                                                                                      </a:t>
            </a:r>
            <a:r>
              <a:rPr lang="fr-FR" dirty="0">
                <a:latin typeface="Calibri"/>
                <a:cs typeface="Segoe UI"/>
                <a:hlinkClick r:id="rId4" action="ppaction://hlinksldjump"/>
              </a:rPr>
              <a:t>diapo </a:t>
            </a:r>
            <a:r>
              <a:rPr lang="fr-FR" dirty="0" smtClean="0">
                <a:latin typeface="Calibri"/>
                <a:cs typeface="Segoe UI"/>
                <a:hlinkClick r:id="rId4" action="ppaction://hlinksldjump"/>
              </a:rPr>
              <a:t>23</a:t>
            </a:r>
            <a:endParaRPr lang="fr-FR" dirty="0">
              <a:latin typeface="Calibri"/>
              <a:cs typeface="Segoe UI"/>
            </a:endParaRPr>
          </a:p>
        </p:txBody>
      </p:sp>
      <p:sp>
        <p:nvSpPr>
          <p:cNvPr id="7" name="Rectangle 6">
            <a:extLst>
              <a:ext uri="{FF2B5EF4-FFF2-40B4-BE49-F238E27FC236}">
                <a16:creationId xmlns="" xmlns:a16="http://schemas.microsoft.com/office/drawing/2014/main" id="{7C703007-CC4B-48A1-96B3-A9328F93B2BD}"/>
              </a:ext>
            </a:extLst>
          </p:cNvPr>
          <p:cNvSpPr/>
          <p:nvPr/>
        </p:nvSpPr>
        <p:spPr>
          <a:xfrm>
            <a:off x="267418" y="2169543"/>
            <a:ext cx="8531525"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 xmlns:a16="http://schemas.microsoft.com/office/drawing/2014/main" id="{8F279424-8C2F-4D5B-8CD8-00CF61B5B182}"/>
              </a:ext>
            </a:extLst>
          </p:cNvPr>
          <p:cNvSpPr txBox="1"/>
          <p:nvPr/>
        </p:nvSpPr>
        <p:spPr>
          <a:xfrm>
            <a:off x="436563" y="1328738"/>
            <a:ext cx="8347075" cy="1570037"/>
          </a:xfrm>
          <a:prstGeom prst="rect">
            <a:avLst/>
          </a:prstGeom>
          <a:solidFill>
            <a:srgbClr val="CCFFFF"/>
          </a:solidFill>
          <a:ln>
            <a:solidFill>
              <a:schemeClr val="accent5">
                <a:lumMod val="50000"/>
              </a:schemeClr>
            </a:solidFill>
          </a:ln>
        </p:spPr>
        <p:txBody>
          <a:bodyPr>
            <a:spAutoFit/>
          </a:bodyPr>
          <a:lstStyle/>
          <a:p>
            <a:pPr eaLnBrk="1" fontAlgn="auto" hangingPunct="1">
              <a:spcBef>
                <a:spcPts val="0"/>
              </a:spcBef>
              <a:spcAft>
                <a:spcPts val="0"/>
              </a:spcAft>
              <a:defRPr/>
            </a:pPr>
            <a:r>
              <a:rPr lang="fr-FR" sz="1600" i="1" dirty="0">
                <a:latin typeface="+mn-lt"/>
              </a:rPr>
              <a:t>Ce chapitre présente :</a:t>
            </a:r>
          </a:p>
          <a:p>
            <a:pPr eaLnBrk="1" fontAlgn="auto" hangingPunct="1">
              <a:spcBef>
                <a:spcPts val="0"/>
              </a:spcBef>
              <a:spcAft>
                <a:spcPts val="0"/>
              </a:spcAft>
              <a:defRPr/>
            </a:pPr>
            <a:r>
              <a:rPr lang="fr-FR" sz="1600" i="1" dirty="0">
                <a:latin typeface="+mn-lt"/>
              </a:rPr>
              <a:t>	- les sources d’informations pour réaliser votre CHMO</a:t>
            </a:r>
          </a:p>
          <a:p>
            <a:pPr eaLnBrk="1" fontAlgn="auto" hangingPunct="1">
              <a:spcBef>
                <a:spcPts val="0"/>
              </a:spcBef>
              <a:spcAft>
                <a:spcPts val="0"/>
              </a:spcAft>
              <a:defRPr/>
            </a:pPr>
            <a:r>
              <a:rPr lang="fr-FR" sz="1600" i="1" dirty="0">
                <a:latin typeface="+mn-lt"/>
              </a:rPr>
              <a:t>	- les informations qui sont attendues</a:t>
            </a:r>
          </a:p>
          <a:p>
            <a:pPr eaLnBrk="1" fontAlgn="auto" hangingPunct="1">
              <a:spcBef>
                <a:spcPts val="0"/>
              </a:spcBef>
              <a:spcAft>
                <a:spcPts val="0"/>
              </a:spcAft>
              <a:defRPr/>
            </a:pPr>
            <a:r>
              <a:rPr lang="fr-FR" sz="1600" i="1" dirty="0">
                <a:latin typeface="+mn-lt"/>
              </a:rPr>
              <a:t>	- la présentation de </a:t>
            </a:r>
            <a:r>
              <a:rPr lang="fr-FR" sz="1600" i="1" dirty="0" smtClean="0">
                <a:latin typeface="+mn-lt"/>
              </a:rPr>
              <a:t>ces </a:t>
            </a:r>
            <a:r>
              <a:rPr lang="fr-FR" sz="1600" i="1" dirty="0">
                <a:latin typeface="+mn-lt"/>
              </a:rPr>
              <a:t>informations dans Excel et Word</a:t>
            </a:r>
          </a:p>
          <a:p>
            <a:pPr eaLnBrk="1" fontAlgn="auto" hangingPunct="1">
              <a:spcBef>
                <a:spcPts val="0"/>
              </a:spcBef>
              <a:spcAft>
                <a:spcPts val="0"/>
              </a:spcAft>
              <a:defRPr/>
            </a:pPr>
            <a:endParaRPr lang="fr-FR" sz="1600" i="1" dirty="0">
              <a:latin typeface="+mn-lt"/>
            </a:endParaRPr>
          </a:p>
          <a:p>
            <a:pPr eaLnBrk="1" fontAlgn="auto" hangingPunct="1">
              <a:spcBef>
                <a:spcPts val="0"/>
              </a:spcBef>
              <a:spcAft>
                <a:spcPts val="0"/>
              </a:spcAft>
              <a:defRPr/>
            </a:pPr>
            <a:r>
              <a:rPr lang="fr-FR" sz="1600" i="1" dirty="0">
                <a:latin typeface="+mn-lt"/>
              </a:rPr>
              <a:t>Vous allez pour </a:t>
            </a:r>
            <a:r>
              <a:rPr lang="fr-FR" sz="1600" i="1" dirty="0" smtClean="0">
                <a:latin typeface="+mn-lt"/>
              </a:rPr>
              <a:t>cet </a:t>
            </a:r>
            <a:r>
              <a:rPr lang="fr-FR" sz="1600" i="1" dirty="0">
                <a:latin typeface="+mn-lt"/>
              </a:rPr>
              <a:t>exemple réutiliser le métré des murs </a:t>
            </a:r>
            <a:r>
              <a:rPr lang="fr-FR" sz="1600" i="1" dirty="0" smtClean="0">
                <a:latin typeface="+mn-lt"/>
              </a:rPr>
              <a:t>réalisé </a:t>
            </a:r>
            <a:r>
              <a:rPr lang="fr-FR" sz="1600" i="1" dirty="0">
                <a:latin typeface="+mn-lt"/>
              </a:rPr>
              <a:t>dans le tutoriel précédent.</a:t>
            </a:r>
          </a:p>
        </p:txBody>
      </p:sp>
      <p:sp>
        <p:nvSpPr>
          <p:cNvPr id="41" name="ZoneTexte 40">
            <a:extLst>
              <a:ext uri="{FF2B5EF4-FFF2-40B4-BE49-F238E27FC236}">
                <a16:creationId xmlns="" xmlns:a16="http://schemas.microsoft.com/office/drawing/2014/main" id="{86746916-5D7C-48E8-B56E-41FA1DBDA824}"/>
              </a:ext>
            </a:extLst>
          </p:cNvPr>
          <p:cNvSpPr txBox="1"/>
          <p:nvPr/>
        </p:nvSpPr>
        <p:spPr>
          <a:xfrm>
            <a:off x="444500" y="327025"/>
            <a:ext cx="8347075" cy="646113"/>
          </a:xfrm>
          <a:prstGeom prst="rect">
            <a:avLst/>
          </a:prstGeom>
          <a:noFill/>
          <a:ln>
            <a:solidFill>
              <a:srgbClr val="002060"/>
            </a:solidFill>
          </a:ln>
        </p:spPr>
        <p:txBody>
          <a:bodyPr>
            <a:spAutoFit/>
          </a:bodyPr>
          <a:lstStyle/>
          <a:p>
            <a:pPr eaLnBrk="1" fontAlgn="auto" hangingPunct="1">
              <a:spcBef>
                <a:spcPts val="0"/>
              </a:spcBef>
              <a:spcAft>
                <a:spcPts val="0"/>
              </a:spcAft>
              <a:defRPr/>
            </a:pPr>
            <a:r>
              <a:rPr lang="fr-FR" sz="3600" b="1">
                <a:solidFill>
                  <a:srgbClr val="002060"/>
                </a:solidFill>
                <a:effectLst>
                  <a:outerShdw blurRad="38100" dist="38100" dir="2700000" algn="tl">
                    <a:srgbClr val="000000">
                      <a:alpha val="43137"/>
                    </a:srgbClr>
                  </a:outerShdw>
                </a:effectLst>
                <a:latin typeface="+mn-lt"/>
              </a:rPr>
              <a:t>1.	Réalisation d’un CHMO</a:t>
            </a:r>
          </a:p>
        </p:txBody>
      </p:sp>
      <p:sp>
        <p:nvSpPr>
          <p:cNvPr id="4" name="Espace réservé de la date 3">
            <a:extLst>
              <a:ext uri="{FF2B5EF4-FFF2-40B4-BE49-F238E27FC236}">
                <a16:creationId xmlns="" xmlns:a16="http://schemas.microsoft.com/office/drawing/2014/main" id="{A93089A6-6EA0-4CED-9015-FCF3700242EC}"/>
              </a:ext>
            </a:extLst>
          </p:cNvPr>
          <p:cNvSpPr>
            <a:spLocks noGrp="1"/>
          </p:cNvSpPr>
          <p:nvPr>
            <p:ph type="dt" sz="quarter" idx="10"/>
          </p:nvPr>
        </p:nvSpPr>
        <p:spPr/>
        <p:txBody>
          <a:bodyPr/>
          <a:lstStyle/>
          <a:p>
            <a:pPr>
              <a:defRPr/>
            </a:pPr>
            <a:r>
              <a:rPr lang="fr-FR"/>
              <a:t>Lycée D. Diderot</a:t>
            </a:r>
          </a:p>
        </p:txBody>
      </p:sp>
      <p:sp>
        <p:nvSpPr>
          <p:cNvPr id="10" name="Espace réservé du numéro de diapositive 9">
            <a:extLst>
              <a:ext uri="{FF2B5EF4-FFF2-40B4-BE49-F238E27FC236}">
                <a16:creationId xmlns="" xmlns:a16="http://schemas.microsoft.com/office/drawing/2014/main" id="{A507A4BE-F0CE-45E8-9C66-6EF2ABD73FC7}"/>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6CC5B395-276C-4416-9542-2EDCE4BF9085}" type="slidenum">
              <a:rPr lang="fr-FR" altLang="fr-FR" sz="1200">
                <a:solidFill>
                  <a:srgbClr val="002060"/>
                </a:solidFill>
              </a:rPr>
              <a:pPr>
                <a:lnSpc>
                  <a:spcPct val="100000"/>
                </a:lnSpc>
                <a:spcBef>
                  <a:spcPct val="0"/>
                </a:spcBef>
                <a:buFontTx/>
                <a:buNone/>
              </a:pPr>
              <a:t>4</a:t>
            </a:fld>
            <a:endParaRPr lang="fr-FR" altLang="fr-FR" sz="1200">
              <a:solidFill>
                <a:srgbClr val="002060"/>
              </a:solidFill>
            </a:endParaRPr>
          </a:p>
        </p:txBody>
      </p:sp>
      <p:pic>
        <p:nvPicPr>
          <p:cNvPr id="8199" name="Image 4">
            <a:extLst>
              <a:ext uri="{FF2B5EF4-FFF2-40B4-BE49-F238E27FC236}">
                <a16:creationId xmlns="" xmlns:a16="http://schemas.microsoft.com/office/drawing/2014/main" id="{101D780B-EC95-4AF9-AF4F-A88BD89B81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20374" t="21278" r="9813" b="7098"/>
          <a:stretch>
            <a:fillRect/>
          </a:stretch>
        </p:blipFill>
        <p:spPr bwMode="auto">
          <a:xfrm>
            <a:off x="252413" y="3246438"/>
            <a:ext cx="4503737"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Image 4">
            <a:extLst>
              <a:ext uri="{FF2B5EF4-FFF2-40B4-BE49-F238E27FC236}">
                <a16:creationId xmlns="" xmlns:a16="http://schemas.microsoft.com/office/drawing/2014/main" id="{FFDC1642-BC23-4AD1-85ED-ABDB7026FB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55226"/>
          <a:stretch>
            <a:fillRect/>
          </a:stretch>
        </p:blipFill>
        <p:spPr bwMode="auto">
          <a:xfrm>
            <a:off x="4930775" y="3246438"/>
            <a:ext cx="3852863"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u pied de page 2">
            <a:extLst>
              <a:ext uri="{FF2B5EF4-FFF2-40B4-BE49-F238E27FC236}">
                <a16:creationId xmlns="" xmlns:a16="http://schemas.microsoft.com/office/drawing/2014/main" id="{1CF57A1E-1A72-46EE-9961-247E49DBF759}"/>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 descr="Une image contenant texte&#10;&#10;Description générée automatiquement">
            <a:extLst>
              <a:ext uri="{FF2B5EF4-FFF2-40B4-BE49-F238E27FC236}">
                <a16:creationId xmlns="" xmlns:a16="http://schemas.microsoft.com/office/drawing/2014/main" id="{71A0844C-0075-4972-BBF6-0E211A9DED9A}"/>
              </a:ext>
            </a:extLst>
          </p:cNvPr>
          <p:cNvPicPr>
            <a:picLocks noChangeAspect="1"/>
          </p:cNvPicPr>
          <p:nvPr/>
        </p:nvPicPr>
        <p:blipFill rotWithShape="1">
          <a:blip r:embed="rId2"/>
          <a:srcRect l="5096" t="37785" r="21012" b="26132"/>
          <a:stretch/>
        </p:blipFill>
        <p:spPr>
          <a:xfrm>
            <a:off x="316098" y="2998519"/>
            <a:ext cx="5640294" cy="2071618"/>
          </a:xfrm>
          <a:prstGeom prst="rect">
            <a:avLst/>
          </a:prstGeom>
          <a:ln>
            <a:solidFill>
              <a:srgbClr val="4472C4"/>
            </a:solidFill>
          </a:ln>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1.1. Ou chercher l’information</a:t>
            </a:r>
            <a:endParaRPr lang="fr-FR" sz="2000" b="1">
              <a:solidFill>
                <a:srgbClr val="002060"/>
              </a:solidFill>
              <a:effectLst>
                <a:outerShdw blurRad="38100" dist="38100" dir="2700000" algn="tl">
                  <a:srgbClr val="000000">
                    <a:alpha val="43137"/>
                  </a:srgbClr>
                </a:outerShdw>
              </a:effectLst>
              <a:latin typeface="+mn-lt"/>
            </a:endParaRPr>
          </a:p>
        </p:txBody>
      </p:sp>
      <p:sp>
        <p:nvSpPr>
          <p:cNvPr id="11" name="ZoneTexte 10">
            <a:extLst>
              <a:ext uri="{FF2B5EF4-FFF2-40B4-BE49-F238E27FC236}">
                <a16:creationId xmlns="" xmlns:a16="http://schemas.microsoft.com/office/drawing/2014/main" id="{DC06A465-A4E2-4174-ACAB-D7F988A4BB0F}"/>
              </a:ext>
            </a:extLst>
          </p:cNvPr>
          <p:cNvSpPr txBox="1"/>
          <p:nvPr/>
        </p:nvSpPr>
        <p:spPr>
          <a:xfrm>
            <a:off x="319088" y="1135063"/>
            <a:ext cx="8281987" cy="738187"/>
          </a:xfrm>
          <a:prstGeom prst="rect">
            <a:avLst/>
          </a:prstGeom>
          <a:solidFill>
            <a:srgbClr val="CCFFFF"/>
          </a:solidFill>
          <a:ln>
            <a:solidFill>
              <a:schemeClr val="accent5">
                <a:lumMod val="50000"/>
              </a:schemeClr>
            </a:solidFill>
          </a:ln>
        </p:spPr>
        <p:txBody>
          <a:bodyPr lIns="91440" tIns="45720" rIns="91440" bIns="45720" anchor="t">
            <a:spAutoFit/>
          </a:bodyPr>
          <a:lstStyle/>
          <a:p>
            <a:pPr eaLnBrk="1" fontAlgn="auto" hangingPunct="1">
              <a:spcBef>
                <a:spcPts val="0"/>
              </a:spcBef>
              <a:spcAft>
                <a:spcPts val="0"/>
              </a:spcAft>
              <a:defRPr/>
            </a:pPr>
            <a:r>
              <a:rPr lang="fr-FR" sz="1400" i="1" dirty="0">
                <a:latin typeface="+mn-lt"/>
              </a:rPr>
              <a:t>Une première méthode consiste à avoir un fichier ou vous regroupez les principales tâches que vous avez à réaliser dans vos projets. Un document vous est </a:t>
            </a:r>
            <a:r>
              <a:rPr lang="fr-FR" sz="1400" i="1" dirty="0" smtClean="0">
                <a:latin typeface="+mn-lt"/>
              </a:rPr>
              <a:t>proposé </a:t>
            </a:r>
            <a:r>
              <a:rPr lang="fr-FR" sz="1400" i="1" dirty="0">
                <a:latin typeface="+mn-lt"/>
              </a:rPr>
              <a:t>sur Moodle que vous pouvez compléter au fur et à mesure votre cursus.</a:t>
            </a: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F2FA63EC-B984-4D4B-AEDD-45D34AB08500}" type="slidenum">
              <a:rPr lang="fr-FR" altLang="fr-FR" sz="1200">
                <a:solidFill>
                  <a:srgbClr val="002060"/>
                </a:solidFill>
              </a:rPr>
              <a:pPr>
                <a:lnSpc>
                  <a:spcPct val="100000"/>
                </a:lnSpc>
                <a:spcBef>
                  <a:spcPct val="0"/>
                </a:spcBef>
                <a:buFontTx/>
                <a:buNone/>
              </a:pPr>
              <a:t>5</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366713" y="2062163"/>
            <a:ext cx="6002337" cy="830997"/>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Ouvrir</a:t>
            </a:r>
            <a:r>
              <a:rPr lang="fr-FR" altLang="fr-FR" sz="1200">
                <a:latin typeface="Calibri"/>
                <a:cs typeface="Calibri"/>
                <a:sym typeface="Wingdings" panose="05000000000000000000" pitchFamily="2" charset="2"/>
              </a:rPr>
              <a:t> atrium puis Moodle</a:t>
            </a:r>
            <a:endParaRPr lang="fr-FR" altLang="fr-FR" sz="1200">
              <a:sym typeface="Wingdings" panose="05000000000000000000" pitchFamily="2" charset="2"/>
            </a:endParaRPr>
          </a:p>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Sélectionner</a:t>
            </a:r>
            <a:r>
              <a:rPr lang="fr-FR" altLang="fr-FR" sz="1200">
                <a:latin typeface="Calibri"/>
                <a:cs typeface="Calibri"/>
                <a:sym typeface="Wingdings" panose="05000000000000000000" pitchFamily="2" charset="2"/>
              </a:rPr>
              <a:t> le cours BTS ressources</a:t>
            </a:r>
          </a:p>
          <a:p>
            <a:pPr>
              <a:lnSpc>
                <a:spcPct val="100000"/>
              </a:lnSpc>
              <a:spcBef>
                <a:spcPct val="0"/>
              </a:spcBef>
              <a:buFont typeface="Wingdings" panose="05000000000000000000" pitchFamily="2" charset="2"/>
              <a:buChar char="è"/>
              <a:defRPr/>
            </a:pPr>
            <a:r>
              <a:rPr lang="fr-FR" altLang="fr-FR" sz="1200" b="1">
                <a:latin typeface="Calibri"/>
                <a:cs typeface="Calibri"/>
              </a:rPr>
              <a:t>Cliquer </a:t>
            </a:r>
            <a:r>
              <a:rPr lang="fr-FR" altLang="fr-FR" sz="1200">
                <a:latin typeface="Calibri"/>
                <a:cs typeface="Calibri"/>
              </a:rPr>
              <a:t>ensuite dans le cours sur </a:t>
            </a:r>
            <a:r>
              <a:rPr lang="fr-FR" altLang="fr-FR" sz="1200" i="1">
                <a:latin typeface="Calibri"/>
                <a:cs typeface="Calibri"/>
              </a:rPr>
              <a:t>"Classement par ordre alphabétique"</a:t>
            </a:r>
          </a:p>
          <a:p>
            <a:pPr>
              <a:lnSpc>
                <a:spcPct val="100000"/>
              </a:lnSpc>
              <a:spcBef>
                <a:spcPct val="0"/>
              </a:spcBef>
              <a:buFont typeface="Wingdings" panose="05000000000000000000" pitchFamily="2" charset="2"/>
              <a:buChar char="è"/>
              <a:defRPr/>
            </a:pPr>
            <a:r>
              <a:rPr lang="fr-FR" altLang="fr-FR" sz="1200" b="1">
                <a:latin typeface="Calibri"/>
                <a:cs typeface="Calibri"/>
              </a:rPr>
              <a:t>Sélectionner </a:t>
            </a:r>
            <a:r>
              <a:rPr lang="fr-FR" altLang="fr-FR" sz="1200" i="1">
                <a:latin typeface="Calibri"/>
                <a:cs typeface="Calibri"/>
              </a:rPr>
              <a:t>"Chiffrage site pour les temps unitaires"</a:t>
            </a:r>
            <a:endParaRPr lang="fr-FR" altLang="fr-FR" sz="1200" i="1">
              <a:cs typeface="Calibri"/>
            </a:endParaRPr>
          </a:p>
        </p:txBody>
      </p:sp>
      <p:grpSp>
        <p:nvGrpSpPr>
          <p:cNvPr id="9225" name="Groupe 95">
            <a:extLst>
              <a:ext uri="{FF2B5EF4-FFF2-40B4-BE49-F238E27FC236}">
                <a16:creationId xmlns="" xmlns:a16="http://schemas.microsoft.com/office/drawing/2014/main" id="{5EF4184B-2107-461E-8759-86FC17FC8FCA}"/>
              </a:ext>
            </a:extLst>
          </p:cNvPr>
          <p:cNvGrpSpPr>
            <a:grpSpLocks/>
          </p:cNvGrpSpPr>
          <p:nvPr/>
        </p:nvGrpSpPr>
        <p:grpSpPr bwMode="auto">
          <a:xfrm>
            <a:off x="215900" y="1911350"/>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9229" name="ZoneTexte 97">
              <a:extLst>
                <a:ext uri="{FF2B5EF4-FFF2-40B4-BE49-F238E27FC236}">
                  <a16:creationId xmlns="" xmlns:a16="http://schemas.microsoft.com/office/drawing/2014/main" id="{45C8598E-FAA3-45D6-AB12-394A8C7A4773}"/>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t>1</a:t>
              </a:r>
            </a:p>
          </p:txBody>
        </p:sp>
      </p:grpSp>
      <p:cxnSp>
        <p:nvCxnSpPr>
          <p:cNvPr id="33" name="Connecteur droit avec flèche 32">
            <a:extLst>
              <a:ext uri="{FF2B5EF4-FFF2-40B4-BE49-F238E27FC236}">
                <a16:creationId xmlns="" xmlns:a16="http://schemas.microsoft.com/office/drawing/2014/main" id="{D7C732F6-AC32-462B-807B-CEEA46951001}"/>
              </a:ext>
            </a:extLst>
          </p:cNvPr>
          <p:cNvCxnSpPr>
            <a:cxnSpLocks/>
          </p:cNvCxnSpPr>
          <p:nvPr/>
        </p:nvCxnSpPr>
        <p:spPr>
          <a:xfrm>
            <a:off x="752497" y="2931123"/>
            <a:ext cx="212725" cy="1551812"/>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pic>
        <p:nvPicPr>
          <p:cNvPr id="5" name="Image 5" descr="Une image contenant texte&#10;&#10;Description générée automatiquement">
            <a:extLst>
              <a:ext uri="{FF2B5EF4-FFF2-40B4-BE49-F238E27FC236}">
                <a16:creationId xmlns="" xmlns:a16="http://schemas.microsoft.com/office/drawing/2014/main" id="{2227D482-63C2-40D7-B2FF-5DC1E774859B}"/>
              </a:ext>
            </a:extLst>
          </p:cNvPr>
          <p:cNvPicPr>
            <a:picLocks noChangeAspect="1"/>
          </p:cNvPicPr>
          <p:nvPr/>
        </p:nvPicPr>
        <p:blipFill>
          <a:blip r:embed="rId3"/>
          <a:stretch>
            <a:fillRect/>
          </a:stretch>
        </p:blipFill>
        <p:spPr>
          <a:xfrm>
            <a:off x="2383971" y="4094635"/>
            <a:ext cx="4947557" cy="1370365"/>
          </a:xfrm>
          <a:prstGeom prst="rect">
            <a:avLst/>
          </a:prstGeom>
          <a:ln>
            <a:solidFill>
              <a:srgbClr val="4472C4"/>
            </a:solidFill>
          </a:ln>
        </p:spPr>
      </p:pic>
      <p:cxnSp>
        <p:nvCxnSpPr>
          <p:cNvPr id="32" name="Connecteur droit avec flèche 31">
            <a:extLst>
              <a:ext uri="{FF2B5EF4-FFF2-40B4-BE49-F238E27FC236}">
                <a16:creationId xmlns="" xmlns:a16="http://schemas.microsoft.com/office/drawing/2014/main" id="{258141A0-CCD7-47E9-B12C-5DCB045E946A}"/>
              </a:ext>
            </a:extLst>
          </p:cNvPr>
          <p:cNvCxnSpPr>
            <a:cxnSpLocks/>
          </p:cNvCxnSpPr>
          <p:nvPr/>
        </p:nvCxnSpPr>
        <p:spPr>
          <a:xfrm>
            <a:off x="2095892" y="2901435"/>
            <a:ext cx="563850" cy="2230253"/>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pic>
        <p:nvPicPr>
          <p:cNvPr id="6" name="Image 7" descr="Une image contenant texte&#10;&#10;Description générée automatiquement">
            <a:extLst>
              <a:ext uri="{FF2B5EF4-FFF2-40B4-BE49-F238E27FC236}">
                <a16:creationId xmlns="" xmlns:a16="http://schemas.microsoft.com/office/drawing/2014/main" id="{984566C5-2B06-471C-A57F-AE40C6A950CF}"/>
              </a:ext>
            </a:extLst>
          </p:cNvPr>
          <p:cNvPicPr>
            <a:picLocks noChangeAspect="1"/>
          </p:cNvPicPr>
          <p:nvPr/>
        </p:nvPicPr>
        <p:blipFill>
          <a:blip r:embed="rId4"/>
          <a:stretch>
            <a:fillRect/>
          </a:stretch>
        </p:blipFill>
        <p:spPr>
          <a:xfrm>
            <a:off x="4855523" y="5381109"/>
            <a:ext cx="2743200" cy="504497"/>
          </a:xfrm>
          <a:prstGeom prst="rect">
            <a:avLst/>
          </a:prstGeom>
          <a:ln>
            <a:solidFill>
              <a:schemeClr val="tx1"/>
            </a:solidFill>
          </a:ln>
        </p:spPr>
      </p:pic>
      <p:cxnSp>
        <p:nvCxnSpPr>
          <p:cNvPr id="17" name="Connecteur droit avec flèche 16">
            <a:extLst>
              <a:ext uri="{FF2B5EF4-FFF2-40B4-BE49-F238E27FC236}">
                <a16:creationId xmlns="" xmlns:a16="http://schemas.microsoft.com/office/drawing/2014/main" id="{347329F0-32D1-4A88-ADDC-F74BF9128902}"/>
              </a:ext>
            </a:extLst>
          </p:cNvPr>
          <p:cNvCxnSpPr>
            <a:cxnSpLocks/>
          </p:cNvCxnSpPr>
          <p:nvPr/>
        </p:nvCxnSpPr>
        <p:spPr>
          <a:xfrm>
            <a:off x="4255716" y="2901435"/>
            <a:ext cx="779090" cy="2764642"/>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8" name="Espace réservé du pied de page 2">
            <a:extLst>
              <a:ext uri="{FF2B5EF4-FFF2-40B4-BE49-F238E27FC236}">
                <a16:creationId xmlns="" xmlns:a16="http://schemas.microsoft.com/office/drawing/2014/main" id="{649910A4-C9F7-4658-94D3-F60F6A7D3B4F}"/>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grpSp>
        <p:nvGrpSpPr>
          <p:cNvPr id="18" name="Groupe 17">
            <a:extLst>
              <a:ext uri="{FF2B5EF4-FFF2-40B4-BE49-F238E27FC236}">
                <a16:creationId xmlns:a16="http://schemas.microsoft.com/office/drawing/2014/main" xmlns="" id="{A9E7C2C2-FBB3-4CBF-B59F-E4092B27315F}"/>
              </a:ext>
            </a:extLst>
          </p:cNvPr>
          <p:cNvGrpSpPr>
            <a:grpSpLocks/>
          </p:cNvGrpSpPr>
          <p:nvPr/>
        </p:nvGrpSpPr>
        <p:grpSpPr bwMode="auto">
          <a:xfrm>
            <a:off x="140768" y="996156"/>
            <a:ext cx="334963" cy="277813"/>
            <a:chOff x="4246088" y="4664940"/>
            <a:chExt cx="318782" cy="277860"/>
          </a:xfrm>
        </p:grpSpPr>
        <p:sp>
          <p:nvSpPr>
            <p:cNvPr id="19" name="Ellipse 18">
              <a:extLst>
                <a:ext uri="{FF2B5EF4-FFF2-40B4-BE49-F238E27FC236}">
                  <a16:creationId xmlns:a16="http://schemas.microsoft.com/office/drawing/2014/main" xmlns="" id="{C2B090B2-8CD8-4E1F-AEE1-4F757029C1CB}"/>
                </a:ext>
              </a:extLst>
            </p:cNvPr>
            <p:cNvSpPr/>
            <p:nvPr/>
          </p:nvSpPr>
          <p:spPr>
            <a:xfrm>
              <a:off x="4246088" y="4679230"/>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fr-FR" sz="1200" dirty="0">
                <a:cs typeface="Calibri"/>
              </a:endParaRPr>
            </a:p>
          </p:txBody>
        </p:sp>
        <p:sp>
          <p:nvSpPr>
            <p:cNvPr id="20" name="ZoneTexte 97">
              <a:extLst>
                <a:ext uri="{FF2B5EF4-FFF2-40B4-BE49-F238E27FC236}">
                  <a16:creationId xmlns:a16="http://schemas.microsoft.com/office/drawing/2014/main" xmlns="" id="{1192BD63-B40F-4290-A873-A79703BC505A}"/>
                </a:ext>
              </a:extLst>
            </p:cNvPr>
            <p:cNvSpPr txBox="1">
              <a:spLocks noChangeArrowheads="1"/>
            </p:cNvSpPr>
            <p:nvPr/>
          </p:nvSpPr>
          <p:spPr bwMode="auto">
            <a:xfrm>
              <a:off x="4246088" y="4664940"/>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fr-FR" altLang="fr-FR" sz="1200" dirty="0" smtClean="0">
                  <a:latin typeface="Calibri"/>
                  <a:cs typeface="Calibri"/>
                </a:rPr>
                <a:t>0</a:t>
              </a:r>
              <a:endParaRPr lang="fr-FR" altLang="fr-FR" sz="1200" dirty="0">
                <a:latin typeface="Calibri"/>
                <a:cs typeface="Calibri"/>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 xmlns:a16="http://schemas.microsoft.com/office/drawing/2014/main" id="{01C9BF20-43F6-D23C-6E77-01A50A43453F}"/>
              </a:ext>
            </a:extLst>
          </p:cNvPr>
          <p:cNvPicPr>
            <a:picLocks noChangeAspect="1"/>
          </p:cNvPicPr>
          <p:nvPr/>
        </p:nvPicPr>
        <p:blipFill>
          <a:blip r:embed="rId2"/>
          <a:stretch>
            <a:fillRect/>
          </a:stretch>
        </p:blipFill>
        <p:spPr>
          <a:xfrm>
            <a:off x="283381" y="2466669"/>
            <a:ext cx="1800225" cy="219075"/>
          </a:xfrm>
          <a:prstGeom prst="rect">
            <a:avLst/>
          </a:prstGeom>
        </p:spPr>
      </p:pic>
      <p:pic>
        <p:nvPicPr>
          <p:cNvPr id="10" name="Image 9">
            <a:extLst>
              <a:ext uri="{FF2B5EF4-FFF2-40B4-BE49-F238E27FC236}">
                <a16:creationId xmlns="" xmlns:a16="http://schemas.microsoft.com/office/drawing/2014/main" id="{20868F5B-E0B5-9CD2-FBDE-42608BCF7F7D}"/>
              </a:ext>
            </a:extLst>
          </p:cNvPr>
          <p:cNvPicPr>
            <a:picLocks noChangeAspect="1"/>
          </p:cNvPicPr>
          <p:nvPr/>
        </p:nvPicPr>
        <p:blipFill>
          <a:blip r:embed="rId3"/>
          <a:stretch>
            <a:fillRect/>
          </a:stretch>
        </p:blipFill>
        <p:spPr>
          <a:xfrm>
            <a:off x="196539" y="1464925"/>
            <a:ext cx="8039100" cy="890874"/>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1.2. Document de synthèse</a:t>
            </a:r>
            <a:endParaRPr lang="fr-FR" sz="2000" b="1">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F2FA63EC-B984-4D4B-AEDD-45D34AB08500}" type="slidenum">
              <a:rPr lang="fr-FR" altLang="fr-FR" sz="1200">
                <a:solidFill>
                  <a:srgbClr val="002060"/>
                </a:solidFill>
              </a:rPr>
              <a:pPr>
                <a:lnSpc>
                  <a:spcPct val="100000"/>
                </a:lnSpc>
                <a:spcBef>
                  <a:spcPct val="0"/>
                </a:spcBef>
                <a:buFontTx/>
                <a:buNone/>
              </a:pPr>
              <a:t>6</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329603" y="985962"/>
            <a:ext cx="6002337" cy="276999"/>
          </a:xfrm>
          <a:prstGeom prst="rect">
            <a:avLst/>
          </a:prstGeom>
          <a:solidFill>
            <a:srgbClr val="FFFF00"/>
          </a:solidFill>
          <a:ln w="9525">
            <a:solidFill>
              <a:srgbClr val="FF6600"/>
            </a:solidFill>
            <a:miter lim="800000"/>
            <a:headEnd/>
            <a:tailEnd/>
          </a:ln>
        </p:spPr>
        <p:txBody>
          <a:bodyPr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Ouvrir</a:t>
            </a:r>
            <a:r>
              <a:rPr lang="fr-FR" altLang="fr-FR" sz="1200">
                <a:latin typeface="Calibri"/>
                <a:cs typeface="Calibri"/>
                <a:sym typeface="Wingdings" panose="05000000000000000000" pitchFamily="2" charset="2"/>
              </a:rPr>
              <a:t> le fichier situé dans la fiche</a:t>
            </a:r>
            <a:endParaRPr lang="fr-FR" altLang="fr-FR" sz="1200">
              <a:cs typeface="Calibri" panose="020F0502020204030204" pitchFamily="34" charset="0"/>
              <a:sym typeface="Wingdings" panose="05000000000000000000" pitchFamily="2" charset="2"/>
            </a:endParaRPr>
          </a:p>
        </p:txBody>
      </p:sp>
      <p:grpSp>
        <p:nvGrpSpPr>
          <p:cNvPr id="9225" name="Groupe 95">
            <a:extLst>
              <a:ext uri="{FF2B5EF4-FFF2-40B4-BE49-F238E27FC236}">
                <a16:creationId xmlns="" xmlns:a16="http://schemas.microsoft.com/office/drawing/2014/main" id="{5EF4184B-2107-461E-8759-86FC17FC8FCA}"/>
              </a:ext>
            </a:extLst>
          </p:cNvPr>
          <p:cNvGrpSpPr>
            <a:grpSpLocks/>
          </p:cNvGrpSpPr>
          <p:nvPr/>
        </p:nvGrpSpPr>
        <p:grpSpPr bwMode="auto">
          <a:xfrm>
            <a:off x="178790" y="835149"/>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9229" name="ZoneTexte 97">
              <a:extLst>
                <a:ext uri="{FF2B5EF4-FFF2-40B4-BE49-F238E27FC236}">
                  <a16:creationId xmlns="" xmlns:a16="http://schemas.microsoft.com/office/drawing/2014/main" id="{45C8598E-FAA3-45D6-AB12-394A8C7A4773}"/>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t>1</a:t>
              </a:r>
            </a:p>
          </p:txBody>
        </p:sp>
      </p:grpSp>
      <p:cxnSp>
        <p:nvCxnSpPr>
          <p:cNvPr id="33" name="Connecteur droit avec flèche 32">
            <a:extLst>
              <a:ext uri="{FF2B5EF4-FFF2-40B4-BE49-F238E27FC236}">
                <a16:creationId xmlns="" xmlns:a16="http://schemas.microsoft.com/office/drawing/2014/main" id="{D7C732F6-AC32-462B-807B-CEEA46951001}"/>
              </a:ext>
            </a:extLst>
          </p:cNvPr>
          <p:cNvCxnSpPr>
            <a:cxnSpLocks/>
          </p:cNvCxnSpPr>
          <p:nvPr/>
        </p:nvCxnSpPr>
        <p:spPr>
          <a:xfrm>
            <a:off x="908361" y="1261156"/>
            <a:ext cx="0" cy="1207623"/>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 coins arrondis 8">
            <a:extLst>
              <a:ext uri="{FF2B5EF4-FFF2-40B4-BE49-F238E27FC236}">
                <a16:creationId xmlns="" xmlns:a16="http://schemas.microsoft.com/office/drawing/2014/main" id="{13ABC037-D22C-42DD-BDCC-621509168B44}"/>
              </a:ext>
            </a:extLst>
          </p:cNvPr>
          <p:cNvSpPr/>
          <p:nvPr/>
        </p:nvSpPr>
        <p:spPr>
          <a:xfrm>
            <a:off x="283730" y="2468779"/>
            <a:ext cx="1543792" cy="222663"/>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2" descr="Une image contenant table&#10;&#10;Description générée automatiquement">
            <a:extLst>
              <a:ext uri="{FF2B5EF4-FFF2-40B4-BE49-F238E27FC236}">
                <a16:creationId xmlns="" xmlns:a16="http://schemas.microsoft.com/office/drawing/2014/main" id="{F5EDE990-5CDF-451C-A288-9D1291371132}"/>
              </a:ext>
            </a:extLst>
          </p:cNvPr>
          <p:cNvPicPr>
            <a:picLocks noChangeAspect="1"/>
          </p:cNvPicPr>
          <p:nvPr/>
        </p:nvPicPr>
        <p:blipFill rotWithShape="1">
          <a:blip r:embed="rId4"/>
          <a:srcRect l="5890" t="15330" r="17671" b="1604"/>
          <a:stretch/>
        </p:blipFill>
        <p:spPr>
          <a:xfrm>
            <a:off x="4335977" y="2511631"/>
            <a:ext cx="4241417" cy="3459928"/>
          </a:xfrm>
          <a:prstGeom prst="rect">
            <a:avLst/>
          </a:prstGeom>
        </p:spPr>
      </p:pic>
      <p:sp>
        <p:nvSpPr>
          <p:cNvPr id="14" name="ZoneTexte 13">
            <a:extLst>
              <a:ext uri="{FF2B5EF4-FFF2-40B4-BE49-F238E27FC236}">
                <a16:creationId xmlns="" xmlns:a16="http://schemas.microsoft.com/office/drawing/2014/main" id="{744D87FD-FBA0-480F-9471-DA603F724A1F}"/>
              </a:ext>
            </a:extLst>
          </p:cNvPr>
          <p:cNvSpPr txBox="1"/>
          <p:nvPr/>
        </p:nvSpPr>
        <p:spPr>
          <a:xfrm>
            <a:off x="4401231" y="1587810"/>
            <a:ext cx="4051403" cy="954107"/>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mn-lt"/>
              </a:rPr>
              <a:t>Le fichier qui s'ouvre contient une proposition de temps unitaires pour les tâches les plus courantes, libre à vous de vous faire un fichier similaire avec des tâches ou des temps unitaires différents.</a:t>
            </a:r>
            <a:endParaRPr lang="fr-FR"/>
          </a:p>
        </p:txBody>
      </p:sp>
      <p:grpSp>
        <p:nvGrpSpPr>
          <p:cNvPr id="15" name="Groupe 95">
            <a:extLst>
              <a:ext uri="{FF2B5EF4-FFF2-40B4-BE49-F238E27FC236}">
                <a16:creationId xmlns="" xmlns:a16="http://schemas.microsoft.com/office/drawing/2014/main" id="{970E2EC3-556B-4A1C-A347-23448B89999D}"/>
              </a:ext>
            </a:extLst>
          </p:cNvPr>
          <p:cNvGrpSpPr>
            <a:grpSpLocks/>
          </p:cNvGrpSpPr>
          <p:nvPr/>
        </p:nvGrpSpPr>
        <p:grpSpPr bwMode="auto">
          <a:xfrm>
            <a:off x="4260933" y="1436337"/>
            <a:ext cx="334963" cy="277813"/>
            <a:chOff x="4198688" y="2087836"/>
            <a:chExt cx="318782" cy="277860"/>
          </a:xfrm>
        </p:grpSpPr>
        <p:sp>
          <p:nvSpPr>
            <p:cNvPr id="16" name="Ellipse 15">
              <a:extLst>
                <a:ext uri="{FF2B5EF4-FFF2-40B4-BE49-F238E27FC236}">
                  <a16:creationId xmlns="" xmlns:a16="http://schemas.microsoft.com/office/drawing/2014/main" id="{742833C1-01FB-4228-AB6E-12AF5F5C6752}"/>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17" name="ZoneTexte 97">
              <a:extLst>
                <a:ext uri="{FF2B5EF4-FFF2-40B4-BE49-F238E27FC236}">
                  <a16:creationId xmlns="" xmlns:a16="http://schemas.microsoft.com/office/drawing/2014/main" id="{39D09468-387A-4B35-8AE9-F04FCAE495F2}"/>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2</a:t>
              </a:r>
            </a:p>
          </p:txBody>
        </p:sp>
      </p:grpSp>
      <p:sp>
        <p:nvSpPr>
          <p:cNvPr id="18" name="ZoneTexte 17">
            <a:extLst>
              <a:ext uri="{FF2B5EF4-FFF2-40B4-BE49-F238E27FC236}">
                <a16:creationId xmlns="" xmlns:a16="http://schemas.microsoft.com/office/drawing/2014/main" id="{58D74755-06B7-4DBB-9976-6EEACAD9D546}"/>
              </a:ext>
            </a:extLst>
          </p:cNvPr>
          <p:cNvSpPr txBox="1"/>
          <p:nvPr/>
        </p:nvSpPr>
        <p:spPr>
          <a:xfrm>
            <a:off x="4401230" y="4816413"/>
            <a:ext cx="4511571" cy="523220"/>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Calibri"/>
                <a:cs typeface="Calibri"/>
              </a:rPr>
              <a:t>Tâche                         TU     par unité         infos/ découpage </a:t>
            </a:r>
            <a:endParaRPr lang="fr-FR" sz="1400" i="1">
              <a:cs typeface="Calibri"/>
            </a:endParaRPr>
          </a:p>
          <a:p>
            <a:pPr algn="just">
              <a:spcBef>
                <a:spcPts val="0"/>
              </a:spcBef>
              <a:spcAft>
                <a:spcPts val="0"/>
              </a:spcAft>
              <a:defRPr/>
            </a:pPr>
            <a:r>
              <a:rPr lang="fr-FR" sz="1400" i="1">
                <a:latin typeface="Calibri"/>
                <a:cs typeface="Calibri"/>
              </a:rPr>
              <a:t>                                                                                 de la tache</a:t>
            </a:r>
            <a:endParaRPr lang="fr-FR" sz="1400" i="1">
              <a:cs typeface="Calibri"/>
            </a:endParaRPr>
          </a:p>
        </p:txBody>
      </p:sp>
      <p:grpSp>
        <p:nvGrpSpPr>
          <p:cNvPr id="19" name="Groupe 95">
            <a:extLst>
              <a:ext uri="{FF2B5EF4-FFF2-40B4-BE49-F238E27FC236}">
                <a16:creationId xmlns="" xmlns:a16="http://schemas.microsoft.com/office/drawing/2014/main" id="{D2498BB6-DA7E-4696-A846-FE96B9A39DA8}"/>
              </a:ext>
            </a:extLst>
          </p:cNvPr>
          <p:cNvGrpSpPr>
            <a:grpSpLocks/>
          </p:cNvGrpSpPr>
          <p:nvPr/>
        </p:nvGrpSpPr>
        <p:grpSpPr bwMode="auto">
          <a:xfrm>
            <a:off x="4246088" y="4664940"/>
            <a:ext cx="334963" cy="277813"/>
            <a:chOff x="4198688" y="2087836"/>
            <a:chExt cx="318782" cy="277860"/>
          </a:xfrm>
        </p:grpSpPr>
        <p:sp>
          <p:nvSpPr>
            <p:cNvPr id="20" name="Ellipse 19">
              <a:extLst>
                <a:ext uri="{FF2B5EF4-FFF2-40B4-BE49-F238E27FC236}">
                  <a16:creationId xmlns="" xmlns:a16="http://schemas.microsoft.com/office/drawing/2014/main" id="{8866DF60-3699-4D8A-8A79-3D2A690AA255}"/>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21" name="ZoneTexte 97">
              <a:extLst>
                <a:ext uri="{FF2B5EF4-FFF2-40B4-BE49-F238E27FC236}">
                  <a16:creationId xmlns="" xmlns:a16="http://schemas.microsoft.com/office/drawing/2014/main" id="{B15E942B-2C22-46E4-822C-CC04B31D67B7}"/>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3</a:t>
              </a:r>
            </a:p>
          </p:txBody>
        </p:sp>
      </p:grpSp>
      <p:cxnSp>
        <p:nvCxnSpPr>
          <p:cNvPr id="4" name="Connecteur droit avec flèche 3">
            <a:extLst>
              <a:ext uri="{FF2B5EF4-FFF2-40B4-BE49-F238E27FC236}">
                <a16:creationId xmlns="" xmlns:a16="http://schemas.microsoft.com/office/drawing/2014/main" id="{8F07DB18-DC9F-4E44-AEBD-6D7957731FFC}"/>
              </a:ext>
            </a:extLst>
          </p:cNvPr>
          <p:cNvCxnSpPr/>
          <p:nvPr/>
        </p:nvCxnSpPr>
        <p:spPr>
          <a:xfrm flipH="1" flipV="1">
            <a:off x="4791692" y="4576451"/>
            <a:ext cx="109847" cy="2286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 xmlns:a16="http://schemas.microsoft.com/office/drawing/2014/main" id="{6FC76CBE-4182-4AA8-A33E-503179971693}"/>
              </a:ext>
            </a:extLst>
          </p:cNvPr>
          <p:cNvCxnSpPr>
            <a:cxnSpLocks/>
          </p:cNvCxnSpPr>
          <p:nvPr/>
        </p:nvCxnSpPr>
        <p:spPr>
          <a:xfrm flipV="1">
            <a:off x="5977739" y="4338944"/>
            <a:ext cx="491342" cy="466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 xmlns:a16="http://schemas.microsoft.com/office/drawing/2014/main" id="{41D7D693-6443-4507-A89C-BD77EBB4ED4C}"/>
              </a:ext>
            </a:extLst>
          </p:cNvPr>
          <p:cNvCxnSpPr>
            <a:cxnSpLocks/>
          </p:cNvCxnSpPr>
          <p:nvPr/>
        </p:nvCxnSpPr>
        <p:spPr>
          <a:xfrm flipV="1">
            <a:off x="6007427" y="4465119"/>
            <a:ext cx="595251" cy="347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 xmlns:a16="http://schemas.microsoft.com/office/drawing/2014/main" id="{8A7204A4-6F9B-475F-A0FF-EC93928F9F88}"/>
              </a:ext>
            </a:extLst>
          </p:cNvPr>
          <p:cNvCxnSpPr>
            <a:cxnSpLocks/>
          </p:cNvCxnSpPr>
          <p:nvPr/>
        </p:nvCxnSpPr>
        <p:spPr>
          <a:xfrm flipV="1">
            <a:off x="5962894" y="4561606"/>
            <a:ext cx="647206" cy="243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 xmlns:a16="http://schemas.microsoft.com/office/drawing/2014/main" id="{30A30AAE-A6A7-4781-A320-AA13AE57D763}"/>
              </a:ext>
            </a:extLst>
          </p:cNvPr>
          <p:cNvCxnSpPr>
            <a:cxnSpLocks/>
          </p:cNvCxnSpPr>
          <p:nvPr/>
        </p:nvCxnSpPr>
        <p:spPr>
          <a:xfrm flipV="1">
            <a:off x="6660569" y="4494807"/>
            <a:ext cx="179615" cy="347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 xmlns:a16="http://schemas.microsoft.com/office/drawing/2014/main" id="{A4670464-0ED3-4FB0-A0A9-33DD8025840F}"/>
              </a:ext>
            </a:extLst>
          </p:cNvPr>
          <p:cNvCxnSpPr>
            <a:cxnSpLocks/>
          </p:cNvCxnSpPr>
          <p:nvPr/>
        </p:nvCxnSpPr>
        <p:spPr>
          <a:xfrm flipH="1" flipV="1">
            <a:off x="7589813" y="4591294"/>
            <a:ext cx="139534" cy="23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Espace réservé du pied de page 2">
            <a:extLst>
              <a:ext uri="{FF2B5EF4-FFF2-40B4-BE49-F238E27FC236}">
                <a16:creationId xmlns="" xmlns:a16="http://schemas.microsoft.com/office/drawing/2014/main" id="{06934817-7E20-4EE8-A090-5B1BC3104A85}"/>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extLst>
      <p:ext uri="{BB962C8B-B14F-4D97-AF65-F5344CB8AC3E}">
        <p14:creationId xmlns:p14="http://schemas.microsoft.com/office/powerpoint/2010/main" val="4063931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 xmlns:a16="http://schemas.microsoft.com/office/drawing/2014/main" id="{9A14C766-DB0B-50BC-D6AC-35B570EF4105}"/>
              </a:ext>
            </a:extLst>
          </p:cNvPr>
          <p:cNvPicPr>
            <a:picLocks noChangeAspect="1"/>
          </p:cNvPicPr>
          <p:nvPr/>
        </p:nvPicPr>
        <p:blipFill>
          <a:blip r:embed="rId2"/>
          <a:stretch>
            <a:fillRect/>
          </a:stretch>
        </p:blipFill>
        <p:spPr>
          <a:xfrm>
            <a:off x="254592" y="1280489"/>
            <a:ext cx="8039100" cy="890874"/>
          </a:xfrm>
          <a:prstGeom prst="rect">
            <a:avLst/>
          </a:prstGeom>
        </p:spPr>
      </p:pic>
      <p:pic>
        <p:nvPicPr>
          <p:cNvPr id="5" name="Image 9" descr="Une image contenant texte&#10;&#10;Description générée automatiquement">
            <a:extLst>
              <a:ext uri="{FF2B5EF4-FFF2-40B4-BE49-F238E27FC236}">
                <a16:creationId xmlns="" xmlns:a16="http://schemas.microsoft.com/office/drawing/2014/main" id="{5F0F77BF-C814-4580-9C46-5636BF0B9EA8}"/>
              </a:ext>
            </a:extLst>
          </p:cNvPr>
          <p:cNvPicPr>
            <a:picLocks noChangeAspect="1"/>
          </p:cNvPicPr>
          <p:nvPr/>
        </p:nvPicPr>
        <p:blipFill rotWithShape="1">
          <a:blip r:embed="rId3"/>
          <a:srcRect b="46925"/>
          <a:stretch/>
        </p:blipFill>
        <p:spPr>
          <a:xfrm>
            <a:off x="5978106" y="1971869"/>
            <a:ext cx="2743200" cy="1299507"/>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1.3. Site Internet d'aide au chiffrage</a:t>
            </a:r>
            <a:endParaRPr lang="fr-FR" sz="2000" b="1" err="1">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F2FA63EC-B984-4D4B-AEDD-45D34AB08500}" type="slidenum">
              <a:rPr lang="fr-FR" altLang="fr-FR" sz="1200">
                <a:solidFill>
                  <a:srgbClr val="002060"/>
                </a:solidFill>
              </a:rPr>
              <a:pPr>
                <a:lnSpc>
                  <a:spcPct val="100000"/>
                </a:lnSpc>
                <a:spcBef>
                  <a:spcPct val="0"/>
                </a:spcBef>
                <a:buFontTx/>
                <a:buNone/>
              </a:pPr>
              <a:t>7</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055487" y="2114118"/>
            <a:ext cx="4644097" cy="27699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Ouvrir</a:t>
            </a:r>
            <a:r>
              <a:rPr lang="fr-FR" altLang="fr-FR" sz="1200" dirty="0">
                <a:latin typeface="Calibri"/>
                <a:cs typeface="Calibri"/>
                <a:sym typeface="Wingdings" panose="05000000000000000000" pitchFamily="2" charset="2"/>
              </a:rPr>
              <a:t> le lien </a:t>
            </a:r>
            <a:r>
              <a:rPr lang="fr-FR" altLang="fr-FR" sz="1200" dirty="0" smtClean="0">
                <a:latin typeface="Calibri"/>
                <a:cs typeface="Calibri"/>
                <a:sym typeface="Wingdings" panose="05000000000000000000" pitchFamily="2" charset="2"/>
              </a:rPr>
              <a:t>proposé </a:t>
            </a:r>
            <a:r>
              <a:rPr lang="fr-FR" altLang="fr-FR" sz="1200" dirty="0">
                <a:latin typeface="Calibri"/>
                <a:cs typeface="Calibri"/>
                <a:sym typeface="Wingdings" panose="05000000000000000000" pitchFamily="2" charset="2"/>
              </a:rPr>
              <a:t>dans la fiche Moodle</a:t>
            </a:r>
            <a:endParaRPr lang="fr-FR" altLang="fr-FR" sz="1200" dirty="0">
              <a:latin typeface="Calibri"/>
              <a:cs typeface="Calibri"/>
            </a:endParaRPr>
          </a:p>
        </p:txBody>
      </p:sp>
      <p:grpSp>
        <p:nvGrpSpPr>
          <p:cNvPr id="9225" name="Groupe 95">
            <a:extLst>
              <a:ext uri="{FF2B5EF4-FFF2-40B4-BE49-F238E27FC236}">
                <a16:creationId xmlns="" xmlns:a16="http://schemas.microsoft.com/office/drawing/2014/main" id="{5EF4184B-2107-461E-8759-86FC17FC8FCA}"/>
              </a:ext>
            </a:extLst>
          </p:cNvPr>
          <p:cNvGrpSpPr>
            <a:grpSpLocks/>
          </p:cNvGrpSpPr>
          <p:nvPr/>
        </p:nvGrpSpPr>
        <p:grpSpPr bwMode="auto">
          <a:xfrm>
            <a:off x="3926940" y="1926194"/>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9229" name="ZoneTexte 97">
              <a:extLst>
                <a:ext uri="{FF2B5EF4-FFF2-40B4-BE49-F238E27FC236}">
                  <a16:creationId xmlns="" xmlns:a16="http://schemas.microsoft.com/office/drawing/2014/main" id="{45C8598E-FAA3-45D6-AB12-394A8C7A4773}"/>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cs typeface="Calibri"/>
                </a:rPr>
                <a:t>2</a:t>
              </a:r>
            </a:p>
          </p:txBody>
        </p:sp>
      </p:grpSp>
      <p:cxnSp>
        <p:nvCxnSpPr>
          <p:cNvPr id="33" name="Connecteur droit avec flèche 32">
            <a:extLst>
              <a:ext uri="{FF2B5EF4-FFF2-40B4-BE49-F238E27FC236}">
                <a16:creationId xmlns="" xmlns:a16="http://schemas.microsoft.com/office/drawing/2014/main" id="{D7C732F6-AC32-462B-807B-CEEA46951001}"/>
              </a:ext>
            </a:extLst>
          </p:cNvPr>
          <p:cNvCxnSpPr>
            <a:cxnSpLocks/>
          </p:cNvCxnSpPr>
          <p:nvPr/>
        </p:nvCxnSpPr>
        <p:spPr>
          <a:xfrm flipV="1">
            <a:off x="6281945" y="1729346"/>
            <a:ext cx="4907" cy="370505"/>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 coins arrondis 8">
            <a:extLst>
              <a:ext uri="{FF2B5EF4-FFF2-40B4-BE49-F238E27FC236}">
                <a16:creationId xmlns="" xmlns:a16="http://schemas.microsoft.com/office/drawing/2014/main" id="{13ABC037-D22C-42DD-BDCC-621509168B44}"/>
              </a:ext>
            </a:extLst>
          </p:cNvPr>
          <p:cNvSpPr/>
          <p:nvPr/>
        </p:nvSpPr>
        <p:spPr>
          <a:xfrm>
            <a:off x="5257798" y="1531917"/>
            <a:ext cx="1365663" cy="185553"/>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 xmlns:a16="http://schemas.microsoft.com/office/drawing/2014/main" id="{744D87FD-FBA0-480F-9471-DA603F724A1F}"/>
              </a:ext>
            </a:extLst>
          </p:cNvPr>
          <p:cNvSpPr txBox="1"/>
          <p:nvPr/>
        </p:nvSpPr>
        <p:spPr>
          <a:xfrm>
            <a:off x="3235964" y="875290"/>
            <a:ext cx="4815878" cy="538064"/>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dirty="0">
                <a:latin typeface="Calibri"/>
                <a:cs typeface="Calibri"/>
              </a:rPr>
              <a:t>Si vous cherchez une autre tâche ou des informations plus </a:t>
            </a:r>
            <a:r>
              <a:rPr lang="fr-FR" sz="1400" i="1" dirty="0" smtClean="0">
                <a:latin typeface="Calibri"/>
                <a:cs typeface="Calibri"/>
              </a:rPr>
              <a:t>précises </a:t>
            </a:r>
            <a:r>
              <a:rPr lang="fr-FR" sz="1400" i="1" dirty="0">
                <a:latin typeface="Calibri"/>
                <a:cs typeface="Calibri"/>
              </a:rPr>
              <a:t>vous pouvez utiliser le site internet de chiffrage suivant</a:t>
            </a:r>
            <a:endParaRPr lang="fr-FR" sz="1400" i="1" dirty="0">
              <a:cs typeface="Calibri"/>
            </a:endParaRPr>
          </a:p>
        </p:txBody>
      </p:sp>
      <p:grpSp>
        <p:nvGrpSpPr>
          <p:cNvPr id="15" name="Groupe 95">
            <a:extLst>
              <a:ext uri="{FF2B5EF4-FFF2-40B4-BE49-F238E27FC236}">
                <a16:creationId xmlns="" xmlns:a16="http://schemas.microsoft.com/office/drawing/2014/main" id="{970E2EC3-556B-4A1C-A347-23448B89999D}"/>
              </a:ext>
            </a:extLst>
          </p:cNvPr>
          <p:cNvGrpSpPr>
            <a:grpSpLocks/>
          </p:cNvGrpSpPr>
          <p:nvPr/>
        </p:nvGrpSpPr>
        <p:grpSpPr bwMode="auto">
          <a:xfrm>
            <a:off x="3088244" y="738661"/>
            <a:ext cx="290430" cy="277813"/>
            <a:chOff x="4198688" y="2087836"/>
            <a:chExt cx="318782" cy="277860"/>
          </a:xfrm>
        </p:grpSpPr>
        <p:sp>
          <p:nvSpPr>
            <p:cNvPr id="16" name="Ellipse 15">
              <a:extLst>
                <a:ext uri="{FF2B5EF4-FFF2-40B4-BE49-F238E27FC236}">
                  <a16:creationId xmlns="" xmlns:a16="http://schemas.microsoft.com/office/drawing/2014/main" id="{742833C1-01FB-4228-AB6E-12AF5F5C6752}"/>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17" name="ZoneTexte 97">
              <a:extLst>
                <a:ext uri="{FF2B5EF4-FFF2-40B4-BE49-F238E27FC236}">
                  <a16:creationId xmlns="" xmlns:a16="http://schemas.microsoft.com/office/drawing/2014/main" id="{39D09468-387A-4B35-8AE9-F04FCAE495F2}"/>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1</a:t>
              </a:r>
            </a:p>
          </p:txBody>
        </p:sp>
      </p:grpSp>
      <p:sp>
        <p:nvSpPr>
          <p:cNvPr id="32" name="ZoneTexte 94">
            <a:extLst>
              <a:ext uri="{FF2B5EF4-FFF2-40B4-BE49-F238E27FC236}">
                <a16:creationId xmlns="" xmlns:a16="http://schemas.microsoft.com/office/drawing/2014/main" id="{4FE4B846-FF57-4DEE-B6F8-C43A1B5A43CB}"/>
              </a:ext>
            </a:extLst>
          </p:cNvPr>
          <p:cNvSpPr txBox="1">
            <a:spLocks noChangeArrowheads="1"/>
          </p:cNvSpPr>
          <p:nvPr/>
        </p:nvSpPr>
        <p:spPr bwMode="auto">
          <a:xfrm>
            <a:off x="4067726" y="4357854"/>
            <a:ext cx="4748006" cy="27699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dirty="0">
                <a:latin typeface="Calibri"/>
                <a:cs typeface="Calibri"/>
                <a:sym typeface="Wingdings" panose="05000000000000000000" pitchFamily="2" charset="2"/>
              </a:rPr>
              <a:t>Inscrire </a:t>
            </a:r>
            <a:r>
              <a:rPr lang="fr-FR" altLang="fr-FR" sz="1200" dirty="0">
                <a:latin typeface="Calibri"/>
                <a:cs typeface="Calibri"/>
                <a:sym typeface="Wingdings" panose="05000000000000000000" pitchFamily="2" charset="2"/>
              </a:rPr>
              <a:t>l'identifiant et le mot de passe qui correspond à votre groupe</a:t>
            </a:r>
          </a:p>
        </p:txBody>
      </p:sp>
      <p:grpSp>
        <p:nvGrpSpPr>
          <p:cNvPr id="34" name="Groupe 95">
            <a:extLst>
              <a:ext uri="{FF2B5EF4-FFF2-40B4-BE49-F238E27FC236}">
                <a16:creationId xmlns="" xmlns:a16="http://schemas.microsoft.com/office/drawing/2014/main" id="{4D847757-196F-475D-9D35-CC83DCB59527}"/>
              </a:ext>
            </a:extLst>
          </p:cNvPr>
          <p:cNvGrpSpPr>
            <a:grpSpLocks/>
          </p:cNvGrpSpPr>
          <p:nvPr/>
        </p:nvGrpSpPr>
        <p:grpSpPr bwMode="auto">
          <a:xfrm>
            <a:off x="3939179" y="4169930"/>
            <a:ext cx="334963" cy="277813"/>
            <a:chOff x="4198688" y="2087836"/>
            <a:chExt cx="318782" cy="277860"/>
          </a:xfrm>
        </p:grpSpPr>
        <p:sp>
          <p:nvSpPr>
            <p:cNvPr id="35" name="Ellipse 34">
              <a:extLst>
                <a:ext uri="{FF2B5EF4-FFF2-40B4-BE49-F238E27FC236}">
                  <a16:creationId xmlns="" xmlns:a16="http://schemas.microsoft.com/office/drawing/2014/main" id="{0C76E1AA-F5A6-4CB6-BDDC-BDEDD0F30E4B}"/>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36" name="ZoneTexte 97">
              <a:extLst>
                <a:ext uri="{FF2B5EF4-FFF2-40B4-BE49-F238E27FC236}">
                  <a16:creationId xmlns="" xmlns:a16="http://schemas.microsoft.com/office/drawing/2014/main" id="{777C42D7-5417-43D3-A464-E2B025C6F2DA}"/>
                </a:ext>
              </a:extLst>
            </p:cNvPr>
            <p:cNvSpPr txBox="1">
              <a:spLocks noChangeArrowheads="1"/>
            </p:cNvSpPr>
            <p:nvPr/>
          </p:nvSpPr>
          <p:spPr bwMode="auto">
            <a:xfrm>
              <a:off x="4198688" y="2087836"/>
              <a:ext cx="31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a:latin typeface="Calibri"/>
                  <a:cs typeface="Calibri"/>
                </a:rPr>
                <a:t>3</a:t>
              </a:r>
              <a:endParaRPr lang="fr-FR" altLang="fr-FR" sz="1200">
                <a:cs typeface="Calibri"/>
              </a:endParaRPr>
            </a:p>
          </p:txBody>
        </p:sp>
      </p:grpSp>
      <p:cxnSp>
        <p:nvCxnSpPr>
          <p:cNvPr id="25" name="Connecteur droit avec flèche 24">
            <a:extLst>
              <a:ext uri="{FF2B5EF4-FFF2-40B4-BE49-F238E27FC236}">
                <a16:creationId xmlns="" xmlns:a16="http://schemas.microsoft.com/office/drawing/2014/main" id="{4D035355-8047-49F6-A740-E7D8B46C1E11}"/>
              </a:ext>
            </a:extLst>
          </p:cNvPr>
          <p:cNvCxnSpPr>
            <a:cxnSpLocks/>
          </p:cNvCxnSpPr>
          <p:nvPr/>
        </p:nvCxnSpPr>
        <p:spPr>
          <a:xfrm flipV="1">
            <a:off x="5470277" y="3399733"/>
            <a:ext cx="784672" cy="931614"/>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 coins arrondis 26">
            <a:extLst>
              <a:ext uri="{FF2B5EF4-FFF2-40B4-BE49-F238E27FC236}">
                <a16:creationId xmlns="" xmlns:a16="http://schemas.microsoft.com/office/drawing/2014/main" id="{287E9ECC-77F4-47D2-92B6-17F44105EF70}"/>
              </a:ext>
            </a:extLst>
          </p:cNvPr>
          <p:cNvSpPr/>
          <p:nvPr/>
        </p:nvSpPr>
        <p:spPr>
          <a:xfrm>
            <a:off x="374069" y="2199904"/>
            <a:ext cx="3362202" cy="2872344"/>
          </a:xfrm>
          <a:prstGeom prst="roundRect">
            <a:avLst/>
          </a:prstGeom>
          <a:noFill/>
          <a:ln>
            <a:solidFill>
              <a:srgbClr val="66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avec flèche 28">
            <a:extLst>
              <a:ext uri="{FF2B5EF4-FFF2-40B4-BE49-F238E27FC236}">
                <a16:creationId xmlns="" xmlns:a16="http://schemas.microsoft.com/office/drawing/2014/main" id="{26E9ADFA-D0E6-4B52-A77D-5D05E178D24F}"/>
              </a:ext>
            </a:extLst>
          </p:cNvPr>
          <p:cNvCxnSpPr>
            <a:cxnSpLocks/>
          </p:cNvCxnSpPr>
          <p:nvPr/>
        </p:nvCxnSpPr>
        <p:spPr>
          <a:xfrm flipH="1" flipV="1">
            <a:off x="3726233" y="2766029"/>
            <a:ext cx="1370055" cy="1589993"/>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sp>
        <p:nvSpPr>
          <p:cNvPr id="10" name="Espace réservé du pied de page 2">
            <a:extLst>
              <a:ext uri="{FF2B5EF4-FFF2-40B4-BE49-F238E27FC236}">
                <a16:creationId xmlns="" xmlns:a16="http://schemas.microsoft.com/office/drawing/2014/main" id="{4ABE3872-90A1-4E0C-A0CF-900BA08C76D0}"/>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
        <p:nvSpPr>
          <p:cNvPr id="4" name="ZoneTexte 3">
            <a:extLst>
              <a:ext uri="{FF2B5EF4-FFF2-40B4-BE49-F238E27FC236}">
                <a16:creationId xmlns="" xmlns:a16="http://schemas.microsoft.com/office/drawing/2014/main" id="{DFF0F70E-FA95-37C4-5D72-D9859B8DEE3D}"/>
              </a:ext>
            </a:extLst>
          </p:cNvPr>
          <p:cNvSpPr txBox="1"/>
          <p:nvPr/>
        </p:nvSpPr>
        <p:spPr>
          <a:xfrm>
            <a:off x="995716" y="3103082"/>
            <a:ext cx="2280376" cy="646331"/>
          </a:xfrm>
          <a:prstGeom prst="rect">
            <a:avLst/>
          </a:prstGeom>
          <a:noFill/>
        </p:spPr>
        <p:txBody>
          <a:bodyPr wrap="square" rtlCol="0">
            <a:spAutoFit/>
          </a:bodyPr>
          <a:lstStyle/>
          <a:p>
            <a:pPr algn="ctr"/>
            <a:r>
              <a:rPr lang="fr-FR" dirty="0"/>
              <a:t>Code à voir avec votre établissement</a:t>
            </a:r>
          </a:p>
        </p:txBody>
      </p:sp>
    </p:spTree>
    <p:extLst>
      <p:ext uri="{BB962C8B-B14F-4D97-AF65-F5344CB8AC3E}">
        <p14:creationId xmlns:p14="http://schemas.microsoft.com/office/powerpoint/2010/main" val="3467866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
            <a:extLst>
              <a:ext uri="{FF2B5EF4-FFF2-40B4-BE49-F238E27FC236}">
                <a16:creationId xmlns="" xmlns:a16="http://schemas.microsoft.com/office/drawing/2014/main" id="{AB1F8933-2F5F-4BD2-82CC-B237BF7FCDD6}"/>
              </a:ext>
            </a:extLst>
          </p:cNvPr>
          <p:cNvPicPr>
            <a:picLocks noChangeAspect="1"/>
          </p:cNvPicPr>
          <p:nvPr/>
        </p:nvPicPr>
        <p:blipFill>
          <a:blip r:embed="rId2"/>
          <a:stretch>
            <a:fillRect/>
          </a:stretch>
        </p:blipFill>
        <p:spPr>
          <a:xfrm>
            <a:off x="817913" y="873463"/>
            <a:ext cx="6751122" cy="5445067"/>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1.3. Site Internet d'aide au chiffrage</a:t>
            </a:r>
            <a:endParaRPr lang="fr-FR" sz="2000" b="1" err="1">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F2FA63EC-B984-4D4B-AEDD-45D34AB08500}" type="slidenum">
              <a:rPr lang="fr-FR" altLang="fr-FR" sz="1200">
                <a:solidFill>
                  <a:srgbClr val="002060"/>
                </a:solidFill>
              </a:rPr>
              <a:pPr>
                <a:lnSpc>
                  <a:spcPct val="100000"/>
                </a:lnSpc>
                <a:spcBef>
                  <a:spcPct val="0"/>
                </a:spcBef>
                <a:buFontTx/>
                <a:buNone/>
              </a:pPr>
              <a:t>8</a:t>
            </a:fld>
            <a:endParaRPr lang="fr-FR" altLang="fr-FR" sz="1200">
              <a:solidFill>
                <a:srgbClr val="002060"/>
              </a:solidFill>
            </a:endParaRPr>
          </a:p>
        </p:txBody>
      </p:sp>
      <p:sp>
        <p:nvSpPr>
          <p:cNvPr id="26" name="ZoneTexte 94">
            <a:extLst>
              <a:ext uri="{FF2B5EF4-FFF2-40B4-BE49-F238E27FC236}">
                <a16:creationId xmlns="" xmlns:a16="http://schemas.microsoft.com/office/drawing/2014/main" id="{BC61CE73-DF3A-40B4-9F87-E4243E296193}"/>
              </a:ext>
            </a:extLst>
          </p:cNvPr>
          <p:cNvSpPr txBox="1">
            <a:spLocks noChangeArrowheads="1"/>
          </p:cNvSpPr>
          <p:nvPr/>
        </p:nvSpPr>
        <p:spPr bwMode="auto">
          <a:xfrm>
            <a:off x="4255854" y="310819"/>
            <a:ext cx="4644097" cy="461665"/>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Ouvrir</a:t>
            </a:r>
            <a:r>
              <a:rPr lang="fr-FR" altLang="fr-FR" sz="1200">
                <a:latin typeface="Calibri"/>
                <a:cs typeface="Calibri"/>
                <a:sym typeface="Wingdings" panose="05000000000000000000" pitchFamily="2" charset="2"/>
              </a:rPr>
              <a:t> le menu "BASE DE PRIX"</a:t>
            </a:r>
            <a:endParaRPr lang="fr-FR" altLang="fr-FR" sz="1200">
              <a:latin typeface="Calibri"/>
              <a:cs typeface="Calibri"/>
            </a:endParaRPr>
          </a:p>
          <a:p>
            <a:pPr>
              <a:lnSpc>
                <a:spcPct val="100000"/>
              </a:lnSpc>
              <a:spcBef>
                <a:spcPct val="0"/>
              </a:spcBef>
              <a:buFont typeface="Wingdings" panose="05000000000000000000" pitchFamily="2" charset="2"/>
              <a:buChar char="è"/>
              <a:defRPr/>
            </a:pPr>
            <a:r>
              <a:rPr lang="fr-FR" altLang="fr-FR" sz="1200" b="1">
                <a:latin typeface="Calibri"/>
                <a:cs typeface="Calibri"/>
              </a:rPr>
              <a:t>Sélectionner </a:t>
            </a:r>
            <a:r>
              <a:rPr lang="fr-FR" altLang="fr-FR" sz="1200">
                <a:latin typeface="Calibri"/>
                <a:cs typeface="Calibri"/>
              </a:rPr>
              <a:t>"Chiffrage détaillé"</a:t>
            </a:r>
            <a:endParaRPr lang="fr-FR" altLang="fr-FR" sz="1200">
              <a:cs typeface="Calibri" panose="020F0502020204030204" pitchFamily="34" charset="0"/>
            </a:endParaRPr>
          </a:p>
        </p:txBody>
      </p:sp>
      <p:grpSp>
        <p:nvGrpSpPr>
          <p:cNvPr id="9225" name="Groupe 95">
            <a:extLst>
              <a:ext uri="{FF2B5EF4-FFF2-40B4-BE49-F238E27FC236}">
                <a16:creationId xmlns="" xmlns:a16="http://schemas.microsoft.com/office/drawing/2014/main" id="{5EF4184B-2107-461E-8759-86FC17FC8FCA}"/>
              </a:ext>
            </a:extLst>
          </p:cNvPr>
          <p:cNvGrpSpPr>
            <a:grpSpLocks/>
          </p:cNvGrpSpPr>
          <p:nvPr/>
        </p:nvGrpSpPr>
        <p:grpSpPr bwMode="auto">
          <a:xfrm>
            <a:off x="4127307" y="122895"/>
            <a:ext cx="334963" cy="277813"/>
            <a:chOff x="4198688" y="2087836"/>
            <a:chExt cx="318782" cy="277860"/>
          </a:xfrm>
        </p:grpSpPr>
        <p:sp>
          <p:nvSpPr>
            <p:cNvPr id="28" name="Ellipse 27">
              <a:extLst>
                <a:ext uri="{FF2B5EF4-FFF2-40B4-BE49-F238E27FC236}">
                  <a16:creationId xmlns="" xmlns:a16="http://schemas.microsoft.com/office/drawing/2014/main" id="{C480BAAB-89DB-4153-9AE1-3759243E299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9229" name="ZoneTexte 97">
              <a:extLst>
                <a:ext uri="{FF2B5EF4-FFF2-40B4-BE49-F238E27FC236}">
                  <a16:creationId xmlns="" xmlns:a16="http://schemas.microsoft.com/office/drawing/2014/main" id="{45C8598E-FAA3-45D6-AB12-394A8C7A4773}"/>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4</a:t>
              </a:r>
              <a:endParaRPr lang="fr-FR" altLang="fr-FR" sz="1200" dirty="0">
                <a:cs typeface="Calibri"/>
              </a:endParaRPr>
            </a:p>
          </p:txBody>
        </p:sp>
      </p:grpSp>
      <p:cxnSp>
        <p:nvCxnSpPr>
          <p:cNvPr id="33" name="Connecteur droit avec flèche 32">
            <a:extLst>
              <a:ext uri="{FF2B5EF4-FFF2-40B4-BE49-F238E27FC236}">
                <a16:creationId xmlns="" xmlns:a16="http://schemas.microsoft.com/office/drawing/2014/main" id="{D7C732F6-AC32-462B-807B-CEEA46951001}"/>
              </a:ext>
            </a:extLst>
          </p:cNvPr>
          <p:cNvCxnSpPr>
            <a:cxnSpLocks/>
          </p:cNvCxnSpPr>
          <p:nvPr/>
        </p:nvCxnSpPr>
        <p:spPr>
          <a:xfrm flipH="1">
            <a:off x="4091928" y="751931"/>
            <a:ext cx="760129" cy="494714"/>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 xmlns:a16="http://schemas.microsoft.com/office/drawing/2014/main" id="{744D87FD-FBA0-480F-9471-DA603F724A1F}"/>
              </a:ext>
            </a:extLst>
          </p:cNvPr>
          <p:cNvSpPr txBox="1"/>
          <p:nvPr/>
        </p:nvSpPr>
        <p:spPr>
          <a:xfrm>
            <a:off x="3842712" y="4044724"/>
            <a:ext cx="3933331" cy="954107"/>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Calibri"/>
                <a:cs typeface="Calibri"/>
              </a:rPr>
              <a:t>Pour faire la recherche par exemple d'un appui de fenêtre de 28cm de large vous avez deux solutions :</a:t>
            </a:r>
          </a:p>
          <a:p>
            <a:pPr algn="just">
              <a:spcBef>
                <a:spcPts val="0"/>
              </a:spcBef>
              <a:spcAft>
                <a:spcPts val="0"/>
              </a:spcAft>
              <a:defRPr/>
            </a:pPr>
            <a:r>
              <a:rPr lang="fr-FR" sz="1400" i="1">
                <a:latin typeface="Calibri"/>
                <a:cs typeface="Calibri"/>
              </a:rPr>
              <a:t> - Explorer le menu déroulant</a:t>
            </a:r>
          </a:p>
          <a:p>
            <a:pPr algn="just">
              <a:spcBef>
                <a:spcPts val="0"/>
              </a:spcBef>
              <a:spcAft>
                <a:spcPts val="0"/>
              </a:spcAft>
              <a:defRPr/>
            </a:pPr>
            <a:r>
              <a:rPr lang="fr-FR" sz="1400" i="1">
                <a:latin typeface="Calibri"/>
                <a:cs typeface="Calibri"/>
              </a:rPr>
              <a:t>- Faire une recherche en tapant directement le nom</a:t>
            </a:r>
            <a:endParaRPr lang="fr-FR" sz="1400" i="1">
              <a:cs typeface="Calibri"/>
            </a:endParaRPr>
          </a:p>
        </p:txBody>
      </p:sp>
      <p:grpSp>
        <p:nvGrpSpPr>
          <p:cNvPr id="15" name="Groupe 95">
            <a:extLst>
              <a:ext uri="{FF2B5EF4-FFF2-40B4-BE49-F238E27FC236}">
                <a16:creationId xmlns="" xmlns:a16="http://schemas.microsoft.com/office/drawing/2014/main" id="{970E2EC3-556B-4A1C-A347-23448B89999D}"/>
              </a:ext>
            </a:extLst>
          </p:cNvPr>
          <p:cNvGrpSpPr>
            <a:grpSpLocks/>
          </p:cNvGrpSpPr>
          <p:nvPr/>
        </p:nvGrpSpPr>
        <p:grpSpPr bwMode="auto">
          <a:xfrm>
            <a:off x="3694992" y="3893251"/>
            <a:ext cx="290430" cy="277813"/>
            <a:chOff x="4198688" y="2087836"/>
            <a:chExt cx="318782" cy="277860"/>
          </a:xfrm>
        </p:grpSpPr>
        <p:sp>
          <p:nvSpPr>
            <p:cNvPr id="16" name="Ellipse 15">
              <a:extLst>
                <a:ext uri="{FF2B5EF4-FFF2-40B4-BE49-F238E27FC236}">
                  <a16:creationId xmlns="" xmlns:a16="http://schemas.microsoft.com/office/drawing/2014/main" id="{742833C1-01FB-4228-AB6E-12AF5F5C6752}"/>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17" name="ZoneTexte 97">
              <a:extLst>
                <a:ext uri="{FF2B5EF4-FFF2-40B4-BE49-F238E27FC236}">
                  <a16:creationId xmlns="" xmlns:a16="http://schemas.microsoft.com/office/drawing/2014/main" id="{39D09468-387A-4B35-8AE9-F04FCAE495F2}"/>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5</a:t>
              </a:r>
              <a:endParaRPr lang="fr-FR" altLang="fr-FR" sz="1200" dirty="0">
                <a:latin typeface="Calibri"/>
                <a:cs typeface="Calibri"/>
              </a:endParaRPr>
            </a:p>
          </p:txBody>
        </p:sp>
      </p:grpSp>
      <p:sp>
        <p:nvSpPr>
          <p:cNvPr id="37" name="Rectangle : coins arrondis 36">
            <a:extLst>
              <a:ext uri="{FF2B5EF4-FFF2-40B4-BE49-F238E27FC236}">
                <a16:creationId xmlns="" xmlns:a16="http://schemas.microsoft.com/office/drawing/2014/main" id="{0996E479-BDE7-4E24-B052-0765058EC0D5}"/>
              </a:ext>
            </a:extLst>
          </p:cNvPr>
          <p:cNvSpPr/>
          <p:nvPr/>
        </p:nvSpPr>
        <p:spPr>
          <a:xfrm>
            <a:off x="5543650" y="1778028"/>
            <a:ext cx="1610237" cy="259774"/>
          </a:xfrm>
          <a:prstGeom prst="roundRect">
            <a:avLst/>
          </a:prstGeom>
          <a:noFill/>
          <a:ln>
            <a:solidFill>
              <a:srgbClr val="66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5" name="Connecteur droit avec flèche 24">
            <a:extLst>
              <a:ext uri="{FF2B5EF4-FFF2-40B4-BE49-F238E27FC236}">
                <a16:creationId xmlns="" xmlns:a16="http://schemas.microsoft.com/office/drawing/2014/main" id="{4D035355-8047-49F6-A740-E7D8B46C1E11}"/>
              </a:ext>
            </a:extLst>
          </p:cNvPr>
          <p:cNvCxnSpPr>
            <a:cxnSpLocks/>
          </p:cNvCxnSpPr>
          <p:nvPr/>
        </p:nvCxnSpPr>
        <p:spPr>
          <a:xfrm flipV="1">
            <a:off x="5819115" y="2027412"/>
            <a:ext cx="559491" cy="2031808"/>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 xmlns:a16="http://schemas.microsoft.com/office/drawing/2014/main" id="{26E9ADFA-D0E6-4B52-A77D-5D05E178D24F}"/>
              </a:ext>
            </a:extLst>
          </p:cNvPr>
          <p:cNvCxnSpPr>
            <a:cxnSpLocks/>
          </p:cNvCxnSpPr>
          <p:nvPr/>
        </p:nvCxnSpPr>
        <p:spPr>
          <a:xfrm flipH="1">
            <a:off x="2806369" y="4995614"/>
            <a:ext cx="1925306" cy="902455"/>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94">
            <a:extLst>
              <a:ext uri="{FF2B5EF4-FFF2-40B4-BE49-F238E27FC236}">
                <a16:creationId xmlns="" xmlns:a16="http://schemas.microsoft.com/office/drawing/2014/main" id="{2A944076-5B64-41B9-9344-795CE1D7BEB7}"/>
              </a:ext>
            </a:extLst>
          </p:cNvPr>
          <p:cNvSpPr txBox="1">
            <a:spLocks noChangeArrowheads="1"/>
          </p:cNvSpPr>
          <p:nvPr/>
        </p:nvSpPr>
        <p:spPr bwMode="auto">
          <a:xfrm>
            <a:off x="3973815" y="5766046"/>
            <a:ext cx="4644097" cy="27699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Cliquer </a:t>
            </a:r>
            <a:r>
              <a:rPr lang="fr-FR" altLang="fr-FR" sz="1200">
                <a:latin typeface="Calibri"/>
                <a:cs typeface="Calibri"/>
                <a:sym typeface="Wingdings" panose="05000000000000000000" pitchFamily="2" charset="2"/>
              </a:rPr>
              <a:t>sur Appuis de 28</a:t>
            </a:r>
            <a:endParaRPr lang="fr-FR" altLang="fr-FR" sz="1200">
              <a:latin typeface="Calibri"/>
              <a:cs typeface="Calibri"/>
            </a:endParaRPr>
          </a:p>
        </p:txBody>
      </p:sp>
      <p:grpSp>
        <p:nvGrpSpPr>
          <p:cNvPr id="20" name="Groupe 95">
            <a:extLst>
              <a:ext uri="{FF2B5EF4-FFF2-40B4-BE49-F238E27FC236}">
                <a16:creationId xmlns="" xmlns:a16="http://schemas.microsoft.com/office/drawing/2014/main" id="{87C002FC-06D0-45FA-B749-EFB5CF891C84}"/>
              </a:ext>
            </a:extLst>
          </p:cNvPr>
          <p:cNvGrpSpPr>
            <a:grpSpLocks/>
          </p:cNvGrpSpPr>
          <p:nvPr/>
        </p:nvGrpSpPr>
        <p:grpSpPr bwMode="auto">
          <a:xfrm>
            <a:off x="3845268" y="5578122"/>
            <a:ext cx="334963" cy="277813"/>
            <a:chOff x="4198688" y="2087836"/>
            <a:chExt cx="318782" cy="277860"/>
          </a:xfrm>
        </p:grpSpPr>
        <p:sp>
          <p:nvSpPr>
            <p:cNvPr id="21" name="Ellipse 20">
              <a:extLst>
                <a:ext uri="{FF2B5EF4-FFF2-40B4-BE49-F238E27FC236}">
                  <a16:creationId xmlns="" xmlns:a16="http://schemas.microsoft.com/office/drawing/2014/main" id="{1477899C-4979-480C-A7A5-857F0F2B7E07}"/>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22" name="ZoneTexte 97">
              <a:extLst>
                <a:ext uri="{FF2B5EF4-FFF2-40B4-BE49-F238E27FC236}">
                  <a16:creationId xmlns="" xmlns:a16="http://schemas.microsoft.com/office/drawing/2014/main" id="{90C2441F-049B-44E5-A979-E3733645963A}"/>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6</a:t>
              </a:r>
              <a:endParaRPr lang="fr-FR" altLang="fr-FR" sz="1200" dirty="0">
                <a:latin typeface="Calibri"/>
                <a:cs typeface="Calibri"/>
              </a:endParaRPr>
            </a:p>
          </p:txBody>
        </p:sp>
      </p:grpSp>
      <p:cxnSp>
        <p:nvCxnSpPr>
          <p:cNvPr id="23" name="Connecteur droit avec flèche 22">
            <a:extLst>
              <a:ext uri="{FF2B5EF4-FFF2-40B4-BE49-F238E27FC236}">
                <a16:creationId xmlns="" xmlns:a16="http://schemas.microsoft.com/office/drawing/2014/main" id="{A9DA7522-1D3B-4892-8763-FB85BF8B7055}"/>
              </a:ext>
            </a:extLst>
          </p:cNvPr>
          <p:cNvCxnSpPr>
            <a:cxnSpLocks/>
          </p:cNvCxnSpPr>
          <p:nvPr/>
        </p:nvCxnSpPr>
        <p:spPr>
          <a:xfrm flipH="1" flipV="1">
            <a:off x="2785642" y="5863177"/>
            <a:ext cx="1168343" cy="99052"/>
          </a:xfrm>
          <a:prstGeom prst="straightConnector1">
            <a:avLst/>
          </a:prstGeom>
          <a:ln w="9525">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5" name="Espace réservé du pied de page 2">
            <a:extLst>
              <a:ext uri="{FF2B5EF4-FFF2-40B4-BE49-F238E27FC236}">
                <a16:creationId xmlns="" xmlns:a16="http://schemas.microsoft.com/office/drawing/2014/main" id="{3C3A667B-3591-4E4F-8D69-DC0A36892241}"/>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extLst>
      <p:ext uri="{BB962C8B-B14F-4D97-AF65-F5344CB8AC3E}">
        <p14:creationId xmlns:p14="http://schemas.microsoft.com/office/powerpoint/2010/main" val="1305139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5" descr="Une image contenant texte&#10;&#10;Description générée automatiquement">
            <a:extLst>
              <a:ext uri="{FF2B5EF4-FFF2-40B4-BE49-F238E27FC236}">
                <a16:creationId xmlns="" xmlns:a16="http://schemas.microsoft.com/office/drawing/2014/main" id="{E5CDFA6F-3A3C-41CB-A12D-49F1A3D2888F}"/>
              </a:ext>
            </a:extLst>
          </p:cNvPr>
          <p:cNvPicPr>
            <a:picLocks noChangeAspect="1"/>
          </p:cNvPicPr>
          <p:nvPr/>
        </p:nvPicPr>
        <p:blipFill rotWithShape="1">
          <a:blip r:embed="rId2"/>
          <a:srcRect t="30307" r="-202" b="-279"/>
          <a:stretch/>
        </p:blipFill>
        <p:spPr>
          <a:xfrm>
            <a:off x="158867" y="861108"/>
            <a:ext cx="7359791" cy="3718244"/>
          </a:xfrm>
          <a:prstGeom prst="rect">
            <a:avLst/>
          </a:prstGeom>
        </p:spPr>
      </p:pic>
      <p:pic>
        <p:nvPicPr>
          <p:cNvPr id="4" name="Image 5" descr="Une image contenant table&#10;&#10;Description générée automatiquement">
            <a:extLst>
              <a:ext uri="{FF2B5EF4-FFF2-40B4-BE49-F238E27FC236}">
                <a16:creationId xmlns="" xmlns:a16="http://schemas.microsoft.com/office/drawing/2014/main" id="{603679F9-9491-414F-AEBF-C5914D4AFDF0}"/>
              </a:ext>
            </a:extLst>
          </p:cNvPr>
          <p:cNvPicPr>
            <a:picLocks noChangeAspect="1"/>
          </p:cNvPicPr>
          <p:nvPr/>
        </p:nvPicPr>
        <p:blipFill rotWithShape="1">
          <a:blip r:embed="rId3"/>
          <a:srcRect l="19967" t="25170" r="20295" b="37642"/>
          <a:stretch/>
        </p:blipFill>
        <p:spPr>
          <a:xfrm>
            <a:off x="3227401" y="3020130"/>
            <a:ext cx="5785667" cy="2600293"/>
          </a:xfrm>
          <a:prstGeom prst="rect">
            <a:avLst/>
          </a:prstGeom>
        </p:spPr>
      </p:pic>
      <p:sp>
        <p:nvSpPr>
          <p:cNvPr id="65" name="ZoneTexte 64">
            <a:extLst>
              <a:ext uri="{FF2B5EF4-FFF2-40B4-BE49-F238E27FC236}">
                <a16:creationId xmlns="" xmlns:a16="http://schemas.microsoft.com/office/drawing/2014/main" id="{FA74F3CC-CBF4-44D8-9B4A-B24D4DF31221}"/>
              </a:ext>
            </a:extLst>
          </p:cNvPr>
          <p:cNvSpPr txBox="1"/>
          <p:nvPr/>
        </p:nvSpPr>
        <p:spPr>
          <a:xfrm>
            <a:off x="7938" y="34925"/>
            <a:ext cx="9036050" cy="769938"/>
          </a:xfrm>
          <a:prstGeom prst="rect">
            <a:avLst/>
          </a:prstGeom>
          <a:noFill/>
        </p:spPr>
        <p:txBody>
          <a:bodyPr lIns="91440" tIns="45720" rIns="91440" bIns="45720" anchor="t">
            <a:spAutoFit/>
          </a:bodyPr>
          <a:lstStyle/>
          <a:p>
            <a:pPr eaLnBrk="1" fontAlgn="auto" hangingPunct="1">
              <a:spcBef>
                <a:spcPts val="0"/>
              </a:spcBef>
              <a:spcAft>
                <a:spcPts val="0"/>
              </a:spcAft>
              <a:defRPr/>
            </a:pPr>
            <a:r>
              <a:rPr lang="fr-FR" sz="2400">
                <a:solidFill>
                  <a:srgbClr val="002060"/>
                </a:solidFill>
                <a:effectLst>
                  <a:outerShdw blurRad="38100" dist="38100" dir="2700000" algn="tl">
                    <a:srgbClr val="000000">
                      <a:alpha val="43137"/>
                    </a:srgbClr>
                  </a:outerShdw>
                </a:effectLst>
                <a:latin typeface="+mn-lt"/>
              </a:rPr>
              <a:t>1. CHMO</a:t>
            </a:r>
          </a:p>
          <a:p>
            <a:pPr eaLnBrk="1" fontAlgn="auto" hangingPunct="1">
              <a:spcBef>
                <a:spcPts val="0"/>
              </a:spcBef>
              <a:spcAft>
                <a:spcPts val="0"/>
              </a:spcAft>
              <a:defRPr/>
            </a:pPr>
            <a:r>
              <a:rPr lang="fr-FR" b="1">
                <a:solidFill>
                  <a:srgbClr val="002060"/>
                </a:solidFill>
                <a:effectLst>
                  <a:outerShdw blurRad="38100" dist="38100" dir="2700000" algn="tl">
                    <a:srgbClr val="000000">
                      <a:alpha val="43137"/>
                    </a:srgbClr>
                  </a:outerShdw>
                </a:effectLst>
                <a:latin typeface="+mn-lt"/>
              </a:rPr>
              <a:t>1.3. Site Internet d'aide au chiffrage</a:t>
            </a:r>
            <a:endParaRPr lang="fr-FR" sz="2000" b="1" err="1">
              <a:solidFill>
                <a:srgbClr val="002060"/>
              </a:solidFill>
              <a:effectLst>
                <a:outerShdw blurRad="38100" dist="38100" dir="2700000" algn="tl">
                  <a:srgbClr val="000000">
                    <a:alpha val="43137"/>
                  </a:srgbClr>
                </a:outerShdw>
              </a:effectLst>
              <a:latin typeface="+mn-lt"/>
            </a:endParaRPr>
          </a:p>
        </p:txBody>
      </p:sp>
      <p:sp>
        <p:nvSpPr>
          <p:cNvPr id="2" name="Espace réservé de la date 1">
            <a:extLst>
              <a:ext uri="{FF2B5EF4-FFF2-40B4-BE49-F238E27FC236}">
                <a16:creationId xmlns="" xmlns:a16="http://schemas.microsoft.com/office/drawing/2014/main" id="{C3E28BB9-BA1E-41D2-9CA7-E57B166D4CF0}"/>
              </a:ext>
            </a:extLst>
          </p:cNvPr>
          <p:cNvSpPr>
            <a:spLocks noGrp="1"/>
          </p:cNvSpPr>
          <p:nvPr>
            <p:ph type="dt" sz="quarter" idx="10"/>
          </p:nvPr>
        </p:nvSpPr>
        <p:spPr/>
        <p:txBody>
          <a:bodyPr/>
          <a:lstStyle/>
          <a:p>
            <a:pPr>
              <a:defRPr/>
            </a:pPr>
            <a:r>
              <a:rPr lang="fr-FR"/>
              <a:t>Lycée D. Diderot</a:t>
            </a:r>
          </a:p>
        </p:txBody>
      </p:sp>
      <p:sp>
        <p:nvSpPr>
          <p:cNvPr id="7" name="Espace réservé du numéro de diapositive 6">
            <a:extLst>
              <a:ext uri="{FF2B5EF4-FFF2-40B4-BE49-F238E27FC236}">
                <a16:creationId xmlns="" xmlns:a16="http://schemas.microsoft.com/office/drawing/2014/main" id="{2C8002CB-4D0D-4D38-BF6D-939BA5CAFA75}"/>
              </a:ext>
            </a:extLst>
          </p:cNvPr>
          <p:cNvSpPr>
            <a:spLocks noGrp="1"/>
          </p:cNvSpPr>
          <p:nvPr>
            <p:ph type="sldNum" sz="quarter" idx="12"/>
          </p:nvPr>
        </p:nvSpPr>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F2FA63EC-B984-4D4B-AEDD-45D34AB08500}" type="slidenum">
              <a:rPr lang="fr-FR" altLang="fr-FR" sz="1200">
                <a:solidFill>
                  <a:srgbClr val="002060"/>
                </a:solidFill>
              </a:rPr>
              <a:pPr>
                <a:lnSpc>
                  <a:spcPct val="100000"/>
                </a:lnSpc>
                <a:spcBef>
                  <a:spcPct val="0"/>
                </a:spcBef>
                <a:buFontTx/>
                <a:buNone/>
              </a:pPr>
              <a:t>9</a:t>
            </a:fld>
            <a:endParaRPr lang="fr-FR" altLang="fr-FR" sz="1200">
              <a:solidFill>
                <a:srgbClr val="002060"/>
              </a:solidFill>
            </a:endParaRPr>
          </a:p>
        </p:txBody>
      </p:sp>
      <p:sp>
        <p:nvSpPr>
          <p:cNvPr id="14" name="ZoneTexte 13">
            <a:extLst>
              <a:ext uri="{FF2B5EF4-FFF2-40B4-BE49-F238E27FC236}">
                <a16:creationId xmlns="" xmlns:a16="http://schemas.microsoft.com/office/drawing/2014/main" id="{744D87FD-FBA0-480F-9471-DA603F724A1F}"/>
              </a:ext>
            </a:extLst>
          </p:cNvPr>
          <p:cNvSpPr txBox="1"/>
          <p:nvPr/>
        </p:nvSpPr>
        <p:spPr>
          <a:xfrm>
            <a:off x="3627471" y="5447497"/>
            <a:ext cx="3933331" cy="738664"/>
          </a:xfrm>
          <a:prstGeom prst="rect">
            <a:avLst/>
          </a:prstGeom>
          <a:solidFill>
            <a:srgbClr val="CCFFFF"/>
          </a:solidFill>
          <a:ln>
            <a:solidFill>
              <a:schemeClr val="accent5">
                <a:lumMod val="50000"/>
              </a:schemeClr>
            </a:solidFill>
          </a:ln>
        </p:spPr>
        <p:txBody>
          <a:bodyPr wrap="square" lIns="91440" tIns="45720" rIns="91440" bIns="45720" anchor="t">
            <a:spAutoFit/>
          </a:bodyPr>
          <a:lstStyle/>
          <a:p>
            <a:pPr algn="just">
              <a:spcBef>
                <a:spcPts val="0"/>
              </a:spcBef>
              <a:spcAft>
                <a:spcPts val="0"/>
              </a:spcAft>
              <a:defRPr/>
            </a:pPr>
            <a:r>
              <a:rPr lang="fr-FR" sz="1400" i="1">
                <a:latin typeface="Calibri"/>
                <a:cs typeface="Calibri"/>
              </a:rPr>
              <a:t>Vous obtenez ainsi le quantitatif pour l'ensemble des matériaux nécessaires ainsi que l'estimation des besoins en mains d'œuvre</a:t>
            </a:r>
            <a:endParaRPr lang="fr-FR"/>
          </a:p>
        </p:txBody>
      </p:sp>
      <p:grpSp>
        <p:nvGrpSpPr>
          <p:cNvPr id="15" name="Groupe 95">
            <a:extLst>
              <a:ext uri="{FF2B5EF4-FFF2-40B4-BE49-F238E27FC236}">
                <a16:creationId xmlns="" xmlns:a16="http://schemas.microsoft.com/office/drawing/2014/main" id="{970E2EC3-556B-4A1C-A347-23448B89999D}"/>
              </a:ext>
            </a:extLst>
          </p:cNvPr>
          <p:cNvGrpSpPr>
            <a:grpSpLocks/>
          </p:cNvGrpSpPr>
          <p:nvPr/>
        </p:nvGrpSpPr>
        <p:grpSpPr bwMode="auto">
          <a:xfrm>
            <a:off x="3509440" y="5288602"/>
            <a:ext cx="290430" cy="277813"/>
            <a:chOff x="4198688" y="2087836"/>
            <a:chExt cx="318782" cy="277860"/>
          </a:xfrm>
        </p:grpSpPr>
        <p:sp>
          <p:nvSpPr>
            <p:cNvPr id="16" name="Ellipse 15">
              <a:extLst>
                <a:ext uri="{FF2B5EF4-FFF2-40B4-BE49-F238E27FC236}">
                  <a16:creationId xmlns="" xmlns:a16="http://schemas.microsoft.com/office/drawing/2014/main" id="{742833C1-01FB-4228-AB6E-12AF5F5C6752}"/>
                </a:ext>
              </a:extLst>
            </p:cNvPr>
            <p:cNvSpPr/>
            <p:nvPr/>
          </p:nvSpPr>
          <p:spPr>
            <a:xfrm>
              <a:off x="4198688" y="2102126"/>
              <a:ext cx="255328" cy="263570"/>
            </a:xfrm>
            <a:prstGeom prst="ellipse">
              <a:avLst/>
            </a:prstGeom>
            <a:solidFill>
              <a:srgbClr val="CCFF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spcBef>
                  <a:spcPts val="0"/>
                </a:spcBef>
                <a:spcAft>
                  <a:spcPts val="0"/>
                </a:spcAft>
                <a:defRPr/>
              </a:pPr>
              <a:endParaRPr lang="fr-FR" sz="1200">
                <a:cs typeface="Calibri"/>
              </a:endParaRPr>
            </a:p>
          </p:txBody>
        </p:sp>
        <p:sp>
          <p:nvSpPr>
            <p:cNvPr id="17" name="ZoneTexte 97">
              <a:extLst>
                <a:ext uri="{FF2B5EF4-FFF2-40B4-BE49-F238E27FC236}">
                  <a16:creationId xmlns="" xmlns:a16="http://schemas.microsoft.com/office/drawing/2014/main" id="{39D09468-387A-4B35-8AE9-F04FCAE495F2}"/>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8</a:t>
              </a:r>
              <a:endParaRPr lang="fr-FR" altLang="fr-FR" sz="1200" dirty="0">
                <a:latin typeface="Calibri"/>
                <a:cs typeface="Calibri"/>
              </a:endParaRPr>
            </a:p>
          </p:txBody>
        </p:sp>
      </p:grpSp>
      <p:sp>
        <p:nvSpPr>
          <p:cNvPr id="6" name="ZoneTexte 94">
            <a:extLst>
              <a:ext uri="{FF2B5EF4-FFF2-40B4-BE49-F238E27FC236}">
                <a16:creationId xmlns="" xmlns:a16="http://schemas.microsoft.com/office/drawing/2014/main" id="{7CE8D709-9500-434C-9DD0-7341C6957062}"/>
              </a:ext>
            </a:extLst>
          </p:cNvPr>
          <p:cNvSpPr txBox="1">
            <a:spLocks noChangeArrowheads="1"/>
          </p:cNvSpPr>
          <p:nvPr/>
        </p:nvSpPr>
        <p:spPr bwMode="auto">
          <a:xfrm>
            <a:off x="388951" y="2782371"/>
            <a:ext cx="4644097" cy="276999"/>
          </a:xfrm>
          <a:prstGeom prst="rect">
            <a:avLst/>
          </a:prstGeom>
          <a:solidFill>
            <a:srgbClr val="FFFF00"/>
          </a:solidFill>
          <a:ln w="9525">
            <a:solidFill>
              <a:srgbClr val="FF6600"/>
            </a:solidFill>
            <a:miter lim="800000"/>
            <a:headEnd/>
            <a:tailEnd/>
          </a:ln>
        </p:spPr>
        <p:txBody>
          <a:bodyPr wrap="square" lIns="91440" tIns="45720" rIns="91440" bIns="45720" anchor="t">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 typeface="Wingdings" panose="05000000000000000000" pitchFamily="2" charset="2"/>
              <a:buChar char="è"/>
              <a:defRPr/>
            </a:pPr>
            <a:r>
              <a:rPr lang="fr-FR" altLang="fr-FR" sz="1200" b="1">
                <a:latin typeface="Calibri"/>
                <a:cs typeface="Calibri"/>
                <a:sym typeface="Wingdings" panose="05000000000000000000" pitchFamily="2" charset="2"/>
              </a:rPr>
              <a:t>Cliquer </a:t>
            </a:r>
            <a:r>
              <a:rPr lang="fr-FR" altLang="fr-FR" sz="1200">
                <a:latin typeface="Calibri"/>
                <a:cs typeface="Calibri"/>
                <a:sym typeface="Wingdings" panose="05000000000000000000" pitchFamily="2" charset="2"/>
              </a:rPr>
              <a:t>sur "afficher" pour faire apparaitre le détail</a:t>
            </a:r>
            <a:endParaRPr lang="fr-FR" altLang="fr-FR" sz="1200">
              <a:latin typeface="Calibri"/>
              <a:cs typeface="Calibri"/>
            </a:endParaRPr>
          </a:p>
        </p:txBody>
      </p:sp>
      <p:grpSp>
        <p:nvGrpSpPr>
          <p:cNvPr id="8" name="Groupe 95">
            <a:extLst>
              <a:ext uri="{FF2B5EF4-FFF2-40B4-BE49-F238E27FC236}">
                <a16:creationId xmlns="" xmlns:a16="http://schemas.microsoft.com/office/drawing/2014/main" id="{1F660090-27C3-4AB8-B4FF-B44EE9631983}"/>
              </a:ext>
            </a:extLst>
          </p:cNvPr>
          <p:cNvGrpSpPr>
            <a:grpSpLocks/>
          </p:cNvGrpSpPr>
          <p:nvPr/>
        </p:nvGrpSpPr>
        <p:grpSpPr bwMode="auto">
          <a:xfrm>
            <a:off x="260404" y="2594447"/>
            <a:ext cx="334963" cy="277813"/>
            <a:chOff x="4198688" y="2087836"/>
            <a:chExt cx="318782" cy="277860"/>
          </a:xfrm>
        </p:grpSpPr>
        <p:sp>
          <p:nvSpPr>
            <p:cNvPr id="19" name="Ellipse 18">
              <a:extLst>
                <a:ext uri="{FF2B5EF4-FFF2-40B4-BE49-F238E27FC236}">
                  <a16:creationId xmlns="" xmlns:a16="http://schemas.microsoft.com/office/drawing/2014/main" id="{7451223C-FD7A-410A-BAFA-0702E8FF931D}"/>
                </a:ext>
              </a:extLst>
            </p:cNvPr>
            <p:cNvSpPr/>
            <p:nvPr/>
          </p:nvSpPr>
          <p:spPr>
            <a:xfrm>
              <a:off x="4198688" y="2102126"/>
              <a:ext cx="255328" cy="263570"/>
            </a:xfrm>
            <a:prstGeom prst="ellipse">
              <a:avLst/>
            </a:prstGeom>
            <a:solidFill>
              <a:srgbClr val="FFFF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sz="1200"/>
            </a:p>
          </p:txBody>
        </p:sp>
        <p:sp>
          <p:nvSpPr>
            <p:cNvPr id="20" name="ZoneTexte 97">
              <a:extLst>
                <a:ext uri="{FF2B5EF4-FFF2-40B4-BE49-F238E27FC236}">
                  <a16:creationId xmlns="" xmlns:a16="http://schemas.microsoft.com/office/drawing/2014/main" id="{66E3D838-CC2B-4697-8F07-7EB32B3D33DF}"/>
                </a:ext>
              </a:extLst>
            </p:cNvPr>
            <p:cNvSpPr txBox="1">
              <a:spLocks noChangeArrowheads="1"/>
            </p:cNvSpPr>
            <p:nvPr/>
          </p:nvSpPr>
          <p:spPr bwMode="auto">
            <a:xfrm>
              <a:off x="4198688" y="2087836"/>
              <a:ext cx="318782" cy="2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fr-FR" altLang="fr-FR" sz="1200" dirty="0" smtClean="0">
                  <a:latin typeface="Calibri"/>
                  <a:cs typeface="Calibri"/>
                </a:rPr>
                <a:t>7</a:t>
              </a:r>
              <a:endParaRPr lang="fr-FR" altLang="fr-FR" sz="1200" dirty="0">
                <a:cs typeface="Calibri"/>
              </a:endParaRPr>
            </a:p>
          </p:txBody>
        </p:sp>
      </p:grpSp>
      <p:cxnSp>
        <p:nvCxnSpPr>
          <p:cNvPr id="25" name="Connecteur droit avec flèche 24">
            <a:extLst>
              <a:ext uri="{FF2B5EF4-FFF2-40B4-BE49-F238E27FC236}">
                <a16:creationId xmlns="" xmlns:a16="http://schemas.microsoft.com/office/drawing/2014/main" id="{4D035355-8047-49F6-A740-E7D8B46C1E11}"/>
              </a:ext>
            </a:extLst>
          </p:cNvPr>
          <p:cNvCxnSpPr>
            <a:cxnSpLocks/>
          </p:cNvCxnSpPr>
          <p:nvPr/>
        </p:nvCxnSpPr>
        <p:spPr>
          <a:xfrm flipH="1" flipV="1">
            <a:off x="3847678" y="4432166"/>
            <a:ext cx="1429625" cy="1029827"/>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 xmlns:a16="http://schemas.microsoft.com/office/drawing/2014/main" id="{5AB2D9C2-8F8E-4DE6-8B7B-2E400E067270}"/>
              </a:ext>
            </a:extLst>
          </p:cNvPr>
          <p:cNvCxnSpPr/>
          <p:nvPr/>
        </p:nvCxnSpPr>
        <p:spPr>
          <a:xfrm flipV="1">
            <a:off x="1992085" y="2386938"/>
            <a:ext cx="521030" cy="41415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Connecteur droit avec flèche 20">
            <a:extLst>
              <a:ext uri="{FF2B5EF4-FFF2-40B4-BE49-F238E27FC236}">
                <a16:creationId xmlns="" xmlns:a16="http://schemas.microsoft.com/office/drawing/2014/main" id="{F178BF86-1640-4268-9640-26FBF53BC7B7}"/>
              </a:ext>
            </a:extLst>
          </p:cNvPr>
          <p:cNvCxnSpPr>
            <a:cxnSpLocks/>
          </p:cNvCxnSpPr>
          <p:nvPr/>
        </p:nvCxnSpPr>
        <p:spPr>
          <a:xfrm flipH="1" flipV="1">
            <a:off x="4085183" y="4840379"/>
            <a:ext cx="1177276" cy="629036"/>
          </a:xfrm>
          <a:prstGeom prst="straightConnector1">
            <a:avLst/>
          </a:prstGeom>
          <a:ln w="9525">
            <a:solidFill>
              <a:srgbClr val="66FFFF"/>
            </a:solidFill>
            <a:tailEnd type="triangle"/>
          </a:ln>
        </p:spPr>
        <p:style>
          <a:lnRef idx="1">
            <a:schemeClr val="accent1"/>
          </a:lnRef>
          <a:fillRef idx="0">
            <a:schemeClr val="accent1"/>
          </a:fillRef>
          <a:effectRef idx="0">
            <a:schemeClr val="accent1"/>
          </a:effectRef>
          <a:fontRef idx="minor">
            <a:schemeClr val="tx1"/>
          </a:fontRef>
        </p:style>
      </p:cxnSp>
      <p:sp>
        <p:nvSpPr>
          <p:cNvPr id="10" name="Espace réservé du pied de page 2">
            <a:extLst>
              <a:ext uri="{FF2B5EF4-FFF2-40B4-BE49-F238E27FC236}">
                <a16:creationId xmlns="" xmlns:a16="http://schemas.microsoft.com/office/drawing/2014/main" id="{3A11AAFA-D189-43D9-B725-7B5AE36ADA36}"/>
              </a:ext>
            </a:extLst>
          </p:cNvPr>
          <p:cNvSpPr>
            <a:spLocks noGrp="1"/>
          </p:cNvSpPr>
          <p:nvPr>
            <p:ph type="ftr" sz="quarter" idx="11"/>
          </p:nvPr>
        </p:nvSpPr>
        <p:spPr>
          <a:xfrm>
            <a:off x="3028950" y="6492875"/>
            <a:ext cx="3086100" cy="365125"/>
          </a:xfrm>
        </p:spPr>
        <p:txBody>
          <a:bodyPr/>
          <a:lstStyle/>
          <a:p>
            <a:pPr>
              <a:defRPr/>
            </a:pPr>
            <a:r>
              <a:rPr lang="fr-FR" dirty="0"/>
              <a:t>Tuto Revit – Chiffrage d'un ouvrage</a:t>
            </a:r>
          </a:p>
        </p:txBody>
      </p:sp>
    </p:spTree>
    <p:extLst>
      <p:ext uri="{BB962C8B-B14F-4D97-AF65-F5344CB8AC3E}">
        <p14:creationId xmlns:p14="http://schemas.microsoft.com/office/powerpoint/2010/main" val="1086838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8">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TotalTime>
  <Words>1777</Words>
  <Application>Microsoft Office PowerPoint</Application>
  <PresentationFormat>Affichage à l'écran (4:3)</PresentationFormat>
  <Paragraphs>313</Paragraphs>
  <Slides>23</Slides>
  <Notes>0</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Julien CROMBEZ</dc:creator>
  <cp:lastModifiedBy>Utilisateur</cp:lastModifiedBy>
  <cp:revision>493</cp:revision>
  <cp:lastPrinted>2019-10-31T17:55:07Z</cp:lastPrinted>
  <dcterms:created xsi:type="dcterms:W3CDTF">2019-09-25T17:30:47Z</dcterms:created>
  <dcterms:modified xsi:type="dcterms:W3CDTF">2023-05-24T13:53:42Z</dcterms:modified>
</cp:coreProperties>
</file>