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90"/>
  </p:notesMasterIdLst>
  <p:handoutMasterIdLst>
    <p:handoutMasterId r:id="rId91"/>
  </p:handoutMasterIdLst>
  <p:sldIdLst>
    <p:sldId id="268" r:id="rId2"/>
    <p:sldId id="287" r:id="rId3"/>
    <p:sldId id="370" r:id="rId4"/>
    <p:sldId id="344" r:id="rId5"/>
    <p:sldId id="377" r:id="rId6"/>
    <p:sldId id="379" r:id="rId7"/>
    <p:sldId id="381" r:id="rId8"/>
    <p:sldId id="380" r:id="rId9"/>
    <p:sldId id="382" r:id="rId10"/>
    <p:sldId id="383" r:id="rId11"/>
    <p:sldId id="385" r:id="rId12"/>
    <p:sldId id="384" r:id="rId13"/>
    <p:sldId id="386" r:id="rId14"/>
    <p:sldId id="387" r:id="rId15"/>
    <p:sldId id="399" r:id="rId16"/>
    <p:sldId id="400" r:id="rId17"/>
    <p:sldId id="401" r:id="rId18"/>
    <p:sldId id="388" r:id="rId19"/>
    <p:sldId id="398" r:id="rId20"/>
    <p:sldId id="390" r:id="rId21"/>
    <p:sldId id="391" r:id="rId22"/>
    <p:sldId id="392" r:id="rId23"/>
    <p:sldId id="393" r:id="rId24"/>
    <p:sldId id="394" r:id="rId25"/>
    <p:sldId id="395" r:id="rId26"/>
    <p:sldId id="396" r:id="rId27"/>
    <p:sldId id="397" r:id="rId28"/>
    <p:sldId id="402" r:id="rId29"/>
    <p:sldId id="404" r:id="rId30"/>
    <p:sldId id="405" r:id="rId31"/>
    <p:sldId id="406" r:id="rId32"/>
    <p:sldId id="407" r:id="rId33"/>
    <p:sldId id="408" r:id="rId34"/>
    <p:sldId id="409" r:id="rId35"/>
    <p:sldId id="410" r:id="rId36"/>
    <p:sldId id="412" r:id="rId37"/>
    <p:sldId id="413" r:id="rId38"/>
    <p:sldId id="415" r:id="rId39"/>
    <p:sldId id="416" r:id="rId40"/>
    <p:sldId id="418" r:id="rId41"/>
    <p:sldId id="419" r:id="rId42"/>
    <p:sldId id="420" r:id="rId43"/>
    <p:sldId id="421" r:id="rId44"/>
    <p:sldId id="422" r:id="rId45"/>
    <p:sldId id="423" r:id="rId46"/>
    <p:sldId id="424" r:id="rId47"/>
    <p:sldId id="425" r:id="rId48"/>
    <p:sldId id="426" r:id="rId49"/>
    <p:sldId id="427" r:id="rId50"/>
    <p:sldId id="428" r:id="rId51"/>
    <p:sldId id="429" r:id="rId52"/>
    <p:sldId id="430" r:id="rId53"/>
    <p:sldId id="431" r:id="rId54"/>
    <p:sldId id="432" r:id="rId55"/>
    <p:sldId id="433" r:id="rId56"/>
    <p:sldId id="434" r:id="rId57"/>
    <p:sldId id="436" r:id="rId58"/>
    <p:sldId id="437" r:id="rId59"/>
    <p:sldId id="438" r:id="rId60"/>
    <p:sldId id="439" r:id="rId61"/>
    <p:sldId id="440" r:id="rId62"/>
    <p:sldId id="441" r:id="rId63"/>
    <p:sldId id="442" r:id="rId64"/>
    <p:sldId id="443" r:id="rId65"/>
    <p:sldId id="444" r:id="rId66"/>
    <p:sldId id="445" r:id="rId67"/>
    <p:sldId id="446" r:id="rId68"/>
    <p:sldId id="447" r:id="rId69"/>
    <p:sldId id="448" r:id="rId70"/>
    <p:sldId id="450" r:id="rId71"/>
    <p:sldId id="449" r:id="rId72"/>
    <p:sldId id="451" r:id="rId73"/>
    <p:sldId id="452" r:id="rId74"/>
    <p:sldId id="453" r:id="rId75"/>
    <p:sldId id="454" r:id="rId76"/>
    <p:sldId id="455" r:id="rId77"/>
    <p:sldId id="457" r:id="rId78"/>
    <p:sldId id="458" r:id="rId79"/>
    <p:sldId id="459" r:id="rId80"/>
    <p:sldId id="461" r:id="rId81"/>
    <p:sldId id="465" r:id="rId82"/>
    <p:sldId id="466" r:id="rId83"/>
    <p:sldId id="464" r:id="rId84"/>
    <p:sldId id="462" r:id="rId85"/>
    <p:sldId id="463" r:id="rId86"/>
    <p:sldId id="467" r:id="rId87"/>
    <p:sldId id="468" r:id="rId88"/>
    <p:sldId id="469" r:id="rId89"/>
  </p:sldIdLst>
  <p:sldSz cx="9144000" cy="6858000" type="screen4x3"/>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ext>
    <p:ext uri="{2D200454-40CA-4A62-9FC3-DE9A4176ACB9}">
      <p15:notes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FFFF"/>
    <a:srgbClr val="FF6600"/>
    <a:srgbClr val="0066FF"/>
    <a:srgbClr val="66FFFF"/>
    <a:srgbClr val="FC0CEB"/>
    <a:srgbClr val="0099FF"/>
    <a:srgbClr val="FF99FF"/>
    <a:srgbClr val="FF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138" autoAdjust="0"/>
    <p:restoredTop sz="94676"/>
  </p:normalViewPr>
  <p:slideViewPr>
    <p:cSldViewPr snapToGrid="0">
      <p:cViewPr varScale="1">
        <p:scale>
          <a:sx n="116" d="100"/>
          <a:sy n="116" d="100"/>
        </p:scale>
        <p:origin x="-1548" y="-96"/>
      </p:cViewPr>
      <p:guideLst>
        <p:guide orient="horz" pos="2160"/>
        <p:guide pos="2880"/>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 xmlns:a16="http://schemas.microsoft.com/office/drawing/2014/main" id="{C5240567-84DE-4AB4-BF9C-AE519082DD0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fr-FR" dirty="0"/>
          </a:p>
        </p:txBody>
      </p:sp>
      <p:sp>
        <p:nvSpPr>
          <p:cNvPr id="3" name="Espace réservé de la date 2">
            <a:extLst>
              <a:ext uri="{FF2B5EF4-FFF2-40B4-BE49-F238E27FC236}">
                <a16:creationId xmlns="" xmlns:a16="http://schemas.microsoft.com/office/drawing/2014/main" id="{8675C447-B4D2-47E0-9329-12EC31B813D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C01CF291-AB5F-4FC6-9361-88253949B7D0}" type="datetimeFigureOut">
              <a:rPr lang="fr-FR"/>
              <a:pPr>
                <a:defRPr/>
              </a:pPr>
              <a:t>24/05/2023</a:t>
            </a:fld>
            <a:endParaRPr lang="fr-FR" dirty="0"/>
          </a:p>
        </p:txBody>
      </p:sp>
      <p:sp>
        <p:nvSpPr>
          <p:cNvPr id="4" name="Espace réservé du pied de page 3">
            <a:extLst>
              <a:ext uri="{FF2B5EF4-FFF2-40B4-BE49-F238E27FC236}">
                <a16:creationId xmlns="" xmlns:a16="http://schemas.microsoft.com/office/drawing/2014/main" id="{73BC0CC5-6C0B-4003-B3F4-3F3CC4CC364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fr-FR" dirty="0"/>
          </a:p>
        </p:txBody>
      </p:sp>
      <p:sp>
        <p:nvSpPr>
          <p:cNvPr id="5" name="Espace réservé du numéro de diapositive 4">
            <a:extLst>
              <a:ext uri="{FF2B5EF4-FFF2-40B4-BE49-F238E27FC236}">
                <a16:creationId xmlns="" xmlns:a16="http://schemas.microsoft.com/office/drawing/2014/main" id="{D9B015E3-087F-4D2A-A551-0633F945925E}"/>
              </a:ext>
            </a:extLst>
          </p:cNvPr>
          <p:cNvSpPr>
            <a:spLocks noGrp="1"/>
          </p:cNvSpPr>
          <p:nvPr>
            <p:ph type="sldNum" sz="quarter" idx="3"/>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95F72E3A-6F93-4315-ABC1-DA8FBE67F1A8}" type="slidenum">
              <a:rPr lang="fr-FR" altLang="fr-FR"/>
              <a:pPr/>
              <a:t>‹N°›</a:t>
            </a:fld>
            <a:endParaRPr lang="fr-FR" altLang="fr-FR"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Espace réservé de l'en-tête 1">
            <a:extLst>
              <a:ext uri="{FF2B5EF4-FFF2-40B4-BE49-F238E27FC236}">
                <a16:creationId xmlns="" xmlns:a16="http://schemas.microsoft.com/office/drawing/2014/main" id="{C7609873-F332-4F8C-88AA-FAF2109C1D2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fr-FR" dirty="0"/>
          </a:p>
        </p:txBody>
      </p:sp>
      <p:sp>
        <p:nvSpPr>
          <p:cNvPr id="3" name="Espace réservé de la date 2">
            <a:extLst>
              <a:ext uri="{FF2B5EF4-FFF2-40B4-BE49-F238E27FC236}">
                <a16:creationId xmlns="" xmlns:a16="http://schemas.microsoft.com/office/drawing/2014/main" id="{2A0828D4-A80D-404E-9B4A-825F516E6B26}"/>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8BA7C97E-192B-40E3-B7FA-8CF317D7685C}" type="datetimeFigureOut">
              <a:rPr lang="fr-FR"/>
              <a:pPr>
                <a:defRPr/>
              </a:pPr>
              <a:t>24/05/2023</a:t>
            </a:fld>
            <a:endParaRPr lang="fr-FR" dirty="0"/>
          </a:p>
        </p:txBody>
      </p:sp>
      <p:sp>
        <p:nvSpPr>
          <p:cNvPr id="4" name="Espace réservé de l'image des diapositives 3">
            <a:extLst>
              <a:ext uri="{FF2B5EF4-FFF2-40B4-BE49-F238E27FC236}">
                <a16:creationId xmlns="" xmlns:a16="http://schemas.microsoft.com/office/drawing/2014/main" id="{D5DAC2E8-9772-4CAD-A38F-1E4B8795A809}"/>
              </a:ext>
            </a:extLst>
          </p:cNvPr>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pPr lvl="0"/>
            <a:endParaRPr lang="fr-FR" noProof="0" dirty="0"/>
          </a:p>
        </p:txBody>
      </p:sp>
      <p:sp>
        <p:nvSpPr>
          <p:cNvPr id="5" name="Espace réservé des notes 4">
            <a:extLst>
              <a:ext uri="{FF2B5EF4-FFF2-40B4-BE49-F238E27FC236}">
                <a16:creationId xmlns="" xmlns:a16="http://schemas.microsoft.com/office/drawing/2014/main" id="{1C051833-A09A-4DE3-84CF-85B2BCE679EA}"/>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noProof="0"/>
              <a:t>Cliquez pour modifier les styles du texte du masque</a:t>
            </a:r>
          </a:p>
          <a:p>
            <a:pPr lvl="1"/>
            <a:r>
              <a:rPr lang="fr-FR" noProof="0"/>
              <a:t>Deuxième niveau</a:t>
            </a:r>
          </a:p>
          <a:p>
            <a:pPr lvl="2"/>
            <a:r>
              <a:rPr lang="fr-FR" noProof="0"/>
              <a:t>Troisième niveau</a:t>
            </a:r>
          </a:p>
          <a:p>
            <a:pPr lvl="3"/>
            <a:r>
              <a:rPr lang="fr-FR" noProof="0"/>
              <a:t>Quatrième niveau</a:t>
            </a:r>
          </a:p>
          <a:p>
            <a:pPr lvl="4"/>
            <a:r>
              <a:rPr lang="fr-FR" noProof="0"/>
              <a:t>Cinquième niveau</a:t>
            </a:r>
          </a:p>
        </p:txBody>
      </p:sp>
      <p:sp>
        <p:nvSpPr>
          <p:cNvPr id="6" name="Espace réservé du pied de page 5">
            <a:extLst>
              <a:ext uri="{FF2B5EF4-FFF2-40B4-BE49-F238E27FC236}">
                <a16:creationId xmlns="" xmlns:a16="http://schemas.microsoft.com/office/drawing/2014/main" id="{7C956E01-2BCC-4543-B807-C1B85F291176}"/>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fr-FR" dirty="0"/>
          </a:p>
        </p:txBody>
      </p:sp>
      <p:sp>
        <p:nvSpPr>
          <p:cNvPr id="7" name="Espace réservé du numéro de diapositive 6">
            <a:extLst>
              <a:ext uri="{FF2B5EF4-FFF2-40B4-BE49-F238E27FC236}">
                <a16:creationId xmlns="" xmlns:a16="http://schemas.microsoft.com/office/drawing/2014/main" id="{BC6537A4-D5E4-441F-B955-F88D2AEB31E2}"/>
              </a:ext>
            </a:extLst>
          </p:cNvPr>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5BCECDDD-828C-4838-A48D-42B6E5FE429B}" type="slidenum">
              <a:rPr lang="fr-FR" altLang="fr-FR"/>
              <a:pPr/>
              <a:t>‹N°›</a:t>
            </a:fld>
            <a:endParaRPr lang="fr-FR" altLang="fr-FR" dirty="0"/>
          </a:p>
        </p:txBody>
      </p:sp>
    </p:spTree>
    <p:extLst>
      <p:ext uri="{BB962C8B-B14F-4D97-AF65-F5344CB8AC3E}">
        <p14:creationId xmlns:p14="http://schemas.microsoft.com/office/powerpoint/2010/main" val="17719943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4" name="Bouton d’action : accueil 3">
            <a:hlinkClick r:id="rId2" action="ppaction://hlinksldjump" highlightClick="1"/>
            <a:extLst>
              <a:ext uri="{FF2B5EF4-FFF2-40B4-BE49-F238E27FC236}">
                <a16:creationId xmlns="" xmlns:a16="http://schemas.microsoft.com/office/drawing/2014/main" id="{EC8E36B4-731A-4A28-AB60-4BEBB209BB8E}"/>
              </a:ext>
            </a:extLst>
          </p:cNvPr>
          <p:cNvSpPr/>
          <p:nvPr userDrawn="1"/>
        </p:nvSpPr>
        <p:spPr>
          <a:xfrm>
            <a:off x="7212013" y="6562725"/>
            <a:ext cx="249237" cy="225425"/>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dirty="0"/>
          </a:p>
        </p:txBody>
      </p:sp>
      <p:sp>
        <p:nvSpPr>
          <p:cNvPr id="5" name="Bouton d’action : retour ou précédent 4">
            <a:hlinkClick r:id="" action="ppaction://hlinkshowjump?jump=previousslide" highlightClick="1"/>
            <a:extLst>
              <a:ext uri="{FF2B5EF4-FFF2-40B4-BE49-F238E27FC236}">
                <a16:creationId xmlns="" xmlns:a16="http://schemas.microsoft.com/office/drawing/2014/main" id="{2F006D8E-415D-43B1-BB5C-950D5CFAAA63}"/>
              </a:ext>
            </a:extLst>
          </p:cNvPr>
          <p:cNvSpPr/>
          <p:nvPr userDrawn="1"/>
        </p:nvSpPr>
        <p:spPr>
          <a:xfrm>
            <a:off x="7529513" y="6562725"/>
            <a:ext cx="247650" cy="225425"/>
          </a:xfrm>
          <a:prstGeom prst="actionButtonBackPrevious">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dirty="0"/>
          </a:p>
        </p:txBody>
      </p:sp>
      <p:sp>
        <p:nvSpPr>
          <p:cNvPr id="6" name="Bouton d’action : avant ou précédent 5">
            <a:hlinkClick r:id="" action="ppaction://hlinkshowjump?jump=nextslide" highlightClick="1"/>
            <a:extLst>
              <a:ext uri="{FF2B5EF4-FFF2-40B4-BE49-F238E27FC236}">
                <a16:creationId xmlns="" xmlns:a16="http://schemas.microsoft.com/office/drawing/2014/main" id="{90E7C09F-6CF4-4600-B1F7-E314A4B66D2A}"/>
              </a:ext>
            </a:extLst>
          </p:cNvPr>
          <p:cNvSpPr/>
          <p:nvPr userDrawn="1"/>
        </p:nvSpPr>
        <p:spPr>
          <a:xfrm>
            <a:off x="7853363" y="6562725"/>
            <a:ext cx="247650" cy="225425"/>
          </a:xfrm>
          <a:prstGeom prst="actionButtonForwardNex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dirty="0"/>
          </a:p>
        </p:txBody>
      </p:sp>
      <p:sp>
        <p:nvSpPr>
          <p:cNvPr id="2" name="Title 1"/>
          <p:cNvSpPr>
            <a:spLocks noGrp="1"/>
          </p:cNvSpPr>
          <p:nvPr>
            <p:ph type="ctrTitle"/>
          </p:nvPr>
        </p:nvSpPr>
        <p:spPr>
          <a:xfrm>
            <a:off x="685800" y="1122363"/>
            <a:ext cx="7772400" cy="2387600"/>
          </a:xfrm>
        </p:spPr>
        <p:txBody>
          <a:bodyPr anchor="b"/>
          <a:lstStyle>
            <a:lvl1pPr algn="ctr">
              <a:defRPr sz="6000"/>
            </a:lvl1pPr>
          </a:lstStyle>
          <a:p>
            <a:r>
              <a:rPr lang="fr-FR"/>
              <a:t>Modifiez le style du titre</a:t>
            </a:r>
            <a:endParaRPr lang="en-US"/>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fr-FR"/>
              <a:t>Modifiez le style des sous-titres du masque</a:t>
            </a:r>
            <a:endParaRPr lang="en-US"/>
          </a:p>
        </p:txBody>
      </p:sp>
      <p:sp>
        <p:nvSpPr>
          <p:cNvPr id="7" name="Date Placeholder 3">
            <a:extLst>
              <a:ext uri="{FF2B5EF4-FFF2-40B4-BE49-F238E27FC236}">
                <a16:creationId xmlns="" xmlns:a16="http://schemas.microsoft.com/office/drawing/2014/main" id="{943B137F-A008-43D3-97A3-AB2D40346733}"/>
              </a:ext>
            </a:extLst>
          </p:cNvPr>
          <p:cNvSpPr>
            <a:spLocks noGrp="1"/>
          </p:cNvSpPr>
          <p:nvPr>
            <p:ph type="dt" sz="half" idx="10"/>
          </p:nvPr>
        </p:nvSpPr>
        <p:spPr>
          <a:xfrm>
            <a:off x="-1588" y="6492875"/>
            <a:ext cx="2057401" cy="365125"/>
          </a:xfrm>
        </p:spPr>
        <p:txBody>
          <a:bodyPr/>
          <a:lstStyle>
            <a:lvl1pPr>
              <a:defRPr>
                <a:solidFill>
                  <a:srgbClr val="002060"/>
                </a:solidFill>
                <a:effectLst>
                  <a:outerShdw blurRad="38100" dist="38100" dir="2700000" algn="tl">
                    <a:srgbClr val="000000">
                      <a:alpha val="43137"/>
                    </a:srgbClr>
                  </a:outerShdw>
                </a:effectLst>
              </a:defRPr>
            </a:lvl1pPr>
          </a:lstStyle>
          <a:p>
            <a:pPr>
              <a:defRPr/>
            </a:pPr>
            <a:r>
              <a:rPr lang="fr-FR" dirty="0"/>
              <a:t>Lycée D. Diderot</a:t>
            </a:r>
          </a:p>
        </p:txBody>
      </p:sp>
      <p:sp>
        <p:nvSpPr>
          <p:cNvPr id="8" name="Footer Placeholder 4">
            <a:extLst>
              <a:ext uri="{FF2B5EF4-FFF2-40B4-BE49-F238E27FC236}">
                <a16:creationId xmlns="" xmlns:a16="http://schemas.microsoft.com/office/drawing/2014/main" id="{1BA8A8CB-1616-4751-A2C4-89898C511A88}"/>
              </a:ext>
            </a:extLst>
          </p:cNvPr>
          <p:cNvSpPr>
            <a:spLocks noGrp="1"/>
          </p:cNvSpPr>
          <p:nvPr>
            <p:ph type="ftr" sz="quarter" idx="11"/>
          </p:nvPr>
        </p:nvSpPr>
        <p:spPr>
          <a:xfrm>
            <a:off x="3028950" y="6492875"/>
            <a:ext cx="3086100" cy="365125"/>
          </a:xfrm>
        </p:spPr>
        <p:txBody>
          <a:bodyPr/>
          <a:lstStyle>
            <a:lvl1pPr>
              <a:defRPr>
                <a:solidFill>
                  <a:srgbClr val="002060"/>
                </a:solidFill>
                <a:effectLst>
                  <a:outerShdw blurRad="38100" dist="38100" dir="2700000" algn="tl">
                    <a:srgbClr val="000000">
                      <a:alpha val="43137"/>
                    </a:srgbClr>
                  </a:outerShdw>
                </a:effectLst>
              </a:defRPr>
            </a:lvl1pPr>
          </a:lstStyle>
          <a:p>
            <a:pPr>
              <a:defRPr/>
            </a:pPr>
            <a:r>
              <a:rPr lang="fr-FR" dirty="0"/>
              <a:t>Tuto Revit - Avant-métré d'un ouvrage</a:t>
            </a:r>
          </a:p>
        </p:txBody>
      </p:sp>
      <p:sp>
        <p:nvSpPr>
          <p:cNvPr id="9" name="Slide Number Placeholder 5">
            <a:extLst>
              <a:ext uri="{FF2B5EF4-FFF2-40B4-BE49-F238E27FC236}">
                <a16:creationId xmlns="" xmlns:a16="http://schemas.microsoft.com/office/drawing/2014/main" id="{A257D668-5E64-4E58-BFA7-BD211BE316DE}"/>
              </a:ext>
            </a:extLst>
          </p:cNvPr>
          <p:cNvSpPr>
            <a:spLocks noGrp="1"/>
          </p:cNvSpPr>
          <p:nvPr>
            <p:ph type="sldNum" sz="quarter" idx="12"/>
          </p:nvPr>
        </p:nvSpPr>
        <p:spPr>
          <a:xfrm>
            <a:off x="7086600" y="6492875"/>
            <a:ext cx="2057400" cy="365125"/>
          </a:xfrm>
        </p:spPr>
        <p:txBody>
          <a:bodyPr/>
          <a:lstStyle>
            <a:lvl1pPr>
              <a:defRPr>
                <a:solidFill>
                  <a:srgbClr val="002060"/>
                </a:solidFill>
                <a:effectLst>
                  <a:outerShdw blurRad="38100" dist="38100" dir="2700000" algn="tl">
                    <a:srgbClr val="C0C0C0"/>
                  </a:outerShdw>
                </a:effectLst>
              </a:defRPr>
            </a:lvl1pPr>
          </a:lstStyle>
          <a:p>
            <a:fld id="{EAFD57F7-150E-42D4-925C-BB361C333FF9}" type="slidenum">
              <a:rPr lang="fr-FR" altLang="fr-FR"/>
              <a:pPr/>
              <a:t>‹N°›</a:t>
            </a:fld>
            <a:endParaRPr lang="fr-FR" altLang="fr-FR" dirty="0"/>
          </a:p>
        </p:txBody>
      </p:sp>
    </p:spTree>
    <p:extLst>
      <p:ext uri="{BB962C8B-B14F-4D97-AF65-F5344CB8AC3E}">
        <p14:creationId xmlns:p14="http://schemas.microsoft.com/office/powerpoint/2010/main" val="3355336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a:extLst>
              <a:ext uri="{FF2B5EF4-FFF2-40B4-BE49-F238E27FC236}">
                <a16:creationId xmlns="" xmlns:a16="http://schemas.microsoft.com/office/drawing/2014/main" id="{F80B35BC-7A8E-4FCB-A25D-27E18B4C869C}"/>
              </a:ext>
            </a:extLst>
          </p:cNvPr>
          <p:cNvSpPr>
            <a:spLocks noGrp="1"/>
          </p:cNvSpPr>
          <p:nvPr>
            <p:ph type="dt" sz="half" idx="10"/>
          </p:nvPr>
        </p:nvSpPr>
        <p:spPr/>
        <p:txBody>
          <a:bodyPr/>
          <a:lstStyle>
            <a:lvl1pPr>
              <a:defRPr/>
            </a:lvl1pPr>
          </a:lstStyle>
          <a:p>
            <a:pPr>
              <a:defRPr/>
            </a:pPr>
            <a:r>
              <a:rPr lang="fr-FR" dirty="0"/>
              <a:t>Lycée D. Diderot</a:t>
            </a:r>
          </a:p>
        </p:txBody>
      </p:sp>
      <p:sp>
        <p:nvSpPr>
          <p:cNvPr id="5" name="Footer Placeholder 4">
            <a:extLst>
              <a:ext uri="{FF2B5EF4-FFF2-40B4-BE49-F238E27FC236}">
                <a16:creationId xmlns="" xmlns:a16="http://schemas.microsoft.com/office/drawing/2014/main" id="{F2AB7D36-CFF6-4853-BB09-7B4BE5FA8D88}"/>
              </a:ext>
            </a:extLst>
          </p:cNvPr>
          <p:cNvSpPr>
            <a:spLocks noGrp="1"/>
          </p:cNvSpPr>
          <p:nvPr>
            <p:ph type="ftr" sz="quarter" idx="11"/>
          </p:nvPr>
        </p:nvSpPr>
        <p:spPr/>
        <p:txBody>
          <a:bodyPr/>
          <a:lstStyle>
            <a:lvl1pPr>
              <a:defRPr/>
            </a:lvl1pPr>
          </a:lstStyle>
          <a:p>
            <a:pPr>
              <a:defRPr/>
            </a:pPr>
            <a:r>
              <a:rPr lang="fr-FR" dirty="0"/>
              <a:t>Tuto Revit - Avant-métré d'un ouvrage</a:t>
            </a:r>
          </a:p>
        </p:txBody>
      </p:sp>
      <p:sp>
        <p:nvSpPr>
          <p:cNvPr id="6" name="Slide Number Placeholder 5">
            <a:extLst>
              <a:ext uri="{FF2B5EF4-FFF2-40B4-BE49-F238E27FC236}">
                <a16:creationId xmlns="" xmlns:a16="http://schemas.microsoft.com/office/drawing/2014/main" id="{D01FF42B-9FE3-4F0D-BD20-DFF869E28A42}"/>
              </a:ext>
            </a:extLst>
          </p:cNvPr>
          <p:cNvSpPr>
            <a:spLocks noGrp="1"/>
          </p:cNvSpPr>
          <p:nvPr>
            <p:ph type="sldNum" sz="quarter" idx="12"/>
          </p:nvPr>
        </p:nvSpPr>
        <p:spPr/>
        <p:txBody>
          <a:bodyPr/>
          <a:lstStyle>
            <a:lvl1pPr>
              <a:defRPr/>
            </a:lvl1pPr>
          </a:lstStyle>
          <a:p>
            <a:fld id="{4EA820ED-8CD7-464B-9CF2-EAC7E1384EC5}" type="slidenum">
              <a:rPr lang="fr-FR" altLang="fr-FR"/>
              <a:pPr/>
              <a:t>‹N°›</a:t>
            </a:fld>
            <a:endParaRPr lang="fr-FR" altLang="fr-FR" dirty="0"/>
          </a:p>
        </p:txBody>
      </p:sp>
    </p:spTree>
    <p:extLst>
      <p:ext uri="{BB962C8B-B14F-4D97-AF65-F5344CB8AC3E}">
        <p14:creationId xmlns:p14="http://schemas.microsoft.com/office/powerpoint/2010/main" val="177351257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fr-FR"/>
              <a:t>Modifiez le style du titre</a:t>
            </a:r>
            <a:endParaRPr lang="en-US"/>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a:extLst>
              <a:ext uri="{FF2B5EF4-FFF2-40B4-BE49-F238E27FC236}">
                <a16:creationId xmlns="" xmlns:a16="http://schemas.microsoft.com/office/drawing/2014/main" id="{7E322C7E-A911-45DB-B93C-8CB7144D6E66}"/>
              </a:ext>
            </a:extLst>
          </p:cNvPr>
          <p:cNvSpPr>
            <a:spLocks noGrp="1"/>
          </p:cNvSpPr>
          <p:nvPr>
            <p:ph type="dt" sz="half" idx="10"/>
          </p:nvPr>
        </p:nvSpPr>
        <p:spPr/>
        <p:txBody>
          <a:bodyPr/>
          <a:lstStyle>
            <a:lvl1pPr>
              <a:defRPr/>
            </a:lvl1pPr>
          </a:lstStyle>
          <a:p>
            <a:pPr>
              <a:defRPr/>
            </a:pPr>
            <a:r>
              <a:rPr lang="fr-FR" dirty="0"/>
              <a:t>Lycée D. Diderot</a:t>
            </a:r>
          </a:p>
        </p:txBody>
      </p:sp>
      <p:sp>
        <p:nvSpPr>
          <p:cNvPr id="5" name="Footer Placeholder 4">
            <a:extLst>
              <a:ext uri="{FF2B5EF4-FFF2-40B4-BE49-F238E27FC236}">
                <a16:creationId xmlns="" xmlns:a16="http://schemas.microsoft.com/office/drawing/2014/main" id="{E51C0189-7A0D-44EB-8579-FA4641B44788}"/>
              </a:ext>
            </a:extLst>
          </p:cNvPr>
          <p:cNvSpPr>
            <a:spLocks noGrp="1"/>
          </p:cNvSpPr>
          <p:nvPr>
            <p:ph type="ftr" sz="quarter" idx="11"/>
          </p:nvPr>
        </p:nvSpPr>
        <p:spPr/>
        <p:txBody>
          <a:bodyPr/>
          <a:lstStyle>
            <a:lvl1pPr>
              <a:defRPr/>
            </a:lvl1pPr>
          </a:lstStyle>
          <a:p>
            <a:pPr>
              <a:defRPr/>
            </a:pPr>
            <a:r>
              <a:rPr lang="fr-FR" dirty="0"/>
              <a:t>Tuto Revit - Avant-métré d'un ouvrage</a:t>
            </a:r>
          </a:p>
        </p:txBody>
      </p:sp>
      <p:sp>
        <p:nvSpPr>
          <p:cNvPr id="6" name="Slide Number Placeholder 5">
            <a:extLst>
              <a:ext uri="{FF2B5EF4-FFF2-40B4-BE49-F238E27FC236}">
                <a16:creationId xmlns="" xmlns:a16="http://schemas.microsoft.com/office/drawing/2014/main" id="{57218669-B727-43E7-A7EB-EA2107FE9DE1}"/>
              </a:ext>
            </a:extLst>
          </p:cNvPr>
          <p:cNvSpPr>
            <a:spLocks noGrp="1"/>
          </p:cNvSpPr>
          <p:nvPr>
            <p:ph type="sldNum" sz="quarter" idx="12"/>
          </p:nvPr>
        </p:nvSpPr>
        <p:spPr/>
        <p:txBody>
          <a:bodyPr/>
          <a:lstStyle>
            <a:lvl1pPr>
              <a:defRPr/>
            </a:lvl1pPr>
          </a:lstStyle>
          <a:p>
            <a:fld id="{9A5545DB-9A95-4C06-BB99-182A55A2D7AC}" type="slidenum">
              <a:rPr lang="fr-FR" altLang="fr-FR"/>
              <a:pPr/>
              <a:t>‹N°›</a:t>
            </a:fld>
            <a:endParaRPr lang="fr-FR" altLang="fr-FR" dirty="0"/>
          </a:p>
        </p:txBody>
      </p:sp>
    </p:spTree>
    <p:extLst>
      <p:ext uri="{BB962C8B-B14F-4D97-AF65-F5344CB8AC3E}">
        <p14:creationId xmlns:p14="http://schemas.microsoft.com/office/powerpoint/2010/main" val="2253981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Date Placeholder 3">
            <a:extLst>
              <a:ext uri="{FF2B5EF4-FFF2-40B4-BE49-F238E27FC236}">
                <a16:creationId xmlns="" xmlns:a16="http://schemas.microsoft.com/office/drawing/2014/main" id="{208C60E4-67F6-4EAA-8B46-5ED618C2464C}"/>
              </a:ext>
            </a:extLst>
          </p:cNvPr>
          <p:cNvSpPr>
            <a:spLocks noGrp="1"/>
          </p:cNvSpPr>
          <p:nvPr>
            <p:ph type="dt" sz="half" idx="10"/>
          </p:nvPr>
        </p:nvSpPr>
        <p:spPr/>
        <p:txBody>
          <a:bodyPr/>
          <a:lstStyle>
            <a:lvl1pPr>
              <a:defRPr/>
            </a:lvl1pPr>
          </a:lstStyle>
          <a:p>
            <a:pPr>
              <a:defRPr/>
            </a:pPr>
            <a:r>
              <a:rPr lang="fr-FR" dirty="0"/>
              <a:t>Lycée D. Diderot</a:t>
            </a:r>
          </a:p>
        </p:txBody>
      </p:sp>
      <p:sp>
        <p:nvSpPr>
          <p:cNvPr id="5" name="Footer Placeholder 4">
            <a:extLst>
              <a:ext uri="{FF2B5EF4-FFF2-40B4-BE49-F238E27FC236}">
                <a16:creationId xmlns="" xmlns:a16="http://schemas.microsoft.com/office/drawing/2014/main" id="{7FF2C5FC-C0D9-4211-8923-C731FEFDEC26}"/>
              </a:ext>
            </a:extLst>
          </p:cNvPr>
          <p:cNvSpPr>
            <a:spLocks noGrp="1"/>
          </p:cNvSpPr>
          <p:nvPr>
            <p:ph type="ftr" sz="quarter" idx="11"/>
          </p:nvPr>
        </p:nvSpPr>
        <p:spPr/>
        <p:txBody>
          <a:bodyPr/>
          <a:lstStyle>
            <a:lvl1pPr>
              <a:defRPr/>
            </a:lvl1pPr>
          </a:lstStyle>
          <a:p>
            <a:pPr>
              <a:defRPr/>
            </a:pPr>
            <a:r>
              <a:rPr lang="fr-FR" dirty="0"/>
              <a:t>Tuto Revit - Avant-métré d'un ouvrage</a:t>
            </a:r>
          </a:p>
        </p:txBody>
      </p:sp>
      <p:sp>
        <p:nvSpPr>
          <p:cNvPr id="6" name="Slide Number Placeholder 5">
            <a:extLst>
              <a:ext uri="{FF2B5EF4-FFF2-40B4-BE49-F238E27FC236}">
                <a16:creationId xmlns="" xmlns:a16="http://schemas.microsoft.com/office/drawing/2014/main" id="{9961A9E1-F059-44DE-A462-AC1E8BE139FD}"/>
              </a:ext>
            </a:extLst>
          </p:cNvPr>
          <p:cNvSpPr>
            <a:spLocks noGrp="1"/>
          </p:cNvSpPr>
          <p:nvPr>
            <p:ph type="sldNum" sz="quarter" idx="12"/>
          </p:nvPr>
        </p:nvSpPr>
        <p:spPr/>
        <p:txBody>
          <a:bodyPr/>
          <a:lstStyle>
            <a:lvl1pPr>
              <a:defRPr/>
            </a:lvl1pPr>
          </a:lstStyle>
          <a:p>
            <a:fld id="{A07DA174-A350-4F3B-8EE5-CC9D6BCA9823}" type="slidenum">
              <a:rPr lang="fr-FR" altLang="fr-FR"/>
              <a:pPr/>
              <a:t>‹N°›</a:t>
            </a:fld>
            <a:endParaRPr lang="fr-FR" altLang="fr-FR" dirty="0"/>
          </a:p>
        </p:txBody>
      </p:sp>
    </p:spTree>
    <p:extLst>
      <p:ext uri="{BB962C8B-B14F-4D97-AF65-F5344CB8AC3E}">
        <p14:creationId xmlns:p14="http://schemas.microsoft.com/office/powerpoint/2010/main" val="24476273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fr-FR"/>
              <a:t>Modifiez le style du titre</a:t>
            </a:r>
            <a:endParaRPr lang="en-US"/>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fr-FR"/>
              <a:t>Cliquez pour modifier les styles du texte du masque</a:t>
            </a:r>
          </a:p>
        </p:txBody>
      </p:sp>
      <p:sp>
        <p:nvSpPr>
          <p:cNvPr id="4" name="Date Placeholder 3">
            <a:extLst>
              <a:ext uri="{FF2B5EF4-FFF2-40B4-BE49-F238E27FC236}">
                <a16:creationId xmlns="" xmlns:a16="http://schemas.microsoft.com/office/drawing/2014/main" id="{53E885DD-4B4D-4161-AD35-F0DB30ABAA5D}"/>
              </a:ext>
            </a:extLst>
          </p:cNvPr>
          <p:cNvSpPr>
            <a:spLocks noGrp="1"/>
          </p:cNvSpPr>
          <p:nvPr>
            <p:ph type="dt" sz="half" idx="10"/>
          </p:nvPr>
        </p:nvSpPr>
        <p:spPr/>
        <p:txBody>
          <a:bodyPr/>
          <a:lstStyle>
            <a:lvl1pPr>
              <a:defRPr/>
            </a:lvl1pPr>
          </a:lstStyle>
          <a:p>
            <a:pPr>
              <a:defRPr/>
            </a:pPr>
            <a:r>
              <a:rPr lang="fr-FR" dirty="0"/>
              <a:t>Lycée D. Diderot</a:t>
            </a:r>
          </a:p>
        </p:txBody>
      </p:sp>
      <p:sp>
        <p:nvSpPr>
          <p:cNvPr id="5" name="Footer Placeholder 4">
            <a:extLst>
              <a:ext uri="{FF2B5EF4-FFF2-40B4-BE49-F238E27FC236}">
                <a16:creationId xmlns="" xmlns:a16="http://schemas.microsoft.com/office/drawing/2014/main" id="{A8BF33C4-1B3F-4B59-B8F8-A5F4E5079E37}"/>
              </a:ext>
            </a:extLst>
          </p:cNvPr>
          <p:cNvSpPr>
            <a:spLocks noGrp="1"/>
          </p:cNvSpPr>
          <p:nvPr>
            <p:ph type="ftr" sz="quarter" idx="11"/>
          </p:nvPr>
        </p:nvSpPr>
        <p:spPr/>
        <p:txBody>
          <a:bodyPr/>
          <a:lstStyle>
            <a:lvl1pPr>
              <a:defRPr/>
            </a:lvl1pPr>
          </a:lstStyle>
          <a:p>
            <a:pPr>
              <a:defRPr/>
            </a:pPr>
            <a:r>
              <a:rPr lang="fr-FR" dirty="0"/>
              <a:t>Tuto Revit - Avant-métré d'un ouvrage</a:t>
            </a:r>
          </a:p>
        </p:txBody>
      </p:sp>
      <p:sp>
        <p:nvSpPr>
          <p:cNvPr id="6" name="Slide Number Placeholder 5">
            <a:extLst>
              <a:ext uri="{FF2B5EF4-FFF2-40B4-BE49-F238E27FC236}">
                <a16:creationId xmlns="" xmlns:a16="http://schemas.microsoft.com/office/drawing/2014/main" id="{F0C924DB-E3B1-4ECC-BA41-C8A7313143BE}"/>
              </a:ext>
            </a:extLst>
          </p:cNvPr>
          <p:cNvSpPr>
            <a:spLocks noGrp="1"/>
          </p:cNvSpPr>
          <p:nvPr>
            <p:ph type="sldNum" sz="quarter" idx="12"/>
          </p:nvPr>
        </p:nvSpPr>
        <p:spPr/>
        <p:txBody>
          <a:bodyPr/>
          <a:lstStyle>
            <a:lvl1pPr>
              <a:defRPr/>
            </a:lvl1pPr>
          </a:lstStyle>
          <a:p>
            <a:fld id="{A471EE59-E248-4EBB-ABF2-D2400175E453}" type="slidenum">
              <a:rPr lang="fr-FR" altLang="fr-FR"/>
              <a:pPr/>
              <a:t>‹N°›</a:t>
            </a:fld>
            <a:endParaRPr lang="fr-FR" altLang="fr-FR" dirty="0"/>
          </a:p>
        </p:txBody>
      </p:sp>
    </p:spTree>
    <p:extLst>
      <p:ext uri="{BB962C8B-B14F-4D97-AF65-F5344CB8AC3E}">
        <p14:creationId xmlns:p14="http://schemas.microsoft.com/office/powerpoint/2010/main" val="39680047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Content Placeholder 2"/>
          <p:cNvSpPr>
            <a:spLocks noGrp="1"/>
          </p:cNvSpPr>
          <p:nvPr>
            <p:ph sz="half" idx="1"/>
          </p:nvPr>
        </p:nvSpPr>
        <p:spPr>
          <a:xfrm>
            <a:off x="6286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Content Placeholder 3"/>
          <p:cNvSpPr>
            <a:spLocks noGrp="1"/>
          </p:cNvSpPr>
          <p:nvPr>
            <p:ph sz="half" idx="2"/>
          </p:nvPr>
        </p:nvSpPr>
        <p:spPr>
          <a:xfrm>
            <a:off x="4629150" y="1825625"/>
            <a:ext cx="3886200" cy="435133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Date Placeholder 3">
            <a:extLst>
              <a:ext uri="{FF2B5EF4-FFF2-40B4-BE49-F238E27FC236}">
                <a16:creationId xmlns="" xmlns:a16="http://schemas.microsoft.com/office/drawing/2014/main" id="{CA661E5F-DED5-4947-A045-6B1DD7D82FD0}"/>
              </a:ext>
            </a:extLst>
          </p:cNvPr>
          <p:cNvSpPr>
            <a:spLocks noGrp="1"/>
          </p:cNvSpPr>
          <p:nvPr>
            <p:ph type="dt" sz="half" idx="10"/>
          </p:nvPr>
        </p:nvSpPr>
        <p:spPr/>
        <p:txBody>
          <a:bodyPr/>
          <a:lstStyle>
            <a:lvl1pPr>
              <a:defRPr/>
            </a:lvl1pPr>
          </a:lstStyle>
          <a:p>
            <a:pPr>
              <a:defRPr/>
            </a:pPr>
            <a:r>
              <a:rPr lang="fr-FR" dirty="0"/>
              <a:t>Lycée D. Diderot</a:t>
            </a:r>
          </a:p>
        </p:txBody>
      </p:sp>
      <p:sp>
        <p:nvSpPr>
          <p:cNvPr id="6" name="Footer Placeholder 4">
            <a:extLst>
              <a:ext uri="{FF2B5EF4-FFF2-40B4-BE49-F238E27FC236}">
                <a16:creationId xmlns="" xmlns:a16="http://schemas.microsoft.com/office/drawing/2014/main" id="{6B71FC1A-E77F-405D-98EB-FB58021A9761}"/>
              </a:ext>
            </a:extLst>
          </p:cNvPr>
          <p:cNvSpPr>
            <a:spLocks noGrp="1"/>
          </p:cNvSpPr>
          <p:nvPr>
            <p:ph type="ftr" sz="quarter" idx="11"/>
          </p:nvPr>
        </p:nvSpPr>
        <p:spPr/>
        <p:txBody>
          <a:bodyPr/>
          <a:lstStyle>
            <a:lvl1pPr>
              <a:defRPr/>
            </a:lvl1pPr>
          </a:lstStyle>
          <a:p>
            <a:pPr>
              <a:defRPr/>
            </a:pPr>
            <a:r>
              <a:rPr lang="fr-FR" dirty="0"/>
              <a:t>Tuto Revit - Avant-métré d'un ouvrage</a:t>
            </a:r>
          </a:p>
        </p:txBody>
      </p:sp>
      <p:sp>
        <p:nvSpPr>
          <p:cNvPr id="7" name="Slide Number Placeholder 5">
            <a:extLst>
              <a:ext uri="{FF2B5EF4-FFF2-40B4-BE49-F238E27FC236}">
                <a16:creationId xmlns="" xmlns:a16="http://schemas.microsoft.com/office/drawing/2014/main" id="{013D21B8-E9D5-4A9E-9603-172C96D331B2}"/>
              </a:ext>
            </a:extLst>
          </p:cNvPr>
          <p:cNvSpPr>
            <a:spLocks noGrp="1"/>
          </p:cNvSpPr>
          <p:nvPr>
            <p:ph type="sldNum" sz="quarter" idx="12"/>
          </p:nvPr>
        </p:nvSpPr>
        <p:spPr/>
        <p:txBody>
          <a:bodyPr/>
          <a:lstStyle>
            <a:lvl1pPr>
              <a:defRPr/>
            </a:lvl1pPr>
          </a:lstStyle>
          <a:p>
            <a:fld id="{C43574F1-ACC4-4ECA-801B-807535F5A452}" type="slidenum">
              <a:rPr lang="fr-FR" altLang="fr-FR"/>
              <a:pPr/>
              <a:t>‹N°›</a:t>
            </a:fld>
            <a:endParaRPr lang="fr-FR" altLang="fr-FR" dirty="0"/>
          </a:p>
        </p:txBody>
      </p:sp>
    </p:spTree>
    <p:extLst>
      <p:ext uri="{BB962C8B-B14F-4D97-AF65-F5344CB8AC3E}">
        <p14:creationId xmlns:p14="http://schemas.microsoft.com/office/powerpoint/2010/main" val="28885782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fr-FR"/>
              <a:t>Modifiez le style du titre</a:t>
            </a:r>
            <a:endParaRPr lang="en-US"/>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4" name="Content Placeholder 3"/>
          <p:cNvSpPr>
            <a:spLocks noGrp="1"/>
          </p:cNvSpPr>
          <p:nvPr>
            <p:ph sz="half" idx="2"/>
          </p:nvPr>
        </p:nvSpPr>
        <p:spPr>
          <a:xfrm>
            <a:off x="629842" y="2505075"/>
            <a:ext cx="3868340"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Cliquez pour modifier les styles du texte du masque</a:t>
            </a:r>
          </a:p>
        </p:txBody>
      </p:sp>
      <p:sp>
        <p:nvSpPr>
          <p:cNvPr id="6" name="Content Placeholder 5"/>
          <p:cNvSpPr>
            <a:spLocks noGrp="1"/>
          </p:cNvSpPr>
          <p:nvPr>
            <p:ph sz="quarter" idx="4"/>
          </p:nvPr>
        </p:nvSpPr>
        <p:spPr>
          <a:xfrm>
            <a:off x="4629150" y="2505075"/>
            <a:ext cx="3887391" cy="3684588"/>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7" name="Date Placeholder 3">
            <a:extLst>
              <a:ext uri="{FF2B5EF4-FFF2-40B4-BE49-F238E27FC236}">
                <a16:creationId xmlns="" xmlns:a16="http://schemas.microsoft.com/office/drawing/2014/main" id="{2EBD5876-C4F9-40B7-8623-DA5AA90FC49E}"/>
              </a:ext>
            </a:extLst>
          </p:cNvPr>
          <p:cNvSpPr>
            <a:spLocks noGrp="1"/>
          </p:cNvSpPr>
          <p:nvPr>
            <p:ph type="dt" sz="half" idx="10"/>
          </p:nvPr>
        </p:nvSpPr>
        <p:spPr/>
        <p:txBody>
          <a:bodyPr/>
          <a:lstStyle>
            <a:lvl1pPr>
              <a:defRPr/>
            </a:lvl1pPr>
          </a:lstStyle>
          <a:p>
            <a:pPr>
              <a:defRPr/>
            </a:pPr>
            <a:r>
              <a:rPr lang="fr-FR" dirty="0"/>
              <a:t>Lycée D. Diderot</a:t>
            </a:r>
          </a:p>
        </p:txBody>
      </p:sp>
      <p:sp>
        <p:nvSpPr>
          <p:cNvPr id="8" name="Footer Placeholder 4">
            <a:extLst>
              <a:ext uri="{FF2B5EF4-FFF2-40B4-BE49-F238E27FC236}">
                <a16:creationId xmlns="" xmlns:a16="http://schemas.microsoft.com/office/drawing/2014/main" id="{58BC2C1D-49AE-4A16-BAFD-BC58AEB02CFF}"/>
              </a:ext>
            </a:extLst>
          </p:cNvPr>
          <p:cNvSpPr>
            <a:spLocks noGrp="1"/>
          </p:cNvSpPr>
          <p:nvPr>
            <p:ph type="ftr" sz="quarter" idx="11"/>
          </p:nvPr>
        </p:nvSpPr>
        <p:spPr/>
        <p:txBody>
          <a:bodyPr/>
          <a:lstStyle>
            <a:lvl1pPr>
              <a:defRPr/>
            </a:lvl1pPr>
          </a:lstStyle>
          <a:p>
            <a:pPr>
              <a:defRPr/>
            </a:pPr>
            <a:r>
              <a:rPr lang="fr-FR" dirty="0"/>
              <a:t>Tuto Revit - Avant-métré d'un ouvrage</a:t>
            </a:r>
          </a:p>
        </p:txBody>
      </p:sp>
      <p:sp>
        <p:nvSpPr>
          <p:cNvPr id="9" name="Slide Number Placeholder 5">
            <a:extLst>
              <a:ext uri="{FF2B5EF4-FFF2-40B4-BE49-F238E27FC236}">
                <a16:creationId xmlns="" xmlns:a16="http://schemas.microsoft.com/office/drawing/2014/main" id="{DE0058ED-32B1-480D-A591-E2DB259C4118}"/>
              </a:ext>
            </a:extLst>
          </p:cNvPr>
          <p:cNvSpPr>
            <a:spLocks noGrp="1"/>
          </p:cNvSpPr>
          <p:nvPr>
            <p:ph type="sldNum" sz="quarter" idx="12"/>
          </p:nvPr>
        </p:nvSpPr>
        <p:spPr/>
        <p:txBody>
          <a:bodyPr/>
          <a:lstStyle>
            <a:lvl1pPr>
              <a:defRPr/>
            </a:lvl1pPr>
          </a:lstStyle>
          <a:p>
            <a:fld id="{F7B8029E-8BB3-41C5-8C7A-270BFED5619A}" type="slidenum">
              <a:rPr lang="fr-FR" altLang="fr-FR"/>
              <a:pPr/>
              <a:t>‹N°›</a:t>
            </a:fld>
            <a:endParaRPr lang="fr-FR" altLang="fr-FR" dirty="0"/>
          </a:p>
        </p:txBody>
      </p:sp>
    </p:spTree>
    <p:extLst>
      <p:ext uri="{BB962C8B-B14F-4D97-AF65-F5344CB8AC3E}">
        <p14:creationId xmlns:p14="http://schemas.microsoft.com/office/powerpoint/2010/main" val="35854135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a:p>
        </p:txBody>
      </p:sp>
      <p:sp>
        <p:nvSpPr>
          <p:cNvPr id="3" name="Date Placeholder 3">
            <a:extLst>
              <a:ext uri="{FF2B5EF4-FFF2-40B4-BE49-F238E27FC236}">
                <a16:creationId xmlns="" xmlns:a16="http://schemas.microsoft.com/office/drawing/2014/main" id="{0DB4F8E3-D639-47C1-BBEE-FA8DF1E6FD08}"/>
              </a:ext>
            </a:extLst>
          </p:cNvPr>
          <p:cNvSpPr>
            <a:spLocks noGrp="1"/>
          </p:cNvSpPr>
          <p:nvPr>
            <p:ph type="dt" sz="half" idx="10"/>
          </p:nvPr>
        </p:nvSpPr>
        <p:spPr/>
        <p:txBody>
          <a:bodyPr/>
          <a:lstStyle>
            <a:lvl1pPr>
              <a:defRPr/>
            </a:lvl1pPr>
          </a:lstStyle>
          <a:p>
            <a:pPr>
              <a:defRPr/>
            </a:pPr>
            <a:r>
              <a:rPr lang="fr-FR" dirty="0"/>
              <a:t>Lycée D. Diderot</a:t>
            </a:r>
          </a:p>
        </p:txBody>
      </p:sp>
      <p:sp>
        <p:nvSpPr>
          <p:cNvPr id="4" name="Footer Placeholder 4">
            <a:extLst>
              <a:ext uri="{FF2B5EF4-FFF2-40B4-BE49-F238E27FC236}">
                <a16:creationId xmlns="" xmlns:a16="http://schemas.microsoft.com/office/drawing/2014/main" id="{23EF16EF-5799-4633-AADD-18068F444775}"/>
              </a:ext>
            </a:extLst>
          </p:cNvPr>
          <p:cNvSpPr>
            <a:spLocks noGrp="1"/>
          </p:cNvSpPr>
          <p:nvPr>
            <p:ph type="ftr" sz="quarter" idx="11"/>
          </p:nvPr>
        </p:nvSpPr>
        <p:spPr/>
        <p:txBody>
          <a:bodyPr/>
          <a:lstStyle>
            <a:lvl1pPr>
              <a:defRPr/>
            </a:lvl1pPr>
          </a:lstStyle>
          <a:p>
            <a:pPr>
              <a:defRPr/>
            </a:pPr>
            <a:r>
              <a:rPr lang="fr-FR" dirty="0"/>
              <a:t>Tuto Revit - Avant-métré d'un ouvrage</a:t>
            </a:r>
          </a:p>
        </p:txBody>
      </p:sp>
      <p:sp>
        <p:nvSpPr>
          <p:cNvPr id="5" name="Slide Number Placeholder 5">
            <a:extLst>
              <a:ext uri="{FF2B5EF4-FFF2-40B4-BE49-F238E27FC236}">
                <a16:creationId xmlns="" xmlns:a16="http://schemas.microsoft.com/office/drawing/2014/main" id="{9B56E570-C85E-4C2C-A6CD-E2A41D79EB2A}"/>
              </a:ext>
            </a:extLst>
          </p:cNvPr>
          <p:cNvSpPr>
            <a:spLocks noGrp="1"/>
          </p:cNvSpPr>
          <p:nvPr>
            <p:ph type="sldNum" sz="quarter" idx="12"/>
          </p:nvPr>
        </p:nvSpPr>
        <p:spPr/>
        <p:txBody>
          <a:bodyPr/>
          <a:lstStyle>
            <a:lvl1pPr>
              <a:defRPr/>
            </a:lvl1pPr>
          </a:lstStyle>
          <a:p>
            <a:fld id="{DB317C4F-1836-4020-BADC-77BBB27C9A3C}" type="slidenum">
              <a:rPr lang="fr-FR" altLang="fr-FR"/>
              <a:pPr/>
              <a:t>‹N°›</a:t>
            </a:fld>
            <a:endParaRPr lang="fr-FR" altLang="fr-FR" dirty="0"/>
          </a:p>
        </p:txBody>
      </p:sp>
    </p:spTree>
    <p:extLst>
      <p:ext uri="{BB962C8B-B14F-4D97-AF65-F5344CB8AC3E}">
        <p14:creationId xmlns:p14="http://schemas.microsoft.com/office/powerpoint/2010/main" val="8326808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3">
            <a:extLst>
              <a:ext uri="{FF2B5EF4-FFF2-40B4-BE49-F238E27FC236}">
                <a16:creationId xmlns="" xmlns:a16="http://schemas.microsoft.com/office/drawing/2014/main" id="{F0EAFF04-317C-4CC0-AB73-C3D9F677580D}"/>
              </a:ext>
            </a:extLst>
          </p:cNvPr>
          <p:cNvSpPr>
            <a:spLocks noGrp="1"/>
          </p:cNvSpPr>
          <p:nvPr>
            <p:ph type="dt" sz="half" idx="10"/>
          </p:nvPr>
        </p:nvSpPr>
        <p:spPr/>
        <p:txBody>
          <a:bodyPr/>
          <a:lstStyle>
            <a:lvl1pPr>
              <a:defRPr/>
            </a:lvl1pPr>
          </a:lstStyle>
          <a:p>
            <a:pPr>
              <a:defRPr/>
            </a:pPr>
            <a:r>
              <a:rPr lang="fr-FR" dirty="0"/>
              <a:t>Lycée D. Diderot</a:t>
            </a:r>
          </a:p>
        </p:txBody>
      </p:sp>
      <p:sp>
        <p:nvSpPr>
          <p:cNvPr id="3" name="Footer Placeholder 4">
            <a:extLst>
              <a:ext uri="{FF2B5EF4-FFF2-40B4-BE49-F238E27FC236}">
                <a16:creationId xmlns="" xmlns:a16="http://schemas.microsoft.com/office/drawing/2014/main" id="{1373B237-2E6B-44F7-A6D9-532F87A19CC8}"/>
              </a:ext>
            </a:extLst>
          </p:cNvPr>
          <p:cNvSpPr>
            <a:spLocks noGrp="1"/>
          </p:cNvSpPr>
          <p:nvPr>
            <p:ph type="ftr" sz="quarter" idx="11"/>
          </p:nvPr>
        </p:nvSpPr>
        <p:spPr/>
        <p:txBody>
          <a:bodyPr/>
          <a:lstStyle>
            <a:lvl1pPr>
              <a:defRPr/>
            </a:lvl1pPr>
          </a:lstStyle>
          <a:p>
            <a:pPr>
              <a:defRPr/>
            </a:pPr>
            <a:r>
              <a:rPr lang="fr-FR" dirty="0"/>
              <a:t>Tuto Revit - Avant-métré d'un ouvrage</a:t>
            </a:r>
          </a:p>
        </p:txBody>
      </p:sp>
      <p:sp>
        <p:nvSpPr>
          <p:cNvPr id="4" name="Slide Number Placeholder 5">
            <a:extLst>
              <a:ext uri="{FF2B5EF4-FFF2-40B4-BE49-F238E27FC236}">
                <a16:creationId xmlns="" xmlns:a16="http://schemas.microsoft.com/office/drawing/2014/main" id="{6F92C7EB-8DB4-4FCA-B68B-D7F6E1CEB022}"/>
              </a:ext>
            </a:extLst>
          </p:cNvPr>
          <p:cNvSpPr>
            <a:spLocks noGrp="1"/>
          </p:cNvSpPr>
          <p:nvPr>
            <p:ph type="sldNum" sz="quarter" idx="12"/>
          </p:nvPr>
        </p:nvSpPr>
        <p:spPr/>
        <p:txBody>
          <a:bodyPr/>
          <a:lstStyle>
            <a:lvl1pPr>
              <a:defRPr/>
            </a:lvl1pPr>
          </a:lstStyle>
          <a:p>
            <a:fld id="{DD6911DB-1199-4631-971A-719263EFCC8C}" type="slidenum">
              <a:rPr lang="fr-FR" altLang="fr-FR"/>
              <a:pPr/>
              <a:t>‹N°›</a:t>
            </a:fld>
            <a:endParaRPr lang="fr-FR" altLang="fr-FR" dirty="0"/>
          </a:p>
        </p:txBody>
      </p:sp>
    </p:spTree>
    <p:extLst>
      <p:ext uri="{BB962C8B-B14F-4D97-AF65-F5344CB8AC3E}">
        <p14:creationId xmlns:p14="http://schemas.microsoft.com/office/powerpoint/2010/main" val="18872472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3">
            <a:extLst>
              <a:ext uri="{FF2B5EF4-FFF2-40B4-BE49-F238E27FC236}">
                <a16:creationId xmlns="" xmlns:a16="http://schemas.microsoft.com/office/drawing/2014/main" id="{FC05D1CD-010D-47F4-AD4B-1CA850838454}"/>
              </a:ext>
            </a:extLst>
          </p:cNvPr>
          <p:cNvSpPr>
            <a:spLocks noGrp="1"/>
          </p:cNvSpPr>
          <p:nvPr>
            <p:ph type="dt" sz="half" idx="10"/>
          </p:nvPr>
        </p:nvSpPr>
        <p:spPr/>
        <p:txBody>
          <a:bodyPr/>
          <a:lstStyle>
            <a:lvl1pPr>
              <a:defRPr/>
            </a:lvl1pPr>
          </a:lstStyle>
          <a:p>
            <a:pPr>
              <a:defRPr/>
            </a:pPr>
            <a:r>
              <a:rPr lang="fr-FR" dirty="0"/>
              <a:t>Lycée D. Diderot</a:t>
            </a:r>
          </a:p>
        </p:txBody>
      </p:sp>
      <p:sp>
        <p:nvSpPr>
          <p:cNvPr id="6" name="Footer Placeholder 4">
            <a:extLst>
              <a:ext uri="{FF2B5EF4-FFF2-40B4-BE49-F238E27FC236}">
                <a16:creationId xmlns="" xmlns:a16="http://schemas.microsoft.com/office/drawing/2014/main" id="{4ABD6C28-67B3-4A74-8CAE-1C644EA3BA61}"/>
              </a:ext>
            </a:extLst>
          </p:cNvPr>
          <p:cNvSpPr>
            <a:spLocks noGrp="1"/>
          </p:cNvSpPr>
          <p:nvPr>
            <p:ph type="ftr" sz="quarter" idx="11"/>
          </p:nvPr>
        </p:nvSpPr>
        <p:spPr/>
        <p:txBody>
          <a:bodyPr/>
          <a:lstStyle>
            <a:lvl1pPr>
              <a:defRPr/>
            </a:lvl1pPr>
          </a:lstStyle>
          <a:p>
            <a:pPr>
              <a:defRPr/>
            </a:pPr>
            <a:r>
              <a:rPr lang="fr-FR" dirty="0"/>
              <a:t>Tuto Revit - Avant-métré d'un ouvrage</a:t>
            </a:r>
          </a:p>
        </p:txBody>
      </p:sp>
      <p:sp>
        <p:nvSpPr>
          <p:cNvPr id="7" name="Slide Number Placeholder 5">
            <a:extLst>
              <a:ext uri="{FF2B5EF4-FFF2-40B4-BE49-F238E27FC236}">
                <a16:creationId xmlns="" xmlns:a16="http://schemas.microsoft.com/office/drawing/2014/main" id="{A79A26FD-A585-4765-A567-ACD068BC62A4}"/>
              </a:ext>
            </a:extLst>
          </p:cNvPr>
          <p:cNvSpPr>
            <a:spLocks noGrp="1"/>
          </p:cNvSpPr>
          <p:nvPr>
            <p:ph type="sldNum" sz="quarter" idx="12"/>
          </p:nvPr>
        </p:nvSpPr>
        <p:spPr/>
        <p:txBody>
          <a:bodyPr/>
          <a:lstStyle>
            <a:lvl1pPr>
              <a:defRPr/>
            </a:lvl1pPr>
          </a:lstStyle>
          <a:p>
            <a:fld id="{FF3ED234-6148-4E80-AA84-4596EA2EDC09}" type="slidenum">
              <a:rPr lang="fr-FR" altLang="fr-FR"/>
              <a:pPr/>
              <a:t>‹N°›</a:t>
            </a:fld>
            <a:endParaRPr lang="fr-FR" altLang="fr-FR" dirty="0"/>
          </a:p>
        </p:txBody>
      </p:sp>
    </p:spTree>
    <p:extLst>
      <p:ext uri="{BB962C8B-B14F-4D97-AF65-F5344CB8AC3E}">
        <p14:creationId xmlns:p14="http://schemas.microsoft.com/office/powerpoint/2010/main" val="39731586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fr-FR"/>
              <a:t>Modifiez le style du titre</a:t>
            </a:r>
            <a:endParaRPr lang="en-US"/>
          </a:p>
        </p:txBody>
      </p:sp>
      <p:sp>
        <p:nvSpPr>
          <p:cNvPr id="3" name="Picture Placeholder 2"/>
          <p:cNvSpPr>
            <a:spLocks noGrp="1" noChangeAspect="1"/>
          </p:cNvSpPr>
          <p:nvPr>
            <p:ph type="pic" idx="1"/>
          </p:nvPr>
        </p:nvSpPr>
        <p:spPr>
          <a:xfrm>
            <a:off x="3887391" y="987426"/>
            <a:ext cx="462915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fr-FR" noProof="0" dirty="0"/>
              <a:t>Cliquez sur l'icône pour ajouter une image</a:t>
            </a:r>
            <a:endParaRPr lang="en-US" noProof="0"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fr-FR"/>
              <a:t>Cliquez pour modifier les styles du texte du masque</a:t>
            </a:r>
          </a:p>
        </p:txBody>
      </p:sp>
      <p:sp>
        <p:nvSpPr>
          <p:cNvPr id="5" name="Date Placeholder 3">
            <a:extLst>
              <a:ext uri="{FF2B5EF4-FFF2-40B4-BE49-F238E27FC236}">
                <a16:creationId xmlns="" xmlns:a16="http://schemas.microsoft.com/office/drawing/2014/main" id="{F77D2ABB-05A7-4FB2-A595-70FE99FB398D}"/>
              </a:ext>
            </a:extLst>
          </p:cNvPr>
          <p:cNvSpPr>
            <a:spLocks noGrp="1"/>
          </p:cNvSpPr>
          <p:nvPr>
            <p:ph type="dt" sz="half" idx="10"/>
          </p:nvPr>
        </p:nvSpPr>
        <p:spPr/>
        <p:txBody>
          <a:bodyPr/>
          <a:lstStyle>
            <a:lvl1pPr>
              <a:defRPr/>
            </a:lvl1pPr>
          </a:lstStyle>
          <a:p>
            <a:pPr>
              <a:defRPr/>
            </a:pPr>
            <a:r>
              <a:rPr lang="fr-FR" dirty="0"/>
              <a:t>Lycée D. Diderot</a:t>
            </a:r>
          </a:p>
        </p:txBody>
      </p:sp>
      <p:sp>
        <p:nvSpPr>
          <p:cNvPr id="6" name="Footer Placeholder 4">
            <a:extLst>
              <a:ext uri="{FF2B5EF4-FFF2-40B4-BE49-F238E27FC236}">
                <a16:creationId xmlns="" xmlns:a16="http://schemas.microsoft.com/office/drawing/2014/main" id="{11676E77-EDBF-4D7F-A537-549FE45FCAF4}"/>
              </a:ext>
            </a:extLst>
          </p:cNvPr>
          <p:cNvSpPr>
            <a:spLocks noGrp="1"/>
          </p:cNvSpPr>
          <p:nvPr>
            <p:ph type="ftr" sz="quarter" idx="11"/>
          </p:nvPr>
        </p:nvSpPr>
        <p:spPr/>
        <p:txBody>
          <a:bodyPr/>
          <a:lstStyle>
            <a:lvl1pPr>
              <a:defRPr/>
            </a:lvl1pPr>
          </a:lstStyle>
          <a:p>
            <a:pPr>
              <a:defRPr/>
            </a:pPr>
            <a:r>
              <a:rPr lang="fr-FR" dirty="0"/>
              <a:t>Tuto Revit - Avant-métré d'un ouvrage</a:t>
            </a:r>
          </a:p>
        </p:txBody>
      </p:sp>
      <p:sp>
        <p:nvSpPr>
          <p:cNvPr id="7" name="Slide Number Placeholder 5">
            <a:extLst>
              <a:ext uri="{FF2B5EF4-FFF2-40B4-BE49-F238E27FC236}">
                <a16:creationId xmlns="" xmlns:a16="http://schemas.microsoft.com/office/drawing/2014/main" id="{443A521C-8C0E-47AF-9900-4FB063ABBA6F}"/>
              </a:ext>
            </a:extLst>
          </p:cNvPr>
          <p:cNvSpPr>
            <a:spLocks noGrp="1"/>
          </p:cNvSpPr>
          <p:nvPr>
            <p:ph type="sldNum" sz="quarter" idx="12"/>
          </p:nvPr>
        </p:nvSpPr>
        <p:spPr/>
        <p:txBody>
          <a:bodyPr/>
          <a:lstStyle>
            <a:lvl1pPr>
              <a:defRPr/>
            </a:lvl1pPr>
          </a:lstStyle>
          <a:p>
            <a:fld id="{FF1C35C7-2BCE-4381-993C-C2169F9D9061}" type="slidenum">
              <a:rPr lang="fr-FR" altLang="fr-FR"/>
              <a:pPr/>
              <a:t>‹N°›</a:t>
            </a:fld>
            <a:endParaRPr lang="fr-FR" altLang="fr-FR" dirty="0"/>
          </a:p>
        </p:txBody>
      </p:sp>
    </p:spTree>
    <p:extLst>
      <p:ext uri="{BB962C8B-B14F-4D97-AF65-F5344CB8AC3E}">
        <p14:creationId xmlns:p14="http://schemas.microsoft.com/office/powerpoint/2010/main" val="5658117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 xmlns:a16="http://schemas.microsoft.com/office/drawing/2014/main" id="{E7C0BC8E-8270-46E8-BD0A-089ABA664AF1}"/>
              </a:ext>
            </a:extLst>
          </p:cNvPr>
          <p:cNvSpPr>
            <a:spLocks noGrp="1" noChangeArrowheads="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fr-FR" altLang="fr-FR"/>
              <a:t>Modifiez le style du titre</a:t>
            </a:r>
            <a:endParaRPr lang="en-US" altLang="fr-FR"/>
          </a:p>
        </p:txBody>
      </p:sp>
      <p:sp>
        <p:nvSpPr>
          <p:cNvPr id="1027" name="Text Placeholder 2">
            <a:extLst>
              <a:ext uri="{FF2B5EF4-FFF2-40B4-BE49-F238E27FC236}">
                <a16:creationId xmlns="" xmlns:a16="http://schemas.microsoft.com/office/drawing/2014/main" id="{14C03A12-1417-4E82-91AB-E29FF87EAD42}"/>
              </a:ext>
            </a:extLst>
          </p:cNvPr>
          <p:cNvSpPr>
            <a:spLocks noGrp="1" noChangeArrowheads="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fr-FR" altLang="fr-FR"/>
              <a:t>Cliquez pour modifier les styles du texte du masque</a:t>
            </a:r>
          </a:p>
          <a:p>
            <a:pPr lvl="1"/>
            <a:r>
              <a:rPr lang="fr-FR" altLang="fr-FR"/>
              <a:t>Deuxième niveau</a:t>
            </a:r>
          </a:p>
          <a:p>
            <a:pPr lvl="2"/>
            <a:r>
              <a:rPr lang="fr-FR" altLang="fr-FR"/>
              <a:t>Troisième niveau</a:t>
            </a:r>
          </a:p>
          <a:p>
            <a:pPr lvl="3"/>
            <a:r>
              <a:rPr lang="fr-FR" altLang="fr-FR"/>
              <a:t>Quatrième niveau</a:t>
            </a:r>
          </a:p>
          <a:p>
            <a:pPr lvl="4"/>
            <a:r>
              <a:rPr lang="fr-FR" altLang="fr-FR"/>
              <a:t>Cinquième niveau</a:t>
            </a:r>
            <a:endParaRPr lang="en-US" altLang="fr-FR"/>
          </a:p>
        </p:txBody>
      </p:sp>
      <p:sp>
        <p:nvSpPr>
          <p:cNvPr id="4" name="Date Placeholder 3">
            <a:extLst>
              <a:ext uri="{FF2B5EF4-FFF2-40B4-BE49-F238E27FC236}">
                <a16:creationId xmlns="" xmlns:a16="http://schemas.microsoft.com/office/drawing/2014/main" id="{61922B57-81E7-4150-B27A-1A6D2D1D8387}"/>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a:defRPr/>
            </a:pPr>
            <a:r>
              <a:rPr lang="fr-FR" dirty="0"/>
              <a:t>Lycée D. Diderot</a:t>
            </a:r>
          </a:p>
        </p:txBody>
      </p:sp>
      <p:sp>
        <p:nvSpPr>
          <p:cNvPr id="5" name="Footer Placeholder 4">
            <a:extLst>
              <a:ext uri="{FF2B5EF4-FFF2-40B4-BE49-F238E27FC236}">
                <a16:creationId xmlns="" xmlns:a16="http://schemas.microsoft.com/office/drawing/2014/main" id="{F372660D-C12D-479A-A46F-1C4E06296AC5}"/>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a:defRPr/>
            </a:pPr>
            <a:r>
              <a:rPr lang="fr-FR" dirty="0"/>
              <a:t>Tuto Revit - Avant-métré d'un ouvrage</a:t>
            </a:r>
          </a:p>
        </p:txBody>
      </p:sp>
      <p:sp>
        <p:nvSpPr>
          <p:cNvPr id="6" name="Slide Number Placeholder 5">
            <a:extLst>
              <a:ext uri="{FF2B5EF4-FFF2-40B4-BE49-F238E27FC236}">
                <a16:creationId xmlns="" xmlns:a16="http://schemas.microsoft.com/office/drawing/2014/main" id="{53AA245B-57DE-4843-BFFF-B12C3A44E408}"/>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fld id="{E24AB45C-EE6D-47FC-806E-D87CA500B36F}" type="slidenum">
              <a:rPr lang="fr-FR" altLang="fr-FR"/>
              <a:pPr/>
              <a:t>‹N°›</a:t>
            </a:fld>
            <a:endParaRPr lang="fr-FR" altLang="fr-FR" dirty="0"/>
          </a:p>
        </p:txBody>
      </p:sp>
    </p:spTree>
  </p:cSld>
  <p:clrMap bg1="lt1" tx1="dk1" bg2="lt2" tx2="dk2" accent1="accent1" accent2="accent2" accent3="accent3" accent4="accent4" accent5="accent5" accent6="accent6" hlink="hlink" folHlink="folHlink"/>
  <p:sldLayoutIdLst>
    <p:sldLayoutId id="2147483731" r:id="rId1"/>
    <p:sldLayoutId id="2147483721" r:id="rId2"/>
    <p:sldLayoutId id="2147483722" r:id="rId3"/>
    <p:sldLayoutId id="2147483723" r:id="rId4"/>
    <p:sldLayoutId id="2147483724" r:id="rId5"/>
    <p:sldLayoutId id="2147483725" r:id="rId6"/>
    <p:sldLayoutId id="2147483726" r:id="rId7"/>
    <p:sldLayoutId id="2147483727" r:id="rId8"/>
    <p:sldLayoutId id="2147483728" r:id="rId9"/>
    <p:sldLayoutId id="2147483729" r:id="rId10"/>
    <p:sldLayoutId id="2147483730" r:id="rId11"/>
  </p:sldLayoutIdLst>
  <p:hf hd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4.png"/><Relationship Id="rId1" Type="http://schemas.openxmlformats.org/officeDocument/2006/relationships/slideLayout" Target="../slideLayouts/slideLayout1.xml"/><Relationship Id="rId4" Type="http://schemas.openxmlformats.org/officeDocument/2006/relationships/image" Target="../media/image35.png"/></Relationships>
</file>

<file path=ppt/slides/_rels/slide22.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image" Target="../media/image36.png"/><Relationship Id="rId1" Type="http://schemas.openxmlformats.org/officeDocument/2006/relationships/slideLayout" Target="../slideLayouts/slideLayout1.xml"/><Relationship Id="rId4" Type="http://schemas.openxmlformats.org/officeDocument/2006/relationships/image" Target="../media/image38.png"/></Relationships>
</file>

<file path=ppt/slides/_rels/slide23.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xml"/><Relationship Id="rId4" Type="http://schemas.openxmlformats.org/officeDocument/2006/relationships/image" Target="../media/image43.png"/></Relationships>
</file>

<file path=ppt/slides/_rels/slide25.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png"/><Relationship Id="rId1" Type="http://schemas.openxmlformats.org/officeDocument/2006/relationships/slideLayout" Target="../slideLayouts/slideLayout1.xml"/><Relationship Id="rId4" Type="http://schemas.openxmlformats.org/officeDocument/2006/relationships/image" Target="../media/image46.png"/></Relationships>
</file>

<file path=ppt/slides/_rels/slide2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1.xml"/><Relationship Id="rId5" Type="http://schemas.openxmlformats.org/officeDocument/2006/relationships/image" Target="../media/image50.png"/><Relationship Id="rId4" Type="http://schemas.openxmlformats.org/officeDocument/2006/relationships/image" Target="../media/image49.png"/></Relationships>
</file>

<file path=ppt/slides/_rels/slide27.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52.png"/><Relationship Id="rId1" Type="http://schemas.openxmlformats.org/officeDocument/2006/relationships/slideLayout" Target="../slideLayouts/slideLayout1.xml"/><Relationship Id="rId6" Type="http://schemas.openxmlformats.org/officeDocument/2006/relationships/image" Target="../media/image56.png"/><Relationship Id="rId5" Type="http://schemas.openxmlformats.org/officeDocument/2006/relationships/image" Target="../media/image55.png"/><Relationship Id="rId4" Type="http://schemas.openxmlformats.org/officeDocument/2006/relationships/image" Target="../media/image54.png"/></Relationships>
</file>

<file path=ppt/slides/_rels/slide29.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7.png"/><Relationship Id="rId1" Type="http://schemas.openxmlformats.org/officeDocument/2006/relationships/slideLayout" Target="../slideLayouts/slideLayout1.xml"/><Relationship Id="rId5" Type="http://schemas.openxmlformats.org/officeDocument/2006/relationships/image" Target="../media/image60.png"/><Relationship Id="rId4" Type="http://schemas.openxmlformats.org/officeDocument/2006/relationships/image" Target="../media/image59.png"/></Relationships>
</file>

<file path=ppt/slides/_rels/slide3.xml.rels><?xml version="1.0" encoding="UTF-8" standalone="yes"?>
<Relationships xmlns="http://schemas.openxmlformats.org/package/2006/relationships"><Relationship Id="rId3" Type="http://schemas.openxmlformats.org/officeDocument/2006/relationships/slide" Target="slide15.xml"/><Relationship Id="rId2" Type="http://schemas.openxmlformats.org/officeDocument/2006/relationships/slide" Target="slide4.xml"/><Relationship Id="rId1" Type="http://schemas.openxmlformats.org/officeDocument/2006/relationships/slideLayout" Target="../slideLayouts/slideLayout1.xml"/><Relationship Id="rId5" Type="http://schemas.openxmlformats.org/officeDocument/2006/relationships/slide" Target="slide78.xml"/><Relationship Id="rId4" Type="http://schemas.openxmlformats.org/officeDocument/2006/relationships/slide" Target="slide69.xml"/></Relationships>
</file>

<file path=ppt/slides/_rels/slide30.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63.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66.png"/><Relationship Id="rId1" Type="http://schemas.openxmlformats.org/officeDocument/2006/relationships/slideLayout" Target="../slideLayouts/slideLayout1.xml"/><Relationship Id="rId5" Type="http://schemas.openxmlformats.org/officeDocument/2006/relationships/image" Target="../media/image69.png"/><Relationship Id="rId4" Type="http://schemas.openxmlformats.org/officeDocument/2006/relationships/image" Target="../media/image68.png"/></Relationships>
</file>

<file path=ppt/slides/_rels/slide34.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70.png"/><Relationship Id="rId1" Type="http://schemas.openxmlformats.org/officeDocument/2006/relationships/slideLayout" Target="../slideLayouts/slideLayout1.xml"/><Relationship Id="rId6" Type="http://schemas.openxmlformats.org/officeDocument/2006/relationships/image" Target="../media/image73.png"/><Relationship Id="rId5" Type="http://schemas.openxmlformats.org/officeDocument/2006/relationships/image" Target="../media/image72.png"/><Relationship Id="rId4" Type="http://schemas.openxmlformats.org/officeDocument/2006/relationships/image" Target="../media/image71.png"/></Relationships>
</file>

<file path=ppt/slides/_rels/slide35.xml.rels><?xml version="1.0" encoding="UTF-8" standalone="yes"?>
<Relationships xmlns="http://schemas.openxmlformats.org/package/2006/relationships"><Relationship Id="rId2" Type="http://schemas.openxmlformats.org/officeDocument/2006/relationships/image" Target="../media/image74.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image" Target="../media/image75.png"/><Relationship Id="rId1" Type="http://schemas.openxmlformats.org/officeDocument/2006/relationships/slideLayout" Target="../slideLayouts/slideLayout1.xml"/><Relationship Id="rId4" Type="http://schemas.openxmlformats.org/officeDocument/2006/relationships/image" Target="../media/image77.png"/></Relationships>
</file>

<file path=ppt/slides/_rels/slide37.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84.png"/><Relationship Id="rId2" Type="http://schemas.openxmlformats.org/officeDocument/2006/relationships/image" Target="../media/image83.png"/><Relationship Id="rId1" Type="http://schemas.openxmlformats.org/officeDocument/2006/relationships/slideLayout" Target="../slideLayouts/slideLayout1.xml"/><Relationship Id="rId4" Type="http://schemas.openxmlformats.org/officeDocument/2006/relationships/image" Target="../media/image85.png"/></Relationships>
</file>

<file path=ppt/slides/_rels/slide41.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88.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image" Target="../media/image89.pn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94.png"/><Relationship Id="rId2" Type="http://schemas.openxmlformats.org/officeDocument/2006/relationships/image" Target="../media/image93.png"/><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image" Target="../media/image96.png"/><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image" Target="../media/image98.png"/><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image" Target="../media/image99.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50.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1.xml"/><Relationship Id="rId4" Type="http://schemas.openxmlformats.org/officeDocument/2006/relationships/image" Target="../media/image102.png"/></Relationships>
</file>

<file path=ppt/slides/_rels/slide51.xml.rels><?xml version="1.0" encoding="UTF-8" standalone="yes"?>
<Relationships xmlns="http://schemas.openxmlformats.org/package/2006/relationships"><Relationship Id="rId3" Type="http://schemas.openxmlformats.org/officeDocument/2006/relationships/image" Target="../media/image104.png"/><Relationship Id="rId2" Type="http://schemas.openxmlformats.org/officeDocument/2006/relationships/image" Target="../media/image103.pn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image" Target="../media/image105.pn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2" Type="http://schemas.openxmlformats.org/officeDocument/2006/relationships/image" Target="../media/image106.pn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2" Type="http://schemas.openxmlformats.org/officeDocument/2006/relationships/image" Target="../media/image108.png"/><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image" Target="../media/image109.png"/><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image" Target="../media/image110.png"/><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image" Target="../media/image112.png"/><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image" Target="../media/image113.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png"/><Relationship Id="rId4" Type="http://schemas.openxmlformats.org/officeDocument/2006/relationships/image" Target="../media/image9.png"/></Relationships>
</file>

<file path=ppt/slides/_rels/slide60.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image" Target="../media/image114.png"/><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image" Target="../media/image116.png"/><Relationship Id="rId1" Type="http://schemas.openxmlformats.org/officeDocument/2006/relationships/slideLayout" Target="../slideLayouts/slideLayout1.xml"/><Relationship Id="rId4" Type="http://schemas.openxmlformats.org/officeDocument/2006/relationships/image" Target="../media/image118.png"/></Relationships>
</file>

<file path=ppt/slides/_rels/slide63.xml.rels><?xml version="1.0" encoding="UTF-8" standalone="yes"?>
<Relationships xmlns="http://schemas.openxmlformats.org/package/2006/relationships"><Relationship Id="rId2" Type="http://schemas.openxmlformats.org/officeDocument/2006/relationships/image" Target="../media/image119.png"/><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3" Type="http://schemas.openxmlformats.org/officeDocument/2006/relationships/image" Target="../media/image121.png"/><Relationship Id="rId2" Type="http://schemas.openxmlformats.org/officeDocument/2006/relationships/image" Target="../media/image120.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image" Target="../media/image124.png"/><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image" Target="../media/image125.png"/><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3" Type="http://schemas.openxmlformats.org/officeDocument/2006/relationships/image" Target="../media/image127.png"/><Relationship Id="rId2" Type="http://schemas.openxmlformats.org/officeDocument/2006/relationships/image" Target="../media/image126.pn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image" Target="../media/image128.png"/><Relationship Id="rId1" Type="http://schemas.openxmlformats.org/officeDocument/2006/relationships/slideLayout" Target="../slideLayouts/slideLayout1.xml"/><Relationship Id="rId5" Type="http://schemas.openxmlformats.org/officeDocument/2006/relationships/image" Target="../media/image131.png"/><Relationship Id="rId4" Type="http://schemas.openxmlformats.org/officeDocument/2006/relationships/image" Target="../media/image130.png"/></Relationships>
</file>

<file path=ppt/slides/_rels/slide71.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image" Target="../media/image133.png"/><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2" Type="http://schemas.openxmlformats.org/officeDocument/2006/relationships/image" Target="../media/image135.png"/><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image" Target="../media/image136.png"/><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image" Target="../media/image137.png"/><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2" Type="http://schemas.openxmlformats.org/officeDocument/2006/relationships/image" Target="../media/image138.png"/><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png"/><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image" Target="../media/image141.png"/><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image" Target="../media/image142.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80.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image" Target="../media/image143.png"/><Relationship Id="rId1" Type="http://schemas.openxmlformats.org/officeDocument/2006/relationships/slideLayout" Target="../slideLayouts/slideLayout1.xml"/></Relationships>
</file>

<file path=ppt/slides/_rels/slide81.xml.rels><?xml version="1.0" encoding="UTF-8" standalone="yes"?>
<Relationships xmlns="http://schemas.openxmlformats.org/package/2006/relationships"><Relationship Id="rId2" Type="http://schemas.openxmlformats.org/officeDocument/2006/relationships/image" Target="../media/image145.png"/><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image" Target="../media/image146.png"/><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3" Type="http://schemas.openxmlformats.org/officeDocument/2006/relationships/image" Target="../media/image148.png"/><Relationship Id="rId2" Type="http://schemas.openxmlformats.org/officeDocument/2006/relationships/image" Target="../media/image147.png"/><Relationship Id="rId1" Type="http://schemas.openxmlformats.org/officeDocument/2006/relationships/slideLayout" Target="../slideLayouts/slideLayout1.xml"/><Relationship Id="rId4" Type="http://schemas.openxmlformats.org/officeDocument/2006/relationships/image" Target="../media/image149.png"/></Relationships>
</file>

<file path=ppt/slides/_rels/slide84.xml.rels><?xml version="1.0" encoding="UTF-8" standalone="yes"?>
<Relationships xmlns="http://schemas.openxmlformats.org/package/2006/relationships"><Relationship Id="rId3" Type="http://schemas.openxmlformats.org/officeDocument/2006/relationships/image" Target="../media/image151.png"/><Relationship Id="rId2" Type="http://schemas.openxmlformats.org/officeDocument/2006/relationships/image" Target="../media/image150.png"/><Relationship Id="rId1" Type="http://schemas.openxmlformats.org/officeDocument/2006/relationships/slideLayout" Target="../slideLayouts/slideLayout1.xml"/><Relationship Id="rId4" Type="http://schemas.openxmlformats.org/officeDocument/2006/relationships/image" Target="../media/image152.png"/></Relationships>
</file>

<file path=ppt/slides/_rels/slide85.xml.rels><?xml version="1.0" encoding="UTF-8" standalone="yes"?>
<Relationships xmlns="http://schemas.openxmlformats.org/package/2006/relationships"><Relationship Id="rId2" Type="http://schemas.openxmlformats.org/officeDocument/2006/relationships/image" Target="../media/image153.png"/><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image" Target="../media/image154.png"/><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2" Type="http://schemas.openxmlformats.org/officeDocument/2006/relationships/image" Target="../media/image15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ZoneTexte 40">
            <a:extLst>
              <a:ext uri="{FF2B5EF4-FFF2-40B4-BE49-F238E27FC236}">
                <a16:creationId xmlns="" xmlns:a16="http://schemas.microsoft.com/office/drawing/2014/main" id="{CC1686B7-D11B-4F61-975C-6955D0FC91AD}"/>
              </a:ext>
            </a:extLst>
          </p:cNvPr>
          <p:cNvSpPr txBox="1"/>
          <p:nvPr/>
        </p:nvSpPr>
        <p:spPr>
          <a:xfrm>
            <a:off x="227013" y="128588"/>
            <a:ext cx="8439150" cy="1754326"/>
          </a:xfrm>
          <a:prstGeom prst="rect">
            <a:avLst/>
          </a:prstGeom>
          <a:noFill/>
        </p:spPr>
        <p:txBody>
          <a:bodyPr lIns="91440" tIns="45720" rIns="91440" bIns="45720" anchor="t">
            <a:spAutoFit/>
          </a:bodyPr>
          <a:lstStyle/>
          <a:p>
            <a:pPr algn="ctr" eaLnBrk="1" fontAlgn="auto" hangingPunct="1">
              <a:spcBef>
                <a:spcPts val="0"/>
              </a:spcBef>
              <a:spcAft>
                <a:spcPts val="0"/>
              </a:spcAft>
              <a:defRPr/>
            </a:pPr>
            <a:r>
              <a:rPr lang="fr-FR" sz="5400" b="1" dirty="0">
                <a:solidFill>
                  <a:srgbClr val="002060"/>
                </a:solidFill>
                <a:effectLst>
                  <a:outerShdw blurRad="38100" dist="38100" dir="2700000" algn="tl">
                    <a:srgbClr val="000000">
                      <a:alpha val="43137"/>
                    </a:srgbClr>
                  </a:outerShdw>
                </a:effectLst>
                <a:latin typeface="+mn-lt"/>
              </a:rPr>
              <a:t>Maquette structure sous REVIT</a:t>
            </a:r>
          </a:p>
        </p:txBody>
      </p:sp>
      <p:sp>
        <p:nvSpPr>
          <p:cNvPr id="2" name="Espace réservé de la date 1">
            <a:extLst>
              <a:ext uri="{FF2B5EF4-FFF2-40B4-BE49-F238E27FC236}">
                <a16:creationId xmlns="" xmlns:a16="http://schemas.microsoft.com/office/drawing/2014/main" id="{B536A5F6-C009-406A-9767-B8AF5EC34BF8}"/>
              </a:ext>
            </a:extLst>
          </p:cNvPr>
          <p:cNvSpPr>
            <a:spLocks noGrp="1"/>
          </p:cNvSpPr>
          <p:nvPr>
            <p:ph type="dt" sz="quarter" idx="10"/>
          </p:nvPr>
        </p:nvSpPr>
        <p:spPr/>
        <p:txBody>
          <a:bodyPr/>
          <a:lstStyle/>
          <a:p>
            <a:pPr>
              <a:defRPr/>
            </a:pPr>
            <a:r>
              <a:rPr lang="fr-FR" dirty="0"/>
              <a:t>Lycée D. Diderot</a:t>
            </a:r>
          </a:p>
        </p:txBody>
      </p:sp>
      <p:sp>
        <p:nvSpPr>
          <p:cNvPr id="8" name="Espace réservé du numéro de diapositive 7">
            <a:extLst>
              <a:ext uri="{FF2B5EF4-FFF2-40B4-BE49-F238E27FC236}">
                <a16:creationId xmlns="" xmlns:a16="http://schemas.microsoft.com/office/drawing/2014/main" id="{A6EA49C8-634A-4F6B-80D3-6B4F45F2FE24}"/>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7D7E26D2-C643-45DA-988F-F645655FE840}" type="slidenum">
              <a:rPr lang="fr-FR" altLang="fr-FR" sz="1200">
                <a:solidFill>
                  <a:srgbClr val="002060"/>
                </a:solidFill>
              </a:rPr>
              <a:pPr>
                <a:lnSpc>
                  <a:spcPct val="100000"/>
                </a:lnSpc>
                <a:spcBef>
                  <a:spcPct val="0"/>
                </a:spcBef>
                <a:buFontTx/>
                <a:buNone/>
              </a:pPr>
              <a:t>1</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3D3C1976-70BF-4B78-9274-2BDC57F4434C}"/>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pic>
        <p:nvPicPr>
          <p:cNvPr id="4" name="Image 3">
            <a:extLst>
              <a:ext uri="{FF2B5EF4-FFF2-40B4-BE49-F238E27FC236}">
                <a16:creationId xmlns="" xmlns:a16="http://schemas.microsoft.com/office/drawing/2014/main" id="{39490AED-3884-41C4-AC02-164F0E4593D8}"/>
              </a:ext>
            </a:extLst>
          </p:cNvPr>
          <p:cNvPicPr>
            <a:picLocks noChangeAspect="1"/>
          </p:cNvPicPr>
          <p:nvPr/>
        </p:nvPicPr>
        <p:blipFill>
          <a:blip r:embed="rId2"/>
          <a:stretch>
            <a:fillRect/>
          </a:stretch>
        </p:blipFill>
        <p:spPr>
          <a:xfrm>
            <a:off x="4320278" y="2099889"/>
            <a:ext cx="4537004" cy="3227311"/>
          </a:xfrm>
          <a:prstGeom prst="rect">
            <a:avLst/>
          </a:prstGeom>
        </p:spPr>
      </p:pic>
      <p:pic>
        <p:nvPicPr>
          <p:cNvPr id="6" name="Image 5">
            <a:extLst>
              <a:ext uri="{FF2B5EF4-FFF2-40B4-BE49-F238E27FC236}">
                <a16:creationId xmlns="" xmlns:a16="http://schemas.microsoft.com/office/drawing/2014/main" id="{74AF47C1-6087-4465-9923-550A2224AB1B}"/>
              </a:ext>
            </a:extLst>
          </p:cNvPr>
          <p:cNvPicPr>
            <a:picLocks noChangeAspect="1"/>
          </p:cNvPicPr>
          <p:nvPr/>
        </p:nvPicPr>
        <p:blipFill>
          <a:blip r:embed="rId3"/>
          <a:stretch>
            <a:fillRect/>
          </a:stretch>
        </p:blipFill>
        <p:spPr>
          <a:xfrm>
            <a:off x="113844" y="2329094"/>
            <a:ext cx="4064860" cy="2645993"/>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58F2F6CF-A02A-4826-A9FF-EBEEDA3E9F50}"/>
              </a:ext>
            </a:extLst>
          </p:cNvPr>
          <p:cNvPicPr>
            <a:picLocks noChangeAspect="1"/>
          </p:cNvPicPr>
          <p:nvPr/>
        </p:nvPicPr>
        <p:blipFill>
          <a:blip r:embed="rId2"/>
          <a:stretch>
            <a:fillRect/>
          </a:stretch>
        </p:blipFill>
        <p:spPr>
          <a:xfrm>
            <a:off x="-1588" y="1096765"/>
            <a:ext cx="9144000" cy="4877120"/>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7938" y="3492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1. Prise en main du logiciel</a:t>
            </a:r>
          </a:p>
          <a:p>
            <a:pPr eaLnBrk="1" fontAlgn="auto" hangingPunct="1">
              <a:spcBef>
                <a:spcPts val="0"/>
              </a:spcBef>
              <a:spcAft>
                <a:spcPts val="0"/>
              </a:spcAft>
              <a:defRPr/>
            </a:pPr>
            <a:r>
              <a:rPr lang="fr-FR" dirty="0">
                <a:solidFill>
                  <a:srgbClr val="002060"/>
                </a:solidFill>
                <a:latin typeface="+mn-lt"/>
              </a:rPr>
              <a:t>1.2. Prise en main de l’interface REVIT</a:t>
            </a:r>
            <a:endParaRPr lang="fr-FR" sz="2000" dirty="0">
              <a:solidFill>
                <a:srgbClr val="002060"/>
              </a:solidFill>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10</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2846999" y="2309555"/>
            <a:ext cx="4866616"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a:t>
            </a:r>
            <a:r>
              <a:rPr lang="fr-FR" altLang="fr-FR" sz="1200" dirty="0">
                <a:latin typeface="Calibri"/>
                <a:cs typeface="Calibri"/>
                <a:sym typeface="Wingdings" panose="05000000000000000000" pitchFamily="2" charset="2"/>
              </a:rPr>
              <a:t> le menu « Vue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la commande « Vues en mosaïque  »</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2685881" y="2110873"/>
            <a:ext cx="343069" cy="276952"/>
            <a:chOff x="4198688" y="2102126"/>
            <a:chExt cx="326496" cy="276999"/>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2" y="210212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9</a:t>
              </a:r>
              <a:endParaRPr lang="fr-FR" altLang="fr-FR" sz="1200" dirty="0">
                <a:cs typeface="Calibri"/>
              </a:endParaRP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p:cNvCxnSpPr>
          <p:nvPr/>
        </p:nvCxnSpPr>
        <p:spPr>
          <a:xfrm flipV="1">
            <a:off x="5280307" y="1584251"/>
            <a:ext cx="2587786" cy="72530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0" name="Connecteur droit avec flèche 29">
            <a:extLst>
              <a:ext uri="{FF2B5EF4-FFF2-40B4-BE49-F238E27FC236}">
                <a16:creationId xmlns="" xmlns:a16="http://schemas.microsoft.com/office/drawing/2014/main" id="{E2A72A48-5A88-4703-A4CA-10C57572778B}"/>
              </a:ext>
            </a:extLst>
          </p:cNvPr>
          <p:cNvCxnSpPr>
            <a:cxnSpLocks/>
            <a:stCxn id="10" idx="0"/>
          </p:cNvCxnSpPr>
          <p:nvPr/>
        </p:nvCxnSpPr>
        <p:spPr>
          <a:xfrm flipH="1" flipV="1">
            <a:off x="3891517" y="1323853"/>
            <a:ext cx="1388790" cy="98570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11" name="Image 10">
            <a:extLst>
              <a:ext uri="{FF2B5EF4-FFF2-40B4-BE49-F238E27FC236}">
                <a16:creationId xmlns="" xmlns:a16="http://schemas.microsoft.com/office/drawing/2014/main" id="{AD547857-6E80-4741-9735-D528173B593F}"/>
              </a:ext>
            </a:extLst>
          </p:cNvPr>
          <p:cNvPicPr>
            <a:picLocks noChangeAspect="1"/>
          </p:cNvPicPr>
          <p:nvPr/>
        </p:nvPicPr>
        <p:blipFill>
          <a:blip r:embed="rId3"/>
          <a:stretch>
            <a:fillRect/>
          </a:stretch>
        </p:blipFill>
        <p:spPr>
          <a:xfrm>
            <a:off x="2693987" y="3388506"/>
            <a:ext cx="4178595" cy="2265399"/>
          </a:xfrm>
          <a:prstGeom prst="rect">
            <a:avLst/>
          </a:prstGeom>
        </p:spPr>
      </p:pic>
      <p:sp>
        <p:nvSpPr>
          <p:cNvPr id="18" name="ZoneTexte 1">
            <a:extLst>
              <a:ext uri="{FF2B5EF4-FFF2-40B4-BE49-F238E27FC236}">
                <a16:creationId xmlns="" xmlns:a16="http://schemas.microsoft.com/office/drawing/2014/main" id="{205F93FC-C0EF-49F3-B913-DEBA8422B2FB}"/>
              </a:ext>
            </a:extLst>
          </p:cNvPr>
          <p:cNvSpPr txBox="1"/>
          <p:nvPr/>
        </p:nvSpPr>
        <p:spPr>
          <a:xfrm>
            <a:off x="3220952" y="4364384"/>
            <a:ext cx="3498726" cy="523220"/>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Votre vue principale va ainsi se découper pour faire apparaître toutes les vues actives</a:t>
            </a:r>
            <a:endParaRPr lang="fr-FR" dirty="0"/>
          </a:p>
        </p:txBody>
      </p:sp>
      <p:grpSp>
        <p:nvGrpSpPr>
          <p:cNvPr id="19" name="Groupe 18">
            <a:extLst>
              <a:ext uri="{FF2B5EF4-FFF2-40B4-BE49-F238E27FC236}">
                <a16:creationId xmlns="" xmlns:a16="http://schemas.microsoft.com/office/drawing/2014/main" id="{3AAA0D41-1067-480B-89B1-7D260A7F97AB}"/>
              </a:ext>
            </a:extLst>
          </p:cNvPr>
          <p:cNvGrpSpPr>
            <a:grpSpLocks/>
          </p:cNvGrpSpPr>
          <p:nvPr/>
        </p:nvGrpSpPr>
        <p:grpSpPr bwMode="auto">
          <a:xfrm>
            <a:off x="2972752" y="4248412"/>
            <a:ext cx="397991" cy="276999"/>
            <a:chOff x="4192601" y="4672491"/>
            <a:chExt cx="378765" cy="277046"/>
          </a:xfrm>
        </p:grpSpPr>
        <p:sp>
          <p:nvSpPr>
            <p:cNvPr id="20" name="Ellipse 19">
              <a:extLst>
                <a:ext uri="{FF2B5EF4-FFF2-40B4-BE49-F238E27FC236}">
                  <a16:creationId xmlns="" xmlns:a16="http://schemas.microsoft.com/office/drawing/2014/main" id="{79AE0A1F-CB8A-46D2-BA32-3AE48FCED118}"/>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21" name="ZoneTexte 97">
              <a:extLst>
                <a:ext uri="{FF2B5EF4-FFF2-40B4-BE49-F238E27FC236}">
                  <a16:creationId xmlns="" xmlns:a16="http://schemas.microsoft.com/office/drawing/2014/main" id="{C9A64A0A-6A45-4C23-94A8-D41307AE3840}"/>
                </a:ext>
              </a:extLst>
            </p:cNvPr>
            <p:cNvSpPr txBox="1">
              <a:spLocks noChangeArrowheads="1"/>
            </p:cNvSpPr>
            <p:nvPr/>
          </p:nvSpPr>
          <p:spPr bwMode="auto">
            <a:xfrm>
              <a:off x="4192601" y="4672491"/>
              <a:ext cx="378765"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10</a:t>
              </a:r>
              <a:endParaRPr lang="fr-FR" altLang="fr-FR" sz="1200" dirty="0">
                <a:latin typeface="Calibri"/>
                <a:cs typeface="Calibri"/>
              </a:endParaRPr>
            </a:p>
          </p:txBody>
        </p:sp>
      </p:grpSp>
    </p:spTree>
    <p:extLst>
      <p:ext uri="{BB962C8B-B14F-4D97-AF65-F5344CB8AC3E}">
        <p14:creationId xmlns:p14="http://schemas.microsoft.com/office/powerpoint/2010/main" val="1141066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 xmlns:a16="http://schemas.microsoft.com/office/drawing/2014/main" id="{5122FA13-BE84-4135-9371-A6C3064C6F20}"/>
              </a:ext>
            </a:extLst>
          </p:cNvPr>
          <p:cNvPicPr>
            <a:picLocks noChangeAspect="1"/>
          </p:cNvPicPr>
          <p:nvPr/>
        </p:nvPicPr>
        <p:blipFill>
          <a:blip r:embed="rId2"/>
          <a:stretch>
            <a:fillRect/>
          </a:stretch>
        </p:blipFill>
        <p:spPr>
          <a:xfrm>
            <a:off x="-1588" y="1143348"/>
            <a:ext cx="9144000" cy="4927760"/>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0" y="-1610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1. Prise en main du logiciel</a:t>
            </a:r>
          </a:p>
          <a:p>
            <a:pPr eaLnBrk="1" fontAlgn="auto" hangingPunct="1">
              <a:spcBef>
                <a:spcPts val="0"/>
              </a:spcBef>
              <a:spcAft>
                <a:spcPts val="0"/>
              </a:spcAft>
              <a:defRPr/>
            </a:pPr>
            <a:r>
              <a:rPr lang="fr-FR" dirty="0">
                <a:solidFill>
                  <a:srgbClr val="002060"/>
                </a:solidFill>
                <a:latin typeface="+mn-lt"/>
              </a:rPr>
              <a:t>1.2. Prise en main de l’interface REVIT</a:t>
            </a:r>
            <a:endParaRPr lang="fr-FR" sz="2000" dirty="0">
              <a:solidFill>
                <a:srgbClr val="002060"/>
              </a:solidFill>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11</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2219984" y="1007130"/>
            <a:ext cx="4866616" cy="27699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Pour fermer une vue cliquer</a:t>
            </a:r>
            <a:endParaRPr lang="fr-FR" altLang="fr-FR" sz="1200" dirty="0">
              <a:latin typeface="Calibri"/>
              <a:cs typeface="Calibri"/>
              <a:sym typeface="Wingdings" panose="05000000000000000000" pitchFamily="2" charset="2"/>
            </a:endParaRP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2027973" y="808445"/>
            <a:ext cx="421300" cy="280656"/>
            <a:chOff x="4169290" y="2102126"/>
            <a:chExt cx="400948" cy="280704"/>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169290" y="2105784"/>
              <a:ext cx="400948"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11</a:t>
              </a:r>
            </a:p>
          </p:txBody>
        </p:sp>
      </p:grpSp>
      <p:cxnSp>
        <p:nvCxnSpPr>
          <p:cNvPr id="30" name="Connecteur droit avec flèche 29">
            <a:extLst>
              <a:ext uri="{FF2B5EF4-FFF2-40B4-BE49-F238E27FC236}">
                <a16:creationId xmlns="" xmlns:a16="http://schemas.microsoft.com/office/drawing/2014/main" id="{E2A72A48-5A88-4703-A4CA-10C57572778B}"/>
              </a:ext>
            </a:extLst>
          </p:cNvPr>
          <p:cNvCxnSpPr>
            <a:cxnSpLocks/>
            <a:stCxn id="10" idx="2"/>
          </p:cNvCxnSpPr>
          <p:nvPr/>
        </p:nvCxnSpPr>
        <p:spPr>
          <a:xfrm flipH="1">
            <a:off x="3220952" y="1284129"/>
            <a:ext cx="1432340" cy="19379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94">
            <a:extLst>
              <a:ext uri="{FF2B5EF4-FFF2-40B4-BE49-F238E27FC236}">
                <a16:creationId xmlns="" xmlns:a16="http://schemas.microsoft.com/office/drawing/2014/main" id="{26CE0D4C-5122-43A4-A1D8-D83AD30EDD48}"/>
              </a:ext>
            </a:extLst>
          </p:cNvPr>
          <p:cNvSpPr txBox="1">
            <a:spLocks noChangeArrowheads="1"/>
          </p:cNvSpPr>
          <p:nvPr/>
        </p:nvSpPr>
        <p:spPr bwMode="auto">
          <a:xfrm>
            <a:off x="1787592" y="2439827"/>
            <a:ext cx="5027877"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 </a:t>
            </a:r>
            <a:r>
              <a:rPr lang="fr-FR" altLang="fr-FR" sz="1200" dirty="0">
                <a:latin typeface="Calibri"/>
                <a:cs typeface="Calibri"/>
                <a:sym typeface="Wingdings" panose="05000000000000000000" pitchFamily="2" charset="2"/>
              </a:rPr>
              <a:t>avec le bouton gauche et rester </a:t>
            </a:r>
            <a:r>
              <a:rPr lang="fr-FR" altLang="fr-FR" sz="1200" b="1" dirty="0">
                <a:latin typeface="Calibri"/>
                <a:cs typeface="Calibri"/>
                <a:sym typeface="Wingdings" panose="05000000000000000000" pitchFamily="2" charset="2"/>
              </a:rPr>
              <a:t>appuyer</a:t>
            </a:r>
            <a:r>
              <a:rPr lang="fr-FR" altLang="fr-FR" sz="1200" dirty="0">
                <a:latin typeface="Calibri"/>
                <a:cs typeface="Calibri"/>
                <a:sym typeface="Wingdings" panose="05000000000000000000" pitchFamily="2" charset="2"/>
              </a:rPr>
              <a:t> sur le titre de la vue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Déplacer</a:t>
            </a:r>
            <a:r>
              <a:rPr lang="fr-FR" altLang="fr-FR" sz="1200" dirty="0">
                <a:latin typeface="Calibri"/>
                <a:cs typeface="Calibri"/>
                <a:sym typeface="Wingdings" panose="05000000000000000000" pitchFamily="2" charset="2"/>
              </a:rPr>
              <a:t> votre souris sur le deuxième écran et </a:t>
            </a:r>
            <a:r>
              <a:rPr lang="fr-FR" altLang="fr-FR" sz="1200" b="1" dirty="0">
                <a:latin typeface="Calibri"/>
                <a:cs typeface="Calibri"/>
                <a:sym typeface="Wingdings" panose="05000000000000000000" pitchFamily="2" charset="2"/>
              </a:rPr>
              <a:t>relâcher</a:t>
            </a:r>
            <a:r>
              <a:rPr lang="fr-FR" altLang="fr-FR" sz="1200" dirty="0">
                <a:latin typeface="Calibri"/>
                <a:cs typeface="Calibri"/>
                <a:sym typeface="Wingdings" panose="05000000000000000000" pitchFamily="2" charset="2"/>
              </a:rPr>
              <a:t> le bouton gauche</a:t>
            </a:r>
          </a:p>
        </p:txBody>
      </p:sp>
      <p:grpSp>
        <p:nvGrpSpPr>
          <p:cNvPr id="25" name="Groupe 95">
            <a:extLst>
              <a:ext uri="{FF2B5EF4-FFF2-40B4-BE49-F238E27FC236}">
                <a16:creationId xmlns="" xmlns:a16="http://schemas.microsoft.com/office/drawing/2014/main" id="{7FEB0EA2-0630-470D-8DE2-FF6D257EF734}"/>
              </a:ext>
            </a:extLst>
          </p:cNvPr>
          <p:cNvGrpSpPr>
            <a:grpSpLocks/>
          </p:cNvGrpSpPr>
          <p:nvPr/>
        </p:nvGrpSpPr>
        <p:grpSpPr bwMode="auto">
          <a:xfrm>
            <a:off x="1554621" y="2234407"/>
            <a:ext cx="421300" cy="276999"/>
            <a:chOff x="4181306" y="2102126"/>
            <a:chExt cx="400948" cy="277046"/>
          </a:xfrm>
        </p:grpSpPr>
        <p:sp>
          <p:nvSpPr>
            <p:cNvPr id="26" name="Ellipse 25">
              <a:extLst>
                <a:ext uri="{FF2B5EF4-FFF2-40B4-BE49-F238E27FC236}">
                  <a16:creationId xmlns="" xmlns:a16="http://schemas.microsoft.com/office/drawing/2014/main" id="{7541FD2F-4E76-4D3B-A564-246C8E81C800}"/>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7" name="ZoneTexte 97">
              <a:extLst>
                <a:ext uri="{FF2B5EF4-FFF2-40B4-BE49-F238E27FC236}">
                  <a16:creationId xmlns="" xmlns:a16="http://schemas.microsoft.com/office/drawing/2014/main" id="{D8EEBB7B-0094-43BC-B697-05EDD38D3F7E}"/>
                </a:ext>
              </a:extLst>
            </p:cNvPr>
            <p:cNvSpPr txBox="1">
              <a:spLocks noChangeArrowheads="1"/>
            </p:cNvSpPr>
            <p:nvPr/>
          </p:nvSpPr>
          <p:spPr bwMode="auto">
            <a:xfrm>
              <a:off x="4181306" y="2102126"/>
              <a:ext cx="400948"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12</a:t>
              </a:r>
            </a:p>
          </p:txBody>
        </p:sp>
      </p:grpSp>
      <p:cxnSp>
        <p:nvCxnSpPr>
          <p:cNvPr id="28" name="Connecteur droit avec flèche 27">
            <a:extLst>
              <a:ext uri="{FF2B5EF4-FFF2-40B4-BE49-F238E27FC236}">
                <a16:creationId xmlns="" xmlns:a16="http://schemas.microsoft.com/office/drawing/2014/main" id="{F2619874-0B3D-4D16-AAF3-72A14C60BA9D}"/>
              </a:ext>
            </a:extLst>
          </p:cNvPr>
          <p:cNvCxnSpPr>
            <a:cxnSpLocks/>
            <a:stCxn id="24" idx="0"/>
          </p:cNvCxnSpPr>
          <p:nvPr/>
        </p:nvCxnSpPr>
        <p:spPr>
          <a:xfrm flipH="1" flipV="1">
            <a:off x="1977657" y="2020343"/>
            <a:ext cx="2323874" cy="41948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29" name="Image 28">
            <a:extLst>
              <a:ext uri="{FF2B5EF4-FFF2-40B4-BE49-F238E27FC236}">
                <a16:creationId xmlns="" xmlns:a16="http://schemas.microsoft.com/office/drawing/2014/main" id="{730C0956-4531-4014-B99C-2FA69694733F}"/>
              </a:ext>
            </a:extLst>
          </p:cNvPr>
          <p:cNvPicPr>
            <a:picLocks noChangeAspect="1"/>
          </p:cNvPicPr>
          <p:nvPr/>
        </p:nvPicPr>
        <p:blipFill>
          <a:blip r:embed="rId3"/>
          <a:stretch>
            <a:fillRect/>
          </a:stretch>
        </p:blipFill>
        <p:spPr>
          <a:xfrm>
            <a:off x="1977657" y="4284263"/>
            <a:ext cx="4710223" cy="1428107"/>
          </a:xfrm>
          <a:prstGeom prst="rect">
            <a:avLst/>
          </a:prstGeom>
        </p:spPr>
      </p:pic>
      <p:sp>
        <p:nvSpPr>
          <p:cNvPr id="33" name="ZoneTexte 1">
            <a:extLst>
              <a:ext uri="{FF2B5EF4-FFF2-40B4-BE49-F238E27FC236}">
                <a16:creationId xmlns="" xmlns:a16="http://schemas.microsoft.com/office/drawing/2014/main" id="{4A485567-AD27-4E20-9B79-A8F3ABB318E4}"/>
              </a:ext>
            </a:extLst>
          </p:cNvPr>
          <p:cNvSpPr txBox="1"/>
          <p:nvPr/>
        </p:nvSpPr>
        <p:spPr>
          <a:xfrm>
            <a:off x="2219984" y="3453748"/>
            <a:ext cx="4343706" cy="738664"/>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La vue 3D est maintenant sur votre deuxième écran ce qui vous permettra de voir en direct vos modifications au fur et à mesure de la construction de votre maquette</a:t>
            </a:r>
            <a:endParaRPr lang="fr-FR" dirty="0"/>
          </a:p>
        </p:txBody>
      </p:sp>
      <p:grpSp>
        <p:nvGrpSpPr>
          <p:cNvPr id="34" name="Groupe 33">
            <a:extLst>
              <a:ext uri="{FF2B5EF4-FFF2-40B4-BE49-F238E27FC236}">
                <a16:creationId xmlns="" xmlns:a16="http://schemas.microsoft.com/office/drawing/2014/main" id="{B99FBAA2-AAF1-4067-807E-E6E79F1F7EA8}"/>
              </a:ext>
            </a:extLst>
          </p:cNvPr>
          <p:cNvGrpSpPr>
            <a:grpSpLocks/>
          </p:cNvGrpSpPr>
          <p:nvPr/>
        </p:nvGrpSpPr>
        <p:grpSpPr bwMode="auto">
          <a:xfrm>
            <a:off x="1993849" y="3330229"/>
            <a:ext cx="398315" cy="277813"/>
            <a:chOff x="4213608" y="4664940"/>
            <a:chExt cx="379074" cy="277860"/>
          </a:xfrm>
        </p:grpSpPr>
        <p:sp>
          <p:nvSpPr>
            <p:cNvPr id="35" name="Ellipse 34">
              <a:extLst>
                <a:ext uri="{FF2B5EF4-FFF2-40B4-BE49-F238E27FC236}">
                  <a16:creationId xmlns="" xmlns:a16="http://schemas.microsoft.com/office/drawing/2014/main" id="{F58CD03D-1280-438B-B48C-A7433F7E9009}"/>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36" name="ZoneTexte 97">
              <a:extLst>
                <a:ext uri="{FF2B5EF4-FFF2-40B4-BE49-F238E27FC236}">
                  <a16:creationId xmlns="" xmlns:a16="http://schemas.microsoft.com/office/drawing/2014/main" id="{D03F7DE3-0B6B-4174-B00C-DF08FB5A31F3}"/>
                </a:ext>
              </a:extLst>
            </p:cNvPr>
            <p:cNvSpPr txBox="1">
              <a:spLocks noChangeArrowheads="1"/>
            </p:cNvSpPr>
            <p:nvPr/>
          </p:nvSpPr>
          <p:spPr bwMode="auto">
            <a:xfrm>
              <a:off x="4213608" y="4664940"/>
              <a:ext cx="37907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13</a:t>
              </a:r>
              <a:endParaRPr lang="fr-FR" altLang="fr-FR" sz="1200" dirty="0">
                <a:latin typeface="Calibri"/>
                <a:cs typeface="Calibri"/>
              </a:endParaRPr>
            </a:p>
          </p:txBody>
        </p:sp>
      </p:grpSp>
      <p:sp>
        <p:nvSpPr>
          <p:cNvPr id="31" name="ZoneTexte 94">
            <a:extLst>
              <a:ext uri="{FF2B5EF4-FFF2-40B4-BE49-F238E27FC236}">
                <a16:creationId xmlns="" xmlns:a16="http://schemas.microsoft.com/office/drawing/2014/main" id="{D1EF6FFA-E66A-4DFC-AF34-F0F8A4B9E4B8}"/>
              </a:ext>
            </a:extLst>
          </p:cNvPr>
          <p:cNvSpPr txBox="1">
            <a:spLocks noChangeArrowheads="1"/>
          </p:cNvSpPr>
          <p:nvPr/>
        </p:nvSpPr>
        <p:spPr bwMode="auto">
          <a:xfrm>
            <a:off x="697012" y="5487895"/>
            <a:ext cx="2739924"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Pour fermer une vue </a:t>
            </a: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sur la croix à gauche du titre de la vue</a:t>
            </a:r>
          </a:p>
        </p:txBody>
      </p:sp>
      <p:grpSp>
        <p:nvGrpSpPr>
          <p:cNvPr id="32" name="Groupe 95">
            <a:extLst>
              <a:ext uri="{FF2B5EF4-FFF2-40B4-BE49-F238E27FC236}">
                <a16:creationId xmlns="" xmlns:a16="http://schemas.microsoft.com/office/drawing/2014/main" id="{2EBFEBD5-325A-43F0-BAAB-6312046791C1}"/>
              </a:ext>
            </a:extLst>
          </p:cNvPr>
          <p:cNvGrpSpPr>
            <a:grpSpLocks/>
          </p:cNvGrpSpPr>
          <p:nvPr/>
        </p:nvGrpSpPr>
        <p:grpSpPr bwMode="auto">
          <a:xfrm>
            <a:off x="487862" y="5335922"/>
            <a:ext cx="421300" cy="276999"/>
            <a:chOff x="4131345" y="2095387"/>
            <a:chExt cx="400948" cy="277046"/>
          </a:xfrm>
        </p:grpSpPr>
        <p:sp>
          <p:nvSpPr>
            <p:cNvPr id="37" name="Ellipse 36">
              <a:extLst>
                <a:ext uri="{FF2B5EF4-FFF2-40B4-BE49-F238E27FC236}">
                  <a16:creationId xmlns="" xmlns:a16="http://schemas.microsoft.com/office/drawing/2014/main" id="{B3FB2A8D-82BB-459A-BC82-6D905ACD12F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8" name="ZoneTexte 97">
              <a:extLst>
                <a:ext uri="{FF2B5EF4-FFF2-40B4-BE49-F238E27FC236}">
                  <a16:creationId xmlns="" xmlns:a16="http://schemas.microsoft.com/office/drawing/2014/main" id="{F2D23895-5E2E-4B07-9D5A-032610628766}"/>
                </a:ext>
              </a:extLst>
            </p:cNvPr>
            <p:cNvSpPr txBox="1">
              <a:spLocks noChangeArrowheads="1"/>
            </p:cNvSpPr>
            <p:nvPr/>
          </p:nvSpPr>
          <p:spPr bwMode="auto">
            <a:xfrm>
              <a:off x="4131345" y="2095387"/>
              <a:ext cx="400948"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14</a:t>
              </a:r>
              <a:endParaRPr lang="fr-FR" altLang="fr-FR" sz="1200" dirty="0">
                <a:cs typeface="Calibri"/>
              </a:endParaRPr>
            </a:p>
          </p:txBody>
        </p:sp>
      </p:grpSp>
      <p:cxnSp>
        <p:nvCxnSpPr>
          <p:cNvPr id="39" name="Connecteur droit avec flèche 38">
            <a:extLst>
              <a:ext uri="{FF2B5EF4-FFF2-40B4-BE49-F238E27FC236}">
                <a16:creationId xmlns="" xmlns:a16="http://schemas.microsoft.com/office/drawing/2014/main" id="{88DEEE8A-1030-4189-932F-5787827B2193}"/>
              </a:ext>
            </a:extLst>
          </p:cNvPr>
          <p:cNvCxnSpPr>
            <a:cxnSpLocks/>
          </p:cNvCxnSpPr>
          <p:nvPr/>
        </p:nvCxnSpPr>
        <p:spPr>
          <a:xfrm flipV="1">
            <a:off x="1367942" y="2047348"/>
            <a:ext cx="859193" cy="26537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0" name="Connecteur droit avec flèche 39">
            <a:extLst>
              <a:ext uri="{FF2B5EF4-FFF2-40B4-BE49-F238E27FC236}">
                <a16:creationId xmlns="" xmlns:a16="http://schemas.microsoft.com/office/drawing/2014/main" id="{C53AD63D-FAB6-4609-9EFE-5A77DA96800E}"/>
              </a:ext>
            </a:extLst>
          </p:cNvPr>
          <p:cNvCxnSpPr>
            <a:cxnSpLocks/>
          </p:cNvCxnSpPr>
          <p:nvPr/>
        </p:nvCxnSpPr>
        <p:spPr>
          <a:xfrm flipV="1">
            <a:off x="1367942" y="2312724"/>
            <a:ext cx="0" cy="317517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84989019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Image 30">
            <a:extLst>
              <a:ext uri="{FF2B5EF4-FFF2-40B4-BE49-F238E27FC236}">
                <a16:creationId xmlns="" xmlns:a16="http://schemas.microsoft.com/office/drawing/2014/main" id="{4F539F57-E76B-4A41-A0B5-3B91BF1A17B4}"/>
              </a:ext>
            </a:extLst>
          </p:cNvPr>
          <p:cNvPicPr>
            <a:picLocks noChangeAspect="1"/>
          </p:cNvPicPr>
          <p:nvPr/>
        </p:nvPicPr>
        <p:blipFill>
          <a:blip r:embed="rId2"/>
          <a:stretch>
            <a:fillRect/>
          </a:stretch>
        </p:blipFill>
        <p:spPr>
          <a:xfrm>
            <a:off x="0" y="967154"/>
            <a:ext cx="9144000" cy="4923692"/>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0" y="-1610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1. Prise en main du logiciel</a:t>
            </a:r>
          </a:p>
          <a:p>
            <a:pPr eaLnBrk="1" fontAlgn="auto" hangingPunct="1">
              <a:spcBef>
                <a:spcPts val="0"/>
              </a:spcBef>
              <a:spcAft>
                <a:spcPts val="0"/>
              </a:spcAft>
              <a:defRPr/>
            </a:pPr>
            <a:r>
              <a:rPr lang="fr-FR" dirty="0">
                <a:solidFill>
                  <a:srgbClr val="002060"/>
                </a:solidFill>
                <a:latin typeface="+mn-lt"/>
              </a:rPr>
              <a:t>1.2. Prise en main de l’interface REVIT</a:t>
            </a:r>
            <a:endParaRPr lang="fr-FR" sz="2000" dirty="0">
              <a:solidFill>
                <a:srgbClr val="002060"/>
              </a:solidFill>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12</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94">
            <a:extLst>
              <a:ext uri="{FF2B5EF4-FFF2-40B4-BE49-F238E27FC236}">
                <a16:creationId xmlns="" xmlns:a16="http://schemas.microsoft.com/office/drawing/2014/main" id="{26CE0D4C-5122-43A4-A1D8-D83AD30EDD48}"/>
              </a:ext>
            </a:extLst>
          </p:cNvPr>
          <p:cNvSpPr txBox="1">
            <a:spLocks noChangeArrowheads="1"/>
          </p:cNvSpPr>
          <p:nvPr/>
        </p:nvSpPr>
        <p:spPr bwMode="auto">
          <a:xfrm>
            <a:off x="2004086" y="1688270"/>
            <a:ext cx="5027877"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Si vous avez fermé la fenêtre de propriété ou l’arborescence par erreur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 </a:t>
            </a:r>
            <a:r>
              <a:rPr lang="fr-FR" altLang="fr-FR" sz="1200" dirty="0">
                <a:latin typeface="Calibri"/>
                <a:cs typeface="Calibri"/>
                <a:sym typeface="Wingdings" panose="05000000000000000000" pitchFamily="2" charset="2"/>
              </a:rPr>
              <a:t>avec le bouton droit de la souris n’importe où sur la fenêtre et sélectionner Propriétés ou Arborescence pour faire réapparaître les fenêtres</a:t>
            </a:r>
          </a:p>
        </p:txBody>
      </p:sp>
      <p:grpSp>
        <p:nvGrpSpPr>
          <p:cNvPr id="25" name="Groupe 95">
            <a:extLst>
              <a:ext uri="{FF2B5EF4-FFF2-40B4-BE49-F238E27FC236}">
                <a16:creationId xmlns="" xmlns:a16="http://schemas.microsoft.com/office/drawing/2014/main" id="{7FEB0EA2-0630-470D-8DE2-FF6D257EF734}"/>
              </a:ext>
            </a:extLst>
          </p:cNvPr>
          <p:cNvGrpSpPr>
            <a:grpSpLocks/>
          </p:cNvGrpSpPr>
          <p:nvPr/>
        </p:nvGrpSpPr>
        <p:grpSpPr bwMode="auto">
          <a:xfrm>
            <a:off x="1818188" y="1549768"/>
            <a:ext cx="421300" cy="276999"/>
            <a:chOff x="4125878" y="2095385"/>
            <a:chExt cx="400948" cy="277046"/>
          </a:xfrm>
        </p:grpSpPr>
        <p:sp>
          <p:nvSpPr>
            <p:cNvPr id="26" name="Ellipse 25">
              <a:extLst>
                <a:ext uri="{FF2B5EF4-FFF2-40B4-BE49-F238E27FC236}">
                  <a16:creationId xmlns="" xmlns:a16="http://schemas.microsoft.com/office/drawing/2014/main" id="{7541FD2F-4E76-4D3B-A564-246C8E81C800}"/>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7" name="ZoneTexte 97">
              <a:extLst>
                <a:ext uri="{FF2B5EF4-FFF2-40B4-BE49-F238E27FC236}">
                  <a16:creationId xmlns="" xmlns:a16="http://schemas.microsoft.com/office/drawing/2014/main" id="{D8EEBB7B-0094-43BC-B697-05EDD38D3F7E}"/>
                </a:ext>
              </a:extLst>
            </p:cNvPr>
            <p:cNvSpPr txBox="1">
              <a:spLocks noChangeArrowheads="1"/>
            </p:cNvSpPr>
            <p:nvPr/>
          </p:nvSpPr>
          <p:spPr bwMode="auto">
            <a:xfrm>
              <a:off x="4125878" y="2095385"/>
              <a:ext cx="400948"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15</a:t>
              </a:r>
              <a:endParaRPr lang="fr-FR" altLang="fr-FR" sz="1200" dirty="0">
                <a:cs typeface="Calibri"/>
              </a:endParaRPr>
            </a:p>
          </p:txBody>
        </p:sp>
      </p:grpSp>
      <p:cxnSp>
        <p:nvCxnSpPr>
          <p:cNvPr id="38" name="Connecteur droit avec flèche 37">
            <a:extLst>
              <a:ext uri="{FF2B5EF4-FFF2-40B4-BE49-F238E27FC236}">
                <a16:creationId xmlns="" xmlns:a16="http://schemas.microsoft.com/office/drawing/2014/main" id="{08E7861E-137D-4267-848C-CED1F2725D8F}"/>
              </a:ext>
            </a:extLst>
          </p:cNvPr>
          <p:cNvCxnSpPr>
            <a:cxnSpLocks/>
            <a:stCxn id="24" idx="2"/>
          </p:cNvCxnSpPr>
          <p:nvPr/>
        </p:nvCxnSpPr>
        <p:spPr>
          <a:xfrm>
            <a:off x="4518025" y="2519267"/>
            <a:ext cx="319789" cy="216969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1" name="Connecteur droit avec flèche 40">
            <a:extLst>
              <a:ext uri="{FF2B5EF4-FFF2-40B4-BE49-F238E27FC236}">
                <a16:creationId xmlns="" xmlns:a16="http://schemas.microsoft.com/office/drawing/2014/main" id="{B3D9803E-3FB5-4BBA-A33B-F22BA848D9ED}"/>
              </a:ext>
            </a:extLst>
          </p:cNvPr>
          <p:cNvCxnSpPr>
            <a:cxnSpLocks/>
          </p:cNvCxnSpPr>
          <p:nvPr/>
        </p:nvCxnSpPr>
        <p:spPr>
          <a:xfrm>
            <a:off x="5615099" y="2334600"/>
            <a:ext cx="319789" cy="235435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8978237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6A4F537D-E4A9-41DB-90EF-B83E5C3F5D28}"/>
              </a:ext>
            </a:extLst>
          </p:cNvPr>
          <p:cNvPicPr>
            <a:picLocks noChangeAspect="1"/>
          </p:cNvPicPr>
          <p:nvPr/>
        </p:nvPicPr>
        <p:blipFill>
          <a:blip r:embed="rId2"/>
          <a:stretch>
            <a:fillRect/>
          </a:stretch>
        </p:blipFill>
        <p:spPr>
          <a:xfrm>
            <a:off x="107950" y="753833"/>
            <a:ext cx="2321252" cy="2899234"/>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0" y="-1610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1. Prise en main du logiciel</a:t>
            </a:r>
          </a:p>
          <a:p>
            <a:pPr eaLnBrk="1" fontAlgn="auto" hangingPunct="1">
              <a:spcBef>
                <a:spcPts val="0"/>
              </a:spcBef>
              <a:spcAft>
                <a:spcPts val="0"/>
              </a:spcAft>
              <a:defRPr/>
            </a:pPr>
            <a:r>
              <a:rPr lang="fr-FR" dirty="0">
                <a:solidFill>
                  <a:srgbClr val="002060"/>
                </a:solidFill>
                <a:latin typeface="+mn-lt"/>
              </a:rPr>
              <a:t>1.3. Sauvegarde du projet</a:t>
            </a:r>
            <a:endParaRPr lang="fr-FR" sz="2000" dirty="0">
              <a:solidFill>
                <a:srgbClr val="002060"/>
              </a:solidFill>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13</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94">
            <a:extLst>
              <a:ext uri="{FF2B5EF4-FFF2-40B4-BE49-F238E27FC236}">
                <a16:creationId xmlns="" xmlns:a16="http://schemas.microsoft.com/office/drawing/2014/main" id="{26CE0D4C-5122-43A4-A1D8-D83AD30EDD48}"/>
              </a:ext>
            </a:extLst>
          </p:cNvPr>
          <p:cNvSpPr txBox="1">
            <a:spLocks noChangeArrowheads="1"/>
          </p:cNvSpPr>
          <p:nvPr/>
        </p:nvSpPr>
        <p:spPr bwMode="auto">
          <a:xfrm>
            <a:off x="2673485" y="899070"/>
            <a:ext cx="5885724"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Pour sauvegarder votre projet </a:t>
            </a: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sur « Fichier »</a:t>
            </a:r>
          </a:p>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Puis </a:t>
            </a: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 Enreg. sous »</a:t>
            </a:r>
          </a:p>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Puis </a:t>
            </a: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sur « Projet » attention à ne pas sauvegarder votre maquette en gabarit </a:t>
            </a:r>
          </a:p>
        </p:txBody>
      </p:sp>
      <p:grpSp>
        <p:nvGrpSpPr>
          <p:cNvPr id="25" name="Groupe 95">
            <a:extLst>
              <a:ext uri="{FF2B5EF4-FFF2-40B4-BE49-F238E27FC236}">
                <a16:creationId xmlns="" xmlns:a16="http://schemas.microsoft.com/office/drawing/2014/main" id="{7FEB0EA2-0630-470D-8DE2-FF6D257EF734}"/>
              </a:ext>
            </a:extLst>
          </p:cNvPr>
          <p:cNvGrpSpPr>
            <a:grpSpLocks/>
          </p:cNvGrpSpPr>
          <p:nvPr/>
        </p:nvGrpSpPr>
        <p:grpSpPr bwMode="auto">
          <a:xfrm>
            <a:off x="2543967" y="753833"/>
            <a:ext cx="421300" cy="276999"/>
            <a:chOff x="4179534" y="2088650"/>
            <a:chExt cx="400948" cy="277046"/>
          </a:xfrm>
        </p:grpSpPr>
        <p:sp>
          <p:nvSpPr>
            <p:cNvPr id="26" name="Ellipse 25">
              <a:extLst>
                <a:ext uri="{FF2B5EF4-FFF2-40B4-BE49-F238E27FC236}">
                  <a16:creationId xmlns="" xmlns:a16="http://schemas.microsoft.com/office/drawing/2014/main" id="{7541FD2F-4E76-4D3B-A564-246C8E81C800}"/>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7" name="ZoneTexte 97">
              <a:extLst>
                <a:ext uri="{FF2B5EF4-FFF2-40B4-BE49-F238E27FC236}">
                  <a16:creationId xmlns="" xmlns:a16="http://schemas.microsoft.com/office/drawing/2014/main" id="{D8EEBB7B-0094-43BC-B697-05EDD38D3F7E}"/>
                </a:ext>
              </a:extLst>
            </p:cNvPr>
            <p:cNvSpPr txBox="1">
              <a:spLocks noChangeArrowheads="1"/>
            </p:cNvSpPr>
            <p:nvPr/>
          </p:nvSpPr>
          <p:spPr bwMode="auto">
            <a:xfrm>
              <a:off x="4179534" y="2088650"/>
              <a:ext cx="400948"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cxnSp>
        <p:nvCxnSpPr>
          <p:cNvPr id="38" name="Connecteur droit avec flèche 37">
            <a:extLst>
              <a:ext uri="{FF2B5EF4-FFF2-40B4-BE49-F238E27FC236}">
                <a16:creationId xmlns="" xmlns:a16="http://schemas.microsoft.com/office/drawing/2014/main" id="{08E7861E-137D-4267-848C-CED1F2725D8F}"/>
              </a:ext>
            </a:extLst>
          </p:cNvPr>
          <p:cNvCxnSpPr>
            <a:cxnSpLocks/>
          </p:cNvCxnSpPr>
          <p:nvPr/>
        </p:nvCxnSpPr>
        <p:spPr>
          <a:xfrm flipH="1" flipV="1">
            <a:off x="340242" y="899070"/>
            <a:ext cx="2333243" cy="27699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1" name="Connecteur droit avec flèche 40">
            <a:extLst>
              <a:ext uri="{FF2B5EF4-FFF2-40B4-BE49-F238E27FC236}">
                <a16:creationId xmlns="" xmlns:a16="http://schemas.microsoft.com/office/drawing/2014/main" id="{B3D9803E-3FB5-4BBA-A33B-F22BA848D9ED}"/>
              </a:ext>
            </a:extLst>
          </p:cNvPr>
          <p:cNvCxnSpPr>
            <a:cxnSpLocks/>
            <a:stCxn id="24" idx="1"/>
          </p:cNvCxnSpPr>
          <p:nvPr/>
        </p:nvCxnSpPr>
        <p:spPr>
          <a:xfrm flipH="1">
            <a:off x="574159" y="1222236"/>
            <a:ext cx="2099326" cy="74478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8" name="Connecteur droit avec flèche 17">
            <a:extLst>
              <a:ext uri="{FF2B5EF4-FFF2-40B4-BE49-F238E27FC236}">
                <a16:creationId xmlns="" xmlns:a16="http://schemas.microsoft.com/office/drawing/2014/main" id="{0EC36CF2-4B2B-4AE2-B62C-48B51C5C4091}"/>
              </a:ext>
            </a:extLst>
          </p:cNvPr>
          <p:cNvCxnSpPr>
            <a:cxnSpLocks/>
            <a:stCxn id="24" idx="1"/>
          </p:cNvCxnSpPr>
          <p:nvPr/>
        </p:nvCxnSpPr>
        <p:spPr>
          <a:xfrm flipH="1">
            <a:off x="1924493" y="1222236"/>
            <a:ext cx="748992" cy="50023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12" name="Image 11">
            <a:extLst>
              <a:ext uri="{FF2B5EF4-FFF2-40B4-BE49-F238E27FC236}">
                <a16:creationId xmlns="" xmlns:a16="http://schemas.microsoft.com/office/drawing/2014/main" id="{21BD3C63-1941-4F25-A35C-166C06AEDBBB}"/>
              </a:ext>
            </a:extLst>
          </p:cNvPr>
          <p:cNvPicPr>
            <a:picLocks noChangeAspect="1"/>
          </p:cNvPicPr>
          <p:nvPr/>
        </p:nvPicPr>
        <p:blipFill>
          <a:blip r:embed="rId3"/>
          <a:stretch>
            <a:fillRect/>
          </a:stretch>
        </p:blipFill>
        <p:spPr>
          <a:xfrm>
            <a:off x="4763386" y="3549017"/>
            <a:ext cx="3499551" cy="2194557"/>
          </a:xfrm>
          <a:prstGeom prst="rect">
            <a:avLst/>
          </a:prstGeom>
        </p:spPr>
      </p:pic>
      <p:sp>
        <p:nvSpPr>
          <p:cNvPr id="22" name="ZoneTexte 94">
            <a:extLst>
              <a:ext uri="{FF2B5EF4-FFF2-40B4-BE49-F238E27FC236}">
                <a16:creationId xmlns="" xmlns:a16="http://schemas.microsoft.com/office/drawing/2014/main" id="{137140EA-1A3C-4736-889C-176250CE8DFC}"/>
              </a:ext>
            </a:extLst>
          </p:cNvPr>
          <p:cNvSpPr txBox="1">
            <a:spLocks noChangeArrowheads="1"/>
          </p:cNvSpPr>
          <p:nvPr/>
        </p:nvSpPr>
        <p:spPr bwMode="auto">
          <a:xfrm>
            <a:off x="2991308" y="2711282"/>
            <a:ext cx="5885724"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Dans la nouvelle fenêtre </a:t>
            </a: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ou créer votre répertoire projet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Changer</a:t>
            </a:r>
            <a:r>
              <a:rPr lang="fr-FR" altLang="fr-FR" sz="1200" dirty="0">
                <a:latin typeface="Calibri"/>
                <a:cs typeface="Calibri"/>
                <a:sym typeface="Wingdings" panose="05000000000000000000" pitchFamily="2" charset="2"/>
              </a:rPr>
              <a:t> le nom de votre fichier</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Valider</a:t>
            </a:r>
            <a:r>
              <a:rPr lang="fr-FR" altLang="fr-FR" sz="1200" dirty="0">
                <a:latin typeface="Calibri"/>
                <a:cs typeface="Calibri"/>
                <a:sym typeface="Wingdings" panose="05000000000000000000" pitchFamily="2" charset="2"/>
              </a:rPr>
              <a:t> avec « Enregistrer »</a:t>
            </a:r>
          </a:p>
        </p:txBody>
      </p:sp>
      <p:grpSp>
        <p:nvGrpSpPr>
          <p:cNvPr id="23" name="Groupe 95">
            <a:extLst>
              <a:ext uri="{FF2B5EF4-FFF2-40B4-BE49-F238E27FC236}">
                <a16:creationId xmlns="" xmlns:a16="http://schemas.microsoft.com/office/drawing/2014/main" id="{2A3AD3FE-4F37-46A0-B3D3-87D7BC7512DB}"/>
              </a:ext>
            </a:extLst>
          </p:cNvPr>
          <p:cNvGrpSpPr>
            <a:grpSpLocks/>
          </p:cNvGrpSpPr>
          <p:nvPr/>
        </p:nvGrpSpPr>
        <p:grpSpPr bwMode="auto">
          <a:xfrm>
            <a:off x="2881916" y="2566044"/>
            <a:ext cx="421300" cy="277000"/>
            <a:chOff x="4198688" y="2088649"/>
            <a:chExt cx="400948" cy="277047"/>
          </a:xfrm>
        </p:grpSpPr>
        <p:sp>
          <p:nvSpPr>
            <p:cNvPr id="28" name="Ellipse 27">
              <a:extLst>
                <a:ext uri="{FF2B5EF4-FFF2-40B4-BE49-F238E27FC236}">
                  <a16:creationId xmlns="" xmlns:a16="http://schemas.microsoft.com/office/drawing/2014/main" id="{99504959-ABDB-4382-BFD6-0B9EBA07D45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9" name="ZoneTexte 97">
              <a:extLst>
                <a:ext uri="{FF2B5EF4-FFF2-40B4-BE49-F238E27FC236}">
                  <a16:creationId xmlns="" xmlns:a16="http://schemas.microsoft.com/office/drawing/2014/main" id="{6CA41689-F63F-4822-9568-5E0EF7226F36}"/>
                </a:ext>
              </a:extLst>
            </p:cNvPr>
            <p:cNvSpPr txBox="1">
              <a:spLocks noChangeArrowheads="1"/>
            </p:cNvSpPr>
            <p:nvPr/>
          </p:nvSpPr>
          <p:spPr bwMode="auto">
            <a:xfrm>
              <a:off x="4198688" y="2088649"/>
              <a:ext cx="400948"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cxnSp>
        <p:nvCxnSpPr>
          <p:cNvPr id="30" name="Connecteur droit avec flèche 29">
            <a:extLst>
              <a:ext uri="{FF2B5EF4-FFF2-40B4-BE49-F238E27FC236}">
                <a16:creationId xmlns="" xmlns:a16="http://schemas.microsoft.com/office/drawing/2014/main" id="{41802719-F714-49E3-82B8-EAB2D326659D}"/>
              </a:ext>
            </a:extLst>
          </p:cNvPr>
          <p:cNvCxnSpPr>
            <a:cxnSpLocks/>
          </p:cNvCxnSpPr>
          <p:nvPr/>
        </p:nvCxnSpPr>
        <p:spPr>
          <a:xfrm flipH="1">
            <a:off x="5934170" y="3357613"/>
            <a:ext cx="849402" cy="114119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2" name="Connecteur droit avec flèche 31">
            <a:extLst>
              <a:ext uri="{FF2B5EF4-FFF2-40B4-BE49-F238E27FC236}">
                <a16:creationId xmlns="" xmlns:a16="http://schemas.microsoft.com/office/drawing/2014/main" id="{CE5C6191-4836-4B67-B83A-D81F1CE799B8}"/>
              </a:ext>
            </a:extLst>
          </p:cNvPr>
          <p:cNvCxnSpPr>
            <a:cxnSpLocks/>
          </p:cNvCxnSpPr>
          <p:nvPr/>
        </p:nvCxnSpPr>
        <p:spPr>
          <a:xfrm flipH="1">
            <a:off x="5934170" y="3357613"/>
            <a:ext cx="849402" cy="202246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5" name="Connecteur droit avec flèche 34">
            <a:extLst>
              <a:ext uri="{FF2B5EF4-FFF2-40B4-BE49-F238E27FC236}">
                <a16:creationId xmlns="" xmlns:a16="http://schemas.microsoft.com/office/drawing/2014/main" id="{36179FE6-667C-408C-B4C7-6110B1BC855B}"/>
              </a:ext>
            </a:extLst>
          </p:cNvPr>
          <p:cNvCxnSpPr>
            <a:cxnSpLocks/>
          </p:cNvCxnSpPr>
          <p:nvPr/>
        </p:nvCxnSpPr>
        <p:spPr>
          <a:xfrm>
            <a:off x="6783572" y="3357613"/>
            <a:ext cx="765544" cy="221386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3774578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58F2F6CF-A02A-4826-A9FF-EBEEDA3E9F50}"/>
              </a:ext>
            </a:extLst>
          </p:cNvPr>
          <p:cNvPicPr>
            <a:picLocks noChangeAspect="1"/>
          </p:cNvPicPr>
          <p:nvPr/>
        </p:nvPicPr>
        <p:blipFill>
          <a:blip r:embed="rId2"/>
          <a:stretch>
            <a:fillRect/>
          </a:stretch>
        </p:blipFill>
        <p:spPr>
          <a:xfrm>
            <a:off x="-1588" y="1096765"/>
            <a:ext cx="9144000" cy="4877120"/>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14</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2846999" y="2309555"/>
            <a:ext cx="4866616"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a:t>
            </a:r>
            <a:r>
              <a:rPr lang="fr-FR" altLang="fr-FR" sz="1200" dirty="0">
                <a:latin typeface="Calibri"/>
                <a:cs typeface="Calibri"/>
                <a:sym typeface="Wingdings" panose="05000000000000000000" pitchFamily="2" charset="2"/>
              </a:rPr>
              <a:t> le menu Vue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la commande « Vues en mosaïque  »</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2685881" y="2110873"/>
            <a:ext cx="343069" cy="276952"/>
            <a:chOff x="4198688" y="2102126"/>
            <a:chExt cx="326496" cy="276999"/>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2" y="210212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p:cNvCxnSpPr>
          <p:nvPr/>
        </p:nvCxnSpPr>
        <p:spPr>
          <a:xfrm flipV="1">
            <a:off x="5280307" y="1584251"/>
            <a:ext cx="2587786" cy="72530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0" name="Connecteur droit avec flèche 29">
            <a:extLst>
              <a:ext uri="{FF2B5EF4-FFF2-40B4-BE49-F238E27FC236}">
                <a16:creationId xmlns="" xmlns:a16="http://schemas.microsoft.com/office/drawing/2014/main" id="{E2A72A48-5A88-4703-A4CA-10C57572778B}"/>
              </a:ext>
            </a:extLst>
          </p:cNvPr>
          <p:cNvCxnSpPr>
            <a:cxnSpLocks/>
            <a:stCxn id="10" idx="0"/>
          </p:cNvCxnSpPr>
          <p:nvPr/>
        </p:nvCxnSpPr>
        <p:spPr>
          <a:xfrm flipH="1" flipV="1">
            <a:off x="3891517" y="1323853"/>
            <a:ext cx="1388790" cy="98570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11" name="Image 10">
            <a:extLst>
              <a:ext uri="{FF2B5EF4-FFF2-40B4-BE49-F238E27FC236}">
                <a16:creationId xmlns="" xmlns:a16="http://schemas.microsoft.com/office/drawing/2014/main" id="{AD547857-6E80-4741-9735-D528173B593F}"/>
              </a:ext>
            </a:extLst>
          </p:cNvPr>
          <p:cNvPicPr>
            <a:picLocks noChangeAspect="1"/>
          </p:cNvPicPr>
          <p:nvPr/>
        </p:nvPicPr>
        <p:blipFill>
          <a:blip r:embed="rId3"/>
          <a:stretch>
            <a:fillRect/>
          </a:stretch>
        </p:blipFill>
        <p:spPr>
          <a:xfrm>
            <a:off x="2693987" y="3388506"/>
            <a:ext cx="4178595" cy="2265399"/>
          </a:xfrm>
          <a:prstGeom prst="rect">
            <a:avLst/>
          </a:prstGeom>
        </p:spPr>
      </p:pic>
      <p:sp>
        <p:nvSpPr>
          <p:cNvPr id="18" name="ZoneTexte 1">
            <a:extLst>
              <a:ext uri="{FF2B5EF4-FFF2-40B4-BE49-F238E27FC236}">
                <a16:creationId xmlns="" xmlns:a16="http://schemas.microsoft.com/office/drawing/2014/main" id="{205F93FC-C0EF-49F3-B913-DEBA8422B2FB}"/>
              </a:ext>
            </a:extLst>
          </p:cNvPr>
          <p:cNvSpPr txBox="1"/>
          <p:nvPr/>
        </p:nvSpPr>
        <p:spPr>
          <a:xfrm>
            <a:off x="3220952" y="4364384"/>
            <a:ext cx="3498726" cy="523220"/>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Votre vue principale va ainsi se découper pour faire apparaître toutes les vues actives</a:t>
            </a:r>
            <a:endParaRPr lang="fr-FR" dirty="0"/>
          </a:p>
        </p:txBody>
      </p:sp>
      <p:grpSp>
        <p:nvGrpSpPr>
          <p:cNvPr id="19" name="Groupe 18">
            <a:extLst>
              <a:ext uri="{FF2B5EF4-FFF2-40B4-BE49-F238E27FC236}">
                <a16:creationId xmlns="" xmlns:a16="http://schemas.microsoft.com/office/drawing/2014/main" id="{3AAA0D41-1067-480B-89B1-7D260A7F97AB}"/>
              </a:ext>
            </a:extLst>
          </p:cNvPr>
          <p:cNvGrpSpPr>
            <a:grpSpLocks/>
          </p:cNvGrpSpPr>
          <p:nvPr/>
        </p:nvGrpSpPr>
        <p:grpSpPr bwMode="auto">
          <a:xfrm>
            <a:off x="3028950" y="4240865"/>
            <a:ext cx="334963" cy="277813"/>
            <a:chOff x="4246088" y="4664940"/>
            <a:chExt cx="318782" cy="277860"/>
          </a:xfrm>
        </p:grpSpPr>
        <p:sp>
          <p:nvSpPr>
            <p:cNvPr id="20" name="Ellipse 19">
              <a:extLst>
                <a:ext uri="{FF2B5EF4-FFF2-40B4-BE49-F238E27FC236}">
                  <a16:creationId xmlns="" xmlns:a16="http://schemas.microsoft.com/office/drawing/2014/main" id="{79AE0A1F-CB8A-46D2-BA32-3AE48FCED118}"/>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21" name="ZoneTexte 97">
              <a:extLst>
                <a:ext uri="{FF2B5EF4-FFF2-40B4-BE49-F238E27FC236}">
                  <a16:creationId xmlns="" xmlns:a16="http://schemas.microsoft.com/office/drawing/2014/main" id="{C9A64A0A-6A45-4C23-94A8-D41307AE3840}"/>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2</a:t>
              </a:r>
            </a:p>
          </p:txBody>
        </p:sp>
      </p:grpSp>
      <p:sp>
        <p:nvSpPr>
          <p:cNvPr id="24" name="ZoneTexte 23">
            <a:extLst>
              <a:ext uri="{FF2B5EF4-FFF2-40B4-BE49-F238E27FC236}">
                <a16:creationId xmlns="" xmlns:a16="http://schemas.microsoft.com/office/drawing/2014/main" id="{BF7D8D01-6B6A-48EF-9314-F9D077D55430}"/>
              </a:ext>
            </a:extLst>
          </p:cNvPr>
          <p:cNvSpPr txBox="1"/>
          <p:nvPr/>
        </p:nvSpPr>
        <p:spPr>
          <a:xfrm>
            <a:off x="0" y="-1610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1. Prise en main du logiciel</a:t>
            </a:r>
          </a:p>
          <a:p>
            <a:pPr eaLnBrk="1" fontAlgn="auto" hangingPunct="1">
              <a:spcBef>
                <a:spcPts val="0"/>
              </a:spcBef>
              <a:spcAft>
                <a:spcPts val="0"/>
              </a:spcAft>
              <a:defRPr/>
            </a:pPr>
            <a:r>
              <a:rPr lang="fr-FR" dirty="0">
                <a:solidFill>
                  <a:srgbClr val="002060"/>
                </a:solidFill>
                <a:latin typeface="+mn-lt"/>
              </a:rPr>
              <a:t>1.4. Utilisation des différentes vues</a:t>
            </a:r>
            <a:endParaRPr lang="fr-FR" sz="2000" dirty="0">
              <a:solidFill>
                <a:srgbClr val="002060"/>
              </a:solidFill>
              <a:latin typeface="+mn-lt"/>
            </a:endParaRPr>
          </a:p>
        </p:txBody>
      </p:sp>
      <p:sp>
        <p:nvSpPr>
          <p:cNvPr id="25" name="ZoneTexte 1">
            <a:extLst>
              <a:ext uri="{FF2B5EF4-FFF2-40B4-BE49-F238E27FC236}">
                <a16:creationId xmlns="" xmlns:a16="http://schemas.microsoft.com/office/drawing/2014/main" id="{20B85084-FE12-4286-A4F8-E8EE4E464894}"/>
              </a:ext>
            </a:extLst>
          </p:cNvPr>
          <p:cNvSpPr txBox="1"/>
          <p:nvPr/>
        </p:nvSpPr>
        <p:spPr>
          <a:xfrm>
            <a:off x="378053" y="5532527"/>
            <a:ext cx="8504690" cy="738664"/>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Vous pouvez aussi faire glisser une vue sur votre second écran comme les onglets sur un navigateur internet. Il vous suffit de cliquer sur le titre de la vue et tout en restant appuyé sur le bouton gauche de la souris de déplacer la vue sur votre second écran</a:t>
            </a:r>
            <a:endParaRPr lang="fr-FR" dirty="0"/>
          </a:p>
        </p:txBody>
      </p:sp>
      <p:grpSp>
        <p:nvGrpSpPr>
          <p:cNvPr id="26" name="Groupe 25">
            <a:extLst>
              <a:ext uri="{FF2B5EF4-FFF2-40B4-BE49-F238E27FC236}">
                <a16:creationId xmlns="" xmlns:a16="http://schemas.microsoft.com/office/drawing/2014/main" id="{0B5F8102-D11A-461E-9745-FD2272EE824C}"/>
              </a:ext>
            </a:extLst>
          </p:cNvPr>
          <p:cNvGrpSpPr>
            <a:grpSpLocks/>
          </p:cNvGrpSpPr>
          <p:nvPr/>
        </p:nvGrpSpPr>
        <p:grpSpPr bwMode="auto">
          <a:xfrm>
            <a:off x="186052" y="5409008"/>
            <a:ext cx="313410" cy="277813"/>
            <a:chOff x="4246088" y="4664940"/>
            <a:chExt cx="318782" cy="277860"/>
          </a:xfrm>
        </p:grpSpPr>
        <p:sp>
          <p:nvSpPr>
            <p:cNvPr id="27" name="Ellipse 26">
              <a:extLst>
                <a:ext uri="{FF2B5EF4-FFF2-40B4-BE49-F238E27FC236}">
                  <a16:creationId xmlns="" xmlns:a16="http://schemas.microsoft.com/office/drawing/2014/main" id="{AD280CCF-8D08-448D-8CA3-A613B2EDB18E}"/>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28" name="ZoneTexte 97">
              <a:extLst>
                <a:ext uri="{FF2B5EF4-FFF2-40B4-BE49-F238E27FC236}">
                  <a16:creationId xmlns="" xmlns:a16="http://schemas.microsoft.com/office/drawing/2014/main" id="{AADDAEA4-C912-41BD-A5A0-ADA43F5D6673}"/>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3</a:t>
              </a:r>
            </a:p>
          </p:txBody>
        </p:sp>
      </p:grpSp>
    </p:spTree>
    <p:extLst>
      <p:ext uri="{BB962C8B-B14F-4D97-AF65-F5344CB8AC3E}">
        <p14:creationId xmlns:p14="http://schemas.microsoft.com/office/powerpoint/2010/main" val="27026459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 name="Image 52">
            <a:extLst>
              <a:ext uri="{FF2B5EF4-FFF2-40B4-BE49-F238E27FC236}">
                <a16:creationId xmlns="" xmlns:a16="http://schemas.microsoft.com/office/drawing/2014/main" id="{023DAB7F-E838-4EB9-BD17-96005047897F}"/>
              </a:ext>
            </a:extLst>
          </p:cNvPr>
          <p:cNvPicPr>
            <a:picLocks noChangeAspect="1"/>
          </p:cNvPicPr>
          <p:nvPr/>
        </p:nvPicPr>
        <p:blipFill>
          <a:blip r:embed="rId2"/>
          <a:stretch>
            <a:fillRect/>
          </a:stretch>
        </p:blipFill>
        <p:spPr>
          <a:xfrm>
            <a:off x="1102855" y="1168065"/>
            <a:ext cx="7088187" cy="4802295"/>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15</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471625" y="1087160"/>
            <a:ext cx="2471871" cy="27699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b="1" dirty="0">
                <a:latin typeface="Calibri"/>
                <a:cs typeface="Calibri"/>
                <a:sym typeface="Wingdings" panose="05000000000000000000" pitchFamily="2" charset="2"/>
              </a:rPr>
              <a:t> Ouvrir</a:t>
            </a:r>
            <a:r>
              <a:rPr lang="fr-FR" altLang="fr-FR" sz="1200" dirty="0">
                <a:latin typeface="Calibri"/>
                <a:cs typeface="Calibri"/>
                <a:sym typeface="Wingdings" panose="05000000000000000000" pitchFamily="2" charset="2"/>
              </a:rPr>
              <a:t> une des vues d’élévations</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272637" y="948707"/>
            <a:ext cx="343069" cy="276952"/>
            <a:chOff x="4198688" y="2102126"/>
            <a:chExt cx="326496" cy="276999"/>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2" y="210212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2"/>
          </p:cNvCxnSpPr>
          <p:nvPr/>
        </p:nvCxnSpPr>
        <p:spPr>
          <a:xfrm flipH="1">
            <a:off x="1645157" y="1364159"/>
            <a:ext cx="62404" cy="376518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0" y="-1610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latin typeface="+mn-lt"/>
              </a:rPr>
              <a:t>2.1. Réglage de la hauteur des différents niveaux</a:t>
            </a:r>
            <a:endParaRPr lang="fr-FR" sz="2000" dirty="0">
              <a:solidFill>
                <a:srgbClr val="002060"/>
              </a:solidFill>
              <a:latin typeface="+mn-lt"/>
            </a:endParaRPr>
          </a:p>
        </p:txBody>
      </p:sp>
      <p:sp>
        <p:nvSpPr>
          <p:cNvPr id="63" name="ZoneTexte 94">
            <a:extLst>
              <a:ext uri="{FF2B5EF4-FFF2-40B4-BE49-F238E27FC236}">
                <a16:creationId xmlns="" xmlns:a16="http://schemas.microsoft.com/office/drawing/2014/main" id="{DBFD8AE3-FC4C-4C6D-8C92-235F154F29A4}"/>
              </a:ext>
            </a:extLst>
          </p:cNvPr>
          <p:cNvSpPr txBox="1">
            <a:spLocks noChangeArrowheads="1"/>
          </p:cNvSpPr>
          <p:nvPr/>
        </p:nvSpPr>
        <p:spPr bwMode="auto">
          <a:xfrm>
            <a:off x="3967047" y="1265160"/>
            <a:ext cx="4763492"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b="1" dirty="0">
                <a:latin typeface="Calibri"/>
                <a:cs typeface="Calibri"/>
                <a:sym typeface="Wingdings" panose="05000000000000000000" pitchFamily="2" charset="2"/>
              </a:rPr>
              <a:t> Sélectionner</a:t>
            </a:r>
            <a:r>
              <a:rPr lang="fr-FR" altLang="fr-FR" sz="1200" dirty="0">
                <a:latin typeface="Calibri"/>
                <a:cs typeface="Calibri"/>
                <a:sym typeface="Wingdings" panose="05000000000000000000" pitchFamily="2" charset="2"/>
              </a:rPr>
              <a:t> un niveau en cliquant dessus</a:t>
            </a:r>
          </a:p>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Vous faites apparaître ses paramètres et pouvez modifier sont élévation (hauteur par rapport au niveau zéro) et son nom. </a:t>
            </a:r>
            <a:r>
              <a:rPr lang="fr-FR" altLang="fr-FR" sz="1200" i="1" dirty="0">
                <a:latin typeface="Calibri"/>
                <a:cs typeface="Calibri"/>
                <a:sym typeface="Wingdings" panose="05000000000000000000" pitchFamily="2" charset="2"/>
              </a:rPr>
              <a:t>Voir page suivante</a:t>
            </a:r>
          </a:p>
        </p:txBody>
      </p:sp>
      <p:grpSp>
        <p:nvGrpSpPr>
          <p:cNvPr id="64" name="Groupe 95">
            <a:extLst>
              <a:ext uri="{FF2B5EF4-FFF2-40B4-BE49-F238E27FC236}">
                <a16:creationId xmlns="" xmlns:a16="http://schemas.microsoft.com/office/drawing/2014/main" id="{78088D33-0883-4430-8815-DE13F6934B84}"/>
              </a:ext>
            </a:extLst>
          </p:cNvPr>
          <p:cNvGrpSpPr>
            <a:grpSpLocks/>
          </p:cNvGrpSpPr>
          <p:nvPr/>
        </p:nvGrpSpPr>
        <p:grpSpPr bwMode="auto">
          <a:xfrm>
            <a:off x="3781051" y="1113257"/>
            <a:ext cx="343069" cy="276952"/>
            <a:chOff x="4198688" y="2102126"/>
            <a:chExt cx="326496" cy="276999"/>
          </a:xfrm>
        </p:grpSpPr>
        <p:sp>
          <p:nvSpPr>
            <p:cNvPr id="65" name="Ellipse 64">
              <a:extLst>
                <a:ext uri="{FF2B5EF4-FFF2-40B4-BE49-F238E27FC236}">
                  <a16:creationId xmlns="" xmlns:a16="http://schemas.microsoft.com/office/drawing/2014/main" id="{B7B2F4E8-A825-4DF3-9101-75AC7E90F659}"/>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66" name="ZoneTexte 97">
              <a:extLst>
                <a:ext uri="{FF2B5EF4-FFF2-40B4-BE49-F238E27FC236}">
                  <a16:creationId xmlns="" xmlns:a16="http://schemas.microsoft.com/office/drawing/2014/main" id="{6DB1A555-E4C7-41F6-97EA-5F475C4511D8}"/>
                </a:ext>
              </a:extLst>
            </p:cNvPr>
            <p:cNvSpPr txBox="1">
              <a:spLocks noChangeArrowheads="1"/>
            </p:cNvSpPr>
            <p:nvPr/>
          </p:nvSpPr>
          <p:spPr bwMode="auto">
            <a:xfrm>
              <a:off x="4206402" y="210212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pic>
        <p:nvPicPr>
          <p:cNvPr id="70" name="Image 69">
            <a:extLst>
              <a:ext uri="{FF2B5EF4-FFF2-40B4-BE49-F238E27FC236}">
                <a16:creationId xmlns="" xmlns:a16="http://schemas.microsoft.com/office/drawing/2014/main" id="{9DD01CC1-370E-47F8-B39C-81EFC58C0B4D}"/>
              </a:ext>
            </a:extLst>
          </p:cNvPr>
          <p:cNvPicPr>
            <a:picLocks noChangeAspect="1"/>
          </p:cNvPicPr>
          <p:nvPr/>
        </p:nvPicPr>
        <p:blipFill>
          <a:blip r:embed="rId3"/>
          <a:stretch>
            <a:fillRect/>
          </a:stretch>
        </p:blipFill>
        <p:spPr>
          <a:xfrm>
            <a:off x="4445098" y="2241462"/>
            <a:ext cx="2435463" cy="3286314"/>
          </a:xfrm>
          <a:prstGeom prst="rect">
            <a:avLst/>
          </a:prstGeom>
        </p:spPr>
      </p:pic>
      <p:cxnSp>
        <p:nvCxnSpPr>
          <p:cNvPr id="74" name="Connecteur droit avec flèche 73">
            <a:extLst>
              <a:ext uri="{FF2B5EF4-FFF2-40B4-BE49-F238E27FC236}">
                <a16:creationId xmlns="" xmlns:a16="http://schemas.microsoft.com/office/drawing/2014/main" id="{684B16F9-77AF-4634-9847-F7E4219B5F67}"/>
              </a:ext>
            </a:extLst>
          </p:cNvPr>
          <p:cNvCxnSpPr>
            <a:cxnSpLocks/>
          </p:cNvCxnSpPr>
          <p:nvPr/>
        </p:nvCxnSpPr>
        <p:spPr>
          <a:xfrm flipH="1">
            <a:off x="5751625" y="1911491"/>
            <a:ext cx="597168" cy="156106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77" name="Connecteur droit avec flèche 76">
            <a:extLst>
              <a:ext uri="{FF2B5EF4-FFF2-40B4-BE49-F238E27FC236}">
                <a16:creationId xmlns="" xmlns:a16="http://schemas.microsoft.com/office/drawing/2014/main" id="{53852FD5-62A3-4512-BA29-603EEFFF46B0}"/>
              </a:ext>
            </a:extLst>
          </p:cNvPr>
          <p:cNvCxnSpPr>
            <a:cxnSpLocks/>
            <a:stCxn id="63" idx="2"/>
          </p:cNvCxnSpPr>
          <p:nvPr/>
        </p:nvCxnSpPr>
        <p:spPr>
          <a:xfrm flipH="1">
            <a:off x="5662829" y="1911491"/>
            <a:ext cx="685964" cy="258213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7" name="Connecteur droit avec flèche 36">
            <a:extLst>
              <a:ext uri="{FF2B5EF4-FFF2-40B4-BE49-F238E27FC236}">
                <a16:creationId xmlns="" xmlns:a16="http://schemas.microsoft.com/office/drawing/2014/main" id="{E179D20B-1357-4C75-A56A-C16058FFF652}"/>
              </a:ext>
            </a:extLst>
          </p:cNvPr>
          <p:cNvCxnSpPr>
            <a:cxnSpLocks/>
            <a:stCxn id="63" idx="2"/>
          </p:cNvCxnSpPr>
          <p:nvPr/>
        </p:nvCxnSpPr>
        <p:spPr>
          <a:xfrm>
            <a:off x="6348793" y="1911491"/>
            <a:ext cx="1245081" cy="93674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22290383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a:extLst>
              <a:ext uri="{FF2B5EF4-FFF2-40B4-BE49-F238E27FC236}">
                <a16:creationId xmlns="" xmlns:a16="http://schemas.microsoft.com/office/drawing/2014/main" id="{74D0F886-1A8F-4952-B4F0-D7EEC009B582}"/>
              </a:ext>
            </a:extLst>
          </p:cNvPr>
          <p:cNvPicPr>
            <a:picLocks noChangeAspect="1"/>
          </p:cNvPicPr>
          <p:nvPr/>
        </p:nvPicPr>
        <p:blipFill>
          <a:blip r:embed="rId2"/>
          <a:stretch>
            <a:fillRect/>
          </a:stretch>
        </p:blipFill>
        <p:spPr>
          <a:xfrm>
            <a:off x="5649091" y="3126298"/>
            <a:ext cx="3494909" cy="3164955"/>
          </a:xfrm>
          <a:prstGeom prst="rect">
            <a:avLst/>
          </a:prstGeom>
        </p:spPr>
      </p:pic>
      <p:pic>
        <p:nvPicPr>
          <p:cNvPr id="4" name="Image 3">
            <a:extLst>
              <a:ext uri="{FF2B5EF4-FFF2-40B4-BE49-F238E27FC236}">
                <a16:creationId xmlns="" xmlns:a16="http://schemas.microsoft.com/office/drawing/2014/main" id="{286BC33A-195B-4340-ACF5-3C411C5DFB3A}"/>
              </a:ext>
            </a:extLst>
          </p:cNvPr>
          <p:cNvPicPr>
            <a:picLocks noChangeAspect="1"/>
          </p:cNvPicPr>
          <p:nvPr/>
        </p:nvPicPr>
        <p:blipFill rotWithShape="1">
          <a:blip r:embed="rId3"/>
          <a:srcRect l="20008"/>
          <a:stretch/>
        </p:blipFill>
        <p:spPr>
          <a:xfrm>
            <a:off x="984069" y="1589025"/>
            <a:ext cx="1593285" cy="4272091"/>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16</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0" y="-1610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latin typeface="+mn-lt"/>
              </a:rPr>
              <a:t>2.1. Réglage de la hauteur des différents niveaux</a:t>
            </a:r>
            <a:endParaRPr lang="fr-FR" sz="2000" dirty="0">
              <a:solidFill>
                <a:srgbClr val="002060"/>
              </a:solidFill>
              <a:latin typeface="+mn-lt"/>
            </a:endParaRPr>
          </a:p>
        </p:txBody>
      </p:sp>
      <p:sp>
        <p:nvSpPr>
          <p:cNvPr id="49" name="ZoneTexte 1">
            <a:extLst>
              <a:ext uri="{FF2B5EF4-FFF2-40B4-BE49-F238E27FC236}">
                <a16:creationId xmlns="" xmlns:a16="http://schemas.microsoft.com/office/drawing/2014/main" id="{9EA60456-2B8A-4E4A-AA94-7E5FACBF7573}"/>
              </a:ext>
            </a:extLst>
          </p:cNvPr>
          <p:cNvSpPr txBox="1"/>
          <p:nvPr/>
        </p:nvSpPr>
        <p:spPr>
          <a:xfrm>
            <a:off x="505196" y="872096"/>
            <a:ext cx="6775169" cy="523220"/>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Ouvrir le plan vue de coupe pour avoir l’ensemble des hauteurs utiles pour votre projet.</a:t>
            </a:r>
          </a:p>
          <a:p>
            <a:pPr algn="just">
              <a:defRPr/>
            </a:pPr>
            <a:r>
              <a:rPr lang="fr-FR" sz="1400" i="1" dirty="0">
                <a:latin typeface="Calibri"/>
                <a:cs typeface="Calibri"/>
              </a:rPr>
              <a:t>Les plans nous permettent de déterminer les différentes hauteurs.</a:t>
            </a:r>
            <a:endParaRPr lang="fr-FR" dirty="0"/>
          </a:p>
        </p:txBody>
      </p:sp>
      <p:grpSp>
        <p:nvGrpSpPr>
          <p:cNvPr id="50" name="Groupe 49">
            <a:extLst>
              <a:ext uri="{FF2B5EF4-FFF2-40B4-BE49-F238E27FC236}">
                <a16:creationId xmlns="" xmlns:a16="http://schemas.microsoft.com/office/drawing/2014/main" id="{FB6A47B6-3966-4D1C-9B9D-123ECC37644F}"/>
              </a:ext>
            </a:extLst>
          </p:cNvPr>
          <p:cNvGrpSpPr>
            <a:grpSpLocks/>
          </p:cNvGrpSpPr>
          <p:nvPr/>
        </p:nvGrpSpPr>
        <p:grpSpPr bwMode="auto">
          <a:xfrm>
            <a:off x="313195" y="748577"/>
            <a:ext cx="334963" cy="277813"/>
            <a:chOff x="4246088" y="4664940"/>
            <a:chExt cx="318782" cy="277860"/>
          </a:xfrm>
        </p:grpSpPr>
        <p:sp>
          <p:nvSpPr>
            <p:cNvPr id="51" name="Ellipse 50">
              <a:extLst>
                <a:ext uri="{FF2B5EF4-FFF2-40B4-BE49-F238E27FC236}">
                  <a16:creationId xmlns="" xmlns:a16="http://schemas.microsoft.com/office/drawing/2014/main" id="{D7CE21B3-10E9-4731-BCDC-4B6AEABD8551}"/>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52" name="ZoneTexte 97">
              <a:extLst>
                <a:ext uri="{FF2B5EF4-FFF2-40B4-BE49-F238E27FC236}">
                  <a16:creationId xmlns="" xmlns:a16="http://schemas.microsoft.com/office/drawing/2014/main" id="{5956474F-CA8C-46D9-975D-ACD2F8DE7EBC}"/>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3</a:t>
              </a:r>
            </a:p>
          </p:txBody>
        </p:sp>
      </p:grpSp>
      <p:sp>
        <p:nvSpPr>
          <p:cNvPr id="63" name="ZoneTexte 94">
            <a:extLst>
              <a:ext uri="{FF2B5EF4-FFF2-40B4-BE49-F238E27FC236}">
                <a16:creationId xmlns="" xmlns:a16="http://schemas.microsoft.com/office/drawing/2014/main" id="{DBFD8AE3-FC4C-4C6D-8C92-235F154F29A4}"/>
              </a:ext>
            </a:extLst>
          </p:cNvPr>
          <p:cNvSpPr txBox="1">
            <a:spLocks noChangeArrowheads="1"/>
          </p:cNvSpPr>
          <p:nvPr/>
        </p:nvSpPr>
        <p:spPr bwMode="auto">
          <a:xfrm>
            <a:off x="4738648" y="2592805"/>
            <a:ext cx="3628940"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Modifier </a:t>
            </a:r>
            <a:r>
              <a:rPr lang="fr-FR" altLang="fr-FR" sz="1200" dirty="0">
                <a:latin typeface="Calibri"/>
                <a:cs typeface="Calibri"/>
                <a:sym typeface="Wingdings" panose="05000000000000000000" pitchFamily="2" charset="2"/>
              </a:rPr>
              <a:t>les différents niveaux avec ces indications</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Supprimer</a:t>
            </a:r>
            <a:r>
              <a:rPr lang="fr-FR" altLang="fr-FR" sz="1200" dirty="0">
                <a:latin typeface="Calibri"/>
                <a:cs typeface="Calibri"/>
                <a:sym typeface="Wingdings" panose="05000000000000000000" pitchFamily="2" charset="2"/>
              </a:rPr>
              <a:t> les niveaux superflus en sélectionnant le niveau puis faire un clic droit pour faire apparaître le menu avec la commande « </a:t>
            </a:r>
            <a:r>
              <a:rPr lang="fr-FR" altLang="fr-FR" sz="1200" i="1" dirty="0">
                <a:latin typeface="Calibri"/>
                <a:cs typeface="Calibri"/>
                <a:sym typeface="Wingdings" panose="05000000000000000000" pitchFamily="2" charset="2"/>
              </a:rPr>
              <a:t>Supprimer »</a:t>
            </a:r>
          </a:p>
        </p:txBody>
      </p:sp>
      <p:grpSp>
        <p:nvGrpSpPr>
          <p:cNvPr id="64" name="Groupe 95">
            <a:extLst>
              <a:ext uri="{FF2B5EF4-FFF2-40B4-BE49-F238E27FC236}">
                <a16:creationId xmlns="" xmlns:a16="http://schemas.microsoft.com/office/drawing/2014/main" id="{78088D33-0883-4430-8815-DE13F6934B84}"/>
              </a:ext>
            </a:extLst>
          </p:cNvPr>
          <p:cNvGrpSpPr>
            <a:grpSpLocks/>
          </p:cNvGrpSpPr>
          <p:nvPr/>
        </p:nvGrpSpPr>
        <p:grpSpPr bwMode="auto">
          <a:xfrm>
            <a:off x="4552652" y="2440902"/>
            <a:ext cx="343069" cy="276952"/>
            <a:chOff x="4198688" y="2102126"/>
            <a:chExt cx="326496" cy="276999"/>
          </a:xfrm>
        </p:grpSpPr>
        <p:sp>
          <p:nvSpPr>
            <p:cNvPr id="65" name="Ellipse 64">
              <a:extLst>
                <a:ext uri="{FF2B5EF4-FFF2-40B4-BE49-F238E27FC236}">
                  <a16:creationId xmlns="" xmlns:a16="http://schemas.microsoft.com/office/drawing/2014/main" id="{B7B2F4E8-A825-4DF3-9101-75AC7E90F659}"/>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66" name="ZoneTexte 97">
              <a:extLst>
                <a:ext uri="{FF2B5EF4-FFF2-40B4-BE49-F238E27FC236}">
                  <a16:creationId xmlns="" xmlns:a16="http://schemas.microsoft.com/office/drawing/2014/main" id="{6DB1A555-E4C7-41F6-97EA-5F475C4511D8}"/>
                </a:ext>
              </a:extLst>
            </p:cNvPr>
            <p:cNvSpPr txBox="1">
              <a:spLocks noChangeArrowheads="1"/>
            </p:cNvSpPr>
            <p:nvPr/>
          </p:nvSpPr>
          <p:spPr bwMode="auto">
            <a:xfrm>
              <a:off x="4206402" y="210212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4</a:t>
              </a:r>
            </a:p>
          </p:txBody>
        </p:sp>
      </p:grpSp>
      <p:pic>
        <p:nvPicPr>
          <p:cNvPr id="5" name="Image 4">
            <a:extLst>
              <a:ext uri="{FF2B5EF4-FFF2-40B4-BE49-F238E27FC236}">
                <a16:creationId xmlns="" xmlns:a16="http://schemas.microsoft.com/office/drawing/2014/main" id="{F87E3460-1995-4139-B7F0-1AC71F6199E5}"/>
              </a:ext>
            </a:extLst>
          </p:cNvPr>
          <p:cNvPicPr>
            <a:picLocks noChangeAspect="1"/>
          </p:cNvPicPr>
          <p:nvPr/>
        </p:nvPicPr>
        <p:blipFill>
          <a:blip r:embed="rId4"/>
          <a:stretch>
            <a:fillRect/>
          </a:stretch>
        </p:blipFill>
        <p:spPr>
          <a:xfrm>
            <a:off x="2808044" y="1543437"/>
            <a:ext cx="1084736" cy="4455332"/>
          </a:xfrm>
          <a:prstGeom prst="rect">
            <a:avLst/>
          </a:prstGeom>
        </p:spPr>
      </p:pic>
      <p:sp>
        <p:nvSpPr>
          <p:cNvPr id="26" name="ZoneTexte 1">
            <a:extLst>
              <a:ext uri="{FF2B5EF4-FFF2-40B4-BE49-F238E27FC236}">
                <a16:creationId xmlns="" xmlns:a16="http://schemas.microsoft.com/office/drawing/2014/main" id="{B783B494-2780-4123-93AB-5503677BA88D}"/>
              </a:ext>
            </a:extLst>
          </p:cNvPr>
          <p:cNvSpPr txBox="1"/>
          <p:nvPr/>
        </p:nvSpPr>
        <p:spPr>
          <a:xfrm>
            <a:off x="4722436" y="4679357"/>
            <a:ext cx="2723995" cy="307777"/>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0-RDC Elévation 0.000</a:t>
            </a:r>
            <a:endParaRPr lang="fr-FR" dirty="0"/>
          </a:p>
        </p:txBody>
      </p:sp>
      <p:cxnSp>
        <p:nvCxnSpPr>
          <p:cNvPr id="11" name="Connecteur droit 10">
            <a:extLst>
              <a:ext uri="{FF2B5EF4-FFF2-40B4-BE49-F238E27FC236}">
                <a16:creationId xmlns="" xmlns:a16="http://schemas.microsoft.com/office/drawing/2014/main" id="{BC0A3CBE-8EBA-4F2F-AB56-31EE680E9C44}"/>
              </a:ext>
            </a:extLst>
          </p:cNvPr>
          <p:cNvCxnSpPr/>
          <p:nvPr/>
        </p:nvCxnSpPr>
        <p:spPr>
          <a:xfrm>
            <a:off x="1480457" y="4990011"/>
            <a:ext cx="3250085" cy="0"/>
          </a:xfrm>
          <a:prstGeom prst="line">
            <a:avLst/>
          </a:prstGeom>
        </p:spPr>
        <p:style>
          <a:lnRef idx="1">
            <a:schemeClr val="accent1"/>
          </a:lnRef>
          <a:fillRef idx="0">
            <a:schemeClr val="accent1"/>
          </a:fillRef>
          <a:effectRef idx="0">
            <a:schemeClr val="accent1"/>
          </a:effectRef>
          <a:fontRef idx="minor">
            <a:schemeClr val="tx1"/>
          </a:fontRef>
        </p:style>
      </p:cxnSp>
      <p:sp>
        <p:nvSpPr>
          <p:cNvPr id="31" name="ZoneTexte 1">
            <a:extLst>
              <a:ext uri="{FF2B5EF4-FFF2-40B4-BE49-F238E27FC236}">
                <a16:creationId xmlns="" xmlns:a16="http://schemas.microsoft.com/office/drawing/2014/main" id="{04EA3DAB-E08A-4AE7-903F-1BD213947804}"/>
              </a:ext>
            </a:extLst>
          </p:cNvPr>
          <p:cNvSpPr txBox="1"/>
          <p:nvPr/>
        </p:nvSpPr>
        <p:spPr>
          <a:xfrm>
            <a:off x="4572000" y="2036972"/>
            <a:ext cx="2874431" cy="307777"/>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1- R+1 Elévation 2.800</a:t>
            </a:r>
            <a:endParaRPr lang="fr-FR" dirty="0"/>
          </a:p>
        </p:txBody>
      </p:sp>
      <p:cxnSp>
        <p:nvCxnSpPr>
          <p:cNvPr id="32" name="Connecteur droit 31">
            <a:extLst>
              <a:ext uri="{FF2B5EF4-FFF2-40B4-BE49-F238E27FC236}">
                <a16:creationId xmlns="" xmlns:a16="http://schemas.microsoft.com/office/drawing/2014/main" id="{3C4D254D-0E9C-4253-8244-2F1F21A99982}"/>
              </a:ext>
            </a:extLst>
          </p:cNvPr>
          <p:cNvCxnSpPr/>
          <p:nvPr/>
        </p:nvCxnSpPr>
        <p:spPr>
          <a:xfrm>
            <a:off x="1330021" y="2347626"/>
            <a:ext cx="3250085" cy="0"/>
          </a:xfrm>
          <a:prstGeom prst="line">
            <a:avLst/>
          </a:prstGeom>
        </p:spPr>
        <p:style>
          <a:lnRef idx="1">
            <a:schemeClr val="accent1"/>
          </a:lnRef>
          <a:fillRef idx="0">
            <a:schemeClr val="accent1"/>
          </a:fillRef>
          <a:effectRef idx="0">
            <a:schemeClr val="accent1"/>
          </a:effectRef>
          <a:fontRef idx="minor">
            <a:schemeClr val="tx1"/>
          </a:fontRef>
        </p:style>
      </p:cxnSp>
      <p:sp>
        <p:nvSpPr>
          <p:cNvPr id="33" name="ZoneTexte 1">
            <a:extLst>
              <a:ext uri="{FF2B5EF4-FFF2-40B4-BE49-F238E27FC236}">
                <a16:creationId xmlns="" xmlns:a16="http://schemas.microsoft.com/office/drawing/2014/main" id="{C81ABC49-D670-4370-A969-F0EDF7BD5903}"/>
              </a:ext>
            </a:extLst>
          </p:cNvPr>
          <p:cNvSpPr txBox="1"/>
          <p:nvPr/>
        </p:nvSpPr>
        <p:spPr>
          <a:xfrm>
            <a:off x="4580106" y="1598956"/>
            <a:ext cx="2874431" cy="307777"/>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2-Acrotère Elévation 3.200</a:t>
            </a:r>
            <a:endParaRPr lang="fr-FR" dirty="0"/>
          </a:p>
        </p:txBody>
      </p:sp>
      <p:cxnSp>
        <p:nvCxnSpPr>
          <p:cNvPr id="34" name="Connecteur droit 33">
            <a:extLst>
              <a:ext uri="{FF2B5EF4-FFF2-40B4-BE49-F238E27FC236}">
                <a16:creationId xmlns="" xmlns:a16="http://schemas.microsoft.com/office/drawing/2014/main" id="{A456E193-9BE8-49C3-B319-1CB94DCF6C57}"/>
              </a:ext>
            </a:extLst>
          </p:cNvPr>
          <p:cNvCxnSpPr/>
          <p:nvPr/>
        </p:nvCxnSpPr>
        <p:spPr>
          <a:xfrm>
            <a:off x="1338127" y="1909610"/>
            <a:ext cx="3250085" cy="0"/>
          </a:xfrm>
          <a:prstGeom prst="line">
            <a:avLst/>
          </a:prstGeom>
        </p:spPr>
        <p:style>
          <a:lnRef idx="1">
            <a:schemeClr val="accent1"/>
          </a:lnRef>
          <a:fillRef idx="0">
            <a:schemeClr val="accent1"/>
          </a:fillRef>
          <a:effectRef idx="0">
            <a:schemeClr val="accent1"/>
          </a:effectRef>
          <a:fontRef idx="minor">
            <a:schemeClr val="tx1"/>
          </a:fontRef>
        </p:style>
      </p:cxnSp>
      <p:sp>
        <p:nvSpPr>
          <p:cNvPr id="35" name="ZoneTexte 1">
            <a:extLst>
              <a:ext uri="{FF2B5EF4-FFF2-40B4-BE49-F238E27FC236}">
                <a16:creationId xmlns="" xmlns:a16="http://schemas.microsoft.com/office/drawing/2014/main" id="{7FF2EEBD-B2D7-4680-8E19-26F1D05A229C}"/>
              </a:ext>
            </a:extLst>
          </p:cNvPr>
          <p:cNvSpPr txBox="1"/>
          <p:nvPr/>
        </p:nvSpPr>
        <p:spPr>
          <a:xfrm>
            <a:off x="4730542" y="5361857"/>
            <a:ext cx="2723995" cy="307777"/>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-1-Vide sanitaire Elévation -0,75</a:t>
            </a:r>
            <a:endParaRPr lang="fr-FR" dirty="0"/>
          </a:p>
        </p:txBody>
      </p:sp>
      <p:cxnSp>
        <p:nvCxnSpPr>
          <p:cNvPr id="36" name="Connecteur droit 35">
            <a:extLst>
              <a:ext uri="{FF2B5EF4-FFF2-40B4-BE49-F238E27FC236}">
                <a16:creationId xmlns="" xmlns:a16="http://schemas.microsoft.com/office/drawing/2014/main" id="{FCB4CFA3-7213-4A3F-9739-8C06854E4C53}"/>
              </a:ext>
            </a:extLst>
          </p:cNvPr>
          <p:cNvCxnSpPr/>
          <p:nvPr/>
        </p:nvCxnSpPr>
        <p:spPr>
          <a:xfrm>
            <a:off x="1488563" y="5672511"/>
            <a:ext cx="3250085" cy="0"/>
          </a:xfrm>
          <a:prstGeom prst="line">
            <a:avLst/>
          </a:prstGeom>
        </p:spPr>
        <p:style>
          <a:lnRef idx="1">
            <a:schemeClr val="accent1"/>
          </a:lnRef>
          <a:fillRef idx="0">
            <a:schemeClr val="accent1"/>
          </a:fillRef>
          <a:effectRef idx="0">
            <a:schemeClr val="accent1"/>
          </a:effectRef>
          <a:fontRef idx="minor">
            <a:schemeClr val="tx1"/>
          </a:fontRef>
        </p:style>
      </p:cxnSp>
      <p:sp>
        <p:nvSpPr>
          <p:cNvPr id="41" name="ZoneTexte 1">
            <a:extLst>
              <a:ext uri="{FF2B5EF4-FFF2-40B4-BE49-F238E27FC236}">
                <a16:creationId xmlns="" xmlns:a16="http://schemas.microsoft.com/office/drawing/2014/main" id="{C754E5D3-B41C-443B-A0FE-39266E109D62}"/>
              </a:ext>
            </a:extLst>
          </p:cNvPr>
          <p:cNvSpPr txBox="1"/>
          <p:nvPr/>
        </p:nvSpPr>
        <p:spPr>
          <a:xfrm>
            <a:off x="4722436" y="5953776"/>
            <a:ext cx="2723995" cy="307777"/>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-2-Fondation -1,05</a:t>
            </a:r>
            <a:endParaRPr lang="fr-FR" dirty="0"/>
          </a:p>
        </p:txBody>
      </p:sp>
      <p:cxnSp>
        <p:nvCxnSpPr>
          <p:cNvPr id="42" name="Connecteur droit 41">
            <a:extLst>
              <a:ext uri="{FF2B5EF4-FFF2-40B4-BE49-F238E27FC236}">
                <a16:creationId xmlns="" xmlns:a16="http://schemas.microsoft.com/office/drawing/2014/main" id="{A29B1D51-1E28-4FCD-9E25-274772F9D983}"/>
              </a:ext>
            </a:extLst>
          </p:cNvPr>
          <p:cNvCxnSpPr/>
          <p:nvPr/>
        </p:nvCxnSpPr>
        <p:spPr>
          <a:xfrm>
            <a:off x="1480457" y="5943709"/>
            <a:ext cx="3250085"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43" name="Connecteur droit avec flèche 42">
            <a:extLst>
              <a:ext uri="{FF2B5EF4-FFF2-40B4-BE49-F238E27FC236}">
                <a16:creationId xmlns="" xmlns:a16="http://schemas.microsoft.com/office/drawing/2014/main" id="{35D9E765-CC13-429B-AC78-2907478757BE}"/>
              </a:ext>
            </a:extLst>
          </p:cNvPr>
          <p:cNvCxnSpPr>
            <a:cxnSpLocks/>
            <a:stCxn id="63" idx="2"/>
          </p:cNvCxnSpPr>
          <p:nvPr/>
        </p:nvCxnSpPr>
        <p:spPr>
          <a:xfrm>
            <a:off x="6553118" y="3423802"/>
            <a:ext cx="1284596" cy="162716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7710023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 xmlns:a16="http://schemas.microsoft.com/office/drawing/2014/main" id="{E6A18263-A4E1-4638-9512-A3C13675DC2F}"/>
              </a:ext>
            </a:extLst>
          </p:cNvPr>
          <p:cNvPicPr>
            <a:picLocks noChangeAspect="1"/>
          </p:cNvPicPr>
          <p:nvPr/>
        </p:nvPicPr>
        <p:blipFill>
          <a:blip r:embed="rId2"/>
          <a:stretch>
            <a:fillRect/>
          </a:stretch>
        </p:blipFill>
        <p:spPr>
          <a:xfrm>
            <a:off x="668284" y="1423809"/>
            <a:ext cx="6307282" cy="5116816"/>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a:xfrm>
            <a:off x="-1588" y="6492875"/>
            <a:ext cx="2057401" cy="365125"/>
          </a:xfrm>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17</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0" y="-1610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latin typeface="+mn-lt"/>
              </a:rPr>
              <a:t>2.1. Réglage de la hauteur des différents niveaux</a:t>
            </a:r>
            <a:endParaRPr lang="fr-FR" sz="2000" dirty="0">
              <a:solidFill>
                <a:srgbClr val="002060"/>
              </a:solidFill>
              <a:latin typeface="+mn-lt"/>
            </a:endParaRPr>
          </a:p>
        </p:txBody>
      </p:sp>
      <p:sp>
        <p:nvSpPr>
          <p:cNvPr id="49" name="ZoneTexte 1">
            <a:extLst>
              <a:ext uri="{FF2B5EF4-FFF2-40B4-BE49-F238E27FC236}">
                <a16:creationId xmlns="" xmlns:a16="http://schemas.microsoft.com/office/drawing/2014/main" id="{9EA60456-2B8A-4E4A-AA94-7E5FACBF7573}"/>
              </a:ext>
            </a:extLst>
          </p:cNvPr>
          <p:cNvSpPr txBox="1"/>
          <p:nvPr/>
        </p:nvSpPr>
        <p:spPr>
          <a:xfrm>
            <a:off x="505196" y="872096"/>
            <a:ext cx="7524107" cy="307777"/>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Pour une plus grande clarté sur les vues d’élévation vous pouvez décaler les intitulés de niveaux </a:t>
            </a:r>
            <a:endParaRPr lang="fr-FR" dirty="0"/>
          </a:p>
        </p:txBody>
      </p:sp>
      <p:grpSp>
        <p:nvGrpSpPr>
          <p:cNvPr id="50" name="Groupe 49">
            <a:extLst>
              <a:ext uri="{FF2B5EF4-FFF2-40B4-BE49-F238E27FC236}">
                <a16:creationId xmlns="" xmlns:a16="http://schemas.microsoft.com/office/drawing/2014/main" id="{FB6A47B6-3966-4D1C-9B9D-123ECC37644F}"/>
              </a:ext>
            </a:extLst>
          </p:cNvPr>
          <p:cNvGrpSpPr>
            <a:grpSpLocks/>
          </p:cNvGrpSpPr>
          <p:nvPr/>
        </p:nvGrpSpPr>
        <p:grpSpPr bwMode="auto">
          <a:xfrm>
            <a:off x="313195" y="748577"/>
            <a:ext cx="334963" cy="277813"/>
            <a:chOff x="4246088" y="4664940"/>
            <a:chExt cx="318782" cy="277860"/>
          </a:xfrm>
        </p:grpSpPr>
        <p:sp>
          <p:nvSpPr>
            <p:cNvPr id="51" name="Ellipse 50">
              <a:extLst>
                <a:ext uri="{FF2B5EF4-FFF2-40B4-BE49-F238E27FC236}">
                  <a16:creationId xmlns="" xmlns:a16="http://schemas.microsoft.com/office/drawing/2014/main" id="{D7CE21B3-10E9-4731-BCDC-4B6AEABD8551}"/>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52" name="ZoneTexte 97">
              <a:extLst>
                <a:ext uri="{FF2B5EF4-FFF2-40B4-BE49-F238E27FC236}">
                  <a16:creationId xmlns="" xmlns:a16="http://schemas.microsoft.com/office/drawing/2014/main" id="{5956474F-CA8C-46D9-975D-ACD2F8DE7EBC}"/>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5</a:t>
              </a:r>
            </a:p>
          </p:txBody>
        </p:sp>
      </p:grpSp>
      <p:sp>
        <p:nvSpPr>
          <p:cNvPr id="63" name="ZoneTexte 94">
            <a:extLst>
              <a:ext uri="{FF2B5EF4-FFF2-40B4-BE49-F238E27FC236}">
                <a16:creationId xmlns="" xmlns:a16="http://schemas.microsoft.com/office/drawing/2014/main" id="{DBFD8AE3-FC4C-4C6D-8C92-235F154F29A4}"/>
              </a:ext>
            </a:extLst>
          </p:cNvPr>
          <p:cNvSpPr txBox="1">
            <a:spLocks noChangeArrowheads="1"/>
          </p:cNvSpPr>
          <p:nvPr/>
        </p:nvSpPr>
        <p:spPr bwMode="auto">
          <a:xfrm>
            <a:off x="2291539" y="2113833"/>
            <a:ext cx="3628940"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le niveau,</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 </a:t>
            </a:r>
            <a:r>
              <a:rPr lang="fr-FR" altLang="fr-FR" sz="1200" dirty="0">
                <a:latin typeface="Calibri"/>
                <a:cs typeface="Calibri"/>
                <a:sym typeface="Wingdings" panose="05000000000000000000" pitchFamily="2" charset="2"/>
              </a:rPr>
              <a:t>sur le petit symbole en forme de z,</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sur le rond et déplacer le vers le haut pour le décaler.</a:t>
            </a:r>
          </a:p>
        </p:txBody>
      </p:sp>
      <p:cxnSp>
        <p:nvCxnSpPr>
          <p:cNvPr id="43" name="Connecteur droit avec flèche 42">
            <a:extLst>
              <a:ext uri="{FF2B5EF4-FFF2-40B4-BE49-F238E27FC236}">
                <a16:creationId xmlns="" xmlns:a16="http://schemas.microsoft.com/office/drawing/2014/main" id="{35D9E765-CC13-429B-AC78-2907478757BE}"/>
              </a:ext>
            </a:extLst>
          </p:cNvPr>
          <p:cNvCxnSpPr>
            <a:cxnSpLocks/>
            <a:stCxn id="63" idx="2"/>
          </p:cNvCxnSpPr>
          <p:nvPr/>
        </p:nvCxnSpPr>
        <p:spPr>
          <a:xfrm>
            <a:off x="4106009" y="2944830"/>
            <a:ext cx="1284596" cy="162716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8" name="Image 7">
            <a:extLst>
              <a:ext uri="{FF2B5EF4-FFF2-40B4-BE49-F238E27FC236}">
                <a16:creationId xmlns="" xmlns:a16="http://schemas.microsoft.com/office/drawing/2014/main" id="{1D1D421F-0DCA-46AC-89F1-7DF04D551EA1}"/>
              </a:ext>
            </a:extLst>
          </p:cNvPr>
          <p:cNvPicPr>
            <a:picLocks noChangeAspect="1"/>
          </p:cNvPicPr>
          <p:nvPr/>
        </p:nvPicPr>
        <p:blipFill rotWithShape="1">
          <a:blip r:embed="rId3"/>
          <a:srcRect l="33982" t="18565" r="3343" b="10971"/>
          <a:stretch/>
        </p:blipFill>
        <p:spPr>
          <a:xfrm>
            <a:off x="6788308" y="3401796"/>
            <a:ext cx="1817589" cy="2167506"/>
          </a:xfrm>
          <a:prstGeom prst="rect">
            <a:avLst/>
          </a:prstGeom>
        </p:spPr>
      </p:pic>
      <p:cxnSp>
        <p:nvCxnSpPr>
          <p:cNvPr id="30" name="Connecteur droit avec flèche 29">
            <a:extLst>
              <a:ext uri="{FF2B5EF4-FFF2-40B4-BE49-F238E27FC236}">
                <a16:creationId xmlns="" xmlns:a16="http://schemas.microsoft.com/office/drawing/2014/main" id="{A52EA3C5-0D24-48B5-A6F6-15E2082D5B4C}"/>
              </a:ext>
            </a:extLst>
          </p:cNvPr>
          <p:cNvCxnSpPr>
            <a:cxnSpLocks/>
            <a:stCxn id="63" idx="2"/>
          </p:cNvCxnSpPr>
          <p:nvPr/>
        </p:nvCxnSpPr>
        <p:spPr>
          <a:xfrm>
            <a:off x="4106009" y="2944830"/>
            <a:ext cx="3099066" cy="96531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39" name="Groupe 95">
            <a:extLst>
              <a:ext uri="{FF2B5EF4-FFF2-40B4-BE49-F238E27FC236}">
                <a16:creationId xmlns="" xmlns:a16="http://schemas.microsoft.com/office/drawing/2014/main" id="{3F9BA36C-B996-419D-868E-7EEE78938687}"/>
              </a:ext>
            </a:extLst>
          </p:cNvPr>
          <p:cNvGrpSpPr>
            <a:grpSpLocks/>
          </p:cNvGrpSpPr>
          <p:nvPr/>
        </p:nvGrpSpPr>
        <p:grpSpPr bwMode="auto">
          <a:xfrm>
            <a:off x="2120004" y="1975357"/>
            <a:ext cx="343069" cy="276952"/>
            <a:chOff x="4198688" y="2102126"/>
            <a:chExt cx="326496" cy="276999"/>
          </a:xfrm>
        </p:grpSpPr>
        <p:sp>
          <p:nvSpPr>
            <p:cNvPr id="40" name="Ellipse 39">
              <a:extLst>
                <a:ext uri="{FF2B5EF4-FFF2-40B4-BE49-F238E27FC236}">
                  <a16:creationId xmlns="" xmlns:a16="http://schemas.microsoft.com/office/drawing/2014/main" id="{05FAD7C7-305C-4155-BABF-ABAD34123D00}"/>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44" name="ZoneTexte 97">
              <a:extLst>
                <a:ext uri="{FF2B5EF4-FFF2-40B4-BE49-F238E27FC236}">
                  <a16:creationId xmlns="" xmlns:a16="http://schemas.microsoft.com/office/drawing/2014/main" id="{886CC8E3-7D01-45A8-83CF-08138DD016D7}"/>
                </a:ext>
              </a:extLst>
            </p:cNvPr>
            <p:cNvSpPr txBox="1">
              <a:spLocks noChangeArrowheads="1"/>
            </p:cNvSpPr>
            <p:nvPr/>
          </p:nvSpPr>
          <p:spPr bwMode="auto">
            <a:xfrm>
              <a:off x="4206402" y="210212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6</a:t>
              </a:r>
            </a:p>
          </p:txBody>
        </p:sp>
      </p:grpSp>
    </p:spTree>
    <p:extLst>
      <p:ext uri="{BB962C8B-B14F-4D97-AF65-F5344CB8AC3E}">
        <p14:creationId xmlns:p14="http://schemas.microsoft.com/office/powerpoint/2010/main" val="229259647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 xmlns:a16="http://schemas.microsoft.com/office/drawing/2014/main" id="{A5EE8333-6E0D-41B5-BD52-2C7F365BBD66}"/>
              </a:ext>
            </a:extLst>
          </p:cNvPr>
          <p:cNvPicPr>
            <a:picLocks noChangeAspect="1"/>
          </p:cNvPicPr>
          <p:nvPr/>
        </p:nvPicPr>
        <p:blipFill>
          <a:blip r:embed="rId2"/>
          <a:stretch>
            <a:fillRect/>
          </a:stretch>
        </p:blipFill>
        <p:spPr>
          <a:xfrm>
            <a:off x="1553592" y="1753615"/>
            <a:ext cx="6628278" cy="4739260"/>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18</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2637449" y="4120676"/>
            <a:ext cx="4866616"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a:t>
            </a:r>
            <a:r>
              <a:rPr lang="fr-FR" altLang="fr-FR" sz="1200" dirty="0">
                <a:latin typeface="Calibri"/>
                <a:cs typeface="Calibri"/>
                <a:sym typeface="Wingdings" panose="05000000000000000000" pitchFamily="2" charset="2"/>
              </a:rPr>
              <a:t> le plan (ARCHI) 0-RDC</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le menu « Structure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la commande « Quadrillage »</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2476331" y="3921994"/>
            <a:ext cx="343069" cy="276952"/>
            <a:chOff x="4198688" y="2102126"/>
            <a:chExt cx="326496" cy="276999"/>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2" y="210212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0"/>
          </p:cNvCxnSpPr>
          <p:nvPr/>
        </p:nvCxnSpPr>
        <p:spPr>
          <a:xfrm flipH="1" flipV="1">
            <a:off x="2325950" y="1988598"/>
            <a:ext cx="2744807" cy="213207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0" name="Connecteur droit avec flèche 29">
            <a:extLst>
              <a:ext uri="{FF2B5EF4-FFF2-40B4-BE49-F238E27FC236}">
                <a16:creationId xmlns="" xmlns:a16="http://schemas.microsoft.com/office/drawing/2014/main" id="{E2A72A48-5A88-4703-A4CA-10C57572778B}"/>
              </a:ext>
            </a:extLst>
          </p:cNvPr>
          <p:cNvCxnSpPr>
            <a:cxnSpLocks/>
            <a:stCxn id="10" idx="1"/>
          </p:cNvCxnSpPr>
          <p:nvPr/>
        </p:nvCxnSpPr>
        <p:spPr>
          <a:xfrm flipH="1">
            <a:off x="2228295" y="4443842"/>
            <a:ext cx="409154" cy="64633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8" name="ZoneTexte 1">
            <a:extLst>
              <a:ext uri="{FF2B5EF4-FFF2-40B4-BE49-F238E27FC236}">
                <a16:creationId xmlns="" xmlns:a16="http://schemas.microsoft.com/office/drawing/2014/main" id="{205F93FC-C0EF-49F3-B913-DEBA8422B2FB}"/>
              </a:ext>
            </a:extLst>
          </p:cNvPr>
          <p:cNvSpPr txBox="1"/>
          <p:nvPr/>
        </p:nvSpPr>
        <p:spPr>
          <a:xfrm>
            <a:off x="526312" y="815248"/>
            <a:ext cx="8182682" cy="738664"/>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L’étape suivante va consister à réaliser le quadrillage à l’axe des murs.</a:t>
            </a:r>
          </a:p>
          <a:p>
            <a:pPr algn="just">
              <a:defRPr/>
            </a:pPr>
            <a:r>
              <a:rPr lang="fr-FR" sz="1400" i="1" dirty="0">
                <a:latin typeface="Calibri"/>
                <a:cs typeface="Calibri"/>
              </a:rPr>
              <a:t>Pour vous déplacer latéralement dans une vue 2D maintenez la molette appuyée et déplacez-vous dans la direction souhaitée. Utilisez la molette pour faire un zoom avant/arrière.</a:t>
            </a:r>
            <a:endParaRPr lang="fr-FR" dirty="0"/>
          </a:p>
        </p:txBody>
      </p:sp>
      <p:grpSp>
        <p:nvGrpSpPr>
          <p:cNvPr id="19" name="Groupe 18">
            <a:extLst>
              <a:ext uri="{FF2B5EF4-FFF2-40B4-BE49-F238E27FC236}">
                <a16:creationId xmlns="" xmlns:a16="http://schemas.microsoft.com/office/drawing/2014/main" id="{3AAA0D41-1067-480B-89B1-7D260A7F97AB}"/>
              </a:ext>
            </a:extLst>
          </p:cNvPr>
          <p:cNvGrpSpPr>
            <a:grpSpLocks/>
          </p:cNvGrpSpPr>
          <p:nvPr/>
        </p:nvGrpSpPr>
        <p:grpSpPr bwMode="auto">
          <a:xfrm>
            <a:off x="334310" y="691729"/>
            <a:ext cx="334963" cy="277813"/>
            <a:chOff x="4246088" y="4664940"/>
            <a:chExt cx="318782" cy="277860"/>
          </a:xfrm>
        </p:grpSpPr>
        <p:sp>
          <p:nvSpPr>
            <p:cNvPr id="20" name="Ellipse 19">
              <a:extLst>
                <a:ext uri="{FF2B5EF4-FFF2-40B4-BE49-F238E27FC236}">
                  <a16:creationId xmlns="" xmlns:a16="http://schemas.microsoft.com/office/drawing/2014/main" id="{79AE0A1F-CB8A-46D2-BA32-3AE48FCED118}"/>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21" name="ZoneTexte 97">
              <a:extLst>
                <a:ext uri="{FF2B5EF4-FFF2-40B4-BE49-F238E27FC236}">
                  <a16:creationId xmlns="" xmlns:a16="http://schemas.microsoft.com/office/drawing/2014/main" id="{C9A64A0A-6A45-4C23-94A8-D41307AE3840}"/>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1</a:t>
              </a:r>
            </a:p>
          </p:txBody>
        </p:sp>
      </p:grpSp>
      <p:sp>
        <p:nvSpPr>
          <p:cNvPr id="24" name="ZoneTexte 23">
            <a:extLst>
              <a:ext uri="{FF2B5EF4-FFF2-40B4-BE49-F238E27FC236}">
                <a16:creationId xmlns="" xmlns:a16="http://schemas.microsoft.com/office/drawing/2014/main" id="{BF7D8D01-6B6A-48EF-9314-F9D077D55430}"/>
              </a:ext>
            </a:extLst>
          </p:cNvPr>
          <p:cNvSpPr txBox="1"/>
          <p:nvPr/>
        </p:nvSpPr>
        <p:spPr>
          <a:xfrm>
            <a:off x="0" y="-1610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latin typeface="+mn-lt"/>
              </a:rPr>
              <a:t>2.2. Quadrillage</a:t>
            </a:r>
            <a:endParaRPr lang="fr-FR" sz="2000" dirty="0">
              <a:solidFill>
                <a:srgbClr val="002060"/>
              </a:solidFill>
              <a:latin typeface="+mn-lt"/>
            </a:endParaRPr>
          </a:p>
        </p:txBody>
      </p:sp>
      <p:cxnSp>
        <p:nvCxnSpPr>
          <p:cNvPr id="27" name="Connecteur droit avec flèche 26">
            <a:extLst>
              <a:ext uri="{FF2B5EF4-FFF2-40B4-BE49-F238E27FC236}">
                <a16:creationId xmlns="" xmlns:a16="http://schemas.microsoft.com/office/drawing/2014/main" id="{B110ABEC-795A-4FEB-B162-FC7816CCF28A}"/>
              </a:ext>
            </a:extLst>
          </p:cNvPr>
          <p:cNvCxnSpPr>
            <a:cxnSpLocks/>
            <a:stCxn id="10" idx="0"/>
          </p:cNvCxnSpPr>
          <p:nvPr/>
        </p:nvCxnSpPr>
        <p:spPr>
          <a:xfrm flipV="1">
            <a:off x="5070757" y="2254928"/>
            <a:ext cx="2262198" cy="186574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95395418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F6E85EDA-73EF-4856-AB44-840511C71C41}"/>
              </a:ext>
            </a:extLst>
          </p:cNvPr>
          <p:cNvPicPr>
            <a:picLocks noChangeAspect="1"/>
          </p:cNvPicPr>
          <p:nvPr/>
        </p:nvPicPr>
        <p:blipFill>
          <a:blip r:embed="rId2"/>
          <a:stretch>
            <a:fillRect/>
          </a:stretch>
        </p:blipFill>
        <p:spPr>
          <a:xfrm>
            <a:off x="166659" y="1367921"/>
            <a:ext cx="4167877" cy="3571875"/>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19</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1361099" y="879532"/>
            <a:ext cx="4866616"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Nous allons commencer l’implantation par le coin en haut à droite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 </a:t>
            </a:r>
            <a:r>
              <a:rPr lang="fr-FR" altLang="fr-FR" sz="1200" dirty="0">
                <a:latin typeface="Calibri"/>
                <a:cs typeface="Calibri"/>
                <a:sym typeface="Wingdings" panose="05000000000000000000" pitchFamily="2" charset="2"/>
              </a:rPr>
              <a:t>le premier point dans cette zone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Tracer </a:t>
            </a:r>
            <a:r>
              <a:rPr lang="fr-FR" altLang="fr-FR" sz="1200" dirty="0">
                <a:latin typeface="Calibri"/>
                <a:cs typeface="Calibri"/>
                <a:sym typeface="Wingdings" panose="05000000000000000000" pitchFamily="2" charset="2"/>
              </a:rPr>
              <a:t>un trait horizontal jusqu'à celle-ci </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1232831" y="780580"/>
            <a:ext cx="343069" cy="276952"/>
            <a:chOff x="4198688" y="2102126"/>
            <a:chExt cx="326496" cy="276999"/>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2" y="210212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3</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2"/>
          </p:cNvCxnSpPr>
          <p:nvPr/>
        </p:nvCxnSpPr>
        <p:spPr>
          <a:xfrm flipH="1">
            <a:off x="1800225" y="1525863"/>
            <a:ext cx="1994182" cy="78104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0" y="-1610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latin typeface="+mn-lt"/>
              </a:rPr>
              <a:t>2.2. </a:t>
            </a:r>
            <a:r>
              <a:rPr lang="fr-FR" dirty="0">
                <a:solidFill>
                  <a:srgbClr val="002060"/>
                </a:solidFill>
                <a:latin typeface="+mn-lt"/>
              </a:rPr>
              <a:t>Quadrillage</a:t>
            </a:r>
            <a:endParaRPr lang="fr-FR" sz="2000" dirty="0">
              <a:solidFill>
                <a:srgbClr val="002060"/>
              </a:solidFill>
              <a:latin typeface="+mn-lt"/>
            </a:endParaRPr>
          </a:p>
        </p:txBody>
      </p:sp>
      <p:cxnSp>
        <p:nvCxnSpPr>
          <p:cNvPr id="27" name="Connecteur droit avec flèche 26">
            <a:extLst>
              <a:ext uri="{FF2B5EF4-FFF2-40B4-BE49-F238E27FC236}">
                <a16:creationId xmlns="" xmlns:a16="http://schemas.microsoft.com/office/drawing/2014/main" id="{B110ABEC-795A-4FEB-B162-FC7816CCF28A}"/>
              </a:ext>
            </a:extLst>
          </p:cNvPr>
          <p:cNvCxnSpPr>
            <a:cxnSpLocks/>
          </p:cNvCxnSpPr>
          <p:nvPr/>
        </p:nvCxnSpPr>
        <p:spPr>
          <a:xfrm flipH="1">
            <a:off x="3367087" y="1565802"/>
            <a:ext cx="427321" cy="74111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7" name="Rectangle 16">
            <a:extLst>
              <a:ext uri="{FF2B5EF4-FFF2-40B4-BE49-F238E27FC236}">
                <a16:creationId xmlns="" xmlns:a16="http://schemas.microsoft.com/office/drawing/2014/main" id="{CB123127-A3CD-4552-9309-879ADDEC948B}"/>
              </a:ext>
            </a:extLst>
          </p:cNvPr>
          <p:cNvSpPr/>
          <p:nvPr/>
        </p:nvSpPr>
        <p:spPr>
          <a:xfrm>
            <a:off x="1123950" y="2306912"/>
            <a:ext cx="676275" cy="772030"/>
          </a:xfrm>
          <a:prstGeom prst="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29" name="Rectangle 28">
            <a:extLst>
              <a:ext uri="{FF2B5EF4-FFF2-40B4-BE49-F238E27FC236}">
                <a16:creationId xmlns="" xmlns:a16="http://schemas.microsoft.com/office/drawing/2014/main" id="{717FF106-7594-4BE5-A4D8-6C14911008DD}"/>
              </a:ext>
            </a:extLst>
          </p:cNvPr>
          <p:cNvSpPr/>
          <p:nvPr/>
        </p:nvSpPr>
        <p:spPr>
          <a:xfrm>
            <a:off x="2690812" y="2306912"/>
            <a:ext cx="676275" cy="772030"/>
          </a:xfrm>
          <a:prstGeom prst="rect">
            <a:avLst/>
          </a:prstGeom>
          <a:no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31" name="Image 30">
            <a:extLst>
              <a:ext uri="{FF2B5EF4-FFF2-40B4-BE49-F238E27FC236}">
                <a16:creationId xmlns="" xmlns:a16="http://schemas.microsoft.com/office/drawing/2014/main" id="{014F9AA2-E87A-4B22-9732-9810E8F66569}"/>
              </a:ext>
            </a:extLst>
          </p:cNvPr>
          <p:cNvPicPr>
            <a:picLocks noChangeAspect="1"/>
          </p:cNvPicPr>
          <p:nvPr/>
        </p:nvPicPr>
        <p:blipFill>
          <a:blip r:embed="rId3"/>
          <a:stretch>
            <a:fillRect/>
          </a:stretch>
        </p:blipFill>
        <p:spPr>
          <a:xfrm>
            <a:off x="4684994" y="1779289"/>
            <a:ext cx="3529012" cy="3688130"/>
          </a:xfrm>
          <a:prstGeom prst="rect">
            <a:avLst/>
          </a:prstGeom>
        </p:spPr>
      </p:pic>
      <p:sp>
        <p:nvSpPr>
          <p:cNvPr id="33" name="ZoneTexte 94">
            <a:extLst>
              <a:ext uri="{FF2B5EF4-FFF2-40B4-BE49-F238E27FC236}">
                <a16:creationId xmlns="" xmlns:a16="http://schemas.microsoft.com/office/drawing/2014/main" id="{53C9BDF7-DA14-4B27-906B-1FEF0CA5B117}"/>
              </a:ext>
            </a:extLst>
          </p:cNvPr>
          <p:cNvSpPr txBox="1">
            <a:spLocks noChangeArrowheads="1"/>
          </p:cNvSpPr>
          <p:nvPr/>
        </p:nvSpPr>
        <p:spPr bwMode="auto">
          <a:xfrm>
            <a:off x="463269" y="3740934"/>
            <a:ext cx="4642131" cy="27699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Recommencer </a:t>
            </a:r>
            <a:r>
              <a:rPr lang="fr-FR" altLang="fr-FR" sz="1200" dirty="0">
                <a:latin typeface="Calibri"/>
                <a:cs typeface="Calibri"/>
                <a:sym typeface="Wingdings" panose="05000000000000000000" pitchFamily="2" charset="2"/>
              </a:rPr>
              <a:t>l’opération pour le premier trait vertical (angle de 90°)</a:t>
            </a:r>
          </a:p>
        </p:txBody>
      </p:sp>
      <p:grpSp>
        <p:nvGrpSpPr>
          <p:cNvPr id="34" name="Groupe 95">
            <a:extLst>
              <a:ext uri="{FF2B5EF4-FFF2-40B4-BE49-F238E27FC236}">
                <a16:creationId xmlns="" xmlns:a16="http://schemas.microsoft.com/office/drawing/2014/main" id="{57CF2C61-6CD0-41D3-B320-A4DA7175F677}"/>
              </a:ext>
            </a:extLst>
          </p:cNvPr>
          <p:cNvGrpSpPr>
            <a:grpSpLocks/>
          </p:cNvGrpSpPr>
          <p:nvPr/>
        </p:nvGrpSpPr>
        <p:grpSpPr bwMode="auto">
          <a:xfrm>
            <a:off x="335001" y="3641982"/>
            <a:ext cx="343069" cy="276952"/>
            <a:chOff x="4198688" y="2102126"/>
            <a:chExt cx="326496" cy="276999"/>
          </a:xfrm>
        </p:grpSpPr>
        <p:sp>
          <p:nvSpPr>
            <p:cNvPr id="35" name="Ellipse 34">
              <a:extLst>
                <a:ext uri="{FF2B5EF4-FFF2-40B4-BE49-F238E27FC236}">
                  <a16:creationId xmlns="" xmlns:a16="http://schemas.microsoft.com/office/drawing/2014/main" id="{3D4D370F-36C2-41E2-BAF8-935ABA6C2707}"/>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6" name="ZoneTexte 97">
              <a:extLst>
                <a:ext uri="{FF2B5EF4-FFF2-40B4-BE49-F238E27FC236}">
                  <a16:creationId xmlns="" xmlns:a16="http://schemas.microsoft.com/office/drawing/2014/main" id="{0F7133A7-DB1B-451B-BFAD-E8C340555007}"/>
                </a:ext>
              </a:extLst>
            </p:cNvPr>
            <p:cNvSpPr txBox="1">
              <a:spLocks noChangeArrowheads="1"/>
            </p:cNvSpPr>
            <p:nvPr/>
          </p:nvSpPr>
          <p:spPr bwMode="auto">
            <a:xfrm>
              <a:off x="4206402" y="210212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4</a:t>
              </a:r>
            </a:p>
          </p:txBody>
        </p:sp>
      </p:grpSp>
      <p:cxnSp>
        <p:nvCxnSpPr>
          <p:cNvPr id="37" name="Connecteur droit avec flèche 36">
            <a:extLst>
              <a:ext uri="{FF2B5EF4-FFF2-40B4-BE49-F238E27FC236}">
                <a16:creationId xmlns="" xmlns:a16="http://schemas.microsoft.com/office/drawing/2014/main" id="{E179D20B-1357-4C75-A56A-C16058FFF652}"/>
              </a:ext>
            </a:extLst>
          </p:cNvPr>
          <p:cNvCxnSpPr>
            <a:cxnSpLocks/>
            <a:stCxn id="33" idx="3"/>
          </p:cNvCxnSpPr>
          <p:nvPr/>
        </p:nvCxnSpPr>
        <p:spPr>
          <a:xfrm flipV="1">
            <a:off x="5105400" y="2819071"/>
            <a:ext cx="269826" cy="106036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3" name="Connecteur droit avec flèche 42">
            <a:extLst>
              <a:ext uri="{FF2B5EF4-FFF2-40B4-BE49-F238E27FC236}">
                <a16:creationId xmlns="" xmlns:a16="http://schemas.microsoft.com/office/drawing/2014/main" id="{BAB5FFE0-E1A2-4873-98CB-441A7685C877}"/>
              </a:ext>
            </a:extLst>
          </p:cNvPr>
          <p:cNvCxnSpPr>
            <a:cxnSpLocks/>
          </p:cNvCxnSpPr>
          <p:nvPr/>
        </p:nvCxnSpPr>
        <p:spPr>
          <a:xfrm flipV="1">
            <a:off x="5105400" y="3641983"/>
            <a:ext cx="1009650" cy="27695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6" name="Connecteur droit avec flèche 45">
            <a:extLst>
              <a:ext uri="{FF2B5EF4-FFF2-40B4-BE49-F238E27FC236}">
                <a16:creationId xmlns="" xmlns:a16="http://schemas.microsoft.com/office/drawing/2014/main" id="{37CB999C-044F-4C7E-804F-0D7831ED8453}"/>
              </a:ext>
            </a:extLst>
          </p:cNvPr>
          <p:cNvCxnSpPr>
            <a:cxnSpLocks/>
            <a:stCxn id="33" idx="3"/>
          </p:cNvCxnSpPr>
          <p:nvPr/>
        </p:nvCxnSpPr>
        <p:spPr>
          <a:xfrm>
            <a:off x="5105400" y="3879434"/>
            <a:ext cx="234999" cy="68304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49" name="ZoneTexte 1">
            <a:extLst>
              <a:ext uri="{FF2B5EF4-FFF2-40B4-BE49-F238E27FC236}">
                <a16:creationId xmlns="" xmlns:a16="http://schemas.microsoft.com/office/drawing/2014/main" id="{9EA60456-2B8A-4E4A-AA94-7E5FACBF7573}"/>
              </a:ext>
            </a:extLst>
          </p:cNvPr>
          <p:cNvSpPr txBox="1"/>
          <p:nvPr/>
        </p:nvSpPr>
        <p:spPr>
          <a:xfrm>
            <a:off x="555277" y="5332137"/>
            <a:ext cx="6388448" cy="307777"/>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Ouvrez maintenant le plan de niveau des logements Cassis nord pour avoir les cotes</a:t>
            </a:r>
            <a:endParaRPr lang="fr-FR" dirty="0"/>
          </a:p>
        </p:txBody>
      </p:sp>
      <p:grpSp>
        <p:nvGrpSpPr>
          <p:cNvPr id="50" name="Groupe 49">
            <a:extLst>
              <a:ext uri="{FF2B5EF4-FFF2-40B4-BE49-F238E27FC236}">
                <a16:creationId xmlns="" xmlns:a16="http://schemas.microsoft.com/office/drawing/2014/main" id="{FB6A47B6-3966-4D1C-9B9D-123ECC37644F}"/>
              </a:ext>
            </a:extLst>
          </p:cNvPr>
          <p:cNvGrpSpPr>
            <a:grpSpLocks/>
          </p:cNvGrpSpPr>
          <p:nvPr/>
        </p:nvGrpSpPr>
        <p:grpSpPr bwMode="auto">
          <a:xfrm>
            <a:off x="363275" y="5208618"/>
            <a:ext cx="334963" cy="277813"/>
            <a:chOff x="4246088" y="4664940"/>
            <a:chExt cx="318782" cy="277860"/>
          </a:xfrm>
        </p:grpSpPr>
        <p:sp>
          <p:nvSpPr>
            <p:cNvPr id="51" name="Ellipse 50">
              <a:extLst>
                <a:ext uri="{FF2B5EF4-FFF2-40B4-BE49-F238E27FC236}">
                  <a16:creationId xmlns="" xmlns:a16="http://schemas.microsoft.com/office/drawing/2014/main" id="{D7CE21B3-10E9-4731-BCDC-4B6AEABD8551}"/>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52" name="ZoneTexte 97">
              <a:extLst>
                <a:ext uri="{FF2B5EF4-FFF2-40B4-BE49-F238E27FC236}">
                  <a16:creationId xmlns="" xmlns:a16="http://schemas.microsoft.com/office/drawing/2014/main" id="{5956474F-CA8C-46D9-975D-ACD2F8DE7EBC}"/>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5</a:t>
              </a:r>
            </a:p>
          </p:txBody>
        </p:sp>
      </p:grpSp>
    </p:spTree>
    <p:extLst>
      <p:ext uri="{BB962C8B-B14F-4D97-AF65-F5344CB8AC3E}">
        <p14:creationId xmlns:p14="http://schemas.microsoft.com/office/powerpoint/2010/main" val="14907475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ZoneTexte 10">
            <a:extLst>
              <a:ext uri="{FF2B5EF4-FFF2-40B4-BE49-F238E27FC236}">
                <a16:creationId xmlns="" xmlns:a16="http://schemas.microsoft.com/office/drawing/2014/main" id="{275A369E-064B-4881-A0BF-3405A8C2394C}"/>
              </a:ext>
            </a:extLst>
          </p:cNvPr>
          <p:cNvSpPr txBox="1"/>
          <p:nvPr/>
        </p:nvSpPr>
        <p:spPr>
          <a:xfrm>
            <a:off x="347663" y="123825"/>
            <a:ext cx="8448675" cy="708025"/>
          </a:xfrm>
          <a:prstGeom prst="rect">
            <a:avLst/>
          </a:prstGeom>
          <a:noFill/>
        </p:spPr>
        <p:txBody>
          <a:bodyPr lIns="91440" tIns="45720" rIns="91440" bIns="45720" anchor="t">
            <a:spAutoFit/>
          </a:bodyPr>
          <a:lstStyle/>
          <a:p>
            <a:pPr algn="ctr">
              <a:spcBef>
                <a:spcPts val="0"/>
              </a:spcBef>
              <a:spcAft>
                <a:spcPts val="0"/>
              </a:spcAft>
              <a:defRPr/>
            </a:pPr>
            <a:r>
              <a:rPr lang="fr-FR" sz="4000" b="1" dirty="0">
                <a:solidFill>
                  <a:srgbClr val="002060"/>
                </a:solidFill>
                <a:effectLst>
                  <a:outerShdw blurRad="38100" dist="38100" dir="2700000" algn="tl">
                    <a:srgbClr val="000000">
                      <a:alpha val="43137"/>
                    </a:srgbClr>
                  </a:outerShdw>
                </a:effectLst>
                <a:latin typeface="+mn-lt"/>
              </a:rPr>
              <a:t>Maquette structure sous REVIT</a:t>
            </a:r>
            <a:endParaRPr lang="fr-FR" dirty="0"/>
          </a:p>
        </p:txBody>
      </p:sp>
      <p:sp>
        <p:nvSpPr>
          <p:cNvPr id="12" name="ZoneTexte 11">
            <a:extLst>
              <a:ext uri="{FF2B5EF4-FFF2-40B4-BE49-F238E27FC236}">
                <a16:creationId xmlns="" xmlns:a16="http://schemas.microsoft.com/office/drawing/2014/main" id="{CD956674-7195-41C7-A32C-FC20A659D333}"/>
              </a:ext>
            </a:extLst>
          </p:cNvPr>
          <p:cNvSpPr txBox="1"/>
          <p:nvPr/>
        </p:nvSpPr>
        <p:spPr>
          <a:xfrm>
            <a:off x="363538" y="1668463"/>
            <a:ext cx="8472487" cy="1323439"/>
          </a:xfrm>
          <a:prstGeom prst="rect">
            <a:avLst/>
          </a:prstGeom>
          <a:solidFill>
            <a:srgbClr val="CCFFFF"/>
          </a:solidFill>
          <a:ln>
            <a:solidFill>
              <a:schemeClr val="accent5">
                <a:lumMod val="50000"/>
              </a:schemeClr>
            </a:solidFill>
          </a:ln>
        </p:spPr>
        <p:txBody>
          <a:bodyPr lIns="91440" tIns="45720" rIns="91440" bIns="45720" anchor="t">
            <a:spAutoFit/>
          </a:bodyPr>
          <a:lstStyle/>
          <a:p>
            <a:pPr eaLnBrk="1" fontAlgn="auto" hangingPunct="1">
              <a:spcBef>
                <a:spcPts val="0"/>
              </a:spcBef>
              <a:spcAft>
                <a:spcPts val="0"/>
              </a:spcAft>
              <a:defRPr/>
            </a:pPr>
            <a:r>
              <a:rPr lang="fr-FR" sz="1600" b="1" i="1" u="sng" dirty="0">
                <a:latin typeface="+mn-lt"/>
              </a:rPr>
              <a:t>Présentation :</a:t>
            </a:r>
            <a:r>
              <a:rPr lang="fr-FR" sz="1600" i="1" dirty="0">
                <a:latin typeface="+mn-lt"/>
              </a:rPr>
              <a:t> </a:t>
            </a:r>
          </a:p>
          <a:p>
            <a:pPr>
              <a:spcBef>
                <a:spcPts val="0"/>
              </a:spcBef>
              <a:spcAft>
                <a:spcPts val="0"/>
              </a:spcAft>
              <a:defRPr/>
            </a:pPr>
            <a:endParaRPr lang="fr-FR" sz="1600" i="1" dirty="0">
              <a:latin typeface="+mn-lt"/>
              <a:cs typeface="Calibri"/>
            </a:endParaRPr>
          </a:p>
          <a:p>
            <a:pPr>
              <a:spcBef>
                <a:spcPts val="0"/>
              </a:spcBef>
              <a:spcAft>
                <a:spcPts val="0"/>
              </a:spcAft>
              <a:defRPr/>
            </a:pPr>
            <a:r>
              <a:rPr lang="fr-FR" sz="1600" i="1" dirty="0">
                <a:latin typeface="+mn-lt"/>
                <a:cs typeface="Calibri"/>
              </a:rPr>
              <a:t>Lors de ce premier tutoriel vous allez réaliser une maquette structure de votre projet qui vous permettra de réaliser l’ensemble des tâches liées à votre projet (calcul de descente de charge, avant métré, etc…)</a:t>
            </a:r>
          </a:p>
        </p:txBody>
      </p:sp>
      <p:sp>
        <p:nvSpPr>
          <p:cNvPr id="2" name="Espace réservé de la date 1">
            <a:extLst>
              <a:ext uri="{FF2B5EF4-FFF2-40B4-BE49-F238E27FC236}">
                <a16:creationId xmlns="" xmlns:a16="http://schemas.microsoft.com/office/drawing/2014/main" id="{700987D9-9914-47DC-A707-35DE5EDFB7BE}"/>
              </a:ext>
            </a:extLst>
          </p:cNvPr>
          <p:cNvSpPr>
            <a:spLocks noGrp="1"/>
          </p:cNvSpPr>
          <p:nvPr>
            <p:ph type="dt" sz="quarter" idx="10"/>
          </p:nvPr>
        </p:nvSpPr>
        <p:spPr/>
        <p:txBody>
          <a:bodyPr/>
          <a:lstStyle/>
          <a:p>
            <a:pPr>
              <a:defRPr/>
            </a:pPr>
            <a:r>
              <a:rPr lang="fr-FR" dirty="0"/>
              <a:t>Lycée D. Diderot</a:t>
            </a:r>
          </a:p>
        </p:txBody>
      </p:sp>
      <p:sp>
        <p:nvSpPr>
          <p:cNvPr id="4" name="Espace réservé du numéro de diapositive 3">
            <a:extLst>
              <a:ext uri="{FF2B5EF4-FFF2-40B4-BE49-F238E27FC236}">
                <a16:creationId xmlns="" xmlns:a16="http://schemas.microsoft.com/office/drawing/2014/main" id="{238F45E2-F330-4DC2-AAF7-7E558137BF5B}"/>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3754B98B-C1F2-4EC3-BB9B-34A93A7124F6}" type="slidenum">
              <a:rPr lang="fr-FR" altLang="fr-FR" sz="1200">
                <a:solidFill>
                  <a:srgbClr val="002060"/>
                </a:solidFill>
              </a:rPr>
              <a:pPr>
                <a:lnSpc>
                  <a:spcPct val="100000"/>
                </a:lnSpc>
                <a:spcBef>
                  <a:spcPct val="0"/>
                </a:spcBef>
                <a:buFontTx/>
                <a:buNone/>
              </a:pPr>
              <a:t>2</a:t>
            </a:fld>
            <a:endParaRPr lang="fr-FR" altLang="fr-FR" sz="1200" dirty="0">
              <a:solidFill>
                <a:srgbClr val="002060"/>
              </a:solidFill>
            </a:endParaRPr>
          </a:p>
        </p:txBody>
      </p:sp>
      <p:sp>
        <p:nvSpPr>
          <p:cNvPr id="15" name="ZoneTexte 14">
            <a:extLst>
              <a:ext uri="{FF2B5EF4-FFF2-40B4-BE49-F238E27FC236}">
                <a16:creationId xmlns="" xmlns:a16="http://schemas.microsoft.com/office/drawing/2014/main" id="{47F52EC3-6354-4EEE-8E46-3F54A01510F0}"/>
              </a:ext>
            </a:extLst>
          </p:cNvPr>
          <p:cNvSpPr txBox="1"/>
          <p:nvPr/>
        </p:nvSpPr>
        <p:spPr>
          <a:xfrm>
            <a:off x="363538" y="4462463"/>
            <a:ext cx="8472487" cy="707886"/>
          </a:xfrm>
          <a:prstGeom prst="rect">
            <a:avLst/>
          </a:prstGeom>
          <a:solidFill>
            <a:srgbClr val="CCFFFF"/>
          </a:solidFill>
          <a:ln>
            <a:solidFill>
              <a:schemeClr val="accent5">
                <a:lumMod val="50000"/>
              </a:schemeClr>
            </a:solidFill>
          </a:ln>
        </p:spPr>
        <p:txBody>
          <a:bodyPr lIns="91440" tIns="45720" rIns="91440" bIns="45720" anchor="t">
            <a:spAutoFit/>
          </a:bodyPr>
          <a:lstStyle/>
          <a:p>
            <a:pPr eaLnBrk="1" fontAlgn="auto" hangingPunct="1">
              <a:spcBef>
                <a:spcPts val="0"/>
              </a:spcBef>
              <a:spcAft>
                <a:spcPts val="0"/>
              </a:spcAft>
              <a:defRPr/>
            </a:pPr>
            <a:r>
              <a:rPr lang="fr-FR" sz="1600" b="1" i="1" u="sng" dirty="0">
                <a:latin typeface="+mn-lt"/>
              </a:rPr>
              <a:t>Pré requis :</a:t>
            </a:r>
          </a:p>
          <a:p>
            <a:pPr eaLnBrk="1" fontAlgn="auto" hangingPunct="1">
              <a:spcBef>
                <a:spcPts val="0"/>
              </a:spcBef>
              <a:spcAft>
                <a:spcPts val="0"/>
              </a:spcAft>
              <a:defRPr/>
            </a:pPr>
            <a:endParaRPr lang="fr-FR" sz="800" i="1" dirty="0">
              <a:latin typeface="+mn-lt"/>
            </a:endParaRPr>
          </a:p>
          <a:p>
            <a:pPr eaLnBrk="1" fontAlgn="auto" hangingPunct="1">
              <a:spcBef>
                <a:spcPts val="0"/>
              </a:spcBef>
              <a:spcAft>
                <a:spcPts val="0"/>
              </a:spcAft>
              <a:defRPr/>
            </a:pPr>
            <a:r>
              <a:rPr lang="fr-FR" sz="1600" i="1" dirty="0">
                <a:latin typeface="+mn-lt"/>
              </a:rPr>
              <a:t>	- Maîtrise de l’interface doigts clavier et doigts souris</a:t>
            </a:r>
            <a:endParaRPr lang="fr-FR" sz="1600" i="1" dirty="0">
              <a:latin typeface="+mn-lt"/>
              <a:cs typeface="Calibri"/>
            </a:endParaRPr>
          </a:p>
        </p:txBody>
      </p:sp>
      <p:sp>
        <p:nvSpPr>
          <p:cNvPr id="3" name="Espace réservé du pied de page 2">
            <a:extLst>
              <a:ext uri="{FF2B5EF4-FFF2-40B4-BE49-F238E27FC236}">
                <a16:creationId xmlns="" xmlns:a16="http://schemas.microsoft.com/office/drawing/2014/main" id="{3FB44D22-8864-4BE2-BB70-AADD1F0FDE93}"/>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 xmlns:a16="http://schemas.microsoft.com/office/drawing/2014/main" id="{E396E26A-39BA-4117-BB4C-0DE48323C21B}"/>
              </a:ext>
            </a:extLst>
          </p:cNvPr>
          <p:cNvPicPr>
            <a:picLocks noChangeAspect="1"/>
          </p:cNvPicPr>
          <p:nvPr/>
        </p:nvPicPr>
        <p:blipFill>
          <a:blip r:embed="rId2"/>
          <a:stretch>
            <a:fillRect/>
          </a:stretch>
        </p:blipFill>
        <p:spPr>
          <a:xfrm>
            <a:off x="287225" y="3029245"/>
            <a:ext cx="3086100" cy="3395933"/>
          </a:xfrm>
          <a:prstGeom prst="rect">
            <a:avLst/>
          </a:prstGeom>
        </p:spPr>
      </p:pic>
      <p:pic>
        <p:nvPicPr>
          <p:cNvPr id="5" name="Image 4">
            <a:extLst>
              <a:ext uri="{FF2B5EF4-FFF2-40B4-BE49-F238E27FC236}">
                <a16:creationId xmlns="" xmlns:a16="http://schemas.microsoft.com/office/drawing/2014/main" id="{A85294C0-556D-463D-B700-43361BA36A24}"/>
              </a:ext>
            </a:extLst>
          </p:cNvPr>
          <p:cNvPicPr>
            <a:picLocks noChangeAspect="1"/>
          </p:cNvPicPr>
          <p:nvPr/>
        </p:nvPicPr>
        <p:blipFill rotWithShape="1">
          <a:blip r:embed="rId3"/>
          <a:srcRect l="6135" r="1762" b="22664"/>
          <a:stretch/>
        </p:blipFill>
        <p:spPr>
          <a:xfrm>
            <a:off x="838200" y="882292"/>
            <a:ext cx="7553325" cy="2403834"/>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20</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4010274" y="4127046"/>
            <a:ext cx="3744301" cy="120032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Nous allons utiliser les mêmes intitulés que le quadrillage du plan de l’architecte pour plus de facilité.</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 </a:t>
            </a:r>
            <a:r>
              <a:rPr lang="fr-FR" altLang="fr-FR" sz="1200" dirty="0">
                <a:latin typeface="Calibri"/>
                <a:cs typeface="Calibri"/>
                <a:sym typeface="Wingdings" panose="05000000000000000000" pitchFamily="2" charset="2"/>
              </a:rPr>
              <a:t>sur l’axe vertical</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le paramètre </a:t>
            </a:r>
            <a:r>
              <a:rPr lang="fr-FR" altLang="fr-FR" sz="1200" i="1" dirty="0">
                <a:latin typeface="Calibri"/>
                <a:cs typeface="Calibri"/>
                <a:sym typeface="Wingdings" panose="05000000000000000000" pitchFamily="2" charset="2"/>
              </a:rPr>
              <a:t>« Nom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Remplacer</a:t>
            </a:r>
            <a:r>
              <a:rPr lang="fr-FR" altLang="fr-FR" sz="1200" dirty="0">
                <a:latin typeface="Calibri"/>
                <a:cs typeface="Calibri"/>
                <a:sym typeface="Wingdings" panose="05000000000000000000" pitchFamily="2" charset="2"/>
              </a:rPr>
              <a:t> le nom par </a:t>
            </a:r>
            <a:r>
              <a:rPr lang="fr-FR" altLang="fr-FR" sz="1200" i="1" dirty="0">
                <a:latin typeface="Calibri"/>
                <a:cs typeface="Calibri"/>
                <a:sym typeface="Wingdings" panose="05000000000000000000" pitchFamily="2" charset="2"/>
              </a:rPr>
              <a:t>« 1a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Refaire</a:t>
            </a:r>
            <a:r>
              <a:rPr lang="fr-FR" altLang="fr-FR" sz="1200" dirty="0">
                <a:latin typeface="Calibri"/>
                <a:cs typeface="Calibri"/>
                <a:sym typeface="Wingdings" panose="05000000000000000000" pitchFamily="2" charset="2"/>
              </a:rPr>
              <a:t> cette opération pour l’axe horizontal </a:t>
            </a:r>
            <a:r>
              <a:rPr lang="fr-FR" altLang="fr-FR" sz="1200" i="1" dirty="0">
                <a:latin typeface="Calibri"/>
                <a:cs typeface="Calibri"/>
                <a:sym typeface="Wingdings" panose="05000000000000000000" pitchFamily="2" charset="2"/>
              </a:rPr>
              <a:t>« A »</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3838736" y="4006563"/>
            <a:ext cx="343075" cy="276952"/>
            <a:chOff x="4198688" y="2102123"/>
            <a:chExt cx="326502" cy="276999"/>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6</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1"/>
          </p:cNvCxnSpPr>
          <p:nvPr/>
        </p:nvCxnSpPr>
        <p:spPr>
          <a:xfrm flipH="1" flipV="1">
            <a:off x="2462213" y="4006563"/>
            <a:ext cx="1548061" cy="72064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0" y="-1610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latin typeface="+mn-lt"/>
              </a:rPr>
              <a:t>2.2. Quadrillage</a:t>
            </a:r>
            <a:endParaRPr lang="fr-FR" sz="2000" dirty="0">
              <a:solidFill>
                <a:srgbClr val="002060"/>
              </a:solidFill>
              <a:latin typeface="+mn-lt"/>
            </a:endParaRPr>
          </a:p>
        </p:txBody>
      </p:sp>
      <p:cxnSp>
        <p:nvCxnSpPr>
          <p:cNvPr id="27" name="Connecteur droit avec flèche 26">
            <a:extLst>
              <a:ext uri="{FF2B5EF4-FFF2-40B4-BE49-F238E27FC236}">
                <a16:creationId xmlns="" xmlns:a16="http://schemas.microsoft.com/office/drawing/2014/main" id="{B110ABEC-795A-4FEB-B162-FC7816CCF28A}"/>
              </a:ext>
            </a:extLst>
          </p:cNvPr>
          <p:cNvCxnSpPr>
            <a:cxnSpLocks/>
            <a:stCxn id="10" idx="1"/>
          </p:cNvCxnSpPr>
          <p:nvPr/>
        </p:nvCxnSpPr>
        <p:spPr>
          <a:xfrm flipH="1" flipV="1">
            <a:off x="838204" y="3657601"/>
            <a:ext cx="3172070" cy="106961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1" name="Connecteur droit avec flèche 40">
            <a:extLst>
              <a:ext uri="{FF2B5EF4-FFF2-40B4-BE49-F238E27FC236}">
                <a16:creationId xmlns="" xmlns:a16="http://schemas.microsoft.com/office/drawing/2014/main" id="{50BF269C-07A7-48C0-B979-F090B51D87C5}"/>
              </a:ext>
            </a:extLst>
          </p:cNvPr>
          <p:cNvCxnSpPr>
            <a:cxnSpLocks/>
            <a:stCxn id="10" idx="1"/>
          </p:cNvCxnSpPr>
          <p:nvPr/>
        </p:nvCxnSpPr>
        <p:spPr>
          <a:xfrm flipH="1" flipV="1">
            <a:off x="1292414" y="3102555"/>
            <a:ext cx="2717860" cy="162465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966339719"/>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84C4931E-8049-422D-B28E-948E5335AF58}"/>
              </a:ext>
            </a:extLst>
          </p:cNvPr>
          <p:cNvPicPr>
            <a:picLocks noChangeAspect="1"/>
          </p:cNvPicPr>
          <p:nvPr/>
        </p:nvPicPr>
        <p:blipFill>
          <a:blip r:embed="rId2"/>
          <a:stretch>
            <a:fillRect/>
          </a:stretch>
        </p:blipFill>
        <p:spPr>
          <a:xfrm>
            <a:off x="191009" y="2737430"/>
            <a:ext cx="3647727" cy="3755445"/>
          </a:xfrm>
          <a:prstGeom prst="rect">
            <a:avLst/>
          </a:prstGeom>
        </p:spPr>
      </p:pic>
      <p:pic>
        <p:nvPicPr>
          <p:cNvPr id="5" name="Image 4">
            <a:extLst>
              <a:ext uri="{FF2B5EF4-FFF2-40B4-BE49-F238E27FC236}">
                <a16:creationId xmlns="" xmlns:a16="http://schemas.microsoft.com/office/drawing/2014/main" id="{A85294C0-556D-463D-B700-43361BA36A24}"/>
              </a:ext>
            </a:extLst>
          </p:cNvPr>
          <p:cNvPicPr>
            <a:picLocks noChangeAspect="1"/>
          </p:cNvPicPr>
          <p:nvPr/>
        </p:nvPicPr>
        <p:blipFill rotWithShape="1">
          <a:blip r:embed="rId3"/>
          <a:srcRect l="6135" r="64597" b="22358"/>
          <a:stretch/>
        </p:blipFill>
        <p:spPr>
          <a:xfrm>
            <a:off x="838201" y="882292"/>
            <a:ext cx="2400300" cy="2413358"/>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21</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3733924" y="1220104"/>
            <a:ext cx="4762251" cy="1015663"/>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 </a:t>
            </a:r>
            <a:r>
              <a:rPr lang="fr-FR" altLang="fr-FR" sz="1200" dirty="0">
                <a:latin typeface="Calibri"/>
                <a:cs typeface="Calibri"/>
                <a:sym typeface="Wingdings" panose="05000000000000000000" pitchFamily="2" charset="2"/>
              </a:rPr>
              <a:t>un nouvel axe vertical de même longueur que le précédent (les pointillés s’affichent quand vous êtes au même niveau)</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ensuite la cote entre les axes et entrer la même valeur que sur le plan « 4,13m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Changer</a:t>
            </a:r>
            <a:r>
              <a:rPr lang="fr-FR" altLang="fr-FR" sz="1200" dirty="0">
                <a:latin typeface="Calibri"/>
                <a:cs typeface="Calibri"/>
                <a:sym typeface="Wingdings" panose="05000000000000000000" pitchFamily="2" charset="2"/>
              </a:rPr>
              <a:t> le nom de l’axe comme lors de la diapo précédente</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3562386" y="1099621"/>
            <a:ext cx="343075" cy="276952"/>
            <a:chOff x="4198688" y="2102123"/>
            <a:chExt cx="326502" cy="276999"/>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7</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1"/>
          </p:cNvCxnSpPr>
          <p:nvPr/>
        </p:nvCxnSpPr>
        <p:spPr>
          <a:xfrm flipH="1">
            <a:off x="1171576" y="1727936"/>
            <a:ext cx="2562348" cy="424777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0" y="-1610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latin typeface="+mn-lt"/>
              </a:rPr>
              <a:t>2.2. Quadrillage</a:t>
            </a:r>
            <a:endParaRPr lang="fr-FR" sz="2000" dirty="0">
              <a:solidFill>
                <a:srgbClr val="002060"/>
              </a:solidFill>
              <a:latin typeface="+mn-lt"/>
            </a:endParaRPr>
          </a:p>
        </p:txBody>
      </p:sp>
      <p:cxnSp>
        <p:nvCxnSpPr>
          <p:cNvPr id="27" name="Connecteur droit avec flèche 26">
            <a:extLst>
              <a:ext uri="{FF2B5EF4-FFF2-40B4-BE49-F238E27FC236}">
                <a16:creationId xmlns="" xmlns:a16="http://schemas.microsoft.com/office/drawing/2014/main" id="{B110ABEC-795A-4FEB-B162-FC7816CCF28A}"/>
              </a:ext>
            </a:extLst>
          </p:cNvPr>
          <p:cNvCxnSpPr>
            <a:cxnSpLocks/>
            <a:stCxn id="10" idx="1"/>
          </p:cNvCxnSpPr>
          <p:nvPr/>
        </p:nvCxnSpPr>
        <p:spPr>
          <a:xfrm flipH="1">
            <a:off x="1543050" y="1727936"/>
            <a:ext cx="2190874" cy="181664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21" name="Image 20">
            <a:extLst>
              <a:ext uri="{FF2B5EF4-FFF2-40B4-BE49-F238E27FC236}">
                <a16:creationId xmlns="" xmlns:a16="http://schemas.microsoft.com/office/drawing/2014/main" id="{FC246579-2C0D-4106-B848-ADAF61692DA1}"/>
              </a:ext>
            </a:extLst>
          </p:cNvPr>
          <p:cNvPicPr>
            <a:picLocks noChangeAspect="1"/>
          </p:cNvPicPr>
          <p:nvPr/>
        </p:nvPicPr>
        <p:blipFill>
          <a:blip r:embed="rId4"/>
          <a:stretch>
            <a:fillRect/>
          </a:stretch>
        </p:blipFill>
        <p:spPr>
          <a:xfrm>
            <a:off x="3629025" y="2363966"/>
            <a:ext cx="4037225" cy="3755445"/>
          </a:xfrm>
          <a:prstGeom prst="rect">
            <a:avLst/>
          </a:prstGeom>
        </p:spPr>
      </p:pic>
      <p:cxnSp>
        <p:nvCxnSpPr>
          <p:cNvPr id="28" name="Connecteur droit avec flèche 27">
            <a:extLst>
              <a:ext uri="{FF2B5EF4-FFF2-40B4-BE49-F238E27FC236}">
                <a16:creationId xmlns="" xmlns:a16="http://schemas.microsoft.com/office/drawing/2014/main" id="{BD39E7D4-C0FB-46BC-A49C-DE5B84E48A06}"/>
              </a:ext>
            </a:extLst>
          </p:cNvPr>
          <p:cNvCxnSpPr>
            <a:cxnSpLocks/>
            <a:stCxn id="10" idx="2"/>
          </p:cNvCxnSpPr>
          <p:nvPr/>
        </p:nvCxnSpPr>
        <p:spPr>
          <a:xfrm flipH="1">
            <a:off x="4764262" y="2235767"/>
            <a:ext cx="1350788" cy="119323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1" name="ZoneTexte 94">
            <a:extLst>
              <a:ext uri="{FF2B5EF4-FFF2-40B4-BE49-F238E27FC236}">
                <a16:creationId xmlns="" xmlns:a16="http://schemas.microsoft.com/office/drawing/2014/main" id="{50B63598-E841-44E7-B517-066D47DA2CDC}"/>
              </a:ext>
            </a:extLst>
          </p:cNvPr>
          <p:cNvSpPr txBox="1">
            <a:spLocks noChangeArrowheads="1"/>
          </p:cNvSpPr>
          <p:nvPr/>
        </p:nvSpPr>
        <p:spPr bwMode="auto">
          <a:xfrm>
            <a:off x="2571267" y="5653291"/>
            <a:ext cx="5169383" cy="27699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Refaire </a:t>
            </a:r>
            <a:r>
              <a:rPr lang="fr-FR" altLang="fr-FR" sz="1200" dirty="0">
                <a:latin typeface="Calibri"/>
                <a:cs typeface="Calibri"/>
                <a:sym typeface="Wingdings" panose="05000000000000000000" pitchFamily="2" charset="2"/>
              </a:rPr>
              <a:t>l’opération pour l’ensemble des axes horizontaux et verticaux restants</a:t>
            </a:r>
          </a:p>
        </p:txBody>
      </p:sp>
      <p:grpSp>
        <p:nvGrpSpPr>
          <p:cNvPr id="32" name="Groupe 95">
            <a:extLst>
              <a:ext uri="{FF2B5EF4-FFF2-40B4-BE49-F238E27FC236}">
                <a16:creationId xmlns="" xmlns:a16="http://schemas.microsoft.com/office/drawing/2014/main" id="{84489652-AC60-49FC-88A2-997B578E6359}"/>
              </a:ext>
            </a:extLst>
          </p:cNvPr>
          <p:cNvGrpSpPr>
            <a:grpSpLocks/>
          </p:cNvGrpSpPr>
          <p:nvPr/>
        </p:nvGrpSpPr>
        <p:grpSpPr bwMode="auto">
          <a:xfrm>
            <a:off x="2399729" y="5532808"/>
            <a:ext cx="343075" cy="276952"/>
            <a:chOff x="4198688" y="2102123"/>
            <a:chExt cx="326502" cy="276999"/>
          </a:xfrm>
        </p:grpSpPr>
        <p:sp>
          <p:nvSpPr>
            <p:cNvPr id="33" name="Ellipse 32">
              <a:extLst>
                <a:ext uri="{FF2B5EF4-FFF2-40B4-BE49-F238E27FC236}">
                  <a16:creationId xmlns="" xmlns:a16="http://schemas.microsoft.com/office/drawing/2014/main" id="{C9755EB1-955B-403A-87C3-F8D992BD9C6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4" name="ZoneTexte 97">
              <a:extLst>
                <a:ext uri="{FF2B5EF4-FFF2-40B4-BE49-F238E27FC236}">
                  <a16:creationId xmlns="" xmlns:a16="http://schemas.microsoft.com/office/drawing/2014/main" id="{14125053-1BD1-4576-AAFC-19358B2C2422}"/>
                </a:ext>
              </a:extLst>
            </p:cNvPr>
            <p:cNvSpPr txBox="1">
              <a:spLocks noChangeArrowheads="1"/>
            </p:cNvSpPr>
            <p:nvPr/>
          </p:nvSpPr>
          <p:spPr bwMode="auto">
            <a:xfrm>
              <a:off x="4206408" y="2102123"/>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8</a:t>
              </a:r>
            </a:p>
          </p:txBody>
        </p:sp>
      </p:grpSp>
    </p:spTree>
    <p:extLst>
      <p:ext uri="{BB962C8B-B14F-4D97-AF65-F5344CB8AC3E}">
        <p14:creationId xmlns:p14="http://schemas.microsoft.com/office/powerpoint/2010/main" val="422242600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 xmlns:a16="http://schemas.microsoft.com/office/drawing/2014/main" id="{EC5561B7-280E-4EEA-9160-A2097DE813E6}"/>
              </a:ext>
            </a:extLst>
          </p:cNvPr>
          <p:cNvPicPr>
            <a:picLocks noChangeAspect="1"/>
          </p:cNvPicPr>
          <p:nvPr/>
        </p:nvPicPr>
        <p:blipFill>
          <a:blip r:embed="rId2"/>
          <a:stretch>
            <a:fillRect/>
          </a:stretch>
        </p:blipFill>
        <p:spPr>
          <a:xfrm>
            <a:off x="5358105" y="2409723"/>
            <a:ext cx="3114675" cy="2962275"/>
          </a:xfrm>
          <a:prstGeom prst="rect">
            <a:avLst/>
          </a:prstGeom>
        </p:spPr>
      </p:pic>
      <p:pic>
        <p:nvPicPr>
          <p:cNvPr id="6" name="Image 5">
            <a:extLst>
              <a:ext uri="{FF2B5EF4-FFF2-40B4-BE49-F238E27FC236}">
                <a16:creationId xmlns="" xmlns:a16="http://schemas.microsoft.com/office/drawing/2014/main" id="{9C57A8E7-7933-4F5C-AD32-1B199B6F1B2D}"/>
              </a:ext>
            </a:extLst>
          </p:cNvPr>
          <p:cNvPicPr>
            <a:picLocks noChangeAspect="1"/>
          </p:cNvPicPr>
          <p:nvPr/>
        </p:nvPicPr>
        <p:blipFill>
          <a:blip r:embed="rId3"/>
          <a:stretch>
            <a:fillRect/>
          </a:stretch>
        </p:blipFill>
        <p:spPr>
          <a:xfrm>
            <a:off x="152013" y="687955"/>
            <a:ext cx="4642823" cy="3732707"/>
          </a:xfrm>
          <a:prstGeom prst="rect">
            <a:avLst/>
          </a:prstGeom>
        </p:spPr>
      </p:pic>
      <p:pic>
        <p:nvPicPr>
          <p:cNvPr id="9" name="Image 8">
            <a:extLst>
              <a:ext uri="{FF2B5EF4-FFF2-40B4-BE49-F238E27FC236}">
                <a16:creationId xmlns="" xmlns:a16="http://schemas.microsoft.com/office/drawing/2014/main" id="{466990EA-2012-475B-8313-E956D389CF02}"/>
              </a:ext>
            </a:extLst>
          </p:cNvPr>
          <p:cNvPicPr>
            <a:picLocks noChangeAspect="1"/>
          </p:cNvPicPr>
          <p:nvPr/>
        </p:nvPicPr>
        <p:blipFill>
          <a:blip r:embed="rId4"/>
          <a:stretch>
            <a:fillRect/>
          </a:stretch>
        </p:blipFill>
        <p:spPr>
          <a:xfrm>
            <a:off x="3168943" y="2516140"/>
            <a:ext cx="2274630" cy="2370793"/>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22</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3733924" y="1220104"/>
            <a:ext cx="5191001"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un des axes horizontaux</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En cliquant </a:t>
            </a:r>
            <a:r>
              <a:rPr lang="fr-FR" altLang="fr-FR" sz="1200" dirty="0">
                <a:latin typeface="Calibri"/>
                <a:cs typeface="Calibri"/>
                <a:sym typeface="Wingdings" panose="05000000000000000000" pitchFamily="2" charset="2"/>
              </a:rPr>
              <a:t>sur le rond à coté du nom et en restant appuyé vous pouvez redimensionner les axes.</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Refaire</a:t>
            </a:r>
            <a:r>
              <a:rPr lang="fr-FR" altLang="fr-FR" sz="1200" dirty="0">
                <a:latin typeface="Calibri"/>
                <a:cs typeface="Calibri"/>
                <a:sym typeface="Wingdings" panose="05000000000000000000" pitchFamily="2" charset="2"/>
              </a:rPr>
              <a:t> l’opération pour les axes verticaux pour obtenir le quadrillage suivant</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3562386" y="1099621"/>
            <a:ext cx="343075" cy="276952"/>
            <a:chOff x="4198688" y="2102123"/>
            <a:chExt cx="326502" cy="276999"/>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9</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1"/>
          </p:cNvCxnSpPr>
          <p:nvPr/>
        </p:nvCxnSpPr>
        <p:spPr>
          <a:xfrm>
            <a:off x="3733924" y="1635603"/>
            <a:ext cx="304676" cy="179339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0" y="-1610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latin typeface="+mn-lt"/>
              </a:rPr>
              <a:t>2.2. Quadrillage</a:t>
            </a:r>
            <a:endParaRPr lang="fr-FR" sz="2000" dirty="0">
              <a:solidFill>
                <a:srgbClr val="002060"/>
              </a:solidFill>
              <a:latin typeface="+mn-lt"/>
            </a:endParaRPr>
          </a:p>
        </p:txBody>
      </p:sp>
      <p:cxnSp>
        <p:nvCxnSpPr>
          <p:cNvPr id="27" name="Connecteur droit avec flèche 26">
            <a:extLst>
              <a:ext uri="{FF2B5EF4-FFF2-40B4-BE49-F238E27FC236}">
                <a16:creationId xmlns="" xmlns:a16="http://schemas.microsoft.com/office/drawing/2014/main" id="{B110ABEC-795A-4FEB-B162-FC7816CCF28A}"/>
              </a:ext>
            </a:extLst>
          </p:cNvPr>
          <p:cNvCxnSpPr>
            <a:cxnSpLocks/>
            <a:stCxn id="10" idx="1"/>
          </p:cNvCxnSpPr>
          <p:nvPr/>
        </p:nvCxnSpPr>
        <p:spPr>
          <a:xfrm flipH="1">
            <a:off x="3168944" y="1635603"/>
            <a:ext cx="564980" cy="19381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8" name="Connecteur droit avec flèche 27">
            <a:extLst>
              <a:ext uri="{FF2B5EF4-FFF2-40B4-BE49-F238E27FC236}">
                <a16:creationId xmlns="" xmlns:a16="http://schemas.microsoft.com/office/drawing/2014/main" id="{BD39E7D4-C0FB-46BC-A49C-DE5B84E48A06}"/>
              </a:ext>
            </a:extLst>
          </p:cNvPr>
          <p:cNvCxnSpPr>
            <a:cxnSpLocks/>
            <a:stCxn id="10" idx="2"/>
          </p:cNvCxnSpPr>
          <p:nvPr/>
        </p:nvCxnSpPr>
        <p:spPr>
          <a:xfrm>
            <a:off x="6329425" y="2051101"/>
            <a:ext cx="404750" cy="88330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527851256"/>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1A70D8B6-16FA-4BDF-B80F-07474F3E4E02}"/>
              </a:ext>
            </a:extLst>
          </p:cNvPr>
          <p:cNvPicPr>
            <a:picLocks noChangeAspect="1"/>
          </p:cNvPicPr>
          <p:nvPr/>
        </p:nvPicPr>
        <p:blipFill>
          <a:blip r:embed="rId2"/>
          <a:stretch>
            <a:fillRect/>
          </a:stretch>
        </p:blipFill>
        <p:spPr>
          <a:xfrm>
            <a:off x="343177" y="901104"/>
            <a:ext cx="4050943" cy="3638550"/>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23</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3733924" y="1220104"/>
            <a:ext cx="3086101"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Vous allez maintenant coter votre quadrillage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le menu Annoter</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la commande « Cote alignée »</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3562386" y="1099623"/>
            <a:ext cx="400014" cy="461665"/>
            <a:chOff x="4198688" y="2102123"/>
            <a:chExt cx="326502" cy="461743"/>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4617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10</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1"/>
          </p:cNvCxnSpPr>
          <p:nvPr/>
        </p:nvCxnSpPr>
        <p:spPr>
          <a:xfrm flipH="1" flipV="1">
            <a:off x="828676" y="1231388"/>
            <a:ext cx="2905248" cy="31188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0" y="-1610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latin typeface="+mn-lt"/>
              </a:rPr>
              <a:t>2.2. Quadrillage</a:t>
            </a:r>
            <a:endParaRPr lang="fr-FR" sz="2000" dirty="0">
              <a:solidFill>
                <a:srgbClr val="002060"/>
              </a:solidFill>
              <a:latin typeface="+mn-lt"/>
            </a:endParaRPr>
          </a:p>
        </p:txBody>
      </p:sp>
      <p:cxnSp>
        <p:nvCxnSpPr>
          <p:cNvPr id="27" name="Connecteur droit avec flèche 26">
            <a:extLst>
              <a:ext uri="{FF2B5EF4-FFF2-40B4-BE49-F238E27FC236}">
                <a16:creationId xmlns="" xmlns:a16="http://schemas.microsoft.com/office/drawing/2014/main" id="{B110ABEC-795A-4FEB-B162-FC7816CCF28A}"/>
              </a:ext>
            </a:extLst>
          </p:cNvPr>
          <p:cNvCxnSpPr>
            <a:cxnSpLocks/>
            <a:stCxn id="10" idx="1"/>
          </p:cNvCxnSpPr>
          <p:nvPr/>
        </p:nvCxnSpPr>
        <p:spPr>
          <a:xfrm flipH="1" flipV="1">
            <a:off x="2368648" y="1049562"/>
            <a:ext cx="1365276" cy="49370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15" name="Image 14">
            <a:extLst>
              <a:ext uri="{FF2B5EF4-FFF2-40B4-BE49-F238E27FC236}">
                <a16:creationId xmlns="" xmlns:a16="http://schemas.microsoft.com/office/drawing/2014/main" id="{4036EBB1-2213-4B24-B865-62A9A5FBA863}"/>
              </a:ext>
            </a:extLst>
          </p:cNvPr>
          <p:cNvPicPr>
            <a:picLocks noChangeAspect="1"/>
          </p:cNvPicPr>
          <p:nvPr/>
        </p:nvPicPr>
        <p:blipFill rotWithShape="1">
          <a:blip r:embed="rId3"/>
          <a:srcRect b="57892"/>
          <a:stretch/>
        </p:blipFill>
        <p:spPr>
          <a:xfrm>
            <a:off x="3718793" y="2115416"/>
            <a:ext cx="5202007" cy="1834074"/>
          </a:xfrm>
          <a:prstGeom prst="rect">
            <a:avLst/>
          </a:prstGeom>
        </p:spPr>
      </p:pic>
      <p:sp>
        <p:nvSpPr>
          <p:cNvPr id="25" name="ZoneTexte 94">
            <a:extLst>
              <a:ext uri="{FF2B5EF4-FFF2-40B4-BE49-F238E27FC236}">
                <a16:creationId xmlns="" xmlns:a16="http://schemas.microsoft.com/office/drawing/2014/main" id="{B909D016-F910-41B5-A495-C39D7B5FE428}"/>
              </a:ext>
            </a:extLst>
          </p:cNvPr>
          <p:cNvSpPr txBox="1">
            <a:spLocks noChangeArrowheads="1"/>
          </p:cNvSpPr>
          <p:nvPr/>
        </p:nvSpPr>
        <p:spPr bwMode="auto">
          <a:xfrm>
            <a:off x="3874451" y="4910873"/>
            <a:ext cx="4637089" cy="1015663"/>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b="1" dirty="0">
                <a:latin typeface="Calibri"/>
                <a:cs typeface="Calibri"/>
                <a:sym typeface="Wingdings" panose="05000000000000000000" pitchFamily="2" charset="2"/>
              </a:rPr>
              <a:t> Clic</a:t>
            </a:r>
            <a:r>
              <a:rPr lang="fr-FR" altLang="fr-FR" sz="1200" dirty="0">
                <a:latin typeface="Calibri"/>
                <a:cs typeface="Calibri"/>
                <a:sym typeface="Wingdings" panose="05000000000000000000" pitchFamily="2" charset="2"/>
              </a:rPr>
              <a:t> gauche sur le premier axe à gauche</a:t>
            </a:r>
          </a:p>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 Puis </a:t>
            </a: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sur chaque axe suivant</a:t>
            </a:r>
          </a:p>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 Enfin </a:t>
            </a:r>
            <a:r>
              <a:rPr lang="fr-FR" altLang="fr-FR" sz="1200" b="1" dirty="0">
                <a:latin typeface="Calibri"/>
                <a:cs typeface="Calibri"/>
                <a:sym typeface="Wingdings" panose="05000000000000000000" pitchFamily="2" charset="2"/>
              </a:rPr>
              <a:t>ajuster</a:t>
            </a:r>
            <a:r>
              <a:rPr lang="fr-FR" altLang="fr-FR" sz="1200" dirty="0">
                <a:latin typeface="Calibri"/>
                <a:cs typeface="Calibri"/>
                <a:sym typeface="Wingdings" panose="05000000000000000000" pitchFamily="2" charset="2"/>
              </a:rPr>
              <a:t> l’emplacement de votre trait de cote au dessus des axes et </a:t>
            </a:r>
            <a:r>
              <a:rPr lang="fr-FR" altLang="fr-FR" sz="1200" b="1" dirty="0">
                <a:latin typeface="Calibri"/>
                <a:cs typeface="Calibri"/>
                <a:sym typeface="Wingdings" panose="05000000000000000000" pitchFamily="2" charset="2"/>
              </a:rPr>
              <a:t>valider</a:t>
            </a:r>
            <a:r>
              <a:rPr lang="fr-FR" altLang="fr-FR" sz="1200" dirty="0">
                <a:latin typeface="Calibri"/>
                <a:cs typeface="Calibri"/>
                <a:sym typeface="Wingdings" panose="05000000000000000000" pitchFamily="2" charset="2"/>
              </a:rPr>
              <a:t> en cliquant une dernière fois</a:t>
            </a:r>
          </a:p>
          <a:p>
            <a:pPr marL="0" indent="0" eaLnBrk="1" hangingPunct="1">
              <a:lnSpc>
                <a:spcPct val="100000"/>
              </a:lnSpc>
              <a:spcBef>
                <a:spcPct val="0"/>
              </a:spcBef>
              <a:buNone/>
              <a:defRPr/>
            </a:pPr>
            <a:r>
              <a:rPr lang="fr-FR" altLang="fr-FR" sz="1200" b="1" dirty="0">
                <a:latin typeface="Calibri"/>
                <a:cs typeface="Calibri"/>
                <a:sym typeface="Wingdings" panose="05000000000000000000" pitchFamily="2" charset="2"/>
              </a:rPr>
              <a:t> Refaire</a:t>
            </a:r>
            <a:r>
              <a:rPr lang="fr-FR" altLang="fr-FR" sz="1200" dirty="0">
                <a:latin typeface="Calibri"/>
                <a:cs typeface="Calibri"/>
                <a:sym typeface="Wingdings" panose="05000000000000000000" pitchFamily="2" charset="2"/>
              </a:rPr>
              <a:t> l’opération pour les axes horizontaux</a:t>
            </a:r>
          </a:p>
        </p:txBody>
      </p:sp>
      <p:grpSp>
        <p:nvGrpSpPr>
          <p:cNvPr id="26" name="Groupe 95">
            <a:extLst>
              <a:ext uri="{FF2B5EF4-FFF2-40B4-BE49-F238E27FC236}">
                <a16:creationId xmlns="" xmlns:a16="http://schemas.microsoft.com/office/drawing/2014/main" id="{9A7AFB6C-B9B5-4B85-B3EA-22AA9D9976D8}"/>
              </a:ext>
            </a:extLst>
          </p:cNvPr>
          <p:cNvGrpSpPr>
            <a:grpSpLocks/>
          </p:cNvGrpSpPr>
          <p:nvPr/>
        </p:nvGrpSpPr>
        <p:grpSpPr bwMode="auto">
          <a:xfrm>
            <a:off x="3702913" y="4790390"/>
            <a:ext cx="400014" cy="276999"/>
            <a:chOff x="4198688" y="2102123"/>
            <a:chExt cx="326502" cy="277046"/>
          </a:xfrm>
        </p:grpSpPr>
        <p:sp>
          <p:nvSpPr>
            <p:cNvPr id="29" name="Ellipse 28">
              <a:extLst>
                <a:ext uri="{FF2B5EF4-FFF2-40B4-BE49-F238E27FC236}">
                  <a16:creationId xmlns="" xmlns:a16="http://schemas.microsoft.com/office/drawing/2014/main" id="{0E0372C1-F681-4681-8A55-0A40FAD00B24}"/>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0" name="ZoneTexte 97">
              <a:extLst>
                <a:ext uri="{FF2B5EF4-FFF2-40B4-BE49-F238E27FC236}">
                  <a16:creationId xmlns="" xmlns:a16="http://schemas.microsoft.com/office/drawing/2014/main" id="{84C3499B-0BC0-43A3-B125-DC7D4A11A9D0}"/>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11</a:t>
              </a:r>
            </a:p>
          </p:txBody>
        </p:sp>
      </p:grpSp>
      <p:cxnSp>
        <p:nvCxnSpPr>
          <p:cNvPr id="31" name="Connecteur droit avec flèche 30">
            <a:extLst>
              <a:ext uri="{FF2B5EF4-FFF2-40B4-BE49-F238E27FC236}">
                <a16:creationId xmlns="" xmlns:a16="http://schemas.microsoft.com/office/drawing/2014/main" id="{AA733D74-21EA-45D7-BA54-7CB86AA0AD02}"/>
              </a:ext>
            </a:extLst>
          </p:cNvPr>
          <p:cNvCxnSpPr>
            <a:cxnSpLocks/>
            <a:stCxn id="25" idx="0"/>
          </p:cNvCxnSpPr>
          <p:nvPr/>
        </p:nvCxnSpPr>
        <p:spPr>
          <a:xfrm flipH="1" flipV="1">
            <a:off x="4572000" y="3032455"/>
            <a:ext cx="1620996" cy="187841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2" name="Connecteur droit avec flèche 31">
            <a:extLst>
              <a:ext uri="{FF2B5EF4-FFF2-40B4-BE49-F238E27FC236}">
                <a16:creationId xmlns="" xmlns:a16="http://schemas.microsoft.com/office/drawing/2014/main" id="{CAD3AB9A-9B64-497D-A081-B930CE12A38D}"/>
              </a:ext>
            </a:extLst>
          </p:cNvPr>
          <p:cNvCxnSpPr>
            <a:cxnSpLocks/>
            <a:stCxn id="25" idx="0"/>
          </p:cNvCxnSpPr>
          <p:nvPr/>
        </p:nvCxnSpPr>
        <p:spPr>
          <a:xfrm flipH="1" flipV="1">
            <a:off x="5276974" y="3086101"/>
            <a:ext cx="916022" cy="182477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3" name="Connecteur droit avec flèche 32">
            <a:extLst>
              <a:ext uri="{FF2B5EF4-FFF2-40B4-BE49-F238E27FC236}">
                <a16:creationId xmlns="" xmlns:a16="http://schemas.microsoft.com/office/drawing/2014/main" id="{5164B557-4223-4DD7-8F0F-685BD86C8D57}"/>
              </a:ext>
            </a:extLst>
          </p:cNvPr>
          <p:cNvCxnSpPr>
            <a:cxnSpLocks/>
            <a:stCxn id="25" idx="0"/>
          </p:cNvCxnSpPr>
          <p:nvPr/>
        </p:nvCxnSpPr>
        <p:spPr>
          <a:xfrm flipH="1" flipV="1">
            <a:off x="5943600" y="3154680"/>
            <a:ext cx="249396" cy="175619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7" name="Connecteur droit avec flèche 36">
            <a:extLst>
              <a:ext uri="{FF2B5EF4-FFF2-40B4-BE49-F238E27FC236}">
                <a16:creationId xmlns="" xmlns:a16="http://schemas.microsoft.com/office/drawing/2014/main" id="{E538B147-FB42-4F1B-9482-090AF04338B0}"/>
              </a:ext>
            </a:extLst>
          </p:cNvPr>
          <p:cNvCxnSpPr>
            <a:cxnSpLocks/>
          </p:cNvCxnSpPr>
          <p:nvPr/>
        </p:nvCxnSpPr>
        <p:spPr>
          <a:xfrm flipV="1">
            <a:off x="6192995" y="3154680"/>
            <a:ext cx="360205" cy="175619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0" name="Connecteur droit avec flèche 39">
            <a:extLst>
              <a:ext uri="{FF2B5EF4-FFF2-40B4-BE49-F238E27FC236}">
                <a16:creationId xmlns="" xmlns:a16="http://schemas.microsoft.com/office/drawing/2014/main" id="{4029AAB9-4204-4957-8866-9EFF93E61201}"/>
              </a:ext>
            </a:extLst>
          </p:cNvPr>
          <p:cNvCxnSpPr>
            <a:cxnSpLocks/>
            <a:stCxn id="25" idx="0"/>
          </p:cNvCxnSpPr>
          <p:nvPr/>
        </p:nvCxnSpPr>
        <p:spPr>
          <a:xfrm flipV="1">
            <a:off x="6192996" y="3154681"/>
            <a:ext cx="1069321" cy="175619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4" name="Connecteur droit avec flèche 43">
            <a:extLst>
              <a:ext uri="{FF2B5EF4-FFF2-40B4-BE49-F238E27FC236}">
                <a16:creationId xmlns="" xmlns:a16="http://schemas.microsoft.com/office/drawing/2014/main" id="{B6618498-CF5F-4720-AC81-CBFCD77D93BE}"/>
              </a:ext>
            </a:extLst>
          </p:cNvPr>
          <p:cNvCxnSpPr>
            <a:cxnSpLocks/>
            <a:stCxn id="25" idx="0"/>
          </p:cNvCxnSpPr>
          <p:nvPr/>
        </p:nvCxnSpPr>
        <p:spPr>
          <a:xfrm flipV="1">
            <a:off x="6192996" y="2588343"/>
            <a:ext cx="162080" cy="232253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02730661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536900C1-FBB9-4172-98CB-6FAAC0ADC7A1}"/>
              </a:ext>
            </a:extLst>
          </p:cNvPr>
          <p:cNvPicPr>
            <a:picLocks noChangeAspect="1"/>
          </p:cNvPicPr>
          <p:nvPr/>
        </p:nvPicPr>
        <p:blipFill>
          <a:blip r:embed="rId2"/>
          <a:stretch>
            <a:fillRect/>
          </a:stretch>
        </p:blipFill>
        <p:spPr>
          <a:xfrm>
            <a:off x="239711" y="731827"/>
            <a:ext cx="4716712" cy="2525723"/>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24</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3733924" y="1220104"/>
            <a:ext cx="3352676"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Vous allez maintenant implanter vos premier murs</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le menu Structure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la commande « Mur porteur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a:t>
            </a:r>
            <a:r>
              <a:rPr lang="fr-FR" altLang="fr-FR" sz="1200" dirty="0">
                <a:latin typeface="Calibri"/>
                <a:cs typeface="Calibri"/>
                <a:sym typeface="Wingdings" panose="05000000000000000000" pitchFamily="2" charset="2"/>
              </a:rPr>
              <a:t> le menu des différents types de murs</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3562386" y="1099621"/>
            <a:ext cx="312065" cy="276999"/>
            <a:chOff x="4198688" y="2102123"/>
            <a:chExt cx="326502" cy="277046"/>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1"/>
          </p:cNvCxnSpPr>
          <p:nvPr/>
        </p:nvCxnSpPr>
        <p:spPr>
          <a:xfrm flipH="1" flipV="1">
            <a:off x="2193952" y="1483633"/>
            <a:ext cx="1539972" cy="15197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0" y="-1610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latin typeface="+mn-lt"/>
              </a:rPr>
              <a:t>2.3. Implantation des murs</a:t>
            </a:r>
            <a:endParaRPr lang="fr-FR" sz="2000" dirty="0">
              <a:solidFill>
                <a:srgbClr val="002060"/>
              </a:solidFill>
              <a:latin typeface="+mn-lt"/>
            </a:endParaRPr>
          </a:p>
        </p:txBody>
      </p:sp>
      <p:cxnSp>
        <p:nvCxnSpPr>
          <p:cNvPr id="27" name="Connecteur droit avec flèche 26">
            <a:extLst>
              <a:ext uri="{FF2B5EF4-FFF2-40B4-BE49-F238E27FC236}">
                <a16:creationId xmlns="" xmlns:a16="http://schemas.microsoft.com/office/drawing/2014/main" id="{B110ABEC-795A-4FEB-B162-FC7816CCF28A}"/>
              </a:ext>
            </a:extLst>
          </p:cNvPr>
          <p:cNvCxnSpPr>
            <a:cxnSpLocks/>
            <a:stCxn id="10" idx="1"/>
          </p:cNvCxnSpPr>
          <p:nvPr/>
        </p:nvCxnSpPr>
        <p:spPr>
          <a:xfrm flipH="1" flipV="1">
            <a:off x="1706164" y="1274519"/>
            <a:ext cx="2027760" cy="36108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11" name="Image 10">
            <a:extLst>
              <a:ext uri="{FF2B5EF4-FFF2-40B4-BE49-F238E27FC236}">
                <a16:creationId xmlns="" xmlns:a16="http://schemas.microsoft.com/office/drawing/2014/main" id="{C94DCC19-60F3-4B5E-A9DF-8412506A0A4B}"/>
              </a:ext>
            </a:extLst>
          </p:cNvPr>
          <p:cNvPicPr>
            <a:picLocks noChangeAspect="1"/>
          </p:cNvPicPr>
          <p:nvPr/>
        </p:nvPicPr>
        <p:blipFill>
          <a:blip r:embed="rId3"/>
          <a:stretch>
            <a:fillRect/>
          </a:stretch>
        </p:blipFill>
        <p:spPr>
          <a:xfrm>
            <a:off x="2471984" y="2554971"/>
            <a:ext cx="2724150" cy="2819400"/>
          </a:xfrm>
          <a:prstGeom prst="rect">
            <a:avLst/>
          </a:prstGeom>
        </p:spPr>
      </p:pic>
      <p:pic>
        <p:nvPicPr>
          <p:cNvPr id="9" name="Image 8">
            <a:extLst>
              <a:ext uri="{FF2B5EF4-FFF2-40B4-BE49-F238E27FC236}">
                <a16:creationId xmlns="" xmlns:a16="http://schemas.microsoft.com/office/drawing/2014/main" id="{ED6CEBC2-BD87-40B6-86F1-347724E41B6E}"/>
              </a:ext>
            </a:extLst>
          </p:cNvPr>
          <p:cNvPicPr>
            <a:picLocks noChangeAspect="1"/>
          </p:cNvPicPr>
          <p:nvPr/>
        </p:nvPicPr>
        <p:blipFill>
          <a:blip r:embed="rId4"/>
          <a:stretch>
            <a:fillRect/>
          </a:stretch>
        </p:blipFill>
        <p:spPr>
          <a:xfrm>
            <a:off x="5534272" y="2782554"/>
            <a:ext cx="1747837" cy="3710321"/>
          </a:xfrm>
          <a:prstGeom prst="rect">
            <a:avLst/>
          </a:prstGeom>
        </p:spPr>
      </p:pic>
      <p:cxnSp>
        <p:nvCxnSpPr>
          <p:cNvPr id="34" name="Connecteur droit avec flèche 33">
            <a:extLst>
              <a:ext uri="{FF2B5EF4-FFF2-40B4-BE49-F238E27FC236}">
                <a16:creationId xmlns="" xmlns:a16="http://schemas.microsoft.com/office/drawing/2014/main" id="{E39D695C-11C9-4F78-ACD8-8B4CEA321F08}"/>
              </a:ext>
            </a:extLst>
          </p:cNvPr>
          <p:cNvCxnSpPr>
            <a:cxnSpLocks/>
          </p:cNvCxnSpPr>
          <p:nvPr/>
        </p:nvCxnSpPr>
        <p:spPr>
          <a:xfrm flipH="1">
            <a:off x="4598590" y="2051101"/>
            <a:ext cx="270830" cy="268282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5" name="ZoneTexte 1">
            <a:extLst>
              <a:ext uri="{FF2B5EF4-FFF2-40B4-BE49-F238E27FC236}">
                <a16:creationId xmlns="" xmlns:a16="http://schemas.microsoft.com/office/drawing/2014/main" id="{AB07AF94-3366-4126-ADE1-4FA90AA431CE}"/>
              </a:ext>
            </a:extLst>
          </p:cNvPr>
          <p:cNvSpPr txBox="1"/>
          <p:nvPr/>
        </p:nvSpPr>
        <p:spPr>
          <a:xfrm>
            <a:off x="5468977" y="2301963"/>
            <a:ext cx="2932073" cy="523220"/>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Vous retrouvez ainsi tous les types de murs disponibles dans votre projet</a:t>
            </a:r>
            <a:endParaRPr lang="fr-FR" dirty="0"/>
          </a:p>
        </p:txBody>
      </p:sp>
      <p:grpSp>
        <p:nvGrpSpPr>
          <p:cNvPr id="36" name="Groupe 35">
            <a:extLst>
              <a:ext uri="{FF2B5EF4-FFF2-40B4-BE49-F238E27FC236}">
                <a16:creationId xmlns="" xmlns:a16="http://schemas.microsoft.com/office/drawing/2014/main" id="{04A18B00-EBDE-4CF6-B1FC-51A9030818FA}"/>
              </a:ext>
            </a:extLst>
          </p:cNvPr>
          <p:cNvGrpSpPr>
            <a:grpSpLocks/>
          </p:cNvGrpSpPr>
          <p:nvPr/>
        </p:nvGrpSpPr>
        <p:grpSpPr bwMode="auto">
          <a:xfrm>
            <a:off x="5276975" y="2178444"/>
            <a:ext cx="338137" cy="277813"/>
            <a:chOff x="4246088" y="4664940"/>
            <a:chExt cx="318782" cy="277860"/>
          </a:xfrm>
        </p:grpSpPr>
        <p:sp>
          <p:nvSpPr>
            <p:cNvPr id="38" name="Ellipse 37">
              <a:extLst>
                <a:ext uri="{FF2B5EF4-FFF2-40B4-BE49-F238E27FC236}">
                  <a16:creationId xmlns="" xmlns:a16="http://schemas.microsoft.com/office/drawing/2014/main" id="{4A6D74F0-28B0-4CE2-B8D9-A5B7BC772806}"/>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41" name="ZoneTexte 97">
              <a:extLst>
                <a:ext uri="{FF2B5EF4-FFF2-40B4-BE49-F238E27FC236}">
                  <a16:creationId xmlns="" xmlns:a16="http://schemas.microsoft.com/office/drawing/2014/main" id="{BBA502FB-75DA-48DF-9480-70E3483E70AD}"/>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2</a:t>
              </a:r>
            </a:p>
          </p:txBody>
        </p:sp>
      </p:grpSp>
      <p:sp>
        <p:nvSpPr>
          <p:cNvPr id="42" name="ZoneTexte 94">
            <a:extLst>
              <a:ext uri="{FF2B5EF4-FFF2-40B4-BE49-F238E27FC236}">
                <a16:creationId xmlns="" xmlns:a16="http://schemas.microsoft.com/office/drawing/2014/main" id="{F86F8C49-5DF2-4594-A1D3-CA566C7C3761}"/>
              </a:ext>
            </a:extLst>
          </p:cNvPr>
          <p:cNvSpPr txBox="1">
            <a:spLocks noChangeArrowheads="1"/>
          </p:cNvSpPr>
          <p:nvPr/>
        </p:nvSpPr>
        <p:spPr bwMode="auto">
          <a:xfrm>
            <a:off x="2129330" y="5494853"/>
            <a:ext cx="3336915"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Nous allons commencer par les murs de façade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Mur BA 20 façade (largeur indiquée sur votre plan de niveau)</a:t>
            </a:r>
          </a:p>
        </p:txBody>
      </p:sp>
      <p:grpSp>
        <p:nvGrpSpPr>
          <p:cNvPr id="43" name="Groupe 95">
            <a:extLst>
              <a:ext uri="{FF2B5EF4-FFF2-40B4-BE49-F238E27FC236}">
                <a16:creationId xmlns="" xmlns:a16="http://schemas.microsoft.com/office/drawing/2014/main" id="{075B1B67-87DD-4DA4-999C-4EEB435A3F20}"/>
              </a:ext>
            </a:extLst>
          </p:cNvPr>
          <p:cNvGrpSpPr>
            <a:grpSpLocks/>
          </p:cNvGrpSpPr>
          <p:nvPr/>
        </p:nvGrpSpPr>
        <p:grpSpPr bwMode="auto">
          <a:xfrm>
            <a:off x="1957792" y="5374370"/>
            <a:ext cx="312065" cy="276999"/>
            <a:chOff x="4198688" y="2102123"/>
            <a:chExt cx="326502" cy="277046"/>
          </a:xfrm>
        </p:grpSpPr>
        <p:sp>
          <p:nvSpPr>
            <p:cNvPr id="45" name="Ellipse 44">
              <a:extLst>
                <a:ext uri="{FF2B5EF4-FFF2-40B4-BE49-F238E27FC236}">
                  <a16:creationId xmlns="" xmlns:a16="http://schemas.microsoft.com/office/drawing/2014/main" id="{B48F32FB-B536-495A-BDDF-7F153A2B7DC7}"/>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46" name="ZoneTexte 97">
              <a:extLst>
                <a:ext uri="{FF2B5EF4-FFF2-40B4-BE49-F238E27FC236}">
                  <a16:creationId xmlns="" xmlns:a16="http://schemas.microsoft.com/office/drawing/2014/main" id="{1F584590-B4B4-4845-89BD-39C9BD7BFFD8}"/>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3</a:t>
              </a:r>
            </a:p>
          </p:txBody>
        </p:sp>
      </p:grpSp>
      <p:cxnSp>
        <p:nvCxnSpPr>
          <p:cNvPr id="47" name="Connecteur droit avec flèche 46">
            <a:extLst>
              <a:ext uri="{FF2B5EF4-FFF2-40B4-BE49-F238E27FC236}">
                <a16:creationId xmlns="" xmlns:a16="http://schemas.microsoft.com/office/drawing/2014/main" id="{4BE49D04-B9DA-4830-A753-5954BF8D1997}"/>
              </a:ext>
            </a:extLst>
          </p:cNvPr>
          <p:cNvCxnSpPr>
            <a:cxnSpLocks/>
          </p:cNvCxnSpPr>
          <p:nvPr/>
        </p:nvCxnSpPr>
        <p:spPr>
          <a:xfrm flipV="1">
            <a:off x="4572000" y="3423503"/>
            <a:ext cx="973819" cy="207053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107647748"/>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4F2C2AB9-A1AF-4674-AF71-315243D21EFC}"/>
              </a:ext>
            </a:extLst>
          </p:cNvPr>
          <p:cNvPicPr>
            <a:picLocks noChangeAspect="1"/>
          </p:cNvPicPr>
          <p:nvPr/>
        </p:nvPicPr>
        <p:blipFill>
          <a:blip r:embed="rId2"/>
          <a:stretch>
            <a:fillRect/>
          </a:stretch>
        </p:blipFill>
        <p:spPr>
          <a:xfrm>
            <a:off x="333375" y="1952331"/>
            <a:ext cx="8477250" cy="1144267"/>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25</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327898" y="4061176"/>
            <a:ext cx="5192321"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Réglons les paramètres du mur</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 Hauteur » dans le premier menu</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ensuite la contrainte supérieure du mur ici R+1</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ensuite la ligne de justification du mur pour « </a:t>
            </a:r>
            <a:r>
              <a:rPr lang="fr-FR" altLang="fr-FR" sz="1200" i="1" dirty="0">
                <a:latin typeface="Calibri"/>
                <a:cs typeface="Calibri"/>
                <a:sym typeface="Wingdings" panose="05000000000000000000" pitchFamily="2" charset="2"/>
              </a:rPr>
              <a:t>Axe du porteur </a:t>
            </a:r>
            <a:r>
              <a:rPr lang="fr-FR" altLang="fr-FR" sz="1200" dirty="0">
                <a:latin typeface="Calibri"/>
                <a:cs typeface="Calibri"/>
                <a:sym typeface="Wingdings" panose="05000000000000000000" pitchFamily="2" charset="2"/>
              </a:rPr>
              <a:t>»</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156362" y="3940693"/>
            <a:ext cx="312065" cy="276999"/>
            <a:chOff x="4198688" y="2102123"/>
            <a:chExt cx="326502" cy="277046"/>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4</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p:cNvCxnSpPr>
          <p:nvPr/>
        </p:nvCxnSpPr>
        <p:spPr>
          <a:xfrm flipV="1">
            <a:off x="914874" y="2876384"/>
            <a:ext cx="529751" cy="118479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0" y="-1610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latin typeface="+mn-lt"/>
              </a:rPr>
              <a:t>2.3. Implantation des murs</a:t>
            </a:r>
            <a:endParaRPr lang="fr-FR" sz="2000" dirty="0">
              <a:solidFill>
                <a:srgbClr val="002060"/>
              </a:solidFill>
              <a:latin typeface="+mn-lt"/>
            </a:endParaRPr>
          </a:p>
        </p:txBody>
      </p:sp>
      <p:pic>
        <p:nvPicPr>
          <p:cNvPr id="18" name="Image 17">
            <a:extLst>
              <a:ext uri="{FF2B5EF4-FFF2-40B4-BE49-F238E27FC236}">
                <a16:creationId xmlns="" xmlns:a16="http://schemas.microsoft.com/office/drawing/2014/main" id="{EBD47D9B-51AF-494E-9342-A8630C46F8FC}"/>
              </a:ext>
            </a:extLst>
          </p:cNvPr>
          <p:cNvPicPr>
            <a:picLocks noChangeAspect="1"/>
          </p:cNvPicPr>
          <p:nvPr/>
        </p:nvPicPr>
        <p:blipFill>
          <a:blip r:embed="rId3"/>
          <a:stretch>
            <a:fillRect/>
          </a:stretch>
        </p:blipFill>
        <p:spPr>
          <a:xfrm>
            <a:off x="2093806" y="2623559"/>
            <a:ext cx="753542" cy="1144267"/>
          </a:xfrm>
          <a:prstGeom prst="rect">
            <a:avLst/>
          </a:prstGeom>
        </p:spPr>
      </p:pic>
      <p:cxnSp>
        <p:nvCxnSpPr>
          <p:cNvPr id="37" name="Connecteur droit avec flèche 36">
            <a:extLst>
              <a:ext uri="{FF2B5EF4-FFF2-40B4-BE49-F238E27FC236}">
                <a16:creationId xmlns="" xmlns:a16="http://schemas.microsoft.com/office/drawing/2014/main" id="{228F627F-2D2F-46B2-9447-BC594824D190}"/>
              </a:ext>
            </a:extLst>
          </p:cNvPr>
          <p:cNvCxnSpPr>
            <a:cxnSpLocks/>
            <a:endCxn id="18" idx="1"/>
          </p:cNvCxnSpPr>
          <p:nvPr/>
        </p:nvCxnSpPr>
        <p:spPr>
          <a:xfrm flipV="1">
            <a:off x="914874" y="3195693"/>
            <a:ext cx="1178932" cy="86548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28" name="Image 27">
            <a:extLst>
              <a:ext uri="{FF2B5EF4-FFF2-40B4-BE49-F238E27FC236}">
                <a16:creationId xmlns="" xmlns:a16="http://schemas.microsoft.com/office/drawing/2014/main" id="{59073354-AEE7-4AD7-BC1C-227808E3C63C}"/>
              </a:ext>
            </a:extLst>
          </p:cNvPr>
          <p:cNvPicPr>
            <a:picLocks noChangeAspect="1"/>
          </p:cNvPicPr>
          <p:nvPr/>
        </p:nvPicPr>
        <p:blipFill>
          <a:blip r:embed="rId4"/>
          <a:stretch>
            <a:fillRect/>
          </a:stretch>
        </p:blipFill>
        <p:spPr>
          <a:xfrm>
            <a:off x="4204252" y="2612092"/>
            <a:ext cx="883686" cy="777856"/>
          </a:xfrm>
          <a:prstGeom prst="rect">
            <a:avLst/>
          </a:prstGeom>
        </p:spPr>
      </p:pic>
      <p:cxnSp>
        <p:nvCxnSpPr>
          <p:cNvPr id="34" name="Connecteur droit avec flèche 33">
            <a:extLst>
              <a:ext uri="{FF2B5EF4-FFF2-40B4-BE49-F238E27FC236}">
                <a16:creationId xmlns="" xmlns:a16="http://schemas.microsoft.com/office/drawing/2014/main" id="{E39D695C-11C9-4F78-ACD8-8B4CEA321F08}"/>
              </a:ext>
            </a:extLst>
          </p:cNvPr>
          <p:cNvCxnSpPr>
            <a:cxnSpLocks/>
            <a:stCxn id="10" idx="0"/>
          </p:cNvCxnSpPr>
          <p:nvPr/>
        </p:nvCxnSpPr>
        <p:spPr>
          <a:xfrm flipV="1">
            <a:off x="2924059" y="2876384"/>
            <a:ext cx="1354610" cy="118479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22448078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 xmlns:a16="http://schemas.microsoft.com/office/drawing/2014/main" id="{0FEA1B3B-3027-4C9F-BD80-9168C84E916F}"/>
              </a:ext>
            </a:extLst>
          </p:cNvPr>
          <p:cNvPicPr>
            <a:picLocks noChangeAspect="1"/>
          </p:cNvPicPr>
          <p:nvPr/>
        </p:nvPicPr>
        <p:blipFill>
          <a:blip r:embed="rId2"/>
          <a:stretch>
            <a:fillRect/>
          </a:stretch>
        </p:blipFill>
        <p:spPr>
          <a:xfrm>
            <a:off x="5499292" y="4055997"/>
            <a:ext cx="1894200" cy="2478315"/>
          </a:xfrm>
          <a:prstGeom prst="rect">
            <a:avLst/>
          </a:prstGeom>
        </p:spPr>
      </p:pic>
      <p:pic>
        <p:nvPicPr>
          <p:cNvPr id="25" name="Image 24">
            <a:extLst>
              <a:ext uri="{FF2B5EF4-FFF2-40B4-BE49-F238E27FC236}">
                <a16:creationId xmlns="" xmlns:a16="http://schemas.microsoft.com/office/drawing/2014/main" id="{85C65771-9611-4418-9170-7C174979DB29}"/>
              </a:ext>
            </a:extLst>
          </p:cNvPr>
          <p:cNvPicPr>
            <a:picLocks noChangeAspect="1"/>
          </p:cNvPicPr>
          <p:nvPr/>
        </p:nvPicPr>
        <p:blipFill>
          <a:blip r:embed="rId3"/>
          <a:stretch>
            <a:fillRect/>
          </a:stretch>
        </p:blipFill>
        <p:spPr>
          <a:xfrm>
            <a:off x="4320729" y="1212800"/>
            <a:ext cx="3794571" cy="1679989"/>
          </a:xfrm>
          <a:prstGeom prst="rect">
            <a:avLst/>
          </a:prstGeom>
        </p:spPr>
      </p:pic>
      <p:pic>
        <p:nvPicPr>
          <p:cNvPr id="5" name="Image 4">
            <a:extLst>
              <a:ext uri="{FF2B5EF4-FFF2-40B4-BE49-F238E27FC236}">
                <a16:creationId xmlns="" xmlns:a16="http://schemas.microsoft.com/office/drawing/2014/main" id="{57990011-D3EB-4A8E-813D-110F4905F6D3}"/>
              </a:ext>
            </a:extLst>
          </p:cNvPr>
          <p:cNvPicPr>
            <a:picLocks noChangeAspect="1"/>
          </p:cNvPicPr>
          <p:nvPr/>
        </p:nvPicPr>
        <p:blipFill>
          <a:blip r:embed="rId4"/>
          <a:stretch>
            <a:fillRect/>
          </a:stretch>
        </p:blipFill>
        <p:spPr>
          <a:xfrm>
            <a:off x="241988" y="1024967"/>
            <a:ext cx="2881041" cy="1974933"/>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26</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1466731" y="3112450"/>
            <a:ext cx="6797703"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Maintenant vous pouvez implanter vos murs</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sur le point de départ</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 </a:t>
            </a:r>
            <a:r>
              <a:rPr lang="fr-FR" altLang="fr-FR" sz="1200" dirty="0">
                <a:latin typeface="Calibri"/>
                <a:cs typeface="Calibri"/>
                <a:sym typeface="Wingdings" panose="05000000000000000000" pitchFamily="2" charset="2"/>
              </a:rPr>
              <a:t>sur le point d’arrivée du mur</a:t>
            </a:r>
          </a:p>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	REVIT automatique vous propose d’implanter un nouveau mur en repartant de l’arrivée précédente</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1273089" y="2954636"/>
            <a:ext cx="312065" cy="276999"/>
            <a:chOff x="4198688" y="2102123"/>
            <a:chExt cx="326502" cy="277046"/>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5</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0"/>
          </p:cNvCxnSpPr>
          <p:nvPr/>
        </p:nvCxnSpPr>
        <p:spPr>
          <a:xfrm flipH="1" flipV="1">
            <a:off x="875027" y="1765574"/>
            <a:ext cx="3990556" cy="134687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latin typeface="+mn-lt"/>
              </a:rPr>
              <a:t>2.3. Implantation des murs</a:t>
            </a:r>
            <a:endParaRPr lang="fr-FR" sz="2000" dirty="0">
              <a:solidFill>
                <a:srgbClr val="002060"/>
              </a:solidFill>
              <a:latin typeface="+mn-lt"/>
            </a:endParaRPr>
          </a:p>
        </p:txBody>
      </p:sp>
      <p:cxnSp>
        <p:nvCxnSpPr>
          <p:cNvPr id="37" name="Connecteur droit avec flèche 36">
            <a:extLst>
              <a:ext uri="{FF2B5EF4-FFF2-40B4-BE49-F238E27FC236}">
                <a16:creationId xmlns="" xmlns:a16="http://schemas.microsoft.com/office/drawing/2014/main" id="{228F627F-2D2F-46B2-9447-BC594824D190}"/>
              </a:ext>
            </a:extLst>
          </p:cNvPr>
          <p:cNvCxnSpPr>
            <a:cxnSpLocks/>
            <a:stCxn id="10" idx="0"/>
          </p:cNvCxnSpPr>
          <p:nvPr/>
        </p:nvCxnSpPr>
        <p:spPr>
          <a:xfrm flipV="1">
            <a:off x="4865583" y="1618954"/>
            <a:ext cx="2079837" cy="149349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4" name="Connecteur droit avec flèche 33">
            <a:extLst>
              <a:ext uri="{FF2B5EF4-FFF2-40B4-BE49-F238E27FC236}">
                <a16:creationId xmlns="" xmlns:a16="http://schemas.microsoft.com/office/drawing/2014/main" id="{E39D695C-11C9-4F78-ACD8-8B4CEA321F08}"/>
              </a:ext>
            </a:extLst>
          </p:cNvPr>
          <p:cNvCxnSpPr>
            <a:cxnSpLocks/>
            <a:stCxn id="10" idx="0"/>
          </p:cNvCxnSpPr>
          <p:nvPr/>
        </p:nvCxnSpPr>
        <p:spPr>
          <a:xfrm flipV="1">
            <a:off x="4865583" y="1872343"/>
            <a:ext cx="2221017" cy="124010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2" name="ZoneTexte 94">
            <a:extLst>
              <a:ext uri="{FF2B5EF4-FFF2-40B4-BE49-F238E27FC236}">
                <a16:creationId xmlns="" xmlns:a16="http://schemas.microsoft.com/office/drawing/2014/main" id="{FA655FEB-791D-48C7-81DC-A728944818C9}"/>
              </a:ext>
            </a:extLst>
          </p:cNvPr>
          <p:cNvSpPr txBox="1">
            <a:spLocks noChangeArrowheads="1"/>
          </p:cNvSpPr>
          <p:nvPr/>
        </p:nvSpPr>
        <p:spPr bwMode="auto">
          <a:xfrm>
            <a:off x="467797" y="4451775"/>
            <a:ext cx="4731263"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Continuer </a:t>
            </a:r>
            <a:r>
              <a:rPr lang="fr-FR" altLang="fr-FR" sz="1200" dirty="0">
                <a:latin typeface="Calibri"/>
                <a:cs typeface="Calibri"/>
                <a:sym typeface="Wingdings" panose="05000000000000000000" pitchFamily="2" charset="2"/>
              </a:rPr>
              <a:t>à implanter vos murs sur la partie gauche jusqu’à ce résultat</a:t>
            </a:r>
          </a:p>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Attention à bien mettre les murs au niveau de l’axe </a:t>
            </a:r>
          </a:p>
        </p:txBody>
      </p:sp>
      <p:grpSp>
        <p:nvGrpSpPr>
          <p:cNvPr id="33" name="Groupe 95">
            <a:extLst>
              <a:ext uri="{FF2B5EF4-FFF2-40B4-BE49-F238E27FC236}">
                <a16:creationId xmlns="" xmlns:a16="http://schemas.microsoft.com/office/drawing/2014/main" id="{D51F7582-A022-493C-82E2-69645A247F02}"/>
              </a:ext>
            </a:extLst>
          </p:cNvPr>
          <p:cNvGrpSpPr>
            <a:grpSpLocks/>
          </p:cNvGrpSpPr>
          <p:nvPr/>
        </p:nvGrpSpPr>
        <p:grpSpPr bwMode="auto">
          <a:xfrm>
            <a:off x="274155" y="4293961"/>
            <a:ext cx="312065" cy="276999"/>
            <a:chOff x="4198688" y="2102123"/>
            <a:chExt cx="326502" cy="277046"/>
          </a:xfrm>
        </p:grpSpPr>
        <p:sp>
          <p:nvSpPr>
            <p:cNvPr id="35" name="Ellipse 34">
              <a:extLst>
                <a:ext uri="{FF2B5EF4-FFF2-40B4-BE49-F238E27FC236}">
                  <a16:creationId xmlns="" xmlns:a16="http://schemas.microsoft.com/office/drawing/2014/main" id="{C5ACA0AB-360F-44AD-BC4F-38D600B77F02}"/>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6" name="ZoneTexte 97">
              <a:extLst>
                <a:ext uri="{FF2B5EF4-FFF2-40B4-BE49-F238E27FC236}">
                  <a16:creationId xmlns="" xmlns:a16="http://schemas.microsoft.com/office/drawing/2014/main" id="{174F79A9-904C-448B-B670-C8C80EEA23AF}"/>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6</a:t>
              </a:r>
            </a:p>
          </p:txBody>
        </p:sp>
      </p:grpSp>
      <p:cxnSp>
        <p:nvCxnSpPr>
          <p:cNvPr id="38" name="Connecteur droit avec flèche 37">
            <a:extLst>
              <a:ext uri="{FF2B5EF4-FFF2-40B4-BE49-F238E27FC236}">
                <a16:creationId xmlns="" xmlns:a16="http://schemas.microsoft.com/office/drawing/2014/main" id="{3D3651DF-C96E-461E-91B7-42A556D2E9EA}"/>
              </a:ext>
            </a:extLst>
          </p:cNvPr>
          <p:cNvCxnSpPr>
            <a:cxnSpLocks/>
          </p:cNvCxnSpPr>
          <p:nvPr/>
        </p:nvCxnSpPr>
        <p:spPr>
          <a:xfrm>
            <a:off x="5199060" y="4691952"/>
            <a:ext cx="624691" cy="3178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1" name="Connecteur droit avec flèche 20">
            <a:extLst>
              <a:ext uri="{FF2B5EF4-FFF2-40B4-BE49-F238E27FC236}">
                <a16:creationId xmlns="" xmlns:a16="http://schemas.microsoft.com/office/drawing/2014/main" id="{5FC4837C-FDB8-452E-AF61-F4948079125C}"/>
              </a:ext>
            </a:extLst>
          </p:cNvPr>
          <p:cNvCxnSpPr>
            <a:cxnSpLocks/>
            <a:stCxn id="32" idx="2"/>
          </p:cNvCxnSpPr>
          <p:nvPr/>
        </p:nvCxnSpPr>
        <p:spPr>
          <a:xfrm>
            <a:off x="2833429" y="4913440"/>
            <a:ext cx="3736218" cy="114963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9" name="Image 8">
            <a:extLst>
              <a:ext uri="{FF2B5EF4-FFF2-40B4-BE49-F238E27FC236}">
                <a16:creationId xmlns="" xmlns:a16="http://schemas.microsoft.com/office/drawing/2014/main" id="{8D0FF8A5-6C40-47DC-998D-F98980C01395}"/>
              </a:ext>
            </a:extLst>
          </p:cNvPr>
          <p:cNvPicPr>
            <a:picLocks noChangeAspect="1"/>
          </p:cNvPicPr>
          <p:nvPr/>
        </p:nvPicPr>
        <p:blipFill>
          <a:blip r:embed="rId5"/>
          <a:stretch>
            <a:fillRect/>
          </a:stretch>
        </p:blipFill>
        <p:spPr>
          <a:xfrm>
            <a:off x="7634795" y="4031348"/>
            <a:ext cx="480505" cy="2489891"/>
          </a:xfrm>
          <a:prstGeom prst="rect">
            <a:avLst/>
          </a:prstGeom>
        </p:spPr>
      </p:pic>
      <p:cxnSp>
        <p:nvCxnSpPr>
          <p:cNvPr id="28" name="Connecteur droit avec flèche 27">
            <a:extLst>
              <a:ext uri="{FF2B5EF4-FFF2-40B4-BE49-F238E27FC236}">
                <a16:creationId xmlns="" xmlns:a16="http://schemas.microsoft.com/office/drawing/2014/main" id="{180FCFDD-EE4F-42BD-8BDA-77D3780C3606}"/>
              </a:ext>
            </a:extLst>
          </p:cNvPr>
          <p:cNvCxnSpPr>
            <a:cxnSpLocks/>
          </p:cNvCxnSpPr>
          <p:nvPr/>
        </p:nvCxnSpPr>
        <p:spPr>
          <a:xfrm flipV="1">
            <a:off x="6664271" y="5239047"/>
            <a:ext cx="1130323" cy="78750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6" name="Connecteur droit avec flèche 25">
            <a:extLst>
              <a:ext uri="{FF2B5EF4-FFF2-40B4-BE49-F238E27FC236}">
                <a16:creationId xmlns="" xmlns:a16="http://schemas.microsoft.com/office/drawing/2014/main" id="{C7070F63-D7ED-4BEB-A659-7EC171ACAF13}"/>
              </a:ext>
            </a:extLst>
          </p:cNvPr>
          <p:cNvCxnSpPr>
            <a:cxnSpLocks/>
            <a:stCxn id="32" idx="3"/>
          </p:cNvCxnSpPr>
          <p:nvPr/>
        </p:nvCxnSpPr>
        <p:spPr>
          <a:xfrm>
            <a:off x="5199060" y="4682608"/>
            <a:ext cx="2046398" cy="46853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10093488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12FDE056-B838-4B17-8E7A-B8BC800A2E35}"/>
              </a:ext>
            </a:extLst>
          </p:cNvPr>
          <p:cNvPicPr>
            <a:picLocks noChangeAspect="1"/>
          </p:cNvPicPr>
          <p:nvPr/>
        </p:nvPicPr>
        <p:blipFill>
          <a:blip r:embed="rId2"/>
          <a:stretch>
            <a:fillRect/>
          </a:stretch>
        </p:blipFill>
        <p:spPr>
          <a:xfrm>
            <a:off x="1027112" y="953359"/>
            <a:ext cx="6566263" cy="4657465"/>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27</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3028950" y="2054175"/>
            <a:ext cx="3582773"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le menu « Vue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la commande « Vue 3D »</a:t>
            </a:r>
          </a:p>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Vous pouvez ainsi vérifier la cohérence de votre travail</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2835308" y="1896361"/>
            <a:ext cx="312065" cy="276999"/>
            <a:chOff x="4198688" y="2102123"/>
            <a:chExt cx="326502" cy="277046"/>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7</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0"/>
          </p:cNvCxnSpPr>
          <p:nvPr/>
        </p:nvCxnSpPr>
        <p:spPr>
          <a:xfrm flipH="1" flipV="1">
            <a:off x="4206240" y="1528379"/>
            <a:ext cx="614097" cy="52579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latin typeface="+mn-lt"/>
              </a:rPr>
              <a:t>2.3. Implantation des murs</a:t>
            </a:r>
            <a:endParaRPr lang="fr-FR" sz="2000" dirty="0">
              <a:solidFill>
                <a:srgbClr val="002060"/>
              </a:solidFill>
              <a:latin typeface="+mn-lt"/>
            </a:endParaRPr>
          </a:p>
        </p:txBody>
      </p:sp>
      <p:cxnSp>
        <p:nvCxnSpPr>
          <p:cNvPr id="37" name="Connecteur droit avec flèche 36">
            <a:extLst>
              <a:ext uri="{FF2B5EF4-FFF2-40B4-BE49-F238E27FC236}">
                <a16:creationId xmlns="" xmlns:a16="http://schemas.microsoft.com/office/drawing/2014/main" id="{228F627F-2D2F-46B2-9447-BC594824D190}"/>
              </a:ext>
            </a:extLst>
          </p:cNvPr>
          <p:cNvCxnSpPr>
            <a:cxnSpLocks/>
            <a:stCxn id="10" idx="0"/>
          </p:cNvCxnSpPr>
          <p:nvPr/>
        </p:nvCxnSpPr>
        <p:spPr>
          <a:xfrm flipV="1">
            <a:off x="4820337" y="1247176"/>
            <a:ext cx="0" cy="80699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3" name="ZoneTexte 1">
            <a:extLst>
              <a:ext uri="{FF2B5EF4-FFF2-40B4-BE49-F238E27FC236}">
                <a16:creationId xmlns="" xmlns:a16="http://schemas.microsoft.com/office/drawing/2014/main" id="{A537A41F-F4C1-4F2C-BB72-DF2EC42C05D3}"/>
              </a:ext>
            </a:extLst>
          </p:cNvPr>
          <p:cNvSpPr txBox="1"/>
          <p:nvPr/>
        </p:nvSpPr>
        <p:spPr>
          <a:xfrm>
            <a:off x="2845459" y="4882094"/>
            <a:ext cx="5899046" cy="738664"/>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Pour faire tourner la vue 3D maintenez Shift appuyé et déplacer votre souris.</a:t>
            </a:r>
          </a:p>
          <a:p>
            <a:pPr algn="just">
              <a:defRPr/>
            </a:pPr>
            <a:r>
              <a:rPr lang="fr-FR" sz="1400" i="1" dirty="0">
                <a:latin typeface="Calibri"/>
                <a:cs typeface="Calibri"/>
              </a:rPr>
              <a:t>Vous pouvez aussi sélectionner un objet et faire pareil pour tourner autour de cet objet</a:t>
            </a:r>
            <a:endParaRPr lang="fr-FR" dirty="0"/>
          </a:p>
        </p:txBody>
      </p:sp>
      <p:grpSp>
        <p:nvGrpSpPr>
          <p:cNvPr id="14" name="Groupe 13">
            <a:extLst>
              <a:ext uri="{FF2B5EF4-FFF2-40B4-BE49-F238E27FC236}">
                <a16:creationId xmlns="" xmlns:a16="http://schemas.microsoft.com/office/drawing/2014/main" id="{0F5E5D03-7F67-44BB-8430-FBADE2F201A5}"/>
              </a:ext>
            </a:extLst>
          </p:cNvPr>
          <p:cNvGrpSpPr>
            <a:grpSpLocks/>
          </p:cNvGrpSpPr>
          <p:nvPr/>
        </p:nvGrpSpPr>
        <p:grpSpPr bwMode="auto">
          <a:xfrm>
            <a:off x="2653457" y="4758575"/>
            <a:ext cx="342589" cy="277813"/>
            <a:chOff x="4246088" y="4664940"/>
            <a:chExt cx="318782" cy="277860"/>
          </a:xfrm>
        </p:grpSpPr>
        <p:sp>
          <p:nvSpPr>
            <p:cNvPr id="15" name="Ellipse 14">
              <a:extLst>
                <a:ext uri="{FF2B5EF4-FFF2-40B4-BE49-F238E27FC236}">
                  <a16:creationId xmlns="" xmlns:a16="http://schemas.microsoft.com/office/drawing/2014/main" id="{04DE5293-F405-4AB4-BAF5-722CC7FD17B5}"/>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16" name="ZoneTexte 97">
              <a:extLst>
                <a:ext uri="{FF2B5EF4-FFF2-40B4-BE49-F238E27FC236}">
                  <a16:creationId xmlns="" xmlns:a16="http://schemas.microsoft.com/office/drawing/2014/main" id="{77E533E9-5A47-4CB6-95A8-A4A3607AA162}"/>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8</a:t>
              </a:r>
            </a:p>
          </p:txBody>
        </p:sp>
      </p:grpSp>
    </p:spTree>
    <p:extLst>
      <p:ext uri="{BB962C8B-B14F-4D97-AF65-F5344CB8AC3E}">
        <p14:creationId xmlns:p14="http://schemas.microsoft.com/office/powerpoint/2010/main" val="41098677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a:extLst>
              <a:ext uri="{FF2B5EF4-FFF2-40B4-BE49-F238E27FC236}">
                <a16:creationId xmlns="" xmlns:a16="http://schemas.microsoft.com/office/drawing/2014/main" id="{13FFA895-4549-4F19-8055-DD5CB45620FF}"/>
              </a:ext>
            </a:extLst>
          </p:cNvPr>
          <p:cNvPicPr>
            <a:picLocks noChangeAspect="1"/>
          </p:cNvPicPr>
          <p:nvPr/>
        </p:nvPicPr>
        <p:blipFill>
          <a:blip r:embed="rId2"/>
          <a:stretch>
            <a:fillRect/>
          </a:stretch>
        </p:blipFill>
        <p:spPr>
          <a:xfrm>
            <a:off x="5658677" y="791531"/>
            <a:ext cx="3246302" cy="4531451"/>
          </a:xfrm>
          <a:prstGeom prst="rect">
            <a:avLst/>
          </a:prstGeom>
        </p:spPr>
      </p:pic>
      <p:pic>
        <p:nvPicPr>
          <p:cNvPr id="5" name="Image 4">
            <a:extLst>
              <a:ext uri="{FF2B5EF4-FFF2-40B4-BE49-F238E27FC236}">
                <a16:creationId xmlns="" xmlns:a16="http://schemas.microsoft.com/office/drawing/2014/main" id="{9FCF5AB1-3000-4D0C-8358-EC702414514E}"/>
              </a:ext>
            </a:extLst>
          </p:cNvPr>
          <p:cNvPicPr>
            <a:picLocks noChangeAspect="1"/>
          </p:cNvPicPr>
          <p:nvPr/>
        </p:nvPicPr>
        <p:blipFill>
          <a:blip r:embed="rId3"/>
          <a:stretch>
            <a:fillRect/>
          </a:stretch>
        </p:blipFill>
        <p:spPr>
          <a:xfrm>
            <a:off x="161586" y="791531"/>
            <a:ext cx="4506538" cy="2486658"/>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28</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1920811" y="2374408"/>
            <a:ext cx="312065" cy="276999"/>
            <a:chOff x="4198688" y="2102123"/>
            <a:chExt cx="326502" cy="277046"/>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0"/>
          </p:cNvCxnSpPr>
          <p:nvPr/>
        </p:nvCxnSpPr>
        <p:spPr>
          <a:xfrm flipH="1" flipV="1">
            <a:off x="355062" y="962121"/>
            <a:ext cx="3492138" cy="150672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latin typeface="+mn-lt"/>
              </a:rPr>
              <a:t>2.4. Création des ouvertures</a:t>
            </a:r>
            <a:endParaRPr lang="fr-FR" sz="2000" dirty="0">
              <a:solidFill>
                <a:srgbClr val="002060"/>
              </a:solidFill>
              <a:latin typeface="+mn-lt"/>
            </a:endParaRPr>
          </a:p>
        </p:txBody>
      </p:sp>
      <p:cxnSp>
        <p:nvCxnSpPr>
          <p:cNvPr id="37" name="Connecteur droit avec flèche 36">
            <a:extLst>
              <a:ext uri="{FF2B5EF4-FFF2-40B4-BE49-F238E27FC236}">
                <a16:creationId xmlns="" xmlns:a16="http://schemas.microsoft.com/office/drawing/2014/main" id="{228F627F-2D2F-46B2-9447-BC594824D190}"/>
              </a:ext>
            </a:extLst>
          </p:cNvPr>
          <p:cNvCxnSpPr>
            <a:cxnSpLocks/>
            <a:stCxn id="10" idx="0"/>
          </p:cNvCxnSpPr>
          <p:nvPr/>
        </p:nvCxnSpPr>
        <p:spPr>
          <a:xfrm flipH="1" flipV="1">
            <a:off x="2187506" y="1105423"/>
            <a:ext cx="1659694" cy="136342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11" name="Image 10">
            <a:extLst>
              <a:ext uri="{FF2B5EF4-FFF2-40B4-BE49-F238E27FC236}">
                <a16:creationId xmlns="" xmlns:a16="http://schemas.microsoft.com/office/drawing/2014/main" id="{FDB7673C-3746-4E03-BC27-330F514432FE}"/>
              </a:ext>
            </a:extLst>
          </p:cNvPr>
          <p:cNvPicPr>
            <a:picLocks noChangeAspect="1"/>
          </p:cNvPicPr>
          <p:nvPr/>
        </p:nvPicPr>
        <p:blipFill>
          <a:blip r:embed="rId4"/>
          <a:stretch>
            <a:fillRect/>
          </a:stretch>
        </p:blipFill>
        <p:spPr>
          <a:xfrm>
            <a:off x="2187506" y="3393746"/>
            <a:ext cx="2267973" cy="2393535"/>
          </a:xfrm>
          <a:prstGeom prst="rect">
            <a:avLst/>
          </a:prstGeom>
        </p:spPr>
      </p:pic>
      <p:sp>
        <p:nvSpPr>
          <p:cNvPr id="18" name="ZoneTexte 94">
            <a:extLst>
              <a:ext uri="{FF2B5EF4-FFF2-40B4-BE49-F238E27FC236}">
                <a16:creationId xmlns="" xmlns:a16="http://schemas.microsoft.com/office/drawing/2014/main" id="{F9C47873-DFE7-4A51-BFE7-10FB11285699}"/>
              </a:ext>
            </a:extLst>
          </p:cNvPr>
          <p:cNvSpPr txBox="1">
            <a:spLocks noChangeArrowheads="1"/>
          </p:cNvSpPr>
          <p:nvPr/>
        </p:nvSpPr>
        <p:spPr bwMode="auto">
          <a:xfrm>
            <a:off x="4167888" y="3476758"/>
            <a:ext cx="4541106" cy="1523494"/>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Si aucune fenêtre ne correspond vous pouvez en créer une sur une base existante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 </a:t>
            </a:r>
            <a:r>
              <a:rPr lang="fr-FR" altLang="fr-FR" sz="1200" dirty="0">
                <a:latin typeface="Calibri"/>
                <a:cs typeface="Calibri"/>
                <a:sym typeface="Wingdings" panose="05000000000000000000" pitchFamily="2" charset="2"/>
              </a:rPr>
              <a:t>sur « Modifier le type »</a:t>
            </a:r>
          </a:p>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Rentrer les mesures qui vous intéressent par exemple pour une porte fenêtre</a:t>
            </a:r>
          </a:p>
          <a:p>
            <a:pPr lvl="1" eaLnBrk="1" hangingPunct="1">
              <a:lnSpc>
                <a:spcPct val="100000"/>
              </a:lnSpc>
              <a:spcBef>
                <a:spcPct val="0"/>
              </a:spcBef>
              <a:buFont typeface="Wingdings" panose="05000000000000000000" pitchFamily="2" charset="2"/>
              <a:buChar char="è"/>
              <a:defRPr/>
            </a:pPr>
            <a:r>
              <a:rPr lang="fr-FR" altLang="fr-FR" sz="900" dirty="0">
                <a:latin typeface="Calibri"/>
                <a:cs typeface="Calibri"/>
                <a:sym typeface="Wingdings" panose="05000000000000000000" pitchFamily="2" charset="2"/>
              </a:rPr>
              <a:t>Largeur 1m hauteur d’appui 0,09m hauteur 2,2m</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sur dupliquer</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Changer</a:t>
            </a:r>
            <a:r>
              <a:rPr lang="fr-FR" altLang="fr-FR" sz="1200" dirty="0">
                <a:latin typeface="Calibri"/>
                <a:cs typeface="Calibri"/>
                <a:sym typeface="Wingdings" panose="05000000000000000000" pitchFamily="2" charset="2"/>
              </a:rPr>
              <a:t> le nom comme indiqué puis </a:t>
            </a:r>
            <a:r>
              <a:rPr lang="fr-FR" altLang="fr-FR" sz="1200" b="1" dirty="0">
                <a:latin typeface="Calibri"/>
                <a:cs typeface="Calibri"/>
                <a:sym typeface="Wingdings" panose="05000000000000000000" pitchFamily="2" charset="2"/>
              </a:rPr>
              <a:t>valider</a:t>
            </a:r>
            <a:r>
              <a:rPr lang="fr-FR" altLang="fr-FR" sz="1200" dirty="0">
                <a:latin typeface="Calibri"/>
                <a:cs typeface="Calibri"/>
                <a:sym typeface="Wingdings" panose="05000000000000000000" pitchFamily="2" charset="2"/>
              </a:rPr>
              <a:t> avec OK et encore OK </a:t>
            </a:r>
          </a:p>
        </p:txBody>
      </p:sp>
      <p:grpSp>
        <p:nvGrpSpPr>
          <p:cNvPr id="19" name="Groupe 95">
            <a:extLst>
              <a:ext uri="{FF2B5EF4-FFF2-40B4-BE49-F238E27FC236}">
                <a16:creationId xmlns="" xmlns:a16="http://schemas.microsoft.com/office/drawing/2014/main" id="{770BC2D3-B4C9-41BC-9B0D-0A00386A162F}"/>
              </a:ext>
            </a:extLst>
          </p:cNvPr>
          <p:cNvGrpSpPr>
            <a:grpSpLocks/>
          </p:cNvGrpSpPr>
          <p:nvPr/>
        </p:nvGrpSpPr>
        <p:grpSpPr bwMode="auto">
          <a:xfrm>
            <a:off x="4039499" y="3338258"/>
            <a:ext cx="312065" cy="276999"/>
            <a:chOff x="4198688" y="2102123"/>
            <a:chExt cx="326502" cy="277046"/>
          </a:xfrm>
        </p:grpSpPr>
        <p:sp>
          <p:nvSpPr>
            <p:cNvPr id="20" name="Ellipse 19">
              <a:extLst>
                <a:ext uri="{FF2B5EF4-FFF2-40B4-BE49-F238E27FC236}">
                  <a16:creationId xmlns="" xmlns:a16="http://schemas.microsoft.com/office/drawing/2014/main" id="{3AB5855F-FD8D-479A-AC5F-15586AB7278A}"/>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1" name="ZoneTexte 97">
              <a:extLst>
                <a:ext uri="{FF2B5EF4-FFF2-40B4-BE49-F238E27FC236}">
                  <a16:creationId xmlns="" xmlns:a16="http://schemas.microsoft.com/office/drawing/2014/main" id="{EB3D7B21-14F3-496D-A057-38A653529F53}"/>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cxnSp>
        <p:nvCxnSpPr>
          <p:cNvPr id="25" name="Connecteur droit avec flèche 24">
            <a:extLst>
              <a:ext uri="{FF2B5EF4-FFF2-40B4-BE49-F238E27FC236}">
                <a16:creationId xmlns="" xmlns:a16="http://schemas.microsoft.com/office/drawing/2014/main" id="{51BDFDB3-C554-4450-AE14-CC3EDC40B76B}"/>
              </a:ext>
            </a:extLst>
          </p:cNvPr>
          <p:cNvCxnSpPr>
            <a:cxnSpLocks/>
            <a:stCxn id="18" idx="1"/>
          </p:cNvCxnSpPr>
          <p:nvPr/>
        </p:nvCxnSpPr>
        <p:spPr>
          <a:xfrm flipH="1" flipV="1">
            <a:off x="3924074" y="4069681"/>
            <a:ext cx="243814" cy="16882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9" name="Image 8">
            <a:extLst>
              <a:ext uri="{FF2B5EF4-FFF2-40B4-BE49-F238E27FC236}">
                <a16:creationId xmlns="" xmlns:a16="http://schemas.microsoft.com/office/drawing/2014/main" id="{F2377550-6A7E-4497-978B-7F31C6E27CC8}"/>
              </a:ext>
            </a:extLst>
          </p:cNvPr>
          <p:cNvPicPr>
            <a:picLocks noChangeAspect="1"/>
          </p:cNvPicPr>
          <p:nvPr/>
        </p:nvPicPr>
        <p:blipFill>
          <a:blip r:embed="rId5"/>
          <a:stretch>
            <a:fillRect/>
          </a:stretch>
        </p:blipFill>
        <p:spPr>
          <a:xfrm>
            <a:off x="151208" y="2193724"/>
            <a:ext cx="2052861" cy="4299151"/>
          </a:xfrm>
          <a:prstGeom prst="rect">
            <a:avLst/>
          </a:prstGeom>
        </p:spPr>
      </p:pic>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2055813" y="2468845"/>
            <a:ext cx="3582773"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le menu « Architecture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la commande « Fenêtre »</a:t>
            </a:r>
          </a:p>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Là encore vous pouvez </a:t>
            </a:r>
            <a:r>
              <a:rPr lang="fr-FR" altLang="fr-FR" sz="1200" b="1" dirty="0">
                <a:latin typeface="Calibri"/>
                <a:cs typeface="Calibri"/>
                <a:sym typeface="Wingdings" panose="05000000000000000000" pitchFamily="2" charset="2"/>
              </a:rPr>
              <a:t>afficher</a:t>
            </a:r>
            <a:r>
              <a:rPr lang="fr-FR" altLang="fr-FR" sz="1200" dirty="0">
                <a:latin typeface="Calibri"/>
                <a:cs typeface="Calibri"/>
                <a:sym typeface="Wingdings" panose="05000000000000000000" pitchFamily="2" charset="2"/>
              </a:rPr>
              <a:t> le menu déroulant avec tous les types de fenêtres de votre projet</a:t>
            </a:r>
          </a:p>
        </p:txBody>
      </p:sp>
      <p:cxnSp>
        <p:nvCxnSpPr>
          <p:cNvPr id="34" name="Connecteur droit avec flèche 33">
            <a:extLst>
              <a:ext uri="{FF2B5EF4-FFF2-40B4-BE49-F238E27FC236}">
                <a16:creationId xmlns="" xmlns:a16="http://schemas.microsoft.com/office/drawing/2014/main" id="{E7045EF7-9715-47CB-A563-AC88509638F9}"/>
              </a:ext>
            </a:extLst>
          </p:cNvPr>
          <p:cNvCxnSpPr>
            <a:cxnSpLocks/>
          </p:cNvCxnSpPr>
          <p:nvPr/>
        </p:nvCxnSpPr>
        <p:spPr>
          <a:xfrm flipV="1">
            <a:off x="7301808" y="1410790"/>
            <a:ext cx="869506" cy="206596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0" name="Connecteur droit avec flèche 39">
            <a:extLst>
              <a:ext uri="{FF2B5EF4-FFF2-40B4-BE49-F238E27FC236}">
                <a16:creationId xmlns="" xmlns:a16="http://schemas.microsoft.com/office/drawing/2014/main" id="{DB212A7C-D74F-40F3-A751-50DBADA85995}"/>
              </a:ext>
            </a:extLst>
          </p:cNvPr>
          <p:cNvCxnSpPr>
            <a:cxnSpLocks/>
            <a:stCxn id="18" idx="0"/>
          </p:cNvCxnSpPr>
          <p:nvPr/>
        </p:nvCxnSpPr>
        <p:spPr>
          <a:xfrm flipV="1">
            <a:off x="6438441" y="2593384"/>
            <a:ext cx="730129" cy="88337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1" name="Connecteur droit avec flèche 40">
            <a:extLst>
              <a:ext uri="{FF2B5EF4-FFF2-40B4-BE49-F238E27FC236}">
                <a16:creationId xmlns="" xmlns:a16="http://schemas.microsoft.com/office/drawing/2014/main" id="{14241C59-7347-4CE0-9198-DEF6FBE53D8B}"/>
              </a:ext>
            </a:extLst>
          </p:cNvPr>
          <p:cNvCxnSpPr>
            <a:cxnSpLocks/>
            <a:stCxn id="18" idx="0"/>
          </p:cNvCxnSpPr>
          <p:nvPr/>
        </p:nvCxnSpPr>
        <p:spPr>
          <a:xfrm flipV="1">
            <a:off x="6438441" y="2637936"/>
            <a:ext cx="724913" cy="83882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4" name="Connecteur droit avec flèche 43">
            <a:extLst>
              <a:ext uri="{FF2B5EF4-FFF2-40B4-BE49-F238E27FC236}">
                <a16:creationId xmlns="" xmlns:a16="http://schemas.microsoft.com/office/drawing/2014/main" id="{BE406624-B52E-496B-905D-1A0D523CDF40}"/>
              </a:ext>
            </a:extLst>
          </p:cNvPr>
          <p:cNvCxnSpPr>
            <a:cxnSpLocks/>
          </p:cNvCxnSpPr>
          <p:nvPr/>
        </p:nvCxnSpPr>
        <p:spPr>
          <a:xfrm flipV="1">
            <a:off x="6491777" y="2741087"/>
            <a:ext cx="671577" cy="73567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50" name="Image 49">
            <a:extLst>
              <a:ext uri="{FF2B5EF4-FFF2-40B4-BE49-F238E27FC236}">
                <a16:creationId xmlns="" xmlns:a16="http://schemas.microsoft.com/office/drawing/2014/main" id="{412A2916-B78C-4EA5-B5C2-5B57D76134A3}"/>
              </a:ext>
            </a:extLst>
          </p:cNvPr>
          <p:cNvPicPr>
            <a:picLocks noChangeAspect="1"/>
          </p:cNvPicPr>
          <p:nvPr/>
        </p:nvPicPr>
        <p:blipFill>
          <a:blip r:embed="rId6"/>
          <a:stretch>
            <a:fillRect/>
          </a:stretch>
        </p:blipFill>
        <p:spPr>
          <a:xfrm>
            <a:off x="5058264" y="5445032"/>
            <a:ext cx="1959979" cy="839991"/>
          </a:xfrm>
          <a:prstGeom prst="rect">
            <a:avLst/>
          </a:prstGeom>
        </p:spPr>
      </p:pic>
      <p:cxnSp>
        <p:nvCxnSpPr>
          <p:cNvPr id="51" name="Connecteur droit avec flèche 50">
            <a:extLst>
              <a:ext uri="{FF2B5EF4-FFF2-40B4-BE49-F238E27FC236}">
                <a16:creationId xmlns="" xmlns:a16="http://schemas.microsoft.com/office/drawing/2014/main" id="{01142758-80DF-4C4B-AD6C-9D5FF964D533}"/>
              </a:ext>
            </a:extLst>
          </p:cNvPr>
          <p:cNvCxnSpPr>
            <a:cxnSpLocks/>
            <a:stCxn id="18" idx="2"/>
          </p:cNvCxnSpPr>
          <p:nvPr/>
        </p:nvCxnSpPr>
        <p:spPr>
          <a:xfrm flipH="1">
            <a:off x="5658679" y="5000252"/>
            <a:ext cx="779762" cy="73567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8" name="Connecteur droit avec flèche 27">
            <a:extLst>
              <a:ext uri="{FF2B5EF4-FFF2-40B4-BE49-F238E27FC236}">
                <a16:creationId xmlns="" xmlns:a16="http://schemas.microsoft.com/office/drawing/2014/main" id="{45631C21-BC90-4773-A5E9-C61F2961969D}"/>
              </a:ext>
            </a:extLst>
          </p:cNvPr>
          <p:cNvCxnSpPr>
            <a:cxnSpLocks/>
            <a:stCxn id="18" idx="2"/>
          </p:cNvCxnSpPr>
          <p:nvPr/>
        </p:nvCxnSpPr>
        <p:spPr>
          <a:xfrm flipH="1">
            <a:off x="6162165" y="5000252"/>
            <a:ext cx="276276" cy="117072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2" name="Connecteur droit avec flèche 41">
            <a:extLst>
              <a:ext uri="{FF2B5EF4-FFF2-40B4-BE49-F238E27FC236}">
                <a16:creationId xmlns="" xmlns:a16="http://schemas.microsoft.com/office/drawing/2014/main" id="{F7ACE236-5451-41A7-8FD7-573DBFBC3758}"/>
              </a:ext>
            </a:extLst>
          </p:cNvPr>
          <p:cNvCxnSpPr>
            <a:cxnSpLocks/>
          </p:cNvCxnSpPr>
          <p:nvPr/>
        </p:nvCxnSpPr>
        <p:spPr>
          <a:xfrm>
            <a:off x="6438441" y="5000252"/>
            <a:ext cx="432876" cy="15240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3" name="Rectangle 32">
            <a:extLst>
              <a:ext uri="{FF2B5EF4-FFF2-40B4-BE49-F238E27FC236}">
                <a16:creationId xmlns="" xmlns:a16="http://schemas.microsoft.com/office/drawing/2014/main" id="{9E7BE03F-36EA-4460-AE44-47EBEBE63933}"/>
              </a:ext>
            </a:extLst>
          </p:cNvPr>
          <p:cNvSpPr/>
          <p:nvPr/>
        </p:nvSpPr>
        <p:spPr>
          <a:xfrm>
            <a:off x="5446032" y="5735923"/>
            <a:ext cx="475374" cy="147703"/>
          </a:xfrm>
          <a:prstGeom prst="rect">
            <a:avLst/>
          </a:prstGeom>
          <a:no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grpSp>
        <p:nvGrpSpPr>
          <p:cNvPr id="43" name="Groupe 95">
            <a:extLst>
              <a:ext uri="{FF2B5EF4-FFF2-40B4-BE49-F238E27FC236}">
                <a16:creationId xmlns="" xmlns:a16="http://schemas.microsoft.com/office/drawing/2014/main" id="{80D9D8F2-064A-468B-95D5-A581D5B48677}"/>
              </a:ext>
            </a:extLst>
          </p:cNvPr>
          <p:cNvGrpSpPr>
            <a:grpSpLocks/>
          </p:cNvGrpSpPr>
          <p:nvPr/>
        </p:nvGrpSpPr>
        <p:grpSpPr bwMode="auto">
          <a:xfrm>
            <a:off x="1928190" y="2310896"/>
            <a:ext cx="312065" cy="276999"/>
            <a:chOff x="4198688" y="2102123"/>
            <a:chExt cx="326502" cy="277046"/>
          </a:xfrm>
        </p:grpSpPr>
        <p:sp>
          <p:nvSpPr>
            <p:cNvPr id="45" name="Ellipse 44">
              <a:extLst>
                <a:ext uri="{FF2B5EF4-FFF2-40B4-BE49-F238E27FC236}">
                  <a16:creationId xmlns="" xmlns:a16="http://schemas.microsoft.com/office/drawing/2014/main" id="{F18BEC0F-B8CE-4E76-8F41-75033C9A39C0}"/>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46" name="ZoneTexte 97">
              <a:extLst>
                <a:ext uri="{FF2B5EF4-FFF2-40B4-BE49-F238E27FC236}">
                  <a16:creationId xmlns="" xmlns:a16="http://schemas.microsoft.com/office/drawing/2014/main" id="{C892AFEA-94D5-4C80-A5B8-AF75C8620644}"/>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spTree>
    <p:extLst>
      <p:ext uri="{BB962C8B-B14F-4D97-AF65-F5344CB8AC3E}">
        <p14:creationId xmlns:p14="http://schemas.microsoft.com/office/powerpoint/2010/main" val="212186096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5EBBF4CE-90F2-49B7-A687-4DB39E659A49}"/>
              </a:ext>
            </a:extLst>
          </p:cNvPr>
          <p:cNvPicPr>
            <a:picLocks noChangeAspect="1"/>
          </p:cNvPicPr>
          <p:nvPr/>
        </p:nvPicPr>
        <p:blipFill>
          <a:blip r:embed="rId2"/>
          <a:stretch>
            <a:fillRect/>
          </a:stretch>
        </p:blipFill>
        <p:spPr>
          <a:xfrm>
            <a:off x="5644055" y="2065500"/>
            <a:ext cx="1209798" cy="1839821"/>
          </a:xfrm>
          <a:prstGeom prst="rect">
            <a:avLst/>
          </a:prstGeom>
        </p:spPr>
      </p:pic>
      <p:pic>
        <p:nvPicPr>
          <p:cNvPr id="5" name="Image 4">
            <a:extLst>
              <a:ext uri="{FF2B5EF4-FFF2-40B4-BE49-F238E27FC236}">
                <a16:creationId xmlns="" xmlns:a16="http://schemas.microsoft.com/office/drawing/2014/main" id="{4204373F-CC1A-4BB5-A053-C1BA5806D54B}"/>
              </a:ext>
            </a:extLst>
          </p:cNvPr>
          <p:cNvPicPr>
            <a:picLocks noChangeAspect="1"/>
          </p:cNvPicPr>
          <p:nvPr/>
        </p:nvPicPr>
        <p:blipFill rotWithShape="1">
          <a:blip r:embed="rId3"/>
          <a:srcRect r="35007"/>
          <a:stretch/>
        </p:blipFill>
        <p:spPr>
          <a:xfrm>
            <a:off x="639192" y="1219636"/>
            <a:ext cx="5004863" cy="4758867"/>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29</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2150061" y="1521515"/>
            <a:ext cx="3582773"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la fenêtre que vous venez de créer</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 </a:t>
            </a:r>
            <a:r>
              <a:rPr lang="fr-FR" altLang="fr-FR" sz="1200" dirty="0">
                <a:latin typeface="Calibri"/>
                <a:cs typeface="Calibri"/>
                <a:sym typeface="Wingdings" panose="05000000000000000000" pitchFamily="2" charset="2"/>
              </a:rPr>
              <a:t>la fenêtre approximativement sur le plan en cliquant sur le bouton gauche</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1956419" y="1363701"/>
            <a:ext cx="312065" cy="276999"/>
            <a:chOff x="4198688" y="2102123"/>
            <a:chExt cx="326502" cy="277046"/>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3</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1"/>
          </p:cNvCxnSpPr>
          <p:nvPr/>
        </p:nvCxnSpPr>
        <p:spPr>
          <a:xfrm flipH="1" flipV="1">
            <a:off x="1517435" y="1581786"/>
            <a:ext cx="632626" cy="26289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rPr>
              <a:t>2.4. Création des ouvertures</a:t>
            </a:r>
            <a:endParaRPr lang="fr-FR" sz="2000" dirty="0">
              <a:solidFill>
                <a:srgbClr val="002060"/>
              </a:solidFill>
            </a:endParaRPr>
          </a:p>
        </p:txBody>
      </p:sp>
      <p:cxnSp>
        <p:nvCxnSpPr>
          <p:cNvPr id="37" name="Connecteur droit avec flèche 36">
            <a:extLst>
              <a:ext uri="{FF2B5EF4-FFF2-40B4-BE49-F238E27FC236}">
                <a16:creationId xmlns="" xmlns:a16="http://schemas.microsoft.com/office/drawing/2014/main" id="{228F627F-2D2F-46B2-9447-BC594824D190}"/>
              </a:ext>
            </a:extLst>
          </p:cNvPr>
          <p:cNvCxnSpPr>
            <a:cxnSpLocks/>
            <a:stCxn id="10" idx="2"/>
          </p:cNvCxnSpPr>
          <p:nvPr/>
        </p:nvCxnSpPr>
        <p:spPr>
          <a:xfrm>
            <a:off x="3941448" y="2167846"/>
            <a:ext cx="2033224" cy="58359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7" name="ZoneTexte 94">
            <a:extLst>
              <a:ext uri="{FF2B5EF4-FFF2-40B4-BE49-F238E27FC236}">
                <a16:creationId xmlns="" xmlns:a16="http://schemas.microsoft.com/office/drawing/2014/main" id="{F8F171CE-28A9-4969-A8C6-926C2AC5FE56}"/>
              </a:ext>
            </a:extLst>
          </p:cNvPr>
          <p:cNvSpPr txBox="1">
            <a:spLocks noChangeArrowheads="1"/>
          </p:cNvSpPr>
          <p:nvPr/>
        </p:nvSpPr>
        <p:spPr bwMode="auto">
          <a:xfrm>
            <a:off x="2055813" y="3186353"/>
            <a:ext cx="3918859" cy="120032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La cote est réglée au nu intérieur, </a:t>
            </a: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sur la bulle pour modifier le réglage (nu extérieur, axe du mur ou nu intérieur) dans notre cas au nu extérieur</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la cote qui vous intéresse pour régler la position de la fenêtre (ici 0,700)</a:t>
            </a:r>
          </a:p>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En vous aidant des plans de façade rentrer la bonne cote</a:t>
            </a:r>
          </a:p>
        </p:txBody>
      </p:sp>
      <p:grpSp>
        <p:nvGrpSpPr>
          <p:cNvPr id="18" name="Groupe 95">
            <a:extLst>
              <a:ext uri="{FF2B5EF4-FFF2-40B4-BE49-F238E27FC236}">
                <a16:creationId xmlns="" xmlns:a16="http://schemas.microsoft.com/office/drawing/2014/main" id="{38942671-DED9-46DF-B2ED-1D37583739EB}"/>
              </a:ext>
            </a:extLst>
          </p:cNvPr>
          <p:cNvGrpSpPr>
            <a:grpSpLocks/>
          </p:cNvGrpSpPr>
          <p:nvPr/>
        </p:nvGrpSpPr>
        <p:grpSpPr bwMode="auto">
          <a:xfrm>
            <a:off x="1862171" y="3028539"/>
            <a:ext cx="312065" cy="276999"/>
            <a:chOff x="4198688" y="2102123"/>
            <a:chExt cx="326502" cy="277046"/>
          </a:xfrm>
        </p:grpSpPr>
        <p:sp>
          <p:nvSpPr>
            <p:cNvPr id="19" name="Ellipse 18">
              <a:extLst>
                <a:ext uri="{FF2B5EF4-FFF2-40B4-BE49-F238E27FC236}">
                  <a16:creationId xmlns="" xmlns:a16="http://schemas.microsoft.com/office/drawing/2014/main" id="{2C7E5A95-B54C-4DEC-A809-EC923DB856E6}"/>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0" name="ZoneTexte 97">
              <a:extLst>
                <a:ext uri="{FF2B5EF4-FFF2-40B4-BE49-F238E27FC236}">
                  <a16:creationId xmlns="" xmlns:a16="http://schemas.microsoft.com/office/drawing/2014/main" id="{7A075863-7F4B-489F-91EE-317997E5FEA3}"/>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4</a:t>
              </a:r>
            </a:p>
          </p:txBody>
        </p:sp>
      </p:grpSp>
      <p:pic>
        <p:nvPicPr>
          <p:cNvPr id="14" name="Image 13">
            <a:extLst>
              <a:ext uri="{FF2B5EF4-FFF2-40B4-BE49-F238E27FC236}">
                <a16:creationId xmlns="" xmlns:a16="http://schemas.microsoft.com/office/drawing/2014/main" id="{6DED012F-7B9E-4610-8E31-C019871E316E}"/>
              </a:ext>
            </a:extLst>
          </p:cNvPr>
          <p:cNvPicPr>
            <a:picLocks noChangeAspect="1"/>
          </p:cNvPicPr>
          <p:nvPr/>
        </p:nvPicPr>
        <p:blipFill rotWithShape="1">
          <a:blip r:embed="rId4"/>
          <a:srcRect l="58048" t="13097" r="4976" b="48513"/>
          <a:stretch/>
        </p:blipFill>
        <p:spPr>
          <a:xfrm>
            <a:off x="6911816" y="3786517"/>
            <a:ext cx="1889846" cy="2554406"/>
          </a:xfrm>
          <a:prstGeom prst="rect">
            <a:avLst/>
          </a:prstGeom>
        </p:spPr>
      </p:pic>
      <p:cxnSp>
        <p:nvCxnSpPr>
          <p:cNvPr id="21" name="Connecteur droit avec flèche 20">
            <a:extLst>
              <a:ext uri="{FF2B5EF4-FFF2-40B4-BE49-F238E27FC236}">
                <a16:creationId xmlns="" xmlns:a16="http://schemas.microsoft.com/office/drawing/2014/main" id="{355BAD47-B21B-4324-B362-40C4F140B077}"/>
              </a:ext>
            </a:extLst>
          </p:cNvPr>
          <p:cNvCxnSpPr>
            <a:cxnSpLocks/>
          </p:cNvCxnSpPr>
          <p:nvPr/>
        </p:nvCxnSpPr>
        <p:spPr>
          <a:xfrm>
            <a:off x="5987258" y="3755254"/>
            <a:ext cx="1772905" cy="146481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5" name="Connecteur droit avec flèche 24">
            <a:extLst>
              <a:ext uri="{FF2B5EF4-FFF2-40B4-BE49-F238E27FC236}">
                <a16:creationId xmlns="" xmlns:a16="http://schemas.microsoft.com/office/drawing/2014/main" id="{3ED774F2-8207-41C7-B733-12C965CAA71D}"/>
              </a:ext>
            </a:extLst>
          </p:cNvPr>
          <p:cNvCxnSpPr>
            <a:cxnSpLocks/>
          </p:cNvCxnSpPr>
          <p:nvPr/>
        </p:nvCxnSpPr>
        <p:spPr>
          <a:xfrm flipV="1">
            <a:off x="5987258" y="2664372"/>
            <a:ext cx="330617" cy="109088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16" name="Image 15">
            <a:extLst>
              <a:ext uri="{FF2B5EF4-FFF2-40B4-BE49-F238E27FC236}">
                <a16:creationId xmlns="" xmlns:a16="http://schemas.microsoft.com/office/drawing/2014/main" id="{6474A6EC-FBBC-42C4-BB64-9B045D5D6F1B}"/>
              </a:ext>
            </a:extLst>
          </p:cNvPr>
          <p:cNvPicPr>
            <a:picLocks noChangeAspect="1"/>
          </p:cNvPicPr>
          <p:nvPr/>
        </p:nvPicPr>
        <p:blipFill rotWithShape="1">
          <a:blip r:embed="rId5"/>
          <a:srcRect l="15099" t="28416" r="4595" b="1287"/>
          <a:stretch/>
        </p:blipFill>
        <p:spPr>
          <a:xfrm>
            <a:off x="3394637" y="4546709"/>
            <a:ext cx="1425938" cy="2078126"/>
          </a:xfrm>
          <a:prstGeom prst="rect">
            <a:avLst/>
          </a:prstGeom>
        </p:spPr>
      </p:pic>
      <p:cxnSp>
        <p:nvCxnSpPr>
          <p:cNvPr id="28" name="Connecteur droit avec flèche 27">
            <a:extLst>
              <a:ext uri="{FF2B5EF4-FFF2-40B4-BE49-F238E27FC236}">
                <a16:creationId xmlns="" xmlns:a16="http://schemas.microsoft.com/office/drawing/2014/main" id="{B396E921-D3FF-4286-890A-038D29B3E77E}"/>
              </a:ext>
            </a:extLst>
          </p:cNvPr>
          <p:cNvCxnSpPr>
            <a:cxnSpLocks/>
          </p:cNvCxnSpPr>
          <p:nvPr/>
        </p:nvCxnSpPr>
        <p:spPr>
          <a:xfrm flipH="1">
            <a:off x="3675356" y="4386682"/>
            <a:ext cx="363984" cy="83338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59753666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ZoneTexte 18">
            <a:extLst>
              <a:ext uri="{FF2B5EF4-FFF2-40B4-BE49-F238E27FC236}">
                <a16:creationId xmlns="" xmlns:a16="http://schemas.microsoft.com/office/drawing/2014/main" id="{9FB483ED-B06E-4291-80F1-219214A37A7A}"/>
              </a:ext>
            </a:extLst>
          </p:cNvPr>
          <p:cNvSpPr txBox="1"/>
          <p:nvPr/>
        </p:nvSpPr>
        <p:spPr>
          <a:xfrm>
            <a:off x="309563" y="1576388"/>
            <a:ext cx="2751137" cy="461962"/>
          </a:xfrm>
          <a:prstGeom prst="rect">
            <a:avLst/>
          </a:prstGeom>
          <a:noFill/>
        </p:spPr>
        <p:txBody>
          <a:bodyPr>
            <a:spAutoFit/>
          </a:bodyPr>
          <a:lstStyle/>
          <a:p>
            <a:pPr eaLnBrk="1" fontAlgn="auto" hangingPunct="1">
              <a:spcBef>
                <a:spcPts val="0"/>
              </a:spcBef>
              <a:spcAft>
                <a:spcPts val="0"/>
              </a:spcAft>
              <a:defRPr/>
            </a:pPr>
            <a:r>
              <a:rPr lang="fr-FR" sz="2400" b="1" dirty="0">
                <a:solidFill>
                  <a:srgbClr val="002060"/>
                </a:solidFill>
                <a:effectLst>
                  <a:outerShdw blurRad="38100" dist="38100" dir="2700000" algn="tl">
                    <a:srgbClr val="000000">
                      <a:alpha val="43137"/>
                    </a:srgbClr>
                  </a:outerShdw>
                </a:effectLst>
                <a:latin typeface="+mn-lt"/>
              </a:rPr>
              <a:t>Sommaire :</a:t>
            </a:r>
          </a:p>
        </p:txBody>
      </p:sp>
      <p:sp>
        <p:nvSpPr>
          <p:cNvPr id="11" name="ZoneTexte 10">
            <a:extLst>
              <a:ext uri="{FF2B5EF4-FFF2-40B4-BE49-F238E27FC236}">
                <a16:creationId xmlns="" xmlns:a16="http://schemas.microsoft.com/office/drawing/2014/main" id="{67C5CF95-81CD-499E-925C-DAA8C3FDE002}"/>
              </a:ext>
            </a:extLst>
          </p:cNvPr>
          <p:cNvSpPr txBox="1"/>
          <p:nvPr/>
        </p:nvSpPr>
        <p:spPr>
          <a:xfrm>
            <a:off x="347663" y="123825"/>
            <a:ext cx="8448675" cy="1322388"/>
          </a:xfrm>
          <a:prstGeom prst="rect">
            <a:avLst/>
          </a:prstGeom>
          <a:noFill/>
        </p:spPr>
        <p:txBody>
          <a:bodyPr>
            <a:spAutoFit/>
          </a:bodyPr>
          <a:lstStyle/>
          <a:p>
            <a:pPr algn="ctr" eaLnBrk="1" fontAlgn="auto" hangingPunct="1">
              <a:spcBef>
                <a:spcPts val="0"/>
              </a:spcBef>
              <a:spcAft>
                <a:spcPts val="0"/>
              </a:spcAft>
              <a:defRPr/>
            </a:pPr>
            <a:r>
              <a:rPr lang="fr-FR" sz="4000" b="1" dirty="0">
                <a:solidFill>
                  <a:srgbClr val="002060"/>
                </a:solidFill>
                <a:effectLst>
                  <a:outerShdw blurRad="38100" dist="38100" dir="2700000" algn="tl">
                    <a:srgbClr val="000000">
                      <a:alpha val="43137"/>
                    </a:srgbClr>
                  </a:outerShdw>
                </a:effectLst>
                <a:latin typeface="+mn-lt"/>
              </a:rPr>
              <a:t>Avant-métré d’un ouvrage</a:t>
            </a:r>
          </a:p>
          <a:p>
            <a:pPr algn="ctr" eaLnBrk="1" fontAlgn="auto" hangingPunct="1">
              <a:spcBef>
                <a:spcPts val="0"/>
              </a:spcBef>
              <a:spcAft>
                <a:spcPts val="0"/>
              </a:spcAft>
              <a:defRPr/>
            </a:pPr>
            <a:r>
              <a:rPr lang="fr-FR" sz="4000" b="1" dirty="0">
                <a:solidFill>
                  <a:srgbClr val="002060"/>
                </a:solidFill>
                <a:effectLst>
                  <a:outerShdw blurRad="38100" dist="38100" dir="2700000" algn="tl">
                    <a:srgbClr val="000000">
                      <a:alpha val="43137"/>
                    </a:srgbClr>
                  </a:outerShdw>
                </a:effectLst>
                <a:latin typeface="+mn-lt"/>
              </a:rPr>
              <a:t>avec Revit</a:t>
            </a:r>
          </a:p>
        </p:txBody>
      </p:sp>
      <p:sp>
        <p:nvSpPr>
          <p:cNvPr id="2" name="Espace réservé de la date 1">
            <a:extLst>
              <a:ext uri="{FF2B5EF4-FFF2-40B4-BE49-F238E27FC236}">
                <a16:creationId xmlns="" xmlns:a16="http://schemas.microsoft.com/office/drawing/2014/main" id="{9826069D-6EE0-485F-AB27-E0D051887AAB}"/>
              </a:ext>
            </a:extLst>
          </p:cNvPr>
          <p:cNvSpPr>
            <a:spLocks noGrp="1"/>
          </p:cNvSpPr>
          <p:nvPr>
            <p:ph type="dt" sz="quarter" idx="10"/>
          </p:nvPr>
        </p:nvSpPr>
        <p:spPr/>
        <p:txBody>
          <a:bodyPr/>
          <a:lstStyle/>
          <a:p>
            <a:pPr>
              <a:defRPr/>
            </a:pPr>
            <a:r>
              <a:rPr lang="fr-FR" dirty="0"/>
              <a:t>Lycée D. Diderot</a:t>
            </a:r>
          </a:p>
        </p:txBody>
      </p:sp>
      <p:sp>
        <p:nvSpPr>
          <p:cNvPr id="4" name="Espace réservé du numéro de diapositive 3">
            <a:extLst>
              <a:ext uri="{FF2B5EF4-FFF2-40B4-BE49-F238E27FC236}">
                <a16:creationId xmlns="" xmlns:a16="http://schemas.microsoft.com/office/drawing/2014/main" id="{170809D8-F974-4A73-A78C-EE68342FA6E3}"/>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545AE788-F3FE-427C-B130-3882BD62063F}" type="slidenum">
              <a:rPr lang="fr-FR" altLang="fr-FR" sz="1200">
                <a:solidFill>
                  <a:srgbClr val="002060"/>
                </a:solidFill>
              </a:rPr>
              <a:pPr>
                <a:lnSpc>
                  <a:spcPct val="100000"/>
                </a:lnSpc>
                <a:spcBef>
                  <a:spcPct val="0"/>
                </a:spcBef>
                <a:buFontTx/>
                <a:buNone/>
              </a:pPr>
              <a:t>3</a:t>
            </a:fld>
            <a:endParaRPr lang="fr-FR" altLang="fr-FR" sz="1200" dirty="0">
              <a:solidFill>
                <a:srgbClr val="002060"/>
              </a:solidFill>
            </a:endParaRPr>
          </a:p>
        </p:txBody>
      </p:sp>
      <p:sp>
        <p:nvSpPr>
          <p:cNvPr id="7176" name="ZoneTexte 9">
            <a:extLst>
              <a:ext uri="{FF2B5EF4-FFF2-40B4-BE49-F238E27FC236}">
                <a16:creationId xmlns="" xmlns:a16="http://schemas.microsoft.com/office/drawing/2014/main" id="{719813B8-2F75-4836-8C67-72FF3D2477B4}"/>
              </a:ext>
            </a:extLst>
          </p:cNvPr>
          <p:cNvSpPr txBox="1">
            <a:spLocks noChangeArrowheads="1"/>
          </p:cNvSpPr>
          <p:nvPr/>
        </p:nvSpPr>
        <p:spPr bwMode="auto">
          <a:xfrm>
            <a:off x="265113" y="3936247"/>
            <a:ext cx="8531225" cy="1092200"/>
          </a:xfrm>
          <a:prstGeom prst="rect">
            <a:avLst/>
          </a:prstGeom>
          <a:solidFill>
            <a:srgbClr val="FFFF00"/>
          </a:solidFill>
          <a:ln w="9525">
            <a:solidFill>
              <a:srgbClr val="FF6600"/>
            </a:solidFill>
            <a:miter lim="800000"/>
            <a:headEnd/>
            <a:tailEnd/>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628650" indent="-1714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defRPr/>
            </a:pPr>
            <a:r>
              <a:rPr lang="fr-FR" altLang="fr-FR" sz="1300" b="1" dirty="0"/>
              <a:t>Conseil : </a:t>
            </a:r>
            <a:r>
              <a:rPr lang="fr-FR" altLang="fr-FR" sz="1300" dirty="0"/>
              <a:t>Pour chaque étape (repérée par un numéro à 2 chiffres à l’intérieur d’un chapitre) :</a:t>
            </a:r>
          </a:p>
          <a:p>
            <a:pPr lvl="1" eaLnBrk="1" hangingPunct="1">
              <a:lnSpc>
                <a:spcPct val="100000"/>
              </a:lnSpc>
              <a:spcBef>
                <a:spcPct val="0"/>
              </a:spcBef>
              <a:buFont typeface="Wingdings" panose="05000000000000000000" pitchFamily="2" charset="2"/>
              <a:buChar char="è"/>
              <a:defRPr/>
            </a:pPr>
            <a:r>
              <a:rPr lang="fr-FR" altLang="fr-FR" sz="1300" dirty="0"/>
              <a:t>Parcourir rapidement l’ensemble des diapos de l’étape pour avoir un aperçu global de la démarche,</a:t>
            </a:r>
          </a:p>
          <a:p>
            <a:pPr lvl="1" eaLnBrk="1" hangingPunct="1">
              <a:lnSpc>
                <a:spcPct val="100000"/>
              </a:lnSpc>
              <a:spcBef>
                <a:spcPct val="0"/>
              </a:spcBef>
              <a:buFont typeface="Wingdings" panose="05000000000000000000" pitchFamily="2" charset="2"/>
              <a:buChar char="è"/>
              <a:defRPr/>
            </a:pPr>
            <a:r>
              <a:rPr lang="fr-FR" altLang="fr-FR" sz="1300" dirty="0"/>
              <a:t>Revenir au début de l’étape et réaliser les différentes actions en suivant pas à pas les consignes sur chaque diapo.</a:t>
            </a:r>
          </a:p>
          <a:p>
            <a:pPr marL="457200" lvl="1" indent="0" eaLnBrk="1" hangingPunct="1">
              <a:lnSpc>
                <a:spcPct val="100000"/>
              </a:lnSpc>
              <a:spcBef>
                <a:spcPct val="0"/>
              </a:spcBef>
              <a:buFont typeface="Arial" panose="020B0604020202020204" pitchFamily="34" charset="0"/>
              <a:buNone/>
              <a:defRPr/>
            </a:pPr>
            <a:endParaRPr lang="fr-FR" altLang="fr-FR" sz="1300" dirty="0"/>
          </a:p>
          <a:p>
            <a:pPr marL="457200" lvl="1" indent="0" eaLnBrk="1" hangingPunct="1">
              <a:lnSpc>
                <a:spcPct val="100000"/>
              </a:lnSpc>
              <a:spcBef>
                <a:spcPct val="0"/>
              </a:spcBef>
              <a:buFont typeface="Arial" panose="020B0604020202020204" pitchFamily="34" charset="0"/>
              <a:buNone/>
              <a:defRPr/>
            </a:pPr>
            <a:r>
              <a:rPr lang="fr-FR" altLang="fr-FR" sz="1300" dirty="0"/>
              <a:t>Les étiquettes jaunes sont les tâches à </a:t>
            </a:r>
            <a:r>
              <a:rPr lang="fr-FR" altLang="fr-FR" sz="1300" b="1" dirty="0"/>
              <a:t>effectuer</a:t>
            </a:r>
            <a:r>
              <a:rPr lang="fr-FR" altLang="fr-FR" sz="1300" dirty="0"/>
              <a:t>.</a:t>
            </a:r>
          </a:p>
        </p:txBody>
      </p:sp>
      <p:sp>
        <p:nvSpPr>
          <p:cNvPr id="7177" name="ZoneTexte 12">
            <a:extLst>
              <a:ext uri="{FF2B5EF4-FFF2-40B4-BE49-F238E27FC236}">
                <a16:creationId xmlns="" xmlns:a16="http://schemas.microsoft.com/office/drawing/2014/main" id="{A73E1F10-62D4-4DE3-BA3F-1B1BD7325DD1}"/>
              </a:ext>
            </a:extLst>
          </p:cNvPr>
          <p:cNvSpPr txBox="1">
            <a:spLocks noChangeArrowheads="1"/>
          </p:cNvSpPr>
          <p:nvPr/>
        </p:nvSpPr>
        <p:spPr bwMode="auto">
          <a:xfrm>
            <a:off x="265113" y="5614611"/>
            <a:ext cx="8529638" cy="292100"/>
          </a:xfrm>
          <a:prstGeom prst="rect">
            <a:avLst/>
          </a:prstGeom>
          <a:solidFill>
            <a:srgbClr val="CCFFFF"/>
          </a:solidFill>
          <a:ln w="9525">
            <a:solidFill>
              <a:srgbClr val="002060"/>
            </a:solidFill>
            <a:miter lim="800000"/>
            <a:headEnd/>
            <a:tailEnd/>
          </a:ln>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300" b="1" i="1" dirty="0"/>
              <a:t>Nota : </a:t>
            </a:r>
            <a:r>
              <a:rPr lang="fr-FR" altLang="fr-FR" sz="1300" i="1" dirty="0"/>
              <a:t>Les étiquettes bleues sont des remarques pour aider à comprendre la démarche, mais ne nécessitent pas d’action.</a:t>
            </a:r>
            <a:endParaRPr lang="fr-FR" altLang="fr-FR" sz="1300" b="1" i="1" dirty="0"/>
          </a:p>
        </p:txBody>
      </p:sp>
      <p:sp>
        <p:nvSpPr>
          <p:cNvPr id="3" name="ZoneTexte 2">
            <a:extLst>
              <a:ext uri="{FF2B5EF4-FFF2-40B4-BE49-F238E27FC236}">
                <a16:creationId xmlns="" xmlns:a16="http://schemas.microsoft.com/office/drawing/2014/main" id="{6B41E038-48B9-4E64-8160-CCBD8219DE4E}"/>
              </a:ext>
            </a:extLst>
          </p:cNvPr>
          <p:cNvSpPr txBox="1"/>
          <p:nvPr/>
        </p:nvSpPr>
        <p:spPr>
          <a:xfrm>
            <a:off x="388189" y="2165231"/>
            <a:ext cx="8410754" cy="1477328"/>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fr-FR" b="1" dirty="0">
                <a:latin typeface="Calibri"/>
                <a:cs typeface="Segoe UI"/>
              </a:rPr>
              <a:t>1.</a:t>
            </a:r>
            <a:r>
              <a:rPr lang="fr-FR" dirty="0">
                <a:latin typeface="Calibri"/>
                <a:cs typeface="Segoe UI"/>
              </a:rPr>
              <a:t> </a:t>
            </a:r>
            <a:r>
              <a:rPr lang="fr-FR" b="1" dirty="0">
                <a:latin typeface="Calibri"/>
                <a:cs typeface="Segoe UI"/>
              </a:rPr>
              <a:t>Prise en main du logiciel</a:t>
            </a:r>
            <a:r>
              <a:rPr lang="fr-FR" dirty="0">
                <a:latin typeface="Calibri"/>
                <a:cs typeface="Segoe UI"/>
              </a:rPr>
              <a:t>                                                                                       </a:t>
            </a:r>
            <a:r>
              <a:rPr lang="fr-FR" dirty="0">
                <a:latin typeface="Calibri"/>
                <a:cs typeface="Segoe UI"/>
                <a:hlinkClick r:id="rId2" action="ppaction://hlinksldjump"/>
              </a:rPr>
              <a:t>diapo   4</a:t>
            </a:r>
            <a:r>
              <a:rPr lang="fr-FR" dirty="0">
                <a:latin typeface="Calibri"/>
                <a:cs typeface="Segoe UI"/>
              </a:rPr>
              <a:t>​</a:t>
            </a:r>
          </a:p>
          <a:p>
            <a:r>
              <a:rPr lang="fr-FR" b="1" dirty="0">
                <a:latin typeface="Calibri"/>
                <a:cs typeface="Segoe UI"/>
              </a:rPr>
              <a:t>2.</a:t>
            </a:r>
            <a:r>
              <a:rPr lang="fr-FR" dirty="0">
                <a:latin typeface="Calibri"/>
                <a:cs typeface="Segoe UI"/>
              </a:rPr>
              <a:t> </a:t>
            </a:r>
            <a:r>
              <a:rPr lang="fr-FR" b="1" dirty="0">
                <a:latin typeface="Calibri"/>
                <a:cs typeface="Segoe UI"/>
              </a:rPr>
              <a:t>Base de la maquette</a:t>
            </a:r>
            <a:r>
              <a:rPr lang="fr-FR" dirty="0">
                <a:latin typeface="Calibri"/>
                <a:cs typeface="Segoe UI"/>
              </a:rPr>
              <a:t>            				                                                </a:t>
            </a:r>
            <a:r>
              <a:rPr lang="fr-FR" dirty="0">
                <a:latin typeface="Calibri"/>
                <a:cs typeface="Segoe UI"/>
                <a:hlinkClick r:id="rId3" action="ppaction://hlinksldjump"/>
              </a:rPr>
              <a:t>diapo </a:t>
            </a:r>
            <a:r>
              <a:rPr lang="fr-FR" dirty="0" smtClean="0">
                <a:latin typeface="Calibri"/>
                <a:cs typeface="Segoe UI"/>
                <a:hlinkClick r:id="rId3" action="ppaction://hlinksldjump"/>
              </a:rPr>
              <a:t>15</a:t>
            </a:r>
            <a:r>
              <a:rPr lang="en-US" dirty="0" smtClean="0">
                <a:latin typeface="Calibri"/>
                <a:cs typeface="Segoe UI"/>
              </a:rPr>
              <a:t>​</a:t>
            </a:r>
            <a:endParaRPr lang="en-US" dirty="0">
              <a:latin typeface="Calibri"/>
              <a:cs typeface="Segoe UI"/>
            </a:endParaRPr>
          </a:p>
          <a:p>
            <a:r>
              <a:rPr lang="fr-FR" b="1" dirty="0">
                <a:latin typeface="Calibri"/>
                <a:cs typeface="Segoe UI"/>
              </a:rPr>
              <a:t>3.</a:t>
            </a:r>
            <a:r>
              <a:rPr lang="fr-FR" dirty="0">
                <a:latin typeface="Calibri"/>
                <a:cs typeface="Segoe UI"/>
              </a:rPr>
              <a:t> </a:t>
            </a:r>
            <a:r>
              <a:rPr lang="fr-FR" b="1" dirty="0">
                <a:latin typeface="Calibri"/>
                <a:cs typeface="Segoe UI"/>
              </a:rPr>
              <a:t>Renseignements des vues</a:t>
            </a:r>
            <a:r>
              <a:rPr lang="fr-FR" dirty="0">
                <a:latin typeface="Calibri"/>
                <a:cs typeface="Segoe UI"/>
              </a:rPr>
              <a:t>                                                                                    </a:t>
            </a:r>
            <a:r>
              <a:rPr lang="fr-FR" dirty="0" smtClean="0">
                <a:latin typeface="Calibri"/>
                <a:cs typeface="Segoe UI"/>
                <a:hlinkClick r:id="rId4" action="ppaction://hlinksldjump"/>
              </a:rPr>
              <a:t>diapo 69 </a:t>
            </a:r>
            <a:endParaRPr lang="fr-FR" dirty="0">
              <a:latin typeface="Calibri"/>
              <a:cs typeface="Segoe UI"/>
            </a:endParaRPr>
          </a:p>
          <a:p>
            <a:r>
              <a:rPr lang="fr-FR" b="1" dirty="0">
                <a:latin typeface="Calibri"/>
                <a:cs typeface="Segoe UI"/>
              </a:rPr>
              <a:t>4.</a:t>
            </a:r>
            <a:r>
              <a:rPr lang="fr-FR" dirty="0">
                <a:latin typeface="Calibri"/>
                <a:cs typeface="Segoe UI"/>
              </a:rPr>
              <a:t> </a:t>
            </a:r>
            <a:r>
              <a:rPr lang="fr-FR" b="1" dirty="0">
                <a:latin typeface="Calibri"/>
                <a:cs typeface="Segoe UI"/>
              </a:rPr>
              <a:t>Mise en forme des plans et impression</a:t>
            </a:r>
            <a:r>
              <a:rPr lang="fr-FR" dirty="0">
                <a:latin typeface="Calibri"/>
                <a:cs typeface="Segoe UI"/>
              </a:rPr>
              <a:t>                                                             </a:t>
            </a:r>
            <a:r>
              <a:rPr lang="fr-FR" dirty="0">
                <a:latin typeface="Calibri"/>
                <a:cs typeface="Segoe UI"/>
                <a:hlinkClick r:id="rId5" action="ppaction://hlinksldjump"/>
              </a:rPr>
              <a:t>diapo </a:t>
            </a:r>
            <a:r>
              <a:rPr lang="fr-FR" dirty="0" smtClean="0">
                <a:latin typeface="Calibri"/>
                <a:cs typeface="Segoe UI"/>
                <a:hlinkClick r:id="rId5" action="ppaction://hlinksldjump"/>
              </a:rPr>
              <a:t>78</a:t>
            </a:r>
            <a:endParaRPr lang="fr-FR" dirty="0">
              <a:latin typeface="Calibri"/>
              <a:cs typeface="Segoe UI"/>
            </a:endParaRPr>
          </a:p>
          <a:p>
            <a:endParaRPr lang="fr-FR" dirty="0">
              <a:latin typeface="Calibri"/>
              <a:cs typeface="Segoe UI"/>
            </a:endParaRPr>
          </a:p>
        </p:txBody>
      </p:sp>
      <p:sp>
        <p:nvSpPr>
          <p:cNvPr id="7" name="Rectangle 6">
            <a:extLst>
              <a:ext uri="{FF2B5EF4-FFF2-40B4-BE49-F238E27FC236}">
                <a16:creationId xmlns="" xmlns:a16="http://schemas.microsoft.com/office/drawing/2014/main" id="{7C703007-CC4B-48A1-96B3-A9328F93B2BD}"/>
              </a:ext>
            </a:extLst>
          </p:cNvPr>
          <p:cNvSpPr/>
          <p:nvPr/>
        </p:nvSpPr>
        <p:spPr>
          <a:xfrm>
            <a:off x="267418" y="2169542"/>
            <a:ext cx="8531525" cy="125945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6" name="Espace réservé du pied de page 2">
            <a:extLst>
              <a:ext uri="{FF2B5EF4-FFF2-40B4-BE49-F238E27FC236}">
                <a16:creationId xmlns="" xmlns:a16="http://schemas.microsoft.com/office/drawing/2014/main" id="{98F514F8-CFFB-4761-A246-28A87335600B}"/>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36F48366-2362-4D62-842F-BEE99BCA7294}"/>
              </a:ext>
            </a:extLst>
          </p:cNvPr>
          <p:cNvPicPr>
            <a:picLocks noChangeAspect="1"/>
          </p:cNvPicPr>
          <p:nvPr/>
        </p:nvPicPr>
        <p:blipFill>
          <a:blip r:embed="rId2"/>
          <a:stretch>
            <a:fillRect/>
          </a:stretch>
        </p:blipFill>
        <p:spPr>
          <a:xfrm>
            <a:off x="5607726" y="1205854"/>
            <a:ext cx="3348489" cy="5046911"/>
          </a:xfrm>
          <a:prstGeom prst="rect">
            <a:avLst/>
          </a:prstGeom>
        </p:spPr>
      </p:pic>
      <p:pic>
        <p:nvPicPr>
          <p:cNvPr id="4" name="Image 3">
            <a:extLst>
              <a:ext uri="{FF2B5EF4-FFF2-40B4-BE49-F238E27FC236}">
                <a16:creationId xmlns="" xmlns:a16="http://schemas.microsoft.com/office/drawing/2014/main" id="{B2FFFD66-7B65-46D3-B910-75F148A8910D}"/>
              </a:ext>
            </a:extLst>
          </p:cNvPr>
          <p:cNvPicPr>
            <a:picLocks noChangeAspect="1"/>
          </p:cNvPicPr>
          <p:nvPr/>
        </p:nvPicPr>
        <p:blipFill>
          <a:blip r:embed="rId3"/>
          <a:stretch>
            <a:fillRect/>
          </a:stretch>
        </p:blipFill>
        <p:spPr>
          <a:xfrm>
            <a:off x="243104" y="723489"/>
            <a:ext cx="5286375" cy="4610100"/>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30</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2262158" y="1100140"/>
            <a:ext cx="4703500"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Vous allez maintenant implanter la baie de 260 x 220</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une ouverture correspondante dans le menu ou créer la</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a:t>
            </a:r>
            <a:r>
              <a:rPr lang="fr-FR" altLang="fr-FR" sz="1200" dirty="0">
                <a:latin typeface="Calibri"/>
                <a:cs typeface="Calibri"/>
                <a:sym typeface="Wingdings" panose="05000000000000000000" pitchFamily="2" charset="2"/>
              </a:rPr>
              <a:t> l’ouverture sur le mur correspondant</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2068516" y="942326"/>
            <a:ext cx="312065" cy="276999"/>
            <a:chOff x="4198688" y="2102123"/>
            <a:chExt cx="326502" cy="277046"/>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5</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2"/>
          </p:cNvCxnSpPr>
          <p:nvPr/>
        </p:nvCxnSpPr>
        <p:spPr>
          <a:xfrm flipH="1">
            <a:off x="3028950" y="1746471"/>
            <a:ext cx="1584958" cy="31760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rPr>
              <a:t>2.4. Création des ouvertures</a:t>
            </a:r>
            <a:endParaRPr lang="fr-FR" sz="2000" dirty="0">
              <a:solidFill>
                <a:srgbClr val="002060"/>
              </a:solidFill>
            </a:endParaRPr>
          </a:p>
        </p:txBody>
      </p:sp>
      <p:cxnSp>
        <p:nvCxnSpPr>
          <p:cNvPr id="37" name="Connecteur droit avec flèche 36">
            <a:extLst>
              <a:ext uri="{FF2B5EF4-FFF2-40B4-BE49-F238E27FC236}">
                <a16:creationId xmlns="" xmlns:a16="http://schemas.microsoft.com/office/drawing/2014/main" id="{228F627F-2D2F-46B2-9447-BC594824D190}"/>
              </a:ext>
            </a:extLst>
          </p:cNvPr>
          <p:cNvCxnSpPr>
            <a:cxnSpLocks/>
            <a:stCxn id="10" idx="2"/>
          </p:cNvCxnSpPr>
          <p:nvPr/>
        </p:nvCxnSpPr>
        <p:spPr>
          <a:xfrm>
            <a:off x="4613908" y="1746471"/>
            <a:ext cx="2538013" cy="320858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23470949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4490A7DB-878B-4A75-81F4-9DD0788B270F}"/>
              </a:ext>
            </a:extLst>
          </p:cNvPr>
          <p:cNvPicPr>
            <a:picLocks noChangeAspect="1"/>
          </p:cNvPicPr>
          <p:nvPr/>
        </p:nvPicPr>
        <p:blipFill>
          <a:blip r:embed="rId2"/>
          <a:stretch>
            <a:fillRect/>
          </a:stretch>
        </p:blipFill>
        <p:spPr>
          <a:xfrm>
            <a:off x="976544" y="716383"/>
            <a:ext cx="7492753" cy="5652960"/>
          </a:xfrm>
          <a:prstGeom prst="rect">
            <a:avLst/>
          </a:prstGeom>
        </p:spPr>
      </p:pic>
      <p:pic>
        <p:nvPicPr>
          <p:cNvPr id="4" name="Image 3">
            <a:extLst>
              <a:ext uri="{FF2B5EF4-FFF2-40B4-BE49-F238E27FC236}">
                <a16:creationId xmlns="" xmlns:a16="http://schemas.microsoft.com/office/drawing/2014/main" id="{B57EB1CC-C748-430A-A7F2-A61125EEDC1C}"/>
              </a:ext>
            </a:extLst>
          </p:cNvPr>
          <p:cNvPicPr>
            <a:picLocks noChangeAspect="1"/>
          </p:cNvPicPr>
          <p:nvPr/>
        </p:nvPicPr>
        <p:blipFill>
          <a:blip r:embed="rId3"/>
          <a:stretch>
            <a:fillRect/>
          </a:stretch>
        </p:blipFill>
        <p:spPr>
          <a:xfrm>
            <a:off x="5338592" y="2050562"/>
            <a:ext cx="2756217" cy="3892691"/>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31</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1631672" y="3586814"/>
            <a:ext cx="4703500"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la commande </a:t>
            </a:r>
            <a:r>
              <a:rPr lang="fr-FR" altLang="fr-FR" sz="1200" i="1" dirty="0">
                <a:latin typeface="Calibri"/>
                <a:cs typeface="Calibri"/>
                <a:sym typeface="Wingdings" panose="05000000000000000000" pitchFamily="2" charset="2"/>
              </a:rPr>
              <a:t>« Déplacer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Coller</a:t>
            </a:r>
            <a:r>
              <a:rPr lang="fr-FR" altLang="fr-FR" sz="1200" dirty="0">
                <a:latin typeface="Calibri"/>
                <a:cs typeface="Calibri"/>
                <a:sym typeface="Wingdings" panose="05000000000000000000" pitchFamily="2" charset="2"/>
              </a:rPr>
              <a:t> votre ouverture au mur de droite</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1438030" y="3429000"/>
            <a:ext cx="312065" cy="276999"/>
            <a:chOff x="4198688" y="2102123"/>
            <a:chExt cx="326502" cy="277046"/>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7</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0"/>
          </p:cNvCxnSpPr>
          <p:nvPr/>
        </p:nvCxnSpPr>
        <p:spPr>
          <a:xfrm flipH="1" flipV="1">
            <a:off x="3666478" y="1313784"/>
            <a:ext cx="316944" cy="227303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rPr>
              <a:t>2.4. Création des ouvertures</a:t>
            </a:r>
            <a:endParaRPr lang="fr-FR" sz="2000" dirty="0">
              <a:solidFill>
                <a:srgbClr val="002060"/>
              </a:solidFill>
            </a:endParaRPr>
          </a:p>
        </p:txBody>
      </p:sp>
      <p:cxnSp>
        <p:nvCxnSpPr>
          <p:cNvPr id="37" name="Connecteur droit avec flèche 36">
            <a:extLst>
              <a:ext uri="{FF2B5EF4-FFF2-40B4-BE49-F238E27FC236}">
                <a16:creationId xmlns="" xmlns:a16="http://schemas.microsoft.com/office/drawing/2014/main" id="{228F627F-2D2F-46B2-9447-BC594824D190}"/>
              </a:ext>
            </a:extLst>
          </p:cNvPr>
          <p:cNvCxnSpPr>
            <a:cxnSpLocks/>
            <a:stCxn id="10" idx="2"/>
          </p:cNvCxnSpPr>
          <p:nvPr/>
        </p:nvCxnSpPr>
        <p:spPr>
          <a:xfrm>
            <a:off x="3983422" y="4048479"/>
            <a:ext cx="2733278" cy="98638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9" name="ZoneTexte 1">
            <a:extLst>
              <a:ext uri="{FF2B5EF4-FFF2-40B4-BE49-F238E27FC236}">
                <a16:creationId xmlns="" xmlns:a16="http://schemas.microsoft.com/office/drawing/2014/main" id="{241C6981-8368-4E8F-82C5-3CA46EE838AB}"/>
              </a:ext>
            </a:extLst>
          </p:cNvPr>
          <p:cNvSpPr txBox="1"/>
          <p:nvPr/>
        </p:nvSpPr>
        <p:spPr>
          <a:xfrm>
            <a:off x="5160580" y="1367721"/>
            <a:ext cx="3453081" cy="738664"/>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Quand vous sélectionnez un objet le menu modifier apparaît automatiquement dans la partie supérieure</a:t>
            </a:r>
            <a:endParaRPr lang="fr-FR" dirty="0"/>
          </a:p>
        </p:txBody>
      </p:sp>
      <p:grpSp>
        <p:nvGrpSpPr>
          <p:cNvPr id="20" name="Groupe 19">
            <a:extLst>
              <a:ext uri="{FF2B5EF4-FFF2-40B4-BE49-F238E27FC236}">
                <a16:creationId xmlns="" xmlns:a16="http://schemas.microsoft.com/office/drawing/2014/main" id="{C51D85FB-CDD5-4BC5-9632-EF0CB31186E9}"/>
              </a:ext>
            </a:extLst>
          </p:cNvPr>
          <p:cNvGrpSpPr>
            <a:grpSpLocks/>
          </p:cNvGrpSpPr>
          <p:nvPr/>
        </p:nvGrpSpPr>
        <p:grpSpPr bwMode="auto">
          <a:xfrm>
            <a:off x="4968578" y="1244202"/>
            <a:ext cx="342589" cy="277813"/>
            <a:chOff x="4246088" y="4664940"/>
            <a:chExt cx="318782" cy="277860"/>
          </a:xfrm>
        </p:grpSpPr>
        <p:sp>
          <p:nvSpPr>
            <p:cNvPr id="21" name="Ellipse 20">
              <a:extLst>
                <a:ext uri="{FF2B5EF4-FFF2-40B4-BE49-F238E27FC236}">
                  <a16:creationId xmlns="" xmlns:a16="http://schemas.microsoft.com/office/drawing/2014/main" id="{E2662632-B399-4D0D-B7E7-D501805E2298}"/>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25" name="ZoneTexte 97">
              <a:extLst>
                <a:ext uri="{FF2B5EF4-FFF2-40B4-BE49-F238E27FC236}">
                  <a16:creationId xmlns="" xmlns:a16="http://schemas.microsoft.com/office/drawing/2014/main" id="{9784136F-2ED9-48AE-A431-6027B9581F3D}"/>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6</a:t>
              </a:r>
            </a:p>
          </p:txBody>
        </p:sp>
      </p:grpSp>
      <p:cxnSp>
        <p:nvCxnSpPr>
          <p:cNvPr id="26" name="Connecteur droit avec flèche 25">
            <a:extLst>
              <a:ext uri="{FF2B5EF4-FFF2-40B4-BE49-F238E27FC236}">
                <a16:creationId xmlns="" xmlns:a16="http://schemas.microsoft.com/office/drawing/2014/main" id="{2918B6D3-40BD-41A3-A3EB-FF10A6B5864C}"/>
              </a:ext>
            </a:extLst>
          </p:cNvPr>
          <p:cNvCxnSpPr>
            <a:cxnSpLocks/>
          </p:cNvCxnSpPr>
          <p:nvPr/>
        </p:nvCxnSpPr>
        <p:spPr>
          <a:xfrm flipV="1">
            <a:off x="6887120" y="883585"/>
            <a:ext cx="287518" cy="484136"/>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27" name="ZoneTexte 94">
            <a:extLst>
              <a:ext uri="{FF2B5EF4-FFF2-40B4-BE49-F238E27FC236}">
                <a16:creationId xmlns="" xmlns:a16="http://schemas.microsoft.com/office/drawing/2014/main" id="{F43CDD31-BADF-40E0-986B-7F736EDCF5AB}"/>
              </a:ext>
            </a:extLst>
          </p:cNvPr>
          <p:cNvSpPr txBox="1">
            <a:spLocks noChangeArrowheads="1"/>
          </p:cNvSpPr>
          <p:nvPr/>
        </p:nvSpPr>
        <p:spPr bwMode="auto">
          <a:xfrm>
            <a:off x="1438030" y="5147064"/>
            <a:ext cx="4703500" cy="27699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 </a:t>
            </a:r>
            <a:r>
              <a:rPr lang="fr-FR" altLang="fr-FR" sz="1200" dirty="0">
                <a:latin typeface="Calibri"/>
                <a:cs typeface="Calibri"/>
                <a:sym typeface="Wingdings" panose="05000000000000000000" pitchFamily="2" charset="2"/>
              </a:rPr>
              <a:t>toutes les ouvertures manquantes</a:t>
            </a:r>
          </a:p>
        </p:txBody>
      </p:sp>
      <p:grpSp>
        <p:nvGrpSpPr>
          <p:cNvPr id="28" name="Groupe 95">
            <a:extLst>
              <a:ext uri="{FF2B5EF4-FFF2-40B4-BE49-F238E27FC236}">
                <a16:creationId xmlns="" xmlns:a16="http://schemas.microsoft.com/office/drawing/2014/main" id="{7D00407B-412A-4D6D-B174-FB647C0252B7}"/>
              </a:ext>
            </a:extLst>
          </p:cNvPr>
          <p:cNvGrpSpPr>
            <a:grpSpLocks/>
          </p:cNvGrpSpPr>
          <p:nvPr/>
        </p:nvGrpSpPr>
        <p:grpSpPr bwMode="auto">
          <a:xfrm>
            <a:off x="1244388" y="4989250"/>
            <a:ext cx="312065" cy="276999"/>
            <a:chOff x="4198688" y="2102123"/>
            <a:chExt cx="326502" cy="277046"/>
          </a:xfrm>
        </p:grpSpPr>
        <p:sp>
          <p:nvSpPr>
            <p:cNvPr id="29" name="Ellipse 28">
              <a:extLst>
                <a:ext uri="{FF2B5EF4-FFF2-40B4-BE49-F238E27FC236}">
                  <a16:creationId xmlns="" xmlns:a16="http://schemas.microsoft.com/office/drawing/2014/main" id="{F215889A-00BE-4E1E-90DE-DC4FCAC8524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0" name="ZoneTexte 97">
              <a:extLst>
                <a:ext uri="{FF2B5EF4-FFF2-40B4-BE49-F238E27FC236}">
                  <a16:creationId xmlns="" xmlns:a16="http://schemas.microsoft.com/office/drawing/2014/main" id="{6DD1146E-39CA-4541-A6AC-F1B51C306D94}"/>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8</a:t>
              </a:r>
            </a:p>
          </p:txBody>
        </p:sp>
      </p:grpSp>
      <p:sp>
        <p:nvSpPr>
          <p:cNvPr id="31" name="ZoneTexte 1">
            <a:extLst>
              <a:ext uri="{FF2B5EF4-FFF2-40B4-BE49-F238E27FC236}">
                <a16:creationId xmlns="" xmlns:a16="http://schemas.microsoft.com/office/drawing/2014/main" id="{64FA2A10-7503-4551-B953-BF75EA1A1BEA}"/>
              </a:ext>
            </a:extLst>
          </p:cNvPr>
          <p:cNvSpPr txBox="1"/>
          <p:nvPr/>
        </p:nvSpPr>
        <p:spPr>
          <a:xfrm>
            <a:off x="1843467" y="5799752"/>
            <a:ext cx="5043653" cy="307777"/>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Pour sortir d’une commande utiliser la touche « échap »</a:t>
            </a:r>
            <a:endParaRPr lang="fr-FR" dirty="0"/>
          </a:p>
        </p:txBody>
      </p:sp>
      <p:grpSp>
        <p:nvGrpSpPr>
          <p:cNvPr id="32" name="Groupe 31">
            <a:extLst>
              <a:ext uri="{FF2B5EF4-FFF2-40B4-BE49-F238E27FC236}">
                <a16:creationId xmlns="" xmlns:a16="http://schemas.microsoft.com/office/drawing/2014/main" id="{E34CFF9F-BE13-4745-AE1E-CC9A4DCB1697}"/>
              </a:ext>
            </a:extLst>
          </p:cNvPr>
          <p:cNvGrpSpPr>
            <a:grpSpLocks/>
          </p:cNvGrpSpPr>
          <p:nvPr/>
        </p:nvGrpSpPr>
        <p:grpSpPr bwMode="auto">
          <a:xfrm>
            <a:off x="1651465" y="5676233"/>
            <a:ext cx="342589" cy="277813"/>
            <a:chOff x="4246088" y="4664940"/>
            <a:chExt cx="318782" cy="277860"/>
          </a:xfrm>
        </p:grpSpPr>
        <p:sp>
          <p:nvSpPr>
            <p:cNvPr id="33" name="Ellipse 32">
              <a:extLst>
                <a:ext uri="{FF2B5EF4-FFF2-40B4-BE49-F238E27FC236}">
                  <a16:creationId xmlns="" xmlns:a16="http://schemas.microsoft.com/office/drawing/2014/main" id="{84056D9A-9A10-4419-BFED-C4C13DBB09B9}"/>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34" name="ZoneTexte 97">
              <a:extLst>
                <a:ext uri="{FF2B5EF4-FFF2-40B4-BE49-F238E27FC236}">
                  <a16:creationId xmlns="" xmlns:a16="http://schemas.microsoft.com/office/drawing/2014/main" id="{C30BF55F-2A34-4BC0-9439-0F90F8CA99F2}"/>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9</a:t>
              </a:r>
            </a:p>
          </p:txBody>
        </p:sp>
      </p:grpSp>
    </p:spTree>
    <p:extLst>
      <p:ext uri="{BB962C8B-B14F-4D97-AF65-F5344CB8AC3E}">
        <p14:creationId xmlns:p14="http://schemas.microsoft.com/office/powerpoint/2010/main" val="118506815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EB5BB807-A6E4-426D-BF81-B15DB83873C0}"/>
              </a:ext>
            </a:extLst>
          </p:cNvPr>
          <p:cNvPicPr>
            <a:picLocks noChangeAspect="1"/>
          </p:cNvPicPr>
          <p:nvPr/>
        </p:nvPicPr>
        <p:blipFill>
          <a:blip r:embed="rId2"/>
          <a:stretch>
            <a:fillRect/>
          </a:stretch>
        </p:blipFill>
        <p:spPr>
          <a:xfrm>
            <a:off x="1244388" y="1125653"/>
            <a:ext cx="7156599" cy="4640557"/>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32</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rPr>
              <a:t>2.4. Création des ouvertures</a:t>
            </a:r>
            <a:endParaRPr lang="fr-FR" sz="2000" dirty="0">
              <a:solidFill>
                <a:srgbClr val="002060"/>
              </a:solidFill>
            </a:endParaRPr>
          </a:p>
        </p:txBody>
      </p:sp>
      <p:sp>
        <p:nvSpPr>
          <p:cNvPr id="19" name="ZoneTexte 1">
            <a:extLst>
              <a:ext uri="{FF2B5EF4-FFF2-40B4-BE49-F238E27FC236}">
                <a16:creationId xmlns="" xmlns:a16="http://schemas.microsoft.com/office/drawing/2014/main" id="{241C6981-8368-4E8F-82C5-3CA46EE838AB}"/>
              </a:ext>
            </a:extLst>
          </p:cNvPr>
          <p:cNvSpPr txBox="1"/>
          <p:nvPr/>
        </p:nvSpPr>
        <p:spPr>
          <a:xfrm>
            <a:off x="5790894" y="2397531"/>
            <a:ext cx="2527483" cy="738664"/>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Le cube de navigation vous permet d’afficher directement la vue 3D sous l’angle sélectionné</a:t>
            </a:r>
            <a:endParaRPr lang="fr-FR" dirty="0"/>
          </a:p>
        </p:txBody>
      </p:sp>
      <p:grpSp>
        <p:nvGrpSpPr>
          <p:cNvPr id="20" name="Groupe 19">
            <a:extLst>
              <a:ext uri="{FF2B5EF4-FFF2-40B4-BE49-F238E27FC236}">
                <a16:creationId xmlns="" xmlns:a16="http://schemas.microsoft.com/office/drawing/2014/main" id="{C51D85FB-CDD5-4BC5-9632-EF0CB31186E9}"/>
              </a:ext>
            </a:extLst>
          </p:cNvPr>
          <p:cNvGrpSpPr>
            <a:grpSpLocks/>
          </p:cNvGrpSpPr>
          <p:nvPr/>
        </p:nvGrpSpPr>
        <p:grpSpPr bwMode="auto">
          <a:xfrm>
            <a:off x="5598893" y="2274012"/>
            <a:ext cx="411290" cy="277813"/>
            <a:chOff x="4246088" y="4664940"/>
            <a:chExt cx="318782" cy="277860"/>
          </a:xfrm>
        </p:grpSpPr>
        <p:sp>
          <p:nvSpPr>
            <p:cNvPr id="21" name="Ellipse 20">
              <a:extLst>
                <a:ext uri="{FF2B5EF4-FFF2-40B4-BE49-F238E27FC236}">
                  <a16:creationId xmlns="" xmlns:a16="http://schemas.microsoft.com/office/drawing/2014/main" id="{E2662632-B399-4D0D-B7E7-D501805E2298}"/>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25" name="ZoneTexte 97">
              <a:extLst>
                <a:ext uri="{FF2B5EF4-FFF2-40B4-BE49-F238E27FC236}">
                  <a16:creationId xmlns="" xmlns:a16="http://schemas.microsoft.com/office/drawing/2014/main" id="{9784136F-2ED9-48AE-A431-6027B9581F3D}"/>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10</a:t>
              </a:r>
            </a:p>
          </p:txBody>
        </p:sp>
      </p:grpSp>
      <p:cxnSp>
        <p:nvCxnSpPr>
          <p:cNvPr id="26" name="Connecteur droit avec flèche 25">
            <a:extLst>
              <a:ext uri="{FF2B5EF4-FFF2-40B4-BE49-F238E27FC236}">
                <a16:creationId xmlns="" xmlns:a16="http://schemas.microsoft.com/office/drawing/2014/main" id="{2918B6D3-40BD-41A3-A3EB-FF10A6B5864C}"/>
              </a:ext>
            </a:extLst>
          </p:cNvPr>
          <p:cNvCxnSpPr>
            <a:cxnSpLocks/>
          </p:cNvCxnSpPr>
          <p:nvPr/>
        </p:nvCxnSpPr>
        <p:spPr>
          <a:xfrm flipV="1">
            <a:off x="7517434" y="1913395"/>
            <a:ext cx="287518" cy="484136"/>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3381390194"/>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5096F997-2E7F-4409-BCD6-54A4247147D9}"/>
              </a:ext>
            </a:extLst>
          </p:cNvPr>
          <p:cNvPicPr>
            <a:picLocks noChangeAspect="1"/>
          </p:cNvPicPr>
          <p:nvPr/>
        </p:nvPicPr>
        <p:blipFill rotWithShape="1">
          <a:blip r:embed="rId2"/>
          <a:srcRect r="808" b="5017"/>
          <a:stretch/>
        </p:blipFill>
        <p:spPr>
          <a:xfrm>
            <a:off x="1427975" y="1457679"/>
            <a:ext cx="5825082" cy="4782621"/>
          </a:xfrm>
          <a:prstGeom prst="rect">
            <a:avLst/>
          </a:prstGeom>
        </p:spPr>
      </p:pic>
      <p:pic>
        <p:nvPicPr>
          <p:cNvPr id="5" name="Image 4">
            <a:extLst>
              <a:ext uri="{FF2B5EF4-FFF2-40B4-BE49-F238E27FC236}">
                <a16:creationId xmlns="" xmlns:a16="http://schemas.microsoft.com/office/drawing/2014/main" id="{631B9809-D8DB-4996-BA4F-6EFEA7892E77}"/>
              </a:ext>
            </a:extLst>
          </p:cNvPr>
          <p:cNvPicPr>
            <a:picLocks noChangeAspect="1"/>
          </p:cNvPicPr>
          <p:nvPr/>
        </p:nvPicPr>
        <p:blipFill>
          <a:blip r:embed="rId3"/>
          <a:stretch>
            <a:fillRect/>
          </a:stretch>
        </p:blipFill>
        <p:spPr>
          <a:xfrm>
            <a:off x="5102475" y="3127850"/>
            <a:ext cx="2206104" cy="3170474"/>
          </a:xfrm>
          <a:prstGeom prst="rect">
            <a:avLst/>
          </a:prstGeom>
        </p:spPr>
      </p:pic>
      <p:pic>
        <p:nvPicPr>
          <p:cNvPr id="6" name="Image 5">
            <a:extLst>
              <a:ext uri="{FF2B5EF4-FFF2-40B4-BE49-F238E27FC236}">
                <a16:creationId xmlns="" xmlns:a16="http://schemas.microsoft.com/office/drawing/2014/main" id="{498C6083-88CF-4645-8933-96C5E74649E7}"/>
              </a:ext>
            </a:extLst>
          </p:cNvPr>
          <p:cNvPicPr>
            <a:picLocks noChangeAspect="1"/>
          </p:cNvPicPr>
          <p:nvPr/>
        </p:nvPicPr>
        <p:blipFill rotWithShape="1">
          <a:blip r:embed="rId4"/>
          <a:srcRect b="12729"/>
          <a:stretch/>
        </p:blipFill>
        <p:spPr>
          <a:xfrm>
            <a:off x="1427974" y="1502965"/>
            <a:ext cx="3086876" cy="1015037"/>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a:xfrm>
            <a:off x="7086600" y="6492875"/>
            <a:ext cx="2057400" cy="365125"/>
          </a:xfrm>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33</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1631672" y="3586814"/>
            <a:ext cx="4293203" cy="138499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le menu </a:t>
            </a:r>
            <a:r>
              <a:rPr lang="fr-FR" altLang="fr-FR" sz="1200" i="1" dirty="0">
                <a:latin typeface="Calibri"/>
                <a:cs typeface="Calibri"/>
                <a:sym typeface="Wingdings" panose="05000000000000000000" pitchFamily="2" charset="2"/>
              </a:rPr>
              <a:t>« Structure »</a:t>
            </a:r>
            <a:r>
              <a:rPr lang="fr-FR" altLang="fr-FR" sz="1200" dirty="0">
                <a:latin typeface="Calibri"/>
                <a:cs typeface="Calibri"/>
                <a:sym typeface="Wingdings" panose="05000000000000000000" pitchFamily="2" charset="2"/>
              </a:rPr>
              <a:t> puis la commande </a:t>
            </a:r>
            <a:r>
              <a:rPr lang="fr-FR" altLang="fr-FR" sz="1200" i="1" dirty="0">
                <a:latin typeface="Calibri"/>
                <a:cs typeface="Calibri"/>
                <a:sym typeface="Wingdings" panose="05000000000000000000" pitchFamily="2" charset="2"/>
              </a:rPr>
              <a:t>« Poteau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Régler </a:t>
            </a:r>
            <a:r>
              <a:rPr lang="fr-FR" altLang="fr-FR" sz="1200" dirty="0">
                <a:latin typeface="Calibri"/>
                <a:cs typeface="Calibri"/>
                <a:sym typeface="Wingdings" panose="05000000000000000000" pitchFamily="2" charset="2"/>
              </a:rPr>
              <a:t>la contrainte sur </a:t>
            </a:r>
            <a:r>
              <a:rPr lang="fr-FR" altLang="fr-FR" sz="1200" i="1" dirty="0">
                <a:latin typeface="Calibri"/>
                <a:cs typeface="Calibri"/>
                <a:sym typeface="Wingdings" panose="05000000000000000000" pitchFamily="2" charset="2"/>
              </a:rPr>
              <a:t>Hauteur</a:t>
            </a:r>
            <a:r>
              <a:rPr lang="fr-FR" altLang="fr-FR" sz="1200" dirty="0">
                <a:latin typeface="Calibri"/>
                <a:cs typeface="Calibri"/>
                <a:sym typeface="Wingdings" panose="05000000000000000000" pitchFamily="2" charset="2"/>
              </a:rPr>
              <a:t> et </a:t>
            </a:r>
            <a:r>
              <a:rPr lang="fr-FR" altLang="fr-FR" sz="1200" i="1" dirty="0">
                <a:latin typeface="Calibri"/>
                <a:cs typeface="Calibri"/>
                <a:sym typeface="Wingdings" panose="05000000000000000000" pitchFamily="2" charset="2"/>
              </a:rPr>
              <a:t>1 – R+1 </a:t>
            </a:r>
            <a:r>
              <a:rPr lang="fr-FR" altLang="fr-FR" sz="1200" dirty="0">
                <a:latin typeface="Calibri"/>
                <a:cs typeface="Calibri"/>
                <a:sym typeface="Wingdings" panose="05000000000000000000" pitchFamily="2" charset="2"/>
              </a:rPr>
              <a:t>(limite haute)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 </a:t>
            </a:r>
            <a:r>
              <a:rPr lang="fr-FR" altLang="fr-FR" sz="1200" dirty="0">
                <a:latin typeface="Calibri"/>
                <a:cs typeface="Calibri"/>
                <a:sym typeface="Wingdings" panose="05000000000000000000" pitchFamily="2" charset="2"/>
              </a:rPr>
              <a:t>le poteau sur l’axe (les traits bleus foncés apparaissent)</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la cote et indiquer la bonne valeur (nu intérieur- axe du poteau 3,65m)</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1445409" y="3434843"/>
            <a:ext cx="322121" cy="276999"/>
            <a:chOff x="4198688" y="2102123"/>
            <a:chExt cx="326502" cy="277046"/>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0"/>
          </p:cNvCxnSpPr>
          <p:nvPr/>
        </p:nvCxnSpPr>
        <p:spPr>
          <a:xfrm flipH="1" flipV="1">
            <a:off x="2977570" y="2292486"/>
            <a:ext cx="800704" cy="129432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rPr>
              <a:t>2.5. Création des poteaux et poutres</a:t>
            </a:r>
            <a:endParaRPr lang="fr-FR" sz="2000" dirty="0">
              <a:solidFill>
                <a:srgbClr val="002060"/>
              </a:solidFill>
            </a:endParaRPr>
          </a:p>
        </p:txBody>
      </p:sp>
      <p:cxnSp>
        <p:nvCxnSpPr>
          <p:cNvPr id="37" name="Connecteur droit avec flèche 36">
            <a:extLst>
              <a:ext uri="{FF2B5EF4-FFF2-40B4-BE49-F238E27FC236}">
                <a16:creationId xmlns="" xmlns:a16="http://schemas.microsoft.com/office/drawing/2014/main" id="{228F627F-2D2F-46B2-9447-BC594824D190}"/>
              </a:ext>
            </a:extLst>
          </p:cNvPr>
          <p:cNvCxnSpPr>
            <a:cxnSpLocks/>
          </p:cNvCxnSpPr>
          <p:nvPr/>
        </p:nvCxnSpPr>
        <p:spPr>
          <a:xfrm>
            <a:off x="5941008" y="4138448"/>
            <a:ext cx="286371" cy="18918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9" name="ZoneTexte 1">
            <a:extLst>
              <a:ext uri="{FF2B5EF4-FFF2-40B4-BE49-F238E27FC236}">
                <a16:creationId xmlns="" xmlns:a16="http://schemas.microsoft.com/office/drawing/2014/main" id="{241C6981-8368-4E8F-82C5-3CA46EE838AB}"/>
              </a:ext>
            </a:extLst>
          </p:cNvPr>
          <p:cNvSpPr txBox="1"/>
          <p:nvPr/>
        </p:nvSpPr>
        <p:spPr>
          <a:xfrm>
            <a:off x="603381" y="880818"/>
            <a:ext cx="7874794" cy="738664"/>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La création des poteaux et poutres est similaire à la création des murs ou des ouvertures, ces éléments seront dimensionnés par la suite lors de l’étude de structure. Vous prendrez donc dans un premier temps des sections usuelles.</a:t>
            </a:r>
            <a:endParaRPr lang="fr-FR" dirty="0"/>
          </a:p>
        </p:txBody>
      </p:sp>
      <p:grpSp>
        <p:nvGrpSpPr>
          <p:cNvPr id="20" name="Groupe 19">
            <a:extLst>
              <a:ext uri="{FF2B5EF4-FFF2-40B4-BE49-F238E27FC236}">
                <a16:creationId xmlns="" xmlns:a16="http://schemas.microsoft.com/office/drawing/2014/main" id="{C51D85FB-CDD5-4BC5-9632-EF0CB31186E9}"/>
              </a:ext>
            </a:extLst>
          </p:cNvPr>
          <p:cNvGrpSpPr>
            <a:grpSpLocks/>
          </p:cNvGrpSpPr>
          <p:nvPr/>
        </p:nvGrpSpPr>
        <p:grpSpPr bwMode="auto">
          <a:xfrm>
            <a:off x="411379" y="757299"/>
            <a:ext cx="342589" cy="277813"/>
            <a:chOff x="4246088" y="4664940"/>
            <a:chExt cx="318782" cy="277860"/>
          </a:xfrm>
        </p:grpSpPr>
        <p:sp>
          <p:nvSpPr>
            <p:cNvPr id="21" name="Ellipse 20">
              <a:extLst>
                <a:ext uri="{FF2B5EF4-FFF2-40B4-BE49-F238E27FC236}">
                  <a16:creationId xmlns="" xmlns:a16="http://schemas.microsoft.com/office/drawing/2014/main" id="{E2662632-B399-4D0D-B7E7-D501805E2298}"/>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25" name="ZoneTexte 97">
              <a:extLst>
                <a:ext uri="{FF2B5EF4-FFF2-40B4-BE49-F238E27FC236}">
                  <a16:creationId xmlns="" xmlns:a16="http://schemas.microsoft.com/office/drawing/2014/main" id="{9784136F-2ED9-48AE-A431-6027B9581F3D}"/>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1</a:t>
              </a:r>
            </a:p>
          </p:txBody>
        </p:sp>
      </p:grpSp>
      <p:pic>
        <p:nvPicPr>
          <p:cNvPr id="9" name="Image 8">
            <a:extLst>
              <a:ext uri="{FF2B5EF4-FFF2-40B4-BE49-F238E27FC236}">
                <a16:creationId xmlns="" xmlns:a16="http://schemas.microsoft.com/office/drawing/2014/main" id="{1F0EF47D-2466-4EC8-908C-1CE397F1E40A}"/>
              </a:ext>
            </a:extLst>
          </p:cNvPr>
          <p:cNvPicPr>
            <a:picLocks noChangeAspect="1"/>
          </p:cNvPicPr>
          <p:nvPr/>
        </p:nvPicPr>
        <p:blipFill>
          <a:blip r:embed="rId5"/>
          <a:stretch>
            <a:fillRect/>
          </a:stretch>
        </p:blipFill>
        <p:spPr>
          <a:xfrm>
            <a:off x="4474663" y="2486562"/>
            <a:ext cx="1876642" cy="551954"/>
          </a:xfrm>
          <a:prstGeom prst="rect">
            <a:avLst/>
          </a:prstGeom>
        </p:spPr>
      </p:pic>
      <p:cxnSp>
        <p:nvCxnSpPr>
          <p:cNvPr id="35" name="Connecteur droit avec flèche 34">
            <a:extLst>
              <a:ext uri="{FF2B5EF4-FFF2-40B4-BE49-F238E27FC236}">
                <a16:creationId xmlns="" xmlns:a16="http://schemas.microsoft.com/office/drawing/2014/main" id="{F495B020-DF8D-4780-A1AC-9FC337A922DE}"/>
              </a:ext>
            </a:extLst>
          </p:cNvPr>
          <p:cNvCxnSpPr>
            <a:cxnSpLocks/>
          </p:cNvCxnSpPr>
          <p:nvPr/>
        </p:nvCxnSpPr>
        <p:spPr>
          <a:xfrm flipV="1">
            <a:off x="3993297" y="2903348"/>
            <a:ext cx="481366" cy="67891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6" name="Connecteur droit avec flèche 35">
            <a:extLst>
              <a:ext uri="{FF2B5EF4-FFF2-40B4-BE49-F238E27FC236}">
                <a16:creationId xmlns="" xmlns:a16="http://schemas.microsoft.com/office/drawing/2014/main" id="{6FB9343F-3E85-447B-A370-9B95F279A641}"/>
              </a:ext>
            </a:extLst>
          </p:cNvPr>
          <p:cNvCxnSpPr>
            <a:cxnSpLocks/>
          </p:cNvCxnSpPr>
          <p:nvPr/>
        </p:nvCxnSpPr>
        <p:spPr>
          <a:xfrm flipV="1">
            <a:off x="4658249" y="2717282"/>
            <a:ext cx="1012381" cy="86498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8" name="Connecteur droit avec flèche 37">
            <a:extLst>
              <a:ext uri="{FF2B5EF4-FFF2-40B4-BE49-F238E27FC236}">
                <a16:creationId xmlns="" xmlns:a16="http://schemas.microsoft.com/office/drawing/2014/main" id="{9649EEB1-168F-4F46-8490-3DE1FD9A299E}"/>
              </a:ext>
            </a:extLst>
          </p:cNvPr>
          <p:cNvCxnSpPr>
            <a:cxnSpLocks/>
          </p:cNvCxnSpPr>
          <p:nvPr/>
        </p:nvCxnSpPr>
        <p:spPr>
          <a:xfrm flipV="1">
            <a:off x="5941008" y="3886200"/>
            <a:ext cx="428093" cy="25224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930364083"/>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369D37DB-14F7-41A1-B8E4-562415EF2D77}"/>
              </a:ext>
            </a:extLst>
          </p:cNvPr>
          <p:cNvPicPr>
            <a:picLocks noChangeAspect="1"/>
          </p:cNvPicPr>
          <p:nvPr/>
        </p:nvPicPr>
        <p:blipFill>
          <a:blip r:embed="rId2"/>
          <a:stretch>
            <a:fillRect/>
          </a:stretch>
        </p:blipFill>
        <p:spPr>
          <a:xfrm>
            <a:off x="0" y="976964"/>
            <a:ext cx="9144000" cy="4904072"/>
          </a:xfrm>
          <a:prstGeom prst="rect">
            <a:avLst/>
          </a:prstGeom>
        </p:spPr>
      </p:pic>
      <p:pic>
        <p:nvPicPr>
          <p:cNvPr id="6" name="Image 5">
            <a:extLst>
              <a:ext uri="{FF2B5EF4-FFF2-40B4-BE49-F238E27FC236}">
                <a16:creationId xmlns="" xmlns:a16="http://schemas.microsoft.com/office/drawing/2014/main" id="{0B43B9F4-3A3B-46D1-A6B5-AC47F442F90A}"/>
              </a:ext>
            </a:extLst>
          </p:cNvPr>
          <p:cNvPicPr>
            <a:picLocks noChangeAspect="1"/>
          </p:cNvPicPr>
          <p:nvPr/>
        </p:nvPicPr>
        <p:blipFill>
          <a:blip r:embed="rId3"/>
          <a:stretch>
            <a:fillRect/>
          </a:stretch>
        </p:blipFill>
        <p:spPr>
          <a:xfrm>
            <a:off x="3152993" y="2344577"/>
            <a:ext cx="2498945" cy="3591327"/>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34</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2667992" y="1440000"/>
            <a:ext cx="4703500"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le menu </a:t>
            </a:r>
            <a:r>
              <a:rPr lang="fr-FR" altLang="fr-FR" sz="1200" i="1" dirty="0">
                <a:latin typeface="Calibri"/>
                <a:cs typeface="Calibri"/>
                <a:sym typeface="Wingdings" panose="05000000000000000000" pitchFamily="2" charset="2"/>
              </a:rPr>
              <a:t>« structure »</a:t>
            </a:r>
            <a:r>
              <a:rPr lang="fr-FR" altLang="fr-FR" sz="1200" dirty="0">
                <a:latin typeface="Calibri"/>
                <a:cs typeface="Calibri"/>
                <a:sym typeface="Wingdings" panose="05000000000000000000" pitchFamily="2" charset="2"/>
              </a:rPr>
              <a:t> puis la commande </a:t>
            </a:r>
            <a:r>
              <a:rPr lang="fr-FR" altLang="fr-FR" sz="1200" i="1" dirty="0">
                <a:latin typeface="Calibri"/>
                <a:cs typeface="Calibri"/>
                <a:sym typeface="Wingdings" panose="05000000000000000000" pitchFamily="2" charset="2"/>
              </a:rPr>
              <a:t>« Poutre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 </a:t>
            </a:r>
            <a:r>
              <a:rPr lang="fr-FR" altLang="fr-FR" sz="1200" dirty="0">
                <a:latin typeface="Calibri"/>
                <a:cs typeface="Calibri"/>
                <a:sym typeface="Wingdings" panose="05000000000000000000" pitchFamily="2" charset="2"/>
              </a:rPr>
              <a:t>la poutre en partant de l’intersection du haut</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a:t>
            </a:r>
            <a:r>
              <a:rPr lang="fr-FR" altLang="fr-FR" sz="1200" dirty="0">
                <a:latin typeface="Calibri"/>
                <a:cs typeface="Calibri"/>
                <a:sym typeface="Wingdings" panose="05000000000000000000" pitchFamily="2" charset="2"/>
              </a:rPr>
              <a:t> l’autre extrémité de la poutre sur l’intersection du bas</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2506931" y="1293932"/>
            <a:ext cx="322121" cy="276999"/>
            <a:chOff x="4198688" y="2102123"/>
            <a:chExt cx="326502" cy="277046"/>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3</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1"/>
          </p:cNvCxnSpPr>
          <p:nvPr/>
        </p:nvCxnSpPr>
        <p:spPr>
          <a:xfrm flipH="1" flipV="1">
            <a:off x="868132" y="1194027"/>
            <a:ext cx="1799860" cy="56913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rPr>
              <a:t>2.5. Création des poteaux et poutres</a:t>
            </a:r>
            <a:endParaRPr lang="fr-FR" sz="2000" dirty="0">
              <a:solidFill>
                <a:srgbClr val="002060"/>
              </a:solidFill>
            </a:endParaRPr>
          </a:p>
        </p:txBody>
      </p:sp>
      <p:cxnSp>
        <p:nvCxnSpPr>
          <p:cNvPr id="37" name="Connecteur droit avec flèche 36">
            <a:extLst>
              <a:ext uri="{FF2B5EF4-FFF2-40B4-BE49-F238E27FC236}">
                <a16:creationId xmlns="" xmlns:a16="http://schemas.microsoft.com/office/drawing/2014/main" id="{228F627F-2D2F-46B2-9447-BC594824D190}"/>
              </a:ext>
            </a:extLst>
          </p:cNvPr>
          <p:cNvCxnSpPr>
            <a:cxnSpLocks/>
          </p:cNvCxnSpPr>
          <p:nvPr/>
        </p:nvCxnSpPr>
        <p:spPr>
          <a:xfrm>
            <a:off x="4114800" y="2105777"/>
            <a:ext cx="320040" cy="296914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5" name="Connecteur droit avec flèche 34">
            <a:extLst>
              <a:ext uri="{FF2B5EF4-FFF2-40B4-BE49-F238E27FC236}">
                <a16:creationId xmlns="" xmlns:a16="http://schemas.microsoft.com/office/drawing/2014/main" id="{F495B020-DF8D-4780-A1AC-9FC337A922DE}"/>
              </a:ext>
            </a:extLst>
          </p:cNvPr>
          <p:cNvCxnSpPr>
            <a:cxnSpLocks/>
            <a:stCxn id="10" idx="1"/>
          </p:cNvCxnSpPr>
          <p:nvPr/>
        </p:nvCxnSpPr>
        <p:spPr>
          <a:xfrm flipH="1" flipV="1">
            <a:off x="617220" y="1570931"/>
            <a:ext cx="2050772" cy="19223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6" name="Connecteur droit avec flèche 35">
            <a:extLst>
              <a:ext uri="{FF2B5EF4-FFF2-40B4-BE49-F238E27FC236}">
                <a16:creationId xmlns="" xmlns:a16="http://schemas.microsoft.com/office/drawing/2014/main" id="{6FB9343F-3E85-447B-A370-9B95F279A641}"/>
              </a:ext>
            </a:extLst>
          </p:cNvPr>
          <p:cNvCxnSpPr>
            <a:cxnSpLocks/>
          </p:cNvCxnSpPr>
          <p:nvPr/>
        </p:nvCxnSpPr>
        <p:spPr>
          <a:xfrm>
            <a:off x="4114800" y="2086331"/>
            <a:ext cx="320040" cy="41302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18" name="Image 17">
            <a:extLst>
              <a:ext uri="{FF2B5EF4-FFF2-40B4-BE49-F238E27FC236}">
                <a16:creationId xmlns="" xmlns:a16="http://schemas.microsoft.com/office/drawing/2014/main" id="{3C6CE6F8-B372-435A-8EDB-897058357C2F}"/>
              </a:ext>
            </a:extLst>
          </p:cNvPr>
          <p:cNvPicPr>
            <a:picLocks noChangeAspect="1"/>
          </p:cNvPicPr>
          <p:nvPr/>
        </p:nvPicPr>
        <p:blipFill rotWithShape="1">
          <a:blip r:embed="rId4"/>
          <a:srcRect l="17553" t="15731" r="7201" b="42020"/>
          <a:stretch/>
        </p:blipFill>
        <p:spPr>
          <a:xfrm>
            <a:off x="5783580" y="2632225"/>
            <a:ext cx="1641252" cy="572947"/>
          </a:xfrm>
          <a:prstGeom prst="rect">
            <a:avLst/>
          </a:prstGeom>
        </p:spPr>
      </p:pic>
      <p:cxnSp>
        <p:nvCxnSpPr>
          <p:cNvPr id="38" name="Connecteur droit avec flèche 37">
            <a:extLst>
              <a:ext uri="{FF2B5EF4-FFF2-40B4-BE49-F238E27FC236}">
                <a16:creationId xmlns="" xmlns:a16="http://schemas.microsoft.com/office/drawing/2014/main" id="{9649EEB1-168F-4F46-8490-3DE1FD9A299E}"/>
              </a:ext>
            </a:extLst>
          </p:cNvPr>
          <p:cNvCxnSpPr>
            <a:cxnSpLocks/>
          </p:cNvCxnSpPr>
          <p:nvPr/>
        </p:nvCxnSpPr>
        <p:spPr>
          <a:xfrm>
            <a:off x="4516437" y="2566878"/>
            <a:ext cx="1834868" cy="29865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41" name="Image 40">
            <a:extLst>
              <a:ext uri="{FF2B5EF4-FFF2-40B4-BE49-F238E27FC236}">
                <a16:creationId xmlns="" xmlns:a16="http://schemas.microsoft.com/office/drawing/2014/main" id="{7579D2A5-169C-4700-9A43-FD5A0931ADFB}"/>
              </a:ext>
            </a:extLst>
          </p:cNvPr>
          <p:cNvPicPr>
            <a:picLocks noChangeAspect="1"/>
          </p:cNvPicPr>
          <p:nvPr/>
        </p:nvPicPr>
        <p:blipFill rotWithShape="1">
          <a:blip r:embed="rId5"/>
          <a:srcRect l="27922"/>
          <a:stretch/>
        </p:blipFill>
        <p:spPr>
          <a:xfrm>
            <a:off x="5966460" y="4551045"/>
            <a:ext cx="1256382" cy="523875"/>
          </a:xfrm>
          <a:prstGeom prst="rect">
            <a:avLst/>
          </a:prstGeom>
        </p:spPr>
      </p:pic>
      <p:cxnSp>
        <p:nvCxnSpPr>
          <p:cNvPr id="40" name="Connecteur droit avec flèche 39">
            <a:extLst>
              <a:ext uri="{FF2B5EF4-FFF2-40B4-BE49-F238E27FC236}">
                <a16:creationId xmlns="" xmlns:a16="http://schemas.microsoft.com/office/drawing/2014/main" id="{C29184AA-251D-4EA9-A522-E23AE22A4B5D}"/>
              </a:ext>
            </a:extLst>
          </p:cNvPr>
          <p:cNvCxnSpPr>
            <a:cxnSpLocks/>
          </p:cNvCxnSpPr>
          <p:nvPr/>
        </p:nvCxnSpPr>
        <p:spPr>
          <a:xfrm flipV="1">
            <a:off x="4572000" y="4860433"/>
            <a:ext cx="1889760" cy="21448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43" name="Image 42">
            <a:extLst>
              <a:ext uri="{FF2B5EF4-FFF2-40B4-BE49-F238E27FC236}">
                <a16:creationId xmlns="" xmlns:a16="http://schemas.microsoft.com/office/drawing/2014/main" id="{045BDE66-B48F-4F2E-A41F-12185EC7F86E}"/>
              </a:ext>
            </a:extLst>
          </p:cNvPr>
          <p:cNvPicPr>
            <a:picLocks noChangeAspect="1"/>
          </p:cNvPicPr>
          <p:nvPr/>
        </p:nvPicPr>
        <p:blipFill>
          <a:blip r:embed="rId6"/>
          <a:stretch>
            <a:fillRect/>
          </a:stretch>
        </p:blipFill>
        <p:spPr>
          <a:xfrm>
            <a:off x="6936263" y="5178649"/>
            <a:ext cx="2098199" cy="661139"/>
          </a:xfrm>
          <a:prstGeom prst="rect">
            <a:avLst/>
          </a:prstGeom>
        </p:spPr>
      </p:pic>
      <p:sp>
        <p:nvSpPr>
          <p:cNvPr id="44" name="ZoneTexte 1">
            <a:extLst>
              <a:ext uri="{FF2B5EF4-FFF2-40B4-BE49-F238E27FC236}">
                <a16:creationId xmlns="" xmlns:a16="http://schemas.microsoft.com/office/drawing/2014/main" id="{E81F5868-0E15-4BEA-8EBF-FF3E2FEA4B1F}"/>
              </a:ext>
            </a:extLst>
          </p:cNvPr>
          <p:cNvSpPr txBox="1"/>
          <p:nvPr/>
        </p:nvSpPr>
        <p:spPr>
          <a:xfrm>
            <a:off x="1135523" y="5825376"/>
            <a:ext cx="6401618" cy="738664"/>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Un message vous indique que la poutre a bien été implantée mais n’est pas visible dans cette vue (la poutre est au plafond alors que les plans de niveau représente le mur à une hauteur de 1m-1,2m en général</a:t>
            </a:r>
            <a:endParaRPr lang="fr-FR" dirty="0"/>
          </a:p>
        </p:txBody>
      </p:sp>
      <p:grpSp>
        <p:nvGrpSpPr>
          <p:cNvPr id="45" name="Groupe 44">
            <a:extLst>
              <a:ext uri="{FF2B5EF4-FFF2-40B4-BE49-F238E27FC236}">
                <a16:creationId xmlns="" xmlns:a16="http://schemas.microsoft.com/office/drawing/2014/main" id="{1030E0F3-AEE0-45FA-B13A-5F64362DF7F0}"/>
              </a:ext>
            </a:extLst>
          </p:cNvPr>
          <p:cNvGrpSpPr>
            <a:grpSpLocks/>
          </p:cNvGrpSpPr>
          <p:nvPr/>
        </p:nvGrpSpPr>
        <p:grpSpPr bwMode="auto">
          <a:xfrm>
            <a:off x="943521" y="5701857"/>
            <a:ext cx="379251" cy="277813"/>
            <a:chOff x="4246088" y="4664940"/>
            <a:chExt cx="318782" cy="277860"/>
          </a:xfrm>
        </p:grpSpPr>
        <p:sp>
          <p:nvSpPr>
            <p:cNvPr id="46" name="Ellipse 45">
              <a:extLst>
                <a:ext uri="{FF2B5EF4-FFF2-40B4-BE49-F238E27FC236}">
                  <a16:creationId xmlns="" xmlns:a16="http://schemas.microsoft.com/office/drawing/2014/main" id="{37DC2196-4A02-4886-9124-08F1C2624024}"/>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47" name="ZoneTexte 97">
              <a:extLst>
                <a:ext uri="{FF2B5EF4-FFF2-40B4-BE49-F238E27FC236}">
                  <a16:creationId xmlns="" xmlns:a16="http://schemas.microsoft.com/office/drawing/2014/main" id="{D1672501-169F-4204-A079-9D98F7B0969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4</a:t>
              </a:r>
            </a:p>
          </p:txBody>
        </p:sp>
      </p:grpSp>
      <p:cxnSp>
        <p:nvCxnSpPr>
          <p:cNvPr id="48" name="Connecteur droit avec flèche 47">
            <a:extLst>
              <a:ext uri="{FF2B5EF4-FFF2-40B4-BE49-F238E27FC236}">
                <a16:creationId xmlns="" xmlns:a16="http://schemas.microsoft.com/office/drawing/2014/main" id="{B203E706-81E6-4A1E-A314-9B426AFE6970}"/>
              </a:ext>
            </a:extLst>
          </p:cNvPr>
          <p:cNvCxnSpPr>
            <a:cxnSpLocks/>
            <a:endCxn id="43" idx="1"/>
          </p:cNvCxnSpPr>
          <p:nvPr/>
        </p:nvCxnSpPr>
        <p:spPr>
          <a:xfrm flipV="1">
            <a:off x="6637857" y="5509219"/>
            <a:ext cx="298406" cy="304544"/>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50" name="Rectangle 49">
            <a:extLst>
              <a:ext uri="{FF2B5EF4-FFF2-40B4-BE49-F238E27FC236}">
                <a16:creationId xmlns="" xmlns:a16="http://schemas.microsoft.com/office/drawing/2014/main" id="{701D5CAD-C28F-4CE1-85A6-AADDA236BA1D}"/>
              </a:ext>
            </a:extLst>
          </p:cNvPr>
          <p:cNvSpPr/>
          <p:nvPr/>
        </p:nvSpPr>
        <p:spPr>
          <a:xfrm>
            <a:off x="6936263" y="5244329"/>
            <a:ext cx="2098199" cy="636707"/>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5653278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03A16179-2063-4246-A8FA-5FB584BAFD15}"/>
              </a:ext>
            </a:extLst>
          </p:cNvPr>
          <p:cNvPicPr>
            <a:picLocks noChangeAspect="1"/>
          </p:cNvPicPr>
          <p:nvPr/>
        </p:nvPicPr>
        <p:blipFill>
          <a:blip r:embed="rId2"/>
          <a:stretch>
            <a:fillRect/>
          </a:stretch>
        </p:blipFill>
        <p:spPr>
          <a:xfrm>
            <a:off x="0" y="976964"/>
            <a:ext cx="9144000" cy="4904072"/>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35</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2.5. </a:t>
            </a:r>
            <a:r>
              <a:rPr lang="fr-FR" dirty="0">
                <a:solidFill>
                  <a:srgbClr val="002060"/>
                </a:solidFill>
              </a:rPr>
              <a:t>Création des poteaux et poutres</a:t>
            </a:r>
            <a:endParaRPr lang="fr-FR" sz="2000" dirty="0">
              <a:solidFill>
                <a:srgbClr val="002060"/>
              </a:solidFill>
            </a:endParaRPr>
          </a:p>
        </p:txBody>
      </p:sp>
      <p:sp>
        <p:nvSpPr>
          <p:cNvPr id="19" name="ZoneTexte 1">
            <a:extLst>
              <a:ext uri="{FF2B5EF4-FFF2-40B4-BE49-F238E27FC236}">
                <a16:creationId xmlns="" xmlns:a16="http://schemas.microsoft.com/office/drawing/2014/main" id="{241C6981-8368-4E8F-82C5-3CA46EE838AB}"/>
              </a:ext>
            </a:extLst>
          </p:cNvPr>
          <p:cNvSpPr txBox="1"/>
          <p:nvPr/>
        </p:nvSpPr>
        <p:spPr>
          <a:xfrm>
            <a:off x="501467" y="2237511"/>
            <a:ext cx="2527483" cy="523220"/>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Passez sur la vue 3D couleur pour vérifier l’implantation</a:t>
            </a:r>
            <a:endParaRPr lang="fr-FR" dirty="0"/>
          </a:p>
        </p:txBody>
      </p:sp>
      <p:grpSp>
        <p:nvGrpSpPr>
          <p:cNvPr id="20" name="Groupe 19">
            <a:extLst>
              <a:ext uri="{FF2B5EF4-FFF2-40B4-BE49-F238E27FC236}">
                <a16:creationId xmlns="" xmlns:a16="http://schemas.microsoft.com/office/drawing/2014/main" id="{C51D85FB-CDD5-4BC5-9632-EF0CB31186E9}"/>
              </a:ext>
            </a:extLst>
          </p:cNvPr>
          <p:cNvGrpSpPr>
            <a:grpSpLocks/>
          </p:cNvGrpSpPr>
          <p:nvPr/>
        </p:nvGrpSpPr>
        <p:grpSpPr bwMode="auto">
          <a:xfrm>
            <a:off x="309466" y="2113992"/>
            <a:ext cx="353474" cy="277813"/>
            <a:chOff x="4246088" y="4664940"/>
            <a:chExt cx="318782" cy="277860"/>
          </a:xfrm>
        </p:grpSpPr>
        <p:sp>
          <p:nvSpPr>
            <p:cNvPr id="21" name="Ellipse 20">
              <a:extLst>
                <a:ext uri="{FF2B5EF4-FFF2-40B4-BE49-F238E27FC236}">
                  <a16:creationId xmlns="" xmlns:a16="http://schemas.microsoft.com/office/drawing/2014/main" id="{E2662632-B399-4D0D-B7E7-D501805E2298}"/>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25" name="ZoneTexte 97">
              <a:extLst>
                <a:ext uri="{FF2B5EF4-FFF2-40B4-BE49-F238E27FC236}">
                  <a16:creationId xmlns="" xmlns:a16="http://schemas.microsoft.com/office/drawing/2014/main" id="{9784136F-2ED9-48AE-A431-6027B9581F3D}"/>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5</a:t>
              </a:r>
            </a:p>
          </p:txBody>
        </p:sp>
      </p:grpSp>
      <p:cxnSp>
        <p:nvCxnSpPr>
          <p:cNvPr id="26" name="Connecteur droit avec flèche 25">
            <a:extLst>
              <a:ext uri="{FF2B5EF4-FFF2-40B4-BE49-F238E27FC236}">
                <a16:creationId xmlns="" xmlns:a16="http://schemas.microsoft.com/office/drawing/2014/main" id="{2918B6D3-40BD-41A3-A3EB-FF10A6B5864C}"/>
              </a:ext>
            </a:extLst>
          </p:cNvPr>
          <p:cNvCxnSpPr>
            <a:cxnSpLocks/>
          </p:cNvCxnSpPr>
          <p:nvPr/>
        </p:nvCxnSpPr>
        <p:spPr>
          <a:xfrm flipH="1">
            <a:off x="868680" y="2760731"/>
            <a:ext cx="845821" cy="1407409"/>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3080441304"/>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8C7E6913-0DDB-473D-8E9F-7AFD80EC6DAA}"/>
              </a:ext>
            </a:extLst>
          </p:cNvPr>
          <p:cNvPicPr>
            <a:picLocks noChangeAspect="1"/>
          </p:cNvPicPr>
          <p:nvPr/>
        </p:nvPicPr>
        <p:blipFill>
          <a:blip r:embed="rId2"/>
          <a:stretch>
            <a:fillRect/>
          </a:stretch>
        </p:blipFill>
        <p:spPr>
          <a:xfrm>
            <a:off x="1034075" y="1017285"/>
            <a:ext cx="3629025" cy="5172075"/>
          </a:xfrm>
          <a:prstGeom prst="rect">
            <a:avLst/>
          </a:prstGeom>
        </p:spPr>
      </p:pic>
      <p:pic>
        <p:nvPicPr>
          <p:cNvPr id="62" name="Image 61">
            <a:extLst>
              <a:ext uri="{FF2B5EF4-FFF2-40B4-BE49-F238E27FC236}">
                <a16:creationId xmlns="" xmlns:a16="http://schemas.microsoft.com/office/drawing/2014/main" id="{D494E75C-7BBC-4CA2-BD41-7B40BFA0EAC1}"/>
              </a:ext>
            </a:extLst>
          </p:cNvPr>
          <p:cNvPicPr>
            <a:picLocks noChangeAspect="1"/>
          </p:cNvPicPr>
          <p:nvPr/>
        </p:nvPicPr>
        <p:blipFill>
          <a:blip r:embed="rId3"/>
          <a:stretch>
            <a:fillRect/>
          </a:stretch>
        </p:blipFill>
        <p:spPr>
          <a:xfrm>
            <a:off x="5442129" y="3712556"/>
            <a:ext cx="2653751" cy="2467988"/>
          </a:xfrm>
          <a:prstGeom prst="rect">
            <a:avLst/>
          </a:prstGeom>
        </p:spPr>
      </p:pic>
      <p:pic>
        <p:nvPicPr>
          <p:cNvPr id="6" name="Image 5">
            <a:extLst>
              <a:ext uri="{FF2B5EF4-FFF2-40B4-BE49-F238E27FC236}">
                <a16:creationId xmlns="" xmlns:a16="http://schemas.microsoft.com/office/drawing/2014/main" id="{899E6960-5E88-4336-A3A0-04DAF8B0B3C8}"/>
              </a:ext>
            </a:extLst>
          </p:cNvPr>
          <p:cNvPicPr>
            <a:picLocks noChangeAspect="1"/>
          </p:cNvPicPr>
          <p:nvPr/>
        </p:nvPicPr>
        <p:blipFill>
          <a:blip r:embed="rId4"/>
          <a:stretch>
            <a:fillRect/>
          </a:stretch>
        </p:blipFill>
        <p:spPr>
          <a:xfrm>
            <a:off x="4897789" y="2309878"/>
            <a:ext cx="4136673" cy="605024"/>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36</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2667992" y="1440000"/>
            <a:ext cx="6366470"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l’ensemble de votre construction (clic gauche dans un angle puis relâcher dans l’autre angle). Attention à ne pas sélectionner le mur de droite qu’on ne veut pas dupliquer.</a:t>
            </a:r>
            <a:endParaRPr lang="fr-FR" altLang="fr-FR" sz="1200" i="1" dirty="0">
              <a:latin typeface="Calibri"/>
              <a:cs typeface="Calibri"/>
              <a:sym typeface="Wingdings" panose="05000000000000000000" pitchFamily="2" charset="2"/>
            </a:endParaRP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dans le menu contextuel Filtre</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2506931" y="1293932"/>
            <a:ext cx="322121" cy="276999"/>
            <a:chOff x="4198688" y="2102123"/>
            <a:chExt cx="326502" cy="277046"/>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2</a:t>
              </a:r>
              <a:endParaRPr lang="fr-FR" altLang="fr-FR" sz="1200" dirty="0">
                <a:cs typeface="Calibri"/>
              </a:endParaRP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1"/>
          </p:cNvCxnSpPr>
          <p:nvPr/>
        </p:nvCxnSpPr>
        <p:spPr>
          <a:xfrm flipH="1" flipV="1">
            <a:off x="1242874" y="1293934"/>
            <a:ext cx="1425118" cy="46923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rPr>
              <a:t>2.6. Création par symétrie</a:t>
            </a:r>
            <a:endParaRPr lang="fr-FR" sz="2000" dirty="0">
              <a:solidFill>
                <a:srgbClr val="002060"/>
              </a:solidFill>
            </a:endParaRPr>
          </a:p>
        </p:txBody>
      </p:sp>
      <p:cxnSp>
        <p:nvCxnSpPr>
          <p:cNvPr id="35" name="Connecteur droit avec flèche 34">
            <a:extLst>
              <a:ext uri="{FF2B5EF4-FFF2-40B4-BE49-F238E27FC236}">
                <a16:creationId xmlns="" xmlns:a16="http://schemas.microsoft.com/office/drawing/2014/main" id="{F495B020-DF8D-4780-A1AC-9FC337A922DE}"/>
              </a:ext>
            </a:extLst>
          </p:cNvPr>
          <p:cNvCxnSpPr>
            <a:cxnSpLocks/>
          </p:cNvCxnSpPr>
          <p:nvPr/>
        </p:nvCxnSpPr>
        <p:spPr>
          <a:xfrm>
            <a:off x="2789945" y="2086331"/>
            <a:ext cx="1562156" cy="397711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6" name="Connecteur droit avec flèche 35">
            <a:extLst>
              <a:ext uri="{FF2B5EF4-FFF2-40B4-BE49-F238E27FC236}">
                <a16:creationId xmlns="" xmlns:a16="http://schemas.microsoft.com/office/drawing/2014/main" id="{6FB9343F-3E85-447B-A370-9B95F279A641}"/>
              </a:ext>
            </a:extLst>
          </p:cNvPr>
          <p:cNvCxnSpPr>
            <a:cxnSpLocks/>
            <a:stCxn id="10" idx="2"/>
          </p:cNvCxnSpPr>
          <p:nvPr/>
        </p:nvCxnSpPr>
        <p:spPr>
          <a:xfrm>
            <a:off x="5851227" y="2086331"/>
            <a:ext cx="2065953" cy="45635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42" name="ZoneTexte 94">
            <a:extLst>
              <a:ext uri="{FF2B5EF4-FFF2-40B4-BE49-F238E27FC236}">
                <a16:creationId xmlns="" xmlns:a16="http://schemas.microsoft.com/office/drawing/2014/main" id="{821C84EF-F293-497D-9CBA-01BF164548C0}"/>
              </a:ext>
            </a:extLst>
          </p:cNvPr>
          <p:cNvSpPr txBox="1">
            <a:spLocks noChangeArrowheads="1"/>
          </p:cNvSpPr>
          <p:nvPr/>
        </p:nvSpPr>
        <p:spPr bwMode="auto">
          <a:xfrm>
            <a:off x="4733061" y="2986325"/>
            <a:ext cx="4301401"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Dans le menu qui s’ouvre </a:t>
            </a: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les objets que l’on souhaite dupliquer (ici tout sauf les quadrillages)</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Valider</a:t>
            </a:r>
            <a:r>
              <a:rPr lang="fr-FR" altLang="fr-FR" sz="1200" dirty="0">
                <a:latin typeface="Calibri"/>
                <a:cs typeface="Calibri"/>
                <a:sym typeface="Wingdings" panose="05000000000000000000" pitchFamily="2" charset="2"/>
              </a:rPr>
              <a:t> avec OK</a:t>
            </a:r>
          </a:p>
        </p:txBody>
      </p:sp>
      <p:grpSp>
        <p:nvGrpSpPr>
          <p:cNvPr id="49" name="Groupe 95">
            <a:extLst>
              <a:ext uri="{FF2B5EF4-FFF2-40B4-BE49-F238E27FC236}">
                <a16:creationId xmlns="" xmlns:a16="http://schemas.microsoft.com/office/drawing/2014/main" id="{707D1B63-AB1A-403F-B261-AA82CDD1F6CB}"/>
              </a:ext>
            </a:extLst>
          </p:cNvPr>
          <p:cNvGrpSpPr>
            <a:grpSpLocks/>
          </p:cNvGrpSpPr>
          <p:nvPr/>
        </p:nvGrpSpPr>
        <p:grpSpPr bwMode="auto">
          <a:xfrm>
            <a:off x="4576850" y="2832704"/>
            <a:ext cx="320939" cy="276999"/>
            <a:chOff x="4198688" y="2102123"/>
            <a:chExt cx="326502" cy="277046"/>
          </a:xfrm>
        </p:grpSpPr>
        <p:sp>
          <p:nvSpPr>
            <p:cNvPr id="51" name="Ellipse 50">
              <a:extLst>
                <a:ext uri="{FF2B5EF4-FFF2-40B4-BE49-F238E27FC236}">
                  <a16:creationId xmlns="" xmlns:a16="http://schemas.microsoft.com/office/drawing/2014/main" id="{400A06BE-1EE0-4D8A-AB69-9B1A91DC2BD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52" name="ZoneTexte 97">
              <a:extLst>
                <a:ext uri="{FF2B5EF4-FFF2-40B4-BE49-F238E27FC236}">
                  <a16:creationId xmlns="" xmlns:a16="http://schemas.microsoft.com/office/drawing/2014/main" id="{6F5031BB-D1FD-42B4-A7FC-3713AB446A83}"/>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3</a:t>
              </a:r>
              <a:endParaRPr lang="fr-FR" altLang="fr-FR" sz="1200" dirty="0">
                <a:cs typeface="Calibri"/>
              </a:endParaRPr>
            </a:p>
          </p:txBody>
        </p:sp>
      </p:grpSp>
      <p:cxnSp>
        <p:nvCxnSpPr>
          <p:cNvPr id="53" name="Connecteur droit avec flèche 52">
            <a:extLst>
              <a:ext uri="{FF2B5EF4-FFF2-40B4-BE49-F238E27FC236}">
                <a16:creationId xmlns="" xmlns:a16="http://schemas.microsoft.com/office/drawing/2014/main" id="{EAF6D51C-38BF-4201-A75A-48225761B563}"/>
              </a:ext>
            </a:extLst>
          </p:cNvPr>
          <p:cNvCxnSpPr>
            <a:cxnSpLocks/>
            <a:stCxn id="42" idx="2"/>
          </p:cNvCxnSpPr>
          <p:nvPr/>
        </p:nvCxnSpPr>
        <p:spPr>
          <a:xfrm flipH="1">
            <a:off x="6365289" y="3632656"/>
            <a:ext cx="518473" cy="98377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54" name="Connecteur droit avec flèche 53">
            <a:extLst>
              <a:ext uri="{FF2B5EF4-FFF2-40B4-BE49-F238E27FC236}">
                <a16:creationId xmlns="" xmlns:a16="http://schemas.microsoft.com/office/drawing/2014/main" id="{6FF7D26C-41FD-4A0C-B6DD-47C9F80D2552}"/>
              </a:ext>
            </a:extLst>
          </p:cNvPr>
          <p:cNvCxnSpPr>
            <a:cxnSpLocks/>
            <a:stCxn id="42" idx="2"/>
          </p:cNvCxnSpPr>
          <p:nvPr/>
        </p:nvCxnSpPr>
        <p:spPr>
          <a:xfrm flipH="1">
            <a:off x="6455429" y="3632656"/>
            <a:ext cx="428333" cy="236153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56" name="ZoneTexte 1">
            <a:extLst>
              <a:ext uri="{FF2B5EF4-FFF2-40B4-BE49-F238E27FC236}">
                <a16:creationId xmlns="" xmlns:a16="http://schemas.microsoft.com/office/drawing/2014/main" id="{9D7A9F65-2783-497E-9E92-C29856874D2D}"/>
              </a:ext>
            </a:extLst>
          </p:cNvPr>
          <p:cNvSpPr txBox="1"/>
          <p:nvPr/>
        </p:nvSpPr>
        <p:spPr>
          <a:xfrm>
            <a:off x="520924" y="863805"/>
            <a:ext cx="8392257" cy="307777"/>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Utiliser la vue Plancher haut RDC qui possède des réglages de vue différents et qui permet de voir les poutres </a:t>
            </a:r>
            <a:endParaRPr lang="fr-FR" dirty="0"/>
          </a:p>
        </p:txBody>
      </p:sp>
      <p:grpSp>
        <p:nvGrpSpPr>
          <p:cNvPr id="57" name="Groupe 56">
            <a:extLst>
              <a:ext uri="{FF2B5EF4-FFF2-40B4-BE49-F238E27FC236}">
                <a16:creationId xmlns="" xmlns:a16="http://schemas.microsoft.com/office/drawing/2014/main" id="{A2C8F25C-DBCC-441E-BD9C-6ABA6C266827}"/>
              </a:ext>
            </a:extLst>
          </p:cNvPr>
          <p:cNvGrpSpPr>
            <a:grpSpLocks/>
          </p:cNvGrpSpPr>
          <p:nvPr/>
        </p:nvGrpSpPr>
        <p:grpSpPr bwMode="auto">
          <a:xfrm>
            <a:off x="328922" y="740286"/>
            <a:ext cx="336903" cy="277813"/>
            <a:chOff x="4246088" y="4664940"/>
            <a:chExt cx="318782" cy="277860"/>
          </a:xfrm>
        </p:grpSpPr>
        <p:sp>
          <p:nvSpPr>
            <p:cNvPr id="58" name="Ellipse 57">
              <a:extLst>
                <a:ext uri="{FF2B5EF4-FFF2-40B4-BE49-F238E27FC236}">
                  <a16:creationId xmlns="" xmlns:a16="http://schemas.microsoft.com/office/drawing/2014/main" id="{B34D18A8-AD2A-4429-A06C-E7021E9BE986}"/>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59" name="ZoneTexte 97">
              <a:extLst>
                <a:ext uri="{FF2B5EF4-FFF2-40B4-BE49-F238E27FC236}">
                  <a16:creationId xmlns="" xmlns:a16="http://schemas.microsoft.com/office/drawing/2014/main" id="{B5F29770-5B6A-4E16-959B-9B967A630A69}"/>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1</a:t>
              </a:r>
            </a:p>
          </p:txBody>
        </p:sp>
      </p:grpSp>
    </p:spTree>
    <p:extLst>
      <p:ext uri="{BB962C8B-B14F-4D97-AF65-F5344CB8AC3E}">
        <p14:creationId xmlns:p14="http://schemas.microsoft.com/office/powerpoint/2010/main" val="847804209"/>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626A0AB9-ABEE-456C-B4E6-D9F8F1FE1027}"/>
              </a:ext>
            </a:extLst>
          </p:cNvPr>
          <p:cNvPicPr>
            <a:picLocks noChangeAspect="1"/>
          </p:cNvPicPr>
          <p:nvPr/>
        </p:nvPicPr>
        <p:blipFill rotWithShape="1">
          <a:blip r:embed="rId2"/>
          <a:srcRect t="22149"/>
          <a:stretch/>
        </p:blipFill>
        <p:spPr>
          <a:xfrm>
            <a:off x="266700" y="1349538"/>
            <a:ext cx="8646481" cy="4701852"/>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37</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2383100" y="1848086"/>
            <a:ext cx="4703500"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la commande symétrie</a:t>
            </a:r>
            <a:endParaRPr lang="fr-FR" altLang="fr-FR" sz="1200" i="1" dirty="0">
              <a:latin typeface="Calibri"/>
              <a:cs typeface="Calibri"/>
              <a:sym typeface="Wingdings" panose="05000000000000000000" pitchFamily="2" charset="2"/>
            </a:endParaRP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l’axe de symétrie qui </a:t>
            </a:r>
            <a:r>
              <a:rPr lang="fr-FR" altLang="fr-FR" sz="1200" dirty="0" smtClean="0">
                <a:latin typeface="Calibri"/>
                <a:cs typeface="Calibri"/>
                <a:sym typeface="Wingdings" panose="05000000000000000000" pitchFamily="2" charset="2"/>
              </a:rPr>
              <a:t>dans ce cas, correspond </a:t>
            </a:r>
            <a:r>
              <a:rPr lang="fr-FR" altLang="fr-FR" sz="1200" dirty="0">
                <a:latin typeface="Calibri"/>
                <a:cs typeface="Calibri"/>
                <a:sym typeface="Wingdings" panose="05000000000000000000" pitchFamily="2" charset="2"/>
              </a:rPr>
              <a:t>à l’axe du mur</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2222039" y="1702018"/>
            <a:ext cx="322121" cy="276999"/>
            <a:chOff x="4198688" y="2102123"/>
            <a:chExt cx="326502" cy="277046"/>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4</a:t>
              </a:r>
              <a:endParaRPr lang="fr-FR" altLang="fr-FR" sz="1200" dirty="0">
                <a:cs typeface="Calibri"/>
              </a:endParaRP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p:cNvCxnSpPr>
          <p:nvPr/>
        </p:nvCxnSpPr>
        <p:spPr>
          <a:xfrm flipH="1" flipV="1">
            <a:off x="2544160" y="1560178"/>
            <a:ext cx="401830" cy="31074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rPr>
              <a:t>2.6. Création par symétrie</a:t>
            </a:r>
            <a:endParaRPr lang="fr-FR" sz="2000" dirty="0">
              <a:solidFill>
                <a:srgbClr val="002060"/>
              </a:solidFill>
            </a:endParaRPr>
          </a:p>
        </p:txBody>
      </p:sp>
      <p:cxnSp>
        <p:nvCxnSpPr>
          <p:cNvPr id="35" name="Connecteur droit avec flèche 34">
            <a:extLst>
              <a:ext uri="{FF2B5EF4-FFF2-40B4-BE49-F238E27FC236}">
                <a16:creationId xmlns="" xmlns:a16="http://schemas.microsoft.com/office/drawing/2014/main" id="{F495B020-DF8D-4780-A1AC-9FC337A922DE}"/>
              </a:ext>
            </a:extLst>
          </p:cNvPr>
          <p:cNvCxnSpPr>
            <a:cxnSpLocks/>
            <a:stCxn id="10" idx="2"/>
          </p:cNvCxnSpPr>
          <p:nvPr/>
        </p:nvCxnSpPr>
        <p:spPr>
          <a:xfrm>
            <a:off x="4734850" y="2494417"/>
            <a:ext cx="733795" cy="31388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120816657"/>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 xmlns:a16="http://schemas.microsoft.com/office/drawing/2014/main" id="{78FA8704-49E3-4170-A22C-3A761DA4406C}"/>
              </a:ext>
            </a:extLst>
          </p:cNvPr>
          <p:cNvPicPr>
            <a:picLocks noChangeAspect="1"/>
          </p:cNvPicPr>
          <p:nvPr/>
        </p:nvPicPr>
        <p:blipFill>
          <a:blip r:embed="rId2"/>
          <a:stretch>
            <a:fillRect/>
          </a:stretch>
        </p:blipFill>
        <p:spPr>
          <a:xfrm>
            <a:off x="532660" y="736809"/>
            <a:ext cx="7670307" cy="5752730"/>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38</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2383100" y="1848086"/>
            <a:ext cx="4703500"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le mur du milieu pour le référencer comme mur de refend ce qui vous sera pratique par la suite pour vos avant-métrés</a:t>
            </a:r>
            <a:endParaRPr lang="fr-FR" altLang="fr-FR" sz="1200" i="1" dirty="0">
              <a:latin typeface="Calibri"/>
              <a:cs typeface="Calibri"/>
              <a:sym typeface="Wingdings" panose="05000000000000000000" pitchFamily="2" charset="2"/>
            </a:endParaRP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2222039" y="1702018"/>
            <a:ext cx="322121" cy="276999"/>
            <a:chOff x="4198688" y="2102123"/>
            <a:chExt cx="326502" cy="277046"/>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5</a:t>
              </a:r>
              <a:endParaRPr lang="fr-FR" altLang="fr-FR" sz="1200" dirty="0">
                <a:cs typeface="Calibri"/>
              </a:endParaRP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p:cNvCxnSpPr>
          <p:nvPr/>
        </p:nvCxnSpPr>
        <p:spPr>
          <a:xfrm flipH="1">
            <a:off x="4199138" y="2309751"/>
            <a:ext cx="535712" cy="130342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a:solidFill>
                  <a:srgbClr val="002060"/>
                </a:solidFill>
              </a:rPr>
              <a:t>2.6. Création par symétrie mur de refend</a:t>
            </a:r>
            <a:endParaRPr lang="fr-FR" sz="2000" dirty="0">
              <a:solidFill>
                <a:srgbClr val="002060"/>
              </a:solidFill>
            </a:endParaRPr>
          </a:p>
        </p:txBody>
      </p:sp>
      <p:cxnSp>
        <p:nvCxnSpPr>
          <p:cNvPr id="35" name="Connecteur droit avec flèche 34">
            <a:extLst>
              <a:ext uri="{FF2B5EF4-FFF2-40B4-BE49-F238E27FC236}">
                <a16:creationId xmlns="" xmlns:a16="http://schemas.microsoft.com/office/drawing/2014/main" id="{F495B020-DF8D-4780-A1AC-9FC337A922DE}"/>
              </a:ext>
            </a:extLst>
          </p:cNvPr>
          <p:cNvCxnSpPr>
            <a:cxnSpLocks/>
            <a:stCxn id="10" idx="1"/>
          </p:cNvCxnSpPr>
          <p:nvPr/>
        </p:nvCxnSpPr>
        <p:spPr>
          <a:xfrm flipH="1" flipV="1">
            <a:off x="1473693" y="1796467"/>
            <a:ext cx="909407" cy="28245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4" name="Image 3">
            <a:extLst>
              <a:ext uri="{FF2B5EF4-FFF2-40B4-BE49-F238E27FC236}">
                <a16:creationId xmlns="" xmlns:a16="http://schemas.microsoft.com/office/drawing/2014/main" id="{ED5F9681-C604-4F13-BFCE-3AD6C20CF775}"/>
              </a:ext>
            </a:extLst>
          </p:cNvPr>
          <p:cNvPicPr>
            <a:picLocks noChangeAspect="1"/>
          </p:cNvPicPr>
          <p:nvPr/>
        </p:nvPicPr>
        <p:blipFill rotWithShape="1">
          <a:blip r:embed="rId3"/>
          <a:srcRect b="53514"/>
          <a:stretch/>
        </p:blipFill>
        <p:spPr>
          <a:xfrm>
            <a:off x="1366870" y="2528322"/>
            <a:ext cx="2122605" cy="1886867"/>
          </a:xfrm>
          <a:prstGeom prst="rect">
            <a:avLst/>
          </a:prstGeom>
        </p:spPr>
      </p:pic>
      <p:cxnSp>
        <p:nvCxnSpPr>
          <p:cNvPr id="21" name="Connecteur droit avec flèche 20">
            <a:extLst>
              <a:ext uri="{FF2B5EF4-FFF2-40B4-BE49-F238E27FC236}">
                <a16:creationId xmlns="" xmlns:a16="http://schemas.microsoft.com/office/drawing/2014/main" id="{0E4FA367-B9DC-4517-AF9B-54ECBE7EFEF0}"/>
              </a:ext>
            </a:extLst>
          </p:cNvPr>
          <p:cNvCxnSpPr>
            <a:cxnSpLocks/>
          </p:cNvCxnSpPr>
          <p:nvPr/>
        </p:nvCxnSpPr>
        <p:spPr>
          <a:xfrm flipH="1">
            <a:off x="2473941" y="2309751"/>
            <a:ext cx="70219" cy="143662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62883151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 20">
            <a:extLst>
              <a:ext uri="{FF2B5EF4-FFF2-40B4-BE49-F238E27FC236}">
                <a16:creationId xmlns="" xmlns:a16="http://schemas.microsoft.com/office/drawing/2014/main" id="{8AD10A54-871F-4E81-9855-4B928E752FD1}"/>
              </a:ext>
            </a:extLst>
          </p:cNvPr>
          <p:cNvPicPr>
            <a:picLocks noChangeAspect="1"/>
          </p:cNvPicPr>
          <p:nvPr/>
        </p:nvPicPr>
        <p:blipFill rotWithShape="1">
          <a:blip r:embed="rId2"/>
          <a:srcRect/>
          <a:stretch/>
        </p:blipFill>
        <p:spPr>
          <a:xfrm>
            <a:off x="665825" y="3961948"/>
            <a:ext cx="8416031" cy="2594642"/>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39</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2.7. </a:t>
            </a:r>
            <a:r>
              <a:rPr lang="fr-FR" dirty="0">
                <a:solidFill>
                  <a:srgbClr val="002060"/>
                </a:solidFill>
              </a:rPr>
              <a:t>Création des planchers</a:t>
            </a:r>
            <a:endParaRPr lang="fr-FR" sz="2000" dirty="0">
              <a:solidFill>
                <a:srgbClr val="002060"/>
              </a:solidFill>
            </a:endParaRPr>
          </a:p>
        </p:txBody>
      </p:sp>
      <p:sp>
        <p:nvSpPr>
          <p:cNvPr id="8" name="ZoneTexte 1">
            <a:extLst>
              <a:ext uri="{FF2B5EF4-FFF2-40B4-BE49-F238E27FC236}">
                <a16:creationId xmlns="" xmlns:a16="http://schemas.microsoft.com/office/drawing/2014/main" id="{80196A9F-1BD6-466F-9A5C-115C03F96132}"/>
              </a:ext>
            </a:extLst>
          </p:cNvPr>
          <p:cNvSpPr txBox="1"/>
          <p:nvPr/>
        </p:nvSpPr>
        <p:spPr>
          <a:xfrm>
            <a:off x="520924" y="863805"/>
            <a:ext cx="2577383" cy="307777"/>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Reprendre votre plan </a:t>
            </a:r>
            <a:r>
              <a:rPr lang="fr-FR" sz="1400" i="1" dirty="0" smtClean="0">
                <a:latin typeface="Calibri"/>
                <a:cs typeface="Calibri"/>
              </a:rPr>
              <a:t>archi </a:t>
            </a:r>
            <a:r>
              <a:rPr lang="fr-FR" sz="1400" i="1" dirty="0">
                <a:latin typeface="Calibri"/>
                <a:cs typeface="Calibri"/>
              </a:rPr>
              <a:t>RDC</a:t>
            </a:r>
            <a:endParaRPr lang="fr-FR" dirty="0"/>
          </a:p>
        </p:txBody>
      </p:sp>
      <p:grpSp>
        <p:nvGrpSpPr>
          <p:cNvPr id="9" name="Groupe 8">
            <a:extLst>
              <a:ext uri="{FF2B5EF4-FFF2-40B4-BE49-F238E27FC236}">
                <a16:creationId xmlns="" xmlns:a16="http://schemas.microsoft.com/office/drawing/2014/main" id="{5E6691D7-4E32-4213-8296-9234E0D8CAD7}"/>
              </a:ext>
            </a:extLst>
          </p:cNvPr>
          <p:cNvGrpSpPr>
            <a:grpSpLocks/>
          </p:cNvGrpSpPr>
          <p:nvPr/>
        </p:nvGrpSpPr>
        <p:grpSpPr bwMode="auto">
          <a:xfrm>
            <a:off x="328922" y="740286"/>
            <a:ext cx="336903" cy="277813"/>
            <a:chOff x="4246088" y="4664940"/>
            <a:chExt cx="318782" cy="277860"/>
          </a:xfrm>
        </p:grpSpPr>
        <p:sp>
          <p:nvSpPr>
            <p:cNvPr id="10" name="Ellipse 9">
              <a:extLst>
                <a:ext uri="{FF2B5EF4-FFF2-40B4-BE49-F238E27FC236}">
                  <a16:creationId xmlns="" xmlns:a16="http://schemas.microsoft.com/office/drawing/2014/main" id="{D8A9956A-2972-4D8D-8C02-DF3FB3BE53D3}"/>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11" name="ZoneTexte 97">
              <a:extLst>
                <a:ext uri="{FF2B5EF4-FFF2-40B4-BE49-F238E27FC236}">
                  <a16:creationId xmlns="" xmlns:a16="http://schemas.microsoft.com/office/drawing/2014/main" id="{AF6634C1-8B85-47A1-B69C-3B5906D3292F}"/>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1</a:t>
              </a:r>
            </a:p>
          </p:txBody>
        </p:sp>
      </p:grpSp>
      <p:pic>
        <p:nvPicPr>
          <p:cNvPr id="5" name="Image 4">
            <a:extLst>
              <a:ext uri="{FF2B5EF4-FFF2-40B4-BE49-F238E27FC236}">
                <a16:creationId xmlns="" xmlns:a16="http://schemas.microsoft.com/office/drawing/2014/main" id="{18FF1553-6F76-4B74-875B-9FFFA76DE0EB}"/>
              </a:ext>
            </a:extLst>
          </p:cNvPr>
          <p:cNvPicPr>
            <a:picLocks noChangeAspect="1"/>
          </p:cNvPicPr>
          <p:nvPr/>
        </p:nvPicPr>
        <p:blipFill rotWithShape="1">
          <a:blip r:embed="rId3"/>
          <a:srcRect b="12789"/>
          <a:stretch/>
        </p:blipFill>
        <p:spPr>
          <a:xfrm>
            <a:off x="328922" y="1252850"/>
            <a:ext cx="4316069" cy="3390171"/>
          </a:xfrm>
          <a:prstGeom prst="rect">
            <a:avLst/>
          </a:prstGeom>
        </p:spPr>
      </p:pic>
      <p:sp>
        <p:nvSpPr>
          <p:cNvPr id="12" name="ZoneTexte 94">
            <a:extLst>
              <a:ext uri="{FF2B5EF4-FFF2-40B4-BE49-F238E27FC236}">
                <a16:creationId xmlns="" xmlns:a16="http://schemas.microsoft.com/office/drawing/2014/main" id="{8BB9FF3A-627F-4854-9B32-2BCA222B2A26}"/>
              </a:ext>
            </a:extLst>
          </p:cNvPr>
          <p:cNvSpPr txBox="1">
            <a:spLocks noChangeArrowheads="1"/>
          </p:cNvSpPr>
          <p:nvPr/>
        </p:nvSpPr>
        <p:spPr bwMode="auto">
          <a:xfrm>
            <a:off x="3563829" y="1450534"/>
            <a:ext cx="4703500" cy="27699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dans le menu </a:t>
            </a:r>
            <a:r>
              <a:rPr lang="fr-FR" altLang="fr-FR" sz="1200" i="1" dirty="0">
                <a:latin typeface="Calibri"/>
                <a:cs typeface="Calibri"/>
                <a:sym typeface="Wingdings" panose="05000000000000000000" pitchFamily="2" charset="2"/>
              </a:rPr>
              <a:t>« Structure » </a:t>
            </a:r>
            <a:r>
              <a:rPr lang="fr-FR" altLang="fr-FR" sz="1200" dirty="0">
                <a:latin typeface="Calibri"/>
                <a:cs typeface="Calibri"/>
                <a:sym typeface="Wingdings" panose="05000000000000000000" pitchFamily="2" charset="2"/>
              </a:rPr>
              <a:t>la commande </a:t>
            </a:r>
            <a:r>
              <a:rPr lang="fr-FR" altLang="fr-FR" sz="1200" i="1" dirty="0">
                <a:latin typeface="Calibri"/>
                <a:cs typeface="Calibri"/>
                <a:sym typeface="Wingdings" panose="05000000000000000000" pitchFamily="2" charset="2"/>
              </a:rPr>
              <a:t>« Plancher »</a:t>
            </a:r>
          </a:p>
        </p:txBody>
      </p:sp>
      <p:grpSp>
        <p:nvGrpSpPr>
          <p:cNvPr id="13" name="Groupe 95">
            <a:extLst>
              <a:ext uri="{FF2B5EF4-FFF2-40B4-BE49-F238E27FC236}">
                <a16:creationId xmlns="" xmlns:a16="http://schemas.microsoft.com/office/drawing/2014/main" id="{ECF88E71-14D7-414F-BEE3-9760463EE504}"/>
              </a:ext>
            </a:extLst>
          </p:cNvPr>
          <p:cNvGrpSpPr>
            <a:grpSpLocks/>
          </p:cNvGrpSpPr>
          <p:nvPr/>
        </p:nvGrpSpPr>
        <p:grpSpPr bwMode="auto">
          <a:xfrm>
            <a:off x="3402768" y="1304466"/>
            <a:ext cx="322121" cy="276999"/>
            <a:chOff x="4198688" y="2102123"/>
            <a:chExt cx="326502" cy="277046"/>
          </a:xfrm>
        </p:grpSpPr>
        <p:sp>
          <p:nvSpPr>
            <p:cNvPr id="14" name="Ellipse 13">
              <a:extLst>
                <a:ext uri="{FF2B5EF4-FFF2-40B4-BE49-F238E27FC236}">
                  <a16:creationId xmlns="" xmlns:a16="http://schemas.microsoft.com/office/drawing/2014/main" id="{D93FE753-DF1A-49F8-AF10-BFBC572EE75E}"/>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5" name="ZoneTexte 97">
              <a:extLst>
                <a:ext uri="{FF2B5EF4-FFF2-40B4-BE49-F238E27FC236}">
                  <a16:creationId xmlns="" xmlns:a16="http://schemas.microsoft.com/office/drawing/2014/main" id="{91CFC9C6-A78B-47C8-B581-629E8EE66F98}"/>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cxnSp>
        <p:nvCxnSpPr>
          <p:cNvPr id="16" name="Connecteur droit avec flèche 15">
            <a:extLst>
              <a:ext uri="{FF2B5EF4-FFF2-40B4-BE49-F238E27FC236}">
                <a16:creationId xmlns="" xmlns:a16="http://schemas.microsoft.com/office/drawing/2014/main" id="{F3A5E809-6CFD-4B3C-9E5A-A430A47ED3CD}"/>
              </a:ext>
            </a:extLst>
          </p:cNvPr>
          <p:cNvCxnSpPr>
            <a:cxnSpLocks/>
            <a:stCxn id="12" idx="1"/>
          </p:cNvCxnSpPr>
          <p:nvPr/>
        </p:nvCxnSpPr>
        <p:spPr>
          <a:xfrm flipH="1" flipV="1">
            <a:off x="1775535" y="1567995"/>
            <a:ext cx="1788294" cy="2103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9" name="Connecteur droit avec flèche 18">
            <a:extLst>
              <a:ext uri="{FF2B5EF4-FFF2-40B4-BE49-F238E27FC236}">
                <a16:creationId xmlns="" xmlns:a16="http://schemas.microsoft.com/office/drawing/2014/main" id="{33B14C32-5D4F-4DE5-9448-10AF97615C48}"/>
              </a:ext>
            </a:extLst>
          </p:cNvPr>
          <p:cNvCxnSpPr>
            <a:cxnSpLocks/>
            <a:stCxn id="12" idx="1"/>
          </p:cNvCxnSpPr>
          <p:nvPr/>
        </p:nvCxnSpPr>
        <p:spPr>
          <a:xfrm flipH="1">
            <a:off x="2210541" y="1589034"/>
            <a:ext cx="1353288" cy="20221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3" name="ZoneTexte 94">
            <a:extLst>
              <a:ext uri="{FF2B5EF4-FFF2-40B4-BE49-F238E27FC236}">
                <a16:creationId xmlns="" xmlns:a16="http://schemas.microsoft.com/office/drawing/2014/main" id="{1DB5CBE0-9290-4712-8F24-30ED8595083A}"/>
              </a:ext>
            </a:extLst>
          </p:cNvPr>
          <p:cNvSpPr txBox="1">
            <a:spLocks noChangeArrowheads="1"/>
          </p:cNvSpPr>
          <p:nvPr/>
        </p:nvSpPr>
        <p:spPr bwMode="auto">
          <a:xfrm>
            <a:off x="2055813" y="4830918"/>
            <a:ext cx="4703500"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a:t>
            </a:r>
            <a:r>
              <a:rPr lang="fr-FR" altLang="fr-FR" sz="1200" dirty="0" smtClean="0">
                <a:latin typeface="Calibri"/>
                <a:cs typeface="Calibri"/>
                <a:sym typeface="Wingdings" panose="05000000000000000000" pitchFamily="2" charset="2"/>
              </a:rPr>
              <a:t>une </a:t>
            </a:r>
            <a:r>
              <a:rPr lang="fr-FR" altLang="fr-FR" sz="1200" dirty="0">
                <a:latin typeface="Calibri"/>
                <a:cs typeface="Calibri"/>
                <a:sym typeface="Wingdings" panose="05000000000000000000" pitchFamily="2" charset="2"/>
              </a:rPr>
              <a:t>épaisseur de dalle qui correspond ou </a:t>
            </a:r>
            <a:r>
              <a:rPr lang="fr-FR" altLang="fr-FR" sz="1200" dirty="0" smtClean="0">
                <a:latin typeface="Calibri"/>
                <a:cs typeface="Calibri"/>
                <a:sym typeface="Wingdings" panose="05000000000000000000" pitchFamily="2" charset="2"/>
              </a:rPr>
              <a:t>la créer</a:t>
            </a:r>
            <a:endParaRPr lang="fr-FR" altLang="fr-FR" sz="1200" dirty="0">
              <a:latin typeface="Calibri"/>
              <a:cs typeface="Calibri"/>
              <a:sym typeface="Wingdings" panose="05000000000000000000" pitchFamily="2" charset="2"/>
            </a:endParaRPr>
          </a:p>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Pour dessiner la dalle </a:t>
            </a: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la commande Ligne</a:t>
            </a:r>
          </a:p>
        </p:txBody>
      </p:sp>
      <p:grpSp>
        <p:nvGrpSpPr>
          <p:cNvPr id="25" name="Groupe 95">
            <a:extLst>
              <a:ext uri="{FF2B5EF4-FFF2-40B4-BE49-F238E27FC236}">
                <a16:creationId xmlns="" xmlns:a16="http://schemas.microsoft.com/office/drawing/2014/main" id="{529CF8EA-947C-4FAD-A928-46F80C44B6E9}"/>
              </a:ext>
            </a:extLst>
          </p:cNvPr>
          <p:cNvGrpSpPr>
            <a:grpSpLocks/>
          </p:cNvGrpSpPr>
          <p:nvPr/>
        </p:nvGrpSpPr>
        <p:grpSpPr bwMode="auto">
          <a:xfrm>
            <a:off x="1894752" y="4684850"/>
            <a:ext cx="322121" cy="276999"/>
            <a:chOff x="4198688" y="2102123"/>
            <a:chExt cx="326502" cy="277046"/>
          </a:xfrm>
        </p:grpSpPr>
        <p:sp>
          <p:nvSpPr>
            <p:cNvPr id="26" name="Ellipse 25">
              <a:extLst>
                <a:ext uri="{FF2B5EF4-FFF2-40B4-BE49-F238E27FC236}">
                  <a16:creationId xmlns="" xmlns:a16="http://schemas.microsoft.com/office/drawing/2014/main" id="{167E74E3-9491-4CAB-AABD-82FE5EED4CA5}"/>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7" name="ZoneTexte 97">
              <a:extLst>
                <a:ext uri="{FF2B5EF4-FFF2-40B4-BE49-F238E27FC236}">
                  <a16:creationId xmlns="" xmlns:a16="http://schemas.microsoft.com/office/drawing/2014/main" id="{9A7A0BDC-D9B5-4278-A244-7EDF8CB7CB59}"/>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3</a:t>
              </a:r>
            </a:p>
          </p:txBody>
        </p:sp>
      </p:grpSp>
      <p:cxnSp>
        <p:nvCxnSpPr>
          <p:cNvPr id="22" name="Connecteur droit avec flèche 21">
            <a:extLst>
              <a:ext uri="{FF2B5EF4-FFF2-40B4-BE49-F238E27FC236}">
                <a16:creationId xmlns="" xmlns:a16="http://schemas.microsoft.com/office/drawing/2014/main" id="{86AA95E8-80A7-478A-AAEE-3B48459F08EA}"/>
              </a:ext>
            </a:extLst>
          </p:cNvPr>
          <p:cNvCxnSpPr>
            <a:cxnSpLocks/>
            <a:stCxn id="23" idx="1"/>
          </p:cNvCxnSpPr>
          <p:nvPr/>
        </p:nvCxnSpPr>
        <p:spPr>
          <a:xfrm flipH="1">
            <a:off x="1470011" y="5061751"/>
            <a:ext cx="585802" cy="16657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8" name="Connecteur droit avec flèche 27">
            <a:extLst>
              <a:ext uri="{FF2B5EF4-FFF2-40B4-BE49-F238E27FC236}">
                <a16:creationId xmlns="" xmlns:a16="http://schemas.microsoft.com/office/drawing/2014/main" id="{A1DE38B3-4441-446C-B4E0-02223D0B88EB}"/>
              </a:ext>
            </a:extLst>
          </p:cNvPr>
          <p:cNvCxnSpPr>
            <a:cxnSpLocks/>
            <a:stCxn id="23" idx="0"/>
          </p:cNvCxnSpPr>
          <p:nvPr/>
        </p:nvCxnSpPr>
        <p:spPr>
          <a:xfrm flipV="1">
            <a:off x="4407563" y="4258462"/>
            <a:ext cx="2427190" cy="57245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74944315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334F9AD9-C39F-4917-94F2-420AEA319A04}"/>
              </a:ext>
            </a:extLst>
          </p:cNvPr>
          <p:cNvPicPr>
            <a:picLocks noChangeAspect="1"/>
          </p:cNvPicPr>
          <p:nvPr/>
        </p:nvPicPr>
        <p:blipFill>
          <a:blip r:embed="rId2"/>
          <a:stretch>
            <a:fillRect/>
          </a:stretch>
        </p:blipFill>
        <p:spPr>
          <a:xfrm>
            <a:off x="0" y="1433309"/>
            <a:ext cx="9144000" cy="3991382"/>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7938" y="3492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1. Prise en main du logiciel</a:t>
            </a:r>
          </a:p>
          <a:p>
            <a:pPr eaLnBrk="1" fontAlgn="auto" hangingPunct="1">
              <a:spcBef>
                <a:spcPts val="0"/>
              </a:spcBef>
              <a:spcAft>
                <a:spcPts val="0"/>
              </a:spcAft>
              <a:defRPr/>
            </a:pPr>
            <a:r>
              <a:rPr lang="fr-FR" dirty="0">
                <a:solidFill>
                  <a:srgbClr val="002060"/>
                </a:solidFill>
                <a:latin typeface="+mn-lt"/>
              </a:rPr>
              <a:t>1.1. Ouverture du logiciel</a:t>
            </a:r>
            <a:endParaRPr lang="fr-FR" sz="2000" dirty="0">
              <a:solidFill>
                <a:srgbClr val="002060"/>
              </a:solidFill>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4</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1248434" y="1064297"/>
            <a:ext cx="3084521"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a:t>
            </a:r>
            <a:r>
              <a:rPr lang="fr-FR" altLang="fr-FR" sz="1200" dirty="0">
                <a:latin typeface="Calibri"/>
                <a:cs typeface="Calibri"/>
                <a:sym typeface="Wingdings" panose="05000000000000000000" pitchFamily="2" charset="2"/>
              </a:rPr>
              <a:t> le dossier « Logiciels » sur le bureau</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a:t>
            </a:r>
            <a:r>
              <a:rPr lang="fr-FR" altLang="fr-FR" sz="1200" dirty="0">
                <a:latin typeface="Calibri"/>
                <a:cs typeface="Calibri"/>
                <a:sym typeface="Wingdings" panose="05000000000000000000" pitchFamily="2" charset="2"/>
              </a:rPr>
              <a:t> le répertoire « Bâtiment »</a:t>
            </a:r>
            <a:endParaRPr lang="fr-FR" altLang="fr-FR" sz="1200" dirty="0">
              <a:cs typeface="Calibri"/>
            </a:endParaRP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1080875" y="930231"/>
            <a:ext cx="334963" cy="277813"/>
            <a:chOff x="4198688" y="2087836"/>
            <a:chExt cx="318782" cy="277860"/>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cxnSp>
        <p:nvCxnSpPr>
          <p:cNvPr id="15" name="Connecteur droit avec flèche 14">
            <a:extLst>
              <a:ext uri="{FF2B5EF4-FFF2-40B4-BE49-F238E27FC236}">
                <a16:creationId xmlns="" xmlns:a16="http://schemas.microsoft.com/office/drawing/2014/main" id="{463914EA-FB07-424A-9829-6754C5072A20}"/>
              </a:ext>
            </a:extLst>
          </p:cNvPr>
          <p:cNvCxnSpPr>
            <a:cxnSpLocks/>
          </p:cNvCxnSpPr>
          <p:nvPr/>
        </p:nvCxnSpPr>
        <p:spPr>
          <a:xfrm flipH="1">
            <a:off x="194266" y="1556997"/>
            <a:ext cx="1054169" cy="222819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9" name="Connecteur droit avec flèche 38">
            <a:extLst>
              <a:ext uri="{FF2B5EF4-FFF2-40B4-BE49-F238E27FC236}">
                <a16:creationId xmlns="" xmlns:a16="http://schemas.microsoft.com/office/drawing/2014/main" id="{173E9F53-BA60-4B62-A0E2-63C5470DD35F}"/>
              </a:ext>
            </a:extLst>
          </p:cNvPr>
          <p:cNvCxnSpPr>
            <a:cxnSpLocks/>
          </p:cNvCxnSpPr>
          <p:nvPr/>
        </p:nvCxnSpPr>
        <p:spPr>
          <a:xfrm flipH="1">
            <a:off x="2413591" y="1556997"/>
            <a:ext cx="202018" cy="84596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4" name="ZoneTexte 94">
            <a:extLst>
              <a:ext uri="{FF2B5EF4-FFF2-40B4-BE49-F238E27FC236}">
                <a16:creationId xmlns="" xmlns:a16="http://schemas.microsoft.com/office/drawing/2014/main" id="{BA193DA1-DC50-4CAB-B2DD-54617057DCFA}"/>
              </a:ext>
            </a:extLst>
          </p:cNvPr>
          <p:cNvSpPr txBox="1">
            <a:spLocks noChangeArrowheads="1"/>
          </p:cNvSpPr>
          <p:nvPr/>
        </p:nvSpPr>
        <p:spPr bwMode="auto">
          <a:xfrm>
            <a:off x="3027363" y="5332038"/>
            <a:ext cx="2611184"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a:t>
            </a:r>
            <a:r>
              <a:rPr lang="fr-FR" altLang="fr-FR" sz="1200" dirty="0">
                <a:latin typeface="Calibri"/>
                <a:cs typeface="Calibri"/>
                <a:sym typeface="Wingdings" panose="05000000000000000000" pitchFamily="2" charset="2"/>
              </a:rPr>
              <a:t> le répertoire « Autodesk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 </a:t>
            </a:r>
            <a:r>
              <a:rPr lang="fr-FR" altLang="fr-FR" sz="1200" dirty="0">
                <a:latin typeface="Calibri"/>
                <a:cs typeface="Calibri"/>
                <a:sym typeface="Wingdings" panose="05000000000000000000" pitchFamily="2" charset="2"/>
              </a:rPr>
              <a:t>« REVIT »</a:t>
            </a:r>
          </a:p>
        </p:txBody>
      </p:sp>
      <p:grpSp>
        <p:nvGrpSpPr>
          <p:cNvPr id="25" name="Groupe 95">
            <a:extLst>
              <a:ext uri="{FF2B5EF4-FFF2-40B4-BE49-F238E27FC236}">
                <a16:creationId xmlns="" xmlns:a16="http://schemas.microsoft.com/office/drawing/2014/main" id="{BFB9E88E-649E-4424-AFA9-75E065AFBC69}"/>
              </a:ext>
            </a:extLst>
          </p:cNvPr>
          <p:cNvGrpSpPr>
            <a:grpSpLocks/>
          </p:cNvGrpSpPr>
          <p:nvPr/>
        </p:nvGrpSpPr>
        <p:grpSpPr bwMode="auto">
          <a:xfrm>
            <a:off x="2859803" y="5197972"/>
            <a:ext cx="334963" cy="277813"/>
            <a:chOff x="4198688" y="2087836"/>
            <a:chExt cx="318782" cy="277860"/>
          </a:xfrm>
        </p:grpSpPr>
        <p:sp>
          <p:nvSpPr>
            <p:cNvPr id="26" name="Ellipse 25">
              <a:extLst>
                <a:ext uri="{FF2B5EF4-FFF2-40B4-BE49-F238E27FC236}">
                  <a16:creationId xmlns="" xmlns:a16="http://schemas.microsoft.com/office/drawing/2014/main" id="{4ED56628-BDE2-47EC-9E01-752BF4A0E3B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7" name="ZoneTexte 97">
              <a:extLst>
                <a:ext uri="{FF2B5EF4-FFF2-40B4-BE49-F238E27FC236}">
                  <a16:creationId xmlns="" xmlns:a16="http://schemas.microsoft.com/office/drawing/2014/main" id="{EEB36968-B1B4-4810-B903-7939BFB5B721}"/>
                </a:ext>
              </a:extLst>
            </p:cNvPr>
            <p:cNvSpPr txBox="1">
              <a:spLocks noChangeArrowheads="1"/>
            </p:cNvSpPr>
            <p:nvPr/>
          </p:nvSpPr>
          <p:spPr bwMode="auto">
            <a:xfrm>
              <a:off x="4198688" y="2087836"/>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2</a:t>
              </a:r>
              <a:endParaRPr lang="fr-FR" altLang="fr-FR" sz="1200" dirty="0">
                <a:cs typeface="Calibri"/>
              </a:endParaRPr>
            </a:p>
          </p:txBody>
        </p:sp>
      </p:grpSp>
      <p:cxnSp>
        <p:nvCxnSpPr>
          <p:cNvPr id="28" name="Connecteur droit avec flèche 27">
            <a:extLst>
              <a:ext uri="{FF2B5EF4-FFF2-40B4-BE49-F238E27FC236}">
                <a16:creationId xmlns="" xmlns:a16="http://schemas.microsoft.com/office/drawing/2014/main" id="{403E7A76-C514-4469-9877-52CFC83AC63D}"/>
              </a:ext>
            </a:extLst>
          </p:cNvPr>
          <p:cNvCxnSpPr>
            <a:cxnSpLocks/>
            <a:stCxn id="24" idx="0"/>
          </p:cNvCxnSpPr>
          <p:nvPr/>
        </p:nvCxnSpPr>
        <p:spPr>
          <a:xfrm flipH="1" flipV="1">
            <a:off x="3774559" y="3785192"/>
            <a:ext cx="558396" cy="154684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9" name="Connecteur droit avec flèche 28">
            <a:extLst>
              <a:ext uri="{FF2B5EF4-FFF2-40B4-BE49-F238E27FC236}">
                <a16:creationId xmlns="" xmlns:a16="http://schemas.microsoft.com/office/drawing/2014/main" id="{F1E17AA0-BE2A-49CE-85C7-1C27B95E7F39}"/>
              </a:ext>
            </a:extLst>
          </p:cNvPr>
          <p:cNvCxnSpPr>
            <a:cxnSpLocks/>
            <a:stCxn id="24" idx="0"/>
          </p:cNvCxnSpPr>
          <p:nvPr/>
        </p:nvCxnSpPr>
        <p:spPr>
          <a:xfrm flipV="1">
            <a:off x="4332955" y="5103628"/>
            <a:ext cx="760040" cy="22841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9A1649AE-E57E-4980-825B-AE0F5FA88068}"/>
              </a:ext>
            </a:extLst>
          </p:cNvPr>
          <p:cNvPicPr>
            <a:picLocks noChangeAspect="1"/>
          </p:cNvPicPr>
          <p:nvPr/>
        </p:nvPicPr>
        <p:blipFill rotWithShape="1">
          <a:blip r:embed="rId2"/>
          <a:srcRect l="26811" t="31215" r="21121" b="12050"/>
          <a:stretch/>
        </p:blipFill>
        <p:spPr>
          <a:xfrm>
            <a:off x="1367246" y="762447"/>
            <a:ext cx="7208470" cy="5730428"/>
          </a:xfrm>
          <a:prstGeom prst="rect">
            <a:avLst/>
          </a:prstGeom>
        </p:spPr>
      </p:pic>
      <p:pic>
        <p:nvPicPr>
          <p:cNvPr id="41" name="Image 40">
            <a:extLst>
              <a:ext uri="{FF2B5EF4-FFF2-40B4-BE49-F238E27FC236}">
                <a16:creationId xmlns="" xmlns:a16="http://schemas.microsoft.com/office/drawing/2014/main" id="{7FBDBE6E-C496-4885-BDB3-78F40FA86E26}"/>
              </a:ext>
            </a:extLst>
          </p:cNvPr>
          <p:cNvPicPr>
            <a:picLocks noChangeAspect="1"/>
          </p:cNvPicPr>
          <p:nvPr/>
        </p:nvPicPr>
        <p:blipFill>
          <a:blip r:embed="rId3"/>
          <a:stretch>
            <a:fillRect/>
          </a:stretch>
        </p:blipFill>
        <p:spPr>
          <a:xfrm>
            <a:off x="206051" y="2058874"/>
            <a:ext cx="2571750" cy="3199907"/>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40</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2.7. </a:t>
            </a:r>
            <a:r>
              <a:rPr lang="fr-FR" dirty="0">
                <a:solidFill>
                  <a:srgbClr val="002060"/>
                </a:solidFill>
              </a:rPr>
              <a:t>Création des planchers</a:t>
            </a:r>
            <a:endParaRPr lang="fr-FR" sz="2000" dirty="0">
              <a:solidFill>
                <a:srgbClr val="002060"/>
              </a:solidFill>
            </a:endParaRPr>
          </a:p>
        </p:txBody>
      </p:sp>
      <p:sp>
        <p:nvSpPr>
          <p:cNvPr id="8" name="ZoneTexte 1">
            <a:extLst>
              <a:ext uri="{FF2B5EF4-FFF2-40B4-BE49-F238E27FC236}">
                <a16:creationId xmlns="" xmlns:a16="http://schemas.microsoft.com/office/drawing/2014/main" id="{80196A9F-1BD6-466F-9A5C-115C03F96132}"/>
              </a:ext>
            </a:extLst>
          </p:cNvPr>
          <p:cNvSpPr txBox="1"/>
          <p:nvPr/>
        </p:nvSpPr>
        <p:spPr>
          <a:xfrm>
            <a:off x="3028950" y="1646080"/>
            <a:ext cx="4881054" cy="738664"/>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Il est aussi possible de faire un plancher en utilisant les murs comme limite il suffit juste de ne pas sélectionner la commande ligne de contour et de cliquer directement sur les murs</a:t>
            </a:r>
            <a:endParaRPr lang="fr-FR" dirty="0"/>
          </a:p>
        </p:txBody>
      </p:sp>
      <p:grpSp>
        <p:nvGrpSpPr>
          <p:cNvPr id="9" name="Groupe 8">
            <a:extLst>
              <a:ext uri="{FF2B5EF4-FFF2-40B4-BE49-F238E27FC236}">
                <a16:creationId xmlns="" xmlns:a16="http://schemas.microsoft.com/office/drawing/2014/main" id="{5E6691D7-4E32-4213-8296-9234E0D8CAD7}"/>
              </a:ext>
            </a:extLst>
          </p:cNvPr>
          <p:cNvGrpSpPr>
            <a:grpSpLocks/>
          </p:cNvGrpSpPr>
          <p:nvPr/>
        </p:nvGrpSpPr>
        <p:grpSpPr bwMode="auto">
          <a:xfrm>
            <a:off x="2836949" y="1522561"/>
            <a:ext cx="345852" cy="277813"/>
            <a:chOff x="4246088" y="4664940"/>
            <a:chExt cx="318782" cy="277860"/>
          </a:xfrm>
        </p:grpSpPr>
        <p:sp>
          <p:nvSpPr>
            <p:cNvPr id="10" name="Ellipse 9">
              <a:extLst>
                <a:ext uri="{FF2B5EF4-FFF2-40B4-BE49-F238E27FC236}">
                  <a16:creationId xmlns="" xmlns:a16="http://schemas.microsoft.com/office/drawing/2014/main" id="{D8A9956A-2972-4D8D-8C02-DF3FB3BE53D3}"/>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11" name="ZoneTexte 97">
              <a:extLst>
                <a:ext uri="{FF2B5EF4-FFF2-40B4-BE49-F238E27FC236}">
                  <a16:creationId xmlns="" xmlns:a16="http://schemas.microsoft.com/office/drawing/2014/main" id="{AF6634C1-8B85-47A1-B69C-3B5906D3292F}"/>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5</a:t>
              </a:r>
            </a:p>
          </p:txBody>
        </p:sp>
      </p:grpSp>
      <p:sp>
        <p:nvSpPr>
          <p:cNvPr id="12" name="ZoneTexte 94">
            <a:extLst>
              <a:ext uri="{FF2B5EF4-FFF2-40B4-BE49-F238E27FC236}">
                <a16:creationId xmlns="" xmlns:a16="http://schemas.microsoft.com/office/drawing/2014/main" id="{8BB9FF3A-627F-4854-9B32-2BCA222B2A26}"/>
              </a:ext>
            </a:extLst>
          </p:cNvPr>
          <p:cNvSpPr txBox="1">
            <a:spLocks noChangeArrowheads="1"/>
          </p:cNvSpPr>
          <p:nvPr/>
        </p:nvSpPr>
        <p:spPr bwMode="auto">
          <a:xfrm>
            <a:off x="3350765" y="564105"/>
            <a:ext cx="4703500"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l’angle de dalle puis l’autre angle, valider et comme pour les murs faire le tour de la construction</a:t>
            </a:r>
            <a:endParaRPr lang="fr-FR" altLang="fr-FR" sz="1200" i="1" dirty="0">
              <a:latin typeface="Calibri"/>
              <a:cs typeface="Calibri"/>
              <a:sym typeface="Wingdings" panose="05000000000000000000" pitchFamily="2" charset="2"/>
            </a:endParaRPr>
          </a:p>
        </p:txBody>
      </p:sp>
      <p:grpSp>
        <p:nvGrpSpPr>
          <p:cNvPr id="13" name="Groupe 95">
            <a:extLst>
              <a:ext uri="{FF2B5EF4-FFF2-40B4-BE49-F238E27FC236}">
                <a16:creationId xmlns="" xmlns:a16="http://schemas.microsoft.com/office/drawing/2014/main" id="{ECF88E71-14D7-414F-BEE3-9760463EE504}"/>
              </a:ext>
            </a:extLst>
          </p:cNvPr>
          <p:cNvGrpSpPr>
            <a:grpSpLocks/>
          </p:cNvGrpSpPr>
          <p:nvPr/>
        </p:nvGrpSpPr>
        <p:grpSpPr bwMode="auto">
          <a:xfrm>
            <a:off x="3189704" y="418037"/>
            <a:ext cx="322121" cy="276999"/>
            <a:chOff x="4198688" y="2102123"/>
            <a:chExt cx="326502" cy="277046"/>
          </a:xfrm>
        </p:grpSpPr>
        <p:sp>
          <p:nvSpPr>
            <p:cNvPr id="14" name="Ellipse 13">
              <a:extLst>
                <a:ext uri="{FF2B5EF4-FFF2-40B4-BE49-F238E27FC236}">
                  <a16:creationId xmlns="" xmlns:a16="http://schemas.microsoft.com/office/drawing/2014/main" id="{D93FE753-DF1A-49F8-AF10-BFBC572EE75E}"/>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5" name="ZoneTexte 97">
              <a:extLst>
                <a:ext uri="{FF2B5EF4-FFF2-40B4-BE49-F238E27FC236}">
                  <a16:creationId xmlns="" xmlns:a16="http://schemas.microsoft.com/office/drawing/2014/main" id="{91CFC9C6-A78B-47C8-B581-629E8EE66F98}"/>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4</a:t>
              </a:r>
            </a:p>
          </p:txBody>
        </p:sp>
      </p:grpSp>
      <p:cxnSp>
        <p:nvCxnSpPr>
          <p:cNvPr id="16" name="Connecteur droit avec flèche 15">
            <a:extLst>
              <a:ext uri="{FF2B5EF4-FFF2-40B4-BE49-F238E27FC236}">
                <a16:creationId xmlns="" xmlns:a16="http://schemas.microsoft.com/office/drawing/2014/main" id="{F3A5E809-6CFD-4B3C-9E5A-A430A47ED3CD}"/>
              </a:ext>
            </a:extLst>
          </p:cNvPr>
          <p:cNvCxnSpPr>
            <a:cxnSpLocks/>
          </p:cNvCxnSpPr>
          <p:nvPr/>
        </p:nvCxnSpPr>
        <p:spPr>
          <a:xfrm>
            <a:off x="7086600" y="1045938"/>
            <a:ext cx="1231777" cy="31097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9" name="Connecteur droit avec flèche 18">
            <a:extLst>
              <a:ext uri="{FF2B5EF4-FFF2-40B4-BE49-F238E27FC236}">
                <a16:creationId xmlns="" xmlns:a16="http://schemas.microsoft.com/office/drawing/2014/main" id="{33B14C32-5D4F-4DE5-9448-10AF97615C48}"/>
              </a:ext>
            </a:extLst>
          </p:cNvPr>
          <p:cNvCxnSpPr>
            <a:cxnSpLocks/>
          </p:cNvCxnSpPr>
          <p:nvPr/>
        </p:nvCxnSpPr>
        <p:spPr>
          <a:xfrm flipH="1">
            <a:off x="1775536" y="1046426"/>
            <a:ext cx="2059617" cy="31049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3" name="ZoneTexte 94">
            <a:extLst>
              <a:ext uri="{FF2B5EF4-FFF2-40B4-BE49-F238E27FC236}">
                <a16:creationId xmlns="" xmlns:a16="http://schemas.microsoft.com/office/drawing/2014/main" id="{1DB5CBE0-9290-4712-8F24-30ED8595083A}"/>
              </a:ext>
            </a:extLst>
          </p:cNvPr>
          <p:cNvSpPr txBox="1">
            <a:spLocks noChangeArrowheads="1"/>
          </p:cNvSpPr>
          <p:nvPr/>
        </p:nvSpPr>
        <p:spPr bwMode="auto">
          <a:xfrm>
            <a:off x="928349" y="4536977"/>
            <a:ext cx="4703500"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Une fois le contour de votre dalle fini, changer le niveau pour le RDC </a:t>
            </a:r>
          </a:p>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Puis</a:t>
            </a:r>
            <a:r>
              <a:rPr lang="fr-FR" altLang="fr-FR" sz="1200" b="1" dirty="0">
                <a:latin typeface="Calibri"/>
                <a:cs typeface="Calibri"/>
                <a:sym typeface="Wingdings" panose="05000000000000000000" pitchFamily="2" charset="2"/>
              </a:rPr>
              <a:t> valider </a:t>
            </a:r>
            <a:r>
              <a:rPr lang="fr-FR" altLang="fr-FR" sz="1200" dirty="0">
                <a:latin typeface="Calibri"/>
                <a:cs typeface="Calibri"/>
                <a:sym typeface="Wingdings" panose="05000000000000000000" pitchFamily="2" charset="2"/>
              </a:rPr>
              <a:t>avec la coche verte</a:t>
            </a:r>
          </a:p>
        </p:txBody>
      </p:sp>
      <p:grpSp>
        <p:nvGrpSpPr>
          <p:cNvPr id="25" name="Groupe 95">
            <a:extLst>
              <a:ext uri="{FF2B5EF4-FFF2-40B4-BE49-F238E27FC236}">
                <a16:creationId xmlns="" xmlns:a16="http://schemas.microsoft.com/office/drawing/2014/main" id="{529CF8EA-947C-4FAD-A928-46F80C44B6E9}"/>
              </a:ext>
            </a:extLst>
          </p:cNvPr>
          <p:cNvGrpSpPr>
            <a:grpSpLocks/>
          </p:cNvGrpSpPr>
          <p:nvPr/>
        </p:nvGrpSpPr>
        <p:grpSpPr bwMode="auto">
          <a:xfrm>
            <a:off x="767288" y="4390909"/>
            <a:ext cx="322121" cy="276999"/>
            <a:chOff x="4198688" y="2102123"/>
            <a:chExt cx="326502" cy="277046"/>
          </a:xfrm>
        </p:grpSpPr>
        <p:sp>
          <p:nvSpPr>
            <p:cNvPr id="26" name="Ellipse 25">
              <a:extLst>
                <a:ext uri="{FF2B5EF4-FFF2-40B4-BE49-F238E27FC236}">
                  <a16:creationId xmlns="" xmlns:a16="http://schemas.microsoft.com/office/drawing/2014/main" id="{167E74E3-9491-4CAB-AABD-82FE5EED4CA5}"/>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7" name="ZoneTexte 97">
              <a:extLst>
                <a:ext uri="{FF2B5EF4-FFF2-40B4-BE49-F238E27FC236}">
                  <a16:creationId xmlns="" xmlns:a16="http://schemas.microsoft.com/office/drawing/2014/main" id="{9A7A0BDC-D9B5-4278-A244-7EDF8CB7CB59}"/>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6</a:t>
              </a:r>
            </a:p>
          </p:txBody>
        </p:sp>
      </p:grpSp>
      <p:pic>
        <p:nvPicPr>
          <p:cNvPr id="34" name="Image 33">
            <a:extLst>
              <a:ext uri="{FF2B5EF4-FFF2-40B4-BE49-F238E27FC236}">
                <a16:creationId xmlns="" xmlns:a16="http://schemas.microsoft.com/office/drawing/2014/main" id="{8CE49B8C-B7B1-480B-99C6-728DD56FC80D}"/>
              </a:ext>
            </a:extLst>
          </p:cNvPr>
          <p:cNvPicPr>
            <a:picLocks noChangeAspect="1"/>
          </p:cNvPicPr>
          <p:nvPr/>
        </p:nvPicPr>
        <p:blipFill>
          <a:blip r:embed="rId4"/>
          <a:stretch>
            <a:fillRect/>
          </a:stretch>
        </p:blipFill>
        <p:spPr>
          <a:xfrm>
            <a:off x="5380700" y="2926747"/>
            <a:ext cx="2466273" cy="1464162"/>
          </a:xfrm>
          <a:prstGeom prst="rect">
            <a:avLst/>
          </a:prstGeom>
        </p:spPr>
      </p:pic>
      <p:cxnSp>
        <p:nvCxnSpPr>
          <p:cNvPr id="36" name="Connecteur droit avec flèche 35">
            <a:extLst>
              <a:ext uri="{FF2B5EF4-FFF2-40B4-BE49-F238E27FC236}">
                <a16:creationId xmlns="" xmlns:a16="http://schemas.microsoft.com/office/drawing/2014/main" id="{3CDBE1CE-7068-469E-83B5-74E1E151D72C}"/>
              </a:ext>
            </a:extLst>
          </p:cNvPr>
          <p:cNvCxnSpPr>
            <a:cxnSpLocks/>
            <a:stCxn id="23" idx="0"/>
          </p:cNvCxnSpPr>
          <p:nvPr/>
        </p:nvCxnSpPr>
        <p:spPr>
          <a:xfrm flipV="1">
            <a:off x="3280099" y="3514419"/>
            <a:ext cx="2170790" cy="102255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2" name="Connecteur droit avec flèche 41">
            <a:extLst>
              <a:ext uri="{FF2B5EF4-FFF2-40B4-BE49-F238E27FC236}">
                <a16:creationId xmlns="" xmlns:a16="http://schemas.microsoft.com/office/drawing/2014/main" id="{48965B60-F3D6-4233-82A6-5FDA6B5BFA95}"/>
              </a:ext>
            </a:extLst>
          </p:cNvPr>
          <p:cNvCxnSpPr>
            <a:cxnSpLocks/>
            <a:stCxn id="23" idx="0"/>
          </p:cNvCxnSpPr>
          <p:nvPr/>
        </p:nvCxnSpPr>
        <p:spPr>
          <a:xfrm flipH="1" flipV="1">
            <a:off x="1297027" y="3188549"/>
            <a:ext cx="1983072" cy="134842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677066230"/>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Image 21">
            <a:extLst>
              <a:ext uri="{FF2B5EF4-FFF2-40B4-BE49-F238E27FC236}">
                <a16:creationId xmlns="" xmlns:a16="http://schemas.microsoft.com/office/drawing/2014/main" id="{A9E737A3-4128-45AA-9BFA-B2EFEFCD4EAE}"/>
              </a:ext>
            </a:extLst>
          </p:cNvPr>
          <p:cNvPicPr>
            <a:picLocks noChangeAspect="1"/>
          </p:cNvPicPr>
          <p:nvPr/>
        </p:nvPicPr>
        <p:blipFill>
          <a:blip r:embed="rId2"/>
          <a:stretch>
            <a:fillRect/>
          </a:stretch>
        </p:blipFill>
        <p:spPr>
          <a:xfrm>
            <a:off x="107950" y="1010973"/>
            <a:ext cx="8845550" cy="4791340"/>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41</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2.7. </a:t>
            </a:r>
            <a:r>
              <a:rPr lang="fr-FR" dirty="0">
                <a:solidFill>
                  <a:srgbClr val="002060"/>
                </a:solidFill>
              </a:rPr>
              <a:t>Création des planchers</a:t>
            </a:r>
            <a:endParaRPr lang="fr-FR" sz="2000" dirty="0">
              <a:solidFill>
                <a:srgbClr val="002060"/>
              </a:solidFill>
            </a:endParaRPr>
          </a:p>
        </p:txBody>
      </p:sp>
      <p:sp>
        <p:nvSpPr>
          <p:cNvPr id="12" name="ZoneTexte 94">
            <a:extLst>
              <a:ext uri="{FF2B5EF4-FFF2-40B4-BE49-F238E27FC236}">
                <a16:creationId xmlns="" xmlns:a16="http://schemas.microsoft.com/office/drawing/2014/main" id="{8BB9FF3A-627F-4854-9B32-2BCA222B2A26}"/>
              </a:ext>
            </a:extLst>
          </p:cNvPr>
          <p:cNvSpPr txBox="1">
            <a:spLocks noChangeArrowheads="1"/>
          </p:cNvSpPr>
          <p:nvPr/>
        </p:nvSpPr>
        <p:spPr bwMode="auto">
          <a:xfrm>
            <a:off x="2804710" y="1463715"/>
            <a:ext cx="3735835"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votre dalle puis la commande « Copier »</a:t>
            </a:r>
          </a:p>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Dans le menu « </a:t>
            </a:r>
            <a:r>
              <a:rPr lang="fr-FR" altLang="fr-FR" sz="1200" i="1" dirty="0">
                <a:latin typeface="Calibri"/>
                <a:cs typeface="Calibri"/>
                <a:sym typeface="Wingdings" panose="05000000000000000000" pitchFamily="2" charset="2"/>
              </a:rPr>
              <a:t>Coller »</a:t>
            </a:r>
            <a:r>
              <a:rPr lang="fr-FR" altLang="fr-FR" sz="1200" dirty="0">
                <a:latin typeface="Calibri"/>
                <a:cs typeface="Calibri"/>
                <a:sym typeface="Wingdings" panose="05000000000000000000" pitchFamily="2" charset="2"/>
              </a:rPr>
              <a:t> </a:t>
            </a:r>
            <a:r>
              <a:rPr lang="fr-FR" altLang="fr-FR" sz="1200" b="1" dirty="0">
                <a:latin typeface="Calibri"/>
                <a:cs typeface="Calibri"/>
                <a:sym typeface="Wingdings" panose="05000000000000000000" pitchFamily="2" charset="2"/>
              </a:rPr>
              <a:t>choisir</a:t>
            </a:r>
            <a:r>
              <a:rPr lang="fr-FR" altLang="fr-FR" sz="1200" dirty="0">
                <a:latin typeface="Calibri"/>
                <a:cs typeface="Calibri"/>
                <a:sym typeface="Wingdings" panose="05000000000000000000" pitchFamily="2" charset="2"/>
              </a:rPr>
              <a:t> la commande </a:t>
            </a:r>
            <a:r>
              <a:rPr lang="fr-FR" altLang="fr-FR" sz="1200" i="1" dirty="0">
                <a:latin typeface="Calibri"/>
                <a:cs typeface="Calibri"/>
                <a:sym typeface="Wingdings" panose="05000000000000000000" pitchFamily="2" charset="2"/>
              </a:rPr>
              <a:t>« Aligné sur les niveaux sélectionnés »</a:t>
            </a:r>
          </a:p>
        </p:txBody>
      </p:sp>
      <p:grpSp>
        <p:nvGrpSpPr>
          <p:cNvPr id="13" name="Groupe 95">
            <a:extLst>
              <a:ext uri="{FF2B5EF4-FFF2-40B4-BE49-F238E27FC236}">
                <a16:creationId xmlns="" xmlns:a16="http://schemas.microsoft.com/office/drawing/2014/main" id="{ECF88E71-14D7-414F-BEE3-9760463EE504}"/>
              </a:ext>
            </a:extLst>
          </p:cNvPr>
          <p:cNvGrpSpPr>
            <a:grpSpLocks/>
          </p:cNvGrpSpPr>
          <p:nvPr/>
        </p:nvGrpSpPr>
        <p:grpSpPr bwMode="auto">
          <a:xfrm>
            <a:off x="2643649" y="1317647"/>
            <a:ext cx="322121" cy="276999"/>
            <a:chOff x="4198688" y="2102123"/>
            <a:chExt cx="326502" cy="277046"/>
          </a:xfrm>
        </p:grpSpPr>
        <p:sp>
          <p:nvSpPr>
            <p:cNvPr id="14" name="Ellipse 13">
              <a:extLst>
                <a:ext uri="{FF2B5EF4-FFF2-40B4-BE49-F238E27FC236}">
                  <a16:creationId xmlns="" xmlns:a16="http://schemas.microsoft.com/office/drawing/2014/main" id="{D93FE753-DF1A-49F8-AF10-BFBC572EE75E}"/>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5" name="ZoneTexte 97">
              <a:extLst>
                <a:ext uri="{FF2B5EF4-FFF2-40B4-BE49-F238E27FC236}">
                  <a16:creationId xmlns="" xmlns:a16="http://schemas.microsoft.com/office/drawing/2014/main" id="{91CFC9C6-A78B-47C8-B581-629E8EE66F98}"/>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8</a:t>
              </a:r>
            </a:p>
          </p:txBody>
        </p:sp>
      </p:grpSp>
      <p:cxnSp>
        <p:nvCxnSpPr>
          <p:cNvPr id="19" name="Connecteur droit avec flèche 18">
            <a:extLst>
              <a:ext uri="{FF2B5EF4-FFF2-40B4-BE49-F238E27FC236}">
                <a16:creationId xmlns="" xmlns:a16="http://schemas.microsoft.com/office/drawing/2014/main" id="{33B14C32-5D4F-4DE5-9448-10AF97615C48}"/>
              </a:ext>
            </a:extLst>
          </p:cNvPr>
          <p:cNvCxnSpPr>
            <a:cxnSpLocks/>
          </p:cNvCxnSpPr>
          <p:nvPr/>
        </p:nvCxnSpPr>
        <p:spPr>
          <a:xfrm flipH="1">
            <a:off x="3028952" y="2110046"/>
            <a:ext cx="575308" cy="216379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3" name="ZoneTexte 94">
            <a:extLst>
              <a:ext uri="{FF2B5EF4-FFF2-40B4-BE49-F238E27FC236}">
                <a16:creationId xmlns="" xmlns:a16="http://schemas.microsoft.com/office/drawing/2014/main" id="{1DB5CBE0-9290-4712-8F24-30ED8595083A}"/>
              </a:ext>
            </a:extLst>
          </p:cNvPr>
          <p:cNvSpPr txBox="1">
            <a:spLocks noChangeArrowheads="1"/>
          </p:cNvSpPr>
          <p:nvPr/>
        </p:nvSpPr>
        <p:spPr bwMode="auto">
          <a:xfrm>
            <a:off x="928349" y="4536977"/>
            <a:ext cx="3376951" cy="27699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Dans la fenêtre qui s’ouvre </a:t>
            </a:r>
            <a:r>
              <a:rPr lang="fr-FR" altLang="fr-FR" sz="1200" b="1" dirty="0">
                <a:latin typeface="Calibri"/>
                <a:cs typeface="Calibri"/>
                <a:sym typeface="Wingdings" panose="05000000000000000000" pitchFamily="2" charset="2"/>
              </a:rPr>
              <a:t>choisir</a:t>
            </a:r>
            <a:r>
              <a:rPr lang="fr-FR" altLang="fr-FR" sz="1200" dirty="0">
                <a:latin typeface="Calibri"/>
                <a:cs typeface="Calibri"/>
                <a:sym typeface="Wingdings" panose="05000000000000000000" pitchFamily="2" charset="2"/>
              </a:rPr>
              <a:t> le niveau R+1</a:t>
            </a:r>
          </a:p>
        </p:txBody>
      </p:sp>
      <p:grpSp>
        <p:nvGrpSpPr>
          <p:cNvPr id="25" name="Groupe 95">
            <a:extLst>
              <a:ext uri="{FF2B5EF4-FFF2-40B4-BE49-F238E27FC236}">
                <a16:creationId xmlns="" xmlns:a16="http://schemas.microsoft.com/office/drawing/2014/main" id="{529CF8EA-947C-4FAD-A928-46F80C44B6E9}"/>
              </a:ext>
            </a:extLst>
          </p:cNvPr>
          <p:cNvGrpSpPr>
            <a:grpSpLocks/>
          </p:cNvGrpSpPr>
          <p:nvPr/>
        </p:nvGrpSpPr>
        <p:grpSpPr bwMode="auto">
          <a:xfrm>
            <a:off x="767288" y="4390909"/>
            <a:ext cx="322121" cy="276999"/>
            <a:chOff x="4198688" y="2102123"/>
            <a:chExt cx="326502" cy="277046"/>
          </a:xfrm>
        </p:grpSpPr>
        <p:sp>
          <p:nvSpPr>
            <p:cNvPr id="26" name="Ellipse 25">
              <a:extLst>
                <a:ext uri="{FF2B5EF4-FFF2-40B4-BE49-F238E27FC236}">
                  <a16:creationId xmlns="" xmlns:a16="http://schemas.microsoft.com/office/drawing/2014/main" id="{167E74E3-9491-4CAB-AABD-82FE5EED4CA5}"/>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7" name="ZoneTexte 97">
              <a:extLst>
                <a:ext uri="{FF2B5EF4-FFF2-40B4-BE49-F238E27FC236}">
                  <a16:creationId xmlns="" xmlns:a16="http://schemas.microsoft.com/office/drawing/2014/main" id="{9A7A0BDC-D9B5-4278-A244-7EDF8CB7CB59}"/>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9</a:t>
              </a:r>
            </a:p>
          </p:txBody>
        </p:sp>
      </p:grpSp>
      <p:sp>
        <p:nvSpPr>
          <p:cNvPr id="28" name="ZoneTexte 1">
            <a:extLst>
              <a:ext uri="{FF2B5EF4-FFF2-40B4-BE49-F238E27FC236}">
                <a16:creationId xmlns="" xmlns:a16="http://schemas.microsoft.com/office/drawing/2014/main" id="{D9107793-244F-4D64-8372-E51C62FB6209}"/>
              </a:ext>
            </a:extLst>
          </p:cNvPr>
          <p:cNvSpPr txBox="1"/>
          <p:nvPr/>
        </p:nvSpPr>
        <p:spPr>
          <a:xfrm>
            <a:off x="520924" y="863805"/>
            <a:ext cx="2577383" cy="307777"/>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Afficher votre vue 3D</a:t>
            </a:r>
            <a:endParaRPr lang="fr-FR" dirty="0"/>
          </a:p>
        </p:txBody>
      </p:sp>
      <p:grpSp>
        <p:nvGrpSpPr>
          <p:cNvPr id="29" name="Groupe 28">
            <a:extLst>
              <a:ext uri="{FF2B5EF4-FFF2-40B4-BE49-F238E27FC236}">
                <a16:creationId xmlns="" xmlns:a16="http://schemas.microsoft.com/office/drawing/2014/main" id="{90EEDE03-28BA-41F2-926D-518B85A0AB6B}"/>
              </a:ext>
            </a:extLst>
          </p:cNvPr>
          <p:cNvGrpSpPr>
            <a:grpSpLocks/>
          </p:cNvGrpSpPr>
          <p:nvPr/>
        </p:nvGrpSpPr>
        <p:grpSpPr bwMode="auto">
          <a:xfrm>
            <a:off x="328922" y="740286"/>
            <a:ext cx="336903" cy="277813"/>
            <a:chOff x="4246088" y="4664940"/>
            <a:chExt cx="318782" cy="277860"/>
          </a:xfrm>
        </p:grpSpPr>
        <p:sp>
          <p:nvSpPr>
            <p:cNvPr id="30" name="Ellipse 29">
              <a:extLst>
                <a:ext uri="{FF2B5EF4-FFF2-40B4-BE49-F238E27FC236}">
                  <a16:creationId xmlns="" xmlns:a16="http://schemas.microsoft.com/office/drawing/2014/main" id="{073584C5-77C7-4015-A538-0F4B4E6EAA45}"/>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31" name="ZoneTexte 97">
              <a:extLst>
                <a:ext uri="{FF2B5EF4-FFF2-40B4-BE49-F238E27FC236}">
                  <a16:creationId xmlns="" xmlns:a16="http://schemas.microsoft.com/office/drawing/2014/main" id="{4EE19107-47C7-4682-B5DF-9B00C49F38B3}"/>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7</a:t>
              </a:r>
            </a:p>
          </p:txBody>
        </p:sp>
      </p:grpSp>
      <p:cxnSp>
        <p:nvCxnSpPr>
          <p:cNvPr id="32" name="Connecteur droit avec flèche 31">
            <a:extLst>
              <a:ext uri="{FF2B5EF4-FFF2-40B4-BE49-F238E27FC236}">
                <a16:creationId xmlns="" xmlns:a16="http://schemas.microsoft.com/office/drawing/2014/main" id="{59DD57E1-182A-449D-939B-CC17791AF237}"/>
              </a:ext>
            </a:extLst>
          </p:cNvPr>
          <p:cNvCxnSpPr>
            <a:cxnSpLocks/>
          </p:cNvCxnSpPr>
          <p:nvPr/>
        </p:nvCxnSpPr>
        <p:spPr>
          <a:xfrm flipH="1" flipV="1">
            <a:off x="1181100" y="1400018"/>
            <a:ext cx="1623610" cy="24660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3" name="Connecteur droit avec flèche 42">
            <a:extLst>
              <a:ext uri="{FF2B5EF4-FFF2-40B4-BE49-F238E27FC236}">
                <a16:creationId xmlns="" xmlns:a16="http://schemas.microsoft.com/office/drawing/2014/main" id="{04EAF8AA-0D0A-4166-85A6-63955C0A1260}"/>
              </a:ext>
            </a:extLst>
          </p:cNvPr>
          <p:cNvCxnSpPr>
            <a:cxnSpLocks/>
          </p:cNvCxnSpPr>
          <p:nvPr/>
        </p:nvCxnSpPr>
        <p:spPr>
          <a:xfrm flipH="1">
            <a:off x="1835652" y="1658343"/>
            <a:ext cx="969058" cy="21025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46" name="Image 45">
            <a:extLst>
              <a:ext uri="{FF2B5EF4-FFF2-40B4-BE49-F238E27FC236}">
                <a16:creationId xmlns="" xmlns:a16="http://schemas.microsoft.com/office/drawing/2014/main" id="{E0A7A5D3-E5D0-4FDA-8065-D589F2956B8D}"/>
              </a:ext>
            </a:extLst>
          </p:cNvPr>
          <p:cNvPicPr>
            <a:picLocks noChangeAspect="1"/>
          </p:cNvPicPr>
          <p:nvPr/>
        </p:nvPicPr>
        <p:blipFill>
          <a:blip r:embed="rId3"/>
          <a:stretch>
            <a:fillRect/>
          </a:stretch>
        </p:blipFill>
        <p:spPr>
          <a:xfrm>
            <a:off x="5110077" y="2417417"/>
            <a:ext cx="1415185" cy="1856422"/>
          </a:xfrm>
          <a:prstGeom prst="rect">
            <a:avLst/>
          </a:prstGeom>
        </p:spPr>
      </p:pic>
    </p:spTree>
    <p:extLst>
      <p:ext uri="{BB962C8B-B14F-4D97-AF65-F5344CB8AC3E}">
        <p14:creationId xmlns:p14="http://schemas.microsoft.com/office/powerpoint/2010/main" val="2418130528"/>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42</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2.7. </a:t>
            </a:r>
            <a:r>
              <a:rPr lang="fr-FR" dirty="0">
                <a:solidFill>
                  <a:srgbClr val="002060"/>
                </a:solidFill>
              </a:rPr>
              <a:t>Création des planchers</a:t>
            </a:r>
            <a:endParaRPr lang="fr-FR" sz="2000" dirty="0">
              <a:solidFill>
                <a:srgbClr val="002060"/>
              </a:solidFill>
            </a:endParaRPr>
          </a:p>
        </p:txBody>
      </p:sp>
      <p:pic>
        <p:nvPicPr>
          <p:cNvPr id="5" name="Image 4">
            <a:extLst>
              <a:ext uri="{FF2B5EF4-FFF2-40B4-BE49-F238E27FC236}">
                <a16:creationId xmlns="" xmlns:a16="http://schemas.microsoft.com/office/drawing/2014/main" id="{449FF573-04AC-47AF-A9B3-14EB3B4DC1A9}"/>
              </a:ext>
            </a:extLst>
          </p:cNvPr>
          <p:cNvPicPr>
            <a:picLocks noChangeAspect="1"/>
          </p:cNvPicPr>
          <p:nvPr/>
        </p:nvPicPr>
        <p:blipFill>
          <a:blip r:embed="rId2"/>
          <a:stretch>
            <a:fillRect/>
          </a:stretch>
        </p:blipFill>
        <p:spPr>
          <a:xfrm>
            <a:off x="909961" y="863353"/>
            <a:ext cx="7324077" cy="5493058"/>
          </a:xfrm>
          <a:prstGeom prst="rect">
            <a:avLst/>
          </a:prstGeom>
        </p:spPr>
      </p:pic>
    </p:spTree>
    <p:extLst>
      <p:ext uri="{BB962C8B-B14F-4D97-AF65-F5344CB8AC3E}">
        <p14:creationId xmlns:p14="http://schemas.microsoft.com/office/powerpoint/2010/main" val="27533589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D6796E42-4E2E-4A19-8B36-606DA2245CBB}"/>
              </a:ext>
            </a:extLst>
          </p:cNvPr>
          <p:cNvPicPr>
            <a:picLocks noChangeAspect="1"/>
          </p:cNvPicPr>
          <p:nvPr/>
        </p:nvPicPr>
        <p:blipFill rotWithShape="1">
          <a:blip r:embed="rId2"/>
          <a:srcRect b="949"/>
          <a:stretch/>
        </p:blipFill>
        <p:spPr>
          <a:xfrm>
            <a:off x="107950" y="1001522"/>
            <a:ext cx="8936996" cy="4812538"/>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43</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2.8. </a:t>
            </a:r>
            <a:r>
              <a:rPr lang="fr-FR" dirty="0">
                <a:solidFill>
                  <a:srgbClr val="002060"/>
                </a:solidFill>
              </a:rPr>
              <a:t>Création vide sanitaire</a:t>
            </a:r>
            <a:endParaRPr lang="fr-FR" sz="2000" dirty="0">
              <a:solidFill>
                <a:srgbClr val="002060"/>
              </a:solidFill>
            </a:endParaRPr>
          </a:p>
        </p:txBody>
      </p:sp>
      <p:sp>
        <p:nvSpPr>
          <p:cNvPr id="8" name="ZoneTexte 1">
            <a:extLst>
              <a:ext uri="{FF2B5EF4-FFF2-40B4-BE49-F238E27FC236}">
                <a16:creationId xmlns="" xmlns:a16="http://schemas.microsoft.com/office/drawing/2014/main" id="{FA0251C3-2832-46F3-ADCD-6542B71F2455}"/>
              </a:ext>
            </a:extLst>
          </p:cNvPr>
          <p:cNvSpPr txBox="1"/>
          <p:nvPr/>
        </p:nvSpPr>
        <p:spPr>
          <a:xfrm>
            <a:off x="520924" y="863805"/>
            <a:ext cx="2577383" cy="307777"/>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Ouvrir une vue d’élévation</a:t>
            </a:r>
            <a:endParaRPr lang="fr-FR" dirty="0"/>
          </a:p>
        </p:txBody>
      </p:sp>
      <p:grpSp>
        <p:nvGrpSpPr>
          <p:cNvPr id="9" name="Groupe 8">
            <a:extLst>
              <a:ext uri="{FF2B5EF4-FFF2-40B4-BE49-F238E27FC236}">
                <a16:creationId xmlns="" xmlns:a16="http://schemas.microsoft.com/office/drawing/2014/main" id="{549DAB20-5AA4-4907-BEC8-EBA211342437}"/>
              </a:ext>
            </a:extLst>
          </p:cNvPr>
          <p:cNvGrpSpPr>
            <a:grpSpLocks/>
          </p:cNvGrpSpPr>
          <p:nvPr/>
        </p:nvGrpSpPr>
        <p:grpSpPr bwMode="auto">
          <a:xfrm>
            <a:off x="328922" y="740286"/>
            <a:ext cx="336903" cy="277813"/>
            <a:chOff x="4246088" y="4664940"/>
            <a:chExt cx="318782" cy="277860"/>
          </a:xfrm>
        </p:grpSpPr>
        <p:sp>
          <p:nvSpPr>
            <p:cNvPr id="10" name="Ellipse 9">
              <a:extLst>
                <a:ext uri="{FF2B5EF4-FFF2-40B4-BE49-F238E27FC236}">
                  <a16:creationId xmlns="" xmlns:a16="http://schemas.microsoft.com/office/drawing/2014/main" id="{7A2A134B-19BD-41A4-88AC-B7F6B6470B70}"/>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11" name="ZoneTexte 97">
              <a:extLst>
                <a:ext uri="{FF2B5EF4-FFF2-40B4-BE49-F238E27FC236}">
                  <a16:creationId xmlns="" xmlns:a16="http://schemas.microsoft.com/office/drawing/2014/main" id="{34567003-DA50-4754-887F-4ECACD0FDA2D}"/>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1</a:t>
              </a:r>
            </a:p>
          </p:txBody>
        </p:sp>
      </p:grpSp>
      <p:pic>
        <p:nvPicPr>
          <p:cNvPr id="12" name="Image 11">
            <a:extLst>
              <a:ext uri="{FF2B5EF4-FFF2-40B4-BE49-F238E27FC236}">
                <a16:creationId xmlns="" xmlns:a16="http://schemas.microsoft.com/office/drawing/2014/main" id="{0403869D-163E-47F0-B34B-EE895B179034}"/>
              </a:ext>
            </a:extLst>
          </p:cNvPr>
          <p:cNvPicPr>
            <a:picLocks noChangeAspect="1"/>
          </p:cNvPicPr>
          <p:nvPr/>
        </p:nvPicPr>
        <p:blipFill>
          <a:blip r:embed="rId3"/>
          <a:stretch>
            <a:fillRect/>
          </a:stretch>
        </p:blipFill>
        <p:spPr>
          <a:xfrm>
            <a:off x="6644618" y="2463737"/>
            <a:ext cx="2269097" cy="2104072"/>
          </a:xfrm>
          <a:prstGeom prst="rect">
            <a:avLst/>
          </a:prstGeom>
        </p:spPr>
      </p:pic>
      <p:sp>
        <p:nvSpPr>
          <p:cNvPr id="14" name="ZoneTexte 94">
            <a:extLst>
              <a:ext uri="{FF2B5EF4-FFF2-40B4-BE49-F238E27FC236}">
                <a16:creationId xmlns="" xmlns:a16="http://schemas.microsoft.com/office/drawing/2014/main" id="{C525FC9E-7EE0-474C-A580-C7EAA47AACB3}"/>
              </a:ext>
            </a:extLst>
          </p:cNvPr>
          <p:cNvSpPr txBox="1">
            <a:spLocks noChangeArrowheads="1"/>
          </p:cNvSpPr>
          <p:nvPr/>
        </p:nvSpPr>
        <p:spPr bwMode="auto">
          <a:xfrm>
            <a:off x="3098307" y="4761040"/>
            <a:ext cx="3735835"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comme pour la symétrie l’ensemble de votre maquette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Utiliser</a:t>
            </a:r>
            <a:r>
              <a:rPr lang="fr-FR" altLang="fr-FR" sz="1200" dirty="0">
                <a:latin typeface="Calibri"/>
                <a:cs typeface="Calibri"/>
                <a:sym typeface="Wingdings" panose="05000000000000000000" pitchFamily="2" charset="2"/>
              </a:rPr>
              <a:t> la commande </a:t>
            </a:r>
            <a:r>
              <a:rPr lang="fr-FR" altLang="fr-FR" sz="1200" i="1" dirty="0">
                <a:latin typeface="Calibri"/>
                <a:cs typeface="Calibri"/>
                <a:sym typeface="Wingdings" panose="05000000000000000000" pitchFamily="2" charset="2"/>
              </a:rPr>
              <a:t>« Filtre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Cocher</a:t>
            </a:r>
            <a:r>
              <a:rPr lang="fr-FR" altLang="fr-FR" sz="1200" dirty="0">
                <a:latin typeface="Calibri"/>
                <a:cs typeface="Calibri"/>
                <a:sym typeface="Wingdings" panose="05000000000000000000" pitchFamily="2" charset="2"/>
              </a:rPr>
              <a:t> uniquement les murs puis valider</a:t>
            </a:r>
          </a:p>
        </p:txBody>
      </p:sp>
      <p:grpSp>
        <p:nvGrpSpPr>
          <p:cNvPr id="15" name="Groupe 95">
            <a:extLst>
              <a:ext uri="{FF2B5EF4-FFF2-40B4-BE49-F238E27FC236}">
                <a16:creationId xmlns="" xmlns:a16="http://schemas.microsoft.com/office/drawing/2014/main" id="{DAEFA5DD-93B2-4D28-8B9F-EF7FE8A258F3}"/>
              </a:ext>
            </a:extLst>
          </p:cNvPr>
          <p:cNvGrpSpPr>
            <a:grpSpLocks/>
          </p:cNvGrpSpPr>
          <p:nvPr/>
        </p:nvGrpSpPr>
        <p:grpSpPr bwMode="auto">
          <a:xfrm>
            <a:off x="2937246" y="4614972"/>
            <a:ext cx="322121" cy="276999"/>
            <a:chOff x="4198688" y="2102123"/>
            <a:chExt cx="326502" cy="277046"/>
          </a:xfrm>
        </p:grpSpPr>
        <p:sp>
          <p:nvSpPr>
            <p:cNvPr id="16" name="Ellipse 15">
              <a:extLst>
                <a:ext uri="{FF2B5EF4-FFF2-40B4-BE49-F238E27FC236}">
                  <a16:creationId xmlns="" xmlns:a16="http://schemas.microsoft.com/office/drawing/2014/main" id="{591B3714-2794-4B06-BE8D-1D8E51D7D2EB}"/>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7" name="ZoneTexte 97">
              <a:extLst>
                <a:ext uri="{FF2B5EF4-FFF2-40B4-BE49-F238E27FC236}">
                  <a16:creationId xmlns="" xmlns:a16="http://schemas.microsoft.com/office/drawing/2014/main" id="{EEA3854A-4DEB-47C1-9F70-796B19DBA4A3}"/>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cxnSp>
        <p:nvCxnSpPr>
          <p:cNvPr id="18" name="Connecteur droit avec flèche 17">
            <a:extLst>
              <a:ext uri="{FF2B5EF4-FFF2-40B4-BE49-F238E27FC236}">
                <a16:creationId xmlns="" xmlns:a16="http://schemas.microsoft.com/office/drawing/2014/main" id="{8955134B-7617-4499-AEBD-5E140EC20281}"/>
              </a:ext>
            </a:extLst>
          </p:cNvPr>
          <p:cNvCxnSpPr>
            <a:cxnSpLocks/>
            <a:stCxn id="14" idx="0"/>
          </p:cNvCxnSpPr>
          <p:nvPr/>
        </p:nvCxnSpPr>
        <p:spPr>
          <a:xfrm flipH="1" flipV="1">
            <a:off x="3189149" y="2980474"/>
            <a:ext cx="1777076" cy="178056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9" name="Connecteur droit avec flèche 18">
            <a:extLst>
              <a:ext uri="{FF2B5EF4-FFF2-40B4-BE49-F238E27FC236}">
                <a16:creationId xmlns="" xmlns:a16="http://schemas.microsoft.com/office/drawing/2014/main" id="{B6C02B0D-BC59-41C0-99E2-B39668D8415A}"/>
              </a:ext>
            </a:extLst>
          </p:cNvPr>
          <p:cNvCxnSpPr>
            <a:cxnSpLocks/>
          </p:cNvCxnSpPr>
          <p:nvPr/>
        </p:nvCxnSpPr>
        <p:spPr>
          <a:xfrm flipV="1">
            <a:off x="4937760" y="4208283"/>
            <a:ext cx="1080684" cy="53928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5" name="Connecteur droit avec flèche 24">
            <a:extLst>
              <a:ext uri="{FF2B5EF4-FFF2-40B4-BE49-F238E27FC236}">
                <a16:creationId xmlns="" xmlns:a16="http://schemas.microsoft.com/office/drawing/2014/main" id="{08EF8DF2-6564-47B7-B9F5-0BAA5A293E15}"/>
              </a:ext>
            </a:extLst>
          </p:cNvPr>
          <p:cNvCxnSpPr>
            <a:cxnSpLocks/>
          </p:cNvCxnSpPr>
          <p:nvPr/>
        </p:nvCxnSpPr>
        <p:spPr>
          <a:xfrm flipV="1">
            <a:off x="6334891" y="2980475"/>
            <a:ext cx="379945" cy="178056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979867307"/>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BB2FBB8B-C6C4-49A2-871E-2E635E06A2EB}"/>
              </a:ext>
            </a:extLst>
          </p:cNvPr>
          <p:cNvPicPr>
            <a:picLocks noChangeAspect="1"/>
          </p:cNvPicPr>
          <p:nvPr/>
        </p:nvPicPr>
        <p:blipFill>
          <a:blip r:embed="rId2"/>
          <a:stretch>
            <a:fillRect/>
          </a:stretch>
        </p:blipFill>
        <p:spPr>
          <a:xfrm>
            <a:off x="325466" y="1098553"/>
            <a:ext cx="6355080" cy="3583692"/>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44</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2.8. </a:t>
            </a:r>
            <a:r>
              <a:rPr lang="fr-FR" dirty="0">
                <a:solidFill>
                  <a:srgbClr val="002060"/>
                </a:solidFill>
              </a:rPr>
              <a:t>Création vide sanitaire</a:t>
            </a:r>
            <a:endParaRPr lang="fr-FR" sz="2000" dirty="0">
              <a:solidFill>
                <a:srgbClr val="002060"/>
              </a:solidFill>
            </a:endParaRPr>
          </a:p>
        </p:txBody>
      </p:sp>
      <p:sp>
        <p:nvSpPr>
          <p:cNvPr id="14" name="ZoneTexte 94">
            <a:extLst>
              <a:ext uri="{FF2B5EF4-FFF2-40B4-BE49-F238E27FC236}">
                <a16:creationId xmlns="" xmlns:a16="http://schemas.microsoft.com/office/drawing/2014/main" id="{C525FC9E-7EE0-474C-A580-C7EAA47AACB3}"/>
              </a:ext>
            </a:extLst>
          </p:cNvPr>
          <p:cNvSpPr txBox="1">
            <a:spLocks noChangeArrowheads="1"/>
          </p:cNvSpPr>
          <p:nvPr/>
        </p:nvSpPr>
        <p:spPr bwMode="auto">
          <a:xfrm>
            <a:off x="2881325" y="1019758"/>
            <a:ext cx="6029593"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la commande « Copier » puis « Coller » « Aligné sur les niveaux sélectionnés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le niveau -1b vide sanitaire puis </a:t>
            </a:r>
            <a:r>
              <a:rPr lang="fr-FR" altLang="fr-FR" sz="1200" b="1" dirty="0">
                <a:latin typeface="Calibri"/>
                <a:cs typeface="Calibri"/>
                <a:sym typeface="Wingdings" panose="05000000000000000000" pitchFamily="2" charset="2"/>
              </a:rPr>
              <a:t>valider</a:t>
            </a:r>
            <a:r>
              <a:rPr lang="fr-FR" altLang="fr-FR" sz="1200" dirty="0">
                <a:latin typeface="Calibri"/>
                <a:cs typeface="Calibri"/>
                <a:sym typeface="Wingdings" panose="05000000000000000000" pitchFamily="2" charset="2"/>
              </a:rPr>
              <a:t> avec OK</a:t>
            </a:r>
          </a:p>
        </p:txBody>
      </p:sp>
      <p:grpSp>
        <p:nvGrpSpPr>
          <p:cNvPr id="15" name="Groupe 95">
            <a:extLst>
              <a:ext uri="{FF2B5EF4-FFF2-40B4-BE49-F238E27FC236}">
                <a16:creationId xmlns="" xmlns:a16="http://schemas.microsoft.com/office/drawing/2014/main" id="{DAEFA5DD-93B2-4D28-8B9F-EF7FE8A258F3}"/>
              </a:ext>
            </a:extLst>
          </p:cNvPr>
          <p:cNvGrpSpPr>
            <a:grpSpLocks/>
          </p:cNvGrpSpPr>
          <p:nvPr/>
        </p:nvGrpSpPr>
        <p:grpSpPr bwMode="auto">
          <a:xfrm>
            <a:off x="2720264" y="873690"/>
            <a:ext cx="322121" cy="276999"/>
            <a:chOff x="4198688" y="2102123"/>
            <a:chExt cx="326502" cy="277046"/>
          </a:xfrm>
        </p:grpSpPr>
        <p:sp>
          <p:nvSpPr>
            <p:cNvPr id="16" name="Ellipse 15">
              <a:extLst>
                <a:ext uri="{FF2B5EF4-FFF2-40B4-BE49-F238E27FC236}">
                  <a16:creationId xmlns="" xmlns:a16="http://schemas.microsoft.com/office/drawing/2014/main" id="{591B3714-2794-4B06-BE8D-1D8E51D7D2EB}"/>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7" name="ZoneTexte 97">
              <a:extLst>
                <a:ext uri="{FF2B5EF4-FFF2-40B4-BE49-F238E27FC236}">
                  <a16:creationId xmlns="" xmlns:a16="http://schemas.microsoft.com/office/drawing/2014/main" id="{EEA3854A-4DEB-47C1-9F70-796B19DBA4A3}"/>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3</a:t>
              </a:r>
              <a:endParaRPr lang="fr-FR" altLang="fr-FR" sz="1200" dirty="0">
                <a:cs typeface="Calibri"/>
              </a:endParaRPr>
            </a:p>
          </p:txBody>
        </p:sp>
      </p:grpSp>
      <p:cxnSp>
        <p:nvCxnSpPr>
          <p:cNvPr id="18" name="Connecteur droit avec flèche 17">
            <a:extLst>
              <a:ext uri="{FF2B5EF4-FFF2-40B4-BE49-F238E27FC236}">
                <a16:creationId xmlns="" xmlns:a16="http://schemas.microsoft.com/office/drawing/2014/main" id="{8955134B-7617-4499-AEBD-5E140EC20281}"/>
              </a:ext>
            </a:extLst>
          </p:cNvPr>
          <p:cNvCxnSpPr>
            <a:cxnSpLocks/>
            <a:stCxn id="14" idx="1"/>
          </p:cNvCxnSpPr>
          <p:nvPr/>
        </p:nvCxnSpPr>
        <p:spPr>
          <a:xfrm flipH="1">
            <a:off x="1424941" y="1250591"/>
            <a:ext cx="1456384" cy="25054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6" name="Connecteur droit avec flèche 25">
            <a:extLst>
              <a:ext uri="{FF2B5EF4-FFF2-40B4-BE49-F238E27FC236}">
                <a16:creationId xmlns="" xmlns:a16="http://schemas.microsoft.com/office/drawing/2014/main" id="{5AB00A43-353E-4745-AB47-3769732868F3}"/>
              </a:ext>
            </a:extLst>
          </p:cNvPr>
          <p:cNvCxnSpPr>
            <a:cxnSpLocks/>
          </p:cNvCxnSpPr>
          <p:nvPr/>
        </p:nvCxnSpPr>
        <p:spPr>
          <a:xfrm flipH="1">
            <a:off x="1257301" y="1150689"/>
            <a:ext cx="1624024" cy="24377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29" name="Image 28">
            <a:extLst>
              <a:ext uri="{FF2B5EF4-FFF2-40B4-BE49-F238E27FC236}">
                <a16:creationId xmlns="" xmlns:a16="http://schemas.microsoft.com/office/drawing/2014/main" id="{C94AD72B-ABEB-4BAC-A4B2-570C398DB359}"/>
              </a:ext>
            </a:extLst>
          </p:cNvPr>
          <p:cNvPicPr>
            <a:picLocks noChangeAspect="1"/>
          </p:cNvPicPr>
          <p:nvPr/>
        </p:nvPicPr>
        <p:blipFill>
          <a:blip r:embed="rId3"/>
          <a:stretch>
            <a:fillRect/>
          </a:stretch>
        </p:blipFill>
        <p:spPr>
          <a:xfrm>
            <a:off x="3638255" y="1627718"/>
            <a:ext cx="2058353" cy="2639895"/>
          </a:xfrm>
          <a:prstGeom prst="rect">
            <a:avLst/>
          </a:prstGeom>
        </p:spPr>
      </p:pic>
      <p:cxnSp>
        <p:nvCxnSpPr>
          <p:cNvPr id="30" name="Connecteur droit avec flèche 29">
            <a:extLst>
              <a:ext uri="{FF2B5EF4-FFF2-40B4-BE49-F238E27FC236}">
                <a16:creationId xmlns="" xmlns:a16="http://schemas.microsoft.com/office/drawing/2014/main" id="{63AB11DF-638E-47A2-A4BA-B3C1D20D8270}"/>
              </a:ext>
            </a:extLst>
          </p:cNvPr>
          <p:cNvCxnSpPr>
            <a:cxnSpLocks/>
            <a:stCxn id="14" idx="2"/>
          </p:cNvCxnSpPr>
          <p:nvPr/>
        </p:nvCxnSpPr>
        <p:spPr>
          <a:xfrm flipH="1">
            <a:off x="4882718" y="1481423"/>
            <a:ext cx="1013404" cy="51605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9" name="ZoneTexte 1">
            <a:extLst>
              <a:ext uri="{FF2B5EF4-FFF2-40B4-BE49-F238E27FC236}">
                <a16:creationId xmlns="" xmlns:a16="http://schemas.microsoft.com/office/drawing/2014/main" id="{0987CE04-28E5-47F1-9A9F-7075309840DF}"/>
              </a:ext>
            </a:extLst>
          </p:cNvPr>
          <p:cNvSpPr txBox="1"/>
          <p:nvPr/>
        </p:nvSpPr>
        <p:spPr>
          <a:xfrm>
            <a:off x="1592633" y="4678198"/>
            <a:ext cx="5493967" cy="523220"/>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Vous pouvez vous apercevoir que malgré votre sélection les fenêtres ont aussi étés copiées. Il s’agit d’un bug du logiciel assez simple à corriger.</a:t>
            </a:r>
            <a:endParaRPr lang="fr-FR" dirty="0"/>
          </a:p>
        </p:txBody>
      </p:sp>
      <p:grpSp>
        <p:nvGrpSpPr>
          <p:cNvPr id="20" name="Groupe 19">
            <a:extLst>
              <a:ext uri="{FF2B5EF4-FFF2-40B4-BE49-F238E27FC236}">
                <a16:creationId xmlns="" xmlns:a16="http://schemas.microsoft.com/office/drawing/2014/main" id="{8B01D4E5-FBAD-4C3E-AD70-E2224F5D8610}"/>
              </a:ext>
            </a:extLst>
          </p:cNvPr>
          <p:cNvGrpSpPr>
            <a:grpSpLocks/>
          </p:cNvGrpSpPr>
          <p:nvPr/>
        </p:nvGrpSpPr>
        <p:grpSpPr bwMode="auto">
          <a:xfrm>
            <a:off x="1400631" y="4554679"/>
            <a:ext cx="336903" cy="277813"/>
            <a:chOff x="4246088" y="4664940"/>
            <a:chExt cx="318782" cy="277860"/>
          </a:xfrm>
        </p:grpSpPr>
        <p:sp>
          <p:nvSpPr>
            <p:cNvPr id="21" name="Ellipse 20">
              <a:extLst>
                <a:ext uri="{FF2B5EF4-FFF2-40B4-BE49-F238E27FC236}">
                  <a16:creationId xmlns="" xmlns:a16="http://schemas.microsoft.com/office/drawing/2014/main" id="{D7D34704-661B-4460-B24D-1042E360F01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22" name="ZoneTexte 97">
              <a:extLst>
                <a:ext uri="{FF2B5EF4-FFF2-40B4-BE49-F238E27FC236}">
                  <a16:creationId xmlns="" xmlns:a16="http://schemas.microsoft.com/office/drawing/2014/main" id="{B69276E0-8B42-45D7-8A68-6E646FC4F1B8}"/>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4</a:t>
              </a:r>
              <a:endParaRPr lang="fr-FR" altLang="fr-FR" sz="1200" dirty="0">
                <a:latin typeface="Calibri"/>
                <a:cs typeface="Calibri"/>
              </a:endParaRPr>
            </a:p>
          </p:txBody>
        </p:sp>
      </p:grpSp>
    </p:spTree>
    <p:extLst>
      <p:ext uri="{BB962C8B-B14F-4D97-AF65-F5344CB8AC3E}">
        <p14:creationId xmlns:p14="http://schemas.microsoft.com/office/powerpoint/2010/main" val="229471511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DE018EE9-7049-44B6-9D53-3B1F42B5FA54}"/>
              </a:ext>
            </a:extLst>
          </p:cNvPr>
          <p:cNvPicPr>
            <a:picLocks noChangeAspect="1"/>
          </p:cNvPicPr>
          <p:nvPr/>
        </p:nvPicPr>
        <p:blipFill>
          <a:blip r:embed="rId2"/>
          <a:stretch>
            <a:fillRect/>
          </a:stretch>
        </p:blipFill>
        <p:spPr>
          <a:xfrm>
            <a:off x="273034" y="752792"/>
            <a:ext cx="7248525" cy="3190875"/>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45</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2.8. </a:t>
            </a:r>
            <a:r>
              <a:rPr lang="fr-FR" dirty="0">
                <a:solidFill>
                  <a:srgbClr val="002060"/>
                </a:solidFill>
              </a:rPr>
              <a:t>Création vide sanitaire</a:t>
            </a:r>
            <a:endParaRPr lang="fr-FR" sz="2000" dirty="0">
              <a:solidFill>
                <a:srgbClr val="002060"/>
              </a:solidFill>
            </a:endParaRPr>
          </a:p>
        </p:txBody>
      </p:sp>
      <p:sp>
        <p:nvSpPr>
          <p:cNvPr id="14" name="ZoneTexte 94">
            <a:extLst>
              <a:ext uri="{FF2B5EF4-FFF2-40B4-BE49-F238E27FC236}">
                <a16:creationId xmlns="" xmlns:a16="http://schemas.microsoft.com/office/drawing/2014/main" id="{C525FC9E-7EE0-474C-A580-C7EAA47AACB3}"/>
              </a:ext>
            </a:extLst>
          </p:cNvPr>
          <p:cNvSpPr txBox="1">
            <a:spLocks noChangeArrowheads="1"/>
          </p:cNvSpPr>
          <p:nvPr/>
        </p:nvSpPr>
        <p:spPr bwMode="auto">
          <a:xfrm>
            <a:off x="2881325" y="1019758"/>
            <a:ext cx="5881675" cy="27699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uniquement la partie du bas pour déjà supprimer les portes fenêtres.</a:t>
            </a:r>
          </a:p>
        </p:txBody>
      </p:sp>
      <p:grpSp>
        <p:nvGrpSpPr>
          <p:cNvPr id="15" name="Groupe 95">
            <a:extLst>
              <a:ext uri="{FF2B5EF4-FFF2-40B4-BE49-F238E27FC236}">
                <a16:creationId xmlns="" xmlns:a16="http://schemas.microsoft.com/office/drawing/2014/main" id="{DAEFA5DD-93B2-4D28-8B9F-EF7FE8A258F3}"/>
              </a:ext>
            </a:extLst>
          </p:cNvPr>
          <p:cNvGrpSpPr>
            <a:grpSpLocks/>
          </p:cNvGrpSpPr>
          <p:nvPr/>
        </p:nvGrpSpPr>
        <p:grpSpPr bwMode="auto">
          <a:xfrm>
            <a:off x="2720264" y="873690"/>
            <a:ext cx="322121" cy="276999"/>
            <a:chOff x="4198688" y="2102123"/>
            <a:chExt cx="326502" cy="277046"/>
          </a:xfrm>
        </p:grpSpPr>
        <p:sp>
          <p:nvSpPr>
            <p:cNvPr id="16" name="Ellipse 15">
              <a:extLst>
                <a:ext uri="{FF2B5EF4-FFF2-40B4-BE49-F238E27FC236}">
                  <a16:creationId xmlns="" xmlns:a16="http://schemas.microsoft.com/office/drawing/2014/main" id="{591B3714-2794-4B06-BE8D-1D8E51D7D2EB}"/>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7" name="ZoneTexte 97">
              <a:extLst>
                <a:ext uri="{FF2B5EF4-FFF2-40B4-BE49-F238E27FC236}">
                  <a16:creationId xmlns="" xmlns:a16="http://schemas.microsoft.com/office/drawing/2014/main" id="{EEA3854A-4DEB-47C1-9F70-796B19DBA4A3}"/>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5</a:t>
              </a:r>
            </a:p>
          </p:txBody>
        </p:sp>
      </p:grpSp>
      <p:cxnSp>
        <p:nvCxnSpPr>
          <p:cNvPr id="30" name="Connecteur droit avec flèche 29">
            <a:extLst>
              <a:ext uri="{FF2B5EF4-FFF2-40B4-BE49-F238E27FC236}">
                <a16:creationId xmlns="" xmlns:a16="http://schemas.microsoft.com/office/drawing/2014/main" id="{63AB11DF-638E-47A2-A4BA-B3C1D20D8270}"/>
              </a:ext>
            </a:extLst>
          </p:cNvPr>
          <p:cNvCxnSpPr>
            <a:cxnSpLocks/>
            <a:stCxn id="14" idx="2"/>
          </p:cNvCxnSpPr>
          <p:nvPr/>
        </p:nvCxnSpPr>
        <p:spPr>
          <a:xfrm>
            <a:off x="5822163" y="1296757"/>
            <a:ext cx="179142" cy="171277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9" name="ZoneTexte 94">
            <a:extLst>
              <a:ext uri="{FF2B5EF4-FFF2-40B4-BE49-F238E27FC236}">
                <a16:creationId xmlns="" xmlns:a16="http://schemas.microsoft.com/office/drawing/2014/main" id="{A9E10D54-5318-49B0-B5ED-F15D947C6E02}"/>
              </a:ext>
            </a:extLst>
          </p:cNvPr>
          <p:cNvSpPr txBox="1">
            <a:spLocks noChangeArrowheads="1"/>
          </p:cNvSpPr>
          <p:nvPr/>
        </p:nvSpPr>
        <p:spPr bwMode="auto">
          <a:xfrm>
            <a:off x="1204925" y="4180888"/>
            <a:ext cx="2710127"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la commande « Filtre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Cocher</a:t>
            </a:r>
            <a:r>
              <a:rPr lang="fr-FR" altLang="fr-FR" sz="1200" dirty="0">
                <a:latin typeface="Calibri"/>
                <a:cs typeface="Calibri"/>
                <a:sym typeface="Wingdings" panose="05000000000000000000" pitchFamily="2" charset="2"/>
              </a:rPr>
              <a:t> uniquement les fenêtres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Valider</a:t>
            </a:r>
            <a:r>
              <a:rPr lang="fr-FR" altLang="fr-FR" sz="1200" dirty="0">
                <a:latin typeface="Calibri"/>
                <a:cs typeface="Calibri"/>
                <a:sym typeface="Wingdings" panose="05000000000000000000" pitchFamily="2" charset="2"/>
              </a:rPr>
              <a:t> avec OK</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Appuyer</a:t>
            </a:r>
            <a:r>
              <a:rPr lang="fr-FR" altLang="fr-FR" sz="1200" dirty="0">
                <a:latin typeface="Calibri"/>
                <a:cs typeface="Calibri"/>
                <a:sym typeface="Wingdings" panose="05000000000000000000" pitchFamily="2" charset="2"/>
              </a:rPr>
              <a:t> sur supprimer</a:t>
            </a:r>
          </a:p>
        </p:txBody>
      </p:sp>
      <p:grpSp>
        <p:nvGrpSpPr>
          <p:cNvPr id="20" name="Groupe 95">
            <a:extLst>
              <a:ext uri="{FF2B5EF4-FFF2-40B4-BE49-F238E27FC236}">
                <a16:creationId xmlns="" xmlns:a16="http://schemas.microsoft.com/office/drawing/2014/main" id="{88F85317-1BE4-41A1-A925-EB0FFC563EBD}"/>
              </a:ext>
            </a:extLst>
          </p:cNvPr>
          <p:cNvGrpSpPr>
            <a:grpSpLocks/>
          </p:cNvGrpSpPr>
          <p:nvPr/>
        </p:nvGrpSpPr>
        <p:grpSpPr bwMode="auto">
          <a:xfrm>
            <a:off x="1043864" y="4034820"/>
            <a:ext cx="322121" cy="276999"/>
            <a:chOff x="4198688" y="2102123"/>
            <a:chExt cx="326502" cy="277046"/>
          </a:xfrm>
        </p:grpSpPr>
        <p:sp>
          <p:nvSpPr>
            <p:cNvPr id="21" name="Ellipse 20">
              <a:extLst>
                <a:ext uri="{FF2B5EF4-FFF2-40B4-BE49-F238E27FC236}">
                  <a16:creationId xmlns="" xmlns:a16="http://schemas.microsoft.com/office/drawing/2014/main" id="{9AB5D26E-9890-4795-A946-81D04A2107C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2" name="ZoneTexte 97">
              <a:extLst>
                <a:ext uri="{FF2B5EF4-FFF2-40B4-BE49-F238E27FC236}">
                  <a16:creationId xmlns="" xmlns:a16="http://schemas.microsoft.com/office/drawing/2014/main" id="{BE8A89C3-24DE-466C-B8F9-968067DC93F2}"/>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6</a:t>
              </a:r>
              <a:endParaRPr lang="fr-FR" altLang="fr-FR" sz="1200" dirty="0">
                <a:cs typeface="Calibri"/>
              </a:endParaRPr>
            </a:p>
          </p:txBody>
        </p:sp>
      </p:grpSp>
      <p:pic>
        <p:nvPicPr>
          <p:cNvPr id="9" name="Image 8">
            <a:extLst>
              <a:ext uri="{FF2B5EF4-FFF2-40B4-BE49-F238E27FC236}">
                <a16:creationId xmlns="" xmlns:a16="http://schemas.microsoft.com/office/drawing/2014/main" id="{09FC19A3-293D-4C4A-975D-7F9AC414A48E}"/>
              </a:ext>
            </a:extLst>
          </p:cNvPr>
          <p:cNvPicPr>
            <a:picLocks noChangeAspect="1"/>
          </p:cNvPicPr>
          <p:nvPr/>
        </p:nvPicPr>
        <p:blipFill rotWithShape="1">
          <a:blip r:embed="rId3"/>
          <a:srcRect l="1780"/>
          <a:stretch/>
        </p:blipFill>
        <p:spPr>
          <a:xfrm>
            <a:off x="4181383" y="4034820"/>
            <a:ext cx="2632584" cy="2458055"/>
          </a:xfrm>
          <a:prstGeom prst="rect">
            <a:avLst/>
          </a:prstGeom>
        </p:spPr>
      </p:pic>
      <p:cxnSp>
        <p:nvCxnSpPr>
          <p:cNvPr id="23" name="Connecteur droit avec flèche 22">
            <a:extLst>
              <a:ext uri="{FF2B5EF4-FFF2-40B4-BE49-F238E27FC236}">
                <a16:creationId xmlns="" xmlns:a16="http://schemas.microsoft.com/office/drawing/2014/main" id="{9A44A1F7-66C3-4E0C-AD9C-8C9D75F90B7D}"/>
              </a:ext>
            </a:extLst>
          </p:cNvPr>
          <p:cNvCxnSpPr>
            <a:cxnSpLocks/>
          </p:cNvCxnSpPr>
          <p:nvPr/>
        </p:nvCxnSpPr>
        <p:spPr>
          <a:xfrm flipV="1">
            <a:off x="3923135" y="4492101"/>
            <a:ext cx="258248" cy="7616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5" name="Connecteur droit avec flèche 24">
            <a:extLst>
              <a:ext uri="{FF2B5EF4-FFF2-40B4-BE49-F238E27FC236}">
                <a16:creationId xmlns="" xmlns:a16="http://schemas.microsoft.com/office/drawing/2014/main" id="{22C14497-CCEC-469A-A8F3-70D0860B6D65}"/>
              </a:ext>
            </a:extLst>
          </p:cNvPr>
          <p:cNvCxnSpPr>
            <a:cxnSpLocks/>
            <a:stCxn id="19" idx="3"/>
          </p:cNvCxnSpPr>
          <p:nvPr/>
        </p:nvCxnSpPr>
        <p:spPr>
          <a:xfrm>
            <a:off x="3915052" y="4596387"/>
            <a:ext cx="1065321" cy="171563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35232060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4899917E-C54D-472D-AF2B-02D7B25A6925}"/>
              </a:ext>
            </a:extLst>
          </p:cNvPr>
          <p:cNvPicPr>
            <a:picLocks noChangeAspect="1"/>
          </p:cNvPicPr>
          <p:nvPr/>
        </p:nvPicPr>
        <p:blipFill>
          <a:blip r:embed="rId2"/>
          <a:stretch>
            <a:fillRect/>
          </a:stretch>
        </p:blipFill>
        <p:spPr>
          <a:xfrm>
            <a:off x="912757" y="873690"/>
            <a:ext cx="7378987" cy="5534241"/>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46</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2.8. </a:t>
            </a:r>
            <a:r>
              <a:rPr lang="fr-FR" dirty="0">
                <a:solidFill>
                  <a:srgbClr val="002060"/>
                </a:solidFill>
              </a:rPr>
              <a:t>Création vide sanitaire</a:t>
            </a:r>
            <a:endParaRPr lang="fr-FR" sz="2000" dirty="0">
              <a:solidFill>
                <a:srgbClr val="002060"/>
              </a:solidFill>
            </a:endParaRPr>
          </a:p>
        </p:txBody>
      </p:sp>
      <p:sp>
        <p:nvSpPr>
          <p:cNvPr id="14" name="ZoneTexte 94">
            <a:extLst>
              <a:ext uri="{FF2B5EF4-FFF2-40B4-BE49-F238E27FC236}">
                <a16:creationId xmlns="" xmlns:a16="http://schemas.microsoft.com/office/drawing/2014/main" id="{C525FC9E-7EE0-474C-A580-C7EAA47AACB3}"/>
              </a:ext>
            </a:extLst>
          </p:cNvPr>
          <p:cNvSpPr txBox="1">
            <a:spLocks noChangeArrowheads="1"/>
          </p:cNvSpPr>
          <p:nvPr/>
        </p:nvSpPr>
        <p:spPr bwMode="auto">
          <a:xfrm>
            <a:off x="2881325" y="1019758"/>
            <a:ext cx="5881675"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dans la vue 3D les éléments que vous souhaitez supprimer</a:t>
            </a:r>
          </a:p>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Appuyer sur la touche supprimer</a:t>
            </a:r>
          </a:p>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Astuce vous pouvez appuyer sur la touche « CTRL » pour ajouter plusieurs objets et les supprimer en même temps</a:t>
            </a:r>
          </a:p>
        </p:txBody>
      </p:sp>
      <p:cxnSp>
        <p:nvCxnSpPr>
          <p:cNvPr id="30" name="Connecteur droit avec flèche 29">
            <a:extLst>
              <a:ext uri="{FF2B5EF4-FFF2-40B4-BE49-F238E27FC236}">
                <a16:creationId xmlns="" xmlns:a16="http://schemas.microsoft.com/office/drawing/2014/main" id="{63AB11DF-638E-47A2-A4BA-B3C1D20D8270}"/>
              </a:ext>
            </a:extLst>
          </p:cNvPr>
          <p:cNvCxnSpPr>
            <a:cxnSpLocks/>
            <a:stCxn id="14" idx="2"/>
          </p:cNvCxnSpPr>
          <p:nvPr/>
        </p:nvCxnSpPr>
        <p:spPr>
          <a:xfrm flipH="1">
            <a:off x="4447713" y="1850755"/>
            <a:ext cx="1374450" cy="264134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6" name="ZoneTexte 1">
            <a:extLst>
              <a:ext uri="{FF2B5EF4-FFF2-40B4-BE49-F238E27FC236}">
                <a16:creationId xmlns="" xmlns:a16="http://schemas.microsoft.com/office/drawing/2014/main" id="{6ED50D80-5F19-499E-93BA-5DEF2A6940EB}"/>
              </a:ext>
            </a:extLst>
          </p:cNvPr>
          <p:cNvSpPr txBox="1"/>
          <p:nvPr/>
        </p:nvSpPr>
        <p:spPr>
          <a:xfrm>
            <a:off x="1548245" y="5194054"/>
            <a:ext cx="6539312" cy="1169551"/>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Pour vos prochaines maquettes, deux cas se présenteront à vous :</a:t>
            </a:r>
          </a:p>
          <a:p>
            <a:pPr marL="285750" indent="-285750" algn="just">
              <a:buFontTx/>
              <a:buChar char="-"/>
              <a:defRPr/>
            </a:pPr>
            <a:r>
              <a:rPr lang="fr-FR" sz="1400" i="1" dirty="0">
                <a:latin typeface="Calibri"/>
                <a:cs typeface="Calibri"/>
              </a:rPr>
              <a:t>Dupliquer un étage courant pour un étage similaire avec des fenêtres auquel cas cette technique conviendra.</a:t>
            </a:r>
          </a:p>
          <a:p>
            <a:pPr marL="285750" indent="-285750" algn="just">
              <a:buFontTx/>
              <a:buChar char="-"/>
              <a:defRPr/>
            </a:pPr>
            <a:r>
              <a:rPr lang="fr-FR" sz="1400" i="1" dirty="0">
                <a:latin typeface="Calibri"/>
                <a:cs typeface="Calibri"/>
              </a:rPr>
              <a:t>Dupliquer un étage courant RCH par exemple pour un sous sol sans ouverture auquel cas il sera plus facile de copier l’étage avant de poser les ouvertures.</a:t>
            </a:r>
            <a:endParaRPr lang="fr-FR" dirty="0"/>
          </a:p>
        </p:txBody>
      </p:sp>
      <p:grpSp>
        <p:nvGrpSpPr>
          <p:cNvPr id="27" name="Groupe 26">
            <a:extLst>
              <a:ext uri="{FF2B5EF4-FFF2-40B4-BE49-F238E27FC236}">
                <a16:creationId xmlns="" xmlns:a16="http://schemas.microsoft.com/office/drawing/2014/main" id="{76BC60B2-48FB-4DA1-B63A-6BCB6B74A4E5}"/>
              </a:ext>
            </a:extLst>
          </p:cNvPr>
          <p:cNvGrpSpPr>
            <a:grpSpLocks/>
          </p:cNvGrpSpPr>
          <p:nvPr/>
        </p:nvGrpSpPr>
        <p:grpSpPr bwMode="auto">
          <a:xfrm>
            <a:off x="1356243" y="5070535"/>
            <a:ext cx="336903" cy="277813"/>
            <a:chOff x="4246088" y="4664940"/>
            <a:chExt cx="318782" cy="277860"/>
          </a:xfrm>
        </p:grpSpPr>
        <p:sp>
          <p:nvSpPr>
            <p:cNvPr id="28" name="Ellipse 27">
              <a:extLst>
                <a:ext uri="{FF2B5EF4-FFF2-40B4-BE49-F238E27FC236}">
                  <a16:creationId xmlns="" xmlns:a16="http://schemas.microsoft.com/office/drawing/2014/main" id="{5461ADB7-C585-42FB-AEC4-C8CFA6AA7144}"/>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29" name="ZoneTexte 97">
              <a:extLst>
                <a:ext uri="{FF2B5EF4-FFF2-40B4-BE49-F238E27FC236}">
                  <a16:creationId xmlns="" xmlns:a16="http://schemas.microsoft.com/office/drawing/2014/main" id="{049752AD-B756-4673-85DE-0FC0D5BDE52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smtClean="0">
                  <a:latin typeface="Calibri"/>
                  <a:cs typeface="Calibri"/>
                </a:rPr>
                <a:t>8</a:t>
              </a:r>
              <a:endParaRPr lang="fr-FR" altLang="fr-FR" sz="1200" dirty="0">
                <a:latin typeface="Calibri"/>
                <a:cs typeface="Calibri"/>
              </a:endParaRPr>
            </a:p>
          </p:txBody>
        </p:sp>
      </p:grpSp>
      <p:grpSp>
        <p:nvGrpSpPr>
          <p:cNvPr id="31" name="Groupe 95">
            <a:extLst>
              <a:ext uri="{FF2B5EF4-FFF2-40B4-BE49-F238E27FC236}">
                <a16:creationId xmlns="" xmlns:a16="http://schemas.microsoft.com/office/drawing/2014/main" id="{F8F9AD92-5894-44A5-8426-6E6236BD36D6}"/>
              </a:ext>
            </a:extLst>
          </p:cNvPr>
          <p:cNvGrpSpPr>
            <a:grpSpLocks/>
          </p:cNvGrpSpPr>
          <p:nvPr/>
        </p:nvGrpSpPr>
        <p:grpSpPr bwMode="auto">
          <a:xfrm>
            <a:off x="2720264" y="873182"/>
            <a:ext cx="322121" cy="276999"/>
            <a:chOff x="4198688" y="2102123"/>
            <a:chExt cx="326502" cy="277046"/>
          </a:xfrm>
        </p:grpSpPr>
        <p:sp>
          <p:nvSpPr>
            <p:cNvPr id="32" name="Ellipse 31">
              <a:extLst>
                <a:ext uri="{FF2B5EF4-FFF2-40B4-BE49-F238E27FC236}">
                  <a16:creationId xmlns="" xmlns:a16="http://schemas.microsoft.com/office/drawing/2014/main" id="{DA66549F-CE11-4039-A97B-B3E01AA9985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3" name="ZoneTexte 97">
              <a:extLst>
                <a:ext uri="{FF2B5EF4-FFF2-40B4-BE49-F238E27FC236}">
                  <a16:creationId xmlns="" xmlns:a16="http://schemas.microsoft.com/office/drawing/2014/main" id="{45455FCE-1F63-4C51-9F70-62C6D2342FF9}"/>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7</a:t>
              </a:r>
              <a:endParaRPr lang="fr-FR" altLang="fr-FR" sz="1200" dirty="0">
                <a:cs typeface="Calibri"/>
              </a:endParaRPr>
            </a:p>
          </p:txBody>
        </p:sp>
      </p:grpSp>
    </p:spTree>
    <p:extLst>
      <p:ext uri="{BB962C8B-B14F-4D97-AF65-F5344CB8AC3E}">
        <p14:creationId xmlns:p14="http://schemas.microsoft.com/office/powerpoint/2010/main" val="3193835439"/>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FA5E315B-B274-4262-8D5E-34D81B855031}"/>
              </a:ext>
            </a:extLst>
          </p:cNvPr>
          <p:cNvPicPr>
            <a:picLocks noChangeAspect="1"/>
          </p:cNvPicPr>
          <p:nvPr/>
        </p:nvPicPr>
        <p:blipFill>
          <a:blip r:embed="rId2"/>
          <a:stretch>
            <a:fillRect/>
          </a:stretch>
        </p:blipFill>
        <p:spPr>
          <a:xfrm>
            <a:off x="1056442" y="792332"/>
            <a:ext cx="7457243" cy="5592932"/>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47</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2.8. </a:t>
            </a:r>
            <a:r>
              <a:rPr lang="fr-FR" dirty="0">
                <a:solidFill>
                  <a:srgbClr val="002060"/>
                </a:solidFill>
              </a:rPr>
              <a:t>Création vide sanitaire</a:t>
            </a:r>
            <a:endParaRPr lang="fr-FR" sz="2000" dirty="0">
              <a:solidFill>
                <a:srgbClr val="002060"/>
              </a:solidFill>
            </a:endParaRPr>
          </a:p>
        </p:txBody>
      </p:sp>
      <p:sp>
        <p:nvSpPr>
          <p:cNvPr id="14" name="ZoneTexte 94">
            <a:extLst>
              <a:ext uri="{FF2B5EF4-FFF2-40B4-BE49-F238E27FC236}">
                <a16:creationId xmlns="" xmlns:a16="http://schemas.microsoft.com/office/drawing/2014/main" id="{C525FC9E-7EE0-474C-A580-C7EAA47AACB3}"/>
              </a:ext>
            </a:extLst>
          </p:cNvPr>
          <p:cNvSpPr txBox="1">
            <a:spLocks noChangeArrowheads="1"/>
          </p:cNvSpPr>
          <p:nvPr/>
        </p:nvSpPr>
        <p:spPr bwMode="auto">
          <a:xfrm>
            <a:off x="2881325" y="1019758"/>
            <a:ext cx="5881675" cy="1077218"/>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l’ensemble des murs sur vide sanitaire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la commande  </a:t>
            </a:r>
            <a:r>
              <a:rPr lang="fr-FR" altLang="fr-FR" sz="1200" i="1" dirty="0">
                <a:latin typeface="Calibri"/>
                <a:cs typeface="Calibri"/>
                <a:sym typeface="Wingdings" panose="05000000000000000000" pitchFamily="2" charset="2"/>
              </a:rPr>
              <a:t>« Filtre » et ne sélectionner que les murs</a:t>
            </a:r>
          </a:p>
          <a:p>
            <a:pPr eaLnBrk="1" hangingPunct="1">
              <a:lnSpc>
                <a:spcPct val="100000"/>
              </a:lnSpc>
              <a:spcBef>
                <a:spcPct val="0"/>
              </a:spcBef>
              <a:buFont typeface="Wingdings" panose="05000000000000000000" pitchFamily="2" charset="2"/>
              <a:buChar char="è"/>
              <a:defRPr/>
            </a:pPr>
            <a:r>
              <a:rPr lang="fr-FR" altLang="fr-FR" sz="1200" i="1" dirty="0">
                <a:latin typeface="Calibri"/>
                <a:cs typeface="Calibri"/>
                <a:sym typeface="Wingdings" panose="05000000000000000000" pitchFamily="2" charset="2"/>
              </a:rPr>
              <a:t>Modifier les paramètres des murs :</a:t>
            </a:r>
          </a:p>
          <a:p>
            <a:pPr lvl="1" eaLnBrk="1" hangingPunct="1">
              <a:lnSpc>
                <a:spcPct val="100000"/>
              </a:lnSpc>
              <a:spcBef>
                <a:spcPct val="0"/>
              </a:spcBef>
              <a:buFont typeface="Wingdings" panose="05000000000000000000" pitchFamily="2" charset="2"/>
              <a:buChar char="è"/>
              <a:defRPr/>
            </a:pPr>
            <a:r>
              <a:rPr lang="fr-FR" altLang="fr-FR" sz="1400" i="1" dirty="0">
                <a:latin typeface="Calibri"/>
                <a:cs typeface="Calibri"/>
                <a:sym typeface="Wingdings" panose="05000000000000000000" pitchFamily="2" charset="2"/>
              </a:rPr>
              <a:t>Remettre le décalage des murs à 0,000</a:t>
            </a:r>
          </a:p>
          <a:p>
            <a:pPr lvl="1" eaLnBrk="1" hangingPunct="1">
              <a:lnSpc>
                <a:spcPct val="100000"/>
              </a:lnSpc>
              <a:spcBef>
                <a:spcPct val="0"/>
              </a:spcBef>
              <a:buFont typeface="Wingdings" panose="05000000000000000000" pitchFamily="2" charset="2"/>
              <a:buChar char="è"/>
              <a:defRPr/>
            </a:pPr>
            <a:r>
              <a:rPr lang="fr-FR" altLang="fr-FR" sz="1400" i="1" dirty="0">
                <a:latin typeface="Calibri"/>
                <a:cs typeface="Calibri"/>
                <a:sym typeface="Wingdings" panose="05000000000000000000" pitchFamily="2" charset="2"/>
              </a:rPr>
              <a:t>Mettre la contrainte supérieure des murs au 0-RDC</a:t>
            </a:r>
            <a:endParaRPr lang="fr-FR" altLang="fr-FR" sz="800" i="1" dirty="0">
              <a:latin typeface="Calibri"/>
              <a:cs typeface="Calibri"/>
              <a:sym typeface="Wingdings" panose="05000000000000000000" pitchFamily="2" charset="2"/>
            </a:endParaRPr>
          </a:p>
        </p:txBody>
      </p:sp>
      <p:cxnSp>
        <p:nvCxnSpPr>
          <p:cNvPr id="30" name="Connecteur droit avec flèche 29">
            <a:extLst>
              <a:ext uri="{FF2B5EF4-FFF2-40B4-BE49-F238E27FC236}">
                <a16:creationId xmlns="" xmlns:a16="http://schemas.microsoft.com/office/drawing/2014/main" id="{63AB11DF-638E-47A2-A4BA-B3C1D20D8270}"/>
              </a:ext>
            </a:extLst>
          </p:cNvPr>
          <p:cNvCxnSpPr>
            <a:cxnSpLocks/>
            <a:stCxn id="14" idx="2"/>
          </p:cNvCxnSpPr>
          <p:nvPr/>
        </p:nvCxnSpPr>
        <p:spPr>
          <a:xfrm flipH="1">
            <a:off x="4962617" y="2096976"/>
            <a:ext cx="859546" cy="188909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31" name="Groupe 95">
            <a:extLst>
              <a:ext uri="{FF2B5EF4-FFF2-40B4-BE49-F238E27FC236}">
                <a16:creationId xmlns="" xmlns:a16="http://schemas.microsoft.com/office/drawing/2014/main" id="{F8F9AD92-5894-44A5-8426-6E6236BD36D6}"/>
              </a:ext>
            </a:extLst>
          </p:cNvPr>
          <p:cNvGrpSpPr>
            <a:grpSpLocks/>
          </p:cNvGrpSpPr>
          <p:nvPr/>
        </p:nvGrpSpPr>
        <p:grpSpPr bwMode="auto">
          <a:xfrm>
            <a:off x="2720264" y="873182"/>
            <a:ext cx="322121" cy="276999"/>
            <a:chOff x="4198688" y="2102123"/>
            <a:chExt cx="326502" cy="277046"/>
          </a:xfrm>
        </p:grpSpPr>
        <p:sp>
          <p:nvSpPr>
            <p:cNvPr id="32" name="Ellipse 31">
              <a:extLst>
                <a:ext uri="{FF2B5EF4-FFF2-40B4-BE49-F238E27FC236}">
                  <a16:creationId xmlns="" xmlns:a16="http://schemas.microsoft.com/office/drawing/2014/main" id="{DA66549F-CE11-4039-A97B-B3E01AA9985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3" name="ZoneTexte 97">
              <a:extLst>
                <a:ext uri="{FF2B5EF4-FFF2-40B4-BE49-F238E27FC236}">
                  <a16:creationId xmlns="" xmlns:a16="http://schemas.microsoft.com/office/drawing/2014/main" id="{45455FCE-1F63-4C51-9F70-62C6D2342FF9}"/>
                </a:ext>
              </a:extLst>
            </p:cNvPr>
            <p:cNvSpPr txBox="1">
              <a:spLocks noChangeArrowheads="1"/>
            </p:cNvSpPr>
            <p:nvPr/>
          </p:nvSpPr>
          <p:spPr bwMode="auto">
            <a:xfrm>
              <a:off x="4206408" y="2102123"/>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9</a:t>
              </a:r>
              <a:endParaRPr lang="fr-FR" altLang="fr-FR" sz="1200" dirty="0">
                <a:cs typeface="Calibri"/>
              </a:endParaRPr>
            </a:p>
          </p:txBody>
        </p:sp>
      </p:grpSp>
      <p:pic>
        <p:nvPicPr>
          <p:cNvPr id="8" name="Image 7">
            <a:extLst>
              <a:ext uri="{FF2B5EF4-FFF2-40B4-BE49-F238E27FC236}">
                <a16:creationId xmlns="" xmlns:a16="http://schemas.microsoft.com/office/drawing/2014/main" id="{F816D517-C981-4F15-B655-A15D409C21B9}"/>
              </a:ext>
            </a:extLst>
          </p:cNvPr>
          <p:cNvPicPr>
            <a:picLocks noChangeAspect="1"/>
          </p:cNvPicPr>
          <p:nvPr/>
        </p:nvPicPr>
        <p:blipFill>
          <a:blip r:embed="rId3"/>
          <a:stretch>
            <a:fillRect/>
          </a:stretch>
        </p:blipFill>
        <p:spPr>
          <a:xfrm>
            <a:off x="6582234" y="2128873"/>
            <a:ext cx="2411045" cy="3055999"/>
          </a:xfrm>
          <a:prstGeom prst="rect">
            <a:avLst/>
          </a:prstGeom>
        </p:spPr>
      </p:pic>
      <p:cxnSp>
        <p:nvCxnSpPr>
          <p:cNvPr id="19" name="Connecteur droit avec flèche 18">
            <a:extLst>
              <a:ext uri="{FF2B5EF4-FFF2-40B4-BE49-F238E27FC236}">
                <a16:creationId xmlns="" xmlns:a16="http://schemas.microsoft.com/office/drawing/2014/main" id="{B0B5B270-C23C-4825-9ACE-2286C777ECD7}"/>
              </a:ext>
            </a:extLst>
          </p:cNvPr>
          <p:cNvCxnSpPr>
            <a:cxnSpLocks/>
            <a:stCxn id="14" idx="2"/>
          </p:cNvCxnSpPr>
          <p:nvPr/>
        </p:nvCxnSpPr>
        <p:spPr>
          <a:xfrm>
            <a:off x="5822163" y="2096976"/>
            <a:ext cx="760071" cy="162276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2" name="Connecteur droit avec flèche 21">
            <a:extLst>
              <a:ext uri="{FF2B5EF4-FFF2-40B4-BE49-F238E27FC236}">
                <a16:creationId xmlns="" xmlns:a16="http://schemas.microsoft.com/office/drawing/2014/main" id="{EDD87FC3-A301-4171-B9AD-9933D75BE738}"/>
              </a:ext>
            </a:extLst>
          </p:cNvPr>
          <p:cNvCxnSpPr>
            <a:cxnSpLocks/>
            <a:stCxn id="14" idx="2"/>
          </p:cNvCxnSpPr>
          <p:nvPr/>
        </p:nvCxnSpPr>
        <p:spPr>
          <a:xfrm>
            <a:off x="5822163" y="2096976"/>
            <a:ext cx="760071" cy="141858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152957216"/>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A24A80D5-6290-4C5A-97CD-BFD05113F3C7}"/>
              </a:ext>
            </a:extLst>
          </p:cNvPr>
          <p:cNvPicPr>
            <a:picLocks noChangeAspect="1"/>
          </p:cNvPicPr>
          <p:nvPr/>
        </p:nvPicPr>
        <p:blipFill>
          <a:blip r:embed="rId2"/>
          <a:stretch>
            <a:fillRect/>
          </a:stretch>
        </p:blipFill>
        <p:spPr>
          <a:xfrm>
            <a:off x="844346" y="742470"/>
            <a:ext cx="7865209" cy="5748788"/>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48</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2.8. </a:t>
            </a:r>
            <a:r>
              <a:rPr lang="fr-FR" dirty="0">
                <a:solidFill>
                  <a:srgbClr val="002060"/>
                </a:solidFill>
              </a:rPr>
              <a:t>Création vide sanitaire</a:t>
            </a:r>
            <a:endParaRPr lang="fr-FR" sz="2000" dirty="0">
              <a:solidFill>
                <a:srgbClr val="002060"/>
              </a:solidFill>
            </a:endParaRPr>
          </a:p>
        </p:txBody>
      </p:sp>
      <p:sp>
        <p:nvSpPr>
          <p:cNvPr id="14" name="ZoneTexte 94">
            <a:extLst>
              <a:ext uri="{FF2B5EF4-FFF2-40B4-BE49-F238E27FC236}">
                <a16:creationId xmlns="" xmlns:a16="http://schemas.microsoft.com/office/drawing/2014/main" id="{C525FC9E-7EE0-474C-A580-C7EAA47AACB3}"/>
              </a:ext>
            </a:extLst>
          </p:cNvPr>
          <p:cNvSpPr txBox="1">
            <a:spLocks noChangeArrowheads="1"/>
          </p:cNvSpPr>
          <p:nvPr/>
        </p:nvSpPr>
        <p:spPr bwMode="auto">
          <a:xfrm>
            <a:off x="2322032" y="1854259"/>
            <a:ext cx="3608251"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votre plan « -1b Vide sanitaire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Modifier</a:t>
            </a:r>
            <a:r>
              <a:rPr lang="fr-FR" altLang="fr-FR" sz="1200" dirty="0">
                <a:latin typeface="Calibri"/>
                <a:cs typeface="Calibri"/>
                <a:sym typeface="Wingdings" panose="05000000000000000000" pitchFamily="2" charset="2"/>
              </a:rPr>
              <a:t> le gabarit de vue préréglé par </a:t>
            </a:r>
            <a:r>
              <a:rPr lang="fr-FR" altLang="fr-FR" sz="1200" i="1" dirty="0">
                <a:latin typeface="Calibri"/>
                <a:cs typeface="Calibri"/>
                <a:sym typeface="Wingdings" panose="05000000000000000000" pitchFamily="2" charset="2"/>
              </a:rPr>
              <a:t> « Aucun »</a:t>
            </a:r>
            <a:endParaRPr lang="fr-FR" altLang="fr-FR" sz="800" i="1" dirty="0">
              <a:latin typeface="Calibri"/>
              <a:cs typeface="Calibri"/>
              <a:sym typeface="Wingdings" panose="05000000000000000000" pitchFamily="2" charset="2"/>
            </a:endParaRPr>
          </a:p>
        </p:txBody>
      </p:sp>
      <p:cxnSp>
        <p:nvCxnSpPr>
          <p:cNvPr id="30" name="Connecteur droit avec flèche 29">
            <a:extLst>
              <a:ext uri="{FF2B5EF4-FFF2-40B4-BE49-F238E27FC236}">
                <a16:creationId xmlns="" xmlns:a16="http://schemas.microsoft.com/office/drawing/2014/main" id="{63AB11DF-638E-47A2-A4BA-B3C1D20D8270}"/>
              </a:ext>
            </a:extLst>
          </p:cNvPr>
          <p:cNvCxnSpPr>
            <a:cxnSpLocks/>
            <a:stCxn id="14" idx="0"/>
          </p:cNvCxnSpPr>
          <p:nvPr/>
        </p:nvCxnSpPr>
        <p:spPr>
          <a:xfrm flipH="1" flipV="1">
            <a:off x="3876216" y="1590734"/>
            <a:ext cx="249942" cy="26352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31" name="Groupe 95">
            <a:extLst>
              <a:ext uri="{FF2B5EF4-FFF2-40B4-BE49-F238E27FC236}">
                <a16:creationId xmlns="" xmlns:a16="http://schemas.microsoft.com/office/drawing/2014/main" id="{F8F9AD92-5894-44A5-8426-6E6236BD36D6}"/>
              </a:ext>
            </a:extLst>
          </p:cNvPr>
          <p:cNvGrpSpPr>
            <a:grpSpLocks/>
          </p:cNvGrpSpPr>
          <p:nvPr/>
        </p:nvGrpSpPr>
        <p:grpSpPr bwMode="auto">
          <a:xfrm>
            <a:off x="2125341" y="1700948"/>
            <a:ext cx="393381" cy="276999"/>
            <a:chOff x="4162572" y="2095387"/>
            <a:chExt cx="398731" cy="277046"/>
          </a:xfrm>
        </p:grpSpPr>
        <p:sp>
          <p:nvSpPr>
            <p:cNvPr id="32" name="Ellipse 31">
              <a:extLst>
                <a:ext uri="{FF2B5EF4-FFF2-40B4-BE49-F238E27FC236}">
                  <a16:creationId xmlns="" xmlns:a16="http://schemas.microsoft.com/office/drawing/2014/main" id="{DA66549F-CE11-4039-A97B-B3E01AA9985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3" name="ZoneTexte 97">
              <a:extLst>
                <a:ext uri="{FF2B5EF4-FFF2-40B4-BE49-F238E27FC236}">
                  <a16:creationId xmlns="" xmlns:a16="http://schemas.microsoft.com/office/drawing/2014/main" id="{45455FCE-1F63-4C51-9F70-62C6D2342FF9}"/>
                </a:ext>
              </a:extLst>
            </p:cNvPr>
            <p:cNvSpPr txBox="1">
              <a:spLocks noChangeArrowheads="1"/>
            </p:cNvSpPr>
            <p:nvPr/>
          </p:nvSpPr>
          <p:spPr bwMode="auto">
            <a:xfrm>
              <a:off x="4162572" y="2095387"/>
              <a:ext cx="398731"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10</a:t>
              </a:r>
              <a:endParaRPr lang="fr-FR" altLang="fr-FR" sz="1200" dirty="0">
                <a:cs typeface="Calibri"/>
              </a:endParaRPr>
            </a:p>
          </p:txBody>
        </p:sp>
      </p:grpSp>
      <p:cxnSp>
        <p:nvCxnSpPr>
          <p:cNvPr id="19" name="Connecteur droit avec flèche 18">
            <a:extLst>
              <a:ext uri="{FF2B5EF4-FFF2-40B4-BE49-F238E27FC236}">
                <a16:creationId xmlns="" xmlns:a16="http://schemas.microsoft.com/office/drawing/2014/main" id="{B0B5B270-C23C-4825-9ACE-2286C777ECD7}"/>
              </a:ext>
            </a:extLst>
          </p:cNvPr>
          <p:cNvCxnSpPr>
            <a:cxnSpLocks/>
            <a:stCxn id="14" idx="2"/>
          </p:cNvCxnSpPr>
          <p:nvPr/>
        </p:nvCxnSpPr>
        <p:spPr>
          <a:xfrm flipH="1">
            <a:off x="1773621" y="2315924"/>
            <a:ext cx="2352537" cy="115391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2" name="Connecteur droit avec flèche 21">
            <a:extLst>
              <a:ext uri="{FF2B5EF4-FFF2-40B4-BE49-F238E27FC236}">
                <a16:creationId xmlns="" xmlns:a16="http://schemas.microsoft.com/office/drawing/2014/main" id="{EDD87FC3-A301-4171-B9AD-9933D75BE738}"/>
              </a:ext>
            </a:extLst>
          </p:cNvPr>
          <p:cNvCxnSpPr>
            <a:cxnSpLocks/>
            <a:stCxn id="14" idx="2"/>
          </p:cNvCxnSpPr>
          <p:nvPr/>
        </p:nvCxnSpPr>
        <p:spPr>
          <a:xfrm flipH="1">
            <a:off x="1773621" y="2315924"/>
            <a:ext cx="2352537" cy="60635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5" name="ZoneTexte 94">
            <a:extLst>
              <a:ext uri="{FF2B5EF4-FFF2-40B4-BE49-F238E27FC236}">
                <a16:creationId xmlns="" xmlns:a16="http://schemas.microsoft.com/office/drawing/2014/main" id="{42D4EF31-114C-4452-805B-0CF8C12DAE15}"/>
              </a:ext>
            </a:extLst>
          </p:cNvPr>
          <p:cNvSpPr txBox="1">
            <a:spLocks noChangeArrowheads="1"/>
          </p:cNvSpPr>
          <p:nvPr/>
        </p:nvSpPr>
        <p:spPr bwMode="auto">
          <a:xfrm>
            <a:off x="1865273" y="4842767"/>
            <a:ext cx="6932497" cy="1015663"/>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lgn="just" eaLnBrk="1" hangingPunct="1">
              <a:lnSpc>
                <a:spcPct val="100000"/>
              </a:lnSpc>
              <a:spcBef>
                <a:spcPct val="0"/>
              </a:spcBef>
              <a:buNone/>
              <a:defRPr/>
            </a:pPr>
            <a:r>
              <a:rPr lang="fr-FR" altLang="fr-FR" sz="1200" dirty="0">
                <a:latin typeface="Calibri"/>
                <a:cs typeface="Calibri"/>
                <a:sym typeface="Wingdings" panose="05000000000000000000" pitchFamily="2" charset="2"/>
              </a:rPr>
              <a:t>La plage de vue permet de régler ce qui est visible sur votre plan si on le définit comme dans cette fenêtre vous verrez tous les éléments entre le niveau -1b-Vide sanitaire et 0-RDC. Le plan de coupe représente la hauteur à laquelle on « coupe » les objets. Si vous avez une fenêtre dont l’appui est à 1m de hauteur et que vous prenez un plan de coupe à 80cm vous ne la verrez pas sur le plan.</a:t>
            </a:r>
          </a:p>
          <a:p>
            <a:pPr marL="0" indent="0" algn="just" eaLnBrk="1" hangingPunct="1">
              <a:lnSpc>
                <a:spcPct val="100000"/>
              </a:lnSpc>
              <a:spcBef>
                <a:spcPct val="0"/>
              </a:spcBef>
              <a:buNone/>
              <a:defRPr/>
            </a:pPr>
            <a:r>
              <a:rPr lang="fr-FR" altLang="fr-FR" sz="1200" b="1" dirty="0">
                <a:latin typeface="Calibri"/>
                <a:cs typeface="Calibri"/>
                <a:sym typeface="Wingdings" panose="05000000000000000000" pitchFamily="2" charset="2"/>
              </a:rPr>
              <a:t>Mettre</a:t>
            </a:r>
            <a:r>
              <a:rPr lang="fr-FR" altLang="fr-FR" sz="1200" dirty="0">
                <a:latin typeface="Calibri"/>
                <a:cs typeface="Calibri"/>
                <a:sym typeface="Wingdings" panose="05000000000000000000" pitchFamily="2" charset="2"/>
              </a:rPr>
              <a:t> les réglages suivants pour faire apparaître uniquement les murs du vide sanitaire</a:t>
            </a:r>
          </a:p>
        </p:txBody>
      </p:sp>
      <p:cxnSp>
        <p:nvCxnSpPr>
          <p:cNvPr id="34" name="Connecteur droit avec flèche 33">
            <a:extLst>
              <a:ext uri="{FF2B5EF4-FFF2-40B4-BE49-F238E27FC236}">
                <a16:creationId xmlns="" xmlns:a16="http://schemas.microsoft.com/office/drawing/2014/main" id="{E6954559-EE52-4874-B128-F858CC21E1E2}"/>
              </a:ext>
            </a:extLst>
          </p:cNvPr>
          <p:cNvCxnSpPr>
            <a:cxnSpLocks/>
          </p:cNvCxnSpPr>
          <p:nvPr/>
        </p:nvCxnSpPr>
        <p:spPr>
          <a:xfrm flipV="1">
            <a:off x="4140322" y="3752193"/>
            <a:ext cx="1685037" cy="109057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20" name="Groupe 95">
            <a:extLst>
              <a:ext uri="{FF2B5EF4-FFF2-40B4-BE49-F238E27FC236}">
                <a16:creationId xmlns="" xmlns:a16="http://schemas.microsoft.com/office/drawing/2014/main" id="{F8F9AD92-5894-44A5-8426-6E6236BD36D6}"/>
              </a:ext>
            </a:extLst>
          </p:cNvPr>
          <p:cNvGrpSpPr>
            <a:grpSpLocks/>
          </p:cNvGrpSpPr>
          <p:nvPr/>
        </p:nvGrpSpPr>
        <p:grpSpPr bwMode="auto">
          <a:xfrm>
            <a:off x="1706382" y="4704267"/>
            <a:ext cx="393381" cy="276999"/>
            <a:chOff x="4162572" y="2095387"/>
            <a:chExt cx="398731" cy="277046"/>
          </a:xfrm>
        </p:grpSpPr>
        <p:sp>
          <p:nvSpPr>
            <p:cNvPr id="21" name="Ellipse 20">
              <a:extLst>
                <a:ext uri="{FF2B5EF4-FFF2-40B4-BE49-F238E27FC236}">
                  <a16:creationId xmlns="" xmlns:a16="http://schemas.microsoft.com/office/drawing/2014/main" id="{DA66549F-CE11-4039-A97B-B3E01AA9985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45455FCE-1F63-4C51-9F70-62C6D2342FF9}"/>
                </a:ext>
              </a:extLst>
            </p:cNvPr>
            <p:cNvSpPr txBox="1">
              <a:spLocks noChangeArrowheads="1"/>
            </p:cNvSpPr>
            <p:nvPr/>
          </p:nvSpPr>
          <p:spPr bwMode="auto">
            <a:xfrm>
              <a:off x="4162572" y="2095387"/>
              <a:ext cx="398731"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11</a:t>
              </a:r>
              <a:endParaRPr lang="fr-FR" altLang="fr-FR" sz="1200" dirty="0">
                <a:cs typeface="Calibri"/>
              </a:endParaRPr>
            </a:p>
          </p:txBody>
        </p:sp>
      </p:grpSp>
    </p:spTree>
    <p:extLst>
      <p:ext uri="{BB962C8B-B14F-4D97-AF65-F5344CB8AC3E}">
        <p14:creationId xmlns:p14="http://schemas.microsoft.com/office/powerpoint/2010/main" val="3182139336"/>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AEFCF3B7-2252-4293-9B53-44F54763EF25}"/>
              </a:ext>
            </a:extLst>
          </p:cNvPr>
          <p:cNvPicPr>
            <a:picLocks noChangeAspect="1"/>
          </p:cNvPicPr>
          <p:nvPr/>
        </p:nvPicPr>
        <p:blipFill>
          <a:blip r:embed="rId2"/>
          <a:stretch>
            <a:fillRect/>
          </a:stretch>
        </p:blipFill>
        <p:spPr>
          <a:xfrm>
            <a:off x="859221" y="727952"/>
            <a:ext cx="7841070" cy="5704379"/>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49</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2.8. </a:t>
            </a:r>
            <a:r>
              <a:rPr lang="fr-FR" dirty="0">
                <a:solidFill>
                  <a:srgbClr val="002060"/>
                </a:solidFill>
              </a:rPr>
              <a:t>Création vide sanitaire</a:t>
            </a:r>
            <a:endParaRPr lang="fr-FR" sz="2000" dirty="0">
              <a:solidFill>
                <a:srgbClr val="002060"/>
              </a:solidFill>
            </a:endParaRPr>
          </a:p>
        </p:txBody>
      </p:sp>
      <p:sp>
        <p:nvSpPr>
          <p:cNvPr id="14" name="ZoneTexte 94">
            <a:extLst>
              <a:ext uri="{FF2B5EF4-FFF2-40B4-BE49-F238E27FC236}">
                <a16:creationId xmlns="" xmlns:a16="http://schemas.microsoft.com/office/drawing/2014/main" id="{C525FC9E-7EE0-474C-A580-C7EAA47AACB3}"/>
              </a:ext>
            </a:extLst>
          </p:cNvPr>
          <p:cNvSpPr txBox="1">
            <a:spLocks noChangeArrowheads="1"/>
          </p:cNvSpPr>
          <p:nvPr/>
        </p:nvSpPr>
        <p:spPr bwMode="auto">
          <a:xfrm>
            <a:off x="2322031" y="1854259"/>
            <a:ext cx="5357379"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un mur pour faire apparaître les commandes Modifier/Murs</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i="1" dirty="0">
                <a:latin typeface="Calibri"/>
                <a:cs typeface="Calibri"/>
                <a:sym typeface="Wingdings" panose="05000000000000000000" pitchFamily="2" charset="2"/>
              </a:rPr>
              <a:t> </a:t>
            </a:r>
            <a:r>
              <a:rPr lang="fr-FR" altLang="fr-FR" sz="1200" dirty="0">
                <a:latin typeface="Calibri"/>
                <a:cs typeface="Calibri"/>
                <a:sym typeface="Wingdings" panose="05000000000000000000" pitchFamily="2" charset="2"/>
              </a:rPr>
              <a:t>la commande Ajuster/Prolonger un angle</a:t>
            </a:r>
            <a:endParaRPr lang="fr-FR" altLang="fr-FR" sz="800" dirty="0">
              <a:latin typeface="Calibri"/>
              <a:cs typeface="Calibri"/>
              <a:sym typeface="Wingdings" panose="05000000000000000000" pitchFamily="2" charset="2"/>
            </a:endParaRPr>
          </a:p>
        </p:txBody>
      </p:sp>
      <p:cxnSp>
        <p:nvCxnSpPr>
          <p:cNvPr id="30" name="Connecteur droit avec flèche 29">
            <a:extLst>
              <a:ext uri="{FF2B5EF4-FFF2-40B4-BE49-F238E27FC236}">
                <a16:creationId xmlns="" xmlns:a16="http://schemas.microsoft.com/office/drawing/2014/main" id="{63AB11DF-638E-47A2-A4BA-B3C1D20D8270}"/>
              </a:ext>
            </a:extLst>
          </p:cNvPr>
          <p:cNvCxnSpPr>
            <a:cxnSpLocks/>
            <a:stCxn id="14" idx="0"/>
          </p:cNvCxnSpPr>
          <p:nvPr/>
        </p:nvCxnSpPr>
        <p:spPr>
          <a:xfrm flipH="1" flipV="1">
            <a:off x="3508693" y="1292773"/>
            <a:ext cx="1492028" cy="56148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2" name="Connecteur droit avec flèche 21">
            <a:extLst>
              <a:ext uri="{FF2B5EF4-FFF2-40B4-BE49-F238E27FC236}">
                <a16:creationId xmlns="" xmlns:a16="http://schemas.microsoft.com/office/drawing/2014/main" id="{EDD87FC3-A301-4171-B9AD-9933D75BE738}"/>
              </a:ext>
            </a:extLst>
          </p:cNvPr>
          <p:cNvCxnSpPr>
            <a:cxnSpLocks/>
            <a:stCxn id="14" idx="2"/>
          </p:cNvCxnSpPr>
          <p:nvPr/>
        </p:nvCxnSpPr>
        <p:spPr>
          <a:xfrm flipH="1">
            <a:off x="3365939" y="2315924"/>
            <a:ext cx="1634782" cy="115391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5" name="ZoneTexte 94">
            <a:extLst>
              <a:ext uri="{FF2B5EF4-FFF2-40B4-BE49-F238E27FC236}">
                <a16:creationId xmlns="" xmlns:a16="http://schemas.microsoft.com/office/drawing/2014/main" id="{42D4EF31-114C-4452-805B-0CF8C12DAE15}"/>
              </a:ext>
            </a:extLst>
          </p:cNvPr>
          <p:cNvSpPr txBox="1">
            <a:spLocks noChangeArrowheads="1"/>
          </p:cNvSpPr>
          <p:nvPr/>
        </p:nvSpPr>
        <p:spPr bwMode="auto">
          <a:xfrm>
            <a:off x="3669756" y="4104566"/>
            <a:ext cx="3854672"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lgn="just" eaLnBrk="1" hangingPunct="1">
              <a:lnSpc>
                <a:spcPct val="100000"/>
              </a:lnSpc>
              <a:spcBef>
                <a:spcPct val="0"/>
              </a:spcBef>
              <a:buNone/>
              <a:defRPr/>
            </a:pP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sur ces deux murs pour que REVIT prolonge l’angle</a:t>
            </a:r>
          </a:p>
          <a:p>
            <a:pPr marL="0" indent="0" algn="just" eaLnBrk="1" hangingPunct="1">
              <a:lnSpc>
                <a:spcPct val="100000"/>
              </a:lnSpc>
              <a:spcBef>
                <a:spcPct val="0"/>
              </a:spcBef>
              <a:buNone/>
              <a:defRPr/>
            </a:pPr>
            <a:r>
              <a:rPr lang="fr-FR" altLang="fr-FR" sz="1200" b="1" dirty="0">
                <a:latin typeface="Calibri"/>
                <a:cs typeface="Calibri"/>
                <a:sym typeface="Wingdings" panose="05000000000000000000" pitchFamily="2" charset="2"/>
              </a:rPr>
              <a:t>Refaire</a:t>
            </a:r>
            <a:r>
              <a:rPr lang="fr-FR" altLang="fr-FR" sz="1200" dirty="0">
                <a:latin typeface="Calibri"/>
                <a:cs typeface="Calibri"/>
                <a:sym typeface="Wingdings" panose="05000000000000000000" pitchFamily="2" charset="2"/>
              </a:rPr>
              <a:t> la manipulation de l’autre coté</a:t>
            </a:r>
          </a:p>
        </p:txBody>
      </p:sp>
      <p:cxnSp>
        <p:nvCxnSpPr>
          <p:cNvPr id="34" name="Connecteur droit avec flèche 33">
            <a:extLst>
              <a:ext uri="{FF2B5EF4-FFF2-40B4-BE49-F238E27FC236}">
                <a16:creationId xmlns="" xmlns:a16="http://schemas.microsoft.com/office/drawing/2014/main" id="{E6954559-EE52-4874-B128-F858CC21E1E2}"/>
              </a:ext>
            </a:extLst>
          </p:cNvPr>
          <p:cNvCxnSpPr>
            <a:cxnSpLocks/>
          </p:cNvCxnSpPr>
          <p:nvPr/>
        </p:nvCxnSpPr>
        <p:spPr>
          <a:xfrm>
            <a:off x="4048371" y="4551808"/>
            <a:ext cx="523629" cy="97333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9" name="Connecteur droit avec flèche 28">
            <a:extLst>
              <a:ext uri="{FF2B5EF4-FFF2-40B4-BE49-F238E27FC236}">
                <a16:creationId xmlns="" xmlns:a16="http://schemas.microsoft.com/office/drawing/2014/main" id="{E8BDC86E-6417-43A9-8620-A7CC7D90D276}"/>
              </a:ext>
            </a:extLst>
          </p:cNvPr>
          <p:cNvCxnSpPr>
            <a:cxnSpLocks/>
          </p:cNvCxnSpPr>
          <p:nvPr/>
        </p:nvCxnSpPr>
        <p:spPr>
          <a:xfrm flipH="1">
            <a:off x="3365939" y="4551808"/>
            <a:ext cx="682432" cy="14156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6" name="Connecteur droit avec flèche 35">
            <a:extLst>
              <a:ext uri="{FF2B5EF4-FFF2-40B4-BE49-F238E27FC236}">
                <a16:creationId xmlns="" xmlns:a16="http://schemas.microsoft.com/office/drawing/2014/main" id="{1C5BBC2D-8851-4E3B-9AA1-E7E47958B0E5}"/>
              </a:ext>
            </a:extLst>
          </p:cNvPr>
          <p:cNvCxnSpPr>
            <a:cxnSpLocks/>
          </p:cNvCxnSpPr>
          <p:nvPr/>
        </p:nvCxnSpPr>
        <p:spPr>
          <a:xfrm>
            <a:off x="6772760" y="4566231"/>
            <a:ext cx="216976" cy="22274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9" name="Connecteur droit avec flèche 38">
            <a:extLst>
              <a:ext uri="{FF2B5EF4-FFF2-40B4-BE49-F238E27FC236}">
                <a16:creationId xmlns="" xmlns:a16="http://schemas.microsoft.com/office/drawing/2014/main" id="{D3DDB6B5-FFF1-412A-982A-47E9DC47CA10}"/>
              </a:ext>
            </a:extLst>
          </p:cNvPr>
          <p:cNvCxnSpPr>
            <a:cxnSpLocks/>
          </p:cNvCxnSpPr>
          <p:nvPr/>
        </p:nvCxnSpPr>
        <p:spPr>
          <a:xfrm flipH="1">
            <a:off x="6048214" y="4566231"/>
            <a:ext cx="724546" cy="63473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5" name="Connecteur droit avec flèche 44">
            <a:extLst>
              <a:ext uri="{FF2B5EF4-FFF2-40B4-BE49-F238E27FC236}">
                <a16:creationId xmlns="" xmlns:a16="http://schemas.microsoft.com/office/drawing/2014/main" id="{39B1A132-A74C-4341-A147-BAD2DF4777F5}"/>
              </a:ext>
            </a:extLst>
          </p:cNvPr>
          <p:cNvCxnSpPr>
            <a:cxnSpLocks/>
          </p:cNvCxnSpPr>
          <p:nvPr/>
        </p:nvCxnSpPr>
        <p:spPr>
          <a:xfrm flipV="1">
            <a:off x="5000721" y="976393"/>
            <a:ext cx="694906" cy="87786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23" name="Groupe 95">
            <a:extLst>
              <a:ext uri="{FF2B5EF4-FFF2-40B4-BE49-F238E27FC236}">
                <a16:creationId xmlns="" xmlns:a16="http://schemas.microsoft.com/office/drawing/2014/main" id="{F8F9AD92-5894-44A5-8426-6E6236BD36D6}"/>
              </a:ext>
            </a:extLst>
          </p:cNvPr>
          <p:cNvGrpSpPr>
            <a:grpSpLocks/>
          </p:cNvGrpSpPr>
          <p:nvPr/>
        </p:nvGrpSpPr>
        <p:grpSpPr bwMode="auto">
          <a:xfrm>
            <a:off x="2125341" y="1700948"/>
            <a:ext cx="393381" cy="276999"/>
            <a:chOff x="4162572" y="2095387"/>
            <a:chExt cx="398731" cy="277046"/>
          </a:xfrm>
        </p:grpSpPr>
        <p:sp>
          <p:nvSpPr>
            <p:cNvPr id="35" name="Ellipse 34">
              <a:extLst>
                <a:ext uri="{FF2B5EF4-FFF2-40B4-BE49-F238E27FC236}">
                  <a16:creationId xmlns="" xmlns:a16="http://schemas.microsoft.com/office/drawing/2014/main" id="{DA66549F-CE11-4039-A97B-B3E01AA9985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7" name="ZoneTexte 97">
              <a:extLst>
                <a:ext uri="{FF2B5EF4-FFF2-40B4-BE49-F238E27FC236}">
                  <a16:creationId xmlns="" xmlns:a16="http://schemas.microsoft.com/office/drawing/2014/main" id="{45455FCE-1F63-4C51-9F70-62C6D2342FF9}"/>
                </a:ext>
              </a:extLst>
            </p:cNvPr>
            <p:cNvSpPr txBox="1">
              <a:spLocks noChangeArrowheads="1"/>
            </p:cNvSpPr>
            <p:nvPr/>
          </p:nvSpPr>
          <p:spPr bwMode="auto">
            <a:xfrm>
              <a:off x="4162572" y="2095387"/>
              <a:ext cx="398731"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12</a:t>
              </a:r>
              <a:endParaRPr lang="fr-FR" altLang="fr-FR" sz="1200" dirty="0">
                <a:cs typeface="Calibri"/>
              </a:endParaRPr>
            </a:p>
          </p:txBody>
        </p:sp>
      </p:grpSp>
      <p:grpSp>
        <p:nvGrpSpPr>
          <p:cNvPr id="38" name="Groupe 95">
            <a:extLst>
              <a:ext uri="{FF2B5EF4-FFF2-40B4-BE49-F238E27FC236}">
                <a16:creationId xmlns="" xmlns:a16="http://schemas.microsoft.com/office/drawing/2014/main" id="{F8F9AD92-5894-44A5-8426-6E6236BD36D6}"/>
              </a:ext>
            </a:extLst>
          </p:cNvPr>
          <p:cNvGrpSpPr>
            <a:grpSpLocks/>
          </p:cNvGrpSpPr>
          <p:nvPr/>
        </p:nvGrpSpPr>
        <p:grpSpPr bwMode="auto">
          <a:xfrm>
            <a:off x="3437201" y="3911307"/>
            <a:ext cx="393381" cy="276999"/>
            <a:chOff x="4162572" y="2095387"/>
            <a:chExt cx="398731" cy="277046"/>
          </a:xfrm>
        </p:grpSpPr>
        <p:sp>
          <p:nvSpPr>
            <p:cNvPr id="40" name="Ellipse 39">
              <a:extLst>
                <a:ext uri="{FF2B5EF4-FFF2-40B4-BE49-F238E27FC236}">
                  <a16:creationId xmlns="" xmlns:a16="http://schemas.microsoft.com/office/drawing/2014/main" id="{DA66549F-CE11-4039-A97B-B3E01AA9985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41" name="ZoneTexte 97">
              <a:extLst>
                <a:ext uri="{FF2B5EF4-FFF2-40B4-BE49-F238E27FC236}">
                  <a16:creationId xmlns="" xmlns:a16="http://schemas.microsoft.com/office/drawing/2014/main" id="{45455FCE-1F63-4C51-9F70-62C6D2342FF9}"/>
                </a:ext>
              </a:extLst>
            </p:cNvPr>
            <p:cNvSpPr txBox="1">
              <a:spLocks noChangeArrowheads="1"/>
            </p:cNvSpPr>
            <p:nvPr/>
          </p:nvSpPr>
          <p:spPr bwMode="auto">
            <a:xfrm>
              <a:off x="4162572" y="2095387"/>
              <a:ext cx="398731"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13</a:t>
              </a:r>
              <a:endParaRPr lang="fr-FR" altLang="fr-FR" sz="1200" dirty="0">
                <a:cs typeface="Calibri"/>
              </a:endParaRPr>
            </a:p>
          </p:txBody>
        </p:sp>
      </p:grpSp>
    </p:spTree>
    <p:extLst>
      <p:ext uri="{BB962C8B-B14F-4D97-AF65-F5344CB8AC3E}">
        <p14:creationId xmlns:p14="http://schemas.microsoft.com/office/powerpoint/2010/main" val="2043451345"/>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 xmlns:a16="http://schemas.microsoft.com/office/drawing/2014/main" id="{31197088-5FD2-4C1F-AFD4-C798140DCE77}"/>
              </a:ext>
            </a:extLst>
          </p:cNvPr>
          <p:cNvPicPr>
            <a:picLocks noChangeAspect="1"/>
          </p:cNvPicPr>
          <p:nvPr/>
        </p:nvPicPr>
        <p:blipFill>
          <a:blip r:embed="rId2"/>
          <a:stretch>
            <a:fillRect/>
          </a:stretch>
        </p:blipFill>
        <p:spPr>
          <a:xfrm>
            <a:off x="2283258" y="1283056"/>
            <a:ext cx="3463282" cy="1725907"/>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7938" y="3492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1. Prise en main du logiciel</a:t>
            </a:r>
          </a:p>
          <a:p>
            <a:pPr eaLnBrk="1" fontAlgn="auto" hangingPunct="1">
              <a:spcBef>
                <a:spcPts val="0"/>
              </a:spcBef>
              <a:spcAft>
                <a:spcPts val="0"/>
              </a:spcAft>
              <a:defRPr/>
            </a:pPr>
            <a:r>
              <a:rPr lang="fr-FR" dirty="0">
                <a:solidFill>
                  <a:srgbClr val="002060"/>
                </a:solidFill>
                <a:latin typeface="+mn-lt"/>
              </a:rPr>
              <a:t>1.1. Ouverture d’un projet</a:t>
            </a:r>
            <a:endParaRPr lang="fr-FR" sz="2000" dirty="0">
              <a:solidFill>
                <a:srgbClr val="002060"/>
              </a:solidFill>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5</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3002806" y="1287345"/>
            <a:ext cx="4383186" cy="27699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Sur les 3 fenêtres qui s’ouvrent, </a:t>
            </a: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 Ne pas charger » </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2835247" y="1153279"/>
            <a:ext cx="334963" cy="277813"/>
            <a:chOff x="4198688" y="2087836"/>
            <a:chExt cx="318782" cy="277860"/>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3</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2"/>
          </p:cNvCxnSpPr>
          <p:nvPr/>
        </p:nvCxnSpPr>
        <p:spPr>
          <a:xfrm flipH="1">
            <a:off x="5153686" y="1564344"/>
            <a:ext cx="40713" cy="108564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11" name="Image 10">
            <a:extLst>
              <a:ext uri="{FF2B5EF4-FFF2-40B4-BE49-F238E27FC236}">
                <a16:creationId xmlns="" xmlns:a16="http://schemas.microsoft.com/office/drawing/2014/main" id="{4389C523-6153-4D6A-90C1-9ADC35590578}"/>
              </a:ext>
            </a:extLst>
          </p:cNvPr>
          <p:cNvPicPr>
            <a:picLocks noChangeAspect="1"/>
          </p:cNvPicPr>
          <p:nvPr/>
        </p:nvPicPr>
        <p:blipFill>
          <a:blip r:embed="rId3"/>
          <a:stretch>
            <a:fillRect/>
          </a:stretch>
        </p:blipFill>
        <p:spPr>
          <a:xfrm>
            <a:off x="1806705" y="3429000"/>
            <a:ext cx="4957433" cy="2146838"/>
          </a:xfrm>
          <a:prstGeom prst="rect">
            <a:avLst/>
          </a:prstGeom>
        </p:spPr>
      </p:pic>
      <p:sp>
        <p:nvSpPr>
          <p:cNvPr id="30" name="ZoneTexte 94">
            <a:extLst>
              <a:ext uri="{FF2B5EF4-FFF2-40B4-BE49-F238E27FC236}">
                <a16:creationId xmlns="" xmlns:a16="http://schemas.microsoft.com/office/drawing/2014/main" id="{D2859B2B-BD2B-4CAB-929B-C2C600BEA6BC}"/>
              </a:ext>
            </a:extLst>
          </p:cNvPr>
          <p:cNvSpPr txBox="1">
            <a:spLocks noChangeArrowheads="1"/>
          </p:cNvSpPr>
          <p:nvPr/>
        </p:nvSpPr>
        <p:spPr bwMode="auto">
          <a:xfrm>
            <a:off x="2134097" y="3091357"/>
            <a:ext cx="4301761"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 Nouveau »</a:t>
            </a:r>
          </a:p>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Cliquer sur « Parcourir » dans la nouvelle fenêtre qui s’ouvre  </a:t>
            </a:r>
          </a:p>
        </p:txBody>
      </p:sp>
      <p:grpSp>
        <p:nvGrpSpPr>
          <p:cNvPr id="31" name="Groupe 95">
            <a:extLst>
              <a:ext uri="{FF2B5EF4-FFF2-40B4-BE49-F238E27FC236}">
                <a16:creationId xmlns="" xmlns:a16="http://schemas.microsoft.com/office/drawing/2014/main" id="{3FEA218A-6CEC-4FC7-AA63-683D1DCD5D9B}"/>
              </a:ext>
            </a:extLst>
          </p:cNvPr>
          <p:cNvGrpSpPr>
            <a:grpSpLocks/>
          </p:cNvGrpSpPr>
          <p:nvPr/>
        </p:nvGrpSpPr>
        <p:grpSpPr bwMode="auto">
          <a:xfrm>
            <a:off x="1966538" y="2957291"/>
            <a:ext cx="334963" cy="277813"/>
            <a:chOff x="4198688" y="2087836"/>
            <a:chExt cx="318782" cy="277860"/>
          </a:xfrm>
        </p:grpSpPr>
        <p:sp>
          <p:nvSpPr>
            <p:cNvPr id="32" name="Ellipse 31">
              <a:extLst>
                <a:ext uri="{FF2B5EF4-FFF2-40B4-BE49-F238E27FC236}">
                  <a16:creationId xmlns="" xmlns:a16="http://schemas.microsoft.com/office/drawing/2014/main" id="{FAAF302E-1B71-4758-9AA9-62A638935608}"/>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3" name="ZoneTexte 97">
              <a:extLst>
                <a:ext uri="{FF2B5EF4-FFF2-40B4-BE49-F238E27FC236}">
                  <a16:creationId xmlns="" xmlns:a16="http://schemas.microsoft.com/office/drawing/2014/main" id="{2BA9A36E-16CF-4CE4-A92C-F78D0F376C97}"/>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4</a:t>
              </a:r>
            </a:p>
          </p:txBody>
        </p:sp>
      </p:grpSp>
      <p:cxnSp>
        <p:nvCxnSpPr>
          <p:cNvPr id="34" name="Connecteur droit avec flèche 33">
            <a:extLst>
              <a:ext uri="{FF2B5EF4-FFF2-40B4-BE49-F238E27FC236}">
                <a16:creationId xmlns="" xmlns:a16="http://schemas.microsoft.com/office/drawing/2014/main" id="{F6032407-B55A-4732-8EE8-379DD262DCE4}"/>
              </a:ext>
            </a:extLst>
          </p:cNvPr>
          <p:cNvCxnSpPr>
            <a:cxnSpLocks/>
            <a:stCxn id="30" idx="2"/>
          </p:cNvCxnSpPr>
          <p:nvPr/>
        </p:nvCxnSpPr>
        <p:spPr>
          <a:xfrm flipH="1">
            <a:off x="2498268" y="3553022"/>
            <a:ext cx="1786710" cy="94939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19" name="Image 18">
            <a:extLst>
              <a:ext uri="{FF2B5EF4-FFF2-40B4-BE49-F238E27FC236}">
                <a16:creationId xmlns="" xmlns:a16="http://schemas.microsoft.com/office/drawing/2014/main" id="{AFC3041A-D5F3-497F-8FE8-B8474A828AD0}"/>
              </a:ext>
            </a:extLst>
          </p:cNvPr>
          <p:cNvPicPr>
            <a:picLocks noChangeAspect="1"/>
          </p:cNvPicPr>
          <p:nvPr/>
        </p:nvPicPr>
        <p:blipFill>
          <a:blip r:embed="rId4"/>
          <a:stretch>
            <a:fillRect/>
          </a:stretch>
        </p:blipFill>
        <p:spPr>
          <a:xfrm>
            <a:off x="4882950" y="4599882"/>
            <a:ext cx="1727179" cy="931365"/>
          </a:xfrm>
          <a:prstGeom prst="rect">
            <a:avLst/>
          </a:prstGeom>
        </p:spPr>
      </p:pic>
      <p:cxnSp>
        <p:nvCxnSpPr>
          <p:cNvPr id="35" name="Connecteur droit avec flèche 34">
            <a:extLst>
              <a:ext uri="{FF2B5EF4-FFF2-40B4-BE49-F238E27FC236}">
                <a16:creationId xmlns="" xmlns:a16="http://schemas.microsoft.com/office/drawing/2014/main" id="{70CD733A-EA6A-41EE-A855-D37B5D769C00}"/>
              </a:ext>
            </a:extLst>
          </p:cNvPr>
          <p:cNvCxnSpPr>
            <a:cxnSpLocks/>
          </p:cNvCxnSpPr>
          <p:nvPr/>
        </p:nvCxnSpPr>
        <p:spPr>
          <a:xfrm>
            <a:off x="4284978" y="3553022"/>
            <a:ext cx="1892155" cy="128704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640960165"/>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Image 18">
            <a:extLst>
              <a:ext uri="{FF2B5EF4-FFF2-40B4-BE49-F238E27FC236}">
                <a16:creationId xmlns="" xmlns:a16="http://schemas.microsoft.com/office/drawing/2014/main" id="{BD6DD2C2-B430-4C19-A7AA-BE23E4045821}"/>
              </a:ext>
            </a:extLst>
          </p:cNvPr>
          <p:cNvPicPr>
            <a:picLocks noChangeAspect="1"/>
          </p:cNvPicPr>
          <p:nvPr/>
        </p:nvPicPr>
        <p:blipFill>
          <a:blip r:embed="rId2"/>
          <a:stretch>
            <a:fillRect/>
          </a:stretch>
        </p:blipFill>
        <p:spPr>
          <a:xfrm>
            <a:off x="701724" y="782537"/>
            <a:ext cx="7876329" cy="5710338"/>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50</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2.8. </a:t>
            </a:r>
            <a:r>
              <a:rPr lang="fr-FR" dirty="0">
                <a:solidFill>
                  <a:srgbClr val="002060"/>
                </a:solidFill>
              </a:rPr>
              <a:t>Création vide sanitaire</a:t>
            </a:r>
            <a:endParaRPr lang="fr-FR" sz="2000" dirty="0">
              <a:solidFill>
                <a:srgbClr val="002060"/>
              </a:solidFill>
            </a:endParaRPr>
          </a:p>
        </p:txBody>
      </p:sp>
      <p:sp>
        <p:nvSpPr>
          <p:cNvPr id="14" name="ZoneTexte 94">
            <a:extLst>
              <a:ext uri="{FF2B5EF4-FFF2-40B4-BE49-F238E27FC236}">
                <a16:creationId xmlns="" xmlns:a16="http://schemas.microsoft.com/office/drawing/2014/main" id="{C525FC9E-7EE0-474C-A580-C7EAA47AACB3}"/>
              </a:ext>
            </a:extLst>
          </p:cNvPr>
          <p:cNvSpPr txBox="1">
            <a:spLocks noChangeArrowheads="1"/>
          </p:cNvSpPr>
          <p:nvPr/>
        </p:nvSpPr>
        <p:spPr bwMode="auto">
          <a:xfrm>
            <a:off x="2322030" y="1854259"/>
            <a:ext cx="6266509"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Repasser sur la vue 0-RDC</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les deux poteaux (pour rappel touche Ctrl pour sélectionner plusieurs éléments)</a:t>
            </a:r>
            <a:endParaRPr lang="fr-FR" altLang="fr-FR" sz="1200" i="1" dirty="0">
              <a:latin typeface="Calibri"/>
              <a:cs typeface="Calibri"/>
              <a:sym typeface="Wingdings" panose="05000000000000000000" pitchFamily="2" charset="2"/>
            </a:endParaRP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la commande </a:t>
            </a:r>
            <a:r>
              <a:rPr lang="fr-FR" altLang="fr-FR" sz="1200" i="1" dirty="0">
                <a:latin typeface="Calibri"/>
                <a:cs typeface="Calibri"/>
                <a:sym typeface="Wingdings" panose="05000000000000000000" pitchFamily="2" charset="2"/>
              </a:rPr>
              <a:t>« Copier »</a:t>
            </a:r>
            <a:r>
              <a:rPr lang="fr-FR" altLang="fr-FR" sz="1200" dirty="0">
                <a:latin typeface="Calibri"/>
                <a:cs typeface="Calibri"/>
                <a:sym typeface="Wingdings" panose="05000000000000000000" pitchFamily="2" charset="2"/>
              </a:rPr>
              <a:t> puis </a:t>
            </a:r>
            <a:r>
              <a:rPr lang="fr-FR" altLang="fr-FR" sz="1200" i="1" dirty="0">
                <a:latin typeface="Calibri"/>
                <a:cs typeface="Calibri"/>
                <a:sym typeface="Wingdings" panose="05000000000000000000" pitchFamily="2" charset="2"/>
              </a:rPr>
              <a:t>« Coller/aligné » </a:t>
            </a:r>
            <a:r>
              <a:rPr lang="fr-FR" altLang="fr-FR" sz="1200" dirty="0">
                <a:latin typeface="Calibri"/>
                <a:cs typeface="Calibri"/>
                <a:sym typeface="Wingdings" panose="05000000000000000000" pitchFamily="2" charset="2"/>
              </a:rPr>
              <a:t>sur les niveaux sélectionnés</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le niveau -1b – Vide sanitaire</a:t>
            </a:r>
            <a:endParaRPr lang="fr-FR" altLang="fr-FR" sz="800" dirty="0">
              <a:latin typeface="Calibri"/>
              <a:cs typeface="Calibri"/>
              <a:sym typeface="Wingdings" panose="05000000000000000000" pitchFamily="2" charset="2"/>
            </a:endParaRPr>
          </a:p>
        </p:txBody>
      </p:sp>
      <p:cxnSp>
        <p:nvCxnSpPr>
          <p:cNvPr id="30" name="Connecteur droit avec flèche 29">
            <a:extLst>
              <a:ext uri="{FF2B5EF4-FFF2-40B4-BE49-F238E27FC236}">
                <a16:creationId xmlns="" xmlns:a16="http://schemas.microsoft.com/office/drawing/2014/main" id="{63AB11DF-638E-47A2-A4BA-B3C1D20D8270}"/>
              </a:ext>
            </a:extLst>
          </p:cNvPr>
          <p:cNvCxnSpPr>
            <a:cxnSpLocks/>
            <a:stCxn id="14" idx="1"/>
          </p:cNvCxnSpPr>
          <p:nvPr/>
        </p:nvCxnSpPr>
        <p:spPr>
          <a:xfrm flipH="1" flipV="1">
            <a:off x="1605506" y="1342560"/>
            <a:ext cx="716524" cy="92719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2" name="Connecteur droit avec flèche 21">
            <a:extLst>
              <a:ext uri="{FF2B5EF4-FFF2-40B4-BE49-F238E27FC236}">
                <a16:creationId xmlns="" xmlns:a16="http://schemas.microsoft.com/office/drawing/2014/main" id="{EDD87FC3-A301-4171-B9AD-9933D75BE738}"/>
              </a:ext>
            </a:extLst>
          </p:cNvPr>
          <p:cNvCxnSpPr>
            <a:cxnSpLocks/>
          </p:cNvCxnSpPr>
          <p:nvPr/>
        </p:nvCxnSpPr>
        <p:spPr>
          <a:xfrm flipH="1" flipV="1">
            <a:off x="1868214" y="1221828"/>
            <a:ext cx="1245477" cy="63243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4" name="Connecteur droit avec flèche 33">
            <a:extLst>
              <a:ext uri="{FF2B5EF4-FFF2-40B4-BE49-F238E27FC236}">
                <a16:creationId xmlns="" xmlns:a16="http://schemas.microsoft.com/office/drawing/2014/main" id="{E6954559-EE52-4874-B128-F858CC21E1E2}"/>
              </a:ext>
            </a:extLst>
          </p:cNvPr>
          <p:cNvCxnSpPr>
            <a:cxnSpLocks/>
            <a:stCxn id="14" idx="2"/>
          </p:cNvCxnSpPr>
          <p:nvPr/>
        </p:nvCxnSpPr>
        <p:spPr>
          <a:xfrm>
            <a:off x="5455285" y="2685256"/>
            <a:ext cx="819391" cy="79892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9" name="Connecteur droit avec flèche 28">
            <a:extLst>
              <a:ext uri="{FF2B5EF4-FFF2-40B4-BE49-F238E27FC236}">
                <a16:creationId xmlns="" xmlns:a16="http://schemas.microsoft.com/office/drawing/2014/main" id="{E8BDC86E-6417-43A9-8620-A7CC7D90D276}"/>
              </a:ext>
            </a:extLst>
          </p:cNvPr>
          <p:cNvCxnSpPr>
            <a:cxnSpLocks/>
          </p:cNvCxnSpPr>
          <p:nvPr/>
        </p:nvCxnSpPr>
        <p:spPr>
          <a:xfrm flipH="1">
            <a:off x="4012324" y="2685256"/>
            <a:ext cx="1442960" cy="79892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41" name="Image 40">
            <a:extLst>
              <a:ext uri="{FF2B5EF4-FFF2-40B4-BE49-F238E27FC236}">
                <a16:creationId xmlns="" xmlns:a16="http://schemas.microsoft.com/office/drawing/2014/main" id="{77D5D5FD-0EE3-4E6B-9F87-24A854FDF52C}"/>
              </a:ext>
            </a:extLst>
          </p:cNvPr>
          <p:cNvPicPr>
            <a:picLocks noChangeAspect="1"/>
          </p:cNvPicPr>
          <p:nvPr/>
        </p:nvPicPr>
        <p:blipFill>
          <a:blip r:embed="rId3"/>
          <a:stretch>
            <a:fillRect/>
          </a:stretch>
        </p:blipFill>
        <p:spPr>
          <a:xfrm>
            <a:off x="6392068" y="2881613"/>
            <a:ext cx="1717497" cy="2202738"/>
          </a:xfrm>
          <a:prstGeom prst="rect">
            <a:avLst/>
          </a:prstGeom>
        </p:spPr>
      </p:pic>
      <p:pic>
        <p:nvPicPr>
          <p:cNvPr id="42" name="Image 41">
            <a:extLst>
              <a:ext uri="{FF2B5EF4-FFF2-40B4-BE49-F238E27FC236}">
                <a16:creationId xmlns="" xmlns:a16="http://schemas.microsoft.com/office/drawing/2014/main" id="{FA292578-416B-4B76-BCEE-3C80F6B98B5C}"/>
              </a:ext>
            </a:extLst>
          </p:cNvPr>
          <p:cNvPicPr>
            <a:picLocks noChangeAspect="1"/>
          </p:cNvPicPr>
          <p:nvPr/>
        </p:nvPicPr>
        <p:blipFill>
          <a:blip r:embed="rId4"/>
          <a:stretch>
            <a:fillRect/>
          </a:stretch>
        </p:blipFill>
        <p:spPr>
          <a:xfrm>
            <a:off x="1708482" y="3594779"/>
            <a:ext cx="1878802" cy="2599549"/>
          </a:xfrm>
          <a:prstGeom prst="rect">
            <a:avLst/>
          </a:prstGeom>
        </p:spPr>
      </p:pic>
      <p:cxnSp>
        <p:nvCxnSpPr>
          <p:cNvPr id="46" name="Connecteur droit avec flèche 45">
            <a:extLst>
              <a:ext uri="{FF2B5EF4-FFF2-40B4-BE49-F238E27FC236}">
                <a16:creationId xmlns="" xmlns:a16="http://schemas.microsoft.com/office/drawing/2014/main" id="{E88AD1D3-9BAC-4D07-AC58-3D554DEAB784}"/>
              </a:ext>
            </a:extLst>
          </p:cNvPr>
          <p:cNvCxnSpPr>
            <a:cxnSpLocks/>
            <a:stCxn id="14" idx="2"/>
          </p:cNvCxnSpPr>
          <p:nvPr/>
        </p:nvCxnSpPr>
        <p:spPr>
          <a:xfrm>
            <a:off x="5455285" y="2685256"/>
            <a:ext cx="1047595" cy="55298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48" name="ZoneTexte 94">
            <a:extLst>
              <a:ext uri="{FF2B5EF4-FFF2-40B4-BE49-F238E27FC236}">
                <a16:creationId xmlns="" xmlns:a16="http://schemas.microsoft.com/office/drawing/2014/main" id="{D30C6839-0A20-4599-BAD9-13762BBA111E}"/>
              </a:ext>
            </a:extLst>
          </p:cNvPr>
          <p:cNvSpPr txBox="1">
            <a:spLocks noChangeArrowheads="1"/>
          </p:cNvSpPr>
          <p:nvPr/>
        </p:nvSpPr>
        <p:spPr bwMode="auto">
          <a:xfrm>
            <a:off x="3884775" y="5245806"/>
            <a:ext cx="4470949"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 Comme pour les murs </a:t>
            </a:r>
            <a:r>
              <a:rPr lang="fr-FR" altLang="fr-FR" sz="1200" b="1" dirty="0">
                <a:latin typeface="Calibri"/>
                <a:cs typeface="Calibri"/>
                <a:sym typeface="Wingdings" panose="05000000000000000000" pitchFamily="2" charset="2"/>
              </a:rPr>
              <a:t>changer</a:t>
            </a:r>
            <a:r>
              <a:rPr lang="fr-FR" altLang="fr-FR" sz="1200" dirty="0">
                <a:latin typeface="Calibri"/>
                <a:cs typeface="Calibri"/>
                <a:sym typeface="Wingdings" panose="05000000000000000000" pitchFamily="2" charset="2"/>
              </a:rPr>
              <a:t> les paramètres pour les contraintes supérieures et le décalage</a:t>
            </a:r>
            <a:endParaRPr lang="fr-FR" altLang="fr-FR" sz="800" dirty="0">
              <a:latin typeface="Calibri"/>
              <a:cs typeface="Calibri"/>
              <a:sym typeface="Wingdings" panose="05000000000000000000" pitchFamily="2" charset="2"/>
            </a:endParaRPr>
          </a:p>
        </p:txBody>
      </p:sp>
      <p:cxnSp>
        <p:nvCxnSpPr>
          <p:cNvPr id="52" name="Connecteur droit avec flèche 51">
            <a:extLst>
              <a:ext uri="{FF2B5EF4-FFF2-40B4-BE49-F238E27FC236}">
                <a16:creationId xmlns="" xmlns:a16="http://schemas.microsoft.com/office/drawing/2014/main" id="{32FD8D5E-D4F8-4CF2-9AF5-C52F7DAB6A1F}"/>
              </a:ext>
            </a:extLst>
          </p:cNvPr>
          <p:cNvCxnSpPr>
            <a:cxnSpLocks/>
            <a:stCxn id="48" idx="1"/>
          </p:cNvCxnSpPr>
          <p:nvPr/>
        </p:nvCxnSpPr>
        <p:spPr>
          <a:xfrm flipH="1" flipV="1">
            <a:off x="3028950" y="5084351"/>
            <a:ext cx="855825" cy="39228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55" name="Connecteur droit avec flèche 54">
            <a:extLst>
              <a:ext uri="{FF2B5EF4-FFF2-40B4-BE49-F238E27FC236}">
                <a16:creationId xmlns="" xmlns:a16="http://schemas.microsoft.com/office/drawing/2014/main" id="{9B29887C-C3AA-42A7-8851-37887C5200B4}"/>
              </a:ext>
            </a:extLst>
          </p:cNvPr>
          <p:cNvCxnSpPr>
            <a:cxnSpLocks/>
          </p:cNvCxnSpPr>
          <p:nvPr/>
        </p:nvCxnSpPr>
        <p:spPr>
          <a:xfrm flipH="1" flipV="1">
            <a:off x="3018464" y="5213114"/>
            <a:ext cx="855825" cy="26352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25" name="Groupe 95">
            <a:extLst>
              <a:ext uri="{FF2B5EF4-FFF2-40B4-BE49-F238E27FC236}">
                <a16:creationId xmlns="" xmlns:a16="http://schemas.microsoft.com/office/drawing/2014/main" id="{F8F9AD92-5894-44A5-8426-6E6236BD36D6}"/>
              </a:ext>
            </a:extLst>
          </p:cNvPr>
          <p:cNvGrpSpPr>
            <a:grpSpLocks/>
          </p:cNvGrpSpPr>
          <p:nvPr/>
        </p:nvGrpSpPr>
        <p:grpSpPr bwMode="auto">
          <a:xfrm>
            <a:off x="2125341" y="1700948"/>
            <a:ext cx="393381" cy="276999"/>
            <a:chOff x="4162572" y="2095387"/>
            <a:chExt cx="398731" cy="277046"/>
          </a:xfrm>
        </p:grpSpPr>
        <p:sp>
          <p:nvSpPr>
            <p:cNvPr id="26" name="Ellipse 25">
              <a:extLst>
                <a:ext uri="{FF2B5EF4-FFF2-40B4-BE49-F238E27FC236}">
                  <a16:creationId xmlns="" xmlns:a16="http://schemas.microsoft.com/office/drawing/2014/main" id="{DA66549F-CE11-4039-A97B-B3E01AA9985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7" name="ZoneTexte 97">
              <a:extLst>
                <a:ext uri="{FF2B5EF4-FFF2-40B4-BE49-F238E27FC236}">
                  <a16:creationId xmlns="" xmlns:a16="http://schemas.microsoft.com/office/drawing/2014/main" id="{45455FCE-1F63-4C51-9F70-62C6D2342FF9}"/>
                </a:ext>
              </a:extLst>
            </p:cNvPr>
            <p:cNvSpPr txBox="1">
              <a:spLocks noChangeArrowheads="1"/>
            </p:cNvSpPr>
            <p:nvPr/>
          </p:nvSpPr>
          <p:spPr bwMode="auto">
            <a:xfrm>
              <a:off x="4162572" y="2095387"/>
              <a:ext cx="398731"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14</a:t>
              </a:r>
              <a:endParaRPr lang="fr-FR" altLang="fr-FR" sz="1200" dirty="0">
                <a:cs typeface="Calibri"/>
              </a:endParaRPr>
            </a:p>
          </p:txBody>
        </p:sp>
      </p:grpSp>
      <p:grpSp>
        <p:nvGrpSpPr>
          <p:cNvPr id="28" name="Groupe 95">
            <a:extLst>
              <a:ext uri="{FF2B5EF4-FFF2-40B4-BE49-F238E27FC236}">
                <a16:creationId xmlns="" xmlns:a16="http://schemas.microsoft.com/office/drawing/2014/main" id="{F8F9AD92-5894-44A5-8426-6E6236BD36D6}"/>
              </a:ext>
            </a:extLst>
          </p:cNvPr>
          <p:cNvGrpSpPr>
            <a:grpSpLocks/>
          </p:cNvGrpSpPr>
          <p:nvPr/>
        </p:nvGrpSpPr>
        <p:grpSpPr bwMode="auto">
          <a:xfrm>
            <a:off x="3677598" y="5074614"/>
            <a:ext cx="393381" cy="276999"/>
            <a:chOff x="4162572" y="2095387"/>
            <a:chExt cx="398731" cy="277046"/>
          </a:xfrm>
        </p:grpSpPr>
        <p:sp>
          <p:nvSpPr>
            <p:cNvPr id="35" name="Ellipse 34">
              <a:extLst>
                <a:ext uri="{FF2B5EF4-FFF2-40B4-BE49-F238E27FC236}">
                  <a16:creationId xmlns="" xmlns:a16="http://schemas.microsoft.com/office/drawing/2014/main" id="{DA66549F-CE11-4039-A97B-B3E01AA9985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6" name="ZoneTexte 97">
              <a:extLst>
                <a:ext uri="{FF2B5EF4-FFF2-40B4-BE49-F238E27FC236}">
                  <a16:creationId xmlns="" xmlns:a16="http://schemas.microsoft.com/office/drawing/2014/main" id="{45455FCE-1F63-4C51-9F70-62C6D2342FF9}"/>
                </a:ext>
              </a:extLst>
            </p:cNvPr>
            <p:cNvSpPr txBox="1">
              <a:spLocks noChangeArrowheads="1"/>
            </p:cNvSpPr>
            <p:nvPr/>
          </p:nvSpPr>
          <p:spPr bwMode="auto">
            <a:xfrm>
              <a:off x="4162572" y="2095387"/>
              <a:ext cx="398731"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15</a:t>
              </a:r>
              <a:endParaRPr lang="fr-FR" altLang="fr-FR" sz="1200" dirty="0">
                <a:cs typeface="Calibri"/>
              </a:endParaRPr>
            </a:p>
          </p:txBody>
        </p:sp>
      </p:grpSp>
    </p:spTree>
    <p:extLst>
      <p:ext uri="{BB962C8B-B14F-4D97-AF65-F5344CB8AC3E}">
        <p14:creationId xmlns:p14="http://schemas.microsoft.com/office/powerpoint/2010/main" val="2664637745"/>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5B12C329-7155-416C-962E-725631D9C8C6}"/>
              </a:ext>
            </a:extLst>
          </p:cNvPr>
          <p:cNvPicPr>
            <a:picLocks noChangeAspect="1"/>
          </p:cNvPicPr>
          <p:nvPr/>
        </p:nvPicPr>
        <p:blipFill>
          <a:blip r:embed="rId2"/>
          <a:stretch>
            <a:fillRect/>
          </a:stretch>
        </p:blipFill>
        <p:spPr>
          <a:xfrm>
            <a:off x="733096" y="731914"/>
            <a:ext cx="7831657" cy="5677951"/>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51</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2.8. </a:t>
            </a:r>
            <a:r>
              <a:rPr lang="fr-FR" dirty="0">
                <a:solidFill>
                  <a:srgbClr val="002060"/>
                </a:solidFill>
              </a:rPr>
              <a:t>Création vide sanitaire</a:t>
            </a:r>
            <a:endParaRPr lang="fr-FR" sz="2000" dirty="0">
              <a:solidFill>
                <a:srgbClr val="002060"/>
              </a:solidFill>
            </a:endParaRPr>
          </a:p>
        </p:txBody>
      </p:sp>
      <p:sp>
        <p:nvSpPr>
          <p:cNvPr id="14" name="ZoneTexte 94">
            <a:extLst>
              <a:ext uri="{FF2B5EF4-FFF2-40B4-BE49-F238E27FC236}">
                <a16:creationId xmlns="" xmlns:a16="http://schemas.microsoft.com/office/drawing/2014/main" id="{C525FC9E-7EE0-474C-A580-C7EAA47AACB3}"/>
              </a:ext>
            </a:extLst>
          </p:cNvPr>
          <p:cNvSpPr txBox="1">
            <a:spLocks noChangeArrowheads="1"/>
          </p:cNvSpPr>
          <p:nvPr/>
        </p:nvSpPr>
        <p:spPr bwMode="auto">
          <a:xfrm>
            <a:off x="2322031" y="1854259"/>
            <a:ext cx="5812976"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Repasser </a:t>
            </a:r>
            <a:r>
              <a:rPr lang="fr-FR" altLang="fr-FR" sz="1200" dirty="0">
                <a:latin typeface="Calibri"/>
                <a:cs typeface="Calibri"/>
                <a:sym typeface="Wingdings" panose="05000000000000000000" pitchFamily="2" charset="2"/>
              </a:rPr>
              <a:t>sur le plan -1b Vide sanitaire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la commande </a:t>
            </a:r>
            <a:r>
              <a:rPr lang="fr-FR" altLang="fr-FR" sz="1200" i="1" dirty="0">
                <a:latin typeface="Calibri"/>
                <a:cs typeface="Calibri"/>
                <a:sym typeface="Wingdings" panose="05000000000000000000" pitchFamily="2" charset="2"/>
              </a:rPr>
              <a:t>« Mur porteur » </a:t>
            </a:r>
            <a:r>
              <a:rPr lang="fr-FR" altLang="fr-FR" sz="1200" dirty="0">
                <a:latin typeface="Calibri"/>
                <a:cs typeface="Calibri"/>
                <a:sym typeface="Wingdings" panose="05000000000000000000" pitchFamily="2" charset="2"/>
              </a:rPr>
              <a:t>dans le menu </a:t>
            </a:r>
            <a:r>
              <a:rPr lang="fr-FR" altLang="fr-FR" sz="1200" i="1" dirty="0">
                <a:latin typeface="Calibri"/>
                <a:cs typeface="Calibri"/>
                <a:sym typeface="Wingdings" panose="05000000000000000000" pitchFamily="2" charset="2"/>
              </a:rPr>
              <a:t>« Architecture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a:t>
            </a:r>
            <a:r>
              <a:rPr lang="fr-FR" altLang="fr-FR" sz="1200" dirty="0">
                <a:latin typeface="Calibri"/>
                <a:cs typeface="Calibri"/>
                <a:sym typeface="Wingdings" panose="05000000000000000000" pitchFamily="2" charset="2"/>
              </a:rPr>
              <a:t> les 4 murs manquants (attention à la contrainte supérieure qui est le RDC)</a:t>
            </a:r>
          </a:p>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Attention à bien accrocher les murs à la limite des poteaux et non au milieu</a:t>
            </a:r>
            <a:endParaRPr lang="fr-FR" altLang="fr-FR" sz="800" dirty="0">
              <a:latin typeface="Calibri"/>
              <a:cs typeface="Calibri"/>
              <a:sym typeface="Wingdings" panose="05000000000000000000" pitchFamily="2" charset="2"/>
            </a:endParaRPr>
          </a:p>
        </p:txBody>
      </p:sp>
      <p:cxnSp>
        <p:nvCxnSpPr>
          <p:cNvPr id="30" name="Connecteur droit avec flèche 29">
            <a:extLst>
              <a:ext uri="{FF2B5EF4-FFF2-40B4-BE49-F238E27FC236}">
                <a16:creationId xmlns="" xmlns:a16="http://schemas.microsoft.com/office/drawing/2014/main" id="{63AB11DF-638E-47A2-A4BA-B3C1D20D8270}"/>
              </a:ext>
            </a:extLst>
          </p:cNvPr>
          <p:cNvCxnSpPr>
            <a:cxnSpLocks/>
            <a:stCxn id="14" idx="1"/>
          </p:cNvCxnSpPr>
          <p:nvPr/>
        </p:nvCxnSpPr>
        <p:spPr>
          <a:xfrm flipH="1" flipV="1">
            <a:off x="1765739" y="1665559"/>
            <a:ext cx="556292" cy="60419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2" name="Connecteur droit avec flèche 21">
            <a:extLst>
              <a:ext uri="{FF2B5EF4-FFF2-40B4-BE49-F238E27FC236}">
                <a16:creationId xmlns="" xmlns:a16="http://schemas.microsoft.com/office/drawing/2014/main" id="{EDD87FC3-A301-4171-B9AD-9933D75BE738}"/>
              </a:ext>
            </a:extLst>
          </p:cNvPr>
          <p:cNvCxnSpPr>
            <a:cxnSpLocks/>
          </p:cNvCxnSpPr>
          <p:nvPr/>
        </p:nvCxnSpPr>
        <p:spPr>
          <a:xfrm flipH="1" flipV="1">
            <a:off x="1348107" y="1268530"/>
            <a:ext cx="1765584" cy="58573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4" name="Connecteur droit avec flèche 33">
            <a:extLst>
              <a:ext uri="{FF2B5EF4-FFF2-40B4-BE49-F238E27FC236}">
                <a16:creationId xmlns="" xmlns:a16="http://schemas.microsoft.com/office/drawing/2014/main" id="{E6954559-EE52-4874-B128-F858CC21E1E2}"/>
              </a:ext>
            </a:extLst>
          </p:cNvPr>
          <p:cNvCxnSpPr>
            <a:cxnSpLocks/>
            <a:stCxn id="14" idx="2"/>
          </p:cNvCxnSpPr>
          <p:nvPr/>
        </p:nvCxnSpPr>
        <p:spPr>
          <a:xfrm>
            <a:off x="5228519" y="2685256"/>
            <a:ext cx="957169" cy="88563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9" name="Connecteur droit avec flèche 28">
            <a:extLst>
              <a:ext uri="{FF2B5EF4-FFF2-40B4-BE49-F238E27FC236}">
                <a16:creationId xmlns="" xmlns:a16="http://schemas.microsoft.com/office/drawing/2014/main" id="{E8BDC86E-6417-43A9-8620-A7CC7D90D276}"/>
              </a:ext>
            </a:extLst>
          </p:cNvPr>
          <p:cNvCxnSpPr>
            <a:cxnSpLocks/>
            <a:stCxn id="14" idx="2"/>
          </p:cNvCxnSpPr>
          <p:nvPr/>
        </p:nvCxnSpPr>
        <p:spPr>
          <a:xfrm flipH="1">
            <a:off x="4309965" y="2685256"/>
            <a:ext cx="918554" cy="86680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8" name="Rectangle 17">
            <a:extLst>
              <a:ext uri="{FF2B5EF4-FFF2-40B4-BE49-F238E27FC236}">
                <a16:creationId xmlns="" xmlns:a16="http://schemas.microsoft.com/office/drawing/2014/main" id="{4FE726DF-99F3-4262-B04E-9C3F591B420F}"/>
              </a:ext>
            </a:extLst>
          </p:cNvPr>
          <p:cNvSpPr/>
          <p:nvPr/>
        </p:nvSpPr>
        <p:spPr>
          <a:xfrm>
            <a:off x="4169979" y="2656490"/>
            <a:ext cx="118242" cy="2347252"/>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35" name="Rectangle 34">
            <a:extLst>
              <a:ext uri="{FF2B5EF4-FFF2-40B4-BE49-F238E27FC236}">
                <a16:creationId xmlns="" xmlns:a16="http://schemas.microsoft.com/office/drawing/2014/main" id="{D354E669-56BA-4BD1-9756-CB0B1EF87841}"/>
              </a:ext>
            </a:extLst>
          </p:cNvPr>
          <p:cNvSpPr/>
          <p:nvPr/>
        </p:nvSpPr>
        <p:spPr>
          <a:xfrm>
            <a:off x="6157456" y="2656490"/>
            <a:ext cx="118242" cy="2347252"/>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pic>
        <p:nvPicPr>
          <p:cNvPr id="9" name="Image 8">
            <a:extLst>
              <a:ext uri="{FF2B5EF4-FFF2-40B4-BE49-F238E27FC236}">
                <a16:creationId xmlns="" xmlns:a16="http://schemas.microsoft.com/office/drawing/2014/main" id="{480378E4-4A81-442A-A001-F6B909B5427C}"/>
              </a:ext>
            </a:extLst>
          </p:cNvPr>
          <p:cNvPicPr>
            <a:picLocks noChangeAspect="1"/>
          </p:cNvPicPr>
          <p:nvPr/>
        </p:nvPicPr>
        <p:blipFill rotWithShape="1">
          <a:blip r:embed="rId3"/>
          <a:srcRect l="34446" t="22094" r="45004" b="45465"/>
          <a:stretch/>
        </p:blipFill>
        <p:spPr>
          <a:xfrm>
            <a:off x="4426381" y="4223349"/>
            <a:ext cx="1363733" cy="1560786"/>
          </a:xfrm>
          <a:prstGeom prst="rect">
            <a:avLst/>
          </a:prstGeom>
        </p:spPr>
      </p:pic>
      <p:cxnSp>
        <p:nvCxnSpPr>
          <p:cNvPr id="23" name="Connecteur droit avec flèche 22">
            <a:extLst>
              <a:ext uri="{FF2B5EF4-FFF2-40B4-BE49-F238E27FC236}">
                <a16:creationId xmlns="" xmlns:a16="http://schemas.microsoft.com/office/drawing/2014/main" id="{89C503E3-7D2A-4966-948C-3E8F1CC1602A}"/>
              </a:ext>
            </a:extLst>
          </p:cNvPr>
          <p:cNvCxnSpPr>
            <a:cxnSpLocks/>
          </p:cNvCxnSpPr>
          <p:nvPr/>
        </p:nvCxnSpPr>
        <p:spPr>
          <a:xfrm flipH="1">
            <a:off x="5022905" y="2500590"/>
            <a:ext cx="230836" cy="210294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9" name="Groupe 95">
            <a:extLst>
              <a:ext uri="{FF2B5EF4-FFF2-40B4-BE49-F238E27FC236}">
                <a16:creationId xmlns="" xmlns:a16="http://schemas.microsoft.com/office/drawing/2014/main" id="{F8F9AD92-5894-44A5-8426-6E6236BD36D6}"/>
              </a:ext>
            </a:extLst>
          </p:cNvPr>
          <p:cNvGrpSpPr>
            <a:grpSpLocks/>
          </p:cNvGrpSpPr>
          <p:nvPr/>
        </p:nvGrpSpPr>
        <p:grpSpPr bwMode="auto">
          <a:xfrm>
            <a:off x="2125341" y="1700948"/>
            <a:ext cx="393381" cy="276999"/>
            <a:chOff x="4162572" y="2095387"/>
            <a:chExt cx="398731" cy="277046"/>
          </a:xfrm>
        </p:grpSpPr>
        <p:sp>
          <p:nvSpPr>
            <p:cNvPr id="20" name="Ellipse 19">
              <a:extLst>
                <a:ext uri="{FF2B5EF4-FFF2-40B4-BE49-F238E27FC236}">
                  <a16:creationId xmlns="" xmlns:a16="http://schemas.microsoft.com/office/drawing/2014/main" id="{DA66549F-CE11-4039-A97B-B3E01AA9985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1" name="ZoneTexte 97">
              <a:extLst>
                <a:ext uri="{FF2B5EF4-FFF2-40B4-BE49-F238E27FC236}">
                  <a16:creationId xmlns="" xmlns:a16="http://schemas.microsoft.com/office/drawing/2014/main" id="{45455FCE-1F63-4C51-9F70-62C6D2342FF9}"/>
                </a:ext>
              </a:extLst>
            </p:cNvPr>
            <p:cNvSpPr txBox="1">
              <a:spLocks noChangeArrowheads="1"/>
            </p:cNvSpPr>
            <p:nvPr/>
          </p:nvSpPr>
          <p:spPr bwMode="auto">
            <a:xfrm>
              <a:off x="4162572" y="2095387"/>
              <a:ext cx="398731"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16</a:t>
              </a:r>
              <a:endParaRPr lang="fr-FR" altLang="fr-FR" sz="1200" dirty="0">
                <a:cs typeface="Calibri"/>
              </a:endParaRPr>
            </a:p>
          </p:txBody>
        </p:sp>
      </p:grpSp>
    </p:spTree>
    <p:extLst>
      <p:ext uri="{BB962C8B-B14F-4D97-AF65-F5344CB8AC3E}">
        <p14:creationId xmlns:p14="http://schemas.microsoft.com/office/powerpoint/2010/main" val="1796134671"/>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34DF9CDD-2213-414A-BB6C-7B5EE03A8BC3}"/>
              </a:ext>
            </a:extLst>
          </p:cNvPr>
          <p:cNvPicPr>
            <a:picLocks noChangeAspect="1"/>
          </p:cNvPicPr>
          <p:nvPr/>
        </p:nvPicPr>
        <p:blipFill>
          <a:blip r:embed="rId2"/>
          <a:stretch>
            <a:fillRect/>
          </a:stretch>
        </p:blipFill>
        <p:spPr>
          <a:xfrm>
            <a:off x="914400" y="777240"/>
            <a:ext cx="7883634" cy="5715635"/>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52</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2.9. </a:t>
            </a:r>
            <a:r>
              <a:rPr lang="fr-FR" dirty="0">
                <a:solidFill>
                  <a:srgbClr val="002060"/>
                </a:solidFill>
              </a:rPr>
              <a:t>Création des terrasses</a:t>
            </a:r>
            <a:endParaRPr lang="fr-FR" sz="2000" dirty="0">
              <a:solidFill>
                <a:srgbClr val="002060"/>
              </a:solidFill>
            </a:endParaRPr>
          </a:p>
        </p:txBody>
      </p:sp>
      <p:sp>
        <p:nvSpPr>
          <p:cNvPr id="14" name="ZoneTexte 94">
            <a:extLst>
              <a:ext uri="{FF2B5EF4-FFF2-40B4-BE49-F238E27FC236}">
                <a16:creationId xmlns="" xmlns:a16="http://schemas.microsoft.com/office/drawing/2014/main" id="{C525FC9E-7EE0-474C-A580-C7EAA47AACB3}"/>
              </a:ext>
            </a:extLst>
          </p:cNvPr>
          <p:cNvSpPr txBox="1">
            <a:spLocks noChangeArrowheads="1"/>
          </p:cNvSpPr>
          <p:nvPr/>
        </p:nvSpPr>
        <p:spPr bwMode="auto">
          <a:xfrm>
            <a:off x="2322031" y="1854259"/>
            <a:ext cx="5812976"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Passer </a:t>
            </a:r>
            <a:r>
              <a:rPr lang="fr-FR" altLang="fr-FR" sz="1200" dirty="0">
                <a:latin typeface="Calibri"/>
                <a:cs typeface="Calibri"/>
                <a:sym typeface="Wingdings" panose="05000000000000000000" pitchFamily="2" charset="2"/>
              </a:rPr>
              <a:t>sur la vue 3D</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la dalle du RCH puis Double </a:t>
            </a: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dessus pour la modifier</a:t>
            </a:r>
            <a:endParaRPr lang="fr-FR" altLang="fr-FR" sz="800" dirty="0">
              <a:latin typeface="Calibri"/>
              <a:cs typeface="Calibri"/>
              <a:sym typeface="Wingdings" panose="05000000000000000000" pitchFamily="2" charset="2"/>
            </a:endParaRPr>
          </a:p>
        </p:txBody>
      </p:sp>
      <p:cxnSp>
        <p:nvCxnSpPr>
          <p:cNvPr id="30" name="Connecteur droit avec flèche 29">
            <a:extLst>
              <a:ext uri="{FF2B5EF4-FFF2-40B4-BE49-F238E27FC236}">
                <a16:creationId xmlns="" xmlns:a16="http://schemas.microsoft.com/office/drawing/2014/main" id="{63AB11DF-638E-47A2-A4BA-B3C1D20D8270}"/>
              </a:ext>
            </a:extLst>
          </p:cNvPr>
          <p:cNvCxnSpPr>
            <a:cxnSpLocks/>
          </p:cNvCxnSpPr>
          <p:nvPr/>
        </p:nvCxnSpPr>
        <p:spPr>
          <a:xfrm flipH="1" flipV="1">
            <a:off x="3328112" y="1707684"/>
            <a:ext cx="219286" cy="14657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31" name="Groupe 95">
            <a:extLst>
              <a:ext uri="{FF2B5EF4-FFF2-40B4-BE49-F238E27FC236}">
                <a16:creationId xmlns="" xmlns:a16="http://schemas.microsoft.com/office/drawing/2014/main" id="{F8F9AD92-5894-44A5-8426-6E6236BD36D6}"/>
              </a:ext>
            </a:extLst>
          </p:cNvPr>
          <p:cNvGrpSpPr>
            <a:grpSpLocks/>
          </p:cNvGrpSpPr>
          <p:nvPr/>
        </p:nvGrpSpPr>
        <p:grpSpPr bwMode="auto">
          <a:xfrm>
            <a:off x="2160967" y="1707683"/>
            <a:ext cx="251157" cy="276999"/>
            <a:chOff x="4198688" y="2102123"/>
            <a:chExt cx="255328" cy="277046"/>
          </a:xfrm>
        </p:grpSpPr>
        <p:sp>
          <p:nvSpPr>
            <p:cNvPr id="32" name="Ellipse 31">
              <a:extLst>
                <a:ext uri="{FF2B5EF4-FFF2-40B4-BE49-F238E27FC236}">
                  <a16:creationId xmlns="" xmlns:a16="http://schemas.microsoft.com/office/drawing/2014/main" id="{DA66549F-CE11-4039-A97B-B3E01AA9985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3" name="ZoneTexte 97">
              <a:extLst>
                <a:ext uri="{FF2B5EF4-FFF2-40B4-BE49-F238E27FC236}">
                  <a16:creationId xmlns="" xmlns:a16="http://schemas.microsoft.com/office/drawing/2014/main" id="{45455FCE-1F63-4C51-9F70-62C6D2342FF9}"/>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cxnSp>
        <p:nvCxnSpPr>
          <p:cNvPr id="29" name="Connecteur droit avec flèche 28">
            <a:extLst>
              <a:ext uri="{FF2B5EF4-FFF2-40B4-BE49-F238E27FC236}">
                <a16:creationId xmlns="" xmlns:a16="http://schemas.microsoft.com/office/drawing/2014/main" id="{E8BDC86E-6417-43A9-8620-A7CC7D90D276}"/>
              </a:ext>
            </a:extLst>
          </p:cNvPr>
          <p:cNvCxnSpPr>
            <a:cxnSpLocks/>
          </p:cNvCxnSpPr>
          <p:nvPr/>
        </p:nvCxnSpPr>
        <p:spPr>
          <a:xfrm>
            <a:off x="3752193" y="2315924"/>
            <a:ext cx="622738" cy="196441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5" name="ZoneTexte 94">
            <a:extLst>
              <a:ext uri="{FF2B5EF4-FFF2-40B4-BE49-F238E27FC236}">
                <a16:creationId xmlns="" xmlns:a16="http://schemas.microsoft.com/office/drawing/2014/main" id="{1837D103-E780-4AE9-A914-97D35F24D8E1}"/>
              </a:ext>
            </a:extLst>
          </p:cNvPr>
          <p:cNvSpPr txBox="1">
            <a:spLocks noChangeArrowheads="1"/>
          </p:cNvSpPr>
          <p:nvPr/>
        </p:nvSpPr>
        <p:spPr bwMode="auto">
          <a:xfrm>
            <a:off x="2573188" y="5150314"/>
            <a:ext cx="5812976" cy="27699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la vue Plancher bas (ARCHI)/0-RDC sur la vue 3D</a:t>
            </a:r>
          </a:p>
        </p:txBody>
      </p:sp>
      <p:grpSp>
        <p:nvGrpSpPr>
          <p:cNvPr id="26" name="Groupe 95">
            <a:extLst>
              <a:ext uri="{FF2B5EF4-FFF2-40B4-BE49-F238E27FC236}">
                <a16:creationId xmlns="" xmlns:a16="http://schemas.microsoft.com/office/drawing/2014/main" id="{C8B7C50A-7171-45C4-8A5A-BDF4BCC79C35}"/>
              </a:ext>
            </a:extLst>
          </p:cNvPr>
          <p:cNvGrpSpPr>
            <a:grpSpLocks/>
          </p:cNvGrpSpPr>
          <p:nvPr/>
        </p:nvGrpSpPr>
        <p:grpSpPr bwMode="auto">
          <a:xfrm>
            <a:off x="2412124" y="5003738"/>
            <a:ext cx="251157" cy="276999"/>
            <a:chOff x="4198688" y="2102123"/>
            <a:chExt cx="255328" cy="277046"/>
          </a:xfrm>
        </p:grpSpPr>
        <p:sp>
          <p:nvSpPr>
            <p:cNvPr id="27" name="Ellipse 26">
              <a:extLst>
                <a:ext uri="{FF2B5EF4-FFF2-40B4-BE49-F238E27FC236}">
                  <a16:creationId xmlns="" xmlns:a16="http://schemas.microsoft.com/office/drawing/2014/main" id="{9ADAFA73-14C5-4A33-A122-95E1B9EB0C40}"/>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8" name="ZoneTexte 97">
              <a:extLst>
                <a:ext uri="{FF2B5EF4-FFF2-40B4-BE49-F238E27FC236}">
                  <a16:creationId xmlns="" xmlns:a16="http://schemas.microsoft.com/office/drawing/2014/main" id="{C1A0B393-9E66-4E47-92E3-6F16BD42932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spTree>
    <p:extLst>
      <p:ext uri="{BB962C8B-B14F-4D97-AF65-F5344CB8AC3E}">
        <p14:creationId xmlns:p14="http://schemas.microsoft.com/office/powerpoint/2010/main" val="1649337330"/>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 xmlns:a16="http://schemas.microsoft.com/office/drawing/2014/main" id="{8E8A581A-7E0C-44EC-8686-704FB1C123CE}"/>
              </a:ext>
            </a:extLst>
          </p:cNvPr>
          <p:cNvPicPr>
            <a:picLocks noChangeAspect="1"/>
          </p:cNvPicPr>
          <p:nvPr/>
        </p:nvPicPr>
        <p:blipFill>
          <a:blip r:embed="rId2"/>
          <a:stretch>
            <a:fillRect/>
          </a:stretch>
        </p:blipFill>
        <p:spPr>
          <a:xfrm>
            <a:off x="914400" y="777240"/>
            <a:ext cx="7598979" cy="5509260"/>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53</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2.9. </a:t>
            </a:r>
            <a:r>
              <a:rPr lang="fr-FR" dirty="0">
                <a:solidFill>
                  <a:srgbClr val="002060"/>
                </a:solidFill>
              </a:rPr>
              <a:t>Création des terrasses</a:t>
            </a:r>
            <a:endParaRPr lang="fr-FR" sz="2000" dirty="0">
              <a:solidFill>
                <a:srgbClr val="002060"/>
              </a:solidFill>
            </a:endParaRPr>
          </a:p>
        </p:txBody>
      </p:sp>
      <p:sp>
        <p:nvSpPr>
          <p:cNvPr id="14" name="ZoneTexte 94">
            <a:extLst>
              <a:ext uri="{FF2B5EF4-FFF2-40B4-BE49-F238E27FC236}">
                <a16:creationId xmlns="" xmlns:a16="http://schemas.microsoft.com/office/drawing/2014/main" id="{C525FC9E-7EE0-474C-A580-C7EAA47AACB3}"/>
              </a:ext>
            </a:extLst>
          </p:cNvPr>
          <p:cNvSpPr txBox="1">
            <a:spLocks noChangeArrowheads="1"/>
          </p:cNvSpPr>
          <p:nvPr/>
        </p:nvSpPr>
        <p:spPr bwMode="auto">
          <a:xfrm>
            <a:off x="2322031" y="1854259"/>
            <a:ext cx="4409846"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Solution 1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Supprimer </a:t>
            </a:r>
            <a:r>
              <a:rPr lang="fr-FR" altLang="fr-FR" sz="1200" dirty="0">
                <a:latin typeface="Calibri"/>
                <a:cs typeface="Calibri"/>
                <a:sym typeface="Wingdings" panose="05000000000000000000" pitchFamily="2" charset="2"/>
              </a:rPr>
              <a:t>la limite de droite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Déplacer </a:t>
            </a:r>
            <a:r>
              <a:rPr lang="fr-FR" altLang="fr-FR" sz="1200" dirty="0">
                <a:latin typeface="Calibri"/>
                <a:cs typeface="Calibri"/>
                <a:sym typeface="Wingdings" panose="05000000000000000000" pitchFamily="2" charset="2"/>
              </a:rPr>
              <a:t>la limite du horizontal pour l’aligner avec celle existante</a:t>
            </a:r>
            <a:endParaRPr lang="fr-FR" altLang="fr-FR" sz="800" dirty="0">
              <a:latin typeface="Calibri"/>
              <a:cs typeface="Calibri"/>
              <a:sym typeface="Wingdings" panose="05000000000000000000" pitchFamily="2" charset="2"/>
            </a:endParaRPr>
          </a:p>
        </p:txBody>
      </p:sp>
      <p:cxnSp>
        <p:nvCxnSpPr>
          <p:cNvPr id="30" name="Connecteur droit avec flèche 29">
            <a:extLst>
              <a:ext uri="{FF2B5EF4-FFF2-40B4-BE49-F238E27FC236}">
                <a16:creationId xmlns="" xmlns:a16="http://schemas.microsoft.com/office/drawing/2014/main" id="{63AB11DF-638E-47A2-A4BA-B3C1D20D8270}"/>
              </a:ext>
            </a:extLst>
          </p:cNvPr>
          <p:cNvCxnSpPr>
            <a:cxnSpLocks/>
          </p:cNvCxnSpPr>
          <p:nvPr/>
        </p:nvCxnSpPr>
        <p:spPr>
          <a:xfrm flipH="1" flipV="1">
            <a:off x="3328112" y="1707684"/>
            <a:ext cx="219286" cy="14657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31" name="Groupe 95">
            <a:extLst>
              <a:ext uri="{FF2B5EF4-FFF2-40B4-BE49-F238E27FC236}">
                <a16:creationId xmlns="" xmlns:a16="http://schemas.microsoft.com/office/drawing/2014/main" id="{F8F9AD92-5894-44A5-8426-6E6236BD36D6}"/>
              </a:ext>
            </a:extLst>
          </p:cNvPr>
          <p:cNvGrpSpPr>
            <a:grpSpLocks/>
          </p:cNvGrpSpPr>
          <p:nvPr/>
        </p:nvGrpSpPr>
        <p:grpSpPr bwMode="auto">
          <a:xfrm>
            <a:off x="2160967" y="1707683"/>
            <a:ext cx="251157" cy="276999"/>
            <a:chOff x="4198688" y="2102123"/>
            <a:chExt cx="255328" cy="277046"/>
          </a:xfrm>
        </p:grpSpPr>
        <p:sp>
          <p:nvSpPr>
            <p:cNvPr id="32" name="Ellipse 31">
              <a:extLst>
                <a:ext uri="{FF2B5EF4-FFF2-40B4-BE49-F238E27FC236}">
                  <a16:creationId xmlns="" xmlns:a16="http://schemas.microsoft.com/office/drawing/2014/main" id="{DA66549F-CE11-4039-A97B-B3E01AA9985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3" name="ZoneTexte 97">
              <a:extLst>
                <a:ext uri="{FF2B5EF4-FFF2-40B4-BE49-F238E27FC236}">
                  <a16:creationId xmlns="" xmlns:a16="http://schemas.microsoft.com/office/drawing/2014/main" id="{45455FCE-1F63-4C51-9F70-62C6D2342FF9}"/>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3</a:t>
              </a:r>
            </a:p>
          </p:txBody>
        </p:sp>
      </p:grpSp>
      <p:cxnSp>
        <p:nvCxnSpPr>
          <p:cNvPr id="29" name="Connecteur droit avec flèche 28">
            <a:extLst>
              <a:ext uri="{FF2B5EF4-FFF2-40B4-BE49-F238E27FC236}">
                <a16:creationId xmlns="" xmlns:a16="http://schemas.microsoft.com/office/drawing/2014/main" id="{E8BDC86E-6417-43A9-8620-A7CC7D90D276}"/>
              </a:ext>
            </a:extLst>
          </p:cNvPr>
          <p:cNvCxnSpPr>
            <a:cxnSpLocks/>
          </p:cNvCxnSpPr>
          <p:nvPr/>
        </p:nvCxnSpPr>
        <p:spPr>
          <a:xfrm>
            <a:off x="5021317" y="2500590"/>
            <a:ext cx="1150883" cy="150274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5" name="ZoneTexte 94">
            <a:extLst>
              <a:ext uri="{FF2B5EF4-FFF2-40B4-BE49-F238E27FC236}">
                <a16:creationId xmlns="" xmlns:a16="http://schemas.microsoft.com/office/drawing/2014/main" id="{1837D103-E780-4AE9-A914-97D35F24D8E1}"/>
              </a:ext>
            </a:extLst>
          </p:cNvPr>
          <p:cNvSpPr txBox="1">
            <a:spLocks noChangeArrowheads="1"/>
          </p:cNvSpPr>
          <p:nvPr/>
        </p:nvSpPr>
        <p:spPr bwMode="auto">
          <a:xfrm>
            <a:off x="2567542" y="4879399"/>
            <a:ext cx="4008915" cy="1015663"/>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Solution 2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Supprimer</a:t>
            </a:r>
            <a:r>
              <a:rPr lang="fr-FR" altLang="fr-FR" sz="1200" dirty="0">
                <a:latin typeface="Calibri"/>
                <a:cs typeface="Calibri"/>
                <a:sym typeface="Wingdings" panose="05000000000000000000" pitchFamily="2" charset="2"/>
              </a:rPr>
              <a:t> les deux limites et utiliser la commande « </a:t>
            </a:r>
            <a:r>
              <a:rPr lang="fr-FR" altLang="fr-FR" sz="1200" i="1" dirty="0">
                <a:latin typeface="Calibri"/>
                <a:cs typeface="Calibri"/>
                <a:sym typeface="Wingdings" panose="05000000000000000000" pitchFamily="2" charset="2"/>
              </a:rPr>
              <a:t>Ajuster/prolonger un angle</a:t>
            </a:r>
            <a:r>
              <a:rPr lang="fr-FR" altLang="fr-FR" sz="1200" dirty="0">
                <a:latin typeface="Calibri"/>
                <a:cs typeface="Calibri"/>
                <a:sym typeface="Wingdings" panose="05000000000000000000" pitchFamily="2" charset="2"/>
              </a:rPr>
              <a:t> » comme vu précédemment</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Faire</a:t>
            </a:r>
            <a:r>
              <a:rPr lang="fr-FR" altLang="fr-FR" sz="1200" dirty="0">
                <a:latin typeface="Calibri"/>
                <a:cs typeface="Calibri"/>
                <a:sym typeface="Wingdings" panose="05000000000000000000" pitchFamily="2" charset="2"/>
              </a:rPr>
              <a:t> la modification pour les deux angles  et valider avec la coche verte dans le menu comme précédemment</a:t>
            </a:r>
          </a:p>
        </p:txBody>
      </p:sp>
      <p:grpSp>
        <p:nvGrpSpPr>
          <p:cNvPr id="26" name="Groupe 95">
            <a:extLst>
              <a:ext uri="{FF2B5EF4-FFF2-40B4-BE49-F238E27FC236}">
                <a16:creationId xmlns="" xmlns:a16="http://schemas.microsoft.com/office/drawing/2014/main" id="{C8B7C50A-7171-45C4-8A5A-BDF4BCC79C35}"/>
              </a:ext>
            </a:extLst>
          </p:cNvPr>
          <p:cNvGrpSpPr>
            <a:grpSpLocks/>
          </p:cNvGrpSpPr>
          <p:nvPr/>
        </p:nvGrpSpPr>
        <p:grpSpPr bwMode="auto">
          <a:xfrm>
            <a:off x="2406478" y="4732823"/>
            <a:ext cx="251157" cy="276999"/>
            <a:chOff x="4198688" y="2102123"/>
            <a:chExt cx="255328" cy="277046"/>
          </a:xfrm>
        </p:grpSpPr>
        <p:sp>
          <p:nvSpPr>
            <p:cNvPr id="27" name="Ellipse 26">
              <a:extLst>
                <a:ext uri="{FF2B5EF4-FFF2-40B4-BE49-F238E27FC236}">
                  <a16:creationId xmlns="" xmlns:a16="http://schemas.microsoft.com/office/drawing/2014/main" id="{9ADAFA73-14C5-4A33-A122-95E1B9EB0C40}"/>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8" name="ZoneTexte 97">
              <a:extLst>
                <a:ext uri="{FF2B5EF4-FFF2-40B4-BE49-F238E27FC236}">
                  <a16:creationId xmlns="" xmlns:a16="http://schemas.microsoft.com/office/drawing/2014/main" id="{C1A0B393-9E66-4E47-92E3-6F16BD42932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4</a:t>
              </a:r>
            </a:p>
          </p:txBody>
        </p:sp>
      </p:grpSp>
      <p:cxnSp>
        <p:nvCxnSpPr>
          <p:cNvPr id="21" name="Connecteur droit avec flèche 20">
            <a:extLst>
              <a:ext uri="{FF2B5EF4-FFF2-40B4-BE49-F238E27FC236}">
                <a16:creationId xmlns="" xmlns:a16="http://schemas.microsoft.com/office/drawing/2014/main" id="{D612F99F-6D23-42F1-8830-9F3E377A442B}"/>
              </a:ext>
            </a:extLst>
          </p:cNvPr>
          <p:cNvCxnSpPr>
            <a:cxnSpLocks/>
          </p:cNvCxnSpPr>
          <p:nvPr/>
        </p:nvCxnSpPr>
        <p:spPr>
          <a:xfrm>
            <a:off x="5021317" y="2500590"/>
            <a:ext cx="0" cy="92841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4" name="Connecteur droit avec flèche 33">
            <a:extLst>
              <a:ext uri="{FF2B5EF4-FFF2-40B4-BE49-F238E27FC236}">
                <a16:creationId xmlns="" xmlns:a16="http://schemas.microsoft.com/office/drawing/2014/main" id="{F59E4166-40FD-43AF-9F23-2D0703142D02}"/>
              </a:ext>
            </a:extLst>
          </p:cNvPr>
          <p:cNvCxnSpPr>
            <a:cxnSpLocks/>
          </p:cNvCxnSpPr>
          <p:nvPr/>
        </p:nvCxnSpPr>
        <p:spPr>
          <a:xfrm>
            <a:off x="5021316" y="2500590"/>
            <a:ext cx="152401" cy="205564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5" name="Rectangle 34">
            <a:extLst>
              <a:ext uri="{FF2B5EF4-FFF2-40B4-BE49-F238E27FC236}">
                <a16:creationId xmlns="" xmlns:a16="http://schemas.microsoft.com/office/drawing/2014/main" id="{F13AECD8-BBBF-4DE9-A0AA-C368B57AA8F4}"/>
              </a:ext>
            </a:extLst>
          </p:cNvPr>
          <p:cNvSpPr/>
          <p:nvPr/>
        </p:nvSpPr>
        <p:spPr>
          <a:xfrm>
            <a:off x="4004452" y="4505737"/>
            <a:ext cx="2222919" cy="197069"/>
          </a:xfrm>
          <a:prstGeom prst="rect">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Tree>
    <p:extLst>
      <p:ext uri="{BB962C8B-B14F-4D97-AF65-F5344CB8AC3E}">
        <p14:creationId xmlns:p14="http://schemas.microsoft.com/office/powerpoint/2010/main" val="3128728123"/>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35589991-A02F-443C-A0E3-ACDF94D70D2F}"/>
              </a:ext>
            </a:extLst>
          </p:cNvPr>
          <p:cNvPicPr>
            <a:picLocks noChangeAspect="1"/>
          </p:cNvPicPr>
          <p:nvPr/>
        </p:nvPicPr>
        <p:blipFill>
          <a:blip r:embed="rId2"/>
          <a:stretch>
            <a:fillRect/>
          </a:stretch>
        </p:blipFill>
        <p:spPr>
          <a:xfrm>
            <a:off x="890752" y="758831"/>
            <a:ext cx="7905283" cy="5734044"/>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54</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2.9. </a:t>
            </a:r>
            <a:r>
              <a:rPr lang="fr-FR" dirty="0">
                <a:solidFill>
                  <a:srgbClr val="002060"/>
                </a:solidFill>
              </a:rPr>
              <a:t>Création des acrotères</a:t>
            </a:r>
            <a:endParaRPr lang="fr-FR" sz="2000" dirty="0">
              <a:solidFill>
                <a:srgbClr val="002060"/>
              </a:solidFill>
            </a:endParaRPr>
          </a:p>
        </p:txBody>
      </p:sp>
      <p:sp>
        <p:nvSpPr>
          <p:cNvPr id="14" name="ZoneTexte 94">
            <a:extLst>
              <a:ext uri="{FF2B5EF4-FFF2-40B4-BE49-F238E27FC236}">
                <a16:creationId xmlns="" xmlns:a16="http://schemas.microsoft.com/office/drawing/2014/main" id="{C525FC9E-7EE0-474C-A580-C7EAA47AACB3}"/>
              </a:ext>
            </a:extLst>
          </p:cNvPr>
          <p:cNvSpPr txBox="1">
            <a:spLocks noChangeArrowheads="1"/>
          </p:cNvSpPr>
          <p:nvPr/>
        </p:nvSpPr>
        <p:spPr bwMode="auto">
          <a:xfrm>
            <a:off x="3328112" y="1877595"/>
            <a:ext cx="4409846"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a:t>
            </a:r>
            <a:r>
              <a:rPr lang="fr-FR" altLang="fr-FR" sz="1200" b="1" dirty="0">
                <a:latin typeface="Calibri"/>
                <a:cs typeface="Calibri"/>
                <a:sym typeface="Wingdings" panose="05000000000000000000" pitchFamily="2" charset="2"/>
              </a:rPr>
              <a:t>Ouvrir</a:t>
            </a:r>
            <a:r>
              <a:rPr lang="fr-FR" altLang="fr-FR" sz="1200" dirty="0">
                <a:latin typeface="Calibri"/>
                <a:cs typeface="Calibri"/>
                <a:sym typeface="Wingdings" panose="05000000000000000000" pitchFamily="2" charset="2"/>
              </a:rPr>
              <a:t> le plan d’étage R + 1</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Mur porteur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Déplacer </a:t>
            </a:r>
            <a:r>
              <a:rPr lang="fr-FR" altLang="fr-FR" sz="1200" dirty="0">
                <a:latin typeface="Calibri"/>
                <a:cs typeface="Calibri"/>
                <a:sym typeface="Wingdings" panose="05000000000000000000" pitchFamily="2" charset="2"/>
              </a:rPr>
              <a:t>la limite du horizontal pour l’aligner avec celle existante</a:t>
            </a:r>
            <a:endParaRPr lang="fr-FR" altLang="fr-FR" sz="800" dirty="0">
              <a:latin typeface="Calibri"/>
              <a:cs typeface="Calibri"/>
              <a:sym typeface="Wingdings" panose="05000000000000000000" pitchFamily="2" charset="2"/>
            </a:endParaRPr>
          </a:p>
        </p:txBody>
      </p:sp>
      <p:cxnSp>
        <p:nvCxnSpPr>
          <p:cNvPr id="30" name="Connecteur droit avec flèche 29">
            <a:extLst>
              <a:ext uri="{FF2B5EF4-FFF2-40B4-BE49-F238E27FC236}">
                <a16:creationId xmlns="" xmlns:a16="http://schemas.microsoft.com/office/drawing/2014/main" id="{63AB11DF-638E-47A2-A4BA-B3C1D20D8270}"/>
              </a:ext>
            </a:extLst>
          </p:cNvPr>
          <p:cNvCxnSpPr>
            <a:cxnSpLocks/>
          </p:cNvCxnSpPr>
          <p:nvPr/>
        </p:nvCxnSpPr>
        <p:spPr>
          <a:xfrm flipV="1">
            <a:off x="4162097" y="1716012"/>
            <a:ext cx="331075" cy="16158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31" name="Groupe 95">
            <a:extLst>
              <a:ext uri="{FF2B5EF4-FFF2-40B4-BE49-F238E27FC236}">
                <a16:creationId xmlns="" xmlns:a16="http://schemas.microsoft.com/office/drawing/2014/main" id="{F8F9AD92-5894-44A5-8426-6E6236BD36D6}"/>
              </a:ext>
            </a:extLst>
          </p:cNvPr>
          <p:cNvGrpSpPr>
            <a:grpSpLocks/>
          </p:cNvGrpSpPr>
          <p:nvPr/>
        </p:nvGrpSpPr>
        <p:grpSpPr bwMode="auto">
          <a:xfrm>
            <a:off x="3167048" y="1731019"/>
            <a:ext cx="251157" cy="276999"/>
            <a:chOff x="4198688" y="2102123"/>
            <a:chExt cx="255328" cy="277046"/>
          </a:xfrm>
        </p:grpSpPr>
        <p:sp>
          <p:nvSpPr>
            <p:cNvPr id="32" name="Ellipse 31">
              <a:extLst>
                <a:ext uri="{FF2B5EF4-FFF2-40B4-BE49-F238E27FC236}">
                  <a16:creationId xmlns="" xmlns:a16="http://schemas.microsoft.com/office/drawing/2014/main" id="{DA66549F-CE11-4039-A97B-B3E01AA9985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3" name="ZoneTexte 97">
              <a:extLst>
                <a:ext uri="{FF2B5EF4-FFF2-40B4-BE49-F238E27FC236}">
                  <a16:creationId xmlns="" xmlns:a16="http://schemas.microsoft.com/office/drawing/2014/main" id="{45455FCE-1F63-4C51-9F70-62C6D2342FF9}"/>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cxnSp>
        <p:nvCxnSpPr>
          <p:cNvPr id="23" name="Connecteur droit avec flèche 22">
            <a:extLst>
              <a:ext uri="{FF2B5EF4-FFF2-40B4-BE49-F238E27FC236}">
                <a16:creationId xmlns="" xmlns:a16="http://schemas.microsoft.com/office/drawing/2014/main" id="{89800C20-F15F-45AD-A0DC-D1B9127EA6C7}"/>
              </a:ext>
            </a:extLst>
          </p:cNvPr>
          <p:cNvCxnSpPr>
            <a:cxnSpLocks/>
            <a:stCxn id="14" idx="1"/>
          </p:cNvCxnSpPr>
          <p:nvPr/>
        </p:nvCxnSpPr>
        <p:spPr>
          <a:xfrm flipH="1" flipV="1">
            <a:off x="1867162" y="1692653"/>
            <a:ext cx="1460950" cy="50810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016623383"/>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a:extLst>
              <a:ext uri="{FF2B5EF4-FFF2-40B4-BE49-F238E27FC236}">
                <a16:creationId xmlns="" xmlns:a16="http://schemas.microsoft.com/office/drawing/2014/main" id="{2347D0D4-B64C-4D0C-87B1-1C10A98B663F}"/>
              </a:ext>
            </a:extLst>
          </p:cNvPr>
          <p:cNvPicPr>
            <a:picLocks noChangeAspect="1"/>
          </p:cNvPicPr>
          <p:nvPr/>
        </p:nvPicPr>
        <p:blipFill>
          <a:blip r:embed="rId2"/>
          <a:stretch>
            <a:fillRect/>
          </a:stretch>
        </p:blipFill>
        <p:spPr>
          <a:xfrm>
            <a:off x="418942" y="1014351"/>
            <a:ext cx="8148459" cy="5029988"/>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55</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2.9. </a:t>
            </a:r>
            <a:r>
              <a:rPr lang="fr-FR" dirty="0">
                <a:solidFill>
                  <a:srgbClr val="002060"/>
                </a:solidFill>
              </a:rPr>
              <a:t>Création des acrotères</a:t>
            </a:r>
            <a:endParaRPr lang="fr-FR" sz="2000" dirty="0">
              <a:solidFill>
                <a:srgbClr val="002060"/>
              </a:solidFill>
            </a:endParaRPr>
          </a:p>
        </p:txBody>
      </p:sp>
      <p:sp>
        <p:nvSpPr>
          <p:cNvPr id="14" name="ZoneTexte 94">
            <a:extLst>
              <a:ext uri="{FF2B5EF4-FFF2-40B4-BE49-F238E27FC236}">
                <a16:creationId xmlns="" xmlns:a16="http://schemas.microsoft.com/office/drawing/2014/main" id="{C525FC9E-7EE0-474C-A580-C7EAA47AACB3}"/>
              </a:ext>
            </a:extLst>
          </p:cNvPr>
          <p:cNvSpPr txBox="1">
            <a:spLocks noChangeArrowheads="1"/>
          </p:cNvSpPr>
          <p:nvPr/>
        </p:nvSpPr>
        <p:spPr bwMode="auto">
          <a:xfrm>
            <a:off x="3328112" y="1877595"/>
            <a:ext cx="4409846"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a:t>
            </a: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Le type de mur correspondant BA160</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Vérifier </a:t>
            </a:r>
            <a:r>
              <a:rPr lang="fr-FR" altLang="fr-FR" sz="1200" dirty="0">
                <a:latin typeface="Calibri"/>
                <a:cs typeface="Calibri"/>
                <a:sym typeface="Wingdings" panose="05000000000000000000" pitchFamily="2" charset="2"/>
              </a:rPr>
              <a:t>vos réglages de contrainte et de ligne de justification</a:t>
            </a:r>
            <a:endParaRPr lang="fr-FR" altLang="fr-FR" sz="800" dirty="0">
              <a:latin typeface="Calibri"/>
              <a:cs typeface="Calibri"/>
              <a:sym typeface="Wingdings" panose="05000000000000000000" pitchFamily="2" charset="2"/>
            </a:endParaRPr>
          </a:p>
        </p:txBody>
      </p:sp>
      <p:cxnSp>
        <p:nvCxnSpPr>
          <p:cNvPr id="30" name="Connecteur droit avec flèche 29">
            <a:extLst>
              <a:ext uri="{FF2B5EF4-FFF2-40B4-BE49-F238E27FC236}">
                <a16:creationId xmlns="" xmlns:a16="http://schemas.microsoft.com/office/drawing/2014/main" id="{63AB11DF-638E-47A2-A4BA-B3C1D20D8270}"/>
              </a:ext>
            </a:extLst>
          </p:cNvPr>
          <p:cNvCxnSpPr>
            <a:cxnSpLocks/>
          </p:cNvCxnSpPr>
          <p:nvPr/>
        </p:nvCxnSpPr>
        <p:spPr>
          <a:xfrm flipV="1">
            <a:off x="4162097" y="1224366"/>
            <a:ext cx="719869" cy="65323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31" name="Groupe 95">
            <a:extLst>
              <a:ext uri="{FF2B5EF4-FFF2-40B4-BE49-F238E27FC236}">
                <a16:creationId xmlns="" xmlns:a16="http://schemas.microsoft.com/office/drawing/2014/main" id="{F8F9AD92-5894-44A5-8426-6E6236BD36D6}"/>
              </a:ext>
            </a:extLst>
          </p:cNvPr>
          <p:cNvGrpSpPr>
            <a:grpSpLocks/>
          </p:cNvGrpSpPr>
          <p:nvPr/>
        </p:nvGrpSpPr>
        <p:grpSpPr bwMode="auto">
          <a:xfrm>
            <a:off x="3167048" y="1731019"/>
            <a:ext cx="251157" cy="276999"/>
            <a:chOff x="4198688" y="2102123"/>
            <a:chExt cx="255328" cy="277046"/>
          </a:xfrm>
        </p:grpSpPr>
        <p:sp>
          <p:nvSpPr>
            <p:cNvPr id="32" name="Ellipse 31">
              <a:extLst>
                <a:ext uri="{FF2B5EF4-FFF2-40B4-BE49-F238E27FC236}">
                  <a16:creationId xmlns="" xmlns:a16="http://schemas.microsoft.com/office/drawing/2014/main" id="{DA66549F-CE11-4039-A97B-B3E01AA9985D}"/>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3" name="ZoneTexte 97">
              <a:extLst>
                <a:ext uri="{FF2B5EF4-FFF2-40B4-BE49-F238E27FC236}">
                  <a16:creationId xmlns="" xmlns:a16="http://schemas.microsoft.com/office/drawing/2014/main" id="{45455FCE-1F63-4C51-9F70-62C6D2342FF9}"/>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sp>
        <p:nvSpPr>
          <p:cNvPr id="25" name="ZoneTexte 94">
            <a:extLst>
              <a:ext uri="{FF2B5EF4-FFF2-40B4-BE49-F238E27FC236}">
                <a16:creationId xmlns="" xmlns:a16="http://schemas.microsoft.com/office/drawing/2014/main" id="{1837D103-E780-4AE9-A914-97D35F24D8E1}"/>
              </a:ext>
            </a:extLst>
          </p:cNvPr>
          <p:cNvSpPr txBox="1">
            <a:spLocks noChangeArrowheads="1"/>
          </p:cNvSpPr>
          <p:nvPr/>
        </p:nvSpPr>
        <p:spPr bwMode="auto">
          <a:xfrm>
            <a:off x="2567542" y="4879399"/>
            <a:ext cx="4008915"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 </a:t>
            </a:r>
            <a:r>
              <a:rPr lang="fr-FR" altLang="fr-FR" sz="1200" dirty="0">
                <a:latin typeface="Calibri"/>
                <a:cs typeface="Calibri"/>
                <a:sym typeface="Wingdings" panose="05000000000000000000" pitchFamily="2" charset="2"/>
              </a:rPr>
              <a:t>les murs sur le quadrillage (on rappelle que les murs sont à l’axe du quadrillage)</a:t>
            </a:r>
          </a:p>
        </p:txBody>
      </p:sp>
      <p:grpSp>
        <p:nvGrpSpPr>
          <p:cNvPr id="26" name="Groupe 95">
            <a:extLst>
              <a:ext uri="{FF2B5EF4-FFF2-40B4-BE49-F238E27FC236}">
                <a16:creationId xmlns="" xmlns:a16="http://schemas.microsoft.com/office/drawing/2014/main" id="{C8B7C50A-7171-45C4-8A5A-BDF4BCC79C35}"/>
              </a:ext>
            </a:extLst>
          </p:cNvPr>
          <p:cNvGrpSpPr>
            <a:grpSpLocks/>
          </p:cNvGrpSpPr>
          <p:nvPr/>
        </p:nvGrpSpPr>
        <p:grpSpPr bwMode="auto">
          <a:xfrm>
            <a:off x="2406478" y="4732823"/>
            <a:ext cx="251157" cy="276999"/>
            <a:chOff x="4198688" y="2102123"/>
            <a:chExt cx="255328" cy="277046"/>
          </a:xfrm>
        </p:grpSpPr>
        <p:sp>
          <p:nvSpPr>
            <p:cNvPr id="27" name="Ellipse 26">
              <a:extLst>
                <a:ext uri="{FF2B5EF4-FFF2-40B4-BE49-F238E27FC236}">
                  <a16:creationId xmlns="" xmlns:a16="http://schemas.microsoft.com/office/drawing/2014/main" id="{9ADAFA73-14C5-4A33-A122-95E1B9EB0C40}"/>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8" name="ZoneTexte 97">
              <a:extLst>
                <a:ext uri="{FF2B5EF4-FFF2-40B4-BE49-F238E27FC236}">
                  <a16:creationId xmlns="" xmlns:a16="http://schemas.microsoft.com/office/drawing/2014/main" id="{C1A0B393-9E66-4E47-92E3-6F16BD42932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3</a:t>
              </a:r>
            </a:p>
          </p:txBody>
        </p:sp>
      </p:grpSp>
      <p:cxnSp>
        <p:nvCxnSpPr>
          <p:cNvPr id="21" name="Connecteur droit avec flèche 20">
            <a:extLst>
              <a:ext uri="{FF2B5EF4-FFF2-40B4-BE49-F238E27FC236}">
                <a16:creationId xmlns="" xmlns:a16="http://schemas.microsoft.com/office/drawing/2014/main" id="{D612F99F-6D23-42F1-8830-9F3E377A442B}"/>
              </a:ext>
            </a:extLst>
          </p:cNvPr>
          <p:cNvCxnSpPr>
            <a:cxnSpLocks/>
            <a:stCxn id="14" idx="1"/>
          </p:cNvCxnSpPr>
          <p:nvPr/>
        </p:nvCxnSpPr>
        <p:spPr>
          <a:xfrm flipH="1">
            <a:off x="1213730" y="2108428"/>
            <a:ext cx="2114382" cy="146802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3" name="Connecteur droit avec flèche 22">
            <a:extLst>
              <a:ext uri="{FF2B5EF4-FFF2-40B4-BE49-F238E27FC236}">
                <a16:creationId xmlns="" xmlns:a16="http://schemas.microsoft.com/office/drawing/2014/main" id="{89800C20-F15F-45AD-A0DC-D1B9127EA6C7}"/>
              </a:ext>
            </a:extLst>
          </p:cNvPr>
          <p:cNvCxnSpPr>
            <a:cxnSpLocks/>
          </p:cNvCxnSpPr>
          <p:nvPr/>
        </p:nvCxnSpPr>
        <p:spPr>
          <a:xfrm flipH="1" flipV="1">
            <a:off x="1560045" y="1596422"/>
            <a:ext cx="1768067" cy="48906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9" name="Connecteur droit avec flèche 28">
            <a:extLst>
              <a:ext uri="{FF2B5EF4-FFF2-40B4-BE49-F238E27FC236}">
                <a16:creationId xmlns="" xmlns:a16="http://schemas.microsoft.com/office/drawing/2014/main" id="{51094B3B-3CDF-4684-8813-737F415F0CB5}"/>
              </a:ext>
            </a:extLst>
          </p:cNvPr>
          <p:cNvCxnSpPr>
            <a:cxnSpLocks/>
          </p:cNvCxnSpPr>
          <p:nvPr/>
        </p:nvCxnSpPr>
        <p:spPr>
          <a:xfrm flipH="1" flipV="1">
            <a:off x="3595607" y="2991173"/>
            <a:ext cx="1057158" cy="188311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4" name="Connecteur droit avec flèche 33">
            <a:extLst>
              <a:ext uri="{FF2B5EF4-FFF2-40B4-BE49-F238E27FC236}">
                <a16:creationId xmlns="" xmlns:a16="http://schemas.microsoft.com/office/drawing/2014/main" id="{0968CB6B-0A33-48AB-8A54-BFBD4547E8A2}"/>
              </a:ext>
            </a:extLst>
          </p:cNvPr>
          <p:cNvCxnSpPr>
            <a:cxnSpLocks/>
          </p:cNvCxnSpPr>
          <p:nvPr/>
        </p:nvCxnSpPr>
        <p:spPr>
          <a:xfrm flipV="1">
            <a:off x="4652765" y="2986057"/>
            <a:ext cx="3519805" cy="187853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465151832"/>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9E55F965-234F-4EA7-AB3A-957B32EA52B8}"/>
              </a:ext>
            </a:extLst>
          </p:cNvPr>
          <p:cNvPicPr>
            <a:picLocks noChangeAspect="1"/>
          </p:cNvPicPr>
          <p:nvPr/>
        </p:nvPicPr>
        <p:blipFill>
          <a:blip r:embed="rId2"/>
          <a:stretch>
            <a:fillRect/>
          </a:stretch>
        </p:blipFill>
        <p:spPr>
          <a:xfrm>
            <a:off x="898634" y="765810"/>
            <a:ext cx="7899400" cy="5727065"/>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56</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2.9. </a:t>
            </a:r>
            <a:r>
              <a:rPr lang="fr-FR" dirty="0">
                <a:solidFill>
                  <a:srgbClr val="002060"/>
                </a:solidFill>
              </a:rPr>
              <a:t>Création des acrotères</a:t>
            </a:r>
            <a:endParaRPr lang="fr-FR" sz="2000" dirty="0">
              <a:solidFill>
                <a:srgbClr val="002060"/>
              </a:solidFill>
            </a:endParaRPr>
          </a:p>
        </p:txBody>
      </p:sp>
    </p:spTree>
    <p:extLst>
      <p:ext uri="{BB962C8B-B14F-4D97-AF65-F5344CB8AC3E}">
        <p14:creationId xmlns:p14="http://schemas.microsoft.com/office/powerpoint/2010/main" val="131374078"/>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19776A81-9025-4067-805B-3D45F6F8A980}"/>
              </a:ext>
            </a:extLst>
          </p:cNvPr>
          <p:cNvPicPr>
            <a:picLocks noChangeAspect="1"/>
          </p:cNvPicPr>
          <p:nvPr/>
        </p:nvPicPr>
        <p:blipFill>
          <a:blip r:embed="rId2"/>
          <a:stretch>
            <a:fillRect/>
          </a:stretch>
        </p:blipFill>
        <p:spPr>
          <a:xfrm>
            <a:off x="257452" y="981739"/>
            <a:ext cx="8723857" cy="4948271"/>
          </a:xfrm>
          <a:prstGeom prst="rect">
            <a:avLst/>
          </a:prstGeom>
        </p:spPr>
      </p:pic>
      <p:pic>
        <p:nvPicPr>
          <p:cNvPr id="15" name="Image 14">
            <a:extLst>
              <a:ext uri="{FF2B5EF4-FFF2-40B4-BE49-F238E27FC236}">
                <a16:creationId xmlns="" xmlns:a16="http://schemas.microsoft.com/office/drawing/2014/main" id="{9B0C25B3-271C-4142-B390-477B20C6C518}"/>
              </a:ext>
            </a:extLst>
          </p:cNvPr>
          <p:cNvPicPr>
            <a:picLocks noChangeAspect="1"/>
          </p:cNvPicPr>
          <p:nvPr/>
        </p:nvPicPr>
        <p:blipFill>
          <a:blip r:embed="rId3"/>
          <a:stretch>
            <a:fillRect/>
          </a:stretch>
        </p:blipFill>
        <p:spPr>
          <a:xfrm>
            <a:off x="257452" y="1003968"/>
            <a:ext cx="8723857" cy="779482"/>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57</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2.10. </a:t>
            </a:r>
            <a:r>
              <a:rPr lang="fr-FR" dirty="0">
                <a:solidFill>
                  <a:srgbClr val="002060"/>
                </a:solidFill>
              </a:rPr>
              <a:t>Fondation semelle isolée</a:t>
            </a:r>
            <a:endParaRPr lang="fr-FR" sz="2000" dirty="0">
              <a:solidFill>
                <a:srgbClr val="002060"/>
              </a:solidFill>
            </a:endParaRPr>
          </a:p>
        </p:txBody>
      </p:sp>
      <p:sp>
        <p:nvSpPr>
          <p:cNvPr id="9" name="ZoneTexte 94">
            <a:extLst>
              <a:ext uri="{FF2B5EF4-FFF2-40B4-BE49-F238E27FC236}">
                <a16:creationId xmlns="" xmlns:a16="http://schemas.microsoft.com/office/drawing/2014/main" id="{C1155AA3-00BD-4DC3-92A5-9F02CD4F086D}"/>
              </a:ext>
            </a:extLst>
          </p:cNvPr>
          <p:cNvSpPr txBox="1">
            <a:spLocks noChangeArrowheads="1"/>
          </p:cNvSpPr>
          <p:nvPr/>
        </p:nvSpPr>
        <p:spPr bwMode="auto">
          <a:xfrm>
            <a:off x="618176" y="2894297"/>
            <a:ext cx="2964626" cy="1569660"/>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a:t>
            </a: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le menu </a:t>
            </a:r>
            <a:r>
              <a:rPr lang="fr-FR" altLang="fr-FR" sz="1200" i="1" dirty="0">
                <a:latin typeface="Calibri"/>
                <a:cs typeface="Calibri"/>
                <a:sym typeface="Wingdings" panose="05000000000000000000" pitchFamily="2" charset="2"/>
              </a:rPr>
              <a:t>« Structure » </a:t>
            </a:r>
            <a:r>
              <a:rPr lang="fr-FR" altLang="fr-FR" sz="1200" dirty="0">
                <a:latin typeface="Calibri"/>
                <a:cs typeface="Calibri"/>
                <a:sym typeface="Wingdings" panose="05000000000000000000" pitchFamily="2" charset="2"/>
              </a:rPr>
              <a:t>et la commande </a:t>
            </a:r>
            <a:r>
              <a:rPr lang="fr-FR" altLang="fr-FR" sz="1200" i="1" dirty="0">
                <a:latin typeface="Calibri"/>
                <a:cs typeface="Calibri"/>
                <a:sym typeface="Wingdings" panose="05000000000000000000" pitchFamily="2" charset="2"/>
              </a:rPr>
              <a:t>« Fondation isolée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a:t>
            </a:r>
            <a:r>
              <a:rPr lang="fr-FR" altLang="fr-FR" sz="1200" dirty="0">
                <a:latin typeface="Calibri"/>
                <a:cs typeface="Calibri"/>
                <a:sym typeface="Wingdings" panose="05000000000000000000" pitchFamily="2" charset="2"/>
              </a:rPr>
              <a:t> le menu </a:t>
            </a:r>
            <a:r>
              <a:rPr lang="fr-FR" altLang="fr-FR" sz="1200" i="1" dirty="0">
                <a:latin typeface="Calibri"/>
                <a:cs typeface="Calibri"/>
                <a:sym typeface="Wingdings" panose="05000000000000000000" pitchFamily="2" charset="2"/>
              </a:rPr>
              <a:t>« Modifier le type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i="1" dirty="0">
                <a:latin typeface="Calibri"/>
                <a:cs typeface="Calibri"/>
                <a:sym typeface="Wingdings" panose="05000000000000000000" pitchFamily="2" charset="2"/>
              </a:rPr>
              <a:t> </a:t>
            </a:r>
            <a:r>
              <a:rPr lang="fr-FR" altLang="fr-FR" sz="1200" dirty="0">
                <a:latin typeface="Calibri"/>
                <a:cs typeface="Calibri"/>
                <a:sym typeface="Wingdings" panose="05000000000000000000" pitchFamily="2" charset="2"/>
              </a:rPr>
              <a:t>dupliquer et indiquer le 120 x 100 x 30 (cote en cm)</a:t>
            </a:r>
            <a:endParaRPr lang="fr-FR" altLang="fr-FR" sz="1200" i="1" dirty="0">
              <a:latin typeface="Calibri"/>
              <a:cs typeface="Calibri"/>
              <a:sym typeface="Wingdings" panose="05000000000000000000" pitchFamily="2" charset="2"/>
            </a:endParaRP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Changer</a:t>
            </a:r>
            <a:r>
              <a:rPr lang="fr-FR" altLang="fr-FR" sz="1200" dirty="0">
                <a:latin typeface="Calibri"/>
                <a:cs typeface="Calibri"/>
                <a:sym typeface="Wingdings" panose="05000000000000000000" pitchFamily="2" charset="2"/>
              </a:rPr>
              <a:t> les dimensions pour les cotes précédentes (L x l x h)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Valider</a:t>
            </a:r>
            <a:r>
              <a:rPr lang="fr-FR" altLang="fr-FR" sz="1200" dirty="0">
                <a:latin typeface="Calibri"/>
                <a:cs typeface="Calibri"/>
                <a:sym typeface="Wingdings" panose="05000000000000000000" pitchFamily="2" charset="2"/>
              </a:rPr>
              <a:t> avec OK</a:t>
            </a:r>
          </a:p>
        </p:txBody>
      </p:sp>
      <p:cxnSp>
        <p:nvCxnSpPr>
          <p:cNvPr id="10" name="Connecteur droit avec flèche 9">
            <a:extLst>
              <a:ext uri="{FF2B5EF4-FFF2-40B4-BE49-F238E27FC236}">
                <a16:creationId xmlns="" xmlns:a16="http://schemas.microsoft.com/office/drawing/2014/main" id="{626F8EEC-0380-4467-8B04-5F51106E7EB5}"/>
              </a:ext>
            </a:extLst>
          </p:cNvPr>
          <p:cNvCxnSpPr>
            <a:cxnSpLocks/>
            <a:stCxn id="9" idx="3"/>
          </p:cNvCxnSpPr>
          <p:nvPr/>
        </p:nvCxnSpPr>
        <p:spPr>
          <a:xfrm flipV="1">
            <a:off x="3582802" y="3258105"/>
            <a:ext cx="900421" cy="42102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1" name="Connecteur droit avec flèche 20">
            <a:extLst>
              <a:ext uri="{FF2B5EF4-FFF2-40B4-BE49-F238E27FC236}">
                <a16:creationId xmlns="" xmlns:a16="http://schemas.microsoft.com/office/drawing/2014/main" id="{6C27F33C-0B9B-44E9-AAEA-5B0FF10A4E29}"/>
              </a:ext>
            </a:extLst>
          </p:cNvPr>
          <p:cNvCxnSpPr>
            <a:cxnSpLocks/>
            <a:stCxn id="9" idx="0"/>
          </p:cNvCxnSpPr>
          <p:nvPr/>
        </p:nvCxnSpPr>
        <p:spPr>
          <a:xfrm flipV="1">
            <a:off x="2100489" y="1342459"/>
            <a:ext cx="722610" cy="155183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2" name="Groupe 95">
            <a:extLst>
              <a:ext uri="{FF2B5EF4-FFF2-40B4-BE49-F238E27FC236}">
                <a16:creationId xmlns="" xmlns:a16="http://schemas.microsoft.com/office/drawing/2014/main" id="{A873FEC7-3F77-44C9-B898-77A744921216}"/>
              </a:ext>
            </a:extLst>
          </p:cNvPr>
          <p:cNvGrpSpPr>
            <a:grpSpLocks/>
          </p:cNvGrpSpPr>
          <p:nvPr/>
        </p:nvGrpSpPr>
        <p:grpSpPr bwMode="auto">
          <a:xfrm>
            <a:off x="497749" y="2714235"/>
            <a:ext cx="251157" cy="276999"/>
            <a:chOff x="4198688" y="2102123"/>
            <a:chExt cx="255328" cy="277046"/>
          </a:xfrm>
        </p:grpSpPr>
        <p:sp>
          <p:nvSpPr>
            <p:cNvPr id="13" name="Ellipse 12">
              <a:extLst>
                <a:ext uri="{FF2B5EF4-FFF2-40B4-BE49-F238E27FC236}">
                  <a16:creationId xmlns="" xmlns:a16="http://schemas.microsoft.com/office/drawing/2014/main" id="{638AE2DB-0D96-47A8-80CE-6CBA8D56807B}"/>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4" name="ZoneTexte 97">
              <a:extLst>
                <a:ext uri="{FF2B5EF4-FFF2-40B4-BE49-F238E27FC236}">
                  <a16:creationId xmlns="" xmlns:a16="http://schemas.microsoft.com/office/drawing/2014/main" id="{33A90AAE-F508-4928-B395-B09EF0535BE9}"/>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cxnSp>
        <p:nvCxnSpPr>
          <p:cNvPr id="22" name="Connecteur droit avec flèche 21">
            <a:extLst>
              <a:ext uri="{FF2B5EF4-FFF2-40B4-BE49-F238E27FC236}">
                <a16:creationId xmlns="" xmlns:a16="http://schemas.microsoft.com/office/drawing/2014/main" id="{48C653D0-F883-4737-96B0-321F0684C6BC}"/>
              </a:ext>
            </a:extLst>
          </p:cNvPr>
          <p:cNvCxnSpPr>
            <a:cxnSpLocks/>
            <a:stCxn id="9" idx="0"/>
          </p:cNvCxnSpPr>
          <p:nvPr/>
        </p:nvCxnSpPr>
        <p:spPr>
          <a:xfrm flipH="1" flipV="1">
            <a:off x="1455939" y="2267215"/>
            <a:ext cx="644550" cy="62708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7" name="Connecteur droit avec flèche 26">
            <a:extLst>
              <a:ext uri="{FF2B5EF4-FFF2-40B4-BE49-F238E27FC236}">
                <a16:creationId xmlns="" xmlns:a16="http://schemas.microsoft.com/office/drawing/2014/main" id="{75FAE8E2-9347-4895-AF4A-6C00FCB80A4A}"/>
              </a:ext>
            </a:extLst>
          </p:cNvPr>
          <p:cNvCxnSpPr>
            <a:cxnSpLocks/>
            <a:stCxn id="9" idx="3"/>
          </p:cNvCxnSpPr>
          <p:nvPr/>
        </p:nvCxnSpPr>
        <p:spPr>
          <a:xfrm>
            <a:off x="3582802" y="3679127"/>
            <a:ext cx="793889" cy="105267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67807216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A5AF101F-3AC7-46AA-AE9F-4EE981C62FC0}"/>
              </a:ext>
            </a:extLst>
          </p:cNvPr>
          <p:cNvPicPr>
            <a:picLocks noChangeAspect="1"/>
          </p:cNvPicPr>
          <p:nvPr/>
        </p:nvPicPr>
        <p:blipFill>
          <a:blip r:embed="rId2"/>
          <a:stretch>
            <a:fillRect/>
          </a:stretch>
        </p:blipFill>
        <p:spPr>
          <a:xfrm>
            <a:off x="257452" y="974288"/>
            <a:ext cx="8637973" cy="4914473"/>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58</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2.10. </a:t>
            </a:r>
            <a:r>
              <a:rPr lang="fr-FR" dirty="0">
                <a:solidFill>
                  <a:srgbClr val="002060"/>
                </a:solidFill>
              </a:rPr>
              <a:t>Fondation semelle isolée</a:t>
            </a:r>
            <a:endParaRPr lang="fr-FR" sz="2000" dirty="0">
              <a:solidFill>
                <a:srgbClr val="002060"/>
              </a:solidFill>
            </a:endParaRPr>
          </a:p>
        </p:txBody>
      </p:sp>
      <p:sp>
        <p:nvSpPr>
          <p:cNvPr id="9" name="ZoneTexte 94">
            <a:extLst>
              <a:ext uri="{FF2B5EF4-FFF2-40B4-BE49-F238E27FC236}">
                <a16:creationId xmlns="" xmlns:a16="http://schemas.microsoft.com/office/drawing/2014/main" id="{C1155AA3-00BD-4DC3-92A5-9F02CD4F086D}"/>
              </a:ext>
            </a:extLst>
          </p:cNvPr>
          <p:cNvSpPr txBox="1">
            <a:spLocks noChangeArrowheads="1"/>
          </p:cNvSpPr>
          <p:nvPr/>
        </p:nvSpPr>
        <p:spPr bwMode="auto">
          <a:xfrm>
            <a:off x="4258020" y="2521077"/>
            <a:ext cx="3394531"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a:t>
            </a:r>
            <a:r>
              <a:rPr lang="fr-FR" altLang="fr-FR" sz="1200" b="1" dirty="0">
                <a:latin typeface="Calibri"/>
                <a:cs typeface="Calibri"/>
                <a:sym typeface="Wingdings" panose="05000000000000000000" pitchFamily="2" charset="2"/>
              </a:rPr>
              <a:t>Insérer </a:t>
            </a:r>
            <a:r>
              <a:rPr lang="fr-FR" altLang="fr-FR" sz="1200" dirty="0">
                <a:latin typeface="Calibri"/>
                <a:cs typeface="Calibri"/>
                <a:sym typeface="Wingdings" panose="05000000000000000000" pitchFamily="2" charset="2"/>
              </a:rPr>
              <a:t>la fondation au milieu de chaque poteau</a:t>
            </a:r>
          </a:p>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(utiliser le zoom si besoin)</a:t>
            </a:r>
          </a:p>
        </p:txBody>
      </p:sp>
      <p:cxnSp>
        <p:nvCxnSpPr>
          <p:cNvPr id="10" name="Connecteur droit avec flèche 9">
            <a:extLst>
              <a:ext uri="{FF2B5EF4-FFF2-40B4-BE49-F238E27FC236}">
                <a16:creationId xmlns="" xmlns:a16="http://schemas.microsoft.com/office/drawing/2014/main" id="{626F8EEC-0380-4467-8B04-5F51106E7EB5}"/>
              </a:ext>
            </a:extLst>
          </p:cNvPr>
          <p:cNvCxnSpPr>
            <a:cxnSpLocks/>
            <a:stCxn id="9" idx="2"/>
          </p:cNvCxnSpPr>
          <p:nvPr/>
        </p:nvCxnSpPr>
        <p:spPr>
          <a:xfrm flipH="1">
            <a:off x="4785066" y="2982742"/>
            <a:ext cx="1170220" cy="62383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2" name="Groupe 95">
            <a:extLst>
              <a:ext uri="{FF2B5EF4-FFF2-40B4-BE49-F238E27FC236}">
                <a16:creationId xmlns="" xmlns:a16="http://schemas.microsoft.com/office/drawing/2014/main" id="{A873FEC7-3F77-44C9-B898-77A744921216}"/>
              </a:ext>
            </a:extLst>
          </p:cNvPr>
          <p:cNvGrpSpPr>
            <a:grpSpLocks/>
          </p:cNvGrpSpPr>
          <p:nvPr/>
        </p:nvGrpSpPr>
        <p:grpSpPr bwMode="auto">
          <a:xfrm>
            <a:off x="4137594" y="2341015"/>
            <a:ext cx="251157" cy="276999"/>
            <a:chOff x="4198688" y="2102123"/>
            <a:chExt cx="255328" cy="277046"/>
          </a:xfrm>
        </p:grpSpPr>
        <p:sp>
          <p:nvSpPr>
            <p:cNvPr id="13" name="Ellipse 12">
              <a:extLst>
                <a:ext uri="{FF2B5EF4-FFF2-40B4-BE49-F238E27FC236}">
                  <a16:creationId xmlns="" xmlns:a16="http://schemas.microsoft.com/office/drawing/2014/main" id="{638AE2DB-0D96-47A8-80CE-6CBA8D56807B}"/>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4" name="ZoneTexte 97">
              <a:extLst>
                <a:ext uri="{FF2B5EF4-FFF2-40B4-BE49-F238E27FC236}">
                  <a16:creationId xmlns="" xmlns:a16="http://schemas.microsoft.com/office/drawing/2014/main" id="{33A90AAE-F508-4928-B395-B09EF0535BE9}"/>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2</a:t>
              </a:r>
              <a:endParaRPr lang="fr-FR" altLang="fr-FR" sz="1200" dirty="0">
                <a:cs typeface="Calibri"/>
              </a:endParaRPr>
            </a:p>
          </p:txBody>
        </p:sp>
      </p:grpSp>
      <p:cxnSp>
        <p:nvCxnSpPr>
          <p:cNvPr id="27" name="Connecteur droit avec flèche 26">
            <a:extLst>
              <a:ext uri="{FF2B5EF4-FFF2-40B4-BE49-F238E27FC236}">
                <a16:creationId xmlns="" xmlns:a16="http://schemas.microsoft.com/office/drawing/2014/main" id="{75FAE8E2-9347-4895-AF4A-6C00FCB80A4A}"/>
              </a:ext>
            </a:extLst>
          </p:cNvPr>
          <p:cNvCxnSpPr>
            <a:cxnSpLocks/>
            <a:stCxn id="9" idx="2"/>
          </p:cNvCxnSpPr>
          <p:nvPr/>
        </p:nvCxnSpPr>
        <p:spPr>
          <a:xfrm>
            <a:off x="5955286" y="2982742"/>
            <a:ext cx="1288077" cy="62383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675241109"/>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Image 7">
            <a:extLst>
              <a:ext uri="{FF2B5EF4-FFF2-40B4-BE49-F238E27FC236}">
                <a16:creationId xmlns="" xmlns:a16="http://schemas.microsoft.com/office/drawing/2014/main" id="{C78E6D1A-3A21-48B1-AB3D-91DC7A8BDC87}"/>
              </a:ext>
            </a:extLst>
          </p:cNvPr>
          <p:cNvPicPr>
            <a:picLocks noChangeAspect="1"/>
          </p:cNvPicPr>
          <p:nvPr/>
        </p:nvPicPr>
        <p:blipFill>
          <a:blip r:embed="rId2"/>
          <a:stretch>
            <a:fillRect/>
          </a:stretch>
        </p:blipFill>
        <p:spPr>
          <a:xfrm>
            <a:off x="248574" y="997073"/>
            <a:ext cx="8655729" cy="4868848"/>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59</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2.10. </a:t>
            </a:r>
            <a:r>
              <a:rPr lang="fr-FR" dirty="0">
                <a:solidFill>
                  <a:srgbClr val="002060"/>
                </a:solidFill>
              </a:rPr>
              <a:t>Fondation semelle isolée</a:t>
            </a:r>
            <a:endParaRPr lang="fr-FR" sz="2000" dirty="0">
              <a:solidFill>
                <a:srgbClr val="002060"/>
              </a:solidFill>
            </a:endParaRPr>
          </a:p>
        </p:txBody>
      </p:sp>
      <p:sp>
        <p:nvSpPr>
          <p:cNvPr id="9" name="ZoneTexte 94">
            <a:extLst>
              <a:ext uri="{FF2B5EF4-FFF2-40B4-BE49-F238E27FC236}">
                <a16:creationId xmlns="" xmlns:a16="http://schemas.microsoft.com/office/drawing/2014/main" id="{C1155AA3-00BD-4DC3-92A5-9F02CD4F086D}"/>
              </a:ext>
            </a:extLst>
          </p:cNvPr>
          <p:cNvSpPr txBox="1">
            <a:spLocks noChangeArrowheads="1"/>
          </p:cNvSpPr>
          <p:nvPr/>
        </p:nvSpPr>
        <p:spPr bwMode="auto">
          <a:xfrm>
            <a:off x="3308109" y="4809049"/>
            <a:ext cx="4433219"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lgn="just" eaLnBrk="1" hangingPunct="1">
              <a:lnSpc>
                <a:spcPct val="100000"/>
              </a:lnSpc>
              <a:spcBef>
                <a:spcPct val="0"/>
              </a:spcBef>
              <a:buNone/>
              <a:defRPr/>
            </a:pPr>
            <a:r>
              <a:rPr lang="fr-FR" altLang="fr-FR" sz="1200" dirty="0">
                <a:latin typeface="Calibri"/>
                <a:cs typeface="Calibri"/>
                <a:sym typeface="Wingdings" panose="05000000000000000000" pitchFamily="2" charset="2"/>
              </a:rPr>
              <a:t></a:t>
            </a:r>
            <a:r>
              <a:rPr lang="fr-FR" altLang="fr-FR" sz="1200" b="1" dirty="0">
                <a:latin typeface="Calibri"/>
                <a:cs typeface="Calibri"/>
                <a:sym typeface="Wingdings" panose="05000000000000000000" pitchFamily="2" charset="2"/>
              </a:rPr>
              <a:t>Afficher </a:t>
            </a:r>
            <a:r>
              <a:rPr lang="fr-FR" altLang="fr-FR" sz="1200" dirty="0">
                <a:latin typeface="Calibri"/>
                <a:cs typeface="Calibri"/>
                <a:sym typeface="Wingdings" panose="05000000000000000000" pitchFamily="2" charset="2"/>
              </a:rPr>
              <a:t>la vue 3D ; vous voyez que les fondations sont trop basses cela vient de nos réglages de départ sur les différents niveaux. En effet REVIT met automatiquement en négatif les fondations.</a:t>
            </a:r>
          </a:p>
        </p:txBody>
      </p:sp>
      <p:cxnSp>
        <p:nvCxnSpPr>
          <p:cNvPr id="10" name="Connecteur droit avec flèche 9">
            <a:extLst>
              <a:ext uri="{FF2B5EF4-FFF2-40B4-BE49-F238E27FC236}">
                <a16:creationId xmlns="" xmlns:a16="http://schemas.microsoft.com/office/drawing/2014/main" id="{626F8EEC-0380-4467-8B04-5F51106E7EB5}"/>
              </a:ext>
            </a:extLst>
          </p:cNvPr>
          <p:cNvCxnSpPr>
            <a:cxnSpLocks/>
            <a:stCxn id="9" idx="0"/>
          </p:cNvCxnSpPr>
          <p:nvPr/>
        </p:nvCxnSpPr>
        <p:spPr>
          <a:xfrm flipH="1" flipV="1">
            <a:off x="4128117" y="4182097"/>
            <a:ext cx="1396602" cy="62695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2" name="Groupe 95">
            <a:extLst>
              <a:ext uri="{FF2B5EF4-FFF2-40B4-BE49-F238E27FC236}">
                <a16:creationId xmlns="" xmlns:a16="http://schemas.microsoft.com/office/drawing/2014/main" id="{A873FEC7-3F77-44C9-B898-77A744921216}"/>
              </a:ext>
            </a:extLst>
          </p:cNvPr>
          <p:cNvGrpSpPr>
            <a:grpSpLocks/>
          </p:cNvGrpSpPr>
          <p:nvPr/>
        </p:nvGrpSpPr>
        <p:grpSpPr bwMode="auto">
          <a:xfrm>
            <a:off x="3187683" y="4595370"/>
            <a:ext cx="251157" cy="276999"/>
            <a:chOff x="4198688" y="2102123"/>
            <a:chExt cx="255328" cy="277046"/>
          </a:xfrm>
        </p:grpSpPr>
        <p:sp>
          <p:nvSpPr>
            <p:cNvPr id="13" name="Ellipse 12">
              <a:extLst>
                <a:ext uri="{FF2B5EF4-FFF2-40B4-BE49-F238E27FC236}">
                  <a16:creationId xmlns="" xmlns:a16="http://schemas.microsoft.com/office/drawing/2014/main" id="{638AE2DB-0D96-47A8-80CE-6CBA8D56807B}"/>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4" name="ZoneTexte 97">
              <a:extLst>
                <a:ext uri="{FF2B5EF4-FFF2-40B4-BE49-F238E27FC236}">
                  <a16:creationId xmlns="" xmlns:a16="http://schemas.microsoft.com/office/drawing/2014/main" id="{33A90AAE-F508-4928-B395-B09EF0535BE9}"/>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3</a:t>
              </a:r>
              <a:endParaRPr lang="fr-FR" altLang="fr-FR" sz="1200" dirty="0">
                <a:cs typeface="Calibri"/>
              </a:endParaRPr>
            </a:p>
          </p:txBody>
        </p:sp>
      </p:grpSp>
      <p:cxnSp>
        <p:nvCxnSpPr>
          <p:cNvPr id="27" name="Connecteur droit avec flèche 26">
            <a:extLst>
              <a:ext uri="{FF2B5EF4-FFF2-40B4-BE49-F238E27FC236}">
                <a16:creationId xmlns="" xmlns:a16="http://schemas.microsoft.com/office/drawing/2014/main" id="{75FAE8E2-9347-4895-AF4A-6C00FCB80A4A}"/>
              </a:ext>
            </a:extLst>
          </p:cNvPr>
          <p:cNvCxnSpPr>
            <a:cxnSpLocks/>
            <a:stCxn id="9" idx="0"/>
          </p:cNvCxnSpPr>
          <p:nvPr/>
        </p:nvCxnSpPr>
        <p:spPr>
          <a:xfrm flipV="1">
            <a:off x="5524719" y="4182097"/>
            <a:ext cx="1018124" cy="62695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00113550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Image 12">
            <a:extLst>
              <a:ext uri="{FF2B5EF4-FFF2-40B4-BE49-F238E27FC236}">
                <a16:creationId xmlns="" xmlns:a16="http://schemas.microsoft.com/office/drawing/2014/main" id="{2571CE68-06CE-4C7C-941D-B9CF52EC6C76}"/>
              </a:ext>
            </a:extLst>
          </p:cNvPr>
          <p:cNvPicPr>
            <a:picLocks noChangeAspect="1"/>
          </p:cNvPicPr>
          <p:nvPr/>
        </p:nvPicPr>
        <p:blipFill>
          <a:blip r:embed="rId2"/>
          <a:stretch>
            <a:fillRect/>
          </a:stretch>
        </p:blipFill>
        <p:spPr>
          <a:xfrm>
            <a:off x="5246021" y="1621231"/>
            <a:ext cx="3472318" cy="2174674"/>
          </a:xfrm>
          <a:prstGeom prst="rect">
            <a:avLst/>
          </a:prstGeom>
        </p:spPr>
      </p:pic>
      <p:pic>
        <p:nvPicPr>
          <p:cNvPr id="37" name="Image 36">
            <a:extLst>
              <a:ext uri="{FF2B5EF4-FFF2-40B4-BE49-F238E27FC236}">
                <a16:creationId xmlns="" xmlns:a16="http://schemas.microsoft.com/office/drawing/2014/main" id="{51DEFFAF-5964-4E06-AD40-782DD3996449}"/>
              </a:ext>
            </a:extLst>
          </p:cNvPr>
          <p:cNvPicPr>
            <a:picLocks noChangeAspect="1"/>
          </p:cNvPicPr>
          <p:nvPr/>
        </p:nvPicPr>
        <p:blipFill>
          <a:blip r:embed="rId3"/>
          <a:stretch>
            <a:fillRect/>
          </a:stretch>
        </p:blipFill>
        <p:spPr>
          <a:xfrm>
            <a:off x="695153" y="1344232"/>
            <a:ext cx="3472318" cy="2174674"/>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7938" y="3492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1. Prise en main du logiciel</a:t>
            </a:r>
          </a:p>
          <a:p>
            <a:pPr eaLnBrk="1" fontAlgn="auto" hangingPunct="1">
              <a:spcBef>
                <a:spcPts val="0"/>
              </a:spcBef>
              <a:spcAft>
                <a:spcPts val="0"/>
              </a:spcAft>
              <a:defRPr/>
            </a:pPr>
            <a:r>
              <a:rPr lang="fr-FR" dirty="0">
                <a:solidFill>
                  <a:srgbClr val="002060"/>
                </a:solidFill>
                <a:latin typeface="+mn-lt"/>
              </a:rPr>
              <a:t>1.1. Ouverture d’un projet</a:t>
            </a:r>
            <a:endParaRPr lang="fr-FR" sz="2000" dirty="0">
              <a:solidFill>
                <a:srgbClr val="002060"/>
              </a:solidFill>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6</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203063" y="850707"/>
            <a:ext cx="4866616"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le répertoire Gabarit qui se trouve dans :</a:t>
            </a:r>
          </a:p>
          <a:p>
            <a:pPr lvl="1"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DosSup/BATIMENT/Modèle_commun/21_famille pour REVIT </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35504" y="716641"/>
            <a:ext cx="334963" cy="277813"/>
            <a:chOff x="4198688" y="2087836"/>
            <a:chExt cx="318782" cy="277860"/>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198688" y="2087836"/>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5</a:t>
              </a:r>
              <a:endParaRPr lang="fr-FR" altLang="fr-FR" sz="1200" dirty="0">
                <a:cs typeface="Calibri"/>
              </a:endParaRP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2"/>
          </p:cNvCxnSpPr>
          <p:nvPr/>
        </p:nvCxnSpPr>
        <p:spPr>
          <a:xfrm flipH="1">
            <a:off x="2357048" y="1312372"/>
            <a:ext cx="279323" cy="84509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0" name="ZoneTexte 94">
            <a:extLst>
              <a:ext uri="{FF2B5EF4-FFF2-40B4-BE49-F238E27FC236}">
                <a16:creationId xmlns="" xmlns:a16="http://schemas.microsoft.com/office/drawing/2014/main" id="{D2859B2B-BD2B-4CAB-929B-C2C600BEA6BC}"/>
              </a:ext>
            </a:extLst>
          </p:cNvPr>
          <p:cNvSpPr txBox="1">
            <a:spLocks noChangeArrowheads="1"/>
          </p:cNvSpPr>
          <p:nvPr/>
        </p:nvSpPr>
        <p:spPr bwMode="auto">
          <a:xfrm>
            <a:off x="3618782" y="2690525"/>
            <a:ext cx="4301761"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le gabarit « GABARIT BAT Diderot v2 »</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sur « Ouvrir » </a:t>
            </a:r>
          </a:p>
        </p:txBody>
      </p:sp>
      <p:grpSp>
        <p:nvGrpSpPr>
          <p:cNvPr id="31" name="Groupe 95">
            <a:extLst>
              <a:ext uri="{FF2B5EF4-FFF2-40B4-BE49-F238E27FC236}">
                <a16:creationId xmlns="" xmlns:a16="http://schemas.microsoft.com/office/drawing/2014/main" id="{3FEA218A-6CEC-4FC7-AA63-683D1DCD5D9B}"/>
              </a:ext>
            </a:extLst>
          </p:cNvPr>
          <p:cNvGrpSpPr>
            <a:grpSpLocks/>
          </p:cNvGrpSpPr>
          <p:nvPr/>
        </p:nvGrpSpPr>
        <p:grpSpPr bwMode="auto">
          <a:xfrm>
            <a:off x="3451223" y="2556459"/>
            <a:ext cx="334963" cy="277813"/>
            <a:chOff x="4198688" y="2087836"/>
            <a:chExt cx="318782" cy="277860"/>
          </a:xfrm>
        </p:grpSpPr>
        <p:sp>
          <p:nvSpPr>
            <p:cNvPr id="32" name="Ellipse 31">
              <a:extLst>
                <a:ext uri="{FF2B5EF4-FFF2-40B4-BE49-F238E27FC236}">
                  <a16:creationId xmlns="" xmlns:a16="http://schemas.microsoft.com/office/drawing/2014/main" id="{FAAF302E-1B71-4758-9AA9-62A638935608}"/>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3" name="ZoneTexte 97">
              <a:extLst>
                <a:ext uri="{FF2B5EF4-FFF2-40B4-BE49-F238E27FC236}">
                  <a16:creationId xmlns="" xmlns:a16="http://schemas.microsoft.com/office/drawing/2014/main" id="{2BA9A36E-16CF-4CE4-A92C-F78D0F376C97}"/>
                </a:ext>
              </a:extLst>
            </p:cNvPr>
            <p:cNvSpPr txBox="1">
              <a:spLocks noChangeArrowheads="1"/>
            </p:cNvSpPr>
            <p:nvPr/>
          </p:nvSpPr>
          <p:spPr bwMode="auto">
            <a:xfrm>
              <a:off x="4198688" y="2087836"/>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6</a:t>
              </a:r>
              <a:endParaRPr lang="fr-FR" altLang="fr-FR" sz="1200" dirty="0">
                <a:cs typeface="Calibri"/>
              </a:endParaRPr>
            </a:p>
          </p:txBody>
        </p:sp>
      </p:grpSp>
      <p:cxnSp>
        <p:nvCxnSpPr>
          <p:cNvPr id="34" name="Connecteur droit avec flèche 33">
            <a:extLst>
              <a:ext uri="{FF2B5EF4-FFF2-40B4-BE49-F238E27FC236}">
                <a16:creationId xmlns="" xmlns:a16="http://schemas.microsoft.com/office/drawing/2014/main" id="{F6032407-B55A-4732-8EE8-379DD262DCE4}"/>
              </a:ext>
            </a:extLst>
          </p:cNvPr>
          <p:cNvCxnSpPr>
            <a:cxnSpLocks/>
          </p:cNvCxnSpPr>
          <p:nvPr/>
        </p:nvCxnSpPr>
        <p:spPr>
          <a:xfrm>
            <a:off x="7836197" y="3149394"/>
            <a:ext cx="84346" cy="51231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5" name="Connecteur droit avec flèche 34">
            <a:extLst>
              <a:ext uri="{FF2B5EF4-FFF2-40B4-BE49-F238E27FC236}">
                <a16:creationId xmlns="" xmlns:a16="http://schemas.microsoft.com/office/drawing/2014/main" id="{70CD733A-EA6A-41EE-A855-D37B5D769C00}"/>
              </a:ext>
            </a:extLst>
          </p:cNvPr>
          <p:cNvCxnSpPr>
            <a:cxnSpLocks/>
          </p:cNvCxnSpPr>
          <p:nvPr/>
        </p:nvCxnSpPr>
        <p:spPr>
          <a:xfrm flipV="1">
            <a:off x="5246021" y="2080100"/>
            <a:ext cx="580238" cy="64139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20" name="Image 19">
            <a:extLst>
              <a:ext uri="{FF2B5EF4-FFF2-40B4-BE49-F238E27FC236}">
                <a16:creationId xmlns="" xmlns:a16="http://schemas.microsoft.com/office/drawing/2014/main" id="{00032B23-679F-41FE-817E-D1962735064D}"/>
              </a:ext>
            </a:extLst>
          </p:cNvPr>
          <p:cNvPicPr>
            <a:picLocks noChangeAspect="1"/>
          </p:cNvPicPr>
          <p:nvPr/>
        </p:nvPicPr>
        <p:blipFill>
          <a:blip r:embed="rId4"/>
          <a:stretch>
            <a:fillRect/>
          </a:stretch>
        </p:blipFill>
        <p:spPr>
          <a:xfrm>
            <a:off x="433621" y="4446827"/>
            <a:ext cx="2848750" cy="1536161"/>
          </a:xfrm>
          <a:prstGeom prst="rect">
            <a:avLst/>
          </a:prstGeom>
        </p:spPr>
      </p:pic>
      <p:sp>
        <p:nvSpPr>
          <p:cNvPr id="36" name="ZoneTexte 94">
            <a:extLst>
              <a:ext uri="{FF2B5EF4-FFF2-40B4-BE49-F238E27FC236}">
                <a16:creationId xmlns="" xmlns:a16="http://schemas.microsoft.com/office/drawing/2014/main" id="{00456780-058B-43C1-955A-5A3067CC444C}"/>
              </a:ext>
            </a:extLst>
          </p:cNvPr>
          <p:cNvSpPr txBox="1">
            <a:spLocks noChangeArrowheads="1"/>
          </p:cNvSpPr>
          <p:nvPr/>
        </p:nvSpPr>
        <p:spPr bwMode="auto">
          <a:xfrm>
            <a:off x="682434" y="3912898"/>
            <a:ext cx="1627239" cy="27699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 OK » </a:t>
            </a:r>
          </a:p>
        </p:txBody>
      </p:sp>
      <p:grpSp>
        <p:nvGrpSpPr>
          <p:cNvPr id="38" name="Groupe 95">
            <a:extLst>
              <a:ext uri="{FF2B5EF4-FFF2-40B4-BE49-F238E27FC236}">
                <a16:creationId xmlns="" xmlns:a16="http://schemas.microsoft.com/office/drawing/2014/main" id="{F6BFE7D7-D4C2-44B7-84C5-571422442DAD}"/>
              </a:ext>
            </a:extLst>
          </p:cNvPr>
          <p:cNvGrpSpPr>
            <a:grpSpLocks/>
          </p:cNvGrpSpPr>
          <p:nvPr/>
        </p:nvGrpSpPr>
        <p:grpSpPr bwMode="auto">
          <a:xfrm>
            <a:off x="514866" y="3775760"/>
            <a:ext cx="452127" cy="280880"/>
            <a:chOff x="4198688" y="2084768"/>
            <a:chExt cx="430287" cy="280928"/>
          </a:xfrm>
        </p:grpSpPr>
        <p:sp>
          <p:nvSpPr>
            <p:cNvPr id="40" name="Ellipse 39">
              <a:extLst>
                <a:ext uri="{FF2B5EF4-FFF2-40B4-BE49-F238E27FC236}">
                  <a16:creationId xmlns="" xmlns:a16="http://schemas.microsoft.com/office/drawing/2014/main" id="{F3D5DFF1-B488-4620-8BE4-26947E35DEE6}"/>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41" name="ZoneTexte 97">
              <a:extLst>
                <a:ext uri="{FF2B5EF4-FFF2-40B4-BE49-F238E27FC236}">
                  <a16:creationId xmlns="" xmlns:a16="http://schemas.microsoft.com/office/drawing/2014/main" id="{4D77C62C-8E28-47F3-9FBE-C3878892D879}"/>
                </a:ext>
              </a:extLst>
            </p:cNvPr>
            <p:cNvSpPr txBox="1">
              <a:spLocks noChangeArrowheads="1"/>
            </p:cNvSpPr>
            <p:nvPr/>
          </p:nvSpPr>
          <p:spPr bwMode="auto">
            <a:xfrm>
              <a:off x="4201710" y="2084768"/>
              <a:ext cx="427265"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7</a:t>
              </a:r>
              <a:endParaRPr lang="fr-FR" altLang="fr-FR" sz="1200" dirty="0">
                <a:cs typeface="Calibri"/>
              </a:endParaRPr>
            </a:p>
          </p:txBody>
        </p:sp>
      </p:grpSp>
      <p:cxnSp>
        <p:nvCxnSpPr>
          <p:cNvPr id="42" name="Connecteur droit avec flèche 41">
            <a:extLst>
              <a:ext uri="{FF2B5EF4-FFF2-40B4-BE49-F238E27FC236}">
                <a16:creationId xmlns="" xmlns:a16="http://schemas.microsoft.com/office/drawing/2014/main" id="{D680F9B2-459E-4FDC-B1D2-964A22B33E4E}"/>
              </a:ext>
            </a:extLst>
          </p:cNvPr>
          <p:cNvCxnSpPr>
            <a:cxnSpLocks/>
            <a:stCxn id="36" idx="2"/>
          </p:cNvCxnSpPr>
          <p:nvPr/>
        </p:nvCxnSpPr>
        <p:spPr>
          <a:xfrm>
            <a:off x="1496054" y="4189897"/>
            <a:ext cx="0" cy="153726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4" name="Image 3">
            <a:extLst>
              <a:ext uri="{FF2B5EF4-FFF2-40B4-BE49-F238E27FC236}">
                <a16:creationId xmlns="" xmlns:a16="http://schemas.microsoft.com/office/drawing/2014/main" id="{DF9C67C2-A7A1-43F8-B703-A6CF6C5A9263}"/>
              </a:ext>
            </a:extLst>
          </p:cNvPr>
          <p:cNvPicPr>
            <a:picLocks noChangeAspect="1"/>
          </p:cNvPicPr>
          <p:nvPr/>
        </p:nvPicPr>
        <p:blipFill>
          <a:blip r:embed="rId5"/>
          <a:stretch>
            <a:fillRect/>
          </a:stretch>
        </p:blipFill>
        <p:spPr>
          <a:xfrm>
            <a:off x="5694414" y="3929971"/>
            <a:ext cx="2307466" cy="2562904"/>
          </a:xfrm>
          <a:prstGeom prst="rect">
            <a:avLst/>
          </a:prstGeom>
        </p:spPr>
      </p:pic>
      <p:sp>
        <p:nvSpPr>
          <p:cNvPr id="26" name="ZoneTexte 94">
            <a:extLst>
              <a:ext uri="{FF2B5EF4-FFF2-40B4-BE49-F238E27FC236}">
                <a16:creationId xmlns="" xmlns:a16="http://schemas.microsoft.com/office/drawing/2014/main" id="{C5AEC04E-EEAC-403F-87D0-D5F88EDD4372}"/>
              </a:ext>
            </a:extLst>
          </p:cNvPr>
          <p:cNvSpPr txBox="1">
            <a:spLocks noChangeArrowheads="1"/>
          </p:cNvSpPr>
          <p:nvPr/>
        </p:nvSpPr>
        <p:spPr bwMode="auto">
          <a:xfrm>
            <a:off x="3810359" y="4172545"/>
            <a:ext cx="2941315"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Sur la nouvelle fenêtre </a:t>
            </a: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 Continuer de travailler avec le fichier » </a:t>
            </a:r>
          </a:p>
        </p:txBody>
      </p:sp>
      <p:grpSp>
        <p:nvGrpSpPr>
          <p:cNvPr id="27" name="Groupe 95">
            <a:extLst>
              <a:ext uri="{FF2B5EF4-FFF2-40B4-BE49-F238E27FC236}">
                <a16:creationId xmlns="" xmlns:a16="http://schemas.microsoft.com/office/drawing/2014/main" id="{A76EB7A3-D08F-4E8F-A424-6820349A60E3}"/>
              </a:ext>
            </a:extLst>
          </p:cNvPr>
          <p:cNvGrpSpPr>
            <a:grpSpLocks/>
          </p:cNvGrpSpPr>
          <p:nvPr/>
        </p:nvGrpSpPr>
        <p:grpSpPr bwMode="auto">
          <a:xfrm>
            <a:off x="3639504" y="4039292"/>
            <a:ext cx="451968" cy="276999"/>
            <a:chOff x="4195552" y="2088650"/>
            <a:chExt cx="430135" cy="277046"/>
          </a:xfrm>
        </p:grpSpPr>
        <p:sp>
          <p:nvSpPr>
            <p:cNvPr id="28" name="Ellipse 27">
              <a:extLst>
                <a:ext uri="{FF2B5EF4-FFF2-40B4-BE49-F238E27FC236}">
                  <a16:creationId xmlns="" xmlns:a16="http://schemas.microsoft.com/office/drawing/2014/main" id="{DB062E82-0542-488E-9BAD-711E2A981320}"/>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9" name="ZoneTexte 97">
              <a:extLst>
                <a:ext uri="{FF2B5EF4-FFF2-40B4-BE49-F238E27FC236}">
                  <a16:creationId xmlns="" xmlns:a16="http://schemas.microsoft.com/office/drawing/2014/main" id="{82603C01-06EC-4920-8A52-92241C614C3C}"/>
                </a:ext>
              </a:extLst>
            </p:cNvPr>
            <p:cNvSpPr txBox="1">
              <a:spLocks noChangeArrowheads="1"/>
            </p:cNvSpPr>
            <p:nvPr/>
          </p:nvSpPr>
          <p:spPr bwMode="auto">
            <a:xfrm>
              <a:off x="4195552" y="2088650"/>
              <a:ext cx="430135"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8</a:t>
              </a:r>
              <a:endParaRPr lang="fr-FR" altLang="fr-FR" sz="1200" dirty="0">
                <a:cs typeface="Calibri"/>
              </a:endParaRPr>
            </a:p>
          </p:txBody>
        </p:sp>
      </p:grpSp>
      <p:cxnSp>
        <p:nvCxnSpPr>
          <p:cNvPr id="43" name="Connecteur droit avec flèche 42">
            <a:extLst>
              <a:ext uri="{FF2B5EF4-FFF2-40B4-BE49-F238E27FC236}">
                <a16:creationId xmlns="" xmlns:a16="http://schemas.microsoft.com/office/drawing/2014/main" id="{7AB6D56A-C977-40D6-926B-34904A27F065}"/>
              </a:ext>
            </a:extLst>
          </p:cNvPr>
          <p:cNvCxnSpPr>
            <a:cxnSpLocks/>
            <a:stCxn id="26" idx="2"/>
          </p:cNvCxnSpPr>
          <p:nvPr/>
        </p:nvCxnSpPr>
        <p:spPr>
          <a:xfrm>
            <a:off x="5281017" y="4634210"/>
            <a:ext cx="666818" cy="104735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32551582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790BFAE9-2792-44D7-AC63-2DF4B8308ACB}"/>
              </a:ext>
            </a:extLst>
          </p:cNvPr>
          <p:cNvPicPr>
            <a:picLocks noChangeAspect="1"/>
          </p:cNvPicPr>
          <p:nvPr/>
        </p:nvPicPr>
        <p:blipFill>
          <a:blip r:embed="rId2"/>
          <a:stretch>
            <a:fillRect/>
          </a:stretch>
        </p:blipFill>
        <p:spPr>
          <a:xfrm>
            <a:off x="213064" y="977098"/>
            <a:ext cx="8682361" cy="4883829"/>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60</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2.10. </a:t>
            </a:r>
            <a:r>
              <a:rPr lang="fr-FR" dirty="0">
                <a:solidFill>
                  <a:srgbClr val="002060"/>
                </a:solidFill>
              </a:rPr>
              <a:t>Fondation semelle isolée</a:t>
            </a:r>
            <a:endParaRPr lang="fr-FR" sz="2000" dirty="0">
              <a:solidFill>
                <a:srgbClr val="002060"/>
              </a:solidFill>
            </a:endParaRPr>
          </a:p>
        </p:txBody>
      </p:sp>
      <p:sp>
        <p:nvSpPr>
          <p:cNvPr id="9" name="ZoneTexte 94">
            <a:extLst>
              <a:ext uri="{FF2B5EF4-FFF2-40B4-BE49-F238E27FC236}">
                <a16:creationId xmlns="" xmlns:a16="http://schemas.microsoft.com/office/drawing/2014/main" id="{C1155AA3-00BD-4DC3-92A5-9F02CD4F086D}"/>
              </a:ext>
            </a:extLst>
          </p:cNvPr>
          <p:cNvSpPr txBox="1">
            <a:spLocks noChangeArrowheads="1"/>
          </p:cNvSpPr>
          <p:nvPr/>
        </p:nvSpPr>
        <p:spPr bwMode="auto">
          <a:xfrm>
            <a:off x="2176239" y="2848977"/>
            <a:ext cx="6559388"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lgn="just" eaLnBrk="1" hangingPunct="1">
              <a:lnSpc>
                <a:spcPct val="100000"/>
              </a:lnSpc>
              <a:spcBef>
                <a:spcPct val="0"/>
              </a:spcBef>
              <a:buNone/>
              <a:defRPr/>
            </a:pPr>
            <a:r>
              <a:rPr lang="fr-FR" altLang="fr-FR" sz="1200" dirty="0">
                <a:latin typeface="Calibri"/>
                <a:cs typeface="Calibri"/>
                <a:sym typeface="Wingdings" panose="05000000000000000000" pitchFamily="2" charset="2"/>
              </a:rPr>
              <a:t> </a:t>
            </a:r>
            <a:r>
              <a:rPr lang="fr-FR" altLang="fr-FR" sz="1200" b="1" dirty="0">
                <a:latin typeface="Calibri"/>
                <a:cs typeface="Calibri"/>
                <a:sym typeface="Wingdings" panose="05000000000000000000" pitchFamily="2" charset="2"/>
              </a:rPr>
              <a:t>Afficher </a:t>
            </a:r>
            <a:r>
              <a:rPr lang="fr-FR" altLang="fr-FR" sz="1200" dirty="0">
                <a:latin typeface="Calibri"/>
                <a:cs typeface="Calibri"/>
                <a:sym typeface="Wingdings" panose="05000000000000000000" pitchFamily="2" charset="2"/>
              </a:rPr>
              <a:t>une vue d’élévation</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Modifier</a:t>
            </a:r>
            <a:r>
              <a:rPr lang="fr-FR" altLang="fr-FR" sz="1200" dirty="0">
                <a:latin typeface="Calibri"/>
                <a:cs typeface="Calibri"/>
                <a:sym typeface="Wingdings" panose="05000000000000000000" pitchFamily="2" charset="2"/>
              </a:rPr>
              <a:t> l’altimétrie du niveau fondation pour le mettre au même niveau que le vide sanitaire -0,75</a:t>
            </a:r>
          </a:p>
          <a:p>
            <a:pPr marL="0" indent="0" algn="just" eaLnBrk="1" hangingPunct="1">
              <a:lnSpc>
                <a:spcPct val="100000"/>
              </a:lnSpc>
              <a:spcBef>
                <a:spcPct val="0"/>
              </a:spcBef>
              <a:buNone/>
              <a:defRPr/>
            </a:pPr>
            <a:r>
              <a:rPr lang="fr-FR" altLang="fr-FR" sz="1200" i="1" dirty="0">
                <a:latin typeface="Calibri"/>
                <a:cs typeface="Calibri"/>
                <a:sym typeface="Wingdings" panose="05000000000000000000" pitchFamily="2" charset="2"/>
              </a:rPr>
              <a:t>Vous l’aurez compris il faut toujours mettre le niveau des fondations à la même altimétrie que le niveau le plus bas de la construction.</a:t>
            </a:r>
          </a:p>
        </p:txBody>
      </p:sp>
      <p:cxnSp>
        <p:nvCxnSpPr>
          <p:cNvPr id="10" name="Connecteur droit avec flèche 9">
            <a:extLst>
              <a:ext uri="{FF2B5EF4-FFF2-40B4-BE49-F238E27FC236}">
                <a16:creationId xmlns="" xmlns:a16="http://schemas.microsoft.com/office/drawing/2014/main" id="{626F8EEC-0380-4467-8B04-5F51106E7EB5}"/>
              </a:ext>
            </a:extLst>
          </p:cNvPr>
          <p:cNvCxnSpPr>
            <a:cxnSpLocks/>
            <a:stCxn id="9" idx="0"/>
          </p:cNvCxnSpPr>
          <p:nvPr/>
        </p:nvCxnSpPr>
        <p:spPr>
          <a:xfrm flipH="1" flipV="1">
            <a:off x="4341181" y="1819923"/>
            <a:ext cx="1114752" cy="102905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2" name="Groupe 95">
            <a:extLst>
              <a:ext uri="{FF2B5EF4-FFF2-40B4-BE49-F238E27FC236}">
                <a16:creationId xmlns="" xmlns:a16="http://schemas.microsoft.com/office/drawing/2014/main" id="{A873FEC7-3F77-44C9-B898-77A744921216}"/>
              </a:ext>
            </a:extLst>
          </p:cNvPr>
          <p:cNvGrpSpPr>
            <a:grpSpLocks/>
          </p:cNvGrpSpPr>
          <p:nvPr/>
        </p:nvGrpSpPr>
        <p:grpSpPr bwMode="auto">
          <a:xfrm>
            <a:off x="2055813" y="2668915"/>
            <a:ext cx="251157" cy="276999"/>
            <a:chOff x="4198688" y="2102123"/>
            <a:chExt cx="255328" cy="277046"/>
          </a:xfrm>
        </p:grpSpPr>
        <p:sp>
          <p:nvSpPr>
            <p:cNvPr id="13" name="Ellipse 12">
              <a:extLst>
                <a:ext uri="{FF2B5EF4-FFF2-40B4-BE49-F238E27FC236}">
                  <a16:creationId xmlns="" xmlns:a16="http://schemas.microsoft.com/office/drawing/2014/main" id="{638AE2DB-0D96-47A8-80CE-6CBA8D56807B}"/>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4" name="ZoneTexte 97">
              <a:extLst>
                <a:ext uri="{FF2B5EF4-FFF2-40B4-BE49-F238E27FC236}">
                  <a16:creationId xmlns="" xmlns:a16="http://schemas.microsoft.com/office/drawing/2014/main" id="{33A90AAE-F508-4928-B395-B09EF0535BE9}"/>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4</a:t>
              </a:r>
              <a:endParaRPr lang="fr-FR" altLang="fr-FR" sz="1200" dirty="0">
                <a:cs typeface="Calibri"/>
              </a:endParaRPr>
            </a:p>
          </p:txBody>
        </p:sp>
      </p:grpSp>
      <p:cxnSp>
        <p:nvCxnSpPr>
          <p:cNvPr id="27" name="Connecteur droit avec flèche 26">
            <a:extLst>
              <a:ext uri="{FF2B5EF4-FFF2-40B4-BE49-F238E27FC236}">
                <a16:creationId xmlns="" xmlns:a16="http://schemas.microsoft.com/office/drawing/2014/main" id="{75FAE8E2-9347-4895-AF4A-6C00FCB80A4A}"/>
              </a:ext>
            </a:extLst>
          </p:cNvPr>
          <p:cNvCxnSpPr>
            <a:cxnSpLocks/>
            <a:stCxn id="9" idx="2"/>
          </p:cNvCxnSpPr>
          <p:nvPr/>
        </p:nvCxnSpPr>
        <p:spPr>
          <a:xfrm>
            <a:off x="5455933" y="3679974"/>
            <a:ext cx="2338661" cy="75291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26" name="Image 25">
            <a:extLst>
              <a:ext uri="{FF2B5EF4-FFF2-40B4-BE49-F238E27FC236}">
                <a16:creationId xmlns="" xmlns:a16="http://schemas.microsoft.com/office/drawing/2014/main" id="{37DCE6D5-F879-452B-A091-8F6F9056B954}"/>
              </a:ext>
            </a:extLst>
          </p:cNvPr>
          <p:cNvPicPr>
            <a:picLocks noChangeAspect="1"/>
          </p:cNvPicPr>
          <p:nvPr/>
        </p:nvPicPr>
        <p:blipFill rotWithShape="1">
          <a:blip r:embed="rId3"/>
          <a:srcRect l="26268" t="33042" r="10485" b="33991"/>
          <a:stretch/>
        </p:blipFill>
        <p:spPr>
          <a:xfrm>
            <a:off x="2331992" y="4712005"/>
            <a:ext cx="5783308" cy="1695636"/>
          </a:xfrm>
          <a:prstGeom prst="rect">
            <a:avLst/>
          </a:prstGeom>
        </p:spPr>
      </p:pic>
    </p:spTree>
    <p:extLst>
      <p:ext uri="{BB962C8B-B14F-4D97-AF65-F5344CB8AC3E}">
        <p14:creationId xmlns:p14="http://schemas.microsoft.com/office/powerpoint/2010/main" val="707208829"/>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6F6657AD-4A45-477D-A617-C9326982D4C6}"/>
              </a:ext>
            </a:extLst>
          </p:cNvPr>
          <p:cNvPicPr>
            <a:picLocks noChangeAspect="1"/>
          </p:cNvPicPr>
          <p:nvPr/>
        </p:nvPicPr>
        <p:blipFill>
          <a:blip r:embed="rId2"/>
          <a:stretch>
            <a:fillRect/>
          </a:stretch>
        </p:blipFill>
        <p:spPr>
          <a:xfrm>
            <a:off x="158559" y="1038386"/>
            <a:ext cx="8783964" cy="4757981"/>
          </a:xfrm>
          <a:prstGeom prst="rect">
            <a:avLst/>
          </a:prstGeom>
        </p:spPr>
      </p:pic>
      <p:pic>
        <p:nvPicPr>
          <p:cNvPr id="8" name="Image 7">
            <a:extLst>
              <a:ext uri="{FF2B5EF4-FFF2-40B4-BE49-F238E27FC236}">
                <a16:creationId xmlns="" xmlns:a16="http://schemas.microsoft.com/office/drawing/2014/main" id="{3C1FD159-9087-4509-B63E-88DCCC98DFBC}"/>
              </a:ext>
            </a:extLst>
          </p:cNvPr>
          <p:cNvPicPr>
            <a:picLocks noChangeAspect="1"/>
          </p:cNvPicPr>
          <p:nvPr/>
        </p:nvPicPr>
        <p:blipFill rotWithShape="1">
          <a:blip r:embed="rId3"/>
          <a:srcRect b="85533"/>
          <a:stretch/>
        </p:blipFill>
        <p:spPr>
          <a:xfrm>
            <a:off x="158558" y="1038386"/>
            <a:ext cx="8783965" cy="688343"/>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61</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2.10. </a:t>
            </a:r>
            <a:r>
              <a:rPr lang="fr-FR" dirty="0">
                <a:solidFill>
                  <a:srgbClr val="002060"/>
                </a:solidFill>
              </a:rPr>
              <a:t>Fondation semelle isolée</a:t>
            </a:r>
            <a:endParaRPr lang="fr-FR" sz="2000" dirty="0">
              <a:solidFill>
                <a:srgbClr val="002060"/>
              </a:solidFill>
            </a:endParaRPr>
          </a:p>
        </p:txBody>
      </p:sp>
      <p:sp>
        <p:nvSpPr>
          <p:cNvPr id="9" name="ZoneTexte 94">
            <a:extLst>
              <a:ext uri="{FF2B5EF4-FFF2-40B4-BE49-F238E27FC236}">
                <a16:creationId xmlns="" xmlns:a16="http://schemas.microsoft.com/office/drawing/2014/main" id="{C1155AA3-00BD-4DC3-92A5-9F02CD4F086D}"/>
              </a:ext>
            </a:extLst>
          </p:cNvPr>
          <p:cNvSpPr txBox="1">
            <a:spLocks noChangeArrowheads="1"/>
          </p:cNvSpPr>
          <p:nvPr/>
        </p:nvSpPr>
        <p:spPr bwMode="auto">
          <a:xfrm>
            <a:off x="2176238" y="2848977"/>
            <a:ext cx="4317551"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Retourner </a:t>
            </a:r>
            <a:r>
              <a:rPr lang="fr-FR" altLang="fr-FR" sz="1200" dirty="0">
                <a:latin typeface="Calibri"/>
                <a:cs typeface="Calibri"/>
                <a:sym typeface="Wingdings" panose="05000000000000000000" pitchFamily="2" charset="2"/>
              </a:rPr>
              <a:t>sur le plan des fondations</a:t>
            </a:r>
          </a:p>
          <a:p>
            <a:pPr algn="just"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 </a:t>
            </a: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le menu </a:t>
            </a:r>
            <a:r>
              <a:rPr lang="fr-FR" altLang="fr-FR" sz="1200" i="1" dirty="0">
                <a:latin typeface="Calibri"/>
                <a:cs typeface="Calibri"/>
                <a:sym typeface="Wingdings" panose="05000000000000000000" pitchFamily="2" charset="2"/>
              </a:rPr>
              <a:t>« Structure » </a:t>
            </a:r>
            <a:r>
              <a:rPr lang="fr-FR" altLang="fr-FR" sz="1200" dirty="0">
                <a:latin typeface="Calibri"/>
                <a:cs typeface="Calibri"/>
                <a:sym typeface="Wingdings" panose="05000000000000000000" pitchFamily="2" charset="2"/>
              </a:rPr>
              <a:t>puis la commande </a:t>
            </a:r>
            <a:r>
              <a:rPr lang="fr-FR" altLang="fr-FR" sz="1200" i="1" dirty="0">
                <a:latin typeface="Calibri"/>
                <a:cs typeface="Calibri"/>
                <a:sym typeface="Wingdings" panose="05000000000000000000" pitchFamily="2" charset="2"/>
              </a:rPr>
              <a:t>« Mur »</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a:t>
            </a:r>
            <a:r>
              <a:rPr lang="fr-FR" altLang="fr-FR" sz="1200" dirty="0">
                <a:latin typeface="Calibri"/>
                <a:cs typeface="Calibri"/>
                <a:sym typeface="Wingdings" panose="05000000000000000000" pitchFamily="2" charset="2"/>
              </a:rPr>
              <a:t> la fenêtre de création</a:t>
            </a:r>
            <a:r>
              <a:rPr lang="fr-FR" altLang="fr-FR" sz="1200" i="1" dirty="0">
                <a:latin typeface="Calibri"/>
                <a:cs typeface="Calibri"/>
                <a:sym typeface="Wingdings" panose="05000000000000000000" pitchFamily="2" charset="2"/>
              </a:rPr>
              <a:t> « Modifier le type »</a:t>
            </a:r>
          </a:p>
        </p:txBody>
      </p:sp>
      <p:cxnSp>
        <p:nvCxnSpPr>
          <p:cNvPr id="10" name="Connecteur droit avec flèche 9">
            <a:extLst>
              <a:ext uri="{FF2B5EF4-FFF2-40B4-BE49-F238E27FC236}">
                <a16:creationId xmlns="" xmlns:a16="http://schemas.microsoft.com/office/drawing/2014/main" id="{626F8EEC-0380-4467-8B04-5F51106E7EB5}"/>
              </a:ext>
            </a:extLst>
          </p:cNvPr>
          <p:cNvCxnSpPr>
            <a:cxnSpLocks/>
          </p:cNvCxnSpPr>
          <p:nvPr/>
        </p:nvCxnSpPr>
        <p:spPr>
          <a:xfrm flipH="1" flipV="1">
            <a:off x="1053886" y="1224367"/>
            <a:ext cx="1982658" cy="162461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2" name="Groupe 95">
            <a:extLst>
              <a:ext uri="{FF2B5EF4-FFF2-40B4-BE49-F238E27FC236}">
                <a16:creationId xmlns="" xmlns:a16="http://schemas.microsoft.com/office/drawing/2014/main" id="{A873FEC7-3F77-44C9-B898-77A744921216}"/>
              </a:ext>
            </a:extLst>
          </p:cNvPr>
          <p:cNvGrpSpPr>
            <a:grpSpLocks/>
          </p:cNvGrpSpPr>
          <p:nvPr/>
        </p:nvGrpSpPr>
        <p:grpSpPr bwMode="auto">
          <a:xfrm>
            <a:off x="2055813" y="2668915"/>
            <a:ext cx="251157" cy="276999"/>
            <a:chOff x="4198688" y="2102123"/>
            <a:chExt cx="255328" cy="277046"/>
          </a:xfrm>
        </p:grpSpPr>
        <p:sp>
          <p:nvSpPr>
            <p:cNvPr id="13" name="Ellipse 12">
              <a:extLst>
                <a:ext uri="{FF2B5EF4-FFF2-40B4-BE49-F238E27FC236}">
                  <a16:creationId xmlns="" xmlns:a16="http://schemas.microsoft.com/office/drawing/2014/main" id="{638AE2DB-0D96-47A8-80CE-6CBA8D56807B}"/>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4" name="ZoneTexte 97">
              <a:extLst>
                <a:ext uri="{FF2B5EF4-FFF2-40B4-BE49-F238E27FC236}">
                  <a16:creationId xmlns="" xmlns:a16="http://schemas.microsoft.com/office/drawing/2014/main" id="{33A90AAE-F508-4928-B395-B09EF0535BE9}"/>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5</a:t>
              </a:r>
              <a:endParaRPr lang="fr-FR" altLang="fr-FR" sz="1200" dirty="0">
                <a:cs typeface="Calibri"/>
              </a:endParaRPr>
            </a:p>
          </p:txBody>
        </p:sp>
      </p:grpSp>
      <p:cxnSp>
        <p:nvCxnSpPr>
          <p:cNvPr id="27" name="Connecteur droit avec flèche 26">
            <a:extLst>
              <a:ext uri="{FF2B5EF4-FFF2-40B4-BE49-F238E27FC236}">
                <a16:creationId xmlns="" xmlns:a16="http://schemas.microsoft.com/office/drawing/2014/main" id="{75FAE8E2-9347-4895-AF4A-6C00FCB80A4A}"/>
              </a:ext>
            </a:extLst>
          </p:cNvPr>
          <p:cNvCxnSpPr>
            <a:cxnSpLocks/>
          </p:cNvCxnSpPr>
          <p:nvPr/>
        </p:nvCxnSpPr>
        <p:spPr>
          <a:xfrm flipH="1" flipV="1">
            <a:off x="3028952" y="1557581"/>
            <a:ext cx="7592" cy="129139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3" name="Connecteur droit avec flèche 22">
            <a:extLst>
              <a:ext uri="{FF2B5EF4-FFF2-40B4-BE49-F238E27FC236}">
                <a16:creationId xmlns="" xmlns:a16="http://schemas.microsoft.com/office/drawing/2014/main" id="{5BB90A10-AADF-49A2-BF68-19E8FC7D6B1F}"/>
              </a:ext>
            </a:extLst>
          </p:cNvPr>
          <p:cNvCxnSpPr>
            <a:cxnSpLocks/>
          </p:cNvCxnSpPr>
          <p:nvPr/>
        </p:nvCxnSpPr>
        <p:spPr>
          <a:xfrm flipH="1" flipV="1">
            <a:off x="1286359" y="2293749"/>
            <a:ext cx="1742591" cy="55522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820089283"/>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6F6657AD-4A45-477D-A617-C9326982D4C6}"/>
              </a:ext>
            </a:extLst>
          </p:cNvPr>
          <p:cNvPicPr>
            <a:picLocks noChangeAspect="1"/>
          </p:cNvPicPr>
          <p:nvPr/>
        </p:nvPicPr>
        <p:blipFill>
          <a:blip r:embed="rId2"/>
          <a:stretch>
            <a:fillRect/>
          </a:stretch>
        </p:blipFill>
        <p:spPr>
          <a:xfrm>
            <a:off x="158559" y="1015579"/>
            <a:ext cx="8783964" cy="4757981"/>
          </a:xfrm>
          <a:prstGeom prst="rect">
            <a:avLst/>
          </a:prstGeom>
        </p:spPr>
      </p:pic>
      <p:pic>
        <p:nvPicPr>
          <p:cNvPr id="8" name="Image 7">
            <a:extLst>
              <a:ext uri="{FF2B5EF4-FFF2-40B4-BE49-F238E27FC236}">
                <a16:creationId xmlns="" xmlns:a16="http://schemas.microsoft.com/office/drawing/2014/main" id="{3C1FD159-9087-4509-B63E-88DCCC98DFBC}"/>
              </a:ext>
            </a:extLst>
          </p:cNvPr>
          <p:cNvPicPr>
            <a:picLocks noChangeAspect="1"/>
          </p:cNvPicPr>
          <p:nvPr/>
        </p:nvPicPr>
        <p:blipFill rotWithShape="1">
          <a:blip r:embed="rId3"/>
          <a:srcRect b="85533"/>
          <a:stretch/>
        </p:blipFill>
        <p:spPr>
          <a:xfrm>
            <a:off x="158558" y="1038386"/>
            <a:ext cx="8783965" cy="688343"/>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62</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2.10. </a:t>
            </a:r>
            <a:r>
              <a:rPr lang="fr-FR" dirty="0">
                <a:solidFill>
                  <a:srgbClr val="002060"/>
                </a:solidFill>
              </a:rPr>
              <a:t>Fondation semelle isolée</a:t>
            </a:r>
            <a:endParaRPr lang="fr-FR" sz="2000" dirty="0">
              <a:solidFill>
                <a:srgbClr val="002060"/>
              </a:solidFill>
            </a:endParaRPr>
          </a:p>
        </p:txBody>
      </p:sp>
      <p:sp>
        <p:nvSpPr>
          <p:cNvPr id="9" name="ZoneTexte 94">
            <a:extLst>
              <a:ext uri="{FF2B5EF4-FFF2-40B4-BE49-F238E27FC236}">
                <a16:creationId xmlns="" xmlns:a16="http://schemas.microsoft.com/office/drawing/2014/main" id="{C1155AA3-00BD-4DC3-92A5-9F02CD4F086D}"/>
              </a:ext>
            </a:extLst>
          </p:cNvPr>
          <p:cNvSpPr txBox="1">
            <a:spLocks noChangeArrowheads="1"/>
          </p:cNvSpPr>
          <p:nvPr/>
        </p:nvSpPr>
        <p:spPr bwMode="auto">
          <a:xfrm>
            <a:off x="2176238" y="2848977"/>
            <a:ext cx="4317551"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Retourner </a:t>
            </a:r>
            <a:r>
              <a:rPr lang="fr-FR" altLang="fr-FR" sz="1200" dirty="0">
                <a:latin typeface="Calibri"/>
                <a:cs typeface="Calibri"/>
                <a:sym typeface="Wingdings" panose="05000000000000000000" pitchFamily="2" charset="2"/>
              </a:rPr>
              <a:t>sur le plan des fondations</a:t>
            </a:r>
          </a:p>
          <a:p>
            <a:pPr algn="just"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 </a:t>
            </a: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le menu </a:t>
            </a:r>
            <a:r>
              <a:rPr lang="fr-FR" altLang="fr-FR" sz="1200" i="1" dirty="0">
                <a:latin typeface="Calibri"/>
                <a:cs typeface="Calibri"/>
                <a:sym typeface="Wingdings" panose="05000000000000000000" pitchFamily="2" charset="2"/>
              </a:rPr>
              <a:t>« Structure » </a:t>
            </a:r>
            <a:r>
              <a:rPr lang="fr-FR" altLang="fr-FR" sz="1200" dirty="0">
                <a:latin typeface="Calibri"/>
                <a:cs typeface="Calibri"/>
                <a:sym typeface="Wingdings" panose="05000000000000000000" pitchFamily="2" charset="2"/>
              </a:rPr>
              <a:t>puis la commande </a:t>
            </a:r>
            <a:r>
              <a:rPr lang="fr-FR" altLang="fr-FR" sz="1200" i="1" dirty="0">
                <a:latin typeface="Calibri"/>
                <a:cs typeface="Calibri"/>
                <a:sym typeface="Wingdings" panose="05000000000000000000" pitchFamily="2" charset="2"/>
              </a:rPr>
              <a:t>« Mur »</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a:t>
            </a:r>
            <a:r>
              <a:rPr lang="fr-FR" altLang="fr-FR" sz="1200" dirty="0">
                <a:latin typeface="Calibri"/>
                <a:cs typeface="Calibri"/>
                <a:sym typeface="Wingdings" panose="05000000000000000000" pitchFamily="2" charset="2"/>
              </a:rPr>
              <a:t> la fenêtre de création</a:t>
            </a:r>
            <a:r>
              <a:rPr lang="fr-FR" altLang="fr-FR" sz="1200" i="1" dirty="0">
                <a:latin typeface="Calibri"/>
                <a:cs typeface="Calibri"/>
                <a:sym typeface="Wingdings" panose="05000000000000000000" pitchFamily="2" charset="2"/>
              </a:rPr>
              <a:t> « Modifier le type »</a:t>
            </a:r>
          </a:p>
        </p:txBody>
      </p:sp>
      <p:cxnSp>
        <p:nvCxnSpPr>
          <p:cNvPr id="10" name="Connecteur droit avec flèche 9">
            <a:extLst>
              <a:ext uri="{FF2B5EF4-FFF2-40B4-BE49-F238E27FC236}">
                <a16:creationId xmlns="" xmlns:a16="http://schemas.microsoft.com/office/drawing/2014/main" id="{626F8EEC-0380-4467-8B04-5F51106E7EB5}"/>
              </a:ext>
            </a:extLst>
          </p:cNvPr>
          <p:cNvCxnSpPr>
            <a:cxnSpLocks/>
          </p:cNvCxnSpPr>
          <p:nvPr/>
        </p:nvCxnSpPr>
        <p:spPr>
          <a:xfrm flipH="1" flipV="1">
            <a:off x="1053886" y="1224367"/>
            <a:ext cx="1982658" cy="162461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2" name="Groupe 95">
            <a:extLst>
              <a:ext uri="{FF2B5EF4-FFF2-40B4-BE49-F238E27FC236}">
                <a16:creationId xmlns="" xmlns:a16="http://schemas.microsoft.com/office/drawing/2014/main" id="{A873FEC7-3F77-44C9-B898-77A744921216}"/>
              </a:ext>
            </a:extLst>
          </p:cNvPr>
          <p:cNvGrpSpPr>
            <a:grpSpLocks/>
          </p:cNvGrpSpPr>
          <p:nvPr/>
        </p:nvGrpSpPr>
        <p:grpSpPr bwMode="auto">
          <a:xfrm>
            <a:off x="2055813" y="2668915"/>
            <a:ext cx="251157" cy="276999"/>
            <a:chOff x="4198688" y="2102123"/>
            <a:chExt cx="255328" cy="277046"/>
          </a:xfrm>
        </p:grpSpPr>
        <p:sp>
          <p:nvSpPr>
            <p:cNvPr id="13" name="Ellipse 12">
              <a:extLst>
                <a:ext uri="{FF2B5EF4-FFF2-40B4-BE49-F238E27FC236}">
                  <a16:creationId xmlns="" xmlns:a16="http://schemas.microsoft.com/office/drawing/2014/main" id="{638AE2DB-0D96-47A8-80CE-6CBA8D56807B}"/>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4" name="ZoneTexte 97">
              <a:extLst>
                <a:ext uri="{FF2B5EF4-FFF2-40B4-BE49-F238E27FC236}">
                  <a16:creationId xmlns="" xmlns:a16="http://schemas.microsoft.com/office/drawing/2014/main" id="{33A90AAE-F508-4928-B395-B09EF0535BE9}"/>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6</a:t>
              </a:r>
              <a:endParaRPr lang="fr-FR" altLang="fr-FR" sz="1200" dirty="0">
                <a:cs typeface="Calibri"/>
              </a:endParaRPr>
            </a:p>
          </p:txBody>
        </p:sp>
      </p:grpSp>
      <p:cxnSp>
        <p:nvCxnSpPr>
          <p:cNvPr id="27" name="Connecteur droit avec flèche 26">
            <a:extLst>
              <a:ext uri="{FF2B5EF4-FFF2-40B4-BE49-F238E27FC236}">
                <a16:creationId xmlns="" xmlns:a16="http://schemas.microsoft.com/office/drawing/2014/main" id="{75FAE8E2-9347-4895-AF4A-6C00FCB80A4A}"/>
              </a:ext>
            </a:extLst>
          </p:cNvPr>
          <p:cNvCxnSpPr>
            <a:cxnSpLocks/>
          </p:cNvCxnSpPr>
          <p:nvPr/>
        </p:nvCxnSpPr>
        <p:spPr>
          <a:xfrm flipH="1" flipV="1">
            <a:off x="3028952" y="1557581"/>
            <a:ext cx="7592" cy="129139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3" name="Connecteur droit avec flèche 22">
            <a:extLst>
              <a:ext uri="{FF2B5EF4-FFF2-40B4-BE49-F238E27FC236}">
                <a16:creationId xmlns="" xmlns:a16="http://schemas.microsoft.com/office/drawing/2014/main" id="{5BB90A10-AADF-49A2-BF68-19E8FC7D6B1F}"/>
              </a:ext>
            </a:extLst>
          </p:cNvPr>
          <p:cNvCxnSpPr>
            <a:cxnSpLocks/>
          </p:cNvCxnSpPr>
          <p:nvPr/>
        </p:nvCxnSpPr>
        <p:spPr>
          <a:xfrm flipH="1" flipV="1">
            <a:off x="1286359" y="2293749"/>
            <a:ext cx="1742591" cy="55522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4" name="Image 3">
            <a:extLst>
              <a:ext uri="{FF2B5EF4-FFF2-40B4-BE49-F238E27FC236}">
                <a16:creationId xmlns="" xmlns:a16="http://schemas.microsoft.com/office/drawing/2014/main" id="{34DD06C4-D361-474E-A5ED-0551659A2605}"/>
              </a:ext>
            </a:extLst>
          </p:cNvPr>
          <p:cNvPicPr>
            <a:picLocks noChangeAspect="1"/>
          </p:cNvPicPr>
          <p:nvPr/>
        </p:nvPicPr>
        <p:blipFill>
          <a:blip r:embed="rId4"/>
          <a:stretch>
            <a:fillRect/>
          </a:stretch>
        </p:blipFill>
        <p:spPr>
          <a:xfrm>
            <a:off x="5500614" y="3495308"/>
            <a:ext cx="2147438" cy="2997567"/>
          </a:xfrm>
          <a:prstGeom prst="rect">
            <a:avLst/>
          </a:prstGeom>
        </p:spPr>
      </p:pic>
      <p:sp>
        <p:nvSpPr>
          <p:cNvPr id="16" name="ZoneTexte 94">
            <a:extLst>
              <a:ext uri="{FF2B5EF4-FFF2-40B4-BE49-F238E27FC236}">
                <a16:creationId xmlns="" xmlns:a16="http://schemas.microsoft.com/office/drawing/2014/main" id="{D904DB85-B1FC-4EB0-87EC-F0D21FB3C9BF}"/>
              </a:ext>
            </a:extLst>
          </p:cNvPr>
          <p:cNvSpPr txBox="1">
            <a:spLocks noChangeArrowheads="1"/>
          </p:cNvSpPr>
          <p:nvPr/>
        </p:nvSpPr>
        <p:spPr bwMode="auto">
          <a:xfrm>
            <a:off x="781152" y="4092149"/>
            <a:ext cx="4510784"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Dupliquer </a:t>
            </a:r>
            <a:r>
              <a:rPr lang="fr-FR" altLang="fr-FR" sz="1200" dirty="0">
                <a:latin typeface="Calibri"/>
                <a:cs typeface="Calibri"/>
                <a:sym typeface="Wingdings" panose="05000000000000000000" pitchFamily="2" charset="2"/>
              </a:rPr>
              <a:t>la fondation existante et changer le nom</a:t>
            </a:r>
          </a:p>
          <a:p>
            <a:pPr algn="just"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 </a:t>
            </a:r>
            <a:r>
              <a:rPr lang="fr-FR" altLang="fr-FR" sz="1200" b="1" dirty="0">
                <a:latin typeface="Calibri"/>
                <a:cs typeface="Calibri"/>
                <a:sym typeface="Wingdings" panose="05000000000000000000" pitchFamily="2" charset="2"/>
              </a:rPr>
              <a:t>Modifier</a:t>
            </a:r>
            <a:r>
              <a:rPr lang="fr-FR" altLang="fr-FR" sz="1200" dirty="0">
                <a:latin typeface="Calibri"/>
                <a:cs typeface="Calibri"/>
                <a:sym typeface="Wingdings" panose="05000000000000000000" pitchFamily="2" charset="2"/>
              </a:rPr>
              <a:t> les dimensions des fondations (qui seront vérifiées par la suite lors de l’étude béton) largeur 500  hauteur 250</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Changer</a:t>
            </a:r>
            <a:r>
              <a:rPr lang="fr-FR" altLang="fr-FR" sz="1200" i="1" dirty="0">
                <a:latin typeface="Calibri"/>
                <a:cs typeface="Calibri"/>
                <a:sym typeface="Wingdings" panose="05000000000000000000" pitchFamily="2" charset="2"/>
              </a:rPr>
              <a:t> </a:t>
            </a:r>
            <a:r>
              <a:rPr lang="fr-FR" altLang="fr-FR" sz="1200" dirty="0">
                <a:latin typeface="Calibri"/>
                <a:cs typeface="Calibri"/>
                <a:sym typeface="Wingdings" panose="05000000000000000000" pitchFamily="2" charset="2"/>
              </a:rPr>
              <a:t>le réglage structure de </a:t>
            </a:r>
            <a:r>
              <a:rPr lang="fr-FR" altLang="fr-FR" sz="1200" i="1" dirty="0">
                <a:latin typeface="Calibri"/>
                <a:cs typeface="Calibri"/>
                <a:sym typeface="Wingdings" panose="05000000000000000000" pitchFamily="2" charset="2"/>
              </a:rPr>
              <a:t>« Soutènement » </a:t>
            </a:r>
            <a:r>
              <a:rPr lang="fr-FR" altLang="fr-FR" sz="1200" dirty="0">
                <a:latin typeface="Calibri"/>
                <a:cs typeface="Calibri"/>
                <a:sym typeface="Wingdings" panose="05000000000000000000" pitchFamily="2" charset="2"/>
              </a:rPr>
              <a:t>pour </a:t>
            </a:r>
            <a:r>
              <a:rPr lang="fr-FR" altLang="fr-FR" sz="1200" i="1" dirty="0">
                <a:latin typeface="Calibri"/>
                <a:cs typeface="Calibri"/>
                <a:sym typeface="Wingdings" panose="05000000000000000000" pitchFamily="2" charset="2"/>
              </a:rPr>
              <a:t>« Porteur »</a:t>
            </a:r>
          </a:p>
        </p:txBody>
      </p:sp>
      <p:grpSp>
        <p:nvGrpSpPr>
          <p:cNvPr id="17" name="Groupe 95">
            <a:extLst>
              <a:ext uri="{FF2B5EF4-FFF2-40B4-BE49-F238E27FC236}">
                <a16:creationId xmlns="" xmlns:a16="http://schemas.microsoft.com/office/drawing/2014/main" id="{08928537-76FC-46D1-8EC9-81E17CE1C26B}"/>
              </a:ext>
            </a:extLst>
          </p:cNvPr>
          <p:cNvGrpSpPr>
            <a:grpSpLocks/>
          </p:cNvGrpSpPr>
          <p:nvPr/>
        </p:nvGrpSpPr>
        <p:grpSpPr bwMode="auto">
          <a:xfrm>
            <a:off x="660727" y="3912087"/>
            <a:ext cx="251157" cy="276999"/>
            <a:chOff x="4198688" y="2102123"/>
            <a:chExt cx="255328" cy="277046"/>
          </a:xfrm>
        </p:grpSpPr>
        <p:sp>
          <p:nvSpPr>
            <p:cNvPr id="18" name="Ellipse 17">
              <a:extLst>
                <a:ext uri="{FF2B5EF4-FFF2-40B4-BE49-F238E27FC236}">
                  <a16:creationId xmlns="" xmlns:a16="http://schemas.microsoft.com/office/drawing/2014/main" id="{825FDD2B-F62F-41FD-B242-343BC2E17369}"/>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9" name="ZoneTexte 97">
              <a:extLst>
                <a:ext uri="{FF2B5EF4-FFF2-40B4-BE49-F238E27FC236}">
                  <a16:creationId xmlns="" xmlns:a16="http://schemas.microsoft.com/office/drawing/2014/main" id="{EFBB7811-7AAA-4C69-B0F3-56983C68011C}"/>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7</a:t>
              </a:r>
            </a:p>
          </p:txBody>
        </p:sp>
      </p:grpSp>
      <p:cxnSp>
        <p:nvCxnSpPr>
          <p:cNvPr id="20" name="Connecteur droit avec flèche 19">
            <a:extLst>
              <a:ext uri="{FF2B5EF4-FFF2-40B4-BE49-F238E27FC236}">
                <a16:creationId xmlns="" xmlns:a16="http://schemas.microsoft.com/office/drawing/2014/main" id="{E5AE3332-5BA6-4A8F-AE51-06D688CFA172}"/>
              </a:ext>
            </a:extLst>
          </p:cNvPr>
          <p:cNvCxnSpPr>
            <a:cxnSpLocks/>
          </p:cNvCxnSpPr>
          <p:nvPr/>
        </p:nvCxnSpPr>
        <p:spPr>
          <a:xfrm>
            <a:off x="5291936" y="4519018"/>
            <a:ext cx="1201853" cy="21946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5" name="Connecteur droit avec flèche 24">
            <a:extLst>
              <a:ext uri="{FF2B5EF4-FFF2-40B4-BE49-F238E27FC236}">
                <a16:creationId xmlns="" xmlns:a16="http://schemas.microsoft.com/office/drawing/2014/main" id="{8536CCAB-3882-4461-93D2-401886F3927A}"/>
              </a:ext>
            </a:extLst>
          </p:cNvPr>
          <p:cNvCxnSpPr>
            <a:cxnSpLocks/>
          </p:cNvCxnSpPr>
          <p:nvPr/>
        </p:nvCxnSpPr>
        <p:spPr>
          <a:xfrm>
            <a:off x="5338245" y="4507648"/>
            <a:ext cx="1078704" cy="41549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6" name="Connecteur droit avec flèche 25">
            <a:extLst>
              <a:ext uri="{FF2B5EF4-FFF2-40B4-BE49-F238E27FC236}">
                <a16:creationId xmlns="" xmlns:a16="http://schemas.microsoft.com/office/drawing/2014/main" id="{AB0B8892-7182-41AF-9910-154EAE01B9EF}"/>
              </a:ext>
            </a:extLst>
          </p:cNvPr>
          <p:cNvCxnSpPr>
            <a:cxnSpLocks/>
            <a:stCxn id="16" idx="3"/>
          </p:cNvCxnSpPr>
          <p:nvPr/>
        </p:nvCxnSpPr>
        <p:spPr>
          <a:xfrm>
            <a:off x="5291936" y="4507648"/>
            <a:ext cx="1125013" cy="49055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1" name="Connecteur droit avec flèche 30">
            <a:extLst>
              <a:ext uri="{FF2B5EF4-FFF2-40B4-BE49-F238E27FC236}">
                <a16:creationId xmlns="" xmlns:a16="http://schemas.microsoft.com/office/drawing/2014/main" id="{CAC69440-3AFC-4128-B44B-8C90B7CCBA39}"/>
              </a:ext>
            </a:extLst>
          </p:cNvPr>
          <p:cNvCxnSpPr>
            <a:cxnSpLocks/>
          </p:cNvCxnSpPr>
          <p:nvPr/>
        </p:nvCxnSpPr>
        <p:spPr>
          <a:xfrm flipV="1">
            <a:off x="5291936" y="3910808"/>
            <a:ext cx="1794664" cy="60821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729661159"/>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Image 10">
            <a:extLst>
              <a:ext uri="{FF2B5EF4-FFF2-40B4-BE49-F238E27FC236}">
                <a16:creationId xmlns="" xmlns:a16="http://schemas.microsoft.com/office/drawing/2014/main" id="{88745246-C18E-47C5-AA32-7647A3106C67}"/>
              </a:ext>
            </a:extLst>
          </p:cNvPr>
          <p:cNvPicPr>
            <a:picLocks noChangeAspect="1"/>
          </p:cNvPicPr>
          <p:nvPr/>
        </p:nvPicPr>
        <p:blipFill>
          <a:blip r:embed="rId2"/>
          <a:stretch>
            <a:fillRect/>
          </a:stretch>
        </p:blipFill>
        <p:spPr>
          <a:xfrm>
            <a:off x="286719" y="1107806"/>
            <a:ext cx="8469824" cy="4587821"/>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63</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2.10. </a:t>
            </a:r>
            <a:r>
              <a:rPr lang="fr-FR" dirty="0">
                <a:solidFill>
                  <a:srgbClr val="002060"/>
                </a:solidFill>
              </a:rPr>
              <a:t>Fondation semelle isolée</a:t>
            </a:r>
            <a:endParaRPr lang="fr-FR" sz="2000" dirty="0">
              <a:solidFill>
                <a:srgbClr val="002060"/>
              </a:solidFill>
            </a:endParaRPr>
          </a:p>
        </p:txBody>
      </p:sp>
      <p:sp>
        <p:nvSpPr>
          <p:cNvPr id="9" name="ZoneTexte 94">
            <a:extLst>
              <a:ext uri="{FF2B5EF4-FFF2-40B4-BE49-F238E27FC236}">
                <a16:creationId xmlns="" xmlns:a16="http://schemas.microsoft.com/office/drawing/2014/main" id="{C1155AA3-00BD-4DC3-92A5-9F02CD4F086D}"/>
              </a:ext>
            </a:extLst>
          </p:cNvPr>
          <p:cNvSpPr txBox="1">
            <a:spLocks noChangeArrowheads="1"/>
          </p:cNvSpPr>
          <p:nvPr/>
        </p:nvSpPr>
        <p:spPr bwMode="auto">
          <a:xfrm>
            <a:off x="1486564" y="2616502"/>
            <a:ext cx="2938203"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 </a:t>
            </a:r>
            <a:r>
              <a:rPr lang="fr-FR" altLang="fr-FR" sz="1200" dirty="0">
                <a:latin typeface="Calibri"/>
                <a:cs typeface="Calibri"/>
                <a:sym typeface="Wingdings" panose="05000000000000000000" pitchFamily="2" charset="2"/>
              </a:rPr>
              <a:t>les fondations en cliquant sur chaque mur (il se met en surbrillance quand vous passez au dessus).</a:t>
            </a:r>
          </a:p>
        </p:txBody>
      </p:sp>
      <p:cxnSp>
        <p:nvCxnSpPr>
          <p:cNvPr id="10" name="Connecteur droit avec flèche 9">
            <a:extLst>
              <a:ext uri="{FF2B5EF4-FFF2-40B4-BE49-F238E27FC236}">
                <a16:creationId xmlns="" xmlns:a16="http://schemas.microsoft.com/office/drawing/2014/main" id="{626F8EEC-0380-4467-8B04-5F51106E7EB5}"/>
              </a:ext>
            </a:extLst>
          </p:cNvPr>
          <p:cNvCxnSpPr>
            <a:cxnSpLocks/>
            <a:stCxn id="9" idx="2"/>
          </p:cNvCxnSpPr>
          <p:nvPr/>
        </p:nvCxnSpPr>
        <p:spPr>
          <a:xfrm>
            <a:off x="2955666" y="3262833"/>
            <a:ext cx="1910802" cy="33233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2" name="Groupe 95">
            <a:extLst>
              <a:ext uri="{FF2B5EF4-FFF2-40B4-BE49-F238E27FC236}">
                <a16:creationId xmlns="" xmlns:a16="http://schemas.microsoft.com/office/drawing/2014/main" id="{A873FEC7-3F77-44C9-B898-77A744921216}"/>
              </a:ext>
            </a:extLst>
          </p:cNvPr>
          <p:cNvGrpSpPr>
            <a:grpSpLocks/>
          </p:cNvGrpSpPr>
          <p:nvPr/>
        </p:nvGrpSpPr>
        <p:grpSpPr bwMode="auto">
          <a:xfrm>
            <a:off x="1366139" y="2436440"/>
            <a:ext cx="251157" cy="276999"/>
            <a:chOff x="4198688" y="2102123"/>
            <a:chExt cx="255328" cy="277046"/>
          </a:xfrm>
        </p:grpSpPr>
        <p:sp>
          <p:nvSpPr>
            <p:cNvPr id="13" name="Ellipse 12">
              <a:extLst>
                <a:ext uri="{FF2B5EF4-FFF2-40B4-BE49-F238E27FC236}">
                  <a16:creationId xmlns="" xmlns:a16="http://schemas.microsoft.com/office/drawing/2014/main" id="{638AE2DB-0D96-47A8-80CE-6CBA8D56807B}"/>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4" name="ZoneTexte 97">
              <a:extLst>
                <a:ext uri="{FF2B5EF4-FFF2-40B4-BE49-F238E27FC236}">
                  <a16:creationId xmlns="" xmlns:a16="http://schemas.microsoft.com/office/drawing/2014/main" id="{33A90AAE-F508-4928-B395-B09EF0535BE9}"/>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8</a:t>
              </a:r>
              <a:endParaRPr lang="fr-FR" altLang="fr-FR" sz="1200" dirty="0">
                <a:cs typeface="Calibri"/>
              </a:endParaRPr>
            </a:p>
          </p:txBody>
        </p:sp>
      </p:grpSp>
    </p:spTree>
    <p:extLst>
      <p:ext uri="{BB962C8B-B14F-4D97-AF65-F5344CB8AC3E}">
        <p14:creationId xmlns:p14="http://schemas.microsoft.com/office/powerpoint/2010/main" val="30027143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B2239DA0-B562-471B-AE20-13AB7DA1F261}"/>
              </a:ext>
            </a:extLst>
          </p:cNvPr>
          <p:cNvPicPr>
            <a:picLocks noChangeAspect="1"/>
          </p:cNvPicPr>
          <p:nvPr/>
        </p:nvPicPr>
        <p:blipFill>
          <a:blip r:embed="rId2"/>
          <a:stretch>
            <a:fillRect/>
          </a:stretch>
        </p:blipFill>
        <p:spPr>
          <a:xfrm>
            <a:off x="178230" y="1049042"/>
            <a:ext cx="8772041" cy="4751522"/>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64</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2.10. </a:t>
            </a:r>
            <a:r>
              <a:rPr lang="fr-FR" dirty="0">
                <a:solidFill>
                  <a:srgbClr val="002060"/>
                </a:solidFill>
              </a:rPr>
              <a:t>Fondation semelle isolée</a:t>
            </a:r>
            <a:endParaRPr lang="fr-FR" sz="2000" dirty="0">
              <a:solidFill>
                <a:srgbClr val="002060"/>
              </a:solidFill>
            </a:endParaRPr>
          </a:p>
        </p:txBody>
      </p:sp>
      <p:sp>
        <p:nvSpPr>
          <p:cNvPr id="9" name="ZoneTexte 94">
            <a:extLst>
              <a:ext uri="{FF2B5EF4-FFF2-40B4-BE49-F238E27FC236}">
                <a16:creationId xmlns="" xmlns:a16="http://schemas.microsoft.com/office/drawing/2014/main" id="{C1155AA3-00BD-4DC3-92A5-9F02CD4F086D}"/>
              </a:ext>
            </a:extLst>
          </p:cNvPr>
          <p:cNvSpPr txBox="1">
            <a:spLocks noChangeArrowheads="1"/>
          </p:cNvSpPr>
          <p:nvPr/>
        </p:nvSpPr>
        <p:spPr bwMode="auto">
          <a:xfrm>
            <a:off x="1486564" y="2616502"/>
            <a:ext cx="3387653"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Zoomer et sélectionner </a:t>
            </a:r>
            <a:r>
              <a:rPr lang="fr-FR" altLang="fr-FR" sz="1200" dirty="0">
                <a:latin typeface="Calibri"/>
                <a:cs typeface="Calibri"/>
                <a:sym typeface="Wingdings" panose="05000000000000000000" pitchFamily="2" charset="2"/>
              </a:rPr>
              <a:t>la fondation du milieu</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sur le rond et </a:t>
            </a:r>
            <a:r>
              <a:rPr lang="fr-FR" altLang="fr-FR" sz="1200" b="1" dirty="0">
                <a:latin typeface="Calibri"/>
                <a:cs typeface="Calibri"/>
                <a:sym typeface="Wingdings" panose="05000000000000000000" pitchFamily="2" charset="2"/>
              </a:rPr>
              <a:t>rester</a:t>
            </a:r>
            <a:r>
              <a:rPr lang="fr-FR" altLang="fr-FR" sz="1200" dirty="0">
                <a:latin typeface="Calibri"/>
                <a:cs typeface="Calibri"/>
                <a:sym typeface="Wingdings" panose="05000000000000000000" pitchFamily="2" charset="2"/>
              </a:rPr>
              <a:t> appuyer puis allonger la fondation au niveau des deux autres</a:t>
            </a:r>
          </a:p>
        </p:txBody>
      </p:sp>
      <p:cxnSp>
        <p:nvCxnSpPr>
          <p:cNvPr id="10" name="Connecteur droit avec flèche 9">
            <a:extLst>
              <a:ext uri="{FF2B5EF4-FFF2-40B4-BE49-F238E27FC236}">
                <a16:creationId xmlns="" xmlns:a16="http://schemas.microsoft.com/office/drawing/2014/main" id="{626F8EEC-0380-4467-8B04-5F51106E7EB5}"/>
              </a:ext>
            </a:extLst>
          </p:cNvPr>
          <p:cNvCxnSpPr>
            <a:cxnSpLocks/>
          </p:cNvCxnSpPr>
          <p:nvPr/>
        </p:nvCxnSpPr>
        <p:spPr>
          <a:xfrm flipH="1">
            <a:off x="3804834" y="3262833"/>
            <a:ext cx="711604" cy="46450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2" name="Groupe 95">
            <a:extLst>
              <a:ext uri="{FF2B5EF4-FFF2-40B4-BE49-F238E27FC236}">
                <a16:creationId xmlns="" xmlns:a16="http://schemas.microsoft.com/office/drawing/2014/main" id="{A873FEC7-3F77-44C9-B898-77A744921216}"/>
              </a:ext>
            </a:extLst>
          </p:cNvPr>
          <p:cNvGrpSpPr>
            <a:grpSpLocks/>
          </p:cNvGrpSpPr>
          <p:nvPr/>
        </p:nvGrpSpPr>
        <p:grpSpPr bwMode="auto">
          <a:xfrm>
            <a:off x="1366138" y="2436440"/>
            <a:ext cx="371580" cy="276999"/>
            <a:chOff x="4198688" y="2102123"/>
            <a:chExt cx="377751" cy="277046"/>
          </a:xfrm>
        </p:grpSpPr>
        <p:sp>
          <p:nvSpPr>
            <p:cNvPr id="13" name="Ellipse 12">
              <a:extLst>
                <a:ext uri="{FF2B5EF4-FFF2-40B4-BE49-F238E27FC236}">
                  <a16:creationId xmlns="" xmlns:a16="http://schemas.microsoft.com/office/drawing/2014/main" id="{638AE2DB-0D96-47A8-80CE-6CBA8D56807B}"/>
                </a:ext>
              </a:extLst>
            </p:cNvPr>
            <p:cNvSpPr/>
            <p:nvPr/>
          </p:nvSpPr>
          <p:spPr>
            <a:xfrm>
              <a:off x="4198688" y="2102126"/>
              <a:ext cx="304911"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4" name="ZoneTexte 97">
              <a:extLst>
                <a:ext uri="{FF2B5EF4-FFF2-40B4-BE49-F238E27FC236}">
                  <a16:creationId xmlns="" xmlns:a16="http://schemas.microsoft.com/office/drawing/2014/main" id="{33A90AAE-F508-4928-B395-B09EF0535BE9}"/>
                </a:ext>
              </a:extLst>
            </p:cNvPr>
            <p:cNvSpPr txBox="1">
              <a:spLocks noChangeArrowheads="1"/>
            </p:cNvSpPr>
            <p:nvPr/>
          </p:nvSpPr>
          <p:spPr bwMode="auto">
            <a:xfrm>
              <a:off x="4206407" y="2102123"/>
              <a:ext cx="37003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9</a:t>
              </a:r>
              <a:endParaRPr lang="fr-FR" altLang="fr-FR" sz="1200" dirty="0">
                <a:cs typeface="Calibri"/>
              </a:endParaRPr>
            </a:p>
          </p:txBody>
        </p:sp>
      </p:grpSp>
      <p:pic>
        <p:nvPicPr>
          <p:cNvPr id="6" name="Image 5">
            <a:extLst>
              <a:ext uri="{FF2B5EF4-FFF2-40B4-BE49-F238E27FC236}">
                <a16:creationId xmlns="" xmlns:a16="http://schemas.microsoft.com/office/drawing/2014/main" id="{02A5AE5F-BF6A-4FE5-9E6F-B9394986B6E4}"/>
              </a:ext>
            </a:extLst>
          </p:cNvPr>
          <p:cNvPicPr>
            <a:picLocks noChangeAspect="1"/>
          </p:cNvPicPr>
          <p:nvPr/>
        </p:nvPicPr>
        <p:blipFill>
          <a:blip r:embed="rId3"/>
          <a:stretch>
            <a:fillRect/>
          </a:stretch>
        </p:blipFill>
        <p:spPr>
          <a:xfrm>
            <a:off x="5182173" y="3503057"/>
            <a:ext cx="1865753" cy="1928292"/>
          </a:xfrm>
          <a:prstGeom prst="rect">
            <a:avLst/>
          </a:prstGeom>
        </p:spPr>
      </p:pic>
      <p:cxnSp>
        <p:nvCxnSpPr>
          <p:cNvPr id="16" name="Connecteur droit avec flèche 15">
            <a:extLst>
              <a:ext uri="{FF2B5EF4-FFF2-40B4-BE49-F238E27FC236}">
                <a16:creationId xmlns="" xmlns:a16="http://schemas.microsoft.com/office/drawing/2014/main" id="{63825ADE-EFD4-474C-A570-8A19F4A68BB8}"/>
              </a:ext>
            </a:extLst>
          </p:cNvPr>
          <p:cNvCxnSpPr>
            <a:cxnSpLocks/>
          </p:cNvCxnSpPr>
          <p:nvPr/>
        </p:nvCxnSpPr>
        <p:spPr>
          <a:xfrm>
            <a:off x="4516437" y="3262833"/>
            <a:ext cx="1472693" cy="177411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155022709"/>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15159A73-2927-473C-9C95-1897A7263FA8}"/>
              </a:ext>
            </a:extLst>
          </p:cNvPr>
          <p:cNvPicPr>
            <a:picLocks noChangeAspect="1"/>
          </p:cNvPicPr>
          <p:nvPr/>
        </p:nvPicPr>
        <p:blipFill>
          <a:blip r:embed="rId2"/>
          <a:stretch>
            <a:fillRect/>
          </a:stretch>
        </p:blipFill>
        <p:spPr>
          <a:xfrm>
            <a:off x="185980" y="1053238"/>
            <a:ext cx="8756542" cy="4743127"/>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65</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2.10. </a:t>
            </a:r>
            <a:r>
              <a:rPr lang="fr-FR" dirty="0">
                <a:solidFill>
                  <a:srgbClr val="002060"/>
                </a:solidFill>
              </a:rPr>
              <a:t>Fondation semelle isolée</a:t>
            </a:r>
            <a:endParaRPr lang="fr-FR" sz="2000" dirty="0">
              <a:solidFill>
                <a:srgbClr val="002060"/>
              </a:solidFill>
            </a:endParaRPr>
          </a:p>
        </p:txBody>
      </p:sp>
    </p:spTree>
    <p:extLst>
      <p:ext uri="{BB962C8B-B14F-4D97-AF65-F5344CB8AC3E}">
        <p14:creationId xmlns:p14="http://schemas.microsoft.com/office/powerpoint/2010/main" val="35783109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D68CC310-56C1-4BB5-978C-50D3E425C544}"/>
              </a:ext>
            </a:extLst>
          </p:cNvPr>
          <p:cNvPicPr>
            <a:picLocks noChangeAspect="1"/>
          </p:cNvPicPr>
          <p:nvPr/>
        </p:nvPicPr>
        <p:blipFill>
          <a:blip r:embed="rId2"/>
          <a:stretch>
            <a:fillRect/>
          </a:stretch>
        </p:blipFill>
        <p:spPr>
          <a:xfrm>
            <a:off x="144253" y="1030637"/>
            <a:ext cx="8813768" cy="4774124"/>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66</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2.11. </a:t>
            </a:r>
            <a:r>
              <a:rPr lang="fr-FR" dirty="0">
                <a:solidFill>
                  <a:srgbClr val="002060"/>
                </a:solidFill>
              </a:rPr>
              <a:t>Poteau noyé dans un mur</a:t>
            </a:r>
            <a:endParaRPr lang="fr-FR" sz="2000" dirty="0">
              <a:solidFill>
                <a:srgbClr val="002060"/>
              </a:solidFill>
            </a:endParaRPr>
          </a:p>
        </p:txBody>
      </p:sp>
      <p:sp>
        <p:nvSpPr>
          <p:cNvPr id="9" name="ZoneTexte 94">
            <a:extLst>
              <a:ext uri="{FF2B5EF4-FFF2-40B4-BE49-F238E27FC236}">
                <a16:creationId xmlns="" xmlns:a16="http://schemas.microsoft.com/office/drawing/2014/main" id="{C1155AA3-00BD-4DC3-92A5-9F02CD4F086D}"/>
              </a:ext>
            </a:extLst>
          </p:cNvPr>
          <p:cNvSpPr txBox="1">
            <a:spLocks noChangeArrowheads="1"/>
          </p:cNvSpPr>
          <p:nvPr/>
        </p:nvSpPr>
        <p:spPr bwMode="auto">
          <a:xfrm>
            <a:off x="2055812" y="1913601"/>
            <a:ext cx="6193959"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le menu </a:t>
            </a:r>
            <a:r>
              <a:rPr lang="fr-FR" altLang="fr-FR" sz="1200" i="1" dirty="0">
                <a:latin typeface="Calibri"/>
                <a:cs typeface="Calibri"/>
                <a:sym typeface="Wingdings" panose="05000000000000000000" pitchFamily="2" charset="2"/>
              </a:rPr>
              <a:t>« Structure » </a:t>
            </a:r>
            <a:r>
              <a:rPr lang="fr-FR" altLang="fr-FR" sz="1200" dirty="0">
                <a:latin typeface="Calibri"/>
                <a:cs typeface="Calibri"/>
                <a:sym typeface="Wingdings" panose="05000000000000000000" pitchFamily="2" charset="2"/>
              </a:rPr>
              <a:t>et la commande </a:t>
            </a:r>
            <a:r>
              <a:rPr lang="fr-FR" altLang="fr-FR" sz="1200" i="1" dirty="0">
                <a:latin typeface="Calibri"/>
                <a:cs typeface="Calibri"/>
                <a:sym typeface="Wingdings" panose="05000000000000000000" pitchFamily="2" charset="2"/>
              </a:rPr>
              <a:t>« Poteau »</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Créer </a:t>
            </a:r>
            <a:r>
              <a:rPr lang="fr-FR" altLang="fr-FR" sz="1200" dirty="0">
                <a:latin typeface="Calibri"/>
                <a:cs typeface="Calibri"/>
                <a:sym typeface="Wingdings" panose="05000000000000000000" pitchFamily="2" charset="2"/>
              </a:rPr>
              <a:t>un poteau de 200*200 comme pour les éléments précédents du projet</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a:t>
            </a:r>
            <a:r>
              <a:rPr lang="fr-FR" altLang="fr-FR" sz="1200" dirty="0">
                <a:latin typeface="Calibri"/>
                <a:cs typeface="Calibri"/>
                <a:sym typeface="Wingdings" panose="05000000000000000000" pitchFamily="2" charset="2"/>
              </a:rPr>
              <a:t> le poteau au bout de la poutre (ne pas oublier de bien régler sa hauteur sur 1-R+1)</a:t>
            </a:r>
          </a:p>
        </p:txBody>
      </p:sp>
      <p:cxnSp>
        <p:nvCxnSpPr>
          <p:cNvPr id="10" name="Connecteur droit avec flèche 9">
            <a:extLst>
              <a:ext uri="{FF2B5EF4-FFF2-40B4-BE49-F238E27FC236}">
                <a16:creationId xmlns="" xmlns:a16="http://schemas.microsoft.com/office/drawing/2014/main" id="{626F8EEC-0380-4467-8B04-5F51106E7EB5}"/>
              </a:ext>
            </a:extLst>
          </p:cNvPr>
          <p:cNvCxnSpPr>
            <a:cxnSpLocks/>
            <a:stCxn id="9" idx="1"/>
          </p:cNvCxnSpPr>
          <p:nvPr/>
        </p:nvCxnSpPr>
        <p:spPr>
          <a:xfrm flipH="1" flipV="1">
            <a:off x="914402" y="2172699"/>
            <a:ext cx="1141410" cy="6406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2" name="Groupe 95">
            <a:extLst>
              <a:ext uri="{FF2B5EF4-FFF2-40B4-BE49-F238E27FC236}">
                <a16:creationId xmlns="" xmlns:a16="http://schemas.microsoft.com/office/drawing/2014/main" id="{A873FEC7-3F77-44C9-B898-77A744921216}"/>
              </a:ext>
            </a:extLst>
          </p:cNvPr>
          <p:cNvGrpSpPr>
            <a:grpSpLocks/>
          </p:cNvGrpSpPr>
          <p:nvPr/>
        </p:nvGrpSpPr>
        <p:grpSpPr bwMode="auto">
          <a:xfrm>
            <a:off x="1935387" y="1733539"/>
            <a:ext cx="371580" cy="276999"/>
            <a:chOff x="4198688" y="2102123"/>
            <a:chExt cx="377751" cy="277046"/>
          </a:xfrm>
        </p:grpSpPr>
        <p:sp>
          <p:nvSpPr>
            <p:cNvPr id="13" name="Ellipse 12">
              <a:extLst>
                <a:ext uri="{FF2B5EF4-FFF2-40B4-BE49-F238E27FC236}">
                  <a16:creationId xmlns="" xmlns:a16="http://schemas.microsoft.com/office/drawing/2014/main" id="{638AE2DB-0D96-47A8-80CE-6CBA8D56807B}"/>
                </a:ext>
              </a:extLst>
            </p:cNvPr>
            <p:cNvSpPr/>
            <p:nvPr/>
          </p:nvSpPr>
          <p:spPr>
            <a:xfrm>
              <a:off x="4198688" y="2102126"/>
              <a:ext cx="304911"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4" name="ZoneTexte 97">
              <a:extLst>
                <a:ext uri="{FF2B5EF4-FFF2-40B4-BE49-F238E27FC236}">
                  <a16:creationId xmlns="" xmlns:a16="http://schemas.microsoft.com/office/drawing/2014/main" id="{33A90AAE-F508-4928-B395-B09EF0535BE9}"/>
                </a:ext>
              </a:extLst>
            </p:cNvPr>
            <p:cNvSpPr txBox="1">
              <a:spLocks noChangeArrowheads="1"/>
            </p:cNvSpPr>
            <p:nvPr/>
          </p:nvSpPr>
          <p:spPr bwMode="auto">
            <a:xfrm>
              <a:off x="4206407" y="2102123"/>
              <a:ext cx="37003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cxnSp>
        <p:nvCxnSpPr>
          <p:cNvPr id="16" name="Connecteur droit avec flèche 15">
            <a:extLst>
              <a:ext uri="{FF2B5EF4-FFF2-40B4-BE49-F238E27FC236}">
                <a16:creationId xmlns="" xmlns:a16="http://schemas.microsoft.com/office/drawing/2014/main" id="{63825ADE-EFD4-474C-A570-8A19F4A68BB8}"/>
              </a:ext>
            </a:extLst>
          </p:cNvPr>
          <p:cNvCxnSpPr>
            <a:cxnSpLocks/>
          </p:cNvCxnSpPr>
          <p:nvPr/>
        </p:nvCxnSpPr>
        <p:spPr>
          <a:xfrm>
            <a:off x="5083444" y="2559932"/>
            <a:ext cx="92990" cy="64821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6" name="Connecteur droit avec flèche 25">
            <a:extLst>
              <a:ext uri="{FF2B5EF4-FFF2-40B4-BE49-F238E27FC236}">
                <a16:creationId xmlns="" xmlns:a16="http://schemas.microsoft.com/office/drawing/2014/main" id="{3582C61F-BCEA-4979-93F4-93E7C164D2C3}"/>
              </a:ext>
            </a:extLst>
          </p:cNvPr>
          <p:cNvCxnSpPr>
            <a:cxnSpLocks/>
            <a:stCxn id="9" idx="1"/>
          </p:cNvCxnSpPr>
          <p:nvPr/>
        </p:nvCxnSpPr>
        <p:spPr>
          <a:xfrm flipH="1" flipV="1">
            <a:off x="1092631" y="1588576"/>
            <a:ext cx="963181" cy="64819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256838212"/>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F3DD10E5-7AE8-4E9C-BFCF-9F85ED796FBA}"/>
              </a:ext>
            </a:extLst>
          </p:cNvPr>
          <p:cNvPicPr>
            <a:picLocks noChangeAspect="1"/>
          </p:cNvPicPr>
          <p:nvPr/>
        </p:nvPicPr>
        <p:blipFill>
          <a:blip r:embed="rId2"/>
          <a:stretch>
            <a:fillRect/>
          </a:stretch>
        </p:blipFill>
        <p:spPr>
          <a:xfrm>
            <a:off x="178230" y="1052872"/>
            <a:ext cx="8733295" cy="4722922"/>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67</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2.11. </a:t>
            </a:r>
            <a:r>
              <a:rPr lang="fr-FR" dirty="0">
                <a:solidFill>
                  <a:srgbClr val="002060"/>
                </a:solidFill>
              </a:rPr>
              <a:t>Poteau noyé dans un mur</a:t>
            </a:r>
            <a:endParaRPr lang="fr-FR" sz="2000" dirty="0">
              <a:solidFill>
                <a:srgbClr val="002060"/>
              </a:solidFill>
            </a:endParaRPr>
          </a:p>
        </p:txBody>
      </p:sp>
      <p:sp>
        <p:nvSpPr>
          <p:cNvPr id="9" name="ZoneTexte 94">
            <a:extLst>
              <a:ext uri="{FF2B5EF4-FFF2-40B4-BE49-F238E27FC236}">
                <a16:creationId xmlns="" xmlns:a16="http://schemas.microsoft.com/office/drawing/2014/main" id="{C1155AA3-00BD-4DC3-92A5-9F02CD4F086D}"/>
              </a:ext>
            </a:extLst>
          </p:cNvPr>
          <p:cNvSpPr txBox="1">
            <a:spLocks noChangeArrowheads="1"/>
          </p:cNvSpPr>
          <p:nvPr/>
        </p:nvSpPr>
        <p:spPr bwMode="auto">
          <a:xfrm>
            <a:off x="2043045" y="1913601"/>
            <a:ext cx="6080797"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lgn="just" eaLnBrk="1" hangingPunct="1">
              <a:lnSpc>
                <a:spcPct val="100000"/>
              </a:lnSpc>
              <a:spcBef>
                <a:spcPct val="0"/>
              </a:spcBef>
              <a:buNone/>
              <a:defRPr/>
            </a:pPr>
            <a:r>
              <a:rPr lang="fr-FR" altLang="fr-FR" sz="1200" dirty="0">
                <a:latin typeface="Calibri"/>
                <a:cs typeface="Calibri"/>
                <a:sym typeface="Wingdings" panose="05000000000000000000" pitchFamily="2" charset="2"/>
              </a:rPr>
              <a:t>Un message d’alerte s’affiche pour indiquer qu’il y a conflit entre le nouveau poteau et le mur existant (zone en orange)</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dans la fenêtre d’alerte « Détacher les éléments »</a:t>
            </a:r>
            <a:endParaRPr lang="fr-FR" altLang="fr-FR" sz="1200" i="1" dirty="0">
              <a:latin typeface="Calibri"/>
              <a:cs typeface="Calibri"/>
              <a:sym typeface="Wingdings" panose="05000000000000000000" pitchFamily="2" charset="2"/>
            </a:endParaRPr>
          </a:p>
        </p:txBody>
      </p:sp>
      <p:cxnSp>
        <p:nvCxnSpPr>
          <p:cNvPr id="10" name="Connecteur droit avec flèche 9">
            <a:extLst>
              <a:ext uri="{FF2B5EF4-FFF2-40B4-BE49-F238E27FC236}">
                <a16:creationId xmlns="" xmlns:a16="http://schemas.microsoft.com/office/drawing/2014/main" id="{626F8EEC-0380-4467-8B04-5F51106E7EB5}"/>
              </a:ext>
            </a:extLst>
          </p:cNvPr>
          <p:cNvCxnSpPr>
            <a:cxnSpLocks/>
            <a:stCxn id="9" idx="2"/>
          </p:cNvCxnSpPr>
          <p:nvPr/>
        </p:nvCxnSpPr>
        <p:spPr>
          <a:xfrm>
            <a:off x="5083444" y="2559932"/>
            <a:ext cx="1990389" cy="305045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12" name="Groupe 95">
            <a:extLst>
              <a:ext uri="{FF2B5EF4-FFF2-40B4-BE49-F238E27FC236}">
                <a16:creationId xmlns="" xmlns:a16="http://schemas.microsoft.com/office/drawing/2014/main" id="{A873FEC7-3F77-44C9-B898-77A744921216}"/>
              </a:ext>
            </a:extLst>
          </p:cNvPr>
          <p:cNvGrpSpPr>
            <a:grpSpLocks/>
          </p:cNvGrpSpPr>
          <p:nvPr/>
        </p:nvGrpSpPr>
        <p:grpSpPr bwMode="auto">
          <a:xfrm>
            <a:off x="1935387" y="1733539"/>
            <a:ext cx="371580" cy="276999"/>
            <a:chOff x="4198688" y="2102123"/>
            <a:chExt cx="377751" cy="277046"/>
          </a:xfrm>
        </p:grpSpPr>
        <p:sp>
          <p:nvSpPr>
            <p:cNvPr id="13" name="Ellipse 12">
              <a:extLst>
                <a:ext uri="{FF2B5EF4-FFF2-40B4-BE49-F238E27FC236}">
                  <a16:creationId xmlns="" xmlns:a16="http://schemas.microsoft.com/office/drawing/2014/main" id="{638AE2DB-0D96-47A8-80CE-6CBA8D56807B}"/>
                </a:ext>
              </a:extLst>
            </p:cNvPr>
            <p:cNvSpPr/>
            <p:nvPr/>
          </p:nvSpPr>
          <p:spPr>
            <a:xfrm>
              <a:off x="4198688" y="2102126"/>
              <a:ext cx="304911"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4" name="ZoneTexte 97">
              <a:extLst>
                <a:ext uri="{FF2B5EF4-FFF2-40B4-BE49-F238E27FC236}">
                  <a16:creationId xmlns="" xmlns:a16="http://schemas.microsoft.com/office/drawing/2014/main" id="{33A90AAE-F508-4928-B395-B09EF0535BE9}"/>
                </a:ext>
              </a:extLst>
            </p:cNvPr>
            <p:cNvSpPr txBox="1">
              <a:spLocks noChangeArrowheads="1"/>
            </p:cNvSpPr>
            <p:nvPr/>
          </p:nvSpPr>
          <p:spPr bwMode="auto">
            <a:xfrm>
              <a:off x="4206407" y="2102123"/>
              <a:ext cx="37003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cxnSp>
        <p:nvCxnSpPr>
          <p:cNvPr id="16" name="Connecteur droit avec flèche 15">
            <a:extLst>
              <a:ext uri="{FF2B5EF4-FFF2-40B4-BE49-F238E27FC236}">
                <a16:creationId xmlns="" xmlns:a16="http://schemas.microsoft.com/office/drawing/2014/main" id="{63825ADE-EFD4-474C-A570-8A19F4A68BB8}"/>
              </a:ext>
            </a:extLst>
          </p:cNvPr>
          <p:cNvCxnSpPr>
            <a:cxnSpLocks/>
          </p:cNvCxnSpPr>
          <p:nvPr/>
        </p:nvCxnSpPr>
        <p:spPr>
          <a:xfrm>
            <a:off x="5083444" y="2559932"/>
            <a:ext cx="92990" cy="64821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934105307"/>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96110680-CF38-449F-A672-0DE7CA85729F}"/>
              </a:ext>
            </a:extLst>
          </p:cNvPr>
          <p:cNvPicPr>
            <a:picLocks noChangeAspect="1"/>
          </p:cNvPicPr>
          <p:nvPr/>
        </p:nvPicPr>
        <p:blipFill>
          <a:blip r:embed="rId2"/>
          <a:stretch>
            <a:fillRect/>
          </a:stretch>
        </p:blipFill>
        <p:spPr>
          <a:xfrm>
            <a:off x="201478" y="1061634"/>
            <a:ext cx="8710047" cy="4717942"/>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68</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2. Base de la maquette</a:t>
            </a:r>
          </a:p>
          <a:p>
            <a:pPr eaLnBrk="1" fontAlgn="auto" hangingPunct="1">
              <a:spcBef>
                <a:spcPts val="0"/>
              </a:spcBef>
              <a:spcAft>
                <a:spcPts val="0"/>
              </a:spcAft>
              <a:defRPr/>
            </a:pPr>
            <a:r>
              <a:rPr lang="fr-FR" dirty="0" smtClean="0">
                <a:solidFill>
                  <a:srgbClr val="002060"/>
                </a:solidFill>
              </a:rPr>
              <a:t>2.11. </a:t>
            </a:r>
            <a:r>
              <a:rPr lang="fr-FR" dirty="0">
                <a:solidFill>
                  <a:srgbClr val="002060"/>
                </a:solidFill>
              </a:rPr>
              <a:t>Poteau noyé dans un mur</a:t>
            </a:r>
            <a:endParaRPr lang="fr-FR" sz="2000" dirty="0">
              <a:solidFill>
                <a:srgbClr val="002060"/>
              </a:solidFill>
            </a:endParaRPr>
          </a:p>
        </p:txBody>
      </p:sp>
    </p:spTree>
    <p:extLst>
      <p:ext uri="{BB962C8B-B14F-4D97-AF65-F5344CB8AC3E}">
        <p14:creationId xmlns:p14="http://schemas.microsoft.com/office/powerpoint/2010/main" val="3333817745"/>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Image 13">
            <a:extLst>
              <a:ext uri="{FF2B5EF4-FFF2-40B4-BE49-F238E27FC236}">
                <a16:creationId xmlns="" xmlns:a16="http://schemas.microsoft.com/office/drawing/2014/main" id="{755B7FA2-048A-48E9-AC54-03CE27CF2B75}"/>
              </a:ext>
            </a:extLst>
          </p:cNvPr>
          <p:cNvPicPr>
            <a:picLocks noChangeAspect="1"/>
          </p:cNvPicPr>
          <p:nvPr/>
        </p:nvPicPr>
        <p:blipFill>
          <a:blip r:embed="rId2"/>
          <a:stretch>
            <a:fillRect/>
          </a:stretch>
        </p:blipFill>
        <p:spPr>
          <a:xfrm>
            <a:off x="201478" y="1061634"/>
            <a:ext cx="8683819" cy="4703735"/>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69</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Renseignements des vues</a:t>
            </a:r>
          </a:p>
          <a:p>
            <a:pPr eaLnBrk="1" fontAlgn="auto" hangingPunct="1">
              <a:spcBef>
                <a:spcPts val="0"/>
              </a:spcBef>
              <a:spcAft>
                <a:spcPts val="0"/>
              </a:spcAft>
              <a:defRPr/>
            </a:pPr>
            <a:r>
              <a:rPr lang="fr-FR" dirty="0">
                <a:solidFill>
                  <a:srgbClr val="002060"/>
                </a:solidFill>
              </a:rPr>
              <a:t>3.1. Cotations</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1843025" y="1676372"/>
            <a:ext cx="4503532"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 </a:t>
            </a:r>
            <a:r>
              <a:rPr lang="fr-FR" altLang="fr-FR" sz="1200" dirty="0">
                <a:latin typeface="Calibri"/>
                <a:cs typeface="Calibri"/>
                <a:sym typeface="Wingdings" panose="05000000000000000000" pitchFamily="2" charset="2"/>
              </a:rPr>
              <a:t>le plan de structure du RDC</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le menu </a:t>
            </a:r>
            <a:r>
              <a:rPr lang="fr-FR" altLang="fr-FR" sz="1200" i="1" dirty="0">
                <a:latin typeface="Calibri"/>
                <a:cs typeface="Calibri"/>
                <a:sym typeface="Wingdings" panose="05000000000000000000" pitchFamily="2" charset="2"/>
              </a:rPr>
              <a:t>« Annoter » </a:t>
            </a:r>
            <a:r>
              <a:rPr lang="fr-FR" altLang="fr-FR" sz="1200" dirty="0">
                <a:latin typeface="Calibri"/>
                <a:cs typeface="Calibri"/>
                <a:sym typeface="Wingdings" panose="05000000000000000000" pitchFamily="2" charset="2"/>
              </a:rPr>
              <a:t>puis la commande </a:t>
            </a:r>
            <a:r>
              <a:rPr lang="fr-FR" altLang="fr-FR" sz="1200" i="1" dirty="0">
                <a:latin typeface="Calibri"/>
                <a:cs typeface="Calibri"/>
                <a:sym typeface="Wingdings" panose="05000000000000000000" pitchFamily="2" charset="2"/>
              </a:rPr>
              <a:t>« Alignée »</a:t>
            </a:r>
          </a:p>
          <a:p>
            <a:pPr algn="just"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Comme pour le quadrillage</a:t>
            </a:r>
            <a:r>
              <a:rPr lang="fr-FR" altLang="fr-FR" sz="1200" b="1" dirty="0">
                <a:latin typeface="Calibri"/>
                <a:cs typeface="Calibri"/>
                <a:sym typeface="Wingdings" panose="05000000000000000000" pitchFamily="2" charset="2"/>
              </a:rPr>
              <a:t> positionner</a:t>
            </a:r>
            <a:r>
              <a:rPr lang="fr-FR" altLang="fr-FR" sz="1200" dirty="0">
                <a:latin typeface="Calibri"/>
                <a:cs typeface="Calibri"/>
                <a:sym typeface="Wingdings" panose="05000000000000000000" pitchFamily="2" charset="2"/>
              </a:rPr>
              <a:t> toutes les cotes utiles pour atteindre le résultat de la page 73.</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1722600" y="1496310"/>
            <a:ext cx="251157"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cxnSp>
        <p:nvCxnSpPr>
          <p:cNvPr id="12" name="Connecteur droit avec flèche 11">
            <a:extLst>
              <a:ext uri="{FF2B5EF4-FFF2-40B4-BE49-F238E27FC236}">
                <a16:creationId xmlns="" xmlns:a16="http://schemas.microsoft.com/office/drawing/2014/main" id="{E49A23FC-D414-4C74-984A-4982163710FC}"/>
              </a:ext>
            </a:extLst>
          </p:cNvPr>
          <p:cNvCxnSpPr>
            <a:cxnSpLocks/>
          </p:cNvCxnSpPr>
          <p:nvPr/>
        </p:nvCxnSpPr>
        <p:spPr>
          <a:xfrm flipH="1" flipV="1">
            <a:off x="743921" y="1499503"/>
            <a:ext cx="1099104" cy="58852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6" name="Connecteur droit avec flèche 15">
            <a:extLst>
              <a:ext uri="{FF2B5EF4-FFF2-40B4-BE49-F238E27FC236}">
                <a16:creationId xmlns="" xmlns:a16="http://schemas.microsoft.com/office/drawing/2014/main" id="{ADD4E383-0CAC-43EF-A1DD-F8C5D9A9500E}"/>
              </a:ext>
            </a:extLst>
          </p:cNvPr>
          <p:cNvCxnSpPr>
            <a:cxnSpLocks/>
          </p:cNvCxnSpPr>
          <p:nvPr/>
        </p:nvCxnSpPr>
        <p:spPr>
          <a:xfrm flipH="1">
            <a:off x="1147479" y="2521271"/>
            <a:ext cx="908334" cy="205847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9" name="ZoneTexte 1">
            <a:extLst>
              <a:ext uri="{FF2B5EF4-FFF2-40B4-BE49-F238E27FC236}">
                <a16:creationId xmlns="" xmlns:a16="http://schemas.microsoft.com/office/drawing/2014/main" id="{1EE6D495-6647-4BF3-8480-342D39FCB756}"/>
              </a:ext>
            </a:extLst>
          </p:cNvPr>
          <p:cNvSpPr txBox="1"/>
          <p:nvPr/>
        </p:nvSpPr>
        <p:spPr>
          <a:xfrm>
            <a:off x="1955860" y="3682969"/>
            <a:ext cx="5308969" cy="1169551"/>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eaLnBrk="1" hangingPunct="1">
              <a:defRPr/>
            </a:pPr>
            <a:r>
              <a:rPr lang="fr-FR" altLang="fr-FR" sz="1400" i="1" dirty="0">
                <a:latin typeface="Calibri"/>
                <a:cs typeface="Calibri"/>
                <a:sym typeface="Wingdings" panose="05000000000000000000" pitchFamily="2" charset="2"/>
              </a:rPr>
              <a:t>- Pour rappel on part des cotes les plus grandes, le plus à l’extérieur puis au fur et à mesure on retrouve les cotes plus petites vers l’intérieur</a:t>
            </a:r>
          </a:p>
          <a:p>
            <a:pPr algn="just" eaLnBrk="1" hangingPunct="1">
              <a:defRPr/>
            </a:pPr>
            <a:r>
              <a:rPr lang="fr-FR" altLang="fr-FR" sz="1400" i="1" dirty="0">
                <a:latin typeface="Calibri"/>
                <a:cs typeface="Calibri"/>
                <a:sym typeface="Wingdings" panose="05000000000000000000" pitchFamily="2" charset="2"/>
              </a:rPr>
              <a:t>- Quand vous positionnez vos lignes de cotes un pointillé bleu apparaît vous permettant d’avoir le même espacement entre toutes vos lignes de cotes</a:t>
            </a:r>
          </a:p>
        </p:txBody>
      </p:sp>
      <p:pic>
        <p:nvPicPr>
          <p:cNvPr id="18" name="Image 17">
            <a:extLst>
              <a:ext uri="{FF2B5EF4-FFF2-40B4-BE49-F238E27FC236}">
                <a16:creationId xmlns="" xmlns:a16="http://schemas.microsoft.com/office/drawing/2014/main" id="{57DABB8E-4A22-474B-AFD9-4569453CF583}"/>
              </a:ext>
            </a:extLst>
          </p:cNvPr>
          <p:cNvPicPr>
            <a:picLocks noChangeAspect="1"/>
          </p:cNvPicPr>
          <p:nvPr/>
        </p:nvPicPr>
        <p:blipFill>
          <a:blip r:embed="rId3"/>
          <a:stretch>
            <a:fillRect/>
          </a:stretch>
        </p:blipFill>
        <p:spPr>
          <a:xfrm>
            <a:off x="7293696" y="2556729"/>
            <a:ext cx="1562733" cy="3487737"/>
          </a:xfrm>
          <a:prstGeom prst="rect">
            <a:avLst/>
          </a:prstGeom>
        </p:spPr>
      </p:pic>
      <p:cxnSp>
        <p:nvCxnSpPr>
          <p:cNvPr id="21" name="Connecteur droit avec flèche 20">
            <a:extLst>
              <a:ext uri="{FF2B5EF4-FFF2-40B4-BE49-F238E27FC236}">
                <a16:creationId xmlns="" xmlns:a16="http://schemas.microsoft.com/office/drawing/2014/main" id="{50908F0A-4CDD-466C-AD90-0284BDA48652}"/>
              </a:ext>
            </a:extLst>
          </p:cNvPr>
          <p:cNvCxnSpPr>
            <a:cxnSpLocks/>
            <a:stCxn id="18" idx="1"/>
          </p:cNvCxnSpPr>
          <p:nvPr/>
        </p:nvCxnSpPr>
        <p:spPr>
          <a:xfrm flipV="1">
            <a:off x="7293696" y="3307080"/>
            <a:ext cx="1286424" cy="993518"/>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25" name="Connecteur droit avec flèche 24">
            <a:extLst>
              <a:ext uri="{FF2B5EF4-FFF2-40B4-BE49-F238E27FC236}">
                <a16:creationId xmlns="" xmlns:a16="http://schemas.microsoft.com/office/drawing/2014/main" id="{5D6A6A70-35D2-4562-8FD3-52A26EEDEE04}"/>
              </a:ext>
            </a:extLst>
          </p:cNvPr>
          <p:cNvCxnSpPr>
            <a:cxnSpLocks/>
          </p:cNvCxnSpPr>
          <p:nvPr/>
        </p:nvCxnSpPr>
        <p:spPr>
          <a:xfrm>
            <a:off x="7293696" y="4300598"/>
            <a:ext cx="1315291" cy="1620142"/>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grpSp>
        <p:nvGrpSpPr>
          <p:cNvPr id="17" name="Groupe 16">
            <a:extLst>
              <a:ext uri="{FF2B5EF4-FFF2-40B4-BE49-F238E27FC236}">
                <a16:creationId xmlns="" xmlns:a16="http://schemas.microsoft.com/office/drawing/2014/main" id="{6722A6BE-C685-4338-92F9-2301CA58461E}"/>
              </a:ext>
            </a:extLst>
          </p:cNvPr>
          <p:cNvGrpSpPr>
            <a:grpSpLocks/>
          </p:cNvGrpSpPr>
          <p:nvPr/>
        </p:nvGrpSpPr>
        <p:grpSpPr bwMode="auto">
          <a:xfrm>
            <a:off x="1805305" y="3526026"/>
            <a:ext cx="336903" cy="277813"/>
            <a:chOff x="4246088" y="4664940"/>
            <a:chExt cx="318782" cy="277860"/>
          </a:xfrm>
        </p:grpSpPr>
        <p:sp>
          <p:nvSpPr>
            <p:cNvPr id="20" name="Ellipse 19">
              <a:extLst>
                <a:ext uri="{FF2B5EF4-FFF2-40B4-BE49-F238E27FC236}">
                  <a16:creationId xmlns="" xmlns:a16="http://schemas.microsoft.com/office/drawing/2014/main" id="{F6C26EC9-EDA2-4F6B-A00C-41456D2BD6BE}"/>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22" name="ZoneTexte 97">
              <a:extLst>
                <a:ext uri="{FF2B5EF4-FFF2-40B4-BE49-F238E27FC236}">
                  <a16:creationId xmlns="" xmlns:a16="http://schemas.microsoft.com/office/drawing/2014/main" id="{0F9F41F2-CD3E-4F20-AC79-629F5340370C}"/>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2</a:t>
              </a:r>
            </a:p>
          </p:txBody>
        </p:sp>
      </p:grpSp>
    </p:spTree>
    <p:extLst>
      <p:ext uri="{BB962C8B-B14F-4D97-AF65-F5344CB8AC3E}">
        <p14:creationId xmlns:p14="http://schemas.microsoft.com/office/powerpoint/2010/main" val="18232755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B3874BF0-F471-440E-8A75-213A15A964A8}"/>
              </a:ext>
            </a:extLst>
          </p:cNvPr>
          <p:cNvPicPr>
            <a:picLocks noChangeAspect="1"/>
          </p:cNvPicPr>
          <p:nvPr/>
        </p:nvPicPr>
        <p:blipFill>
          <a:blip r:embed="rId2"/>
          <a:stretch>
            <a:fillRect/>
          </a:stretch>
        </p:blipFill>
        <p:spPr>
          <a:xfrm>
            <a:off x="7938" y="1299877"/>
            <a:ext cx="9144000" cy="4904072"/>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7938" y="3492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1. Prise en main du logiciel</a:t>
            </a:r>
          </a:p>
          <a:p>
            <a:pPr eaLnBrk="1" fontAlgn="auto" hangingPunct="1">
              <a:spcBef>
                <a:spcPts val="0"/>
              </a:spcBef>
              <a:spcAft>
                <a:spcPts val="0"/>
              </a:spcAft>
              <a:defRPr/>
            </a:pPr>
            <a:r>
              <a:rPr lang="fr-FR" dirty="0">
                <a:solidFill>
                  <a:srgbClr val="002060"/>
                </a:solidFill>
                <a:latin typeface="+mn-lt"/>
              </a:rPr>
              <a:t>1.2. Prise en main de l’interface REVIT</a:t>
            </a:r>
            <a:endParaRPr lang="fr-FR" sz="2000" dirty="0">
              <a:solidFill>
                <a:srgbClr val="002060"/>
              </a:solidFill>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7</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37" name="ZoneTexte 1">
            <a:extLst>
              <a:ext uri="{FF2B5EF4-FFF2-40B4-BE49-F238E27FC236}">
                <a16:creationId xmlns="" xmlns:a16="http://schemas.microsoft.com/office/drawing/2014/main" id="{70AA8317-3F99-4989-8009-9BB3EB0F9FA1}"/>
              </a:ext>
            </a:extLst>
          </p:cNvPr>
          <p:cNvSpPr txBox="1"/>
          <p:nvPr/>
        </p:nvSpPr>
        <p:spPr>
          <a:xfrm>
            <a:off x="231964" y="858285"/>
            <a:ext cx="8680072" cy="307777"/>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Le bandeau supérieur regroupe le raccourci habituel comme ouvrir/enregistrer un fichier, ouvrir le menu impression  </a:t>
            </a:r>
            <a:endParaRPr lang="fr-FR" dirty="0"/>
          </a:p>
        </p:txBody>
      </p:sp>
      <p:grpSp>
        <p:nvGrpSpPr>
          <p:cNvPr id="44" name="Groupe 43">
            <a:extLst>
              <a:ext uri="{FF2B5EF4-FFF2-40B4-BE49-F238E27FC236}">
                <a16:creationId xmlns="" xmlns:a16="http://schemas.microsoft.com/office/drawing/2014/main" id="{A9E7C2C2-FBB3-4CBF-B59F-E4092B27315F}"/>
              </a:ext>
            </a:extLst>
          </p:cNvPr>
          <p:cNvGrpSpPr>
            <a:grpSpLocks/>
          </p:cNvGrpSpPr>
          <p:nvPr/>
        </p:nvGrpSpPr>
        <p:grpSpPr bwMode="auto">
          <a:xfrm>
            <a:off x="39962" y="734767"/>
            <a:ext cx="334963" cy="277813"/>
            <a:chOff x="4246088" y="4664940"/>
            <a:chExt cx="318782" cy="277860"/>
          </a:xfrm>
        </p:grpSpPr>
        <p:sp>
          <p:nvSpPr>
            <p:cNvPr id="45" name="Ellipse 44">
              <a:extLst>
                <a:ext uri="{FF2B5EF4-FFF2-40B4-BE49-F238E27FC236}">
                  <a16:creationId xmlns="" xmlns:a16="http://schemas.microsoft.com/office/drawing/2014/main" id="{C2B090B2-8CD8-4E1F-AEE1-4F757029C1CB}"/>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46" name="ZoneTexte 97">
              <a:extLst>
                <a:ext uri="{FF2B5EF4-FFF2-40B4-BE49-F238E27FC236}">
                  <a16:creationId xmlns="" xmlns:a16="http://schemas.microsoft.com/office/drawing/2014/main" id="{1192BD63-B40F-4290-A873-A79703BC505A}"/>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1</a:t>
              </a:r>
            </a:p>
          </p:txBody>
        </p:sp>
      </p:grpSp>
      <p:cxnSp>
        <p:nvCxnSpPr>
          <p:cNvPr id="47" name="Connecteur droit avec flèche 46">
            <a:extLst>
              <a:ext uri="{FF2B5EF4-FFF2-40B4-BE49-F238E27FC236}">
                <a16:creationId xmlns="" xmlns:a16="http://schemas.microsoft.com/office/drawing/2014/main" id="{825157B1-7F10-4C66-A475-A4630846746D}"/>
              </a:ext>
            </a:extLst>
          </p:cNvPr>
          <p:cNvCxnSpPr>
            <a:cxnSpLocks/>
            <a:stCxn id="49" idx="0"/>
          </p:cNvCxnSpPr>
          <p:nvPr/>
        </p:nvCxnSpPr>
        <p:spPr>
          <a:xfrm flipV="1">
            <a:off x="5304517" y="2062524"/>
            <a:ext cx="604405" cy="441340"/>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48" name="Connecteur droit avec flèche 47">
            <a:extLst>
              <a:ext uri="{FF2B5EF4-FFF2-40B4-BE49-F238E27FC236}">
                <a16:creationId xmlns="" xmlns:a16="http://schemas.microsoft.com/office/drawing/2014/main" id="{10899FD5-A44E-4EA4-82AE-7D879333A542}"/>
              </a:ext>
            </a:extLst>
          </p:cNvPr>
          <p:cNvCxnSpPr>
            <a:cxnSpLocks/>
            <a:stCxn id="37" idx="2"/>
          </p:cNvCxnSpPr>
          <p:nvPr/>
        </p:nvCxnSpPr>
        <p:spPr>
          <a:xfrm flipH="1">
            <a:off x="2617597" y="1166062"/>
            <a:ext cx="1954403" cy="133815"/>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8" name="Rectangle 7">
            <a:extLst>
              <a:ext uri="{FF2B5EF4-FFF2-40B4-BE49-F238E27FC236}">
                <a16:creationId xmlns="" xmlns:a16="http://schemas.microsoft.com/office/drawing/2014/main" id="{5FCB2FA1-C608-42BF-ABFB-25C58481D7C8}"/>
              </a:ext>
            </a:extLst>
          </p:cNvPr>
          <p:cNvSpPr/>
          <p:nvPr/>
        </p:nvSpPr>
        <p:spPr>
          <a:xfrm>
            <a:off x="39962" y="1299063"/>
            <a:ext cx="2577635" cy="134629"/>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49" name="ZoneTexte 1">
            <a:extLst>
              <a:ext uri="{FF2B5EF4-FFF2-40B4-BE49-F238E27FC236}">
                <a16:creationId xmlns="" xmlns:a16="http://schemas.microsoft.com/office/drawing/2014/main" id="{05F5A817-89E5-4FF0-A84B-D7CD2893DE7C}"/>
              </a:ext>
            </a:extLst>
          </p:cNvPr>
          <p:cNvSpPr txBox="1"/>
          <p:nvPr/>
        </p:nvSpPr>
        <p:spPr>
          <a:xfrm>
            <a:off x="1837174" y="2503864"/>
            <a:ext cx="6934686" cy="523220"/>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Vous retrouvez l’ensemble des commandes disponibles avec les différents menus qui les regroupent dans le bandeau suivant</a:t>
            </a:r>
            <a:endParaRPr lang="fr-FR" dirty="0"/>
          </a:p>
        </p:txBody>
      </p:sp>
      <p:grpSp>
        <p:nvGrpSpPr>
          <p:cNvPr id="50" name="Groupe 49">
            <a:extLst>
              <a:ext uri="{FF2B5EF4-FFF2-40B4-BE49-F238E27FC236}">
                <a16:creationId xmlns="" xmlns:a16="http://schemas.microsoft.com/office/drawing/2014/main" id="{904E640A-344B-4D3C-A073-6508E059D9B9}"/>
              </a:ext>
            </a:extLst>
          </p:cNvPr>
          <p:cNvGrpSpPr>
            <a:grpSpLocks/>
          </p:cNvGrpSpPr>
          <p:nvPr/>
        </p:nvGrpSpPr>
        <p:grpSpPr bwMode="auto">
          <a:xfrm>
            <a:off x="1645172" y="2380346"/>
            <a:ext cx="334963" cy="277813"/>
            <a:chOff x="4246088" y="4664940"/>
            <a:chExt cx="318782" cy="277860"/>
          </a:xfrm>
        </p:grpSpPr>
        <p:sp>
          <p:nvSpPr>
            <p:cNvPr id="51" name="Ellipse 50">
              <a:extLst>
                <a:ext uri="{FF2B5EF4-FFF2-40B4-BE49-F238E27FC236}">
                  <a16:creationId xmlns="" xmlns:a16="http://schemas.microsoft.com/office/drawing/2014/main" id="{10752C83-BCB6-465E-9E31-8BB96A274637}"/>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52" name="ZoneTexte 97">
              <a:extLst>
                <a:ext uri="{FF2B5EF4-FFF2-40B4-BE49-F238E27FC236}">
                  <a16:creationId xmlns="" xmlns:a16="http://schemas.microsoft.com/office/drawing/2014/main" id="{BA542405-518C-4AD4-B4A1-C7FB2118F286}"/>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2</a:t>
              </a:r>
            </a:p>
          </p:txBody>
        </p:sp>
      </p:grpSp>
      <p:sp>
        <p:nvSpPr>
          <p:cNvPr id="53" name="Rectangle 52">
            <a:extLst>
              <a:ext uri="{FF2B5EF4-FFF2-40B4-BE49-F238E27FC236}">
                <a16:creationId xmlns="" xmlns:a16="http://schemas.microsoft.com/office/drawing/2014/main" id="{FE8B05BE-D1D9-44EA-B754-EA3A69371B17}"/>
              </a:ext>
            </a:extLst>
          </p:cNvPr>
          <p:cNvSpPr/>
          <p:nvPr/>
        </p:nvSpPr>
        <p:spPr>
          <a:xfrm>
            <a:off x="39962" y="1451731"/>
            <a:ext cx="9096100" cy="573978"/>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4" name="Rectangle 53">
            <a:extLst>
              <a:ext uri="{FF2B5EF4-FFF2-40B4-BE49-F238E27FC236}">
                <a16:creationId xmlns="" xmlns:a16="http://schemas.microsoft.com/office/drawing/2014/main" id="{60BF86F6-8129-4F3B-842F-DCCA4B27ADDB}"/>
              </a:ext>
            </a:extLst>
          </p:cNvPr>
          <p:cNvSpPr/>
          <p:nvPr/>
        </p:nvSpPr>
        <p:spPr>
          <a:xfrm>
            <a:off x="1027113" y="2131757"/>
            <a:ext cx="2385938" cy="217809"/>
          </a:xfrm>
          <a:prstGeom prst="rect">
            <a:avLst/>
          </a:prstGeom>
          <a:noFill/>
          <a:ln w="28575">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a:p>
        </p:txBody>
      </p:sp>
      <p:sp>
        <p:nvSpPr>
          <p:cNvPr id="55" name="ZoneTexte 1">
            <a:extLst>
              <a:ext uri="{FF2B5EF4-FFF2-40B4-BE49-F238E27FC236}">
                <a16:creationId xmlns="" xmlns:a16="http://schemas.microsoft.com/office/drawing/2014/main" id="{D5FDF435-8147-41B9-9727-DBF3C1E49D9D}"/>
              </a:ext>
            </a:extLst>
          </p:cNvPr>
          <p:cNvSpPr txBox="1"/>
          <p:nvPr/>
        </p:nvSpPr>
        <p:spPr>
          <a:xfrm>
            <a:off x="1249684" y="3229697"/>
            <a:ext cx="4576958" cy="307777"/>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L’ensemble des vues ouvertes dans votre projet s’affiche ici</a:t>
            </a:r>
            <a:endParaRPr lang="fr-FR" dirty="0"/>
          </a:p>
        </p:txBody>
      </p:sp>
      <p:grpSp>
        <p:nvGrpSpPr>
          <p:cNvPr id="56" name="Groupe 55">
            <a:extLst>
              <a:ext uri="{FF2B5EF4-FFF2-40B4-BE49-F238E27FC236}">
                <a16:creationId xmlns="" xmlns:a16="http://schemas.microsoft.com/office/drawing/2014/main" id="{D28A8EF0-CBA1-417D-BD57-29C1E9F4A466}"/>
              </a:ext>
            </a:extLst>
          </p:cNvPr>
          <p:cNvGrpSpPr>
            <a:grpSpLocks/>
          </p:cNvGrpSpPr>
          <p:nvPr/>
        </p:nvGrpSpPr>
        <p:grpSpPr bwMode="auto">
          <a:xfrm>
            <a:off x="1057682" y="3106178"/>
            <a:ext cx="334963" cy="277813"/>
            <a:chOff x="4246088" y="4664940"/>
            <a:chExt cx="318782" cy="277860"/>
          </a:xfrm>
        </p:grpSpPr>
        <p:sp>
          <p:nvSpPr>
            <p:cNvPr id="57" name="Ellipse 56">
              <a:extLst>
                <a:ext uri="{FF2B5EF4-FFF2-40B4-BE49-F238E27FC236}">
                  <a16:creationId xmlns="" xmlns:a16="http://schemas.microsoft.com/office/drawing/2014/main" id="{C5A675C1-A84D-4D13-A109-DE479023CEC3}"/>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58" name="ZoneTexte 97">
              <a:extLst>
                <a:ext uri="{FF2B5EF4-FFF2-40B4-BE49-F238E27FC236}">
                  <a16:creationId xmlns="" xmlns:a16="http://schemas.microsoft.com/office/drawing/2014/main" id="{4222A5F0-7308-4AE5-B4E0-86B1F1007605}"/>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3</a:t>
              </a:r>
            </a:p>
          </p:txBody>
        </p:sp>
      </p:grpSp>
      <p:cxnSp>
        <p:nvCxnSpPr>
          <p:cNvPr id="59" name="Connecteur droit avec flèche 58">
            <a:extLst>
              <a:ext uri="{FF2B5EF4-FFF2-40B4-BE49-F238E27FC236}">
                <a16:creationId xmlns="" xmlns:a16="http://schemas.microsoft.com/office/drawing/2014/main" id="{B23D6FD8-EAFD-40C2-B687-4C829365D2DA}"/>
              </a:ext>
            </a:extLst>
          </p:cNvPr>
          <p:cNvCxnSpPr>
            <a:cxnSpLocks/>
          </p:cNvCxnSpPr>
          <p:nvPr/>
        </p:nvCxnSpPr>
        <p:spPr>
          <a:xfrm flipH="1" flipV="1">
            <a:off x="1392645" y="2349566"/>
            <a:ext cx="252527" cy="880264"/>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61" name="ZoneTexte 1">
            <a:extLst>
              <a:ext uri="{FF2B5EF4-FFF2-40B4-BE49-F238E27FC236}">
                <a16:creationId xmlns="" xmlns:a16="http://schemas.microsoft.com/office/drawing/2014/main" id="{AA9C989B-795A-47B4-B6F4-73CAFCE3192B}"/>
              </a:ext>
            </a:extLst>
          </p:cNvPr>
          <p:cNvSpPr txBox="1"/>
          <p:nvPr/>
        </p:nvSpPr>
        <p:spPr>
          <a:xfrm>
            <a:off x="2509642" y="3990784"/>
            <a:ext cx="2902330" cy="307777"/>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La vue principale affiche la vue active</a:t>
            </a:r>
            <a:endParaRPr lang="fr-FR" dirty="0"/>
          </a:p>
        </p:txBody>
      </p:sp>
      <p:grpSp>
        <p:nvGrpSpPr>
          <p:cNvPr id="62" name="Groupe 61">
            <a:extLst>
              <a:ext uri="{FF2B5EF4-FFF2-40B4-BE49-F238E27FC236}">
                <a16:creationId xmlns="" xmlns:a16="http://schemas.microsoft.com/office/drawing/2014/main" id="{545BD0B7-8B70-4A7B-B69F-0F2C62CA93DD}"/>
              </a:ext>
            </a:extLst>
          </p:cNvPr>
          <p:cNvGrpSpPr>
            <a:grpSpLocks/>
          </p:cNvGrpSpPr>
          <p:nvPr/>
        </p:nvGrpSpPr>
        <p:grpSpPr bwMode="auto">
          <a:xfrm>
            <a:off x="2317640" y="3867265"/>
            <a:ext cx="334963" cy="277813"/>
            <a:chOff x="4246088" y="4664940"/>
            <a:chExt cx="318782" cy="277860"/>
          </a:xfrm>
        </p:grpSpPr>
        <p:sp>
          <p:nvSpPr>
            <p:cNvPr id="63" name="Ellipse 62">
              <a:extLst>
                <a:ext uri="{FF2B5EF4-FFF2-40B4-BE49-F238E27FC236}">
                  <a16:creationId xmlns="" xmlns:a16="http://schemas.microsoft.com/office/drawing/2014/main" id="{856ADDFD-3446-4067-87D1-774B1B227521}"/>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64" name="ZoneTexte 97">
              <a:extLst>
                <a:ext uri="{FF2B5EF4-FFF2-40B4-BE49-F238E27FC236}">
                  <a16:creationId xmlns="" xmlns:a16="http://schemas.microsoft.com/office/drawing/2014/main" id="{25E4C497-549D-4D9B-95CE-943367369022}"/>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4</a:t>
              </a:r>
            </a:p>
          </p:txBody>
        </p:sp>
      </p:grpSp>
      <p:sp>
        <p:nvSpPr>
          <p:cNvPr id="66" name="ZoneTexte 1">
            <a:extLst>
              <a:ext uri="{FF2B5EF4-FFF2-40B4-BE49-F238E27FC236}">
                <a16:creationId xmlns="" xmlns:a16="http://schemas.microsoft.com/office/drawing/2014/main" id="{6514EB62-B702-474F-8364-3379905CE08B}"/>
              </a:ext>
            </a:extLst>
          </p:cNvPr>
          <p:cNvSpPr txBox="1"/>
          <p:nvPr/>
        </p:nvSpPr>
        <p:spPr>
          <a:xfrm>
            <a:off x="1445414" y="4375017"/>
            <a:ext cx="5795357" cy="523220"/>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Les deux fenêtres latérales affichent les propriétés de la vue ou de l’objet pour la partie haute et l’ensemble des vues de votre projet pour la partie basse</a:t>
            </a:r>
            <a:endParaRPr lang="fr-FR" dirty="0"/>
          </a:p>
        </p:txBody>
      </p:sp>
      <p:grpSp>
        <p:nvGrpSpPr>
          <p:cNvPr id="67" name="Groupe 66">
            <a:extLst>
              <a:ext uri="{FF2B5EF4-FFF2-40B4-BE49-F238E27FC236}">
                <a16:creationId xmlns="" xmlns:a16="http://schemas.microsoft.com/office/drawing/2014/main" id="{DEDE657F-0207-497E-8F58-F02FCC87620A}"/>
              </a:ext>
            </a:extLst>
          </p:cNvPr>
          <p:cNvGrpSpPr>
            <a:grpSpLocks/>
          </p:cNvGrpSpPr>
          <p:nvPr/>
        </p:nvGrpSpPr>
        <p:grpSpPr bwMode="auto">
          <a:xfrm>
            <a:off x="1253413" y="4251498"/>
            <a:ext cx="334963" cy="277813"/>
            <a:chOff x="4246088" y="4664940"/>
            <a:chExt cx="318782" cy="277860"/>
          </a:xfrm>
        </p:grpSpPr>
        <p:sp>
          <p:nvSpPr>
            <p:cNvPr id="68" name="Ellipse 67">
              <a:extLst>
                <a:ext uri="{FF2B5EF4-FFF2-40B4-BE49-F238E27FC236}">
                  <a16:creationId xmlns="" xmlns:a16="http://schemas.microsoft.com/office/drawing/2014/main" id="{6757FCC7-D12B-4A66-B48E-BE6B5B796C81}"/>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69" name="ZoneTexte 97">
              <a:extLst>
                <a:ext uri="{FF2B5EF4-FFF2-40B4-BE49-F238E27FC236}">
                  <a16:creationId xmlns="" xmlns:a16="http://schemas.microsoft.com/office/drawing/2014/main" id="{000789A1-9283-4347-BD76-75CDE25D654F}"/>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5</a:t>
              </a:r>
            </a:p>
          </p:txBody>
        </p:sp>
      </p:grpSp>
    </p:spTree>
    <p:extLst>
      <p:ext uri="{BB962C8B-B14F-4D97-AF65-F5344CB8AC3E}">
        <p14:creationId xmlns:p14="http://schemas.microsoft.com/office/powerpoint/2010/main" val="2328053943"/>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Image 62">
            <a:extLst>
              <a:ext uri="{FF2B5EF4-FFF2-40B4-BE49-F238E27FC236}">
                <a16:creationId xmlns="" xmlns:a16="http://schemas.microsoft.com/office/drawing/2014/main" id="{E88D5545-373F-47D9-A618-67EC3DD6642C}"/>
              </a:ext>
            </a:extLst>
          </p:cNvPr>
          <p:cNvPicPr>
            <a:picLocks noChangeAspect="1"/>
          </p:cNvPicPr>
          <p:nvPr/>
        </p:nvPicPr>
        <p:blipFill rotWithShape="1">
          <a:blip r:embed="rId2"/>
          <a:srcRect b="13186"/>
          <a:stretch/>
        </p:blipFill>
        <p:spPr>
          <a:xfrm>
            <a:off x="347530" y="4742481"/>
            <a:ext cx="5102604" cy="1671139"/>
          </a:xfrm>
          <a:prstGeom prst="rect">
            <a:avLst/>
          </a:prstGeom>
        </p:spPr>
      </p:pic>
      <p:pic>
        <p:nvPicPr>
          <p:cNvPr id="41" name="Image 40">
            <a:extLst>
              <a:ext uri="{FF2B5EF4-FFF2-40B4-BE49-F238E27FC236}">
                <a16:creationId xmlns="" xmlns:a16="http://schemas.microsoft.com/office/drawing/2014/main" id="{6C29BC42-1AC0-4905-AC0A-F46205504908}"/>
              </a:ext>
            </a:extLst>
          </p:cNvPr>
          <p:cNvPicPr>
            <a:picLocks noChangeAspect="1"/>
          </p:cNvPicPr>
          <p:nvPr/>
        </p:nvPicPr>
        <p:blipFill rotWithShape="1">
          <a:blip r:embed="rId3"/>
          <a:srcRect l="6541"/>
          <a:stretch/>
        </p:blipFill>
        <p:spPr>
          <a:xfrm>
            <a:off x="2076417" y="1257299"/>
            <a:ext cx="4014787" cy="1323975"/>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70</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a:t>
            </a:r>
            <a:r>
              <a:rPr lang="fr-FR" sz="2400" dirty="0">
                <a:solidFill>
                  <a:srgbClr val="002060"/>
                </a:solidFill>
                <a:effectLst>
                  <a:outerShdw blurRad="38100" dist="38100" dir="2700000" algn="tl">
                    <a:srgbClr val="000000">
                      <a:alpha val="43137"/>
                    </a:srgbClr>
                  </a:outerShdw>
                </a:effectLst>
              </a:rPr>
              <a:t>Renseignements des vues</a:t>
            </a:r>
          </a:p>
          <a:p>
            <a:pPr eaLnBrk="1" fontAlgn="auto" hangingPunct="1">
              <a:spcBef>
                <a:spcPts val="0"/>
              </a:spcBef>
              <a:spcAft>
                <a:spcPts val="0"/>
              </a:spcAft>
              <a:defRPr/>
            </a:pPr>
            <a:r>
              <a:rPr lang="fr-FR" dirty="0">
                <a:solidFill>
                  <a:srgbClr val="002060"/>
                </a:solidFill>
              </a:rPr>
              <a:t>3.1. Cotations</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1667764" y="871159"/>
            <a:ext cx="5243575" cy="27699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Première</a:t>
            </a:r>
            <a:r>
              <a:rPr lang="fr-FR" altLang="fr-FR" sz="1200" b="1" dirty="0">
                <a:latin typeface="Calibri"/>
                <a:cs typeface="Calibri"/>
                <a:sym typeface="Wingdings" panose="05000000000000000000" pitchFamily="2" charset="2"/>
              </a:rPr>
              <a:t> </a:t>
            </a:r>
            <a:r>
              <a:rPr lang="fr-FR" altLang="fr-FR" sz="1200" dirty="0">
                <a:latin typeface="Calibri"/>
                <a:cs typeface="Calibri"/>
                <a:sym typeface="Wingdings" panose="05000000000000000000" pitchFamily="2" charset="2"/>
              </a:rPr>
              <a:t>solution : </a:t>
            </a: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sur chaque limite d’une cote tout au long d’un mur</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1547340" y="691097"/>
            <a:ext cx="251157"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3</a:t>
              </a:r>
              <a:endParaRPr lang="fr-FR" altLang="fr-FR" sz="1200" dirty="0">
                <a:cs typeface="Calibri"/>
              </a:endParaRPr>
            </a:p>
          </p:txBody>
        </p:sp>
      </p:grpSp>
      <p:cxnSp>
        <p:nvCxnSpPr>
          <p:cNvPr id="12" name="Connecteur droit avec flèche 11">
            <a:extLst>
              <a:ext uri="{FF2B5EF4-FFF2-40B4-BE49-F238E27FC236}">
                <a16:creationId xmlns="" xmlns:a16="http://schemas.microsoft.com/office/drawing/2014/main" id="{E49A23FC-D414-4C74-984A-4982163710FC}"/>
              </a:ext>
            </a:extLst>
          </p:cNvPr>
          <p:cNvCxnSpPr>
            <a:cxnSpLocks/>
            <a:stCxn id="8" idx="2"/>
          </p:cNvCxnSpPr>
          <p:nvPr/>
        </p:nvCxnSpPr>
        <p:spPr>
          <a:xfrm flipH="1">
            <a:off x="2288934" y="1148158"/>
            <a:ext cx="2000618" cy="112510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2" name="Connecteur droit avec flèche 21">
            <a:extLst>
              <a:ext uri="{FF2B5EF4-FFF2-40B4-BE49-F238E27FC236}">
                <a16:creationId xmlns="" xmlns:a16="http://schemas.microsoft.com/office/drawing/2014/main" id="{492FFEBE-C17D-4A78-A035-9492D2E32626}"/>
              </a:ext>
            </a:extLst>
          </p:cNvPr>
          <p:cNvCxnSpPr>
            <a:cxnSpLocks/>
          </p:cNvCxnSpPr>
          <p:nvPr/>
        </p:nvCxnSpPr>
        <p:spPr>
          <a:xfrm flipH="1">
            <a:off x="2446020" y="1148158"/>
            <a:ext cx="1897128" cy="112510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6" name="Connecteur droit avec flèche 25">
            <a:extLst>
              <a:ext uri="{FF2B5EF4-FFF2-40B4-BE49-F238E27FC236}">
                <a16:creationId xmlns="" xmlns:a16="http://schemas.microsoft.com/office/drawing/2014/main" id="{8D880C48-1D81-4F46-9247-CF071B76B10B}"/>
              </a:ext>
            </a:extLst>
          </p:cNvPr>
          <p:cNvCxnSpPr>
            <a:cxnSpLocks/>
          </p:cNvCxnSpPr>
          <p:nvPr/>
        </p:nvCxnSpPr>
        <p:spPr>
          <a:xfrm>
            <a:off x="4315596" y="1148158"/>
            <a:ext cx="140382" cy="112178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8" name="Connecteur droit avec flèche 27">
            <a:extLst>
              <a:ext uri="{FF2B5EF4-FFF2-40B4-BE49-F238E27FC236}">
                <a16:creationId xmlns="" xmlns:a16="http://schemas.microsoft.com/office/drawing/2014/main" id="{62107B99-17A3-4AED-ABC2-D55D11645787}"/>
              </a:ext>
            </a:extLst>
          </p:cNvPr>
          <p:cNvCxnSpPr>
            <a:cxnSpLocks/>
            <a:stCxn id="8" idx="2"/>
          </p:cNvCxnSpPr>
          <p:nvPr/>
        </p:nvCxnSpPr>
        <p:spPr>
          <a:xfrm>
            <a:off x="4289552" y="1148158"/>
            <a:ext cx="242225" cy="112178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6" name="ZoneTexte 94">
            <a:extLst>
              <a:ext uri="{FF2B5EF4-FFF2-40B4-BE49-F238E27FC236}">
                <a16:creationId xmlns="" xmlns:a16="http://schemas.microsoft.com/office/drawing/2014/main" id="{794136C4-1941-4607-8B79-4ECD086253A7}"/>
              </a:ext>
            </a:extLst>
          </p:cNvPr>
          <p:cNvSpPr txBox="1">
            <a:spLocks noChangeArrowheads="1"/>
          </p:cNvSpPr>
          <p:nvPr/>
        </p:nvSpPr>
        <p:spPr bwMode="auto">
          <a:xfrm>
            <a:off x="1684696" y="2639416"/>
            <a:ext cx="6027191"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Deuxième </a:t>
            </a:r>
            <a:r>
              <a:rPr lang="fr-FR" altLang="fr-FR" sz="1200" dirty="0">
                <a:latin typeface="Calibri"/>
                <a:cs typeface="Calibri"/>
                <a:sym typeface="Wingdings" panose="05000000000000000000" pitchFamily="2" charset="2"/>
              </a:rPr>
              <a:t>solution : changer le paramètre « Références individuelles » par « Murs entiers »</a:t>
            </a:r>
          </a:p>
          <a:p>
            <a:pPr algn="just"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Il vous suffit alors de </a:t>
            </a: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sur un mur pour avoir toutes les cote d’un coup </a:t>
            </a:r>
          </a:p>
        </p:txBody>
      </p:sp>
      <p:grpSp>
        <p:nvGrpSpPr>
          <p:cNvPr id="37" name="Groupe 95">
            <a:extLst>
              <a:ext uri="{FF2B5EF4-FFF2-40B4-BE49-F238E27FC236}">
                <a16:creationId xmlns="" xmlns:a16="http://schemas.microsoft.com/office/drawing/2014/main" id="{C402DFA7-66BB-4F4F-BE24-FDAF787A0FAC}"/>
              </a:ext>
            </a:extLst>
          </p:cNvPr>
          <p:cNvGrpSpPr>
            <a:grpSpLocks/>
          </p:cNvGrpSpPr>
          <p:nvPr/>
        </p:nvGrpSpPr>
        <p:grpSpPr bwMode="auto">
          <a:xfrm>
            <a:off x="1564273" y="2459354"/>
            <a:ext cx="251157" cy="276999"/>
            <a:chOff x="4198688" y="2102123"/>
            <a:chExt cx="255328" cy="277046"/>
          </a:xfrm>
        </p:grpSpPr>
        <p:sp>
          <p:nvSpPr>
            <p:cNvPr id="38" name="Ellipse 37">
              <a:extLst>
                <a:ext uri="{FF2B5EF4-FFF2-40B4-BE49-F238E27FC236}">
                  <a16:creationId xmlns="" xmlns:a16="http://schemas.microsoft.com/office/drawing/2014/main" id="{5167FD4F-876B-4BE9-A9F5-CD4B2EDAA351}"/>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9" name="ZoneTexte 97">
              <a:extLst>
                <a:ext uri="{FF2B5EF4-FFF2-40B4-BE49-F238E27FC236}">
                  <a16:creationId xmlns="" xmlns:a16="http://schemas.microsoft.com/office/drawing/2014/main" id="{7423A783-FF10-4A2C-A9E3-16E9A8B70D99}"/>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4</a:t>
              </a:r>
              <a:endParaRPr lang="fr-FR" altLang="fr-FR" sz="1200" dirty="0">
                <a:cs typeface="Calibri"/>
              </a:endParaRPr>
            </a:p>
          </p:txBody>
        </p:sp>
      </p:grpSp>
      <p:pic>
        <p:nvPicPr>
          <p:cNvPr id="40" name="Image 39">
            <a:extLst>
              <a:ext uri="{FF2B5EF4-FFF2-40B4-BE49-F238E27FC236}">
                <a16:creationId xmlns="" xmlns:a16="http://schemas.microsoft.com/office/drawing/2014/main" id="{3B0E9D3A-DBFB-4B7F-868E-99B2716159B6}"/>
              </a:ext>
            </a:extLst>
          </p:cNvPr>
          <p:cNvPicPr>
            <a:picLocks noChangeAspect="1"/>
          </p:cNvPicPr>
          <p:nvPr/>
        </p:nvPicPr>
        <p:blipFill>
          <a:blip r:embed="rId4"/>
          <a:stretch>
            <a:fillRect/>
          </a:stretch>
        </p:blipFill>
        <p:spPr>
          <a:xfrm>
            <a:off x="410336" y="3610584"/>
            <a:ext cx="2740527" cy="767348"/>
          </a:xfrm>
          <a:prstGeom prst="rect">
            <a:avLst/>
          </a:prstGeom>
        </p:spPr>
      </p:pic>
      <p:pic>
        <p:nvPicPr>
          <p:cNvPr id="48" name="Image 47">
            <a:extLst>
              <a:ext uri="{FF2B5EF4-FFF2-40B4-BE49-F238E27FC236}">
                <a16:creationId xmlns="" xmlns:a16="http://schemas.microsoft.com/office/drawing/2014/main" id="{A4A8546A-8A5C-4B09-A3A0-4291E4866396}"/>
              </a:ext>
            </a:extLst>
          </p:cNvPr>
          <p:cNvPicPr>
            <a:picLocks noChangeAspect="1"/>
          </p:cNvPicPr>
          <p:nvPr/>
        </p:nvPicPr>
        <p:blipFill>
          <a:blip r:embed="rId5"/>
          <a:stretch>
            <a:fillRect/>
          </a:stretch>
        </p:blipFill>
        <p:spPr>
          <a:xfrm>
            <a:off x="3612592" y="3411730"/>
            <a:ext cx="5421870" cy="1170023"/>
          </a:xfrm>
          <a:prstGeom prst="rect">
            <a:avLst/>
          </a:prstGeom>
        </p:spPr>
      </p:pic>
      <p:cxnSp>
        <p:nvCxnSpPr>
          <p:cNvPr id="49" name="Connecteur droit avec flèche 48">
            <a:extLst>
              <a:ext uri="{FF2B5EF4-FFF2-40B4-BE49-F238E27FC236}">
                <a16:creationId xmlns="" xmlns:a16="http://schemas.microsoft.com/office/drawing/2014/main" id="{C320FA54-3377-43A2-AB2F-D05BDF017C01}"/>
              </a:ext>
            </a:extLst>
          </p:cNvPr>
          <p:cNvCxnSpPr>
            <a:cxnSpLocks/>
            <a:stCxn id="36" idx="2"/>
          </p:cNvCxnSpPr>
          <p:nvPr/>
        </p:nvCxnSpPr>
        <p:spPr>
          <a:xfrm>
            <a:off x="4698292" y="3101081"/>
            <a:ext cx="1625235" cy="102573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52" name="Connecteur droit avec flèche 51">
            <a:extLst>
              <a:ext uri="{FF2B5EF4-FFF2-40B4-BE49-F238E27FC236}">
                <a16:creationId xmlns="" xmlns:a16="http://schemas.microsoft.com/office/drawing/2014/main" id="{FEDE04B4-6A29-495F-A797-8ACFA86F6910}"/>
              </a:ext>
            </a:extLst>
          </p:cNvPr>
          <p:cNvCxnSpPr>
            <a:cxnSpLocks/>
          </p:cNvCxnSpPr>
          <p:nvPr/>
        </p:nvCxnSpPr>
        <p:spPr>
          <a:xfrm flipH="1">
            <a:off x="2682240" y="3096477"/>
            <a:ext cx="1894502" cy="103034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59" name="ZoneTexte 94">
            <a:extLst>
              <a:ext uri="{FF2B5EF4-FFF2-40B4-BE49-F238E27FC236}">
                <a16:creationId xmlns="" xmlns:a16="http://schemas.microsoft.com/office/drawing/2014/main" id="{564441F5-D2E0-4FA6-8F0B-1E8E1A8F2F12}"/>
              </a:ext>
            </a:extLst>
          </p:cNvPr>
          <p:cNvSpPr txBox="1">
            <a:spLocks noChangeArrowheads="1"/>
          </p:cNvSpPr>
          <p:nvPr/>
        </p:nvSpPr>
        <p:spPr bwMode="auto">
          <a:xfrm>
            <a:off x="1661837" y="4579761"/>
            <a:ext cx="5784088"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Pour modifier vos cotes il suffit de </a:t>
            </a: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dessus et chaque élément est modifiable pour la police de caractères, sa position. En cliquant sur la boule bleu vous pouvez comme d’habitude modifier (nu intérieur/axe/nu extérieur)</a:t>
            </a:r>
          </a:p>
        </p:txBody>
      </p:sp>
      <p:grpSp>
        <p:nvGrpSpPr>
          <p:cNvPr id="60" name="Groupe 95">
            <a:extLst>
              <a:ext uri="{FF2B5EF4-FFF2-40B4-BE49-F238E27FC236}">
                <a16:creationId xmlns="" xmlns:a16="http://schemas.microsoft.com/office/drawing/2014/main" id="{601082AC-37F3-49FE-8F3B-5566BAB31A7E}"/>
              </a:ext>
            </a:extLst>
          </p:cNvPr>
          <p:cNvGrpSpPr>
            <a:grpSpLocks/>
          </p:cNvGrpSpPr>
          <p:nvPr/>
        </p:nvGrpSpPr>
        <p:grpSpPr bwMode="auto">
          <a:xfrm>
            <a:off x="1541413" y="4399699"/>
            <a:ext cx="251157" cy="276999"/>
            <a:chOff x="4198688" y="2102123"/>
            <a:chExt cx="255328" cy="277046"/>
          </a:xfrm>
        </p:grpSpPr>
        <p:sp>
          <p:nvSpPr>
            <p:cNvPr id="61" name="Ellipse 60">
              <a:extLst>
                <a:ext uri="{FF2B5EF4-FFF2-40B4-BE49-F238E27FC236}">
                  <a16:creationId xmlns="" xmlns:a16="http://schemas.microsoft.com/office/drawing/2014/main" id="{87123FB0-3897-420B-B63C-C70DFB90438A}"/>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62" name="ZoneTexte 97">
              <a:extLst>
                <a:ext uri="{FF2B5EF4-FFF2-40B4-BE49-F238E27FC236}">
                  <a16:creationId xmlns="" xmlns:a16="http://schemas.microsoft.com/office/drawing/2014/main" id="{F3B95BDB-021B-466F-89AB-14A4B6DC1C05}"/>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5</a:t>
              </a:r>
              <a:endParaRPr lang="fr-FR" altLang="fr-FR" sz="1200" dirty="0">
                <a:cs typeface="Calibri"/>
              </a:endParaRPr>
            </a:p>
          </p:txBody>
        </p:sp>
      </p:grpSp>
      <p:cxnSp>
        <p:nvCxnSpPr>
          <p:cNvPr id="64" name="Connecteur droit avec flèche 63">
            <a:extLst>
              <a:ext uri="{FF2B5EF4-FFF2-40B4-BE49-F238E27FC236}">
                <a16:creationId xmlns="" xmlns:a16="http://schemas.microsoft.com/office/drawing/2014/main" id="{96B74D42-2E5E-46B0-9A3A-D2F4F2CFF087}"/>
              </a:ext>
            </a:extLst>
          </p:cNvPr>
          <p:cNvCxnSpPr>
            <a:cxnSpLocks/>
            <a:stCxn id="59" idx="1"/>
          </p:cNvCxnSpPr>
          <p:nvPr/>
        </p:nvCxnSpPr>
        <p:spPr>
          <a:xfrm flipH="1">
            <a:off x="844007" y="4902927"/>
            <a:ext cx="817830" cy="16013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66" name="Connecteur droit avec flèche 65">
            <a:extLst>
              <a:ext uri="{FF2B5EF4-FFF2-40B4-BE49-F238E27FC236}">
                <a16:creationId xmlns="" xmlns:a16="http://schemas.microsoft.com/office/drawing/2014/main" id="{0F73A173-B5C2-4C84-95AB-25BAA557C190}"/>
              </a:ext>
            </a:extLst>
          </p:cNvPr>
          <p:cNvCxnSpPr>
            <a:cxnSpLocks/>
          </p:cNvCxnSpPr>
          <p:nvPr/>
        </p:nvCxnSpPr>
        <p:spPr>
          <a:xfrm flipH="1">
            <a:off x="1774667" y="5226092"/>
            <a:ext cx="865280" cy="84704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69" name="Connecteur droit avec flèche 68">
            <a:extLst>
              <a:ext uri="{FF2B5EF4-FFF2-40B4-BE49-F238E27FC236}">
                <a16:creationId xmlns="" xmlns:a16="http://schemas.microsoft.com/office/drawing/2014/main" id="{57299EF3-FF89-4074-AD17-96ADC3DCE540}"/>
              </a:ext>
            </a:extLst>
          </p:cNvPr>
          <p:cNvCxnSpPr>
            <a:cxnSpLocks/>
          </p:cNvCxnSpPr>
          <p:nvPr/>
        </p:nvCxnSpPr>
        <p:spPr>
          <a:xfrm flipH="1">
            <a:off x="2446020" y="5237233"/>
            <a:ext cx="193927" cy="51980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45862588"/>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DE7141F3-056A-4906-AFA2-537F67676A38}"/>
              </a:ext>
            </a:extLst>
          </p:cNvPr>
          <p:cNvPicPr>
            <a:picLocks noChangeAspect="1"/>
          </p:cNvPicPr>
          <p:nvPr/>
        </p:nvPicPr>
        <p:blipFill>
          <a:blip r:embed="rId2"/>
          <a:stretch>
            <a:fillRect/>
          </a:stretch>
        </p:blipFill>
        <p:spPr>
          <a:xfrm>
            <a:off x="822596" y="927251"/>
            <a:ext cx="7387682" cy="5246518"/>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71</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Renseignements des vues</a:t>
            </a:r>
          </a:p>
          <a:p>
            <a:pPr eaLnBrk="1" fontAlgn="auto" hangingPunct="1">
              <a:spcBef>
                <a:spcPts val="0"/>
              </a:spcBef>
              <a:spcAft>
                <a:spcPts val="0"/>
              </a:spcAft>
              <a:defRPr/>
            </a:pPr>
            <a:r>
              <a:rPr lang="fr-FR" dirty="0">
                <a:solidFill>
                  <a:srgbClr val="002060"/>
                </a:solidFill>
              </a:rPr>
              <a:t>3.1. Cotations</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265685" y="6031210"/>
            <a:ext cx="3399535"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Faire</a:t>
            </a:r>
            <a:r>
              <a:rPr lang="fr-FR" altLang="fr-FR" sz="1200" dirty="0">
                <a:latin typeface="Calibri"/>
                <a:cs typeface="Calibri"/>
                <a:sym typeface="Wingdings" panose="05000000000000000000" pitchFamily="2" charset="2"/>
              </a:rPr>
              <a:t> la cotation des autres niveaux de la même manière (fondation, vide sanitaire et acrotère)</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136443" y="5846620"/>
            <a:ext cx="251157"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smtClean="0">
                  <a:cs typeface="Calibri"/>
                </a:rPr>
                <a:t>6</a:t>
              </a:r>
              <a:endParaRPr lang="fr-FR" altLang="fr-FR" sz="1200" dirty="0">
                <a:cs typeface="Calibri"/>
              </a:endParaRPr>
            </a:p>
          </p:txBody>
        </p:sp>
      </p:grpSp>
    </p:spTree>
    <p:extLst>
      <p:ext uri="{BB962C8B-B14F-4D97-AF65-F5344CB8AC3E}">
        <p14:creationId xmlns:p14="http://schemas.microsoft.com/office/powerpoint/2010/main" val="2769459583"/>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 name="Image 30">
            <a:extLst>
              <a:ext uri="{FF2B5EF4-FFF2-40B4-BE49-F238E27FC236}">
                <a16:creationId xmlns="" xmlns:a16="http://schemas.microsoft.com/office/drawing/2014/main" id="{3A856989-9524-4B6C-9522-DB226C0BBE28}"/>
              </a:ext>
            </a:extLst>
          </p:cNvPr>
          <p:cNvPicPr>
            <a:picLocks noChangeAspect="1"/>
          </p:cNvPicPr>
          <p:nvPr/>
        </p:nvPicPr>
        <p:blipFill>
          <a:blip r:embed="rId2"/>
          <a:stretch>
            <a:fillRect/>
          </a:stretch>
        </p:blipFill>
        <p:spPr>
          <a:xfrm>
            <a:off x="1099127" y="963762"/>
            <a:ext cx="7316303" cy="5487227"/>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72</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a:t>
            </a:r>
            <a:r>
              <a:rPr lang="fr-FR" sz="2400" dirty="0">
                <a:solidFill>
                  <a:srgbClr val="002060"/>
                </a:solidFill>
                <a:effectLst>
                  <a:outerShdw blurRad="38100" dist="38100" dir="2700000" algn="tl">
                    <a:srgbClr val="000000">
                      <a:alpha val="43137"/>
                    </a:srgbClr>
                  </a:outerShdw>
                </a:effectLst>
              </a:rPr>
              <a:t>Renseignements des plans</a:t>
            </a:r>
          </a:p>
          <a:p>
            <a:pPr eaLnBrk="1" fontAlgn="auto" hangingPunct="1">
              <a:spcBef>
                <a:spcPts val="0"/>
              </a:spcBef>
              <a:spcAft>
                <a:spcPts val="0"/>
              </a:spcAft>
              <a:defRPr/>
            </a:pPr>
            <a:r>
              <a:rPr lang="fr-FR" dirty="0">
                <a:solidFill>
                  <a:srgbClr val="002060"/>
                </a:solidFill>
              </a:rPr>
              <a:t>3.2. Sens de portée des dalles </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2872232" y="5425431"/>
            <a:ext cx="5274242" cy="1015663"/>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le symbole 1 sens de portée dans le menu d’arborescence</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Rester</a:t>
            </a:r>
            <a:r>
              <a:rPr lang="fr-FR" altLang="fr-FR" sz="1200" dirty="0">
                <a:latin typeface="Calibri"/>
                <a:cs typeface="Calibri"/>
                <a:sym typeface="Wingdings" panose="05000000000000000000" pitchFamily="2" charset="2"/>
              </a:rPr>
              <a:t> appuyé sur le bouton gauche et </a:t>
            </a:r>
            <a:r>
              <a:rPr lang="fr-FR" altLang="fr-FR" sz="1200" b="1" dirty="0">
                <a:latin typeface="Calibri"/>
                <a:cs typeface="Calibri"/>
                <a:sym typeface="Wingdings" panose="05000000000000000000" pitchFamily="2" charset="2"/>
              </a:rPr>
              <a:t>déplacer</a:t>
            </a:r>
            <a:r>
              <a:rPr lang="fr-FR" altLang="fr-FR" sz="1200" dirty="0">
                <a:latin typeface="Calibri"/>
                <a:cs typeface="Calibri"/>
                <a:sym typeface="Wingdings" panose="05000000000000000000" pitchFamily="2" charset="2"/>
              </a:rPr>
              <a:t> votre souris à l’endroit voulu,</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Positionner</a:t>
            </a:r>
            <a:r>
              <a:rPr lang="fr-FR" altLang="fr-FR" sz="1200" dirty="0">
                <a:latin typeface="Calibri"/>
                <a:cs typeface="Calibri"/>
                <a:sym typeface="Wingdings" panose="05000000000000000000" pitchFamily="2" charset="2"/>
              </a:rPr>
              <a:t> le symbole au milieu de la dalle et valider</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a:t>
            </a:r>
            <a:r>
              <a:rPr lang="fr-FR" altLang="fr-FR" sz="1200" dirty="0">
                <a:latin typeface="Calibri"/>
                <a:cs typeface="Calibri"/>
                <a:sym typeface="Wingdings" panose="05000000000000000000" pitchFamily="2" charset="2"/>
              </a:rPr>
              <a:t> le symbole adéquate sur chaque dalle</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Refaire</a:t>
            </a:r>
            <a:r>
              <a:rPr lang="fr-FR" altLang="fr-FR" sz="1200" dirty="0">
                <a:latin typeface="Calibri"/>
                <a:cs typeface="Calibri"/>
                <a:sym typeface="Wingdings" panose="05000000000000000000" pitchFamily="2" charset="2"/>
              </a:rPr>
              <a:t> l’opération sur l’autre dalle</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2742990" y="5240841"/>
            <a:ext cx="251157"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mc:AlternateContent xmlns:mc="http://schemas.openxmlformats.org/markup-compatibility/2006" xmlns:a14="http://schemas.microsoft.com/office/drawing/2010/main">
        <mc:Choice Requires="a14">
          <p:sp>
            <p:nvSpPr>
              <p:cNvPr id="12" name="ZoneTexte 1">
                <a:extLst>
                  <a:ext uri="{FF2B5EF4-FFF2-40B4-BE49-F238E27FC236}">
                    <a16:creationId xmlns="" xmlns:a16="http://schemas.microsoft.com/office/drawing/2014/main" id="{80FD914A-04D6-483B-A217-ABCB8B8476BC}"/>
                  </a:ext>
                </a:extLst>
              </p:cNvPr>
              <p:cNvSpPr txBox="1"/>
              <p:nvPr/>
            </p:nvSpPr>
            <p:spPr>
              <a:xfrm>
                <a:off x="728570" y="791097"/>
                <a:ext cx="7852012" cy="906210"/>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Pour savoir si une dalle porte sur un ou deux sens on calcul </a:t>
                </a:r>
                <a:r>
                  <a:rPr lang="fr-FR" sz="1400" i="1" dirty="0">
                    <a:latin typeface="GreekC" panose="00000400000000000000" pitchFamily="2" charset="0"/>
                    <a:cs typeface="GreekC" panose="00000400000000000000" pitchFamily="2" charset="0"/>
                  </a:rPr>
                  <a:t>a :</a:t>
                </a:r>
              </a:p>
              <a:p>
                <a:pPr algn="just">
                  <a:defRPr/>
                </a:pPr>
                <a14:m>
                  <m:oMathPara xmlns:m="http://schemas.openxmlformats.org/officeDocument/2006/math">
                    <m:oMathParaPr>
                      <m:jc m:val="centerGroup"/>
                    </m:oMathParaPr>
                    <m:oMath xmlns:m="http://schemas.openxmlformats.org/officeDocument/2006/math">
                      <m:r>
                        <a:rPr lang="fr-FR" sz="1200" i="1" smtClean="0">
                          <a:latin typeface="Cambria Math" panose="02040503050406030204" pitchFamily="18" charset="0"/>
                          <a:ea typeface="Cambria Math" panose="02040503050406030204" pitchFamily="18" charset="0"/>
                        </a:rPr>
                        <m:t>𝛼</m:t>
                      </m:r>
                      <m:r>
                        <a:rPr lang="fr-FR" sz="1200" b="0" i="1" smtClean="0">
                          <a:latin typeface="Cambria Math" panose="02040503050406030204" pitchFamily="18" charset="0"/>
                          <a:ea typeface="Cambria Math" panose="02040503050406030204" pitchFamily="18" charset="0"/>
                        </a:rPr>
                        <m:t>=</m:t>
                      </m:r>
                      <m:f>
                        <m:fPr>
                          <m:ctrlPr>
                            <a:rPr lang="fr-FR" sz="1200" b="0" i="1" smtClean="0">
                              <a:latin typeface="Cambria Math"/>
                              <a:ea typeface="Cambria Math" panose="02040503050406030204" pitchFamily="18" charset="0"/>
                            </a:rPr>
                          </m:ctrlPr>
                        </m:fPr>
                        <m:num>
                          <m:r>
                            <a:rPr lang="fr-FR" sz="1200" b="0" i="1" smtClean="0">
                              <a:latin typeface="Cambria Math" panose="02040503050406030204" pitchFamily="18" charset="0"/>
                              <a:ea typeface="Cambria Math" panose="02040503050406030204" pitchFamily="18" charset="0"/>
                            </a:rPr>
                            <m:t>𝐿𝑎𝑟𝑔𝑒𝑢𝑟</m:t>
                          </m:r>
                          <m:r>
                            <a:rPr lang="fr-FR" sz="1200" b="0" i="1" smtClean="0">
                              <a:latin typeface="Cambria Math" panose="02040503050406030204" pitchFamily="18" charset="0"/>
                              <a:ea typeface="Cambria Math" panose="02040503050406030204" pitchFamily="18" charset="0"/>
                            </a:rPr>
                            <m:t> </m:t>
                          </m:r>
                          <m:r>
                            <a:rPr lang="fr-FR" sz="1200" b="0" i="1" smtClean="0">
                              <a:latin typeface="Cambria Math" panose="02040503050406030204" pitchFamily="18" charset="0"/>
                              <a:ea typeface="Cambria Math" panose="02040503050406030204" pitchFamily="18" charset="0"/>
                            </a:rPr>
                            <m:t>𝑑𝑎𝑙𝑙𝑒</m:t>
                          </m:r>
                        </m:num>
                        <m:den>
                          <m:r>
                            <a:rPr lang="fr-FR" sz="1200" b="0" i="1" smtClean="0">
                              <a:latin typeface="Cambria Math" panose="02040503050406030204" pitchFamily="18" charset="0"/>
                              <a:ea typeface="Cambria Math" panose="02040503050406030204" pitchFamily="18" charset="0"/>
                            </a:rPr>
                            <m:t>𝐿𝑜𝑛𝑔𝑒𝑢𝑟</m:t>
                          </m:r>
                          <m:r>
                            <a:rPr lang="fr-FR" sz="1200" b="0" i="1" smtClean="0">
                              <a:latin typeface="Cambria Math" panose="02040503050406030204" pitchFamily="18" charset="0"/>
                              <a:ea typeface="Cambria Math" panose="02040503050406030204" pitchFamily="18" charset="0"/>
                            </a:rPr>
                            <m:t> </m:t>
                          </m:r>
                          <m:r>
                            <a:rPr lang="fr-FR" sz="1200" b="0" i="1" smtClean="0">
                              <a:latin typeface="Cambria Math" panose="02040503050406030204" pitchFamily="18" charset="0"/>
                              <a:ea typeface="Cambria Math" panose="02040503050406030204" pitchFamily="18" charset="0"/>
                            </a:rPr>
                            <m:t>𝑑𝑎𝑙𝑙𝑒</m:t>
                          </m:r>
                        </m:den>
                      </m:f>
                    </m:oMath>
                  </m:oMathPara>
                </a14:m>
                <a:endParaRPr lang="fr-FR" dirty="0"/>
              </a:p>
              <a:p>
                <a:pPr algn="just">
                  <a:defRPr/>
                </a:pPr>
                <a:r>
                  <a:rPr lang="fr-FR" sz="1400" i="1" dirty="0">
                    <a:latin typeface="Calibri"/>
                    <a:cs typeface="Calibri"/>
                  </a:rPr>
                  <a:t>Si </a:t>
                </a:r>
                <a:r>
                  <a:rPr lang="fr-FR" sz="1400" i="1" dirty="0">
                    <a:latin typeface="GreekC" panose="00000400000000000000" pitchFamily="2" charset="0"/>
                    <a:cs typeface="GreekC" panose="00000400000000000000" pitchFamily="2" charset="0"/>
                  </a:rPr>
                  <a:t>a</a:t>
                </a:r>
                <a:r>
                  <a:rPr lang="fr-FR" sz="1400" i="1" dirty="0">
                    <a:latin typeface="+mn-lt"/>
                    <a:cs typeface="GreekC" panose="00000400000000000000" pitchFamily="2" charset="0"/>
                  </a:rPr>
                  <a:t>&lt; 0,4 </a:t>
                </a:r>
                <a:r>
                  <a:rPr lang="fr-FR" sz="1400" i="1" dirty="0">
                    <a:latin typeface="+mj-lt"/>
                    <a:cs typeface="GreekC" panose="00000400000000000000" pitchFamily="2" charset="0"/>
                  </a:rPr>
                  <a:t>la dalle porte dans un seul sens la largeur si 0,4 </a:t>
                </a:r>
                <a:r>
                  <a:rPr lang="fr-FR" sz="1400" i="1" dirty="0">
                    <a:latin typeface="+mn-lt"/>
                    <a:cs typeface="GreekC" panose="00000400000000000000" pitchFamily="2" charset="0"/>
                  </a:rPr>
                  <a:t>≤</a:t>
                </a:r>
                <a:r>
                  <a:rPr lang="fr-FR" sz="1400" i="1" dirty="0">
                    <a:latin typeface="GreekC" panose="00000400000000000000" pitchFamily="2" charset="0"/>
                    <a:cs typeface="GreekC" panose="00000400000000000000" pitchFamily="2" charset="0"/>
                  </a:rPr>
                  <a:t>a</a:t>
                </a:r>
                <a:r>
                  <a:rPr lang="fr-FR" sz="1400" i="1" dirty="0">
                    <a:latin typeface="+mn-lt"/>
                    <a:cs typeface="GreekC" panose="00000400000000000000" pitchFamily="2" charset="0"/>
                  </a:rPr>
                  <a:t> ≤ 1 la dalle porte dans les deux sens.</a:t>
                </a:r>
                <a:endParaRPr lang="fr-FR" sz="1400" i="1" dirty="0">
                  <a:latin typeface="+mn-lt"/>
                  <a:cs typeface="Calibri"/>
                </a:endParaRPr>
              </a:p>
            </p:txBody>
          </p:sp>
        </mc:Choice>
        <mc:Fallback xmlns="">
          <p:sp>
            <p:nvSpPr>
              <p:cNvPr id="12" name="ZoneTexte 1">
                <a:extLst>
                  <a:ext uri="{FF2B5EF4-FFF2-40B4-BE49-F238E27FC236}">
                    <a16:creationId xmlns:a16="http://schemas.microsoft.com/office/drawing/2014/main" id="{80FD914A-04D6-483B-A217-ABCB8B8476BC}"/>
                  </a:ext>
                </a:extLst>
              </p:cNvPr>
              <p:cNvSpPr txBox="1">
                <a:spLocks noRot="1" noChangeAspect="1" noMove="1" noResize="1" noEditPoints="1" noAdjustHandles="1" noChangeArrowheads="1" noChangeShapeType="1" noTextEdit="1"/>
              </p:cNvSpPr>
              <p:nvPr/>
            </p:nvSpPr>
            <p:spPr>
              <a:xfrm>
                <a:off x="728570" y="791097"/>
                <a:ext cx="7852012" cy="906210"/>
              </a:xfrm>
              <a:prstGeom prst="rect">
                <a:avLst/>
              </a:prstGeom>
              <a:blipFill>
                <a:blip r:embed="rId3"/>
                <a:stretch>
                  <a:fillRect l="-323" b="-6849"/>
                </a:stretch>
              </a:blipFill>
              <a:ln>
                <a:solidFill>
                  <a:schemeClr val="accent5">
                    <a:lumMod val="50000"/>
                  </a:schemeClr>
                </a:solidFill>
              </a:ln>
            </p:spPr>
            <p:txBody>
              <a:bodyPr/>
              <a:lstStyle/>
              <a:p>
                <a:r>
                  <a:rPr lang="fr-FR">
                    <a:noFill/>
                  </a:rPr>
                  <a:t> </a:t>
                </a:r>
              </a:p>
            </p:txBody>
          </p:sp>
        </mc:Fallback>
      </mc:AlternateContent>
      <p:grpSp>
        <p:nvGrpSpPr>
          <p:cNvPr id="13" name="Groupe 12">
            <a:extLst>
              <a:ext uri="{FF2B5EF4-FFF2-40B4-BE49-F238E27FC236}">
                <a16:creationId xmlns="" xmlns:a16="http://schemas.microsoft.com/office/drawing/2014/main" id="{6722A6BE-C685-4338-92F9-2301CA58461E}"/>
              </a:ext>
            </a:extLst>
          </p:cNvPr>
          <p:cNvGrpSpPr>
            <a:grpSpLocks/>
          </p:cNvGrpSpPr>
          <p:nvPr/>
        </p:nvGrpSpPr>
        <p:grpSpPr bwMode="auto">
          <a:xfrm>
            <a:off x="593649" y="663470"/>
            <a:ext cx="336903" cy="277813"/>
            <a:chOff x="4246088" y="4664940"/>
            <a:chExt cx="318782" cy="277860"/>
          </a:xfrm>
        </p:grpSpPr>
        <p:sp>
          <p:nvSpPr>
            <p:cNvPr id="14" name="Ellipse 13">
              <a:extLst>
                <a:ext uri="{FF2B5EF4-FFF2-40B4-BE49-F238E27FC236}">
                  <a16:creationId xmlns="" xmlns:a16="http://schemas.microsoft.com/office/drawing/2014/main" id="{F6C26EC9-EDA2-4F6B-A00C-41456D2BD6BE}"/>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15" name="ZoneTexte 97">
              <a:extLst>
                <a:ext uri="{FF2B5EF4-FFF2-40B4-BE49-F238E27FC236}">
                  <a16:creationId xmlns="" xmlns:a16="http://schemas.microsoft.com/office/drawing/2014/main" id="{0F9F41F2-CD3E-4F20-AC79-629F5340370C}"/>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1</a:t>
              </a:r>
            </a:p>
          </p:txBody>
        </p:sp>
      </p:grpSp>
      <p:cxnSp>
        <p:nvCxnSpPr>
          <p:cNvPr id="16" name="Connecteur droit avec flèche 15">
            <a:extLst>
              <a:ext uri="{FF2B5EF4-FFF2-40B4-BE49-F238E27FC236}">
                <a16:creationId xmlns="" xmlns:a16="http://schemas.microsoft.com/office/drawing/2014/main" id="{996F828C-6D8B-4EF2-8767-FDB05EA77422}"/>
              </a:ext>
            </a:extLst>
          </p:cNvPr>
          <p:cNvCxnSpPr>
            <a:cxnSpLocks/>
            <a:stCxn id="8" idx="0"/>
          </p:cNvCxnSpPr>
          <p:nvPr/>
        </p:nvCxnSpPr>
        <p:spPr>
          <a:xfrm flipH="1" flipV="1">
            <a:off x="4156364" y="3676073"/>
            <a:ext cx="1352989" cy="174935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9" name="Connecteur droit avec flèche 18">
            <a:extLst>
              <a:ext uri="{FF2B5EF4-FFF2-40B4-BE49-F238E27FC236}">
                <a16:creationId xmlns="" xmlns:a16="http://schemas.microsoft.com/office/drawing/2014/main" id="{F44410C6-B798-485A-86F4-CB11636DD995}"/>
              </a:ext>
            </a:extLst>
          </p:cNvPr>
          <p:cNvCxnSpPr>
            <a:cxnSpLocks/>
            <a:stCxn id="8" idx="0"/>
          </p:cNvCxnSpPr>
          <p:nvPr/>
        </p:nvCxnSpPr>
        <p:spPr>
          <a:xfrm flipH="1" flipV="1">
            <a:off x="5015345" y="3676073"/>
            <a:ext cx="494008" cy="174935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2" name="Connecteur droit avec flèche 21">
            <a:extLst>
              <a:ext uri="{FF2B5EF4-FFF2-40B4-BE49-F238E27FC236}">
                <a16:creationId xmlns="" xmlns:a16="http://schemas.microsoft.com/office/drawing/2014/main" id="{C2253051-F218-47F7-9BBE-2D9CE134DD98}"/>
              </a:ext>
            </a:extLst>
          </p:cNvPr>
          <p:cNvCxnSpPr>
            <a:cxnSpLocks/>
            <a:stCxn id="8" idx="0"/>
          </p:cNvCxnSpPr>
          <p:nvPr/>
        </p:nvCxnSpPr>
        <p:spPr>
          <a:xfrm flipV="1">
            <a:off x="5509353" y="3676073"/>
            <a:ext cx="281847" cy="174935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5" name="Connecteur droit avec flèche 24">
            <a:extLst>
              <a:ext uri="{FF2B5EF4-FFF2-40B4-BE49-F238E27FC236}">
                <a16:creationId xmlns="" xmlns:a16="http://schemas.microsoft.com/office/drawing/2014/main" id="{A930F3DD-D458-42B9-9D99-AC2217FF4658}"/>
              </a:ext>
            </a:extLst>
          </p:cNvPr>
          <p:cNvCxnSpPr>
            <a:cxnSpLocks/>
          </p:cNvCxnSpPr>
          <p:nvPr/>
        </p:nvCxnSpPr>
        <p:spPr>
          <a:xfrm flipV="1">
            <a:off x="5509353" y="3676073"/>
            <a:ext cx="1029992" cy="190203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8" name="Connecteur droit avec flèche 27">
            <a:extLst>
              <a:ext uri="{FF2B5EF4-FFF2-40B4-BE49-F238E27FC236}">
                <a16:creationId xmlns="" xmlns:a16="http://schemas.microsoft.com/office/drawing/2014/main" id="{C7172F1B-3418-435D-9944-768E02C17E25}"/>
              </a:ext>
            </a:extLst>
          </p:cNvPr>
          <p:cNvCxnSpPr>
            <a:cxnSpLocks/>
            <a:stCxn id="8" idx="1"/>
          </p:cNvCxnSpPr>
          <p:nvPr/>
        </p:nvCxnSpPr>
        <p:spPr>
          <a:xfrm flipH="1" flipV="1">
            <a:off x="1801091" y="5578105"/>
            <a:ext cx="1071141" cy="35515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462768765"/>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D6478209-0A93-4D21-8640-DB6E3D0B7103}"/>
              </a:ext>
            </a:extLst>
          </p:cNvPr>
          <p:cNvPicPr>
            <a:picLocks noChangeAspect="1"/>
          </p:cNvPicPr>
          <p:nvPr/>
        </p:nvPicPr>
        <p:blipFill>
          <a:blip r:embed="rId2"/>
          <a:stretch>
            <a:fillRect/>
          </a:stretch>
        </p:blipFill>
        <p:spPr>
          <a:xfrm>
            <a:off x="997526" y="749827"/>
            <a:ext cx="7693892" cy="5766797"/>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73</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a:t>
            </a:r>
            <a:r>
              <a:rPr lang="fr-FR" sz="2400" dirty="0">
                <a:solidFill>
                  <a:srgbClr val="002060"/>
                </a:solidFill>
                <a:effectLst>
                  <a:outerShdw blurRad="38100" dist="38100" dir="2700000" algn="tl">
                    <a:srgbClr val="000000">
                      <a:alpha val="43137"/>
                    </a:srgbClr>
                  </a:outerShdw>
                </a:effectLst>
              </a:rPr>
              <a:t>Renseignements des plans</a:t>
            </a:r>
          </a:p>
          <a:p>
            <a:pPr eaLnBrk="1" fontAlgn="auto" hangingPunct="1">
              <a:spcBef>
                <a:spcPts val="0"/>
              </a:spcBef>
              <a:spcAft>
                <a:spcPts val="0"/>
              </a:spcAft>
              <a:defRPr/>
            </a:pPr>
            <a:r>
              <a:rPr lang="fr-FR" dirty="0">
                <a:solidFill>
                  <a:srgbClr val="002060"/>
                </a:solidFill>
              </a:rPr>
              <a:t>3.3. Etiqueter la dalle</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2872232" y="1546159"/>
            <a:ext cx="5274242"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le menu </a:t>
            </a:r>
            <a:r>
              <a:rPr lang="fr-FR" altLang="fr-FR" sz="1200" i="1" dirty="0">
                <a:latin typeface="Calibri"/>
                <a:cs typeface="Calibri"/>
                <a:sym typeface="Wingdings" panose="05000000000000000000" pitchFamily="2" charset="2"/>
              </a:rPr>
              <a:t>« Annoter » </a:t>
            </a:r>
            <a:r>
              <a:rPr lang="fr-FR" altLang="fr-FR" sz="1200" dirty="0">
                <a:latin typeface="Calibri"/>
                <a:cs typeface="Calibri"/>
                <a:sym typeface="Wingdings" panose="05000000000000000000" pitchFamily="2" charset="2"/>
              </a:rPr>
              <a:t>puis la commande </a:t>
            </a:r>
            <a:r>
              <a:rPr lang="fr-FR" altLang="fr-FR" sz="1200" i="1" dirty="0">
                <a:latin typeface="Calibri"/>
                <a:cs typeface="Calibri"/>
                <a:sym typeface="Wingdings" panose="05000000000000000000" pitchFamily="2" charset="2"/>
              </a:rPr>
              <a:t>« Tout étiqueter »</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Cocher</a:t>
            </a:r>
            <a:r>
              <a:rPr lang="fr-FR" altLang="fr-FR" sz="1200" dirty="0">
                <a:latin typeface="Calibri"/>
                <a:cs typeface="Calibri"/>
                <a:sym typeface="Wingdings" panose="05000000000000000000" pitchFamily="2" charset="2"/>
              </a:rPr>
              <a:t> </a:t>
            </a:r>
            <a:r>
              <a:rPr lang="fr-FR" altLang="fr-FR" sz="1200" i="1" dirty="0">
                <a:latin typeface="Calibri"/>
                <a:cs typeface="Calibri"/>
                <a:sym typeface="Wingdings" panose="05000000000000000000" pitchFamily="2" charset="2"/>
              </a:rPr>
              <a:t>« Etiquettes de sols » </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Valider</a:t>
            </a:r>
            <a:r>
              <a:rPr lang="fr-FR" altLang="fr-FR" sz="1200" dirty="0">
                <a:latin typeface="Calibri"/>
                <a:cs typeface="Calibri"/>
                <a:sym typeface="Wingdings" panose="05000000000000000000" pitchFamily="2" charset="2"/>
              </a:rPr>
              <a:t> avec OK</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2742990" y="1361569"/>
            <a:ext cx="251157"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cxnSp>
        <p:nvCxnSpPr>
          <p:cNvPr id="16" name="Connecteur droit avec flèche 15">
            <a:extLst>
              <a:ext uri="{FF2B5EF4-FFF2-40B4-BE49-F238E27FC236}">
                <a16:creationId xmlns="" xmlns:a16="http://schemas.microsoft.com/office/drawing/2014/main" id="{996F828C-6D8B-4EF2-8767-FDB05EA77422}"/>
              </a:ext>
            </a:extLst>
          </p:cNvPr>
          <p:cNvCxnSpPr>
            <a:cxnSpLocks/>
            <a:stCxn id="8" idx="0"/>
          </p:cNvCxnSpPr>
          <p:nvPr/>
        </p:nvCxnSpPr>
        <p:spPr>
          <a:xfrm flipH="1" flipV="1">
            <a:off x="3575256" y="932873"/>
            <a:ext cx="1934097" cy="61328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9" name="Connecteur droit avec flèche 18">
            <a:extLst>
              <a:ext uri="{FF2B5EF4-FFF2-40B4-BE49-F238E27FC236}">
                <a16:creationId xmlns="" xmlns:a16="http://schemas.microsoft.com/office/drawing/2014/main" id="{F44410C6-B798-485A-86F4-CB11636DD995}"/>
              </a:ext>
            </a:extLst>
          </p:cNvPr>
          <p:cNvCxnSpPr>
            <a:cxnSpLocks/>
            <a:stCxn id="8" idx="0"/>
          </p:cNvCxnSpPr>
          <p:nvPr/>
        </p:nvCxnSpPr>
        <p:spPr>
          <a:xfrm flipV="1">
            <a:off x="5509353" y="1361569"/>
            <a:ext cx="355738" cy="18459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2" name="Connecteur droit avec flèche 21">
            <a:extLst>
              <a:ext uri="{FF2B5EF4-FFF2-40B4-BE49-F238E27FC236}">
                <a16:creationId xmlns="" xmlns:a16="http://schemas.microsoft.com/office/drawing/2014/main" id="{C2253051-F218-47F7-9BBE-2D9CE134DD98}"/>
              </a:ext>
            </a:extLst>
          </p:cNvPr>
          <p:cNvCxnSpPr>
            <a:cxnSpLocks/>
            <a:stCxn id="8" idx="2"/>
          </p:cNvCxnSpPr>
          <p:nvPr/>
        </p:nvCxnSpPr>
        <p:spPr>
          <a:xfrm flipH="1">
            <a:off x="4110827" y="2192490"/>
            <a:ext cx="1398526" cy="181609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177757865"/>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0BB0D2AC-40BF-40F2-8C0A-32912F4963C0}"/>
              </a:ext>
            </a:extLst>
          </p:cNvPr>
          <p:cNvPicPr>
            <a:picLocks noChangeAspect="1"/>
          </p:cNvPicPr>
          <p:nvPr/>
        </p:nvPicPr>
        <p:blipFill>
          <a:blip r:embed="rId2"/>
          <a:stretch>
            <a:fillRect/>
          </a:stretch>
        </p:blipFill>
        <p:spPr>
          <a:xfrm>
            <a:off x="997526" y="748144"/>
            <a:ext cx="7490692" cy="5618019"/>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74</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a:t>
            </a:r>
            <a:r>
              <a:rPr lang="fr-FR" sz="2400" dirty="0">
                <a:solidFill>
                  <a:srgbClr val="002060"/>
                </a:solidFill>
                <a:effectLst>
                  <a:outerShdw blurRad="38100" dist="38100" dir="2700000" algn="tl">
                    <a:srgbClr val="000000">
                      <a:alpha val="43137"/>
                    </a:srgbClr>
                  </a:outerShdw>
                </a:effectLst>
              </a:rPr>
              <a:t>Renseignements des plans</a:t>
            </a:r>
          </a:p>
          <a:p>
            <a:pPr eaLnBrk="1" fontAlgn="auto" hangingPunct="1">
              <a:spcBef>
                <a:spcPts val="0"/>
              </a:spcBef>
              <a:spcAft>
                <a:spcPts val="0"/>
              </a:spcAft>
              <a:defRPr/>
            </a:pPr>
            <a:r>
              <a:rPr lang="fr-FR" dirty="0">
                <a:solidFill>
                  <a:srgbClr val="002060"/>
                </a:solidFill>
              </a:rPr>
              <a:t>3.3. Etiqueter la dalle</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1745394" y="1280991"/>
            <a:ext cx="7195405"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Déplacer</a:t>
            </a:r>
            <a:r>
              <a:rPr lang="fr-FR" altLang="fr-FR" sz="1200" dirty="0">
                <a:latin typeface="Calibri"/>
                <a:cs typeface="Calibri"/>
                <a:sym typeface="Wingdings" panose="05000000000000000000" pitchFamily="2" charset="2"/>
              </a:rPr>
              <a:t> l’étiquette que vous venez de créer (clic gauche et rester appuyer pour la rendre plus visible)</a:t>
            </a:r>
            <a:endParaRPr lang="fr-FR" altLang="fr-FR" sz="1200" i="1" dirty="0">
              <a:latin typeface="Calibri"/>
              <a:cs typeface="Calibri"/>
              <a:sym typeface="Wingdings" panose="05000000000000000000" pitchFamily="2" charset="2"/>
            </a:endParaRP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a:t>
            </a:r>
            <a:r>
              <a:rPr lang="fr-FR" altLang="fr-FR" sz="1200" i="1" dirty="0">
                <a:latin typeface="Calibri"/>
                <a:cs typeface="Calibri"/>
                <a:sym typeface="Wingdings" panose="05000000000000000000" pitchFamily="2" charset="2"/>
              </a:rPr>
              <a:t>« Ligne de détail » </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1616153" y="1096401"/>
            <a:ext cx="308110"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cxnSp>
        <p:nvCxnSpPr>
          <p:cNvPr id="16" name="Connecteur droit avec flèche 15">
            <a:extLst>
              <a:ext uri="{FF2B5EF4-FFF2-40B4-BE49-F238E27FC236}">
                <a16:creationId xmlns="" xmlns:a16="http://schemas.microsoft.com/office/drawing/2014/main" id="{996F828C-6D8B-4EF2-8767-FDB05EA77422}"/>
              </a:ext>
            </a:extLst>
          </p:cNvPr>
          <p:cNvCxnSpPr>
            <a:cxnSpLocks/>
            <a:stCxn id="8" idx="0"/>
          </p:cNvCxnSpPr>
          <p:nvPr/>
        </p:nvCxnSpPr>
        <p:spPr>
          <a:xfrm flipH="1" flipV="1">
            <a:off x="3851565" y="1096401"/>
            <a:ext cx="1491532" cy="18459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2" name="Connecteur droit avec flèche 21">
            <a:extLst>
              <a:ext uri="{FF2B5EF4-FFF2-40B4-BE49-F238E27FC236}">
                <a16:creationId xmlns="" xmlns:a16="http://schemas.microsoft.com/office/drawing/2014/main" id="{C2253051-F218-47F7-9BBE-2D9CE134DD98}"/>
              </a:ext>
            </a:extLst>
          </p:cNvPr>
          <p:cNvCxnSpPr>
            <a:cxnSpLocks/>
          </p:cNvCxnSpPr>
          <p:nvPr/>
        </p:nvCxnSpPr>
        <p:spPr>
          <a:xfrm flipH="1">
            <a:off x="5024583" y="1948873"/>
            <a:ext cx="304799" cy="160995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3869418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A165D83F-A77B-4847-9CF3-D41867380E67}"/>
              </a:ext>
            </a:extLst>
          </p:cNvPr>
          <p:cNvPicPr>
            <a:picLocks noChangeAspect="1"/>
          </p:cNvPicPr>
          <p:nvPr/>
        </p:nvPicPr>
        <p:blipFill>
          <a:blip r:embed="rId2"/>
          <a:stretch>
            <a:fillRect/>
          </a:stretch>
        </p:blipFill>
        <p:spPr>
          <a:xfrm>
            <a:off x="1006764" y="755072"/>
            <a:ext cx="7499927" cy="5624945"/>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75</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a:t>
            </a:r>
            <a:r>
              <a:rPr lang="fr-FR" sz="2400" dirty="0">
                <a:solidFill>
                  <a:srgbClr val="002060"/>
                </a:solidFill>
                <a:effectLst>
                  <a:outerShdw blurRad="38100" dist="38100" dir="2700000" algn="tl">
                    <a:srgbClr val="000000">
                      <a:alpha val="43137"/>
                    </a:srgbClr>
                  </a:outerShdw>
                </a:effectLst>
              </a:rPr>
              <a:t>Renseignements des plans</a:t>
            </a:r>
          </a:p>
          <a:p>
            <a:pPr eaLnBrk="1" fontAlgn="auto" hangingPunct="1">
              <a:spcBef>
                <a:spcPts val="0"/>
              </a:spcBef>
              <a:spcAft>
                <a:spcPts val="0"/>
              </a:spcAft>
              <a:defRPr/>
            </a:pPr>
            <a:r>
              <a:rPr lang="fr-FR" dirty="0">
                <a:solidFill>
                  <a:srgbClr val="002060"/>
                </a:solidFill>
              </a:rPr>
              <a:t>3.3. Etiqueter la dalle</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1745394" y="1280991"/>
            <a:ext cx="3805661"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l’angle du mur puis l’étiquette</a:t>
            </a:r>
            <a:endParaRPr lang="fr-FR" altLang="fr-FR" sz="1200" i="1" dirty="0">
              <a:latin typeface="Calibri"/>
              <a:cs typeface="Calibri"/>
              <a:sym typeface="Wingdings" panose="05000000000000000000" pitchFamily="2" charset="2"/>
            </a:endParaRP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Refaire </a:t>
            </a:r>
            <a:r>
              <a:rPr lang="fr-FR" altLang="fr-FR" sz="1200" dirty="0">
                <a:latin typeface="Calibri"/>
                <a:cs typeface="Calibri"/>
                <a:sym typeface="Wingdings" panose="05000000000000000000" pitchFamily="2" charset="2"/>
              </a:rPr>
              <a:t>l’opération entre l’étiquette et l’angle opposé</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Refaire</a:t>
            </a:r>
            <a:r>
              <a:rPr lang="fr-FR" altLang="fr-FR" sz="1200" dirty="0">
                <a:latin typeface="Calibri"/>
                <a:cs typeface="Calibri"/>
                <a:sym typeface="Wingdings" panose="05000000000000000000" pitchFamily="2" charset="2"/>
              </a:rPr>
              <a:t> l’opération sur la seconde dalle</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1616153" y="1096401"/>
            <a:ext cx="308110"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3</a:t>
              </a:r>
            </a:p>
          </p:txBody>
        </p:sp>
      </p:grpSp>
      <p:cxnSp>
        <p:nvCxnSpPr>
          <p:cNvPr id="16" name="Connecteur droit avec flèche 15">
            <a:extLst>
              <a:ext uri="{FF2B5EF4-FFF2-40B4-BE49-F238E27FC236}">
                <a16:creationId xmlns="" xmlns:a16="http://schemas.microsoft.com/office/drawing/2014/main" id="{996F828C-6D8B-4EF2-8767-FDB05EA77422}"/>
              </a:ext>
            </a:extLst>
          </p:cNvPr>
          <p:cNvCxnSpPr>
            <a:cxnSpLocks/>
            <a:stCxn id="8" idx="2"/>
          </p:cNvCxnSpPr>
          <p:nvPr/>
        </p:nvCxnSpPr>
        <p:spPr>
          <a:xfrm>
            <a:off x="3648225" y="1927322"/>
            <a:ext cx="37084" cy="237397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2" name="Connecteur droit avec flèche 21">
            <a:extLst>
              <a:ext uri="{FF2B5EF4-FFF2-40B4-BE49-F238E27FC236}">
                <a16:creationId xmlns="" xmlns:a16="http://schemas.microsoft.com/office/drawing/2014/main" id="{C2253051-F218-47F7-9BBE-2D9CE134DD98}"/>
              </a:ext>
            </a:extLst>
          </p:cNvPr>
          <p:cNvCxnSpPr>
            <a:cxnSpLocks/>
            <a:stCxn id="8" idx="2"/>
          </p:cNvCxnSpPr>
          <p:nvPr/>
        </p:nvCxnSpPr>
        <p:spPr>
          <a:xfrm>
            <a:off x="3648225" y="1927322"/>
            <a:ext cx="1348648" cy="186882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7" name="Connecteur droit avec flèche 16">
            <a:extLst>
              <a:ext uri="{FF2B5EF4-FFF2-40B4-BE49-F238E27FC236}">
                <a16:creationId xmlns="" xmlns:a16="http://schemas.microsoft.com/office/drawing/2014/main" id="{D0423466-FDE9-44A0-A408-986341F90490}"/>
              </a:ext>
            </a:extLst>
          </p:cNvPr>
          <p:cNvCxnSpPr>
            <a:cxnSpLocks/>
            <a:stCxn id="8" idx="2"/>
          </p:cNvCxnSpPr>
          <p:nvPr/>
        </p:nvCxnSpPr>
        <p:spPr>
          <a:xfrm>
            <a:off x="3648225" y="1927322"/>
            <a:ext cx="1514902" cy="172104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3" name="Connecteur droit avec flèche 22">
            <a:extLst>
              <a:ext uri="{FF2B5EF4-FFF2-40B4-BE49-F238E27FC236}">
                <a16:creationId xmlns="" xmlns:a16="http://schemas.microsoft.com/office/drawing/2014/main" id="{FAED370F-1656-4914-8072-3C4C98B77DD3}"/>
              </a:ext>
            </a:extLst>
          </p:cNvPr>
          <p:cNvCxnSpPr>
            <a:cxnSpLocks/>
            <a:stCxn id="8" idx="2"/>
          </p:cNvCxnSpPr>
          <p:nvPr/>
        </p:nvCxnSpPr>
        <p:spPr>
          <a:xfrm>
            <a:off x="3648225" y="1927322"/>
            <a:ext cx="3352660" cy="49260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566716790"/>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402BB441-A723-4FE7-85E7-E01198CE9E7E}"/>
              </a:ext>
            </a:extLst>
          </p:cNvPr>
          <p:cNvPicPr>
            <a:picLocks noChangeAspect="1"/>
          </p:cNvPicPr>
          <p:nvPr/>
        </p:nvPicPr>
        <p:blipFill>
          <a:blip r:embed="rId2"/>
          <a:stretch>
            <a:fillRect/>
          </a:stretch>
        </p:blipFill>
        <p:spPr>
          <a:xfrm>
            <a:off x="1809344" y="1357008"/>
            <a:ext cx="6847823" cy="5135867"/>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76</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a:t>
            </a:r>
            <a:r>
              <a:rPr lang="fr-FR" sz="2400" dirty="0">
                <a:solidFill>
                  <a:srgbClr val="002060"/>
                </a:solidFill>
                <a:effectLst>
                  <a:outerShdw blurRad="38100" dist="38100" dir="2700000" algn="tl">
                    <a:srgbClr val="000000">
                      <a:alpha val="43137"/>
                    </a:srgbClr>
                  </a:outerShdw>
                </a:effectLst>
              </a:rPr>
              <a:t>Renseignements des plans</a:t>
            </a:r>
          </a:p>
          <a:p>
            <a:pPr eaLnBrk="1" fontAlgn="auto" hangingPunct="1">
              <a:spcBef>
                <a:spcPts val="0"/>
              </a:spcBef>
              <a:spcAft>
                <a:spcPts val="0"/>
              </a:spcAft>
              <a:defRPr/>
            </a:pPr>
            <a:r>
              <a:rPr lang="fr-FR" dirty="0">
                <a:solidFill>
                  <a:srgbClr val="002060"/>
                </a:solidFill>
              </a:rPr>
              <a:t>3.4. Numérotation avec le GRAITEC POWER PACK</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2640929" y="2782669"/>
            <a:ext cx="3861471"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le menu </a:t>
            </a:r>
            <a:r>
              <a:rPr lang="fr-FR" altLang="fr-FR" sz="1200" i="1" dirty="0">
                <a:latin typeface="Calibri"/>
                <a:cs typeface="Calibri"/>
                <a:sym typeface="Wingdings" panose="05000000000000000000" pitchFamily="2" charset="2"/>
              </a:rPr>
              <a:t>« Powerpack »</a:t>
            </a:r>
          </a:p>
          <a:p>
            <a:pPr algn="just"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Dans la commande Annotation </a:t>
            </a: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la commande  </a:t>
            </a:r>
            <a:r>
              <a:rPr lang="fr-FR" altLang="fr-FR" sz="1200" i="1" dirty="0">
                <a:latin typeface="Calibri"/>
                <a:cs typeface="Calibri"/>
                <a:sym typeface="Wingdings" panose="05000000000000000000" pitchFamily="2" charset="2"/>
              </a:rPr>
              <a:t>« Numbering »</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2511687" y="2598079"/>
            <a:ext cx="256839"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cxnSp>
        <p:nvCxnSpPr>
          <p:cNvPr id="16" name="Connecteur droit avec flèche 15">
            <a:extLst>
              <a:ext uri="{FF2B5EF4-FFF2-40B4-BE49-F238E27FC236}">
                <a16:creationId xmlns="" xmlns:a16="http://schemas.microsoft.com/office/drawing/2014/main" id="{996F828C-6D8B-4EF2-8767-FDB05EA77422}"/>
              </a:ext>
            </a:extLst>
          </p:cNvPr>
          <p:cNvCxnSpPr>
            <a:cxnSpLocks/>
            <a:stCxn id="8" idx="0"/>
          </p:cNvCxnSpPr>
          <p:nvPr/>
        </p:nvCxnSpPr>
        <p:spPr>
          <a:xfrm flipV="1">
            <a:off x="4571665" y="1519093"/>
            <a:ext cx="1468917" cy="126357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7" name="Connecteur droit avec flèche 16">
            <a:extLst>
              <a:ext uri="{FF2B5EF4-FFF2-40B4-BE49-F238E27FC236}">
                <a16:creationId xmlns="" xmlns:a16="http://schemas.microsoft.com/office/drawing/2014/main" id="{D0423466-FDE9-44A0-A408-986341F90490}"/>
              </a:ext>
            </a:extLst>
          </p:cNvPr>
          <p:cNvCxnSpPr>
            <a:cxnSpLocks/>
          </p:cNvCxnSpPr>
          <p:nvPr/>
        </p:nvCxnSpPr>
        <p:spPr>
          <a:xfrm flipV="1">
            <a:off x="6500018" y="2078182"/>
            <a:ext cx="1083037" cy="99610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3" name="Connecteur droit avec flèche 22">
            <a:extLst>
              <a:ext uri="{FF2B5EF4-FFF2-40B4-BE49-F238E27FC236}">
                <a16:creationId xmlns="" xmlns:a16="http://schemas.microsoft.com/office/drawing/2014/main" id="{FAED370F-1656-4914-8072-3C4C98B77DD3}"/>
              </a:ext>
            </a:extLst>
          </p:cNvPr>
          <p:cNvCxnSpPr>
            <a:cxnSpLocks/>
          </p:cNvCxnSpPr>
          <p:nvPr/>
        </p:nvCxnSpPr>
        <p:spPr>
          <a:xfrm flipV="1">
            <a:off x="6500018" y="1884218"/>
            <a:ext cx="586582" cy="119149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15" name="ZoneTexte 1">
            <a:extLst>
              <a:ext uri="{FF2B5EF4-FFF2-40B4-BE49-F238E27FC236}">
                <a16:creationId xmlns="" xmlns:a16="http://schemas.microsoft.com/office/drawing/2014/main" id="{0A19106B-5D85-4506-B36E-5E1395768FB6}"/>
              </a:ext>
            </a:extLst>
          </p:cNvPr>
          <p:cNvSpPr txBox="1"/>
          <p:nvPr/>
        </p:nvSpPr>
        <p:spPr>
          <a:xfrm>
            <a:off x="728570" y="791097"/>
            <a:ext cx="7852012" cy="523220"/>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SI vous n’avez pas chargé le Powerpack lors du chargement de REVIT vous allez devoir enregistrer votre travail, fermer REVIT et l’ouvrir de nouveau en acceptant le chargement du Powerpack.</a:t>
            </a:r>
            <a:endParaRPr lang="fr-FR" sz="1400" i="1" dirty="0">
              <a:latin typeface="+mn-lt"/>
              <a:cs typeface="Calibri"/>
            </a:endParaRPr>
          </a:p>
        </p:txBody>
      </p:sp>
      <p:grpSp>
        <p:nvGrpSpPr>
          <p:cNvPr id="18" name="Groupe 17">
            <a:extLst>
              <a:ext uri="{FF2B5EF4-FFF2-40B4-BE49-F238E27FC236}">
                <a16:creationId xmlns="" xmlns:a16="http://schemas.microsoft.com/office/drawing/2014/main" id="{1AA49D38-3D46-44BF-B158-2777131F71FF}"/>
              </a:ext>
            </a:extLst>
          </p:cNvPr>
          <p:cNvGrpSpPr>
            <a:grpSpLocks/>
          </p:cNvGrpSpPr>
          <p:nvPr/>
        </p:nvGrpSpPr>
        <p:grpSpPr bwMode="auto">
          <a:xfrm>
            <a:off x="593649" y="663470"/>
            <a:ext cx="336903" cy="277813"/>
            <a:chOff x="4246088" y="4664940"/>
            <a:chExt cx="318782" cy="277860"/>
          </a:xfrm>
        </p:grpSpPr>
        <p:sp>
          <p:nvSpPr>
            <p:cNvPr id="19" name="Ellipse 18">
              <a:extLst>
                <a:ext uri="{FF2B5EF4-FFF2-40B4-BE49-F238E27FC236}">
                  <a16:creationId xmlns="" xmlns:a16="http://schemas.microsoft.com/office/drawing/2014/main" id="{1EC85A2D-7B54-42CD-BFEE-B74CDFF5F6F5}"/>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20" name="ZoneTexte 97">
              <a:extLst>
                <a:ext uri="{FF2B5EF4-FFF2-40B4-BE49-F238E27FC236}">
                  <a16:creationId xmlns="" xmlns:a16="http://schemas.microsoft.com/office/drawing/2014/main" id="{983635AE-6583-4954-8FFD-D62970FE41EC}"/>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1</a:t>
              </a:r>
            </a:p>
          </p:txBody>
        </p:sp>
      </p:grpSp>
    </p:spTree>
    <p:extLst>
      <p:ext uri="{BB962C8B-B14F-4D97-AF65-F5344CB8AC3E}">
        <p14:creationId xmlns:p14="http://schemas.microsoft.com/office/powerpoint/2010/main" val="70817880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EC5A4B53-B632-42AC-9484-AC10C5210BAD}"/>
              </a:ext>
            </a:extLst>
          </p:cNvPr>
          <p:cNvPicPr>
            <a:picLocks noChangeAspect="1"/>
          </p:cNvPicPr>
          <p:nvPr/>
        </p:nvPicPr>
        <p:blipFill>
          <a:blip r:embed="rId2"/>
          <a:stretch>
            <a:fillRect/>
          </a:stretch>
        </p:blipFill>
        <p:spPr>
          <a:xfrm>
            <a:off x="1025237" y="703880"/>
            <a:ext cx="7462982" cy="5734105"/>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77</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2901856" y="2004063"/>
            <a:ext cx="3861471" cy="1200329"/>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a:t>
            </a:r>
            <a:r>
              <a:rPr lang="fr-FR" altLang="fr-FR" sz="1200" i="1" dirty="0">
                <a:latin typeface="Calibri"/>
                <a:cs typeface="Calibri"/>
                <a:sym typeface="Wingdings" panose="05000000000000000000" pitchFamily="2" charset="2"/>
              </a:rPr>
              <a:t>« Ossature »</a:t>
            </a:r>
          </a:p>
          <a:p>
            <a:pPr algn="just" eaLnBrk="1" hangingPunct="1">
              <a:lnSpc>
                <a:spcPct val="100000"/>
              </a:lnSpc>
              <a:spcBef>
                <a:spcPct val="0"/>
              </a:spcBef>
              <a:buFont typeface="Wingdings" panose="05000000000000000000" pitchFamily="2" charset="2"/>
              <a:buChar char="è"/>
              <a:defRPr/>
            </a:pPr>
            <a:r>
              <a:rPr lang="fr-FR" altLang="fr-FR" sz="1200" b="1" i="1" dirty="0">
                <a:latin typeface="Calibri"/>
                <a:cs typeface="Calibri"/>
                <a:sym typeface="Wingdings" panose="05000000000000000000" pitchFamily="2" charset="2"/>
              </a:rPr>
              <a:t>Sélectionner</a:t>
            </a:r>
            <a:r>
              <a:rPr lang="fr-FR" altLang="fr-FR" sz="1200" i="1" dirty="0">
                <a:latin typeface="Calibri"/>
                <a:cs typeface="Calibri"/>
                <a:sym typeface="Wingdings" panose="05000000000000000000" pitchFamily="2" charset="2"/>
              </a:rPr>
              <a:t> « All from project »</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Valider</a:t>
            </a:r>
            <a:r>
              <a:rPr lang="fr-FR" altLang="fr-FR" sz="1200" dirty="0">
                <a:latin typeface="Calibri"/>
                <a:cs typeface="Calibri"/>
                <a:sym typeface="Wingdings" panose="05000000000000000000" pitchFamily="2" charset="2"/>
              </a:rPr>
              <a:t> avec OK</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Refaire</a:t>
            </a:r>
            <a:r>
              <a:rPr lang="fr-FR" altLang="fr-FR" sz="1200" dirty="0">
                <a:latin typeface="Calibri"/>
                <a:cs typeface="Calibri"/>
                <a:sym typeface="Wingdings" panose="05000000000000000000" pitchFamily="2" charset="2"/>
              </a:rPr>
              <a:t> l’opération avec cette fois « Poteaux porteurs »</a:t>
            </a:r>
          </a:p>
          <a:p>
            <a:pPr marL="0" indent="0" algn="just" eaLnBrk="1" hangingPunct="1">
              <a:lnSpc>
                <a:spcPct val="100000"/>
              </a:lnSpc>
              <a:spcBef>
                <a:spcPct val="0"/>
              </a:spcBef>
              <a:buNone/>
              <a:defRPr/>
            </a:pPr>
            <a:r>
              <a:rPr lang="fr-FR" altLang="fr-FR" sz="1200" i="1" dirty="0">
                <a:latin typeface="Calibri"/>
                <a:cs typeface="Calibri"/>
                <a:sym typeface="Wingdings" panose="05000000000000000000" pitchFamily="2" charset="2"/>
              </a:rPr>
              <a:t>Si vous regardez les différents éléments la case identifiant est maintenant remplie</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2772614" y="1819473"/>
            <a:ext cx="256839"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3</a:t>
              </a:r>
            </a:p>
          </p:txBody>
        </p:sp>
      </p:grpSp>
      <p:cxnSp>
        <p:nvCxnSpPr>
          <p:cNvPr id="16" name="Connecteur droit avec flèche 15">
            <a:extLst>
              <a:ext uri="{FF2B5EF4-FFF2-40B4-BE49-F238E27FC236}">
                <a16:creationId xmlns="" xmlns:a16="http://schemas.microsoft.com/office/drawing/2014/main" id="{996F828C-6D8B-4EF2-8767-FDB05EA77422}"/>
              </a:ext>
            </a:extLst>
          </p:cNvPr>
          <p:cNvCxnSpPr>
            <a:cxnSpLocks/>
            <a:stCxn id="8" idx="2"/>
          </p:cNvCxnSpPr>
          <p:nvPr/>
        </p:nvCxnSpPr>
        <p:spPr>
          <a:xfrm flipH="1">
            <a:off x="3906982" y="3204392"/>
            <a:ext cx="925610" cy="36654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2" name="Connecteur droit avec flèche 21">
            <a:extLst>
              <a:ext uri="{FF2B5EF4-FFF2-40B4-BE49-F238E27FC236}">
                <a16:creationId xmlns="" xmlns:a16="http://schemas.microsoft.com/office/drawing/2014/main" id="{F5082BD9-F648-4130-BF29-0B71CED253B4}"/>
              </a:ext>
            </a:extLst>
          </p:cNvPr>
          <p:cNvCxnSpPr>
            <a:cxnSpLocks/>
            <a:stCxn id="8" idx="2"/>
          </p:cNvCxnSpPr>
          <p:nvPr/>
        </p:nvCxnSpPr>
        <p:spPr>
          <a:xfrm>
            <a:off x="4832592" y="3204392"/>
            <a:ext cx="1930735" cy="302091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4" name="Connecteur droit avec flèche 13">
            <a:extLst>
              <a:ext uri="{FF2B5EF4-FFF2-40B4-BE49-F238E27FC236}">
                <a16:creationId xmlns="" xmlns:a16="http://schemas.microsoft.com/office/drawing/2014/main" id="{E7BEC5C2-39AE-4BFA-93A1-9125B10BCFFF}"/>
              </a:ext>
            </a:extLst>
          </p:cNvPr>
          <p:cNvCxnSpPr>
            <a:cxnSpLocks/>
            <a:stCxn id="8" idx="2"/>
          </p:cNvCxnSpPr>
          <p:nvPr/>
        </p:nvCxnSpPr>
        <p:spPr>
          <a:xfrm flipH="1">
            <a:off x="1287584" y="3204392"/>
            <a:ext cx="3545008" cy="87366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17" name="Image 16">
            <a:extLst>
              <a:ext uri="{FF2B5EF4-FFF2-40B4-BE49-F238E27FC236}">
                <a16:creationId xmlns="" xmlns:a16="http://schemas.microsoft.com/office/drawing/2014/main" id="{E9EC1ECE-D014-4646-AD2B-914058174180}"/>
              </a:ext>
            </a:extLst>
          </p:cNvPr>
          <p:cNvPicPr>
            <a:picLocks noChangeAspect="1"/>
          </p:cNvPicPr>
          <p:nvPr/>
        </p:nvPicPr>
        <p:blipFill rotWithShape="1">
          <a:blip r:embed="rId3"/>
          <a:srcRect t="14007" r="82222" b="47040"/>
          <a:stretch/>
        </p:blipFill>
        <p:spPr>
          <a:xfrm>
            <a:off x="7302500" y="3094182"/>
            <a:ext cx="1625600" cy="2671382"/>
          </a:xfrm>
          <a:prstGeom prst="rect">
            <a:avLst/>
          </a:prstGeom>
        </p:spPr>
      </p:pic>
      <p:sp>
        <p:nvSpPr>
          <p:cNvPr id="23" name="ZoneTexte 22">
            <a:extLst>
              <a:ext uri="{FF2B5EF4-FFF2-40B4-BE49-F238E27FC236}">
                <a16:creationId xmlns="" xmlns:a16="http://schemas.microsoft.com/office/drawing/2014/main" id="{E53B5706-5F59-465E-AC98-8D88A360D9E4}"/>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3. </a:t>
            </a:r>
            <a:r>
              <a:rPr lang="fr-FR" sz="2400" dirty="0">
                <a:solidFill>
                  <a:srgbClr val="002060"/>
                </a:solidFill>
                <a:effectLst>
                  <a:outerShdw blurRad="38100" dist="38100" dir="2700000" algn="tl">
                    <a:srgbClr val="000000">
                      <a:alpha val="43137"/>
                    </a:srgbClr>
                  </a:outerShdw>
                </a:effectLst>
              </a:rPr>
              <a:t>Renseignements des plans</a:t>
            </a:r>
          </a:p>
          <a:p>
            <a:pPr eaLnBrk="1" fontAlgn="auto" hangingPunct="1">
              <a:spcBef>
                <a:spcPts val="0"/>
              </a:spcBef>
              <a:spcAft>
                <a:spcPts val="0"/>
              </a:spcAft>
              <a:defRPr/>
            </a:pPr>
            <a:r>
              <a:rPr lang="fr-FR" dirty="0">
                <a:solidFill>
                  <a:srgbClr val="002060"/>
                </a:solidFill>
              </a:rPr>
              <a:t>3.4. Numérotation avec le GRAITEC POWER PACK</a:t>
            </a:r>
            <a:endParaRPr lang="fr-FR" sz="2000" dirty="0">
              <a:solidFill>
                <a:srgbClr val="002060"/>
              </a:solidFill>
            </a:endParaRPr>
          </a:p>
        </p:txBody>
      </p:sp>
    </p:spTree>
    <p:extLst>
      <p:ext uri="{BB962C8B-B14F-4D97-AF65-F5344CB8AC3E}">
        <p14:creationId xmlns:p14="http://schemas.microsoft.com/office/powerpoint/2010/main" val="858618904"/>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2C27D4F2-6B2D-4729-9570-541A8844AEEB}"/>
              </a:ext>
            </a:extLst>
          </p:cNvPr>
          <p:cNvPicPr>
            <a:picLocks noChangeAspect="1"/>
          </p:cNvPicPr>
          <p:nvPr/>
        </p:nvPicPr>
        <p:blipFill>
          <a:blip r:embed="rId2"/>
          <a:stretch>
            <a:fillRect/>
          </a:stretch>
        </p:blipFill>
        <p:spPr>
          <a:xfrm>
            <a:off x="969818" y="727363"/>
            <a:ext cx="7444509" cy="5583382"/>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78</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4. Mise en forme des plans et impressions</a:t>
            </a:r>
            <a:endParaRPr lang="fr-FR" sz="2400" dirty="0">
              <a:solidFill>
                <a:srgbClr val="002060"/>
              </a:solidFill>
              <a:effectLst>
                <a:outerShdw blurRad="38100" dist="38100" dir="2700000" algn="tl">
                  <a:srgbClr val="000000">
                    <a:alpha val="43137"/>
                  </a:srgbClr>
                </a:outerShdw>
              </a:effectLst>
            </a:endParaRPr>
          </a:p>
          <a:p>
            <a:pPr eaLnBrk="1" fontAlgn="auto" hangingPunct="1">
              <a:spcBef>
                <a:spcPts val="0"/>
              </a:spcBef>
              <a:spcAft>
                <a:spcPts val="0"/>
              </a:spcAft>
              <a:defRPr/>
            </a:pPr>
            <a:r>
              <a:rPr lang="fr-FR" dirty="0">
                <a:solidFill>
                  <a:srgbClr val="002060"/>
                </a:solidFill>
              </a:rPr>
              <a:t>4.1. Cadrage des vues</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2744838" y="4451700"/>
            <a:ext cx="3861471"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la commande </a:t>
            </a:r>
            <a:r>
              <a:rPr lang="fr-FR" altLang="fr-FR" sz="1200" i="1" dirty="0">
                <a:latin typeface="Calibri"/>
                <a:cs typeface="Calibri"/>
                <a:sym typeface="Wingdings" panose="05000000000000000000" pitchFamily="2" charset="2"/>
              </a:rPr>
              <a:t>« Afficher la zone cadrée »</a:t>
            </a:r>
          </a:p>
          <a:p>
            <a:pPr algn="just"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Double </a:t>
            </a: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sur le cadre pour pouvoir le modifier</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2615596" y="4267110"/>
            <a:ext cx="256839"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cxnSp>
        <p:nvCxnSpPr>
          <p:cNvPr id="16" name="Connecteur droit avec flèche 15">
            <a:extLst>
              <a:ext uri="{FF2B5EF4-FFF2-40B4-BE49-F238E27FC236}">
                <a16:creationId xmlns="" xmlns:a16="http://schemas.microsoft.com/office/drawing/2014/main" id="{996F828C-6D8B-4EF2-8767-FDB05EA77422}"/>
              </a:ext>
            </a:extLst>
          </p:cNvPr>
          <p:cNvCxnSpPr>
            <a:cxnSpLocks/>
            <a:stCxn id="8" idx="2"/>
          </p:cNvCxnSpPr>
          <p:nvPr/>
        </p:nvCxnSpPr>
        <p:spPr>
          <a:xfrm flipH="1">
            <a:off x="3260436" y="4913365"/>
            <a:ext cx="1415138" cy="121727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4" name="Connecteur droit avec flèche 13">
            <a:extLst>
              <a:ext uri="{FF2B5EF4-FFF2-40B4-BE49-F238E27FC236}">
                <a16:creationId xmlns="" xmlns:a16="http://schemas.microsoft.com/office/drawing/2014/main" id="{E7BEC5C2-39AE-4BFA-93A1-9125B10BCFFF}"/>
              </a:ext>
            </a:extLst>
          </p:cNvPr>
          <p:cNvCxnSpPr>
            <a:cxnSpLocks/>
            <a:stCxn id="8" idx="0"/>
          </p:cNvCxnSpPr>
          <p:nvPr/>
        </p:nvCxnSpPr>
        <p:spPr>
          <a:xfrm flipH="1" flipV="1">
            <a:off x="3389746" y="3980874"/>
            <a:ext cx="1285828" cy="47082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67194798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52B23764-1A9A-4DF3-A711-E28EE3AEEFE2}"/>
              </a:ext>
            </a:extLst>
          </p:cNvPr>
          <p:cNvPicPr>
            <a:picLocks noChangeAspect="1"/>
          </p:cNvPicPr>
          <p:nvPr/>
        </p:nvPicPr>
        <p:blipFill>
          <a:blip r:embed="rId2"/>
          <a:stretch>
            <a:fillRect/>
          </a:stretch>
        </p:blipFill>
        <p:spPr>
          <a:xfrm>
            <a:off x="878753" y="727363"/>
            <a:ext cx="7687349" cy="5765512"/>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79</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4. Mise en forme des plans et impressions</a:t>
            </a:r>
            <a:endParaRPr lang="fr-FR" sz="2400" dirty="0">
              <a:solidFill>
                <a:srgbClr val="002060"/>
              </a:solidFill>
              <a:effectLst>
                <a:outerShdw blurRad="38100" dist="38100" dir="2700000" algn="tl">
                  <a:srgbClr val="000000">
                    <a:alpha val="43137"/>
                  </a:srgbClr>
                </a:outerShdw>
              </a:effectLst>
            </a:endParaRPr>
          </a:p>
          <a:p>
            <a:pPr eaLnBrk="1" fontAlgn="auto" hangingPunct="1">
              <a:spcBef>
                <a:spcPts val="0"/>
              </a:spcBef>
              <a:spcAft>
                <a:spcPts val="0"/>
              </a:spcAft>
              <a:defRPr/>
            </a:pPr>
            <a:r>
              <a:rPr lang="fr-FR" dirty="0">
                <a:solidFill>
                  <a:srgbClr val="002060"/>
                </a:solidFill>
              </a:rPr>
              <a:t>4.1. Cadrage des vues</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1691893" y="4451700"/>
            <a:ext cx="3835696" cy="138499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le cercle au milieu du trait</a:t>
            </a:r>
            <a:endParaRPr lang="fr-FR" altLang="fr-FR" sz="1200" i="1" dirty="0">
              <a:latin typeface="Calibri"/>
              <a:cs typeface="Calibri"/>
              <a:sym typeface="Wingdings" panose="05000000000000000000" pitchFamily="2" charset="2"/>
            </a:endParaRP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Rester</a:t>
            </a:r>
            <a:r>
              <a:rPr lang="fr-FR" altLang="fr-FR" sz="1200" dirty="0">
                <a:latin typeface="Calibri"/>
                <a:cs typeface="Calibri"/>
                <a:sym typeface="Wingdings" panose="05000000000000000000" pitchFamily="2" charset="2"/>
              </a:rPr>
              <a:t> appuyé et déplacer le cercle pour centrer la vue</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Refaire</a:t>
            </a:r>
            <a:r>
              <a:rPr lang="fr-FR" altLang="fr-FR" sz="1200" dirty="0">
                <a:latin typeface="Calibri"/>
                <a:cs typeface="Calibri"/>
                <a:sym typeface="Wingdings" panose="05000000000000000000" pitchFamily="2" charset="2"/>
              </a:rPr>
              <a:t> l’opération avec les 3 autres cotés</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la commande </a:t>
            </a:r>
            <a:r>
              <a:rPr lang="fr-FR" altLang="fr-FR" sz="1200" i="1" dirty="0">
                <a:latin typeface="Calibri"/>
                <a:cs typeface="Calibri"/>
                <a:sym typeface="Wingdings" panose="05000000000000000000" pitchFamily="2" charset="2"/>
              </a:rPr>
              <a:t>« Masquer la zone cadrée » </a:t>
            </a:r>
            <a:r>
              <a:rPr lang="fr-FR" altLang="fr-FR" sz="1200" dirty="0">
                <a:latin typeface="Calibri"/>
                <a:cs typeface="Calibri"/>
                <a:sym typeface="Wingdings" panose="05000000000000000000" pitchFamily="2" charset="2"/>
              </a:rPr>
              <a:t>pour faire disparaître le cadre</a:t>
            </a:r>
          </a:p>
          <a:p>
            <a:pPr marL="0" indent="0" algn="just" eaLnBrk="1" hangingPunct="1">
              <a:lnSpc>
                <a:spcPct val="100000"/>
              </a:lnSpc>
              <a:spcBef>
                <a:spcPct val="0"/>
              </a:spcBef>
              <a:buNone/>
              <a:defRPr/>
            </a:pPr>
            <a:r>
              <a:rPr lang="fr-FR" altLang="fr-FR" sz="1200" i="1" dirty="0">
                <a:latin typeface="Calibri"/>
                <a:cs typeface="Calibri"/>
                <a:sym typeface="Wingdings" panose="05000000000000000000" pitchFamily="2" charset="2"/>
              </a:rPr>
              <a:t> Pensez à faire cette opération à chaque fois que vous utilisez la vue pour une impression</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1562651" y="4267110"/>
            <a:ext cx="256839"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cxnSp>
        <p:nvCxnSpPr>
          <p:cNvPr id="16" name="Connecteur droit avec flèche 15">
            <a:extLst>
              <a:ext uri="{FF2B5EF4-FFF2-40B4-BE49-F238E27FC236}">
                <a16:creationId xmlns="" xmlns:a16="http://schemas.microsoft.com/office/drawing/2014/main" id="{996F828C-6D8B-4EF2-8767-FDB05EA77422}"/>
              </a:ext>
            </a:extLst>
          </p:cNvPr>
          <p:cNvCxnSpPr>
            <a:cxnSpLocks/>
            <a:stCxn id="8" idx="0"/>
          </p:cNvCxnSpPr>
          <p:nvPr/>
        </p:nvCxnSpPr>
        <p:spPr>
          <a:xfrm flipV="1">
            <a:off x="3609741" y="2937166"/>
            <a:ext cx="1174695" cy="151453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4" name="Connecteur droit avec flèche 13">
            <a:extLst>
              <a:ext uri="{FF2B5EF4-FFF2-40B4-BE49-F238E27FC236}">
                <a16:creationId xmlns="" xmlns:a16="http://schemas.microsoft.com/office/drawing/2014/main" id="{E7BEC5C2-39AE-4BFA-93A1-9125B10BCFFF}"/>
              </a:ext>
            </a:extLst>
          </p:cNvPr>
          <p:cNvCxnSpPr>
            <a:cxnSpLocks/>
            <a:stCxn id="8" idx="0"/>
          </p:cNvCxnSpPr>
          <p:nvPr/>
        </p:nvCxnSpPr>
        <p:spPr>
          <a:xfrm flipV="1">
            <a:off x="3609741" y="2475346"/>
            <a:ext cx="1174695" cy="197635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9" name="Connecteur droit avec flèche 18">
            <a:extLst>
              <a:ext uri="{FF2B5EF4-FFF2-40B4-BE49-F238E27FC236}">
                <a16:creationId xmlns="" xmlns:a16="http://schemas.microsoft.com/office/drawing/2014/main" id="{391F27A8-1824-4461-9428-B02805AF9587}"/>
              </a:ext>
            </a:extLst>
          </p:cNvPr>
          <p:cNvCxnSpPr>
            <a:cxnSpLocks/>
            <a:stCxn id="8" idx="2"/>
          </p:cNvCxnSpPr>
          <p:nvPr/>
        </p:nvCxnSpPr>
        <p:spPr>
          <a:xfrm flipH="1">
            <a:off x="3260439" y="5836695"/>
            <a:ext cx="349302" cy="44403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6955302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B3874BF0-F471-440E-8A75-213A15A964A8}"/>
              </a:ext>
            </a:extLst>
          </p:cNvPr>
          <p:cNvPicPr>
            <a:picLocks noChangeAspect="1"/>
          </p:cNvPicPr>
          <p:nvPr/>
        </p:nvPicPr>
        <p:blipFill>
          <a:blip r:embed="rId2"/>
          <a:stretch>
            <a:fillRect/>
          </a:stretch>
        </p:blipFill>
        <p:spPr>
          <a:xfrm>
            <a:off x="0" y="976964"/>
            <a:ext cx="9144000" cy="4904072"/>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7938" y="3492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1. Prise en main du logiciel</a:t>
            </a:r>
          </a:p>
          <a:p>
            <a:pPr eaLnBrk="1" fontAlgn="auto" hangingPunct="1">
              <a:spcBef>
                <a:spcPts val="0"/>
              </a:spcBef>
              <a:spcAft>
                <a:spcPts val="0"/>
              </a:spcAft>
              <a:defRPr/>
            </a:pPr>
            <a:r>
              <a:rPr lang="fr-FR" dirty="0">
                <a:solidFill>
                  <a:srgbClr val="002060"/>
                </a:solidFill>
                <a:latin typeface="+mn-lt"/>
              </a:rPr>
              <a:t>1.2. Prise en main de l’interface REVIT</a:t>
            </a:r>
            <a:endParaRPr lang="fr-FR" sz="2000" dirty="0">
              <a:solidFill>
                <a:srgbClr val="002060"/>
              </a:solidFill>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8</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203063" y="850707"/>
            <a:ext cx="4866616"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Pour déplacer une des fenêtres </a:t>
            </a: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la barre de titre avec le bouton gauche de la souris et rester appuyer pour déplacer la fenêtre </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35504" y="716641"/>
            <a:ext cx="334963" cy="277813"/>
            <a:chOff x="4198688" y="2087836"/>
            <a:chExt cx="318782" cy="277860"/>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6</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a:stCxn id="10" idx="2"/>
          </p:cNvCxnSpPr>
          <p:nvPr/>
        </p:nvCxnSpPr>
        <p:spPr>
          <a:xfrm flipH="1">
            <a:off x="499730" y="1312372"/>
            <a:ext cx="2136641" cy="254724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4" name="Connecteur droit avec flèche 33">
            <a:extLst>
              <a:ext uri="{FF2B5EF4-FFF2-40B4-BE49-F238E27FC236}">
                <a16:creationId xmlns="" xmlns:a16="http://schemas.microsoft.com/office/drawing/2014/main" id="{F6032407-B55A-4732-8EE8-379DD262DCE4}"/>
              </a:ext>
            </a:extLst>
          </p:cNvPr>
          <p:cNvCxnSpPr>
            <a:cxnSpLocks/>
          </p:cNvCxnSpPr>
          <p:nvPr/>
        </p:nvCxnSpPr>
        <p:spPr>
          <a:xfrm>
            <a:off x="7836197" y="3149394"/>
            <a:ext cx="84346" cy="51231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grpSp>
        <p:nvGrpSpPr>
          <p:cNvPr id="27" name="Groupe 95">
            <a:extLst>
              <a:ext uri="{FF2B5EF4-FFF2-40B4-BE49-F238E27FC236}">
                <a16:creationId xmlns="" xmlns:a16="http://schemas.microsoft.com/office/drawing/2014/main" id="{A76EB7A3-D08F-4E8F-A424-6820349A60E3}"/>
              </a:ext>
            </a:extLst>
          </p:cNvPr>
          <p:cNvGrpSpPr>
            <a:grpSpLocks/>
          </p:cNvGrpSpPr>
          <p:nvPr/>
        </p:nvGrpSpPr>
        <p:grpSpPr bwMode="auto">
          <a:xfrm>
            <a:off x="3642800" y="4038479"/>
            <a:ext cx="334963" cy="277813"/>
            <a:chOff x="4198688" y="2087836"/>
            <a:chExt cx="318782" cy="277860"/>
          </a:xfrm>
        </p:grpSpPr>
        <p:sp>
          <p:nvSpPr>
            <p:cNvPr id="28" name="Ellipse 27">
              <a:extLst>
                <a:ext uri="{FF2B5EF4-FFF2-40B4-BE49-F238E27FC236}">
                  <a16:creationId xmlns="" xmlns:a16="http://schemas.microsoft.com/office/drawing/2014/main" id="{DB062E82-0542-488E-9BAD-711E2A981320}"/>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9" name="ZoneTexte 97">
              <a:extLst>
                <a:ext uri="{FF2B5EF4-FFF2-40B4-BE49-F238E27FC236}">
                  <a16:creationId xmlns="" xmlns:a16="http://schemas.microsoft.com/office/drawing/2014/main" id="{82603C01-06EC-4920-8A52-92241C614C3C}"/>
                </a:ext>
              </a:extLst>
            </p:cNvPr>
            <p:cNvSpPr txBox="1">
              <a:spLocks noChangeArrowheads="1"/>
            </p:cNvSpPr>
            <p:nvPr/>
          </p:nvSpPr>
          <p:spPr bwMode="auto">
            <a:xfrm>
              <a:off x="4198688" y="2087836"/>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8</a:t>
              </a:r>
            </a:p>
          </p:txBody>
        </p:sp>
      </p:grpSp>
      <p:pic>
        <p:nvPicPr>
          <p:cNvPr id="8" name="Image 7">
            <a:extLst>
              <a:ext uri="{FF2B5EF4-FFF2-40B4-BE49-F238E27FC236}">
                <a16:creationId xmlns="" xmlns:a16="http://schemas.microsoft.com/office/drawing/2014/main" id="{6BD89BC9-6516-4B9A-8D5D-44B5D4E35C0C}"/>
              </a:ext>
            </a:extLst>
          </p:cNvPr>
          <p:cNvPicPr>
            <a:picLocks noChangeAspect="1"/>
          </p:cNvPicPr>
          <p:nvPr/>
        </p:nvPicPr>
        <p:blipFill>
          <a:blip r:embed="rId3"/>
          <a:stretch>
            <a:fillRect/>
          </a:stretch>
        </p:blipFill>
        <p:spPr>
          <a:xfrm>
            <a:off x="2012627" y="2581422"/>
            <a:ext cx="3297311" cy="2437143"/>
          </a:xfrm>
          <a:prstGeom prst="rect">
            <a:avLst/>
          </a:prstGeom>
        </p:spPr>
      </p:pic>
      <p:pic>
        <p:nvPicPr>
          <p:cNvPr id="15" name="Image 14">
            <a:extLst>
              <a:ext uri="{FF2B5EF4-FFF2-40B4-BE49-F238E27FC236}">
                <a16:creationId xmlns="" xmlns:a16="http://schemas.microsoft.com/office/drawing/2014/main" id="{C07CFCDF-32B5-4378-8BED-5D089989D6DD}"/>
              </a:ext>
            </a:extLst>
          </p:cNvPr>
          <p:cNvPicPr>
            <a:picLocks noChangeAspect="1"/>
          </p:cNvPicPr>
          <p:nvPr/>
        </p:nvPicPr>
        <p:blipFill rotWithShape="1">
          <a:blip r:embed="rId4"/>
          <a:srcRect b="7020"/>
          <a:stretch/>
        </p:blipFill>
        <p:spPr>
          <a:xfrm>
            <a:off x="7074333" y="1597923"/>
            <a:ext cx="2069667" cy="3836545"/>
          </a:xfrm>
          <a:prstGeom prst="rect">
            <a:avLst/>
          </a:prstGeom>
        </p:spPr>
      </p:pic>
      <p:cxnSp>
        <p:nvCxnSpPr>
          <p:cNvPr id="35" name="Connecteur droit avec flèche 34">
            <a:extLst>
              <a:ext uri="{FF2B5EF4-FFF2-40B4-BE49-F238E27FC236}">
                <a16:creationId xmlns="" xmlns:a16="http://schemas.microsoft.com/office/drawing/2014/main" id="{70CD733A-EA6A-41EE-A855-D37B5D769C00}"/>
              </a:ext>
            </a:extLst>
          </p:cNvPr>
          <p:cNvCxnSpPr>
            <a:cxnSpLocks/>
          </p:cNvCxnSpPr>
          <p:nvPr/>
        </p:nvCxnSpPr>
        <p:spPr>
          <a:xfrm>
            <a:off x="2636371" y="1312372"/>
            <a:ext cx="1744243" cy="167875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44" name="ZoneTexte 94">
            <a:extLst>
              <a:ext uri="{FF2B5EF4-FFF2-40B4-BE49-F238E27FC236}">
                <a16:creationId xmlns="" xmlns:a16="http://schemas.microsoft.com/office/drawing/2014/main" id="{2EFF917C-70E7-41FE-AA5E-B9EA2EB07D7A}"/>
              </a:ext>
            </a:extLst>
          </p:cNvPr>
          <p:cNvSpPr txBox="1">
            <a:spLocks noChangeArrowheads="1"/>
          </p:cNvSpPr>
          <p:nvPr/>
        </p:nvSpPr>
        <p:spPr bwMode="auto">
          <a:xfrm>
            <a:off x="4533964" y="2197506"/>
            <a:ext cx="3727534"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Décaler</a:t>
            </a:r>
            <a:r>
              <a:rPr lang="fr-FR" altLang="fr-FR" sz="1200" dirty="0">
                <a:latin typeface="Calibri"/>
                <a:cs typeface="Calibri"/>
                <a:sym typeface="Wingdings" panose="05000000000000000000" pitchFamily="2" charset="2"/>
              </a:rPr>
              <a:t> votre souris sur la limite gauche de l’écran un cadre bleu vous indique un emplacement possible</a:t>
            </a:r>
          </a:p>
          <a:p>
            <a:pPr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Relâcher</a:t>
            </a:r>
            <a:r>
              <a:rPr lang="fr-FR" altLang="fr-FR" sz="1200" dirty="0">
                <a:latin typeface="Calibri"/>
                <a:cs typeface="Calibri"/>
                <a:sym typeface="Wingdings" panose="05000000000000000000" pitchFamily="2" charset="2"/>
              </a:rPr>
              <a:t> le bouton gauche de la souris</a:t>
            </a:r>
          </a:p>
        </p:txBody>
      </p:sp>
      <p:grpSp>
        <p:nvGrpSpPr>
          <p:cNvPr id="45" name="Groupe 95">
            <a:extLst>
              <a:ext uri="{FF2B5EF4-FFF2-40B4-BE49-F238E27FC236}">
                <a16:creationId xmlns="" xmlns:a16="http://schemas.microsoft.com/office/drawing/2014/main" id="{087AF1A1-0AAC-49B6-A2F6-3D57F5B42183}"/>
              </a:ext>
            </a:extLst>
          </p:cNvPr>
          <p:cNvGrpSpPr>
            <a:grpSpLocks/>
          </p:cNvGrpSpPr>
          <p:nvPr/>
        </p:nvGrpSpPr>
        <p:grpSpPr bwMode="auto">
          <a:xfrm>
            <a:off x="4366405" y="2063440"/>
            <a:ext cx="334963" cy="277813"/>
            <a:chOff x="4198688" y="2087836"/>
            <a:chExt cx="318782" cy="277860"/>
          </a:xfrm>
        </p:grpSpPr>
        <p:sp>
          <p:nvSpPr>
            <p:cNvPr id="46" name="Ellipse 45">
              <a:extLst>
                <a:ext uri="{FF2B5EF4-FFF2-40B4-BE49-F238E27FC236}">
                  <a16:creationId xmlns="" xmlns:a16="http://schemas.microsoft.com/office/drawing/2014/main" id="{DEF048F5-4AE2-4E3D-91D2-381680976167}"/>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47" name="ZoneTexte 97">
              <a:extLst>
                <a:ext uri="{FF2B5EF4-FFF2-40B4-BE49-F238E27FC236}">
                  <a16:creationId xmlns="" xmlns:a16="http://schemas.microsoft.com/office/drawing/2014/main" id="{A07A2309-1EE2-4418-A3F4-DF8893553F94}"/>
                </a:ext>
              </a:extLst>
            </p:cNvPr>
            <p:cNvSpPr txBox="1">
              <a:spLocks noChangeArrowheads="1"/>
            </p:cNvSpPr>
            <p:nvPr/>
          </p:nvSpPr>
          <p:spPr bwMode="auto">
            <a:xfrm>
              <a:off x="4198688" y="208783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7</a:t>
              </a:r>
            </a:p>
          </p:txBody>
        </p:sp>
      </p:grpSp>
      <p:cxnSp>
        <p:nvCxnSpPr>
          <p:cNvPr id="48" name="Connecteur droit avec flèche 47">
            <a:extLst>
              <a:ext uri="{FF2B5EF4-FFF2-40B4-BE49-F238E27FC236}">
                <a16:creationId xmlns="" xmlns:a16="http://schemas.microsoft.com/office/drawing/2014/main" id="{AC1D8DFB-DD42-4F25-8025-0969F2A876CB}"/>
              </a:ext>
            </a:extLst>
          </p:cNvPr>
          <p:cNvCxnSpPr>
            <a:cxnSpLocks/>
            <a:stCxn id="44" idx="2"/>
          </p:cNvCxnSpPr>
          <p:nvPr/>
        </p:nvCxnSpPr>
        <p:spPr>
          <a:xfrm>
            <a:off x="6397731" y="2843837"/>
            <a:ext cx="1863767" cy="51450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274279436"/>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Image 32">
            <a:extLst>
              <a:ext uri="{FF2B5EF4-FFF2-40B4-BE49-F238E27FC236}">
                <a16:creationId xmlns="" xmlns:a16="http://schemas.microsoft.com/office/drawing/2014/main" id="{78B1D6B1-7C26-4D03-AF0C-5D2020F2369D}"/>
              </a:ext>
            </a:extLst>
          </p:cNvPr>
          <p:cNvPicPr>
            <a:picLocks noChangeAspect="1"/>
          </p:cNvPicPr>
          <p:nvPr/>
        </p:nvPicPr>
        <p:blipFill rotWithShape="1">
          <a:blip r:embed="rId2"/>
          <a:srcRect b="60976"/>
          <a:stretch/>
        </p:blipFill>
        <p:spPr>
          <a:xfrm>
            <a:off x="969818" y="1182255"/>
            <a:ext cx="7675418" cy="2068945"/>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80</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4. Mise en forme des plans et impressions</a:t>
            </a:r>
            <a:endParaRPr lang="fr-FR" sz="2400" dirty="0">
              <a:solidFill>
                <a:srgbClr val="002060"/>
              </a:solidFill>
              <a:effectLst>
                <a:outerShdw blurRad="38100" dist="38100" dir="2700000" algn="tl">
                  <a:srgbClr val="000000">
                    <a:alpha val="43137"/>
                  </a:srgbClr>
                </a:outerShdw>
              </a:effectLst>
            </a:endParaRPr>
          </a:p>
          <a:p>
            <a:pPr eaLnBrk="1" fontAlgn="auto" hangingPunct="1">
              <a:spcBef>
                <a:spcPts val="0"/>
              </a:spcBef>
              <a:spcAft>
                <a:spcPts val="0"/>
              </a:spcAft>
              <a:defRPr/>
            </a:pPr>
            <a:r>
              <a:rPr lang="fr-FR" dirty="0">
                <a:solidFill>
                  <a:srgbClr val="002060"/>
                </a:solidFill>
              </a:rPr>
              <a:t>4.2. Création des vues de coupes</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1858101" y="2557998"/>
            <a:ext cx="6094408"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 le menu </a:t>
            </a:r>
            <a:r>
              <a:rPr lang="fr-FR" altLang="fr-FR" sz="1200" i="1" dirty="0">
                <a:latin typeface="Calibri"/>
                <a:cs typeface="Calibri"/>
                <a:sym typeface="Wingdings" panose="05000000000000000000" pitchFamily="2" charset="2"/>
              </a:rPr>
              <a:t>« Vue »</a:t>
            </a:r>
            <a:r>
              <a:rPr lang="fr-FR" altLang="fr-FR" sz="1200" dirty="0">
                <a:latin typeface="Calibri"/>
                <a:cs typeface="Calibri"/>
                <a:sym typeface="Wingdings" panose="05000000000000000000" pitchFamily="2" charset="2"/>
              </a:rPr>
              <a:t> puis la commande « Coupe »</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Implanter </a:t>
            </a:r>
            <a:r>
              <a:rPr lang="fr-FR" altLang="fr-FR" sz="1200" dirty="0">
                <a:latin typeface="Calibri"/>
                <a:cs typeface="Calibri"/>
                <a:sym typeface="Wingdings" panose="05000000000000000000" pitchFamily="2" charset="2"/>
              </a:rPr>
              <a:t>votre vue de coupe en sélectionnant le point de départ et le point d’arrivée</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1728859" y="2373408"/>
            <a:ext cx="256839"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cxnSp>
        <p:nvCxnSpPr>
          <p:cNvPr id="19" name="Connecteur droit avec flèche 18">
            <a:extLst>
              <a:ext uri="{FF2B5EF4-FFF2-40B4-BE49-F238E27FC236}">
                <a16:creationId xmlns="" xmlns:a16="http://schemas.microsoft.com/office/drawing/2014/main" id="{391F27A8-1824-4461-9428-B02805AF9587}"/>
              </a:ext>
            </a:extLst>
          </p:cNvPr>
          <p:cNvCxnSpPr>
            <a:cxnSpLocks/>
            <a:stCxn id="8" idx="0"/>
          </p:cNvCxnSpPr>
          <p:nvPr/>
        </p:nvCxnSpPr>
        <p:spPr>
          <a:xfrm flipH="1" flipV="1">
            <a:off x="4239491" y="1632772"/>
            <a:ext cx="665814" cy="92522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6" name="Connecteur droit avec flèche 15">
            <a:extLst>
              <a:ext uri="{FF2B5EF4-FFF2-40B4-BE49-F238E27FC236}">
                <a16:creationId xmlns="" xmlns:a16="http://schemas.microsoft.com/office/drawing/2014/main" id="{996F828C-6D8B-4EF2-8767-FDB05EA77422}"/>
              </a:ext>
            </a:extLst>
          </p:cNvPr>
          <p:cNvCxnSpPr>
            <a:cxnSpLocks/>
            <a:stCxn id="8" idx="0"/>
          </p:cNvCxnSpPr>
          <p:nvPr/>
        </p:nvCxnSpPr>
        <p:spPr>
          <a:xfrm flipH="1" flipV="1">
            <a:off x="4756177" y="1358220"/>
            <a:ext cx="149128" cy="119977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34" name="ZoneTexte 1">
            <a:extLst>
              <a:ext uri="{FF2B5EF4-FFF2-40B4-BE49-F238E27FC236}">
                <a16:creationId xmlns="" xmlns:a16="http://schemas.microsoft.com/office/drawing/2014/main" id="{4A57C52C-CF12-41CF-B406-976AB1E05BF8}"/>
              </a:ext>
            </a:extLst>
          </p:cNvPr>
          <p:cNvSpPr txBox="1"/>
          <p:nvPr/>
        </p:nvSpPr>
        <p:spPr>
          <a:xfrm>
            <a:off x="728569" y="791097"/>
            <a:ext cx="8112871" cy="523220"/>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a:defRPr/>
            </a:pPr>
            <a:r>
              <a:rPr lang="fr-FR" sz="1400" i="1" dirty="0">
                <a:latin typeface="Calibri"/>
                <a:cs typeface="Calibri"/>
              </a:rPr>
              <a:t>Les vues de coupes permettent de montrer les détails du projet qui ne sont pas visibles sur les plans de niveau,</a:t>
            </a:r>
          </a:p>
          <a:p>
            <a:pPr algn="just">
              <a:defRPr/>
            </a:pPr>
            <a:r>
              <a:rPr lang="fr-FR" sz="1400" i="1" dirty="0">
                <a:latin typeface="Calibri"/>
                <a:cs typeface="Calibri"/>
              </a:rPr>
              <a:t>notamment toutes les cotes d’altimétrie.</a:t>
            </a:r>
            <a:endParaRPr lang="fr-FR" sz="1400" i="1" dirty="0">
              <a:latin typeface="+mn-lt"/>
              <a:cs typeface="Calibri"/>
            </a:endParaRPr>
          </a:p>
        </p:txBody>
      </p:sp>
      <p:grpSp>
        <p:nvGrpSpPr>
          <p:cNvPr id="35" name="Groupe 34">
            <a:extLst>
              <a:ext uri="{FF2B5EF4-FFF2-40B4-BE49-F238E27FC236}">
                <a16:creationId xmlns="" xmlns:a16="http://schemas.microsoft.com/office/drawing/2014/main" id="{B2DCDF6F-FF78-43B6-AB24-420E1F91596C}"/>
              </a:ext>
            </a:extLst>
          </p:cNvPr>
          <p:cNvGrpSpPr>
            <a:grpSpLocks/>
          </p:cNvGrpSpPr>
          <p:nvPr/>
        </p:nvGrpSpPr>
        <p:grpSpPr bwMode="auto">
          <a:xfrm>
            <a:off x="593649" y="663470"/>
            <a:ext cx="336903" cy="277813"/>
            <a:chOff x="4246088" y="4664940"/>
            <a:chExt cx="318782" cy="277860"/>
          </a:xfrm>
        </p:grpSpPr>
        <p:sp>
          <p:nvSpPr>
            <p:cNvPr id="36" name="Ellipse 35">
              <a:extLst>
                <a:ext uri="{FF2B5EF4-FFF2-40B4-BE49-F238E27FC236}">
                  <a16:creationId xmlns="" xmlns:a16="http://schemas.microsoft.com/office/drawing/2014/main" id="{334F2075-0570-4648-9062-422FA732194A}"/>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37" name="ZoneTexte 97">
              <a:extLst>
                <a:ext uri="{FF2B5EF4-FFF2-40B4-BE49-F238E27FC236}">
                  <a16:creationId xmlns="" xmlns:a16="http://schemas.microsoft.com/office/drawing/2014/main" id="{11326CE7-9DE3-402C-9B00-01BD1529B250}"/>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1</a:t>
              </a:r>
            </a:p>
          </p:txBody>
        </p:sp>
      </p:grpSp>
      <p:pic>
        <p:nvPicPr>
          <p:cNvPr id="43" name="Image 42">
            <a:extLst>
              <a:ext uri="{FF2B5EF4-FFF2-40B4-BE49-F238E27FC236}">
                <a16:creationId xmlns="" xmlns:a16="http://schemas.microsoft.com/office/drawing/2014/main" id="{37ADAF0F-CAFD-45FC-AD32-3DB107B7D208}"/>
              </a:ext>
            </a:extLst>
          </p:cNvPr>
          <p:cNvPicPr>
            <a:picLocks noChangeAspect="1"/>
          </p:cNvPicPr>
          <p:nvPr/>
        </p:nvPicPr>
        <p:blipFill rotWithShape="1">
          <a:blip r:embed="rId3"/>
          <a:srcRect l="33125" t="50791" r="34546" b="21347"/>
          <a:stretch/>
        </p:blipFill>
        <p:spPr>
          <a:xfrm>
            <a:off x="3527715" y="3483224"/>
            <a:ext cx="4280440" cy="2766754"/>
          </a:xfrm>
          <a:prstGeom prst="rect">
            <a:avLst/>
          </a:prstGeom>
        </p:spPr>
      </p:pic>
      <p:cxnSp>
        <p:nvCxnSpPr>
          <p:cNvPr id="44" name="Connecteur droit avec flèche 43">
            <a:extLst>
              <a:ext uri="{FF2B5EF4-FFF2-40B4-BE49-F238E27FC236}">
                <a16:creationId xmlns="" xmlns:a16="http://schemas.microsoft.com/office/drawing/2014/main" id="{5F6092E2-7053-43AA-B886-48F18944D3F0}"/>
              </a:ext>
            </a:extLst>
          </p:cNvPr>
          <p:cNvCxnSpPr>
            <a:cxnSpLocks/>
          </p:cNvCxnSpPr>
          <p:nvPr/>
        </p:nvCxnSpPr>
        <p:spPr>
          <a:xfrm>
            <a:off x="3028950" y="3019663"/>
            <a:ext cx="2217305" cy="256833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7" name="Connecteur droit avec flèche 46">
            <a:extLst>
              <a:ext uri="{FF2B5EF4-FFF2-40B4-BE49-F238E27FC236}">
                <a16:creationId xmlns="" xmlns:a16="http://schemas.microsoft.com/office/drawing/2014/main" id="{D325E38A-ACD0-4C2D-A8B9-CD9C46C3EDA0}"/>
              </a:ext>
            </a:extLst>
          </p:cNvPr>
          <p:cNvCxnSpPr>
            <a:cxnSpLocks/>
          </p:cNvCxnSpPr>
          <p:nvPr/>
        </p:nvCxnSpPr>
        <p:spPr>
          <a:xfrm>
            <a:off x="3028950" y="3008515"/>
            <a:ext cx="2217305" cy="91602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041807322"/>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4F440CEF-F1AB-4AED-8594-E39115F21BF3}"/>
              </a:ext>
            </a:extLst>
          </p:cNvPr>
          <p:cNvPicPr>
            <a:picLocks noChangeAspect="1"/>
          </p:cNvPicPr>
          <p:nvPr/>
        </p:nvPicPr>
        <p:blipFill>
          <a:blip r:embed="rId2"/>
          <a:stretch>
            <a:fillRect/>
          </a:stretch>
        </p:blipFill>
        <p:spPr>
          <a:xfrm>
            <a:off x="1065472" y="799104"/>
            <a:ext cx="7484879" cy="5613659"/>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81</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4. Mise en forme des plans et impressions</a:t>
            </a:r>
            <a:endParaRPr lang="fr-FR" sz="2400" dirty="0">
              <a:solidFill>
                <a:srgbClr val="002060"/>
              </a:solidFill>
              <a:effectLst>
                <a:outerShdw blurRad="38100" dist="38100" dir="2700000" algn="tl">
                  <a:srgbClr val="000000">
                    <a:alpha val="43137"/>
                  </a:srgbClr>
                </a:outerShdw>
              </a:effectLst>
            </a:endParaRPr>
          </a:p>
          <a:p>
            <a:pPr eaLnBrk="1" fontAlgn="auto" hangingPunct="1">
              <a:spcBef>
                <a:spcPts val="0"/>
              </a:spcBef>
              <a:spcAft>
                <a:spcPts val="0"/>
              </a:spcAft>
              <a:defRPr/>
            </a:pPr>
            <a:r>
              <a:rPr lang="fr-FR" dirty="0">
                <a:solidFill>
                  <a:srgbClr val="002060"/>
                </a:solidFill>
              </a:rPr>
              <a:t>4.2. Création des vues de coupes</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1858101" y="2557998"/>
            <a:ext cx="6094408"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marL="0" indent="0" algn="just" eaLnBrk="1" hangingPunct="1">
              <a:lnSpc>
                <a:spcPct val="100000"/>
              </a:lnSpc>
              <a:spcBef>
                <a:spcPct val="0"/>
              </a:spcBef>
              <a:buNone/>
              <a:defRPr/>
            </a:pPr>
            <a:r>
              <a:rPr lang="fr-FR" altLang="fr-FR" sz="1200" dirty="0">
                <a:latin typeface="Calibri"/>
                <a:cs typeface="Calibri"/>
                <a:sym typeface="Wingdings" panose="05000000000000000000" pitchFamily="2" charset="2"/>
              </a:rPr>
              <a:t>Les pointillés délimitent la largeur et la profondeur de la vue de coupe</a:t>
            </a:r>
          </a:p>
          <a:p>
            <a:pPr algn="just"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Double</a:t>
            </a:r>
            <a:r>
              <a:rPr lang="fr-FR" altLang="fr-FR" sz="1200" b="1" dirty="0">
                <a:latin typeface="Calibri"/>
                <a:cs typeface="Calibri"/>
                <a:sym typeface="Wingdings" panose="05000000000000000000" pitchFamily="2" charset="2"/>
              </a:rPr>
              <a:t> Cliquer </a:t>
            </a:r>
            <a:r>
              <a:rPr lang="fr-FR" altLang="fr-FR" sz="1200" dirty="0">
                <a:latin typeface="Calibri"/>
                <a:cs typeface="Calibri"/>
                <a:sym typeface="Wingdings" panose="05000000000000000000" pitchFamily="2" charset="2"/>
              </a:rPr>
              <a:t> sur la vue de coupe pour changer de vue (sinon vous la retrouvez dans l’arborescence des vues comme d’habitude)</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1728859" y="2373408"/>
            <a:ext cx="256839"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3</a:t>
              </a:r>
            </a:p>
          </p:txBody>
        </p:sp>
      </p:grpSp>
      <p:cxnSp>
        <p:nvCxnSpPr>
          <p:cNvPr id="19" name="Connecteur droit avec flèche 18">
            <a:extLst>
              <a:ext uri="{FF2B5EF4-FFF2-40B4-BE49-F238E27FC236}">
                <a16:creationId xmlns="" xmlns:a16="http://schemas.microsoft.com/office/drawing/2014/main" id="{391F27A8-1824-4461-9428-B02805AF9587}"/>
              </a:ext>
            </a:extLst>
          </p:cNvPr>
          <p:cNvCxnSpPr>
            <a:cxnSpLocks/>
          </p:cNvCxnSpPr>
          <p:nvPr/>
        </p:nvCxnSpPr>
        <p:spPr>
          <a:xfrm>
            <a:off x="3888509" y="3204329"/>
            <a:ext cx="1016796" cy="64723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4" name="Connecteur droit avec flèche 43">
            <a:extLst>
              <a:ext uri="{FF2B5EF4-FFF2-40B4-BE49-F238E27FC236}">
                <a16:creationId xmlns="" xmlns:a16="http://schemas.microsoft.com/office/drawing/2014/main" id="{5F6092E2-7053-43AA-B886-48F18944D3F0}"/>
              </a:ext>
            </a:extLst>
          </p:cNvPr>
          <p:cNvCxnSpPr>
            <a:cxnSpLocks/>
          </p:cNvCxnSpPr>
          <p:nvPr/>
        </p:nvCxnSpPr>
        <p:spPr>
          <a:xfrm>
            <a:off x="3278909" y="3204329"/>
            <a:ext cx="960582" cy="147850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7" name="Connecteur droit avec flèche 46">
            <a:extLst>
              <a:ext uri="{FF2B5EF4-FFF2-40B4-BE49-F238E27FC236}">
                <a16:creationId xmlns="" xmlns:a16="http://schemas.microsoft.com/office/drawing/2014/main" id="{D325E38A-ACD0-4C2D-A8B9-CD9C46C3EDA0}"/>
              </a:ext>
            </a:extLst>
          </p:cNvPr>
          <p:cNvCxnSpPr>
            <a:cxnSpLocks/>
          </p:cNvCxnSpPr>
          <p:nvPr/>
        </p:nvCxnSpPr>
        <p:spPr>
          <a:xfrm>
            <a:off x="3278909" y="3204329"/>
            <a:ext cx="960582" cy="85043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730212858"/>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C33FAD75-82EB-4C11-A4EB-194E56FFA638}"/>
              </a:ext>
            </a:extLst>
          </p:cNvPr>
          <p:cNvPicPr>
            <a:picLocks noChangeAspect="1"/>
          </p:cNvPicPr>
          <p:nvPr/>
        </p:nvPicPr>
        <p:blipFill>
          <a:blip r:embed="rId2"/>
          <a:stretch>
            <a:fillRect/>
          </a:stretch>
        </p:blipFill>
        <p:spPr>
          <a:xfrm>
            <a:off x="1663574" y="782537"/>
            <a:ext cx="6256717" cy="4692538"/>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82</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4. Mise en forme des plans et impressions</a:t>
            </a:r>
            <a:endParaRPr lang="fr-FR" sz="2400" dirty="0">
              <a:solidFill>
                <a:srgbClr val="002060"/>
              </a:solidFill>
              <a:effectLst>
                <a:outerShdw blurRad="38100" dist="38100" dir="2700000" algn="tl">
                  <a:srgbClr val="000000">
                    <a:alpha val="43137"/>
                  </a:srgbClr>
                </a:outerShdw>
              </a:effectLst>
            </a:endParaRPr>
          </a:p>
          <a:p>
            <a:pPr eaLnBrk="1" fontAlgn="auto" hangingPunct="1">
              <a:spcBef>
                <a:spcPts val="0"/>
              </a:spcBef>
              <a:spcAft>
                <a:spcPts val="0"/>
              </a:spcAft>
              <a:defRPr/>
            </a:pPr>
            <a:r>
              <a:rPr lang="fr-FR" dirty="0">
                <a:solidFill>
                  <a:srgbClr val="002060"/>
                </a:solidFill>
              </a:rPr>
              <a:t>4.2. Création des vues de coupes</a:t>
            </a:r>
            <a:endParaRPr lang="fr-FR" sz="2000" dirty="0">
              <a:solidFill>
                <a:srgbClr val="002060"/>
              </a:solidFill>
            </a:endParaRPr>
          </a:p>
        </p:txBody>
      </p:sp>
      <p:cxnSp>
        <p:nvCxnSpPr>
          <p:cNvPr id="19" name="Connecteur droit avec flèche 18">
            <a:extLst>
              <a:ext uri="{FF2B5EF4-FFF2-40B4-BE49-F238E27FC236}">
                <a16:creationId xmlns="" xmlns:a16="http://schemas.microsoft.com/office/drawing/2014/main" id="{391F27A8-1824-4461-9428-B02805AF9587}"/>
              </a:ext>
            </a:extLst>
          </p:cNvPr>
          <p:cNvCxnSpPr>
            <a:cxnSpLocks/>
          </p:cNvCxnSpPr>
          <p:nvPr/>
        </p:nvCxnSpPr>
        <p:spPr>
          <a:xfrm>
            <a:off x="4572000" y="2266446"/>
            <a:ext cx="544394" cy="243146"/>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cxnSp>
        <p:nvCxnSpPr>
          <p:cNvPr id="47" name="Connecteur droit avec flèche 46">
            <a:extLst>
              <a:ext uri="{FF2B5EF4-FFF2-40B4-BE49-F238E27FC236}">
                <a16:creationId xmlns="" xmlns:a16="http://schemas.microsoft.com/office/drawing/2014/main" id="{D325E38A-ACD0-4C2D-A8B9-CD9C46C3EDA0}"/>
              </a:ext>
            </a:extLst>
          </p:cNvPr>
          <p:cNvCxnSpPr>
            <a:cxnSpLocks/>
          </p:cNvCxnSpPr>
          <p:nvPr/>
        </p:nvCxnSpPr>
        <p:spPr>
          <a:xfrm flipH="1">
            <a:off x="4352067" y="2241856"/>
            <a:ext cx="219933" cy="505276"/>
          </a:xfrm>
          <a:prstGeom prst="straightConnector1">
            <a:avLst/>
          </a:prstGeom>
          <a:ln>
            <a:tailEnd type="triangle"/>
          </a:ln>
        </p:spPr>
        <p:style>
          <a:lnRef idx="3">
            <a:schemeClr val="accent5"/>
          </a:lnRef>
          <a:fillRef idx="0">
            <a:schemeClr val="accent5"/>
          </a:fillRef>
          <a:effectRef idx="2">
            <a:schemeClr val="accent5"/>
          </a:effectRef>
          <a:fontRef idx="minor">
            <a:schemeClr val="tx1"/>
          </a:fontRef>
        </p:style>
      </p:cxnSp>
      <p:sp>
        <p:nvSpPr>
          <p:cNvPr id="20" name="ZoneTexte 1">
            <a:extLst>
              <a:ext uri="{FF2B5EF4-FFF2-40B4-BE49-F238E27FC236}">
                <a16:creationId xmlns="" xmlns:a16="http://schemas.microsoft.com/office/drawing/2014/main" id="{CF33B0C3-C833-416A-9F7A-F2296552B1E0}"/>
              </a:ext>
            </a:extLst>
          </p:cNvPr>
          <p:cNvSpPr txBox="1"/>
          <p:nvPr/>
        </p:nvSpPr>
        <p:spPr>
          <a:xfrm>
            <a:off x="1088788" y="1958669"/>
            <a:ext cx="8055212" cy="307777"/>
          </a:xfrm>
          <a:prstGeom prst="rect">
            <a:avLst/>
          </a:prstGeom>
          <a:solidFill>
            <a:srgbClr val="CCFFFF"/>
          </a:solidFill>
          <a:ln>
            <a:solidFill>
              <a:schemeClr val="accent5">
                <a:lumMod val="50000"/>
              </a:schemeClr>
            </a:solidFill>
          </a:ln>
        </p:spPr>
        <p:txBody>
          <a:bodyPr wrap="square"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algn="just" eaLnBrk="1" hangingPunct="1">
              <a:defRPr/>
            </a:pPr>
            <a:r>
              <a:rPr lang="fr-FR" altLang="fr-FR" sz="1400" i="1" dirty="0">
                <a:latin typeface="Calibri"/>
                <a:cs typeface="Calibri"/>
                <a:sym typeface="Wingdings" panose="05000000000000000000" pitchFamily="2" charset="2"/>
              </a:rPr>
              <a:t>Comme pour les autres vues vous pouvez modifier le cadre de vue en déplaçant les cercles</a:t>
            </a:r>
          </a:p>
        </p:txBody>
      </p:sp>
      <p:grpSp>
        <p:nvGrpSpPr>
          <p:cNvPr id="21" name="Groupe 20">
            <a:extLst>
              <a:ext uri="{FF2B5EF4-FFF2-40B4-BE49-F238E27FC236}">
                <a16:creationId xmlns="" xmlns:a16="http://schemas.microsoft.com/office/drawing/2014/main" id="{75FC4D86-ACC3-4266-821D-E5602E65B5F7}"/>
              </a:ext>
            </a:extLst>
          </p:cNvPr>
          <p:cNvGrpSpPr>
            <a:grpSpLocks/>
          </p:cNvGrpSpPr>
          <p:nvPr/>
        </p:nvGrpSpPr>
        <p:grpSpPr bwMode="auto">
          <a:xfrm>
            <a:off x="953867" y="1831042"/>
            <a:ext cx="336903" cy="277813"/>
            <a:chOff x="4246088" y="4664940"/>
            <a:chExt cx="318782" cy="277860"/>
          </a:xfrm>
        </p:grpSpPr>
        <p:sp>
          <p:nvSpPr>
            <p:cNvPr id="22" name="Ellipse 21">
              <a:extLst>
                <a:ext uri="{FF2B5EF4-FFF2-40B4-BE49-F238E27FC236}">
                  <a16:creationId xmlns="" xmlns:a16="http://schemas.microsoft.com/office/drawing/2014/main" id="{B3730343-BE66-485F-93FF-D96F3D6EE8A9}"/>
                </a:ext>
              </a:extLst>
            </p:cNvPr>
            <p:cNvSpPr/>
            <p:nvPr/>
          </p:nvSpPr>
          <p:spPr>
            <a:xfrm>
              <a:off x="4246088" y="4679230"/>
              <a:ext cx="255328" cy="263570"/>
            </a:xfrm>
            <a:prstGeom prst="ellipse">
              <a:avLst/>
            </a:prstGeom>
            <a:solidFill>
              <a:srgbClr val="CCFFFF"/>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lIns="91440" tIns="45720" rIns="91440" bIns="45720" anchor="ctr"/>
            <a:lstStyle>
              <a:defPPr>
                <a:defRPr lang="en-US"/>
              </a:defPPr>
              <a:lvl1pPr algn="l" defTabSz="457200" rtl="0" eaLnBrk="0" fontAlgn="base" hangingPunct="0">
                <a:spcBef>
                  <a:spcPct val="0"/>
                </a:spcBef>
                <a:spcAft>
                  <a:spcPct val="0"/>
                </a:spcAft>
                <a:defRPr kern="1200">
                  <a:solidFill>
                    <a:schemeClr val="lt1"/>
                  </a:solidFill>
                  <a:latin typeface="+mn-lt"/>
                  <a:ea typeface="+mn-ea"/>
                  <a:cs typeface="+mn-cs"/>
                </a:defRPr>
              </a:lvl1pPr>
              <a:lvl2pPr marL="457200" algn="l" defTabSz="457200" rtl="0" eaLnBrk="0" fontAlgn="base" hangingPunct="0">
                <a:spcBef>
                  <a:spcPct val="0"/>
                </a:spcBef>
                <a:spcAft>
                  <a:spcPct val="0"/>
                </a:spcAft>
                <a:defRPr kern="1200">
                  <a:solidFill>
                    <a:schemeClr val="lt1"/>
                  </a:solidFill>
                  <a:latin typeface="+mn-lt"/>
                  <a:ea typeface="+mn-ea"/>
                  <a:cs typeface="+mn-cs"/>
                </a:defRPr>
              </a:lvl2pPr>
              <a:lvl3pPr marL="914400" algn="l" defTabSz="457200" rtl="0" eaLnBrk="0" fontAlgn="base" hangingPunct="0">
                <a:spcBef>
                  <a:spcPct val="0"/>
                </a:spcBef>
                <a:spcAft>
                  <a:spcPct val="0"/>
                </a:spcAft>
                <a:defRPr kern="1200">
                  <a:solidFill>
                    <a:schemeClr val="lt1"/>
                  </a:solidFill>
                  <a:latin typeface="+mn-lt"/>
                  <a:ea typeface="+mn-ea"/>
                  <a:cs typeface="+mn-cs"/>
                </a:defRPr>
              </a:lvl3pPr>
              <a:lvl4pPr marL="1371600" algn="l" defTabSz="457200" rtl="0" eaLnBrk="0" fontAlgn="base" hangingPunct="0">
                <a:spcBef>
                  <a:spcPct val="0"/>
                </a:spcBef>
                <a:spcAft>
                  <a:spcPct val="0"/>
                </a:spcAft>
                <a:defRPr kern="1200">
                  <a:solidFill>
                    <a:schemeClr val="lt1"/>
                  </a:solidFill>
                  <a:latin typeface="+mn-lt"/>
                  <a:ea typeface="+mn-ea"/>
                  <a:cs typeface="+mn-cs"/>
                </a:defRPr>
              </a:lvl4pPr>
              <a:lvl5pPr marL="1828800" algn="l" defTabSz="457200"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fr-FR" sz="1200" dirty="0">
                <a:cs typeface="Calibri"/>
              </a:endParaRPr>
            </a:p>
          </p:txBody>
        </p:sp>
        <p:sp>
          <p:nvSpPr>
            <p:cNvPr id="23" name="ZoneTexte 97">
              <a:extLst>
                <a:ext uri="{FF2B5EF4-FFF2-40B4-BE49-F238E27FC236}">
                  <a16:creationId xmlns="" xmlns:a16="http://schemas.microsoft.com/office/drawing/2014/main" id="{082218B3-11AD-4A11-922B-D7911FAB4CB0}"/>
                </a:ext>
              </a:extLst>
            </p:cNvPr>
            <p:cNvSpPr txBox="1">
              <a:spLocks noChangeArrowheads="1"/>
            </p:cNvSpPr>
            <p:nvPr/>
          </p:nvSpPr>
          <p:spPr bwMode="auto">
            <a:xfrm>
              <a:off x="4246088" y="4664940"/>
              <a:ext cx="318782"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defPPr>
                <a:defRPr lang="en-US"/>
              </a:defPPr>
              <a:lvl1pPr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Calibri" panose="020F0502020204030204" pitchFamily="34" charset="0"/>
                  <a:ea typeface="+mn-ea"/>
                  <a:cs typeface="+mn-cs"/>
                </a:defRPr>
              </a:lvl5pPr>
              <a:lvl6pPr marL="2286000" algn="l" defTabSz="914400" rtl="0" eaLnBrk="1" latinLnBrk="0" hangingPunct="1">
                <a:defRPr kern="1200">
                  <a:solidFill>
                    <a:schemeClr val="tx1"/>
                  </a:solidFill>
                  <a:latin typeface="Calibri" panose="020F0502020204030204" pitchFamily="34" charset="0"/>
                  <a:ea typeface="+mn-ea"/>
                  <a:cs typeface="+mn-cs"/>
                </a:defRPr>
              </a:lvl6pPr>
              <a:lvl7pPr marL="2743200" algn="l" defTabSz="914400" rtl="0" eaLnBrk="1" latinLnBrk="0" hangingPunct="1">
                <a:defRPr kern="1200">
                  <a:solidFill>
                    <a:schemeClr val="tx1"/>
                  </a:solidFill>
                  <a:latin typeface="Calibri" panose="020F0502020204030204" pitchFamily="34" charset="0"/>
                  <a:ea typeface="+mn-ea"/>
                  <a:cs typeface="+mn-cs"/>
                </a:defRPr>
              </a:lvl7pPr>
              <a:lvl8pPr marL="3200400" algn="l" defTabSz="914400" rtl="0" eaLnBrk="1" latinLnBrk="0" hangingPunct="1">
                <a:defRPr kern="1200">
                  <a:solidFill>
                    <a:schemeClr val="tx1"/>
                  </a:solidFill>
                  <a:latin typeface="Calibri" panose="020F0502020204030204" pitchFamily="34" charset="0"/>
                  <a:ea typeface="+mn-ea"/>
                  <a:cs typeface="+mn-cs"/>
                </a:defRPr>
              </a:lvl8pPr>
              <a:lvl9pPr marL="3657600" algn="l" defTabSz="914400" rtl="0" eaLnBrk="1" latinLnBrk="0" hangingPunct="1">
                <a:defRPr kern="1200">
                  <a:solidFill>
                    <a:schemeClr val="tx1"/>
                  </a:solidFill>
                  <a:latin typeface="Calibri" panose="020F0502020204030204" pitchFamily="34" charset="0"/>
                  <a:ea typeface="+mn-ea"/>
                  <a:cs typeface="+mn-cs"/>
                </a:defRPr>
              </a:lvl9pPr>
            </a:lstStyle>
            <a:p>
              <a:pPr eaLnBrk="1" hangingPunct="1">
                <a:lnSpc>
                  <a:spcPct val="100000"/>
                </a:lnSpc>
                <a:spcBef>
                  <a:spcPct val="0"/>
                </a:spcBef>
                <a:buFontTx/>
                <a:buNone/>
              </a:pPr>
              <a:r>
                <a:rPr lang="fr-FR" altLang="fr-FR" sz="1200" dirty="0">
                  <a:latin typeface="Calibri"/>
                  <a:cs typeface="Calibri"/>
                </a:rPr>
                <a:t>4</a:t>
              </a:r>
            </a:p>
          </p:txBody>
        </p:sp>
      </p:grpSp>
      <p:sp>
        <p:nvSpPr>
          <p:cNvPr id="25" name="ZoneTexte 94">
            <a:extLst>
              <a:ext uri="{FF2B5EF4-FFF2-40B4-BE49-F238E27FC236}">
                <a16:creationId xmlns="" xmlns:a16="http://schemas.microsoft.com/office/drawing/2014/main" id="{676DA466-05EE-4791-8592-3B48E4B7CEE5}"/>
              </a:ext>
            </a:extLst>
          </p:cNvPr>
          <p:cNvSpPr txBox="1">
            <a:spLocks noChangeArrowheads="1"/>
          </p:cNvSpPr>
          <p:nvPr/>
        </p:nvSpPr>
        <p:spPr bwMode="auto">
          <a:xfrm>
            <a:off x="1931991" y="5371192"/>
            <a:ext cx="6094408"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Refaire la manipulation sur toutes les vues de coupes utiles (à chaque fois que vous avez des informations supplémentaires par exemple sur des ouvertures de tailles différentes)</a:t>
            </a:r>
          </a:p>
        </p:txBody>
      </p:sp>
      <p:grpSp>
        <p:nvGrpSpPr>
          <p:cNvPr id="26" name="Groupe 95">
            <a:extLst>
              <a:ext uri="{FF2B5EF4-FFF2-40B4-BE49-F238E27FC236}">
                <a16:creationId xmlns="" xmlns:a16="http://schemas.microsoft.com/office/drawing/2014/main" id="{F867D74F-8163-41EA-8B11-1BD53FEF4C3F}"/>
              </a:ext>
            </a:extLst>
          </p:cNvPr>
          <p:cNvGrpSpPr>
            <a:grpSpLocks/>
          </p:cNvGrpSpPr>
          <p:nvPr/>
        </p:nvGrpSpPr>
        <p:grpSpPr bwMode="auto">
          <a:xfrm>
            <a:off x="1802749" y="5186602"/>
            <a:ext cx="256839" cy="276999"/>
            <a:chOff x="4198688" y="2102123"/>
            <a:chExt cx="255328" cy="277046"/>
          </a:xfrm>
        </p:grpSpPr>
        <p:sp>
          <p:nvSpPr>
            <p:cNvPr id="27" name="Ellipse 26">
              <a:extLst>
                <a:ext uri="{FF2B5EF4-FFF2-40B4-BE49-F238E27FC236}">
                  <a16:creationId xmlns="" xmlns:a16="http://schemas.microsoft.com/office/drawing/2014/main" id="{006DE314-BD29-4622-97B1-ED8935CA17E8}"/>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8" name="ZoneTexte 97">
              <a:extLst>
                <a:ext uri="{FF2B5EF4-FFF2-40B4-BE49-F238E27FC236}">
                  <a16:creationId xmlns="" xmlns:a16="http://schemas.microsoft.com/office/drawing/2014/main" id="{A7F898DD-15D3-4089-B87D-3C7FBA85C72F}"/>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6</a:t>
              </a:r>
            </a:p>
          </p:txBody>
        </p:sp>
      </p:grpSp>
      <p:sp>
        <p:nvSpPr>
          <p:cNvPr id="17" name="ZoneTexte 94">
            <a:extLst>
              <a:ext uri="{FF2B5EF4-FFF2-40B4-BE49-F238E27FC236}">
                <a16:creationId xmlns="" xmlns:a16="http://schemas.microsoft.com/office/drawing/2014/main" id="{65FDF673-E5F8-4B0A-966A-CD02FAD59E67}"/>
              </a:ext>
            </a:extLst>
          </p:cNvPr>
          <p:cNvSpPr txBox="1">
            <a:spLocks noChangeArrowheads="1"/>
          </p:cNvSpPr>
          <p:nvPr/>
        </p:nvSpPr>
        <p:spPr bwMode="auto">
          <a:xfrm>
            <a:off x="1223709" y="4653623"/>
            <a:ext cx="6256717"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Mettre</a:t>
            </a:r>
            <a:r>
              <a:rPr lang="fr-FR" altLang="fr-FR" sz="1200" dirty="0">
                <a:latin typeface="Calibri"/>
                <a:cs typeface="Calibri"/>
                <a:sym typeface="Wingdings" panose="05000000000000000000" pitchFamily="2" charset="2"/>
              </a:rPr>
              <a:t> toutes les cotes verticales utiles (menu « Annoter/cote alignée ou linéaire »)</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Mettre</a:t>
            </a:r>
            <a:r>
              <a:rPr lang="fr-FR" altLang="fr-FR" sz="1200" dirty="0">
                <a:latin typeface="Calibri"/>
                <a:cs typeface="Calibri"/>
                <a:sym typeface="Wingdings" panose="05000000000000000000" pitchFamily="2" charset="2"/>
              </a:rPr>
              <a:t> les cotes d’altimétrie</a:t>
            </a:r>
          </a:p>
        </p:txBody>
      </p:sp>
      <p:grpSp>
        <p:nvGrpSpPr>
          <p:cNvPr id="18" name="Groupe 95">
            <a:extLst>
              <a:ext uri="{FF2B5EF4-FFF2-40B4-BE49-F238E27FC236}">
                <a16:creationId xmlns="" xmlns:a16="http://schemas.microsoft.com/office/drawing/2014/main" id="{8D443BD3-EEE2-40B5-A36E-8901DB085F44}"/>
              </a:ext>
            </a:extLst>
          </p:cNvPr>
          <p:cNvGrpSpPr>
            <a:grpSpLocks/>
          </p:cNvGrpSpPr>
          <p:nvPr/>
        </p:nvGrpSpPr>
        <p:grpSpPr bwMode="auto">
          <a:xfrm>
            <a:off x="1094467" y="4469033"/>
            <a:ext cx="256839" cy="276999"/>
            <a:chOff x="4198688" y="2102123"/>
            <a:chExt cx="255328" cy="277046"/>
          </a:xfrm>
        </p:grpSpPr>
        <p:sp>
          <p:nvSpPr>
            <p:cNvPr id="29" name="Ellipse 28">
              <a:extLst>
                <a:ext uri="{FF2B5EF4-FFF2-40B4-BE49-F238E27FC236}">
                  <a16:creationId xmlns="" xmlns:a16="http://schemas.microsoft.com/office/drawing/2014/main" id="{A52E658A-2FAD-48A9-B294-A3300367F9FA}"/>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0" name="ZoneTexte 97">
              <a:extLst>
                <a:ext uri="{FF2B5EF4-FFF2-40B4-BE49-F238E27FC236}">
                  <a16:creationId xmlns="" xmlns:a16="http://schemas.microsoft.com/office/drawing/2014/main" id="{615A725D-0C1E-42D1-9479-5DA7C951594C}"/>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5</a:t>
              </a:r>
            </a:p>
          </p:txBody>
        </p:sp>
      </p:grpSp>
      <p:cxnSp>
        <p:nvCxnSpPr>
          <p:cNvPr id="31" name="Connecteur droit avec flèche 30">
            <a:extLst>
              <a:ext uri="{FF2B5EF4-FFF2-40B4-BE49-F238E27FC236}">
                <a16:creationId xmlns="" xmlns:a16="http://schemas.microsoft.com/office/drawing/2014/main" id="{39316F84-9EAA-4467-9826-8A4E33857802}"/>
              </a:ext>
            </a:extLst>
          </p:cNvPr>
          <p:cNvCxnSpPr>
            <a:cxnSpLocks/>
          </p:cNvCxnSpPr>
          <p:nvPr/>
        </p:nvCxnSpPr>
        <p:spPr>
          <a:xfrm flipV="1">
            <a:off x="4352067" y="2747133"/>
            <a:ext cx="921499" cy="190649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2" name="Connecteur droit avec flèche 31">
            <a:extLst>
              <a:ext uri="{FF2B5EF4-FFF2-40B4-BE49-F238E27FC236}">
                <a16:creationId xmlns="" xmlns:a16="http://schemas.microsoft.com/office/drawing/2014/main" id="{3DAF08EB-F25F-44A0-B22B-891F9E544988}"/>
              </a:ext>
            </a:extLst>
          </p:cNvPr>
          <p:cNvCxnSpPr>
            <a:cxnSpLocks/>
            <a:stCxn id="17" idx="0"/>
          </p:cNvCxnSpPr>
          <p:nvPr/>
        </p:nvCxnSpPr>
        <p:spPr>
          <a:xfrm flipV="1">
            <a:off x="4352068" y="3854671"/>
            <a:ext cx="921498" cy="79895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3" name="Connecteur droit avec flèche 32">
            <a:extLst>
              <a:ext uri="{FF2B5EF4-FFF2-40B4-BE49-F238E27FC236}">
                <a16:creationId xmlns="" xmlns:a16="http://schemas.microsoft.com/office/drawing/2014/main" id="{815E4D02-F2CB-4B51-AC0C-1E36408E137D}"/>
              </a:ext>
            </a:extLst>
          </p:cNvPr>
          <p:cNvCxnSpPr>
            <a:cxnSpLocks/>
          </p:cNvCxnSpPr>
          <p:nvPr/>
        </p:nvCxnSpPr>
        <p:spPr>
          <a:xfrm flipH="1" flipV="1">
            <a:off x="3933497" y="4193629"/>
            <a:ext cx="418570" cy="45999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468815336"/>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82C9D59F-C6B5-485D-8503-1124DE3B854C}"/>
              </a:ext>
            </a:extLst>
          </p:cNvPr>
          <p:cNvPicPr>
            <a:picLocks noChangeAspect="1"/>
          </p:cNvPicPr>
          <p:nvPr/>
        </p:nvPicPr>
        <p:blipFill>
          <a:blip r:embed="rId2"/>
          <a:stretch>
            <a:fillRect/>
          </a:stretch>
        </p:blipFill>
        <p:spPr>
          <a:xfrm>
            <a:off x="979055" y="734290"/>
            <a:ext cx="7610764" cy="5708073"/>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83</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4. Mise en forme des plans et impressions</a:t>
            </a:r>
            <a:endParaRPr lang="fr-FR" sz="2400" dirty="0">
              <a:solidFill>
                <a:srgbClr val="002060"/>
              </a:solidFill>
              <a:effectLst>
                <a:outerShdw blurRad="38100" dist="38100" dir="2700000" algn="tl">
                  <a:srgbClr val="000000">
                    <a:alpha val="43137"/>
                  </a:srgbClr>
                </a:outerShdw>
              </a:effectLst>
            </a:endParaRPr>
          </a:p>
          <a:p>
            <a:pPr eaLnBrk="1" fontAlgn="auto" hangingPunct="1">
              <a:spcBef>
                <a:spcPts val="0"/>
              </a:spcBef>
              <a:spcAft>
                <a:spcPts val="0"/>
              </a:spcAft>
              <a:defRPr/>
            </a:pPr>
            <a:r>
              <a:rPr lang="fr-FR" dirty="0">
                <a:solidFill>
                  <a:srgbClr val="002060"/>
                </a:solidFill>
              </a:rPr>
              <a:t>4.3. Création d’une feuille</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1691893" y="4451700"/>
            <a:ext cx="4146382"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droit sur feuille</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 « Nouvelle feuille » dans le menu</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comme taille A2 paysage puis </a:t>
            </a:r>
            <a:r>
              <a:rPr lang="fr-FR" altLang="fr-FR" sz="1200" b="1" dirty="0">
                <a:latin typeface="Calibri"/>
                <a:cs typeface="Calibri"/>
                <a:sym typeface="Wingdings" panose="05000000000000000000" pitchFamily="2" charset="2"/>
              </a:rPr>
              <a:t>valider</a:t>
            </a:r>
            <a:r>
              <a:rPr lang="fr-FR" altLang="fr-FR" sz="1200" dirty="0">
                <a:latin typeface="Calibri"/>
                <a:cs typeface="Calibri"/>
                <a:sym typeface="Wingdings" panose="05000000000000000000" pitchFamily="2" charset="2"/>
              </a:rPr>
              <a:t> avec OK</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1562651" y="4267110"/>
            <a:ext cx="256839"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cxnSp>
        <p:nvCxnSpPr>
          <p:cNvPr id="19" name="Connecteur droit avec flèche 18">
            <a:extLst>
              <a:ext uri="{FF2B5EF4-FFF2-40B4-BE49-F238E27FC236}">
                <a16:creationId xmlns="" xmlns:a16="http://schemas.microsoft.com/office/drawing/2014/main" id="{391F27A8-1824-4461-9428-B02805AF9587}"/>
              </a:ext>
            </a:extLst>
          </p:cNvPr>
          <p:cNvCxnSpPr>
            <a:cxnSpLocks/>
            <a:stCxn id="8" idx="1"/>
          </p:cNvCxnSpPr>
          <p:nvPr/>
        </p:nvCxnSpPr>
        <p:spPr>
          <a:xfrm flipH="1">
            <a:off x="1562651" y="4774866"/>
            <a:ext cx="129242" cy="558343"/>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6" name="Image 5">
            <a:extLst>
              <a:ext uri="{FF2B5EF4-FFF2-40B4-BE49-F238E27FC236}">
                <a16:creationId xmlns="" xmlns:a16="http://schemas.microsoft.com/office/drawing/2014/main" id="{627FD6CB-0DB3-4058-94CE-A0D87D368E90}"/>
              </a:ext>
            </a:extLst>
          </p:cNvPr>
          <p:cNvPicPr>
            <a:picLocks noChangeAspect="1"/>
          </p:cNvPicPr>
          <p:nvPr/>
        </p:nvPicPr>
        <p:blipFill>
          <a:blip r:embed="rId3"/>
          <a:stretch>
            <a:fillRect/>
          </a:stretch>
        </p:blipFill>
        <p:spPr>
          <a:xfrm>
            <a:off x="3287425" y="1816555"/>
            <a:ext cx="2053695" cy="1161453"/>
          </a:xfrm>
          <a:prstGeom prst="rect">
            <a:avLst/>
          </a:prstGeom>
        </p:spPr>
      </p:pic>
      <p:pic>
        <p:nvPicPr>
          <p:cNvPr id="20" name="Image 19">
            <a:extLst>
              <a:ext uri="{FF2B5EF4-FFF2-40B4-BE49-F238E27FC236}">
                <a16:creationId xmlns="" xmlns:a16="http://schemas.microsoft.com/office/drawing/2014/main" id="{FCC7B274-DE1E-413C-914E-813C6295F6E8}"/>
              </a:ext>
            </a:extLst>
          </p:cNvPr>
          <p:cNvPicPr>
            <a:picLocks noChangeAspect="1"/>
          </p:cNvPicPr>
          <p:nvPr/>
        </p:nvPicPr>
        <p:blipFill>
          <a:blip r:embed="rId4"/>
          <a:stretch>
            <a:fillRect/>
          </a:stretch>
        </p:blipFill>
        <p:spPr>
          <a:xfrm>
            <a:off x="5838275" y="2685922"/>
            <a:ext cx="3018155" cy="3781698"/>
          </a:xfrm>
          <a:prstGeom prst="rect">
            <a:avLst/>
          </a:prstGeom>
        </p:spPr>
      </p:pic>
      <p:cxnSp>
        <p:nvCxnSpPr>
          <p:cNvPr id="16" name="Connecteur droit avec flèche 15">
            <a:extLst>
              <a:ext uri="{FF2B5EF4-FFF2-40B4-BE49-F238E27FC236}">
                <a16:creationId xmlns="" xmlns:a16="http://schemas.microsoft.com/office/drawing/2014/main" id="{996F828C-6D8B-4EF2-8767-FDB05EA77422}"/>
              </a:ext>
            </a:extLst>
          </p:cNvPr>
          <p:cNvCxnSpPr>
            <a:cxnSpLocks/>
            <a:stCxn id="8" idx="0"/>
          </p:cNvCxnSpPr>
          <p:nvPr/>
        </p:nvCxnSpPr>
        <p:spPr>
          <a:xfrm flipV="1">
            <a:off x="3765084" y="1976828"/>
            <a:ext cx="151134" cy="247487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5" name="Connecteur droit avec flèche 24">
            <a:extLst>
              <a:ext uri="{FF2B5EF4-FFF2-40B4-BE49-F238E27FC236}">
                <a16:creationId xmlns="" xmlns:a16="http://schemas.microsoft.com/office/drawing/2014/main" id="{9B0329FD-C394-427F-A98F-C0E0412F5856}"/>
              </a:ext>
            </a:extLst>
          </p:cNvPr>
          <p:cNvCxnSpPr>
            <a:cxnSpLocks/>
          </p:cNvCxnSpPr>
          <p:nvPr/>
        </p:nvCxnSpPr>
        <p:spPr>
          <a:xfrm flipV="1">
            <a:off x="3640930" y="3699699"/>
            <a:ext cx="2324942" cy="75200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7" name="Connecteur droit avec flèche 26">
            <a:extLst>
              <a:ext uri="{FF2B5EF4-FFF2-40B4-BE49-F238E27FC236}">
                <a16:creationId xmlns="" xmlns:a16="http://schemas.microsoft.com/office/drawing/2014/main" id="{505C26AA-5C0F-42C8-8174-F305FE498309}"/>
              </a:ext>
            </a:extLst>
          </p:cNvPr>
          <p:cNvCxnSpPr>
            <a:cxnSpLocks/>
            <a:stCxn id="8" idx="3"/>
          </p:cNvCxnSpPr>
          <p:nvPr/>
        </p:nvCxnSpPr>
        <p:spPr>
          <a:xfrm>
            <a:off x="5838275" y="4774866"/>
            <a:ext cx="1655447" cy="145967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824123955"/>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207BA791-715B-478E-A21B-603194EC19D4}"/>
              </a:ext>
            </a:extLst>
          </p:cNvPr>
          <p:cNvPicPr>
            <a:picLocks noChangeAspect="1"/>
          </p:cNvPicPr>
          <p:nvPr/>
        </p:nvPicPr>
        <p:blipFill>
          <a:blip r:embed="rId2"/>
          <a:stretch>
            <a:fillRect/>
          </a:stretch>
        </p:blipFill>
        <p:spPr>
          <a:xfrm>
            <a:off x="1058821" y="782537"/>
            <a:ext cx="7530998" cy="5673068"/>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84</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4. Mise en forme des plans et impressions</a:t>
            </a:r>
            <a:endParaRPr lang="fr-FR" sz="2400" dirty="0">
              <a:solidFill>
                <a:srgbClr val="002060"/>
              </a:solidFill>
              <a:effectLst>
                <a:outerShdw blurRad="38100" dist="38100" dir="2700000" algn="tl">
                  <a:srgbClr val="000000">
                    <a:alpha val="43137"/>
                  </a:srgbClr>
                </a:outerShdw>
              </a:effectLst>
            </a:endParaRPr>
          </a:p>
          <a:p>
            <a:pPr eaLnBrk="1" fontAlgn="auto" hangingPunct="1">
              <a:spcBef>
                <a:spcPts val="0"/>
              </a:spcBef>
              <a:spcAft>
                <a:spcPts val="0"/>
              </a:spcAft>
              <a:defRPr/>
            </a:pPr>
            <a:r>
              <a:rPr lang="fr-FR" dirty="0">
                <a:solidFill>
                  <a:srgbClr val="002060"/>
                </a:solidFill>
              </a:rPr>
              <a:t>4.3. Création d’une feuille</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2216942" y="1935424"/>
            <a:ext cx="6105021"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 le menu « Gérer » puis la commande « Information sur le projet » </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Compléter</a:t>
            </a:r>
            <a:r>
              <a:rPr lang="fr-FR" altLang="fr-FR" sz="1200" dirty="0">
                <a:latin typeface="Calibri"/>
                <a:cs typeface="Calibri"/>
                <a:sym typeface="Wingdings" panose="05000000000000000000" pitchFamily="2" charset="2"/>
              </a:rPr>
              <a:t> les champs utiles pour votre cartouche (auteur et numéro de projet)</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Valider</a:t>
            </a:r>
            <a:r>
              <a:rPr lang="fr-FR" altLang="fr-FR" sz="1200" dirty="0">
                <a:latin typeface="Calibri"/>
                <a:cs typeface="Calibri"/>
                <a:sym typeface="Wingdings" panose="05000000000000000000" pitchFamily="2" charset="2"/>
              </a:rPr>
              <a:t> avec Ok</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2055813" y="1759654"/>
            <a:ext cx="256839"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cxnSp>
        <p:nvCxnSpPr>
          <p:cNvPr id="16" name="Connecteur droit avec flèche 15">
            <a:extLst>
              <a:ext uri="{FF2B5EF4-FFF2-40B4-BE49-F238E27FC236}">
                <a16:creationId xmlns="" xmlns:a16="http://schemas.microsoft.com/office/drawing/2014/main" id="{996F828C-6D8B-4EF2-8767-FDB05EA77422}"/>
              </a:ext>
            </a:extLst>
          </p:cNvPr>
          <p:cNvCxnSpPr>
            <a:cxnSpLocks/>
            <a:stCxn id="8" idx="0"/>
          </p:cNvCxnSpPr>
          <p:nvPr/>
        </p:nvCxnSpPr>
        <p:spPr>
          <a:xfrm flipH="1" flipV="1">
            <a:off x="4954535" y="1021498"/>
            <a:ext cx="314918" cy="91392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5" name="Connecteur droit avec flèche 24">
            <a:extLst>
              <a:ext uri="{FF2B5EF4-FFF2-40B4-BE49-F238E27FC236}">
                <a16:creationId xmlns="" xmlns:a16="http://schemas.microsoft.com/office/drawing/2014/main" id="{9B0329FD-C394-427F-A98F-C0E0412F5856}"/>
              </a:ext>
            </a:extLst>
          </p:cNvPr>
          <p:cNvCxnSpPr>
            <a:cxnSpLocks/>
          </p:cNvCxnSpPr>
          <p:nvPr/>
        </p:nvCxnSpPr>
        <p:spPr>
          <a:xfrm flipH="1">
            <a:off x="4921243" y="2397089"/>
            <a:ext cx="190751" cy="103191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7" name="Connecteur droit avec flèche 26">
            <a:extLst>
              <a:ext uri="{FF2B5EF4-FFF2-40B4-BE49-F238E27FC236}">
                <a16:creationId xmlns="" xmlns:a16="http://schemas.microsoft.com/office/drawing/2014/main" id="{505C26AA-5C0F-42C8-8174-F305FE498309}"/>
              </a:ext>
            </a:extLst>
          </p:cNvPr>
          <p:cNvCxnSpPr>
            <a:cxnSpLocks/>
            <a:stCxn id="8" idx="0"/>
          </p:cNvCxnSpPr>
          <p:nvPr/>
        </p:nvCxnSpPr>
        <p:spPr>
          <a:xfrm flipH="1" flipV="1">
            <a:off x="2055815" y="1140784"/>
            <a:ext cx="3213638" cy="79464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
        <p:nvSpPr>
          <p:cNvPr id="28" name="ZoneTexte 94">
            <a:extLst>
              <a:ext uri="{FF2B5EF4-FFF2-40B4-BE49-F238E27FC236}">
                <a16:creationId xmlns="" xmlns:a16="http://schemas.microsoft.com/office/drawing/2014/main" id="{79BE41F3-BF5C-438E-8C92-073BA7B2AA5C}"/>
              </a:ext>
            </a:extLst>
          </p:cNvPr>
          <p:cNvSpPr txBox="1">
            <a:spLocks noChangeArrowheads="1"/>
          </p:cNvSpPr>
          <p:nvPr/>
        </p:nvSpPr>
        <p:spPr bwMode="auto">
          <a:xfrm>
            <a:off x="2414439" y="4724618"/>
            <a:ext cx="4672161"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Changer </a:t>
            </a:r>
            <a:r>
              <a:rPr lang="fr-FR" altLang="fr-FR" sz="1200" dirty="0">
                <a:latin typeface="Calibri"/>
                <a:cs typeface="Calibri"/>
                <a:sym typeface="Wingdings" panose="05000000000000000000" pitchFamily="2" charset="2"/>
              </a:rPr>
              <a:t>le nom de la feuille  en cliquant sur le nom puis clic droit</a:t>
            </a:r>
          </a:p>
          <a:p>
            <a:pPr algn="just"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 </a:t>
            </a: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a:t>
            </a:r>
            <a:r>
              <a:rPr lang="fr-FR" altLang="fr-FR" sz="1200" i="1" dirty="0">
                <a:latin typeface="Calibri"/>
                <a:cs typeface="Calibri"/>
                <a:sym typeface="Wingdings" panose="05000000000000000000" pitchFamily="2" charset="2"/>
              </a:rPr>
              <a:t>« Renommer », Nombre « 03 », N</a:t>
            </a:r>
            <a:r>
              <a:rPr lang="fr-FR" altLang="fr-FR" sz="1200" dirty="0">
                <a:latin typeface="Calibri"/>
                <a:cs typeface="Calibri"/>
                <a:sym typeface="Wingdings" panose="05000000000000000000" pitchFamily="2" charset="2"/>
              </a:rPr>
              <a:t>om</a:t>
            </a:r>
            <a:r>
              <a:rPr lang="fr-FR" altLang="fr-FR" sz="1200" i="1" dirty="0">
                <a:latin typeface="Calibri"/>
                <a:cs typeface="Calibri"/>
                <a:sym typeface="Wingdings" panose="05000000000000000000" pitchFamily="2" charset="2"/>
              </a:rPr>
              <a:t> « RDC »</a:t>
            </a:r>
          </a:p>
        </p:txBody>
      </p:sp>
      <p:grpSp>
        <p:nvGrpSpPr>
          <p:cNvPr id="29" name="Groupe 95">
            <a:extLst>
              <a:ext uri="{FF2B5EF4-FFF2-40B4-BE49-F238E27FC236}">
                <a16:creationId xmlns="" xmlns:a16="http://schemas.microsoft.com/office/drawing/2014/main" id="{77018BEF-1E8B-48F7-88D1-5299A7B65CFC}"/>
              </a:ext>
            </a:extLst>
          </p:cNvPr>
          <p:cNvGrpSpPr>
            <a:grpSpLocks/>
          </p:cNvGrpSpPr>
          <p:nvPr/>
        </p:nvGrpSpPr>
        <p:grpSpPr bwMode="auto">
          <a:xfrm>
            <a:off x="2253309" y="4548848"/>
            <a:ext cx="471418" cy="276999"/>
            <a:chOff x="4198688" y="2102123"/>
            <a:chExt cx="464629" cy="277046"/>
          </a:xfrm>
        </p:grpSpPr>
        <p:sp>
          <p:nvSpPr>
            <p:cNvPr id="30" name="Ellipse 29">
              <a:extLst>
                <a:ext uri="{FF2B5EF4-FFF2-40B4-BE49-F238E27FC236}">
                  <a16:creationId xmlns="" xmlns:a16="http://schemas.microsoft.com/office/drawing/2014/main" id="{0CE850D5-3049-4B96-B692-F3B868889517}"/>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31" name="ZoneTexte 97">
              <a:extLst>
                <a:ext uri="{FF2B5EF4-FFF2-40B4-BE49-F238E27FC236}">
                  <a16:creationId xmlns="" xmlns:a16="http://schemas.microsoft.com/office/drawing/2014/main" id="{F978CC89-E794-4C3F-93DA-1CB4A1932782}"/>
                </a:ext>
              </a:extLst>
            </p:cNvPr>
            <p:cNvSpPr txBox="1">
              <a:spLocks noChangeArrowheads="1"/>
            </p:cNvSpPr>
            <p:nvPr/>
          </p:nvSpPr>
          <p:spPr bwMode="auto">
            <a:xfrm>
              <a:off x="4206407" y="2102123"/>
              <a:ext cx="456910"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3</a:t>
              </a:r>
            </a:p>
          </p:txBody>
        </p:sp>
      </p:grpSp>
      <p:cxnSp>
        <p:nvCxnSpPr>
          <p:cNvPr id="32" name="Connecteur droit avec flèche 31">
            <a:extLst>
              <a:ext uri="{FF2B5EF4-FFF2-40B4-BE49-F238E27FC236}">
                <a16:creationId xmlns="" xmlns:a16="http://schemas.microsoft.com/office/drawing/2014/main" id="{D16D04B7-6C9C-4A07-9FE2-280E88144033}"/>
              </a:ext>
            </a:extLst>
          </p:cNvPr>
          <p:cNvCxnSpPr>
            <a:cxnSpLocks/>
            <a:stCxn id="28" idx="1"/>
          </p:cNvCxnSpPr>
          <p:nvPr/>
        </p:nvCxnSpPr>
        <p:spPr>
          <a:xfrm flipH="1">
            <a:off x="1625601" y="4955451"/>
            <a:ext cx="788838" cy="881051"/>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36" name="Image 35">
            <a:extLst>
              <a:ext uri="{FF2B5EF4-FFF2-40B4-BE49-F238E27FC236}">
                <a16:creationId xmlns="" xmlns:a16="http://schemas.microsoft.com/office/drawing/2014/main" id="{3443CBBD-13A9-4655-B7AA-63E891314A0A}"/>
              </a:ext>
            </a:extLst>
          </p:cNvPr>
          <p:cNvPicPr>
            <a:picLocks noChangeAspect="1"/>
          </p:cNvPicPr>
          <p:nvPr/>
        </p:nvPicPr>
        <p:blipFill>
          <a:blip r:embed="rId3"/>
          <a:stretch>
            <a:fillRect/>
          </a:stretch>
        </p:blipFill>
        <p:spPr>
          <a:xfrm>
            <a:off x="7208693" y="4173870"/>
            <a:ext cx="1752972" cy="2238410"/>
          </a:xfrm>
          <a:prstGeom prst="rect">
            <a:avLst/>
          </a:prstGeom>
        </p:spPr>
      </p:pic>
      <p:cxnSp>
        <p:nvCxnSpPr>
          <p:cNvPr id="37" name="Connecteur droit avec flèche 36">
            <a:extLst>
              <a:ext uri="{FF2B5EF4-FFF2-40B4-BE49-F238E27FC236}">
                <a16:creationId xmlns="" xmlns:a16="http://schemas.microsoft.com/office/drawing/2014/main" id="{A07C0F8B-513F-47B9-A890-AF97F29665EB}"/>
              </a:ext>
            </a:extLst>
          </p:cNvPr>
          <p:cNvCxnSpPr>
            <a:cxnSpLocks/>
          </p:cNvCxnSpPr>
          <p:nvPr/>
        </p:nvCxnSpPr>
        <p:spPr>
          <a:xfrm>
            <a:off x="7086600" y="4955451"/>
            <a:ext cx="237836" cy="54510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41" name="Image 40">
            <a:extLst>
              <a:ext uri="{FF2B5EF4-FFF2-40B4-BE49-F238E27FC236}">
                <a16:creationId xmlns="" xmlns:a16="http://schemas.microsoft.com/office/drawing/2014/main" id="{F0D23AB7-6858-41DE-9D59-EFEF8523CD59}"/>
              </a:ext>
            </a:extLst>
          </p:cNvPr>
          <p:cNvPicPr>
            <a:picLocks noChangeAspect="1"/>
          </p:cNvPicPr>
          <p:nvPr/>
        </p:nvPicPr>
        <p:blipFill>
          <a:blip r:embed="rId4"/>
          <a:stretch>
            <a:fillRect/>
          </a:stretch>
        </p:blipFill>
        <p:spPr>
          <a:xfrm>
            <a:off x="3952458" y="5293075"/>
            <a:ext cx="1495455" cy="1278054"/>
          </a:xfrm>
          <a:prstGeom prst="rect">
            <a:avLst/>
          </a:prstGeom>
        </p:spPr>
      </p:pic>
      <p:cxnSp>
        <p:nvCxnSpPr>
          <p:cNvPr id="42" name="Connecteur droit avec flèche 41">
            <a:extLst>
              <a:ext uri="{FF2B5EF4-FFF2-40B4-BE49-F238E27FC236}">
                <a16:creationId xmlns="" xmlns:a16="http://schemas.microsoft.com/office/drawing/2014/main" id="{39495396-ACF1-4315-BA32-A35CA75D05C3}"/>
              </a:ext>
            </a:extLst>
          </p:cNvPr>
          <p:cNvCxnSpPr>
            <a:cxnSpLocks/>
            <a:stCxn id="28" idx="2"/>
          </p:cNvCxnSpPr>
          <p:nvPr/>
        </p:nvCxnSpPr>
        <p:spPr>
          <a:xfrm flipH="1">
            <a:off x="4311084" y="5186283"/>
            <a:ext cx="439436" cy="57958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45" name="Connecteur droit avec flèche 44">
            <a:extLst>
              <a:ext uri="{FF2B5EF4-FFF2-40B4-BE49-F238E27FC236}">
                <a16:creationId xmlns="" xmlns:a16="http://schemas.microsoft.com/office/drawing/2014/main" id="{2EDFD9C6-940E-48F0-B8E8-965C866B5B41}"/>
              </a:ext>
            </a:extLst>
          </p:cNvPr>
          <p:cNvCxnSpPr>
            <a:cxnSpLocks/>
            <a:stCxn id="28" idx="2"/>
          </p:cNvCxnSpPr>
          <p:nvPr/>
        </p:nvCxnSpPr>
        <p:spPr>
          <a:xfrm flipH="1">
            <a:off x="4338352" y="5186283"/>
            <a:ext cx="412168" cy="100676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317977711"/>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a:extLst>
              <a:ext uri="{FF2B5EF4-FFF2-40B4-BE49-F238E27FC236}">
                <a16:creationId xmlns="" xmlns:a16="http://schemas.microsoft.com/office/drawing/2014/main" id="{7FE040ED-80C8-410B-8394-6368048F8F63}"/>
              </a:ext>
            </a:extLst>
          </p:cNvPr>
          <p:cNvPicPr>
            <a:picLocks noChangeAspect="1"/>
          </p:cNvPicPr>
          <p:nvPr/>
        </p:nvPicPr>
        <p:blipFill>
          <a:blip r:embed="rId2"/>
          <a:stretch>
            <a:fillRect/>
          </a:stretch>
        </p:blipFill>
        <p:spPr>
          <a:xfrm>
            <a:off x="951344" y="713508"/>
            <a:ext cx="7705823" cy="5779367"/>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85</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4. Mise en forme des plans et impressions</a:t>
            </a:r>
            <a:endParaRPr lang="fr-FR" sz="2400" dirty="0">
              <a:solidFill>
                <a:srgbClr val="002060"/>
              </a:solidFill>
              <a:effectLst>
                <a:outerShdw blurRad="38100" dist="38100" dir="2700000" algn="tl">
                  <a:srgbClr val="000000">
                    <a:alpha val="43137"/>
                  </a:srgbClr>
                </a:outerShdw>
              </a:effectLst>
            </a:endParaRPr>
          </a:p>
          <a:p>
            <a:pPr eaLnBrk="1" fontAlgn="auto" hangingPunct="1">
              <a:spcBef>
                <a:spcPts val="0"/>
              </a:spcBef>
              <a:spcAft>
                <a:spcPts val="0"/>
              </a:spcAft>
              <a:defRPr/>
            </a:pPr>
            <a:r>
              <a:rPr lang="fr-FR" dirty="0">
                <a:solidFill>
                  <a:srgbClr val="002060"/>
                </a:solidFill>
              </a:rPr>
              <a:t>4.4. Import d’un plan dans une feuille</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2055813" y="1935424"/>
            <a:ext cx="6105021" cy="646331"/>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 la vue 0-RDC du plancher haut</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Faire</a:t>
            </a:r>
            <a:r>
              <a:rPr lang="fr-FR" altLang="fr-FR" sz="1200" dirty="0">
                <a:latin typeface="Calibri"/>
                <a:cs typeface="Calibri"/>
                <a:sym typeface="Wingdings" panose="05000000000000000000" pitchFamily="2" charset="2"/>
              </a:rPr>
              <a:t> glisser la vue depuis le menu en cliquant gauche dessus et en restant appuyé</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Positionner </a:t>
            </a:r>
            <a:r>
              <a:rPr lang="fr-FR" altLang="fr-FR" sz="1200" dirty="0">
                <a:latin typeface="Calibri"/>
                <a:cs typeface="Calibri"/>
                <a:sym typeface="Wingdings" panose="05000000000000000000" pitchFamily="2" charset="2"/>
              </a:rPr>
              <a:t>votre vue en haut à droite de votre feuille et </a:t>
            </a: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gauche</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1927393" y="1735934"/>
            <a:ext cx="256839" cy="287248"/>
            <a:chOff x="4198688" y="2102126"/>
            <a:chExt cx="255328" cy="287297"/>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198688" y="2112377"/>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cxnSp>
        <p:nvCxnSpPr>
          <p:cNvPr id="16" name="Connecteur droit avec flèche 15">
            <a:extLst>
              <a:ext uri="{FF2B5EF4-FFF2-40B4-BE49-F238E27FC236}">
                <a16:creationId xmlns="" xmlns:a16="http://schemas.microsoft.com/office/drawing/2014/main" id="{996F828C-6D8B-4EF2-8767-FDB05EA77422}"/>
              </a:ext>
            </a:extLst>
          </p:cNvPr>
          <p:cNvCxnSpPr>
            <a:cxnSpLocks/>
            <a:stCxn id="8" idx="2"/>
          </p:cNvCxnSpPr>
          <p:nvPr/>
        </p:nvCxnSpPr>
        <p:spPr>
          <a:xfrm flipH="1">
            <a:off x="4636656" y="2581755"/>
            <a:ext cx="471668" cy="203642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7" name="Connecteur droit avec flèche 26">
            <a:extLst>
              <a:ext uri="{FF2B5EF4-FFF2-40B4-BE49-F238E27FC236}">
                <a16:creationId xmlns="" xmlns:a16="http://schemas.microsoft.com/office/drawing/2014/main" id="{505C26AA-5C0F-42C8-8174-F305FE498309}"/>
              </a:ext>
            </a:extLst>
          </p:cNvPr>
          <p:cNvCxnSpPr>
            <a:cxnSpLocks/>
            <a:stCxn id="8" idx="2"/>
          </p:cNvCxnSpPr>
          <p:nvPr/>
        </p:nvCxnSpPr>
        <p:spPr>
          <a:xfrm flipH="1">
            <a:off x="1720610" y="2581755"/>
            <a:ext cx="3387714" cy="335254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1807829616"/>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D038C695-99EC-4C6B-B2C0-45E93E408378}"/>
              </a:ext>
            </a:extLst>
          </p:cNvPr>
          <p:cNvPicPr>
            <a:picLocks noChangeAspect="1"/>
          </p:cNvPicPr>
          <p:nvPr/>
        </p:nvPicPr>
        <p:blipFill>
          <a:blip r:embed="rId2"/>
          <a:stretch>
            <a:fillRect/>
          </a:stretch>
        </p:blipFill>
        <p:spPr>
          <a:xfrm>
            <a:off x="1008992" y="756744"/>
            <a:ext cx="7496505" cy="5622379"/>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86</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4. Mise en forme des plans et impressions</a:t>
            </a:r>
            <a:endParaRPr lang="fr-FR" sz="2400" dirty="0">
              <a:solidFill>
                <a:srgbClr val="002060"/>
              </a:solidFill>
              <a:effectLst>
                <a:outerShdw blurRad="38100" dist="38100" dir="2700000" algn="tl">
                  <a:srgbClr val="000000">
                    <a:alpha val="43137"/>
                  </a:srgbClr>
                </a:outerShdw>
              </a:effectLst>
            </a:endParaRPr>
          </a:p>
          <a:p>
            <a:pPr eaLnBrk="1" fontAlgn="auto" hangingPunct="1">
              <a:spcBef>
                <a:spcPts val="0"/>
              </a:spcBef>
              <a:spcAft>
                <a:spcPts val="0"/>
              </a:spcAft>
              <a:defRPr/>
            </a:pPr>
            <a:r>
              <a:rPr lang="fr-FR" dirty="0">
                <a:solidFill>
                  <a:srgbClr val="002060"/>
                </a:solidFill>
              </a:rPr>
              <a:t>4.4. Import d’un plan dans une feuille</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1683854" y="4491332"/>
            <a:ext cx="6105021"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Refaire </a:t>
            </a:r>
            <a:r>
              <a:rPr lang="fr-FR" altLang="fr-FR" sz="1200" dirty="0">
                <a:latin typeface="Calibri"/>
                <a:cs typeface="Calibri"/>
                <a:sym typeface="Wingdings" panose="05000000000000000000" pitchFamily="2" charset="2"/>
              </a:rPr>
              <a:t> la manipulation avec les trois vues de coupe</a:t>
            </a:r>
          </a:p>
          <a:p>
            <a:pPr marL="0" indent="0" algn="just" eaLnBrk="1" hangingPunct="1">
              <a:lnSpc>
                <a:spcPct val="100000"/>
              </a:lnSpc>
              <a:spcBef>
                <a:spcPct val="0"/>
              </a:spcBef>
              <a:buNone/>
              <a:defRPr/>
            </a:pPr>
            <a:r>
              <a:rPr lang="fr-FR" altLang="fr-FR" sz="1200" dirty="0">
                <a:latin typeface="Calibri"/>
                <a:cs typeface="Calibri"/>
                <a:sym typeface="Wingdings" panose="05000000000000000000" pitchFamily="2" charset="2"/>
              </a:rPr>
              <a:t> </a:t>
            </a:r>
            <a:r>
              <a:rPr lang="fr-FR" altLang="fr-FR" sz="1200" b="1" dirty="0">
                <a:latin typeface="Calibri"/>
                <a:cs typeface="Calibri"/>
                <a:sym typeface="Wingdings" panose="05000000000000000000" pitchFamily="2" charset="2"/>
              </a:rPr>
              <a:t>Faire</a:t>
            </a:r>
            <a:r>
              <a:rPr lang="fr-FR" altLang="fr-FR" sz="1200" dirty="0">
                <a:latin typeface="Calibri"/>
                <a:cs typeface="Calibri"/>
                <a:sym typeface="Wingdings" panose="05000000000000000000" pitchFamily="2" charset="2"/>
              </a:rPr>
              <a:t> les plans des autres niveaux de la même manière</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1555434" y="4398999"/>
            <a:ext cx="256839"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cxnSp>
        <p:nvCxnSpPr>
          <p:cNvPr id="16" name="Connecteur droit avec flèche 15">
            <a:extLst>
              <a:ext uri="{FF2B5EF4-FFF2-40B4-BE49-F238E27FC236}">
                <a16:creationId xmlns="" xmlns:a16="http://schemas.microsoft.com/office/drawing/2014/main" id="{996F828C-6D8B-4EF2-8767-FDB05EA77422}"/>
              </a:ext>
            </a:extLst>
          </p:cNvPr>
          <p:cNvCxnSpPr>
            <a:cxnSpLocks/>
          </p:cNvCxnSpPr>
          <p:nvPr/>
        </p:nvCxnSpPr>
        <p:spPr>
          <a:xfrm flipV="1">
            <a:off x="4744833" y="3350172"/>
            <a:ext cx="670622" cy="114116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7" name="Connecteur droit avec flèche 26">
            <a:extLst>
              <a:ext uri="{FF2B5EF4-FFF2-40B4-BE49-F238E27FC236}">
                <a16:creationId xmlns="" xmlns:a16="http://schemas.microsoft.com/office/drawing/2014/main" id="{505C26AA-5C0F-42C8-8174-F305FE498309}"/>
              </a:ext>
            </a:extLst>
          </p:cNvPr>
          <p:cNvCxnSpPr>
            <a:cxnSpLocks/>
            <a:stCxn id="8" idx="0"/>
          </p:cNvCxnSpPr>
          <p:nvPr/>
        </p:nvCxnSpPr>
        <p:spPr>
          <a:xfrm flipH="1" flipV="1">
            <a:off x="4666593" y="3145222"/>
            <a:ext cx="69772" cy="1346110"/>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17" name="Connecteur droit avec flèche 16">
            <a:extLst>
              <a:ext uri="{FF2B5EF4-FFF2-40B4-BE49-F238E27FC236}">
                <a16:creationId xmlns="" xmlns:a16="http://schemas.microsoft.com/office/drawing/2014/main" id="{7EAFB384-5124-4E60-B491-6830B3104447}"/>
              </a:ext>
            </a:extLst>
          </p:cNvPr>
          <p:cNvCxnSpPr>
            <a:cxnSpLocks/>
          </p:cNvCxnSpPr>
          <p:nvPr/>
        </p:nvCxnSpPr>
        <p:spPr>
          <a:xfrm flipV="1">
            <a:off x="4736364" y="3567934"/>
            <a:ext cx="1689671" cy="923398"/>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2528966505"/>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 xmlns:a16="http://schemas.microsoft.com/office/drawing/2014/main" id="{416AD83E-6FB6-48C9-A292-A6A32449B957}"/>
              </a:ext>
            </a:extLst>
          </p:cNvPr>
          <p:cNvPicPr>
            <a:picLocks noChangeAspect="1"/>
          </p:cNvPicPr>
          <p:nvPr/>
        </p:nvPicPr>
        <p:blipFill>
          <a:blip r:embed="rId2"/>
          <a:stretch>
            <a:fillRect/>
          </a:stretch>
        </p:blipFill>
        <p:spPr>
          <a:xfrm>
            <a:off x="257740" y="837181"/>
            <a:ext cx="2376972" cy="2981096"/>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87</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4. Mise en forme des plans et impressions</a:t>
            </a:r>
            <a:endParaRPr lang="fr-FR" sz="2400" dirty="0">
              <a:solidFill>
                <a:srgbClr val="002060"/>
              </a:solidFill>
              <a:effectLst>
                <a:outerShdw blurRad="38100" dist="38100" dir="2700000" algn="tl">
                  <a:srgbClr val="000000">
                    <a:alpha val="43137"/>
                  </a:srgbClr>
                </a:outerShdw>
              </a:effectLst>
            </a:endParaRPr>
          </a:p>
          <a:p>
            <a:pPr eaLnBrk="1" fontAlgn="auto" hangingPunct="1">
              <a:spcBef>
                <a:spcPts val="0"/>
              </a:spcBef>
              <a:spcAft>
                <a:spcPts val="0"/>
              </a:spcAft>
              <a:defRPr/>
            </a:pPr>
            <a:r>
              <a:rPr lang="fr-FR" dirty="0" smtClean="0">
                <a:solidFill>
                  <a:srgbClr val="002060"/>
                </a:solidFill>
              </a:rPr>
              <a:t>4.5. </a:t>
            </a:r>
            <a:r>
              <a:rPr lang="fr-FR" dirty="0">
                <a:solidFill>
                  <a:srgbClr val="002060"/>
                </a:solidFill>
              </a:rPr>
              <a:t>Génération du PDF final</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257740" y="3915161"/>
            <a:ext cx="2771210"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Ouvrir </a:t>
            </a:r>
            <a:r>
              <a:rPr lang="fr-FR" altLang="fr-FR" sz="1200" dirty="0">
                <a:latin typeface="Calibri"/>
                <a:cs typeface="Calibri"/>
                <a:sym typeface="Wingdings" panose="05000000000000000000" pitchFamily="2" charset="2"/>
              </a:rPr>
              <a:t>le menu « </a:t>
            </a:r>
            <a:r>
              <a:rPr lang="fr-FR" altLang="fr-FR" sz="1200" i="1" dirty="0">
                <a:latin typeface="Calibri"/>
                <a:cs typeface="Calibri"/>
                <a:sym typeface="Wingdings" panose="05000000000000000000" pitchFamily="2" charset="2"/>
              </a:rPr>
              <a:t>Fichier</a:t>
            </a:r>
            <a:r>
              <a:rPr lang="fr-FR" altLang="fr-FR" sz="1200" dirty="0">
                <a:latin typeface="Calibri"/>
                <a:cs typeface="Calibri"/>
                <a:sym typeface="Wingdings" panose="05000000000000000000" pitchFamily="2" charset="2"/>
              </a:rPr>
              <a:t> »</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 </a:t>
            </a:r>
            <a:r>
              <a:rPr lang="fr-FR" altLang="fr-FR" sz="1200" i="1" dirty="0">
                <a:latin typeface="Calibri"/>
                <a:cs typeface="Calibri"/>
                <a:sym typeface="Wingdings" panose="05000000000000000000" pitchFamily="2" charset="2"/>
              </a:rPr>
              <a:t>Exporter</a:t>
            </a:r>
            <a:r>
              <a:rPr lang="fr-FR" altLang="fr-FR" sz="1200" dirty="0">
                <a:latin typeface="Calibri"/>
                <a:cs typeface="Calibri"/>
                <a:sym typeface="Wingdings" panose="05000000000000000000" pitchFamily="2" charset="2"/>
              </a:rPr>
              <a:t> » puis </a:t>
            </a:r>
            <a:r>
              <a:rPr lang="fr-FR" altLang="fr-FR" sz="1200" i="1" dirty="0">
                <a:latin typeface="Calibri"/>
                <a:cs typeface="Calibri"/>
                <a:sym typeface="Wingdings" panose="05000000000000000000" pitchFamily="2" charset="2"/>
              </a:rPr>
              <a:t>«PDF »</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129320" y="3822828"/>
            <a:ext cx="242639"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1</a:t>
              </a:r>
            </a:p>
          </p:txBody>
        </p:sp>
      </p:grpSp>
      <p:cxnSp>
        <p:nvCxnSpPr>
          <p:cNvPr id="16" name="Connecteur droit avec flèche 15">
            <a:extLst>
              <a:ext uri="{FF2B5EF4-FFF2-40B4-BE49-F238E27FC236}">
                <a16:creationId xmlns="" xmlns:a16="http://schemas.microsoft.com/office/drawing/2014/main" id="{996F828C-6D8B-4EF2-8767-FDB05EA77422}"/>
              </a:ext>
            </a:extLst>
          </p:cNvPr>
          <p:cNvCxnSpPr>
            <a:cxnSpLocks/>
            <a:stCxn id="8" idx="0"/>
          </p:cNvCxnSpPr>
          <p:nvPr/>
        </p:nvCxnSpPr>
        <p:spPr>
          <a:xfrm flipV="1">
            <a:off x="1643345" y="1852049"/>
            <a:ext cx="412468" cy="2063112"/>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7" name="Connecteur droit avec flèche 26">
            <a:extLst>
              <a:ext uri="{FF2B5EF4-FFF2-40B4-BE49-F238E27FC236}">
                <a16:creationId xmlns="" xmlns:a16="http://schemas.microsoft.com/office/drawing/2014/main" id="{505C26AA-5C0F-42C8-8174-F305FE498309}"/>
              </a:ext>
            </a:extLst>
          </p:cNvPr>
          <p:cNvCxnSpPr>
            <a:cxnSpLocks/>
            <a:stCxn id="8" idx="0"/>
          </p:cNvCxnSpPr>
          <p:nvPr/>
        </p:nvCxnSpPr>
        <p:spPr>
          <a:xfrm flipH="1" flipV="1">
            <a:off x="863507" y="2832576"/>
            <a:ext cx="779838" cy="108258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pic>
        <p:nvPicPr>
          <p:cNvPr id="20" name="Image 19">
            <a:extLst>
              <a:ext uri="{FF2B5EF4-FFF2-40B4-BE49-F238E27FC236}">
                <a16:creationId xmlns="" xmlns:a16="http://schemas.microsoft.com/office/drawing/2014/main" id="{A8D84A6B-7083-494A-A503-D19A9C2EFB9F}"/>
              </a:ext>
            </a:extLst>
          </p:cNvPr>
          <p:cNvPicPr>
            <a:picLocks noChangeAspect="1"/>
          </p:cNvPicPr>
          <p:nvPr/>
        </p:nvPicPr>
        <p:blipFill>
          <a:blip r:embed="rId3"/>
          <a:stretch>
            <a:fillRect/>
          </a:stretch>
        </p:blipFill>
        <p:spPr>
          <a:xfrm>
            <a:off x="3634717" y="713193"/>
            <a:ext cx="5069434" cy="5655695"/>
          </a:xfrm>
          <a:prstGeom prst="rect">
            <a:avLst/>
          </a:prstGeom>
        </p:spPr>
      </p:pic>
      <p:sp>
        <p:nvSpPr>
          <p:cNvPr id="23" name="ZoneTexte 94">
            <a:extLst>
              <a:ext uri="{FF2B5EF4-FFF2-40B4-BE49-F238E27FC236}">
                <a16:creationId xmlns="" xmlns:a16="http://schemas.microsoft.com/office/drawing/2014/main" id="{09FEEA41-A522-4797-BDA6-C1DFF5CF6299}"/>
              </a:ext>
            </a:extLst>
          </p:cNvPr>
          <p:cNvSpPr txBox="1">
            <a:spLocks noChangeArrowheads="1"/>
          </p:cNvSpPr>
          <p:nvPr/>
        </p:nvSpPr>
        <p:spPr bwMode="auto">
          <a:xfrm>
            <a:off x="1715621" y="4603854"/>
            <a:ext cx="3538304" cy="830997"/>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a:t>
            </a:r>
            <a:r>
              <a:rPr lang="fr-FR" altLang="fr-FR" sz="1200" dirty="0">
                <a:latin typeface="Calibri"/>
                <a:cs typeface="Calibri"/>
                <a:sym typeface="Wingdings" panose="05000000000000000000" pitchFamily="2" charset="2"/>
              </a:rPr>
              <a:t> « </a:t>
            </a:r>
            <a:r>
              <a:rPr lang="fr-FR" altLang="fr-FR" sz="1200" i="1" dirty="0">
                <a:latin typeface="Calibri"/>
                <a:cs typeface="Calibri"/>
                <a:sym typeface="Wingdings" panose="05000000000000000000" pitchFamily="2" charset="2"/>
              </a:rPr>
              <a:t>Vues/feuilles</a:t>
            </a:r>
            <a:r>
              <a:rPr lang="fr-FR" altLang="fr-FR" sz="1200" dirty="0">
                <a:latin typeface="Calibri"/>
                <a:cs typeface="Calibri"/>
                <a:sym typeface="Wingdings" panose="05000000000000000000" pitchFamily="2" charset="2"/>
              </a:rPr>
              <a:t> sélect.» puis le crayon</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Cocher </a:t>
            </a:r>
            <a:r>
              <a:rPr lang="fr-FR" altLang="fr-FR" sz="1200" dirty="0">
                <a:latin typeface="Calibri"/>
                <a:cs typeface="Calibri"/>
                <a:sym typeface="Wingdings" panose="05000000000000000000" pitchFamily="2" charset="2"/>
              </a:rPr>
              <a:t>l’ensemble des vues que vous souhaitez faire apparaître dans votre fichier PDF</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Valider</a:t>
            </a:r>
            <a:r>
              <a:rPr lang="fr-FR" altLang="fr-FR" sz="1200" dirty="0">
                <a:latin typeface="Calibri"/>
                <a:cs typeface="Calibri"/>
                <a:sym typeface="Wingdings" panose="05000000000000000000" pitchFamily="2" charset="2"/>
              </a:rPr>
              <a:t> avec </a:t>
            </a:r>
            <a:r>
              <a:rPr lang="fr-FR" altLang="fr-FR" sz="1200" i="1" dirty="0">
                <a:latin typeface="Calibri"/>
                <a:cs typeface="Calibri"/>
                <a:sym typeface="Wingdings" panose="05000000000000000000" pitchFamily="2" charset="2"/>
              </a:rPr>
              <a:t>« Sélectionner »</a:t>
            </a:r>
          </a:p>
        </p:txBody>
      </p:sp>
      <p:grpSp>
        <p:nvGrpSpPr>
          <p:cNvPr id="25" name="Groupe 95">
            <a:extLst>
              <a:ext uri="{FF2B5EF4-FFF2-40B4-BE49-F238E27FC236}">
                <a16:creationId xmlns="" xmlns:a16="http://schemas.microsoft.com/office/drawing/2014/main" id="{75BFF89C-EE6A-4007-A0E6-AAF5E6D99D1B}"/>
              </a:ext>
            </a:extLst>
          </p:cNvPr>
          <p:cNvGrpSpPr>
            <a:grpSpLocks/>
          </p:cNvGrpSpPr>
          <p:nvPr/>
        </p:nvGrpSpPr>
        <p:grpSpPr bwMode="auto">
          <a:xfrm>
            <a:off x="1587202" y="4511521"/>
            <a:ext cx="242639" cy="276999"/>
            <a:chOff x="4198688" y="2102123"/>
            <a:chExt cx="255328" cy="277046"/>
          </a:xfrm>
        </p:grpSpPr>
        <p:sp>
          <p:nvSpPr>
            <p:cNvPr id="26" name="Ellipse 25">
              <a:extLst>
                <a:ext uri="{FF2B5EF4-FFF2-40B4-BE49-F238E27FC236}">
                  <a16:creationId xmlns="" xmlns:a16="http://schemas.microsoft.com/office/drawing/2014/main" id="{EF67115F-5594-471B-A549-8BFB438EABD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8" name="ZoneTexte 97">
              <a:extLst>
                <a:ext uri="{FF2B5EF4-FFF2-40B4-BE49-F238E27FC236}">
                  <a16:creationId xmlns="" xmlns:a16="http://schemas.microsoft.com/office/drawing/2014/main" id="{8AF60ACB-4FE8-44B5-8E7A-E7B9902DF2B2}"/>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2</a:t>
              </a:r>
            </a:p>
          </p:txBody>
        </p:sp>
      </p:grpSp>
      <p:cxnSp>
        <p:nvCxnSpPr>
          <p:cNvPr id="29" name="Connecteur droit avec flèche 28">
            <a:extLst>
              <a:ext uri="{FF2B5EF4-FFF2-40B4-BE49-F238E27FC236}">
                <a16:creationId xmlns="" xmlns:a16="http://schemas.microsoft.com/office/drawing/2014/main" id="{C42158FE-4073-4DAE-8C02-33E64CD26AD1}"/>
              </a:ext>
            </a:extLst>
          </p:cNvPr>
          <p:cNvCxnSpPr>
            <a:cxnSpLocks/>
            <a:stCxn id="23" idx="0"/>
          </p:cNvCxnSpPr>
          <p:nvPr/>
        </p:nvCxnSpPr>
        <p:spPr>
          <a:xfrm flipV="1">
            <a:off x="3484773" y="1661640"/>
            <a:ext cx="324015" cy="294221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0" name="Connecteur droit avec flèche 29">
            <a:extLst>
              <a:ext uri="{FF2B5EF4-FFF2-40B4-BE49-F238E27FC236}">
                <a16:creationId xmlns="" xmlns:a16="http://schemas.microsoft.com/office/drawing/2014/main" id="{6C9E608E-5230-4932-B07D-098BC3AC725C}"/>
              </a:ext>
            </a:extLst>
          </p:cNvPr>
          <p:cNvCxnSpPr>
            <a:cxnSpLocks/>
            <a:stCxn id="23" idx="0"/>
          </p:cNvCxnSpPr>
          <p:nvPr/>
        </p:nvCxnSpPr>
        <p:spPr>
          <a:xfrm flipV="1">
            <a:off x="3484773" y="1661640"/>
            <a:ext cx="3510789" cy="294221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5" name="Connecteur droit avec flèche 34">
            <a:extLst>
              <a:ext uri="{FF2B5EF4-FFF2-40B4-BE49-F238E27FC236}">
                <a16:creationId xmlns="" xmlns:a16="http://schemas.microsoft.com/office/drawing/2014/main" id="{B6416E43-E797-43F1-AABA-EF841F2F6F8A}"/>
              </a:ext>
            </a:extLst>
          </p:cNvPr>
          <p:cNvCxnSpPr>
            <a:cxnSpLocks/>
          </p:cNvCxnSpPr>
          <p:nvPr/>
        </p:nvCxnSpPr>
        <p:spPr>
          <a:xfrm flipV="1">
            <a:off x="5259696" y="4727841"/>
            <a:ext cx="75518" cy="228417"/>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7" name="Connecteur droit avec flèche 36">
            <a:extLst>
              <a:ext uri="{FF2B5EF4-FFF2-40B4-BE49-F238E27FC236}">
                <a16:creationId xmlns="" xmlns:a16="http://schemas.microsoft.com/office/drawing/2014/main" id="{5AD64534-FE7C-4EF1-8658-51BF87AFA9CB}"/>
              </a:ext>
            </a:extLst>
          </p:cNvPr>
          <p:cNvCxnSpPr>
            <a:cxnSpLocks/>
          </p:cNvCxnSpPr>
          <p:nvPr/>
        </p:nvCxnSpPr>
        <p:spPr>
          <a:xfrm>
            <a:off x="5253925" y="4956258"/>
            <a:ext cx="2363492" cy="128955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142615288"/>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 3">
            <a:extLst>
              <a:ext uri="{FF2B5EF4-FFF2-40B4-BE49-F238E27FC236}">
                <a16:creationId xmlns="" xmlns:a16="http://schemas.microsoft.com/office/drawing/2014/main" id="{7C534A59-650A-4F86-BCE9-F4C79631B478}"/>
              </a:ext>
            </a:extLst>
          </p:cNvPr>
          <p:cNvPicPr>
            <a:picLocks noChangeAspect="1"/>
          </p:cNvPicPr>
          <p:nvPr/>
        </p:nvPicPr>
        <p:blipFill>
          <a:blip r:embed="rId2"/>
          <a:stretch>
            <a:fillRect/>
          </a:stretch>
        </p:blipFill>
        <p:spPr>
          <a:xfrm>
            <a:off x="333581" y="744575"/>
            <a:ext cx="4124329" cy="5624771"/>
          </a:xfrm>
          <a:prstGeom prst="rect">
            <a:avLst/>
          </a:prstGeom>
        </p:spPr>
      </p:pic>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88</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24" name="ZoneTexte 23">
            <a:extLst>
              <a:ext uri="{FF2B5EF4-FFF2-40B4-BE49-F238E27FC236}">
                <a16:creationId xmlns="" xmlns:a16="http://schemas.microsoft.com/office/drawing/2014/main" id="{BF7D8D01-6B6A-48EF-9314-F9D077D55430}"/>
              </a:ext>
            </a:extLst>
          </p:cNvPr>
          <p:cNvSpPr txBox="1"/>
          <p:nvPr/>
        </p:nvSpPr>
        <p:spPr>
          <a:xfrm>
            <a:off x="-1588" y="12599"/>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4. Mise en forme des plans et impressions</a:t>
            </a:r>
            <a:endParaRPr lang="fr-FR" sz="2400" dirty="0">
              <a:solidFill>
                <a:srgbClr val="002060"/>
              </a:solidFill>
              <a:effectLst>
                <a:outerShdw blurRad="38100" dist="38100" dir="2700000" algn="tl">
                  <a:srgbClr val="000000">
                    <a:alpha val="43137"/>
                  </a:srgbClr>
                </a:outerShdw>
              </a:effectLst>
            </a:endParaRPr>
          </a:p>
          <a:p>
            <a:pPr eaLnBrk="1" fontAlgn="auto" hangingPunct="1">
              <a:spcBef>
                <a:spcPts val="0"/>
              </a:spcBef>
              <a:spcAft>
                <a:spcPts val="0"/>
              </a:spcAft>
              <a:defRPr/>
            </a:pPr>
            <a:r>
              <a:rPr lang="fr-FR" dirty="0" smtClean="0">
                <a:solidFill>
                  <a:srgbClr val="002060"/>
                </a:solidFill>
              </a:rPr>
              <a:t>4.5. </a:t>
            </a:r>
            <a:r>
              <a:rPr lang="fr-FR" dirty="0">
                <a:solidFill>
                  <a:srgbClr val="002060"/>
                </a:solidFill>
              </a:rPr>
              <a:t>Génération du PDF final</a:t>
            </a:r>
            <a:endParaRPr lang="fr-FR" sz="2000" dirty="0">
              <a:solidFill>
                <a:srgbClr val="002060"/>
              </a:solidFill>
            </a:endParaRPr>
          </a:p>
        </p:txBody>
      </p:sp>
      <p:sp>
        <p:nvSpPr>
          <p:cNvPr id="8" name="ZoneTexte 94">
            <a:extLst>
              <a:ext uri="{FF2B5EF4-FFF2-40B4-BE49-F238E27FC236}">
                <a16:creationId xmlns="" xmlns:a16="http://schemas.microsoft.com/office/drawing/2014/main" id="{DB657C94-0A10-424D-846C-05AE725A71FA}"/>
              </a:ext>
            </a:extLst>
          </p:cNvPr>
          <p:cNvSpPr txBox="1">
            <a:spLocks noChangeArrowheads="1"/>
          </p:cNvSpPr>
          <p:nvPr/>
        </p:nvSpPr>
        <p:spPr bwMode="auto">
          <a:xfrm>
            <a:off x="3072304" y="1792481"/>
            <a:ext cx="4971316" cy="1569660"/>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Changer </a:t>
            </a:r>
            <a:r>
              <a:rPr lang="fr-FR" altLang="fr-FR" sz="1200" dirty="0">
                <a:latin typeface="Calibri"/>
                <a:cs typeface="Calibri"/>
                <a:sym typeface="Wingdings" panose="05000000000000000000" pitchFamily="2" charset="2"/>
              </a:rPr>
              <a:t>le nom du fichier</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Sélectionner </a:t>
            </a:r>
            <a:r>
              <a:rPr lang="fr-FR" altLang="fr-FR" sz="1200" dirty="0">
                <a:latin typeface="Calibri"/>
                <a:cs typeface="Calibri"/>
                <a:sym typeface="Wingdings" panose="05000000000000000000" pitchFamily="2" charset="2"/>
              </a:rPr>
              <a:t>le répertoire de sauvegarde de votre projet</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Changer </a:t>
            </a:r>
            <a:r>
              <a:rPr lang="fr-FR" altLang="fr-FR" sz="1200" dirty="0">
                <a:latin typeface="Calibri"/>
                <a:cs typeface="Calibri"/>
                <a:sym typeface="Wingdings" panose="05000000000000000000" pitchFamily="2" charset="2"/>
              </a:rPr>
              <a:t>la taille de votre impression pour correspondre à vos feuilles</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Changer </a:t>
            </a:r>
            <a:r>
              <a:rPr lang="fr-FR" altLang="fr-FR" sz="1200" dirty="0">
                <a:latin typeface="Calibri"/>
                <a:cs typeface="Calibri"/>
                <a:sym typeface="Wingdings" panose="05000000000000000000" pitchFamily="2" charset="2"/>
              </a:rPr>
              <a:t>l’orientation automatique</a:t>
            </a:r>
          </a:p>
          <a:p>
            <a:pPr algn="just" eaLnBrk="1" hangingPunct="1">
              <a:lnSpc>
                <a:spcPct val="100000"/>
              </a:lnSpc>
              <a:spcBef>
                <a:spcPct val="0"/>
              </a:spcBef>
              <a:buFont typeface="Wingdings" panose="05000000000000000000" pitchFamily="2" charset="2"/>
              <a:buChar char="è"/>
              <a:defRPr/>
            </a:pPr>
            <a:r>
              <a:rPr lang="fr-FR" altLang="fr-FR" sz="1200" b="1" dirty="0">
                <a:latin typeface="Calibri"/>
                <a:cs typeface="Calibri"/>
                <a:sym typeface="Wingdings" panose="05000000000000000000" pitchFamily="2" charset="2"/>
              </a:rPr>
              <a:t>Valider</a:t>
            </a:r>
            <a:r>
              <a:rPr lang="fr-FR" altLang="fr-FR" sz="1200" dirty="0">
                <a:latin typeface="Calibri"/>
                <a:cs typeface="Calibri"/>
                <a:sym typeface="Wingdings" panose="05000000000000000000" pitchFamily="2" charset="2"/>
              </a:rPr>
              <a:t> avec Exporter</a:t>
            </a:r>
          </a:p>
          <a:p>
            <a:pPr marL="0" indent="0" algn="just" eaLnBrk="1" hangingPunct="1">
              <a:lnSpc>
                <a:spcPct val="100000"/>
              </a:lnSpc>
              <a:spcBef>
                <a:spcPct val="0"/>
              </a:spcBef>
              <a:buNone/>
              <a:defRPr/>
            </a:pPr>
            <a:r>
              <a:rPr lang="fr-FR" altLang="fr-FR" sz="1200" dirty="0">
                <a:latin typeface="Calibri"/>
                <a:cs typeface="Calibri"/>
                <a:sym typeface="Wingdings" panose="05000000000000000000" pitchFamily="2" charset="2"/>
              </a:rPr>
              <a:t>  </a:t>
            </a:r>
            <a:r>
              <a:rPr lang="fr-FR" altLang="fr-FR" sz="1200" i="1" dirty="0">
                <a:latin typeface="Calibri"/>
                <a:cs typeface="Calibri"/>
                <a:sym typeface="Wingdings" panose="05000000000000000000" pitchFamily="2" charset="2"/>
              </a:rPr>
              <a:t>Le logiciel vous propose de sauvegarder votre configuration. Inutile de le faire, REVIT se remet à zéro à chacune de vos utilisations.</a:t>
            </a:r>
          </a:p>
          <a:p>
            <a:pPr marL="0" indent="0" algn="just" eaLnBrk="1" hangingPunct="1">
              <a:lnSpc>
                <a:spcPct val="100000"/>
              </a:lnSpc>
              <a:spcBef>
                <a:spcPct val="0"/>
              </a:spcBef>
              <a:buNone/>
              <a:defRPr/>
            </a:pPr>
            <a:r>
              <a:rPr lang="fr-FR" altLang="fr-FR" sz="1200" dirty="0">
                <a:latin typeface="Calibri"/>
                <a:cs typeface="Calibri"/>
                <a:sym typeface="Wingdings" panose="05000000000000000000" pitchFamily="2" charset="2"/>
              </a:rPr>
              <a:t> </a:t>
            </a:r>
            <a:r>
              <a:rPr lang="fr-FR" altLang="fr-FR" sz="1200" b="1" dirty="0">
                <a:latin typeface="Calibri"/>
                <a:cs typeface="Calibri"/>
                <a:sym typeface="Wingdings" panose="05000000000000000000" pitchFamily="2" charset="2"/>
              </a:rPr>
              <a:t>Remettre</a:t>
            </a:r>
            <a:r>
              <a:rPr lang="fr-FR" altLang="fr-FR" sz="1200" dirty="0">
                <a:latin typeface="Calibri"/>
                <a:cs typeface="Calibri"/>
                <a:sym typeface="Wingdings" panose="05000000000000000000" pitchFamily="2" charset="2"/>
              </a:rPr>
              <a:t> votre fichier au format PDF sur Moodle pour correction</a:t>
            </a:r>
          </a:p>
        </p:txBody>
      </p:sp>
      <p:grpSp>
        <p:nvGrpSpPr>
          <p:cNvPr id="9" name="Groupe 95">
            <a:extLst>
              <a:ext uri="{FF2B5EF4-FFF2-40B4-BE49-F238E27FC236}">
                <a16:creationId xmlns="" xmlns:a16="http://schemas.microsoft.com/office/drawing/2014/main" id="{13A47B85-0ABA-4CBD-869B-F402B5B7921E}"/>
              </a:ext>
            </a:extLst>
          </p:cNvPr>
          <p:cNvGrpSpPr>
            <a:grpSpLocks/>
          </p:cNvGrpSpPr>
          <p:nvPr/>
        </p:nvGrpSpPr>
        <p:grpSpPr bwMode="auto">
          <a:xfrm>
            <a:off x="2943885" y="1700148"/>
            <a:ext cx="242639" cy="276999"/>
            <a:chOff x="4198688" y="2102123"/>
            <a:chExt cx="255328" cy="277046"/>
          </a:xfrm>
        </p:grpSpPr>
        <p:sp>
          <p:nvSpPr>
            <p:cNvPr id="10" name="Ellipse 9">
              <a:extLst>
                <a:ext uri="{FF2B5EF4-FFF2-40B4-BE49-F238E27FC236}">
                  <a16:creationId xmlns="" xmlns:a16="http://schemas.microsoft.com/office/drawing/2014/main" id="{AC3CD4E1-68D0-474D-8B34-031FEEEB144C}"/>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11" name="ZoneTexte 97">
              <a:extLst>
                <a:ext uri="{FF2B5EF4-FFF2-40B4-BE49-F238E27FC236}">
                  <a16:creationId xmlns="" xmlns:a16="http://schemas.microsoft.com/office/drawing/2014/main" id="{FD43B9AF-B57A-41F3-A10B-25169D240A33}"/>
                </a:ext>
              </a:extLst>
            </p:cNvPr>
            <p:cNvSpPr txBox="1">
              <a:spLocks noChangeArrowheads="1"/>
            </p:cNvSpPr>
            <p:nvPr/>
          </p:nvSpPr>
          <p:spPr bwMode="auto">
            <a:xfrm>
              <a:off x="4206408" y="2102123"/>
              <a:ext cx="229414" cy="27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3</a:t>
              </a:r>
            </a:p>
          </p:txBody>
        </p:sp>
      </p:grpSp>
      <p:cxnSp>
        <p:nvCxnSpPr>
          <p:cNvPr id="16" name="Connecteur droit avec flèche 15">
            <a:extLst>
              <a:ext uri="{FF2B5EF4-FFF2-40B4-BE49-F238E27FC236}">
                <a16:creationId xmlns="" xmlns:a16="http://schemas.microsoft.com/office/drawing/2014/main" id="{996F828C-6D8B-4EF2-8767-FDB05EA77422}"/>
              </a:ext>
            </a:extLst>
          </p:cNvPr>
          <p:cNvCxnSpPr>
            <a:cxnSpLocks/>
            <a:stCxn id="8" idx="1"/>
          </p:cNvCxnSpPr>
          <p:nvPr/>
        </p:nvCxnSpPr>
        <p:spPr>
          <a:xfrm flipH="1">
            <a:off x="2442430" y="2577311"/>
            <a:ext cx="629874" cy="46597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27" name="Connecteur droit avec flèche 26">
            <a:extLst>
              <a:ext uri="{FF2B5EF4-FFF2-40B4-BE49-F238E27FC236}">
                <a16:creationId xmlns="" xmlns:a16="http://schemas.microsoft.com/office/drawing/2014/main" id="{505C26AA-5C0F-42C8-8174-F305FE498309}"/>
              </a:ext>
            </a:extLst>
          </p:cNvPr>
          <p:cNvCxnSpPr>
            <a:cxnSpLocks/>
            <a:stCxn id="8" idx="1"/>
          </p:cNvCxnSpPr>
          <p:nvPr/>
        </p:nvCxnSpPr>
        <p:spPr>
          <a:xfrm flipH="1" flipV="1">
            <a:off x="2148440" y="2524457"/>
            <a:ext cx="923864" cy="5285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2" name="Connecteur droit avec flèche 31">
            <a:extLst>
              <a:ext uri="{FF2B5EF4-FFF2-40B4-BE49-F238E27FC236}">
                <a16:creationId xmlns="" xmlns:a16="http://schemas.microsoft.com/office/drawing/2014/main" id="{A67CD275-6FEF-4304-9DA3-8FDA62073842}"/>
              </a:ext>
            </a:extLst>
          </p:cNvPr>
          <p:cNvCxnSpPr>
            <a:cxnSpLocks/>
          </p:cNvCxnSpPr>
          <p:nvPr/>
        </p:nvCxnSpPr>
        <p:spPr>
          <a:xfrm flipH="1">
            <a:off x="2091764" y="2805046"/>
            <a:ext cx="980540" cy="64297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6" name="Connecteur droit avec flèche 35">
            <a:extLst>
              <a:ext uri="{FF2B5EF4-FFF2-40B4-BE49-F238E27FC236}">
                <a16:creationId xmlns="" xmlns:a16="http://schemas.microsoft.com/office/drawing/2014/main" id="{B63AA298-B12D-4B29-A24E-E386FFD6D2AF}"/>
              </a:ext>
            </a:extLst>
          </p:cNvPr>
          <p:cNvCxnSpPr>
            <a:cxnSpLocks/>
          </p:cNvCxnSpPr>
          <p:nvPr/>
        </p:nvCxnSpPr>
        <p:spPr>
          <a:xfrm flipH="1">
            <a:off x="1361952" y="2805046"/>
            <a:ext cx="1710352" cy="2008054"/>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8" name="Connecteur droit avec flèche 37">
            <a:extLst>
              <a:ext uri="{FF2B5EF4-FFF2-40B4-BE49-F238E27FC236}">
                <a16:creationId xmlns="" xmlns:a16="http://schemas.microsoft.com/office/drawing/2014/main" id="{42D1D145-A90B-4DAE-8BB9-79C41E21BE2E}"/>
              </a:ext>
            </a:extLst>
          </p:cNvPr>
          <p:cNvCxnSpPr>
            <a:cxnSpLocks/>
          </p:cNvCxnSpPr>
          <p:nvPr/>
        </p:nvCxnSpPr>
        <p:spPr>
          <a:xfrm>
            <a:off x="3370881" y="3362141"/>
            <a:ext cx="180509" cy="2788985"/>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413277800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 5">
            <a:extLst>
              <a:ext uri="{FF2B5EF4-FFF2-40B4-BE49-F238E27FC236}">
                <a16:creationId xmlns="" xmlns:a16="http://schemas.microsoft.com/office/drawing/2014/main" id="{24CE320E-C8E4-4FAA-8AFC-7907934B9D64}"/>
              </a:ext>
            </a:extLst>
          </p:cNvPr>
          <p:cNvPicPr>
            <a:picLocks noChangeAspect="1"/>
          </p:cNvPicPr>
          <p:nvPr/>
        </p:nvPicPr>
        <p:blipFill>
          <a:blip r:embed="rId2"/>
          <a:stretch>
            <a:fillRect/>
          </a:stretch>
        </p:blipFill>
        <p:spPr>
          <a:xfrm>
            <a:off x="0" y="976964"/>
            <a:ext cx="9144000" cy="4904072"/>
          </a:xfrm>
          <a:prstGeom prst="rect">
            <a:avLst/>
          </a:prstGeom>
        </p:spPr>
      </p:pic>
      <p:sp>
        <p:nvSpPr>
          <p:cNvPr id="65" name="ZoneTexte 64">
            <a:extLst>
              <a:ext uri="{FF2B5EF4-FFF2-40B4-BE49-F238E27FC236}">
                <a16:creationId xmlns="" xmlns:a16="http://schemas.microsoft.com/office/drawing/2014/main" id="{FA74F3CC-CBF4-44D8-9B4A-B24D4DF31221}"/>
              </a:ext>
            </a:extLst>
          </p:cNvPr>
          <p:cNvSpPr txBox="1"/>
          <p:nvPr/>
        </p:nvSpPr>
        <p:spPr>
          <a:xfrm>
            <a:off x="7938" y="34925"/>
            <a:ext cx="9036050" cy="769938"/>
          </a:xfrm>
          <a:prstGeom prst="rect">
            <a:avLst/>
          </a:prstGeom>
          <a:noFill/>
        </p:spPr>
        <p:txBody>
          <a:bodyPr lIns="91440" tIns="45720" rIns="91440" bIns="45720" anchor="t">
            <a:spAutoFit/>
          </a:bodyPr>
          <a:lstStyle/>
          <a:p>
            <a:pPr eaLnBrk="1" fontAlgn="auto" hangingPunct="1">
              <a:spcBef>
                <a:spcPts val="0"/>
              </a:spcBef>
              <a:spcAft>
                <a:spcPts val="0"/>
              </a:spcAft>
              <a:defRPr/>
            </a:pPr>
            <a:r>
              <a:rPr lang="fr-FR" sz="2400" dirty="0">
                <a:solidFill>
                  <a:srgbClr val="002060"/>
                </a:solidFill>
                <a:effectLst>
                  <a:outerShdw blurRad="38100" dist="38100" dir="2700000" algn="tl">
                    <a:srgbClr val="000000">
                      <a:alpha val="43137"/>
                    </a:srgbClr>
                  </a:outerShdw>
                </a:effectLst>
                <a:latin typeface="+mn-lt"/>
              </a:rPr>
              <a:t>1. Prise en main du logiciel</a:t>
            </a:r>
          </a:p>
          <a:p>
            <a:pPr eaLnBrk="1" fontAlgn="auto" hangingPunct="1">
              <a:spcBef>
                <a:spcPts val="0"/>
              </a:spcBef>
              <a:spcAft>
                <a:spcPts val="0"/>
              </a:spcAft>
              <a:defRPr/>
            </a:pPr>
            <a:r>
              <a:rPr lang="fr-FR" dirty="0">
                <a:solidFill>
                  <a:srgbClr val="002060"/>
                </a:solidFill>
                <a:latin typeface="+mn-lt"/>
              </a:rPr>
              <a:t>1.2. Prise en main de l’interface REVIT</a:t>
            </a:r>
            <a:endParaRPr lang="fr-FR" sz="2000" dirty="0">
              <a:solidFill>
                <a:srgbClr val="002060"/>
              </a:solidFill>
              <a:latin typeface="+mn-lt"/>
            </a:endParaRPr>
          </a:p>
        </p:txBody>
      </p:sp>
      <p:sp>
        <p:nvSpPr>
          <p:cNvPr id="2" name="Espace réservé de la date 1">
            <a:extLst>
              <a:ext uri="{FF2B5EF4-FFF2-40B4-BE49-F238E27FC236}">
                <a16:creationId xmlns="" xmlns:a16="http://schemas.microsoft.com/office/drawing/2014/main" id="{C3E28BB9-BA1E-41D2-9CA7-E57B166D4CF0}"/>
              </a:ext>
            </a:extLst>
          </p:cNvPr>
          <p:cNvSpPr>
            <a:spLocks noGrp="1"/>
          </p:cNvSpPr>
          <p:nvPr>
            <p:ph type="dt" sz="quarter" idx="10"/>
          </p:nvPr>
        </p:nvSpPr>
        <p:spPr/>
        <p:txBody>
          <a:bodyPr/>
          <a:lstStyle/>
          <a:p>
            <a:pPr>
              <a:defRPr/>
            </a:pPr>
            <a:r>
              <a:rPr lang="fr-FR" dirty="0"/>
              <a:t>Lycée D. Diderot</a:t>
            </a:r>
          </a:p>
        </p:txBody>
      </p:sp>
      <p:sp>
        <p:nvSpPr>
          <p:cNvPr id="7" name="Espace réservé du numéro de diapositive 6">
            <a:extLst>
              <a:ext uri="{FF2B5EF4-FFF2-40B4-BE49-F238E27FC236}">
                <a16:creationId xmlns="" xmlns:a16="http://schemas.microsoft.com/office/drawing/2014/main" id="{2C8002CB-4D0D-4D38-BF6D-939BA5CAFA75}"/>
              </a:ext>
            </a:extLst>
          </p:cNvPr>
          <p:cNvSpPr>
            <a:spLocks noGrp="1"/>
          </p:cNvSpPr>
          <p:nvPr>
            <p:ph type="sldNum" sz="quarter" idx="12"/>
          </p:nvPr>
        </p:nvSpPr>
        <p:spPr/>
        <p:txBody>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fld id="{F2FA63EC-B984-4D4B-AEDD-45D34AB08500}" type="slidenum">
              <a:rPr lang="fr-FR" altLang="fr-FR" sz="1200">
                <a:solidFill>
                  <a:srgbClr val="002060"/>
                </a:solidFill>
              </a:rPr>
              <a:pPr>
                <a:lnSpc>
                  <a:spcPct val="100000"/>
                </a:lnSpc>
                <a:spcBef>
                  <a:spcPct val="0"/>
                </a:spcBef>
                <a:buFontTx/>
                <a:buNone/>
              </a:pPr>
              <a:t>9</a:t>
            </a:fld>
            <a:endParaRPr lang="fr-FR" altLang="fr-FR" sz="1200" dirty="0">
              <a:solidFill>
                <a:srgbClr val="002060"/>
              </a:solidFill>
            </a:endParaRPr>
          </a:p>
        </p:txBody>
      </p:sp>
      <p:sp>
        <p:nvSpPr>
          <p:cNvPr id="3" name="Espace réservé du pied de page 2">
            <a:extLst>
              <a:ext uri="{FF2B5EF4-FFF2-40B4-BE49-F238E27FC236}">
                <a16:creationId xmlns="" xmlns:a16="http://schemas.microsoft.com/office/drawing/2014/main" id="{B4252336-0295-49FC-8D52-FB3DD12ACD7A}"/>
              </a:ext>
            </a:extLst>
          </p:cNvPr>
          <p:cNvSpPr>
            <a:spLocks noGrp="1"/>
          </p:cNvSpPr>
          <p:nvPr>
            <p:ph type="ftr" sz="quarter" idx="11"/>
          </p:nvPr>
        </p:nvSpPr>
        <p:spPr>
          <a:xfrm>
            <a:off x="3028950" y="6492875"/>
            <a:ext cx="3086100" cy="365125"/>
          </a:xfrm>
        </p:spPr>
        <p:txBody>
          <a:bodyPr/>
          <a:lstStyle/>
          <a:p>
            <a:pPr>
              <a:defRPr/>
            </a:pPr>
            <a:r>
              <a:rPr lang="fr-FR" dirty="0"/>
              <a:t>Tuto Revit – Phasage d'un projet</a:t>
            </a:r>
            <a:endParaRPr lang="fr-FR" dirty="0">
              <a:cs typeface="Calibri" panose="020F0502020204030204"/>
            </a:endParaRPr>
          </a:p>
        </p:txBody>
      </p:sp>
      <p:sp>
        <p:nvSpPr>
          <p:cNvPr id="10" name="ZoneTexte 94">
            <a:extLst>
              <a:ext uri="{FF2B5EF4-FFF2-40B4-BE49-F238E27FC236}">
                <a16:creationId xmlns="" xmlns:a16="http://schemas.microsoft.com/office/drawing/2014/main" id="{C79E7BF6-378D-4F8C-A848-07A326A387ED}"/>
              </a:ext>
            </a:extLst>
          </p:cNvPr>
          <p:cNvSpPr txBox="1">
            <a:spLocks noChangeArrowheads="1"/>
          </p:cNvSpPr>
          <p:nvPr/>
        </p:nvSpPr>
        <p:spPr bwMode="auto">
          <a:xfrm>
            <a:off x="2846999" y="2309555"/>
            <a:ext cx="4866616" cy="461665"/>
          </a:xfrm>
          <a:prstGeom prst="rect">
            <a:avLst/>
          </a:prstGeom>
          <a:solidFill>
            <a:srgbClr val="FFFF00"/>
          </a:solidFill>
          <a:ln w="9525">
            <a:solidFill>
              <a:srgbClr val="FF6600"/>
            </a:solidFill>
            <a:miter lim="800000"/>
            <a:headEnd/>
            <a:tailEnd/>
          </a:ln>
        </p:spPr>
        <p:txBody>
          <a:bodyPr wrap="square" lIns="91440" tIns="45720" rIns="91440" bIns="45720" anchor="t">
            <a:spAutoFit/>
          </a:bodyPr>
          <a:lstStyle>
            <a:lvl1pPr marL="171450" indent="-171450">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 typeface="Wingdings" panose="05000000000000000000" pitchFamily="2" charset="2"/>
              <a:buChar char="è"/>
              <a:defRPr/>
            </a:pPr>
            <a:r>
              <a:rPr lang="fr-FR" altLang="fr-FR" sz="1200" dirty="0">
                <a:latin typeface="Calibri"/>
                <a:cs typeface="Calibri"/>
                <a:sym typeface="Wingdings" panose="05000000000000000000" pitchFamily="2" charset="2"/>
              </a:rPr>
              <a:t>Pour ouvrir une nouvelle vue double </a:t>
            </a:r>
            <a:r>
              <a:rPr lang="fr-FR" altLang="fr-FR" sz="1200" b="1" dirty="0">
                <a:latin typeface="Calibri"/>
                <a:cs typeface="Calibri"/>
                <a:sym typeface="Wingdings" panose="05000000000000000000" pitchFamily="2" charset="2"/>
              </a:rPr>
              <a:t>cliquer</a:t>
            </a:r>
            <a:r>
              <a:rPr lang="fr-FR" altLang="fr-FR" sz="1200" dirty="0">
                <a:latin typeface="Calibri"/>
                <a:cs typeface="Calibri"/>
                <a:sym typeface="Wingdings" panose="05000000000000000000" pitchFamily="2" charset="2"/>
              </a:rPr>
              <a:t> dessus</a:t>
            </a:r>
          </a:p>
          <a:p>
            <a:pPr marL="0" indent="0" eaLnBrk="1" hangingPunct="1">
              <a:lnSpc>
                <a:spcPct val="100000"/>
              </a:lnSpc>
              <a:spcBef>
                <a:spcPct val="0"/>
              </a:spcBef>
              <a:buNone/>
              <a:defRPr/>
            </a:pPr>
            <a:r>
              <a:rPr lang="fr-FR" altLang="fr-FR" sz="1200" dirty="0">
                <a:latin typeface="Calibri"/>
                <a:cs typeface="Calibri"/>
                <a:sym typeface="Wingdings" panose="05000000000000000000" pitchFamily="2" charset="2"/>
              </a:rPr>
              <a:t>                Elle va venir se rajouter dans le bandeau en haut </a:t>
            </a:r>
          </a:p>
        </p:txBody>
      </p:sp>
      <p:grpSp>
        <p:nvGrpSpPr>
          <p:cNvPr id="12" name="Groupe 95">
            <a:extLst>
              <a:ext uri="{FF2B5EF4-FFF2-40B4-BE49-F238E27FC236}">
                <a16:creationId xmlns="" xmlns:a16="http://schemas.microsoft.com/office/drawing/2014/main" id="{4F79F6A4-9BDB-4FF9-84F0-BAAB717AC076}"/>
              </a:ext>
            </a:extLst>
          </p:cNvPr>
          <p:cNvGrpSpPr>
            <a:grpSpLocks/>
          </p:cNvGrpSpPr>
          <p:nvPr/>
        </p:nvGrpSpPr>
        <p:grpSpPr bwMode="auto">
          <a:xfrm>
            <a:off x="2685881" y="2110873"/>
            <a:ext cx="343069" cy="276952"/>
            <a:chOff x="4198688" y="2102126"/>
            <a:chExt cx="326496" cy="276999"/>
          </a:xfrm>
        </p:grpSpPr>
        <p:sp>
          <p:nvSpPr>
            <p:cNvPr id="22" name="Ellipse 21">
              <a:extLst>
                <a:ext uri="{FF2B5EF4-FFF2-40B4-BE49-F238E27FC236}">
                  <a16:creationId xmlns="" xmlns:a16="http://schemas.microsoft.com/office/drawing/2014/main" id="{736F00E4-7614-4169-B286-58E7DBAB6D7F}"/>
                </a:ext>
              </a:extLst>
            </p:cNvPr>
            <p:cNvSpPr/>
            <p:nvPr/>
          </p:nvSpPr>
          <p:spPr>
            <a:xfrm>
              <a:off x="4198688" y="2102126"/>
              <a:ext cx="255328" cy="263570"/>
            </a:xfrm>
            <a:prstGeom prst="ellipse">
              <a:avLst/>
            </a:prstGeom>
            <a:solidFill>
              <a:srgbClr val="FFFF00"/>
            </a:solidFill>
            <a:ln>
              <a:solidFill>
                <a:srgbClr val="FF66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fr-FR" sz="1200" dirty="0"/>
            </a:p>
          </p:txBody>
        </p:sp>
        <p:sp>
          <p:nvSpPr>
            <p:cNvPr id="23" name="ZoneTexte 97">
              <a:extLst>
                <a:ext uri="{FF2B5EF4-FFF2-40B4-BE49-F238E27FC236}">
                  <a16:creationId xmlns="" xmlns:a16="http://schemas.microsoft.com/office/drawing/2014/main" id="{81E9CE26-8E9E-4B05-AA2C-A57630A71E6C}"/>
                </a:ext>
              </a:extLst>
            </p:cNvPr>
            <p:cNvSpPr txBox="1">
              <a:spLocks noChangeArrowheads="1"/>
            </p:cNvSpPr>
            <p:nvPr/>
          </p:nvSpPr>
          <p:spPr bwMode="auto">
            <a:xfrm>
              <a:off x="4206402" y="2102126"/>
              <a:ext cx="318782"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40" tIns="45720" rIns="91440" bIns="45720" anchor="t">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defTabSz="4572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eaLnBrk="1" hangingPunct="1">
                <a:lnSpc>
                  <a:spcPct val="100000"/>
                </a:lnSpc>
                <a:spcBef>
                  <a:spcPct val="0"/>
                </a:spcBef>
                <a:buFontTx/>
                <a:buNone/>
              </a:pPr>
              <a:r>
                <a:rPr lang="fr-FR" altLang="fr-FR" sz="1200" dirty="0">
                  <a:cs typeface="Calibri"/>
                </a:rPr>
                <a:t>8</a:t>
              </a:r>
            </a:p>
          </p:txBody>
        </p:sp>
      </p:grpSp>
      <p:cxnSp>
        <p:nvCxnSpPr>
          <p:cNvPr id="39" name="Connecteur droit avec flèche 38">
            <a:extLst>
              <a:ext uri="{FF2B5EF4-FFF2-40B4-BE49-F238E27FC236}">
                <a16:creationId xmlns="" xmlns:a16="http://schemas.microsoft.com/office/drawing/2014/main" id="{173E9F53-BA60-4B62-A0E2-63C5470DD35F}"/>
              </a:ext>
            </a:extLst>
          </p:cNvPr>
          <p:cNvCxnSpPr>
            <a:cxnSpLocks/>
          </p:cNvCxnSpPr>
          <p:nvPr/>
        </p:nvCxnSpPr>
        <p:spPr>
          <a:xfrm>
            <a:off x="7713615" y="2540387"/>
            <a:ext cx="771166" cy="609009"/>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cxnSp>
        <p:nvCxnSpPr>
          <p:cNvPr id="30" name="Connecteur droit avec flèche 29">
            <a:extLst>
              <a:ext uri="{FF2B5EF4-FFF2-40B4-BE49-F238E27FC236}">
                <a16:creationId xmlns="" xmlns:a16="http://schemas.microsoft.com/office/drawing/2014/main" id="{E2A72A48-5A88-4703-A4CA-10C57572778B}"/>
              </a:ext>
            </a:extLst>
          </p:cNvPr>
          <p:cNvCxnSpPr>
            <a:cxnSpLocks/>
            <a:stCxn id="10" idx="0"/>
          </p:cNvCxnSpPr>
          <p:nvPr/>
        </p:nvCxnSpPr>
        <p:spPr>
          <a:xfrm flipH="1" flipV="1">
            <a:off x="1913861" y="1866179"/>
            <a:ext cx="3366446" cy="443376"/>
          </a:xfrm>
          <a:prstGeom prst="straightConnector1">
            <a:avLst/>
          </a:prstGeom>
          <a:ln>
            <a:tailEnd type="triangle"/>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81813793"/>
      </p:ext>
    </p:extLst>
  </p:cSld>
  <p:clrMapOvr>
    <a:masterClrMapping/>
  </p:clrMapOvr>
  <p:timing>
    <p:tnLst>
      <p:par>
        <p:cTn id="1" dur="indefinite" restart="never" nodeType="tmRoot"/>
      </p:par>
    </p:tnLst>
  </p:timing>
</p:sld>
</file>

<file path=ppt/theme/theme1.xml><?xml version="1.0" encoding="utf-8"?>
<a:theme xmlns:a="http://schemas.openxmlformats.org/drawingml/2006/main" name="Thème Office">
  <a:themeElements>
    <a:clrScheme name="Personnalisé 8">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0563C1"/>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3649</TotalTime>
  <Words>5006</Words>
  <Application>Microsoft Office PowerPoint</Application>
  <PresentationFormat>Affichage à l'écran (4:3)</PresentationFormat>
  <Paragraphs>925</Paragraphs>
  <Slides>88</Slides>
  <Notes>0</Notes>
  <HiddenSlides>0</HiddenSlides>
  <MMClips>0</MMClips>
  <ScaleCrop>false</ScaleCrop>
  <HeadingPairs>
    <vt:vector size="4" baseType="variant">
      <vt:variant>
        <vt:lpstr>Thème</vt:lpstr>
      </vt:variant>
      <vt:variant>
        <vt:i4>1</vt:i4>
      </vt:variant>
      <vt:variant>
        <vt:lpstr>Titres des diapositives</vt:lpstr>
      </vt:variant>
      <vt:variant>
        <vt:i4>88</vt:i4>
      </vt:variant>
    </vt:vector>
  </HeadingPairs>
  <TitlesOfParts>
    <vt:vector size="89" baseType="lpstr">
      <vt:lpstr>Thème Office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cp:lastModifiedBy>Utilisateur</cp:lastModifiedBy>
  <cp:revision>1</cp:revision>
  <cp:lastPrinted>2019-10-31T17:55:07Z</cp:lastPrinted>
  <dcterms:created xsi:type="dcterms:W3CDTF">2019-09-25T17:30:47Z</dcterms:created>
  <dcterms:modified xsi:type="dcterms:W3CDTF">2023-05-24T13:49:08Z</dcterms:modified>
</cp:coreProperties>
</file>