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204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20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26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37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48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95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13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10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6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80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21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88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6BA6-A56E-4994-9E0E-020F26FA5DC3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B365C-117A-4CAB-BF4F-2FA4CEE8F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2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94129" y="6657799"/>
            <a:ext cx="888850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94129" y="6380800"/>
            <a:ext cx="8955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arianne Light" panose="02000000000000000000" pitchFamily="50" charset="0"/>
              </a:rPr>
              <a:t>Conservatoire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rianne Light" panose="02000000000000000000" pitchFamily="50" charset="0"/>
              </a:rPr>
              <a:t>national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arianne Light" panose="02000000000000000000" pitchFamily="50" charset="0"/>
              </a:rPr>
              <a:t>des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rianne Light" panose="02000000000000000000" pitchFamily="50" charset="0"/>
              </a:rPr>
              <a:t>arts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arianne Light" panose="02000000000000000000" pitchFamily="50" charset="0"/>
              </a:rPr>
              <a:t>et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rianne Light" panose="02000000000000000000" pitchFamily="50" charset="0"/>
              </a:rPr>
              <a:t>métiers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arianne Light" panose="02000000000000000000" pitchFamily="50" charset="0"/>
              </a:rPr>
              <a:t>– Paris 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rianne Light" panose="02000000000000000000" pitchFamily="50" charset="0"/>
              </a:rPr>
              <a:t>                                                                                    7 &amp; 8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arianne Light" panose="02000000000000000000" pitchFamily="50" charset="0"/>
              </a:rPr>
              <a:t>décembre 2022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58053" y="2904565"/>
            <a:ext cx="80939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>
                <a:solidFill>
                  <a:schemeClr val="accent1">
                    <a:lumMod val="75000"/>
                  </a:schemeClr>
                </a:solidFill>
                <a:latin typeface="Marianne" panose="02000000000000000000" pitchFamily="50" charset="0"/>
              </a:rPr>
              <a:t>Séminaire national </a:t>
            </a:r>
          </a:p>
          <a:p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  <a:latin typeface="Marianne" panose="02000000000000000000" pitchFamily="50" charset="0"/>
              </a:rPr>
              <a:t>Le Diplôme national des métiers d’art et du design - DN MADE – l'identité du grade licence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Marianne" panose="02000000000000000000" pitchFamily="50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35" y="239352"/>
            <a:ext cx="1966772" cy="177501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532" y="464861"/>
            <a:ext cx="2151492" cy="132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25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86753"/>
            <a:ext cx="9144000" cy="44913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587525" y="2685253"/>
            <a:ext cx="58536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Marianne" panose="02000000000000000000" pitchFamily="50" charset="0"/>
              </a:rPr>
              <a:t>Bénédicte </a:t>
            </a:r>
            <a:r>
              <a:rPr lang="fr-FR" sz="2400" dirty="0" err="1" smtClean="0">
                <a:latin typeface="Marianne" panose="02000000000000000000" pitchFamily="50" charset="0"/>
              </a:rPr>
              <a:t>Fauvarque</a:t>
            </a:r>
            <a:r>
              <a:rPr lang="fr-FR" sz="2400" dirty="0" smtClean="0">
                <a:latin typeface="Marianne" panose="02000000000000000000" pitchFamily="50" charset="0"/>
              </a:rPr>
              <a:t>-Cosson, </a:t>
            </a:r>
          </a:p>
          <a:p>
            <a:r>
              <a:rPr lang="fr-FR" sz="2400" dirty="0" smtClean="0">
                <a:solidFill>
                  <a:schemeClr val="bg1"/>
                </a:solidFill>
                <a:latin typeface="Marianne" panose="02000000000000000000" pitchFamily="50" charset="0"/>
              </a:rPr>
              <a:t>Administratrice du CNAM</a:t>
            </a: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50" charset="0"/>
            </a:endParaRPr>
          </a:p>
          <a:p>
            <a:r>
              <a:rPr lang="fr-FR" sz="2400" dirty="0" smtClean="0">
                <a:latin typeface="Marianne" panose="02000000000000000000" pitchFamily="50" charset="0"/>
              </a:rPr>
              <a:t>Brigitte Flamand, </a:t>
            </a:r>
            <a:endParaRPr lang="fr-FR" sz="2400" dirty="0">
              <a:latin typeface="Marianne" panose="02000000000000000000" pitchFamily="50" charset="0"/>
            </a:endParaRPr>
          </a:p>
          <a:p>
            <a:r>
              <a:rPr lang="fr-FR" sz="2400" dirty="0" smtClean="0">
                <a:solidFill>
                  <a:schemeClr val="bg1"/>
                </a:solidFill>
                <a:latin typeface="Marianne" panose="02000000000000000000" pitchFamily="50" charset="0"/>
              </a:rPr>
              <a:t>Inspectrice générale de l’éducation , du sport et de la recherche </a:t>
            </a:r>
          </a:p>
          <a:p>
            <a:endParaRPr lang="fr-FR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3716" y="904401"/>
            <a:ext cx="2216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Ouverture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587525" y="1569858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531996" y="6078071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45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586753"/>
            <a:ext cx="9144000" cy="44913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587525" y="3001415"/>
            <a:ext cx="707221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Ce que font les métiers d’art et le design à la </a:t>
            </a:r>
            <a:r>
              <a:rPr lang="fr-FR" sz="2400" dirty="0" smtClean="0"/>
              <a:t>recherche</a:t>
            </a:r>
          </a:p>
          <a:p>
            <a:endParaRPr lang="fr-FR" sz="2400" dirty="0" smtClean="0">
              <a:latin typeface="Marianne" panose="02000000000000000000" pitchFamily="50" charset="0"/>
            </a:endParaRPr>
          </a:p>
          <a:p>
            <a:r>
              <a:rPr lang="fr-FR" sz="2400" dirty="0" smtClean="0">
                <a:latin typeface="Marianne" panose="02000000000000000000" pitchFamily="50" charset="0"/>
              </a:rPr>
              <a:t>Olivier </a:t>
            </a:r>
            <a:r>
              <a:rPr lang="fr-FR" sz="2400" dirty="0" err="1" smtClean="0">
                <a:latin typeface="Marianne" panose="02000000000000000000" pitchFamily="50" charset="0"/>
              </a:rPr>
              <a:t>Assouly</a:t>
            </a:r>
            <a:r>
              <a:rPr lang="fr-FR" sz="2400" dirty="0" smtClean="0">
                <a:latin typeface="Marianne" panose="02000000000000000000" pitchFamily="50" charset="0"/>
              </a:rPr>
              <a:t>, </a:t>
            </a:r>
          </a:p>
          <a:p>
            <a:r>
              <a:rPr lang="fr-FR" sz="2400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Enseignant chercheur </a:t>
            </a:r>
            <a:endParaRPr lang="fr-FR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3716" y="904401"/>
            <a:ext cx="47745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Conférence inaugurale 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587525" y="1569858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531996" y="6078071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43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86753"/>
            <a:ext cx="9144000" cy="44913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587524" y="2685253"/>
            <a:ext cx="738658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Marianne ExtraBold" panose="02000000000000000000" pitchFamily="50" charset="0"/>
              </a:rPr>
              <a:t>Le design, les métiers d’art et la recherche au CNAM</a:t>
            </a:r>
          </a:p>
          <a:p>
            <a:endParaRPr lang="fr-FR" sz="2400" dirty="0">
              <a:latin typeface="Marianne" panose="02000000000000000000" pitchFamily="50" charset="0"/>
            </a:endParaRPr>
          </a:p>
          <a:p>
            <a:r>
              <a:rPr lang="fr-FR" sz="2400" dirty="0" smtClean="0">
                <a:latin typeface="Marianne" panose="02000000000000000000" pitchFamily="50" charset="0"/>
              </a:rPr>
              <a:t>Pierre Levy, </a:t>
            </a:r>
          </a:p>
          <a:p>
            <a:r>
              <a:rPr lang="fr-FR" sz="2400" dirty="0">
                <a:solidFill>
                  <a:schemeClr val="bg1"/>
                </a:solidFill>
              </a:rPr>
              <a:t>chaire Design </a:t>
            </a:r>
            <a:r>
              <a:rPr lang="fr-FR" sz="2400" dirty="0" smtClean="0">
                <a:solidFill>
                  <a:schemeClr val="bg1"/>
                </a:solidFill>
              </a:rPr>
              <a:t>Jean-Prouvé</a:t>
            </a:r>
            <a:endParaRPr lang="fr-FR" sz="2400" dirty="0">
              <a:solidFill>
                <a:schemeClr val="bg1"/>
              </a:solidFill>
              <a:latin typeface="Marianne" panose="02000000000000000000" pitchFamily="50" charset="0"/>
            </a:endParaRPr>
          </a:p>
          <a:p>
            <a:endParaRPr lang="fr-FR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587525" y="1569858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4531996" y="6078071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43716" y="904401"/>
            <a:ext cx="47745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Conférence inaugurale 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02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86753"/>
            <a:ext cx="9144000" cy="44913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587525" y="2540459"/>
            <a:ext cx="738658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Marianne ExtraBold" panose="02000000000000000000" pitchFamily="50" charset="0"/>
              </a:rPr>
              <a:t>L’engagement des équipes de direction auprès des équipes pédagogiques – Vision partagée</a:t>
            </a:r>
            <a:endParaRPr lang="fr-FR" sz="2400" dirty="0">
              <a:latin typeface="Marianne" panose="02000000000000000000" pitchFamily="50" charset="0"/>
            </a:endParaRPr>
          </a:p>
          <a:p>
            <a:endParaRPr lang="fr-FR" sz="2400" dirty="0" smtClean="0">
              <a:latin typeface="Marianne" panose="02000000000000000000" pitchFamily="50" charset="0"/>
            </a:endParaRPr>
          </a:p>
          <a:p>
            <a:r>
              <a:rPr lang="fr-FR" sz="2400" dirty="0" smtClean="0">
                <a:latin typeface="Marianne" panose="02000000000000000000" pitchFamily="50" charset="0"/>
              </a:rPr>
              <a:t>Karine Natale, 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Proviseure du lycée La Martinière – Diderot à Lyon</a:t>
            </a:r>
          </a:p>
          <a:p>
            <a:r>
              <a:rPr lang="fr-FR" sz="2400" dirty="0" smtClean="0">
                <a:latin typeface="Marianne" panose="02000000000000000000" pitchFamily="50" charset="0"/>
              </a:rPr>
              <a:t>x Chenal, 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Directeur de l’ENSAAMA à Paris</a:t>
            </a: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50" charset="0"/>
            </a:endParaRPr>
          </a:p>
          <a:p>
            <a:endParaRPr lang="fr-FR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587525" y="1569858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531996" y="6078071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3716" y="904401"/>
            <a:ext cx="29607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Grand témoin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754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86753"/>
            <a:ext cx="9144000" cy="44913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587525" y="2002577"/>
            <a:ext cx="840855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Marianne ExtraBold" panose="02000000000000000000" pitchFamily="50" charset="0"/>
              </a:rPr>
              <a:t>La culture de l’évaluation – Les outils</a:t>
            </a:r>
            <a:endParaRPr lang="fr-FR" sz="2400" dirty="0">
              <a:latin typeface="Marianne" panose="02000000000000000000" pitchFamily="50" charset="0"/>
            </a:endParaRPr>
          </a:p>
          <a:p>
            <a:r>
              <a:rPr lang="fr-FR" sz="2400" b="1" dirty="0" smtClean="0"/>
              <a:t>Synthèse des enquêtes DNMADE / comité de suivi DGESIP </a:t>
            </a:r>
            <a:endParaRPr lang="fr-FR" sz="2400" dirty="0" smtClean="0"/>
          </a:p>
          <a:p>
            <a:endParaRPr lang="fr-FR" sz="2400" dirty="0" smtClean="0">
              <a:latin typeface="Marianne" panose="02000000000000000000" pitchFamily="50" charset="0"/>
            </a:endParaRPr>
          </a:p>
          <a:p>
            <a:r>
              <a:rPr lang="fr-FR" sz="2400" dirty="0" smtClean="0">
                <a:latin typeface="Marianne" panose="02000000000000000000" pitchFamily="50" charset="0"/>
              </a:rPr>
              <a:t>Catherine </a:t>
            </a:r>
            <a:r>
              <a:rPr lang="fr-FR" sz="2400" dirty="0" err="1" smtClean="0">
                <a:latin typeface="Marianne" panose="02000000000000000000" pitchFamily="50" charset="0"/>
              </a:rPr>
              <a:t>Kerneur</a:t>
            </a:r>
            <a:r>
              <a:rPr lang="fr-FR" sz="2400" dirty="0" smtClean="0">
                <a:latin typeface="Marianne" panose="02000000000000000000" pitchFamily="50" charset="0"/>
              </a:rPr>
              <a:t>, 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DGESIP, Sous-direction des formations et de l’insertion</a:t>
            </a: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professionnelle - Département des formations du cycle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Licence</a:t>
            </a:r>
          </a:p>
          <a:p>
            <a:r>
              <a:rPr lang="fr-FR" sz="2400" dirty="0" smtClean="0">
                <a:latin typeface="Marianne" panose="02000000000000000000" pitchFamily="50" charset="0"/>
              </a:rPr>
              <a:t>Jean-Philippe Dufour, 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IA IPR Design et métiers d’art Académies de Nancy-Metz et Strasbourg</a:t>
            </a: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50" charset="0"/>
            </a:endParaRPr>
          </a:p>
          <a:p>
            <a:endParaRPr lang="fr-FR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587525" y="1569858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531996" y="6078071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3716" y="904401"/>
            <a:ext cx="2595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Thématique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44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0623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547184" y="1062318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6400800"/>
            <a:ext cx="9144000" cy="4637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545443" y="6400800"/>
            <a:ext cx="43568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0415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1242</TotalTime>
  <Words>143</Words>
  <Application>Microsoft Macintosh PowerPoint</Application>
  <PresentationFormat>Présentation à l'écran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Brigitte Flamand</cp:lastModifiedBy>
  <cp:revision>11</cp:revision>
  <dcterms:created xsi:type="dcterms:W3CDTF">2022-12-01T16:19:36Z</dcterms:created>
  <dcterms:modified xsi:type="dcterms:W3CDTF">2022-12-02T13:48:57Z</dcterms:modified>
</cp:coreProperties>
</file>