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Lst>
  <p:notesMasterIdLst>
    <p:notesMasterId r:id="rId13"/>
  </p:notesMasterIdLst>
  <p:sldIdLst>
    <p:sldId id="256" r:id="rId2"/>
    <p:sldId id="257" r:id="rId3"/>
    <p:sldId id="258" r:id="rId4"/>
    <p:sldId id="260" r:id="rId5"/>
    <p:sldId id="266" r:id="rId6"/>
    <p:sldId id="265" r:id="rId7"/>
    <p:sldId id="259" r:id="rId8"/>
    <p:sldId id="261" r:id="rId9"/>
    <p:sldId id="262" r:id="rId10"/>
    <p:sldId id="263" r:id="rId11"/>
    <p:sldId id="264"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10" autoAdjust="0"/>
    <p:restoredTop sz="94660"/>
  </p:normalViewPr>
  <p:slideViewPr>
    <p:cSldViewPr snapToGrid="0">
      <p:cViewPr varScale="1">
        <p:scale>
          <a:sx n="56" d="100"/>
          <a:sy n="56" d="100"/>
        </p:scale>
        <p:origin x="102"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C38438-8EB4-481A-8772-08BE2A2EC734}" type="datetimeFigureOut">
              <a:rPr lang="fr-FR" smtClean="0"/>
              <a:t>03/03/2022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FA1601-4BC9-4BC6-9066-51AA5F21E1EC}" type="slidenum">
              <a:rPr lang="fr-FR" smtClean="0"/>
              <a:t>‹N°›</a:t>
            </a:fld>
            <a:endParaRPr lang="fr-FR"/>
          </a:p>
        </p:txBody>
      </p:sp>
    </p:spTree>
    <p:extLst>
      <p:ext uri="{BB962C8B-B14F-4D97-AF65-F5344CB8AC3E}">
        <p14:creationId xmlns:p14="http://schemas.microsoft.com/office/powerpoint/2010/main" val="2894499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BFA1601-4BC9-4BC6-9066-51AA5F21E1EC}" type="slidenum">
              <a:rPr lang="fr-FR" smtClean="0"/>
              <a:t>1</a:t>
            </a:fld>
            <a:endParaRPr lang="fr-FR"/>
          </a:p>
        </p:txBody>
      </p:sp>
    </p:spTree>
    <p:extLst>
      <p:ext uri="{BB962C8B-B14F-4D97-AF65-F5344CB8AC3E}">
        <p14:creationId xmlns:p14="http://schemas.microsoft.com/office/powerpoint/2010/main" val="1950112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55EF630-481E-43D5-88AA-7D682052D8E8}" type="datetime1">
              <a:rPr lang="fr-FR" smtClean="0"/>
              <a:t>03/03/2022</a:t>
            </a:fld>
            <a:endParaRPr lang="fr-FR"/>
          </a:p>
        </p:txBody>
      </p:sp>
      <p:sp>
        <p:nvSpPr>
          <p:cNvPr id="5" name="Footer Placeholder 4"/>
          <p:cNvSpPr>
            <a:spLocks noGrp="1"/>
          </p:cNvSpPr>
          <p:nvPr>
            <p:ph type="ftr" sz="quarter" idx="11"/>
          </p:nvPr>
        </p:nvSpPr>
        <p:spPr/>
        <p:txBody>
          <a:bodyPr/>
          <a:lstStyle/>
          <a:p>
            <a:r>
              <a:rPr lang="fr-FR"/>
              <a:t>BTS SNIR - lycée Aristide Briand - J Cantaloube</a:t>
            </a:r>
          </a:p>
        </p:txBody>
      </p:sp>
      <p:sp>
        <p:nvSpPr>
          <p:cNvPr id="6" name="Slide Number Placeholder 5"/>
          <p:cNvSpPr>
            <a:spLocks noGrp="1"/>
          </p:cNvSpPr>
          <p:nvPr>
            <p:ph type="sldNum" sz="quarter" idx="12"/>
          </p:nvPr>
        </p:nvSpPr>
        <p:spPr/>
        <p:txBody>
          <a:bodyPr/>
          <a:lstStyle/>
          <a:p>
            <a:fld id="{46677C5F-986A-4D1A-9DE8-FF867603CE8E}" type="slidenum">
              <a:rPr lang="fr-FR" smtClean="0"/>
              <a:t>‹N°›</a:t>
            </a:fld>
            <a:endParaRPr lang="fr-FR"/>
          </a:p>
        </p:txBody>
      </p:sp>
    </p:spTree>
    <p:extLst>
      <p:ext uri="{BB962C8B-B14F-4D97-AF65-F5344CB8AC3E}">
        <p14:creationId xmlns:p14="http://schemas.microsoft.com/office/powerpoint/2010/main" val="932328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7FBF455-2472-4513-8445-5FECBE2F82C0}" type="datetime1">
              <a:rPr lang="fr-FR" smtClean="0"/>
              <a:t>03/03/2022</a:t>
            </a:fld>
            <a:endParaRPr lang="fr-FR"/>
          </a:p>
        </p:txBody>
      </p:sp>
      <p:sp>
        <p:nvSpPr>
          <p:cNvPr id="5" name="Footer Placeholder 4"/>
          <p:cNvSpPr>
            <a:spLocks noGrp="1"/>
          </p:cNvSpPr>
          <p:nvPr>
            <p:ph type="ftr" sz="quarter" idx="11"/>
          </p:nvPr>
        </p:nvSpPr>
        <p:spPr/>
        <p:txBody>
          <a:bodyPr/>
          <a:lstStyle/>
          <a:p>
            <a:r>
              <a:rPr lang="fr-FR"/>
              <a:t>BTS SNIR - lycée Aristide Briand - J Cantaloube</a:t>
            </a:r>
          </a:p>
        </p:txBody>
      </p:sp>
      <p:sp>
        <p:nvSpPr>
          <p:cNvPr id="6" name="Slide Number Placeholder 5"/>
          <p:cNvSpPr>
            <a:spLocks noGrp="1"/>
          </p:cNvSpPr>
          <p:nvPr>
            <p:ph type="sldNum" sz="quarter" idx="12"/>
          </p:nvPr>
        </p:nvSpPr>
        <p:spPr/>
        <p:txBody>
          <a:bodyPr/>
          <a:lstStyle/>
          <a:p>
            <a:fld id="{46677C5F-986A-4D1A-9DE8-FF867603CE8E}" type="slidenum">
              <a:rPr lang="fr-FR" smtClean="0"/>
              <a:t>‹N°›</a:t>
            </a:fld>
            <a:endParaRPr lang="fr-FR"/>
          </a:p>
        </p:txBody>
      </p:sp>
    </p:spTree>
    <p:extLst>
      <p:ext uri="{BB962C8B-B14F-4D97-AF65-F5344CB8AC3E}">
        <p14:creationId xmlns:p14="http://schemas.microsoft.com/office/powerpoint/2010/main" val="258928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9EDC2AC-6BBE-48F6-869A-370515C1593A}" type="datetime1">
              <a:rPr lang="fr-FR" smtClean="0"/>
              <a:t>03/03/2022</a:t>
            </a:fld>
            <a:endParaRPr lang="fr-FR"/>
          </a:p>
        </p:txBody>
      </p:sp>
      <p:sp>
        <p:nvSpPr>
          <p:cNvPr id="5" name="Footer Placeholder 4"/>
          <p:cNvSpPr>
            <a:spLocks noGrp="1"/>
          </p:cNvSpPr>
          <p:nvPr>
            <p:ph type="ftr" sz="quarter" idx="11"/>
          </p:nvPr>
        </p:nvSpPr>
        <p:spPr/>
        <p:txBody>
          <a:bodyPr/>
          <a:lstStyle/>
          <a:p>
            <a:r>
              <a:rPr lang="fr-FR"/>
              <a:t>BTS SNIR - lycée Aristide Briand - J Cantaloube</a:t>
            </a:r>
          </a:p>
        </p:txBody>
      </p:sp>
      <p:sp>
        <p:nvSpPr>
          <p:cNvPr id="6" name="Slide Number Placeholder 5"/>
          <p:cNvSpPr>
            <a:spLocks noGrp="1"/>
          </p:cNvSpPr>
          <p:nvPr>
            <p:ph type="sldNum" sz="quarter" idx="12"/>
          </p:nvPr>
        </p:nvSpPr>
        <p:spPr/>
        <p:txBody>
          <a:bodyPr/>
          <a:lstStyle/>
          <a:p>
            <a:fld id="{46677C5F-986A-4D1A-9DE8-FF867603CE8E}" type="slidenum">
              <a:rPr lang="fr-FR" smtClean="0"/>
              <a:t>‹N°›</a:t>
            </a:fld>
            <a:endParaRPr lang="fr-FR"/>
          </a:p>
        </p:txBody>
      </p:sp>
    </p:spTree>
    <p:extLst>
      <p:ext uri="{BB962C8B-B14F-4D97-AF65-F5344CB8AC3E}">
        <p14:creationId xmlns:p14="http://schemas.microsoft.com/office/powerpoint/2010/main" val="1470489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71070A9-9F11-439A-B681-ABFDA3029831}" type="datetime1">
              <a:rPr lang="fr-FR" smtClean="0"/>
              <a:t>03/03/2022</a:t>
            </a:fld>
            <a:endParaRPr lang="fr-FR"/>
          </a:p>
        </p:txBody>
      </p:sp>
      <p:sp>
        <p:nvSpPr>
          <p:cNvPr id="5" name="Footer Placeholder 4"/>
          <p:cNvSpPr>
            <a:spLocks noGrp="1"/>
          </p:cNvSpPr>
          <p:nvPr>
            <p:ph type="ftr" sz="quarter" idx="11"/>
          </p:nvPr>
        </p:nvSpPr>
        <p:spPr/>
        <p:txBody>
          <a:bodyPr/>
          <a:lstStyle/>
          <a:p>
            <a:r>
              <a:rPr lang="fr-FR"/>
              <a:t>BTS SNIR - lycée Aristide Briand - J Cantaloube</a:t>
            </a:r>
          </a:p>
        </p:txBody>
      </p:sp>
      <p:sp>
        <p:nvSpPr>
          <p:cNvPr id="6" name="Slide Number Placeholder 5"/>
          <p:cNvSpPr>
            <a:spLocks noGrp="1"/>
          </p:cNvSpPr>
          <p:nvPr>
            <p:ph type="sldNum" sz="quarter" idx="12"/>
          </p:nvPr>
        </p:nvSpPr>
        <p:spPr/>
        <p:txBody>
          <a:bodyPr/>
          <a:lstStyle/>
          <a:p>
            <a:fld id="{46677C5F-986A-4D1A-9DE8-FF867603CE8E}" type="slidenum">
              <a:rPr lang="fr-FR" smtClean="0"/>
              <a:t>‹N°›</a:t>
            </a:fld>
            <a:endParaRPr lang="fr-FR"/>
          </a:p>
        </p:txBody>
      </p:sp>
    </p:spTree>
    <p:extLst>
      <p:ext uri="{BB962C8B-B14F-4D97-AF65-F5344CB8AC3E}">
        <p14:creationId xmlns:p14="http://schemas.microsoft.com/office/powerpoint/2010/main" val="69552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5EFF0F48-4267-40A1-A70C-AF051E15721A}" type="datetime1">
              <a:rPr lang="fr-FR" smtClean="0"/>
              <a:t>03/03/2022</a:t>
            </a:fld>
            <a:endParaRPr lang="fr-FR"/>
          </a:p>
        </p:txBody>
      </p:sp>
      <p:sp>
        <p:nvSpPr>
          <p:cNvPr id="5" name="Footer Placeholder 4"/>
          <p:cNvSpPr>
            <a:spLocks noGrp="1"/>
          </p:cNvSpPr>
          <p:nvPr>
            <p:ph type="ftr" sz="quarter" idx="11"/>
          </p:nvPr>
        </p:nvSpPr>
        <p:spPr/>
        <p:txBody>
          <a:bodyPr/>
          <a:lstStyle/>
          <a:p>
            <a:r>
              <a:rPr lang="fr-FR"/>
              <a:t>BTS SNIR - lycée Aristide Briand - J Cantaloube</a:t>
            </a:r>
          </a:p>
        </p:txBody>
      </p:sp>
      <p:sp>
        <p:nvSpPr>
          <p:cNvPr id="6" name="Slide Number Placeholder 5"/>
          <p:cNvSpPr>
            <a:spLocks noGrp="1"/>
          </p:cNvSpPr>
          <p:nvPr>
            <p:ph type="sldNum" sz="quarter" idx="12"/>
          </p:nvPr>
        </p:nvSpPr>
        <p:spPr/>
        <p:txBody>
          <a:bodyPr/>
          <a:lstStyle/>
          <a:p>
            <a:fld id="{46677C5F-986A-4D1A-9DE8-FF867603CE8E}" type="slidenum">
              <a:rPr lang="fr-FR" smtClean="0"/>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612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56126A92-A02B-41C1-8C34-496E6DC273CA}" type="datetime1">
              <a:rPr lang="fr-FR" smtClean="0"/>
              <a:t>03/03/2022</a:t>
            </a:fld>
            <a:endParaRPr lang="fr-FR"/>
          </a:p>
        </p:txBody>
      </p:sp>
      <p:sp>
        <p:nvSpPr>
          <p:cNvPr id="6" name="Footer Placeholder 5"/>
          <p:cNvSpPr>
            <a:spLocks noGrp="1"/>
          </p:cNvSpPr>
          <p:nvPr>
            <p:ph type="ftr" sz="quarter" idx="11"/>
          </p:nvPr>
        </p:nvSpPr>
        <p:spPr/>
        <p:txBody>
          <a:bodyPr/>
          <a:lstStyle/>
          <a:p>
            <a:r>
              <a:rPr lang="fr-FR"/>
              <a:t>BTS SNIR - lycée Aristide Briand - J Cantaloube</a:t>
            </a:r>
          </a:p>
        </p:txBody>
      </p:sp>
      <p:sp>
        <p:nvSpPr>
          <p:cNvPr id="7" name="Slide Number Placeholder 6"/>
          <p:cNvSpPr>
            <a:spLocks noGrp="1"/>
          </p:cNvSpPr>
          <p:nvPr>
            <p:ph type="sldNum" sz="quarter" idx="12"/>
          </p:nvPr>
        </p:nvSpPr>
        <p:spPr/>
        <p:txBody>
          <a:bodyPr/>
          <a:lstStyle/>
          <a:p>
            <a:fld id="{46677C5F-986A-4D1A-9DE8-FF867603CE8E}" type="slidenum">
              <a:rPr lang="fr-FR" smtClean="0"/>
              <a:t>‹N°›</a:t>
            </a:fld>
            <a:endParaRPr lang="fr-FR"/>
          </a:p>
        </p:txBody>
      </p:sp>
    </p:spTree>
    <p:extLst>
      <p:ext uri="{BB962C8B-B14F-4D97-AF65-F5344CB8AC3E}">
        <p14:creationId xmlns:p14="http://schemas.microsoft.com/office/powerpoint/2010/main" val="404737747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E1783F9-9A56-4AFE-A43D-905C79E782FB}" type="datetime1">
              <a:rPr lang="fr-FR" smtClean="0"/>
              <a:t>03/03/2022</a:t>
            </a:fld>
            <a:endParaRPr lang="fr-FR"/>
          </a:p>
        </p:txBody>
      </p:sp>
      <p:sp>
        <p:nvSpPr>
          <p:cNvPr id="8" name="Footer Placeholder 7"/>
          <p:cNvSpPr>
            <a:spLocks noGrp="1"/>
          </p:cNvSpPr>
          <p:nvPr>
            <p:ph type="ftr" sz="quarter" idx="11"/>
          </p:nvPr>
        </p:nvSpPr>
        <p:spPr/>
        <p:txBody>
          <a:bodyPr/>
          <a:lstStyle/>
          <a:p>
            <a:r>
              <a:rPr lang="fr-FR"/>
              <a:t>BTS SNIR - lycée Aristide Briand - J Cantaloube</a:t>
            </a:r>
          </a:p>
        </p:txBody>
      </p:sp>
      <p:sp>
        <p:nvSpPr>
          <p:cNvPr id="9" name="Slide Number Placeholder 8"/>
          <p:cNvSpPr>
            <a:spLocks noGrp="1"/>
          </p:cNvSpPr>
          <p:nvPr>
            <p:ph type="sldNum" sz="quarter" idx="12"/>
          </p:nvPr>
        </p:nvSpPr>
        <p:spPr/>
        <p:txBody>
          <a:bodyPr/>
          <a:lstStyle/>
          <a:p>
            <a:fld id="{46677C5F-986A-4D1A-9DE8-FF867603CE8E}" type="slidenum">
              <a:rPr lang="fr-FR" smtClean="0"/>
              <a:t>‹N°›</a:t>
            </a:fld>
            <a:endParaRPr lang="fr-FR"/>
          </a:p>
        </p:txBody>
      </p:sp>
    </p:spTree>
    <p:extLst>
      <p:ext uri="{BB962C8B-B14F-4D97-AF65-F5344CB8AC3E}">
        <p14:creationId xmlns:p14="http://schemas.microsoft.com/office/powerpoint/2010/main" val="416726009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B93FB4A-F7AF-4B4C-B3F3-1D264B946DEE}" type="datetime1">
              <a:rPr lang="fr-FR" smtClean="0"/>
              <a:t>03/03/2022</a:t>
            </a:fld>
            <a:endParaRPr lang="fr-FR"/>
          </a:p>
        </p:txBody>
      </p:sp>
      <p:sp>
        <p:nvSpPr>
          <p:cNvPr id="4" name="Footer Placeholder 3"/>
          <p:cNvSpPr>
            <a:spLocks noGrp="1"/>
          </p:cNvSpPr>
          <p:nvPr>
            <p:ph type="ftr" sz="quarter" idx="11"/>
          </p:nvPr>
        </p:nvSpPr>
        <p:spPr/>
        <p:txBody>
          <a:bodyPr/>
          <a:lstStyle/>
          <a:p>
            <a:r>
              <a:rPr lang="fr-FR"/>
              <a:t>BTS SNIR - lycée Aristide Briand - J Cantaloube</a:t>
            </a:r>
          </a:p>
        </p:txBody>
      </p:sp>
      <p:sp>
        <p:nvSpPr>
          <p:cNvPr id="5" name="Slide Number Placeholder 4"/>
          <p:cNvSpPr>
            <a:spLocks noGrp="1"/>
          </p:cNvSpPr>
          <p:nvPr>
            <p:ph type="sldNum" sz="quarter" idx="12"/>
          </p:nvPr>
        </p:nvSpPr>
        <p:spPr/>
        <p:txBody>
          <a:bodyPr/>
          <a:lstStyle/>
          <a:p>
            <a:fld id="{46677C5F-986A-4D1A-9DE8-FF867603CE8E}" type="slidenum">
              <a:rPr lang="fr-FR" smtClean="0"/>
              <a:t>‹N°›</a:t>
            </a:fld>
            <a:endParaRPr lang="fr-FR"/>
          </a:p>
        </p:txBody>
      </p:sp>
    </p:spTree>
    <p:extLst>
      <p:ext uri="{BB962C8B-B14F-4D97-AF65-F5344CB8AC3E}">
        <p14:creationId xmlns:p14="http://schemas.microsoft.com/office/powerpoint/2010/main" val="2269250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2812053-EEF2-432A-8CED-04ED22D156CD}" type="datetime1">
              <a:rPr lang="fr-FR" smtClean="0"/>
              <a:t>03/03/2022</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r>
              <a:rPr lang="fr-FR"/>
              <a:t>BTS SNIR - lycée Aristide Briand - J Cantaloube</a:t>
            </a:r>
          </a:p>
        </p:txBody>
      </p:sp>
      <p:sp>
        <p:nvSpPr>
          <p:cNvPr id="9" name="Slide Number Placeholder 8"/>
          <p:cNvSpPr>
            <a:spLocks noGrp="1"/>
          </p:cNvSpPr>
          <p:nvPr>
            <p:ph type="sldNum" sz="quarter" idx="12"/>
          </p:nvPr>
        </p:nvSpPr>
        <p:spPr/>
        <p:txBody>
          <a:bodyPr/>
          <a:lstStyle/>
          <a:p>
            <a:fld id="{46677C5F-986A-4D1A-9DE8-FF867603CE8E}" type="slidenum">
              <a:rPr lang="fr-FR" smtClean="0"/>
              <a:t>‹N°›</a:t>
            </a:fld>
            <a:endParaRPr lang="fr-FR"/>
          </a:p>
        </p:txBody>
      </p:sp>
    </p:spTree>
    <p:extLst>
      <p:ext uri="{BB962C8B-B14F-4D97-AF65-F5344CB8AC3E}">
        <p14:creationId xmlns:p14="http://schemas.microsoft.com/office/powerpoint/2010/main" val="1770681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B0C0B9D-742E-4D0E-ACE7-2BAAFE8FED36}" type="datetime1">
              <a:rPr lang="fr-FR" smtClean="0"/>
              <a:t>03/03/2022</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fr-FR"/>
              <a:t>BTS SNIR - lycée Aristide Briand - J Cantaloube</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6677C5F-986A-4D1A-9DE8-FF867603CE8E}" type="slidenum">
              <a:rPr lang="fr-FR" smtClean="0"/>
              <a:t>‹N°›</a:t>
            </a:fld>
            <a:endParaRPr lang="fr-FR"/>
          </a:p>
        </p:txBody>
      </p:sp>
    </p:spTree>
    <p:extLst>
      <p:ext uri="{BB962C8B-B14F-4D97-AF65-F5344CB8AC3E}">
        <p14:creationId xmlns:p14="http://schemas.microsoft.com/office/powerpoint/2010/main" val="377386136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1E3776CA-B6BC-4536-9834-7026778C001B}" type="datetime1">
              <a:rPr lang="fr-FR" smtClean="0"/>
              <a:t>03/03/2022</a:t>
            </a:fld>
            <a:endParaRPr lang="fr-FR"/>
          </a:p>
        </p:txBody>
      </p:sp>
      <p:sp>
        <p:nvSpPr>
          <p:cNvPr id="6" name="Footer Placeholder 5"/>
          <p:cNvSpPr>
            <a:spLocks noGrp="1"/>
          </p:cNvSpPr>
          <p:nvPr>
            <p:ph type="ftr" sz="quarter" idx="11"/>
          </p:nvPr>
        </p:nvSpPr>
        <p:spPr/>
        <p:txBody>
          <a:bodyPr/>
          <a:lstStyle/>
          <a:p>
            <a:r>
              <a:rPr lang="fr-FR"/>
              <a:t>BTS SNIR - lycée Aristide Briand - J Cantaloube</a:t>
            </a:r>
          </a:p>
        </p:txBody>
      </p:sp>
      <p:sp>
        <p:nvSpPr>
          <p:cNvPr id="7" name="Slide Number Placeholder 6"/>
          <p:cNvSpPr>
            <a:spLocks noGrp="1"/>
          </p:cNvSpPr>
          <p:nvPr>
            <p:ph type="sldNum" sz="quarter" idx="12"/>
          </p:nvPr>
        </p:nvSpPr>
        <p:spPr/>
        <p:txBody>
          <a:bodyPr/>
          <a:lstStyle/>
          <a:p>
            <a:fld id="{46677C5F-986A-4D1A-9DE8-FF867603CE8E}" type="slidenum">
              <a:rPr lang="fr-FR" smtClean="0"/>
              <a:t>‹N°›</a:t>
            </a:fld>
            <a:endParaRPr lang="fr-FR"/>
          </a:p>
        </p:txBody>
      </p:sp>
    </p:spTree>
    <p:extLst>
      <p:ext uri="{BB962C8B-B14F-4D97-AF65-F5344CB8AC3E}">
        <p14:creationId xmlns:p14="http://schemas.microsoft.com/office/powerpoint/2010/main" val="711324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F8F6B31-E8B5-4915-B4EC-FDBFA09F8C23}" type="datetime1">
              <a:rPr lang="fr-FR" smtClean="0"/>
              <a:t>03/03/2022</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fr-FR"/>
              <a:t>BTS SNIR - lycée Aristide Briand - J Cantaloube</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6677C5F-986A-4D1A-9DE8-FF867603CE8E}" type="slidenum">
              <a:rPr lang="fr-FR" smtClean="0"/>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7687234"/>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9520" y="5303953"/>
            <a:ext cx="11396133" cy="748508"/>
          </a:xfrm>
        </p:spPr>
        <p:txBody>
          <a:bodyPr>
            <a:normAutofit/>
          </a:bodyPr>
          <a:lstStyle/>
          <a:p>
            <a:pPr algn="ctr"/>
            <a:r>
              <a:rPr lang="fr-FR" dirty="0"/>
              <a:t>Solution complète pour déployer votre réseau d’objets connectés</a:t>
            </a:r>
          </a:p>
        </p:txBody>
      </p:sp>
      <p:sp>
        <p:nvSpPr>
          <p:cNvPr id="5" name="Espace réservé du pied de page 4"/>
          <p:cNvSpPr>
            <a:spLocks noGrp="1"/>
          </p:cNvSpPr>
          <p:nvPr>
            <p:ph type="ftr" sz="quarter" idx="11"/>
          </p:nvPr>
        </p:nvSpPr>
        <p:spPr/>
        <p:txBody>
          <a:bodyPr/>
          <a:lstStyle/>
          <a:p>
            <a:r>
              <a:rPr lang="fr-FR" dirty="0"/>
              <a:t>J Cantaloube</a:t>
            </a:r>
          </a:p>
        </p:txBody>
      </p:sp>
      <p:sp>
        <p:nvSpPr>
          <p:cNvPr id="6" name="Espace réservé du numéro de diapositive 5"/>
          <p:cNvSpPr>
            <a:spLocks noGrp="1"/>
          </p:cNvSpPr>
          <p:nvPr>
            <p:ph type="sldNum" sz="quarter" idx="12"/>
          </p:nvPr>
        </p:nvSpPr>
        <p:spPr/>
        <p:txBody>
          <a:bodyPr/>
          <a:lstStyle/>
          <a:p>
            <a:fld id="{46677C5F-986A-4D1A-9DE8-FF867603CE8E}" type="slidenum">
              <a:rPr lang="fr-FR" smtClean="0"/>
              <a:t>1</a:t>
            </a:fld>
            <a:r>
              <a:rPr lang="fr-FR" dirty="0"/>
              <a:t>/11</a:t>
            </a:r>
          </a:p>
        </p:txBody>
      </p:sp>
      <p:pic>
        <p:nvPicPr>
          <p:cNvPr id="1026" name="Picture 2" descr="LoRaWAN – aq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3440" y="2227648"/>
            <a:ext cx="4806127" cy="3076305"/>
          </a:xfrm>
          <a:prstGeom prst="rect">
            <a:avLst/>
          </a:prstGeom>
          <a:noFill/>
          <a:extLst>
            <a:ext uri="{909E8E84-426E-40DD-AFC4-6F175D3DCCD1}">
              <a14:hiddenFill xmlns:a14="http://schemas.microsoft.com/office/drawing/2010/main">
                <a:solidFill>
                  <a:srgbClr val="FFFFFF"/>
                </a:solidFill>
              </a14:hiddenFill>
            </a:ext>
          </a:extLst>
        </p:spPr>
      </p:pic>
      <p:sp>
        <p:nvSpPr>
          <p:cNvPr id="8" name="Titre 1"/>
          <p:cNvSpPr>
            <a:spLocks noGrp="1"/>
          </p:cNvSpPr>
          <p:nvPr/>
        </p:nvSpPr>
        <p:spPr>
          <a:xfrm>
            <a:off x="1068387" y="257442"/>
            <a:ext cx="10058400" cy="2207554"/>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fr-FR" b="1" dirty="0">
                <a:solidFill>
                  <a:schemeClr val="accent1">
                    <a:lumMod val="75000"/>
                  </a:schemeClr>
                </a:solidFill>
              </a:rPr>
              <a:t>LORA / LORAWAN</a:t>
            </a:r>
            <a:br>
              <a:rPr lang="fr-FR" dirty="0"/>
            </a:br>
            <a:r>
              <a:rPr lang="fr-FR" dirty="0">
                <a:solidFill>
                  <a:srgbClr val="0070C0"/>
                </a:solidFill>
              </a:rPr>
              <a:t>Mise en œuvre</a:t>
            </a:r>
          </a:p>
        </p:txBody>
      </p:sp>
    </p:spTree>
    <p:extLst>
      <p:ext uri="{BB962C8B-B14F-4D97-AF65-F5344CB8AC3E}">
        <p14:creationId xmlns:p14="http://schemas.microsoft.com/office/powerpoint/2010/main" val="571026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Présentation du matériel et des logiciels</a:t>
            </a:r>
            <a:br>
              <a:rPr lang="fr-FR" dirty="0">
                <a:solidFill>
                  <a:schemeClr val="accent1"/>
                </a:solidFill>
              </a:rPr>
            </a:br>
            <a:r>
              <a:rPr lang="fr-FR" dirty="0">
                <a:solidFill>
                  <a:schemeClr val="accent1"/>
                </a:solidFill>
              </a:rPr>
              <a:t>Le serveur utilisateur (RPI + node-red)</a:t>
            </a:r>
          </a:p>
        </p:txBody>
      </p:sp>
      <p:sp>
        <p:nvSpPr>
          <p:cNvPr id="4" name="Espace réservé du pied de page 3"/>
          <p:cNvSpPr>
            <a:spLocks noGrp="1"/>
          </p:cNvSpPr>
          <p:nvPr>
            <p:ph type="ftr" sz="quarter" idx="11"/>
          </p:nvPr>
        </p:nvSpPr>
        <p:spPr/>
        <p:txBody>
          <a:bodyPr/>
          <a:lstStyle/>
          <a:p>
            <a:r>
              <a:rPr lang="fr-FR" dirty="0"/>
              <a:t>J Cantaloube</a:t>
            </a:r>
          </a:p>
        </p:txBody>
      </p:sp>
      <p:sp>
        <p:nvSpPr>
          <p:cNvPr id="5" name="Espace réservé du numéro de diapositive 4"/>
          <p:cNvSpPr>
            <a:spLocks noGrp="1"/>
          </p:cNvSpPr>
          <p:nvPr>
            <p:ph type="sldNum" sz="quarter" idx="12"/>
          </p:nvPr>
        </p:nvSpPr>
        <p:spPr/>
        <p:txBody>
          <a:bodyPr/>
          <a:lstStyle/>
          <a:p>
            <a:fld id="{46677C5F-986A-4D1A-9DE8-FF867603CE8E}" type="slidenum">
              <a:rPr lang="fr-FR" smtClean="0"/>
              <a:t>10</a:t>
            </a:fld>
            <a:r>
              <a:rPr lang="fr-FR" dirty="0"/>
              <a:t>/11</a:t>
            </a:r>
          </a:p>
        </p:txBody>
      </p:sp>
      <p:sp>
        <p:nvSpPr>
          <p:cNvPr id="11" name="Rectangle 11"/>
          <p:cNvSpPr>
            <a:spLocks noChangeArrowheads="1"/>
          </p:cNvSpPr>
          <p:nvPr/>
        </p:nvSpPr>
        <p:spPr bwMode="auto">
          <a:xfrm>
            <a:off x="1097280" y="2016093"/>
            <a:ext cx="4545647"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fr-FR" sz="2000" dirty="0">
                <a:solidFill>
                  <a:schemeClr val="tx1">
                    <a:lumMod val="75000"/>
                    <a:lumOff val="25000"/>
                  </a:schemeClr>
                </a:solidFill>
              </a:rPr>
              <a:t>Une fois le service Node-red lancé (sur le port 1880), il faut accéder à l’interface web de Node-red via votre navigateur. Si votre PC est sur le même réseau que votre RPI, vous pouvez utiliser le navigateur de votre PC et entrer l’URL </a:t>
            </a:r>
            <a:r>
              <a:rPr lang="fr-FR" sz="2000" dirty="0">
                <a:solidFill>
                  <a:srgbClr val="0070C0"/>
                </a:solidFill>
              </a:rPr>
              <a:t>https://&lt;adresse_IP_de_votre_RPI&gt;:1880 </a:t>
            </a:r>
            <a:r>
              <a:rPr lang="fr-FR" sz="2000" dirty="0">
                <a:solidFill>
                  <a:schemeClr val="tx1">
                    <a:lumMod val="75000"/>
                    <a:lumOff val="25000"/>
                  </a:schemeClr>
                </a:solidFill>
              </a:rPr>
              <a:t>, sinon vous pouvez utiliser directement le navigateur de votre RPI et entrer l’URL </a:t>
            </a:r>
            <a:r>
              <a:rPr lang="fr-FR" sz="2000" dirty="0" err="1">
                <a:solidFill>
                  <a:srgbClr val="0070C0"/>
                </a:solidFill>
              </a:rPr>
              <a:t>localhost</a:t>
            </a:r>
            <a:r>
              <a:rPr lang="fr-FR" sz="2000" dirty="0">
                <a:solidFill>
                  <a:srgbClr val="0070C0"/>
                </a:solidFill>
              </a:rPr>
              <a:t> :1880</a:t>
            </a:r>
            <a:r>
              <a:rPr lang="fr-FR" sz="2000" dirty="0">
                <a:solidFill>
                  <a:schemeClr val="tx1">
                    <a:lumMod val="75000"/>
                    <a:lumOff val="25000"/>
                  </a:schemeClr>
                </a:solidFill>
              </a:rPr>
              <a:t> (ou </a:t>
            </a:r>
            <a:r>
              <a:rPr lang="fr-FR" sz="2000" dirty="0">
                <a:solidFill>
                  <a:srgbClr val="0070C0"/>
                </a:solidFill>
              </a:rPr>
              <a:t>127.0.0.1:1880</a:t>
            </a:r>
            <a:r>
              <a:rPr lang="fr-FR" sz="2000" dirty="0">
                <a:solidFill>
                  <a:schemeClr val="tx1">
                    <a:lumMod val="75000"/>
                    <a:lumOff val="25000"/>
                  </a:schemeClr>
                </a:solidFill>
              </a:rPr>
              <a:t>).</a:t>
            </a:r>
          </a:p>
          <a:p>
            <a:pPr algn="just" eaLnBrk="0" fontAlgn="base" hangingPunct="0">
              <a:spcBef>
                <a:spcPct val="0"/>
              </a:spcBef>
              <a:spcAft>
                <a:spcPct val="0"/>
              </a:spcAft>
            </a:pPr>
            <a:r>
              <a:rPr lang="fr-FR" altLang="fr-FR" sz="2000" dirty="0">
                <a:solidFill>
                  <a:schemeClr val="tx1">
                    <a:lumMod val="75000"/>
                    <a:lumOff val="25000"/>
                  </a:schemeClr>
                </a:solidFill>
              </a:rPr>
              <a:t>Vous devez obtenir l’interface ci-contre :</a:t>
            </a:r>
          </a:p>
        </p:txBody>
      </p:sp>
      <p:sp>
        <p:nvSpPr>
          <p:cNvPr id="12" name="Rectangle 12"/>
          <p:cNvSpPr>
            <a:spLocks noChangeArrowheads="1"/>
          </p:cNvSpPr>
          <p:nvPr/>
        </p:nvSpPr>
        <p:spPr bwMode="auto">
          <a:xfrm>
            <a:off x="-36513" y="457200"/>
            <a:ext cx="12192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13"/>
          <p:cNvSpPr>
            <a:spLocks noChangeArrowheads="1"/>
          </p:cNvSpPr>
          <p:nvPr/>
        </p:nvSpPr>
        <p:spPr bwMode="auto">
          <a:xfrm>
            <a:off x="0" y="25527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10" name="Image 9"/>
          <p:cNvPicPr/>
          <p:nvPr/>
        </p:nvPicPr>
        <p:blipFill>
          <a:blip r:embed="rId2">
            <a:extLst>
              <a:ext uri="{28A0092B-C50C-407E-A947-70E740481C1C}">
                <a14:useLocalDpi xmlns:a14="http://schemas.microsoft.com/office/drawing/2010/main" val="0"/>
              </a:ext>
            </a:extLst>
          </a:blip>
          <a:stretch>
            <a:fillRect/>
          </a:stretch>
        </p:blipFill>
        <p:spPr>
          <a:xfrm>
            <a:off x="6227127" y="1947507"/>
            <a:ext cx="4375150" cy="4054475"/>
          </a:xfrm>
          <a:prstGeom prst="rect">
            <a:avLst/>
          </a:prstGeom>
        </p:spPr>
      </p:pic>
      <p:sp>
        <p:nvSpPr>
          <p:cNvPr id="14" name="Rectangle 13"/>
          <p:cNvSpPr/>
          <p:nvPr/>
        </p:nvSpPr>
        <p:spPr>
          <a:xfrm>
            <a:off x="6154737" y="2525357"/>
            <a:ext cx="868680" cy="3619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5" name="Zone de texte 2"/>
          <p:cNvSpPr txBox="1">
            <a:spLocks noChangeArrowheads="1"/>
          </p:cNvSpPr>
          <p:nvPr/>
        </p:nvSpPr>
        <p:spPr bwMode="auto">
          <a:xfrm>
            <a:off x="6271259" y="5852417"/>
            <a:ext cx="635635" cy="248920"/>
          </a:xfrm>
          <a:prstGeom prst="rect">
            <a:avLst/>
          </a:prstGeom>
          <a:solidFill>
            <a:srgbClr val="FFFFFF"/>
          </a:solidFill>
          <a:ln w="9525">
            <a:noFill/>
            <a:miter lim="800000"/>
            <a:headEnd/>
            <a:tailEnd/>
          </a:ln>
        </p:spPr>
        <p:txBody>
          <a:bodyPr rot="0" vert="horz" wrap="square" lIns="91440" tIns="45720" rIns="91440" bIns="45720" anchor="ctr" anchorCtr="0">
            <a:spAutoFit/>
          </a:bodyPr>
          <a:lstStyle/>
          <a:p>
            <a:pPr algn="ctr">
              <a:spcAft>
                <a:spcPts val="0"/>
              </a:spcAft>
            </a:pPr>
            <a:r>
              <a:rPr lang="fr-FR" sz="1000" b="1">
                <a:solidFill>
                  <a:srgbClr val="FFC000"/>
                </a:solidFill>
                <a:effectLst/>
                <a:latin typeface="Gisha" panose="020B0502040204020203" pitchFamily="34" charset="-79"/>
                <a:ea typeface="Gisha" panose="020B0502040204020203" pitchFamily="34" charset="-79"/>
                <a:cs typeface="Gisha" panose="020B0502040204020203" pitchFamily="34" charset="-79"/>
              </a:rPr>
              <a:t>palette</a:t>
            </a:r>
            <a:endParaRPr lang="fr-FR" sz="1000">
              <a:solidFill>
                <a:srgbClr val="002F3E"/>
              </a:solidFill>
              <a:effectLst/>
              <a:latin typeface="Gisha" panose="020B0502040204020203" pitchFamily="34" charset="-79"/>
              <a:ea typeface="Gisha" panose="020B0502040204020203" pitchFamily="34" charset="-79"/>
              <a:cs typeface="Gisha" panose="020B0502040204020203" pitchFamily="34" charset="-79"/>
            </a:endParaRPr>
          </a:p>
        </p:txBody>
      </p:sp>
      <p:sp>
        <p:nvSpPr>
          <p:cNvPr id="16" name="Rectangle 15"/>
          <p:cNvSpPr/>
          <p:nvPr/>
        </p:nvSpPr>
        <p:spPr>
          <a:xfrm>
            <a:off x="7062152" y="2382482"/>
            <a:ext cx="2099310" cy="3762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17" name="Zone de texte 2"/>
          <p:cNvSpPr txBox="1">
            <a:spLocks noChangeArrowheads="1"/>
          </p:cNvSpPr>
          <p:nvPr/>
        </p:nvSpPr>
        <p:spPr bwMode="auto">
          <a:xfrm>
            <a:off x="7174706" y="3936962"/>
            <a:ext cx="1849120" cy="398145"/>
          </a:xfrm>
          <a:prstGeom prst="rect">
            <a:avLst/>
          </a:prstGeom>
          <a:solidFill>
            <a:srgbClr val="FFFFFF"/>
          </a:solidFill>
          <a:ln w="9525">
            <a:noFill/>
            <a:miter lim="800000"/>
            <a:headEnd/>
            <a:tailEnd/>
          </a:ln>
        </p:spPr>
        <p:txBody>
          <a:bodyPr rot="0" vert="horz" wrap="square" lIns="91440" tIns="45720" rIns="91440" bIns="45720" anchor="ctr" anchorCtr="0">
            <a:spAutoFit/>
          </a:bodyPr>
          <a:lstStyle/>
          <a:p>
            <a:pPr algn="ctr">
              <a:spcAft>
                <a:spcPts val="0"/>
              </a:spcAft>
            </a:pPr>
            <a:r>
              <a:rPr lang="fr-FR" sz="1000" b="1" dirty="0">
                <a:solidFill>
                  <a:srgbClr val="FFC000"/>
                </a:solidFill>
                <a:effectLst/>
                <a:latin typeface="Gisha" panose="020B0502040204020203" pitchFamily="34" charset="-79"/>
                <a:ea typeface="Gisha" panose="020B0502040204020203" pitchFamily="34" charset="-79"/>
                <a:cs typeface="Gisha" panose="020B0502040204020203" pitchFamily="34" charset="-79"/>
              </a:rPr>
              <a:t>Zone de travail pour créer votre flow</a:t>
            </a:r>
            <a:endParaRPr lang="fr-FR" sz="1000" dirty="0">
              <a:solidFill>
                <a:srgbClr val="002F3E"/>
              </a:solidFill>
              <a:effectLst/>
              <a:latin typeface="Gisha" panose="020B0502040204020203" pitchFamily="34" charset="-79"/>
              <a:ea typeface="Gisha" panose="020B0502040204020203" pitchFamily="34" charset="-79"/>
              <a:cs typeface="Gisha" panose="020B0502040204020203" pitchFamily="34" charset="-79"/>
            </a:endParaRPr>
          </a:p>
        </p:txBody>
      </p:sp>
      <p:cxnSp>
        <p:nvCxnSpPr>
          <p:cNvPr id="18" name="Connecteur droit avec flèche 17"/>
          <p:cNvCxnSpPr/>
          <p:nvPr/>
        </p:nvCxnSpPr>
        <p:spPr>
          <a:xfrm flipH="1">
            <a:off x="10138727" y="1982432"/>
            <a:ext cx="757555" cy="3524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Connecteur droit avec flèche 18"/>
          <p:cNvCxnSpPr/>
          <p:nvPr/>
        </p:nvCxnSpPr>
        <p:spPr>
          <a:xfrm flipH="1">
            <a:off x="10604817" y="2199602"/>
            <a:ext cx="544195" cy="1352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Connecteur droit avec flèche 19"/>
          <p:cNvCxnSpPr/>
          <p:nvPr/>
        </p:nvCxnSpPr>
        <p:spPr>
          <a:xfrm flipH="1">
            <a:off x="10500677" y="2437727"/>
            <a:ext cx="721360" cy="450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Zone de texte 2"/>
          <p:cNvSpPr txBox="1">
            <a:spLocks noChangeArrowheads="1"/>
          </p:cNvSpPr>
          <p:nvPr/>
        </p:nvSpPr>
        <p:spPr bwMode="auto">
          <a:xfrm>
            <a:off x="10900727" y="1839557"/>
            <a:ext cx="791845" cy="248920"/>
          </a:xfrm>
          <a:prstGeom prst="rect">
            <a:avLst/>
          </a:prstGeom>
          <a:solidFill>
            <a:srgbClr val="FFFFFF"/>
          </a:solidFill>
          <a:ln w="9525">
            <a:noFill/>
            <a:miter lim="800000"/>
            <a:headEnd/>
            <a:tailEnd/>
          </a:ln>
        </p:spPr>
        <p:txBody>
          <a:bodyPr rot="0" vert="horz" wrap="square" lIns="91440" tIns="45720" rIns="91440" bIns="45720" anchor="ctr" anchorCtr="0">
            <a:spAutoFit/>
          </a:bodyPr>
          <a:lstStyle/>
          <a:p>
            <a:pPr algn="ctr">
              <a:spcAft>
                <a:spcPts val="0"/>
              </a:spcAft>
            </a:pPr>
            <a:r>
              <a:rPr lang="fr-FR" sz="1000" b="1">
                <a:solidFill>
                  <a:srgbClr val="FFC000"/>
                </a:solidFill>
                <a:effectLst/>
                <a:latin typeface="Gisha" panose="020B0502040204020203" pitchFamily="34" charset="-79"/>
                <a:ea typeface="Gisha" panose="020B0502040204020203" pitchFamily="34" charset="-79"/>
                <a:cs typeface="Gisha" panose="020B0502040204020203" pitchFamily="34" charset="-79"/>
              </a:rPr>
              <a:t>deployer</a:t>
            </a:r>
            <a:endParaRPr lang="fr-FR" sz="1000">
              <a:solidFill>
                <a:srgbClr val="002F3E"/>
              </a:solidFill>
              <a:effectLst/>
              <a:latin typeface="Gisha" panose="020B0502040204020203" pitchFamily="34" charset="-79"/>
              <a:ea typeface="Gisha" panose="020B0502040204020203" pitchFamily="34" charset="-79"/>
              <a:cs typeface="Gisha" panose="020B0502040204020203" pitchFamily="34" charset="-79"/>
            </a:endParaRPr>
          </a:p>
        </p:txBody>
      </p:sp>
      <p:sp>
        <p:nvSpPr>
          <p:cNvPr id="22" name="Zone de texte 2"/>
          <p:cNvSpPr txBox="1">
            <a:spLocks noChangeArrowheads="1"/>
          </p:cNvSpPr>
          <p:nvPr/>
        </p:nvSpPr>
        <p:spPr bwMode="auto">
          <a:xfrm>
            <a:off x="11186477" y="2087207"/>
            <a:ext cx="542290" cy="248920"/>
          </a:xfrm>
          <a:prstGeom prst="rect">
            <a:avLst/>
          </a:prstGeom>
          <a:solidFill>
            <a:srgbClr val="FFFFFF"/>
          </a:solidFill>
          <a:ln w="9525">
            <a:noFill/>
            <a:miter lim="800000"/>
            <a:headEnd/>
            <a:tailEnd/>
          </a:ln>
        </p:spPr>
        <p:txBody>
          <a:bodyPr rot="0" vert="horz" wrap="square" lIns="91440" tIns="45720" rIns="91440" bIns="45720" anchor="ctr" anchorCtr="0">
            <a:spAutoFit/>
          </a:bodyPr>
          <a:lstStyle/>
          <a:p>
            <a:pPr algn="ctr">
              <a:spcAft>
                <a:spcPts val="0"/>
              </a:spcAft>
            </a:pPr>
            <a:r>
              <a:rPr lang="fr-FR" sz="1000" b="1">
                <a:solidFill>
                  <a:srgbClr val="FFC000"/>
                </a:solidFill>
                <a:effectLst/>
                <a:latin typeface="Gisha" panose="020B0502040204020203" pitchFamily="34" charset="-79"/>
                <a:ea typeface="Gisha" panose="020B0502040204020203" pitchFamily="34" charset="-79"/>
                <a:cs typeface="Gisha" panose="020B0502040204020203" pitchFamily="34" charset="-79"/>
              </a:rPr>
              <a:t>menu</a:t>
            </a:r>
            <a:endParaRPr lang="fr-FR" sz="1000">
              <a:solidFill>
                <a:srgbClr val="002F3E"/>
              </a:solidFill>
              <a:effectLst/>
              <a:latin typeface="Gisha" panose="020B0502040204020203" pitchFamily="34" charset="-79"/>
              <a:ea typeface="Gisha" panose="020B0502040204020203" pitchFamily="34" charset="-79"/>
              <a:cs typeface="Gisha" panose="020B0502040204020203" pitchFamily="34" charset="-79"/>
            </a:endParaRPr>
          </a:p>
        </p:txBody>
      </p:sp>
      <p:sp>
        <p:nvSpPr>
          <p:cNvPr id="23" name="Zone de texte 2"/>
          <p:cNvSpPr txBox="1">
            <a:spLocks noChangeArrowheads="1"/>
          </p:cNvSpPr>
          <p:nvPr/>
        </p:nvSpPr>
        <p:spPr bwMode="auto">
          <a:xfrm>
            <a:off x="11225212" y="2346287"/>
            <a:ext cx="621348" cy="248920"/>
          </a:xfrm>
          <a:prstGeom prst="rect">
            <a:avLst/>
          </a:prstGeom>
          <a:solidFill>
            <a:srgbClr val="FFFFFF"/>
          </a:solidFill>
          <a:ln w="9525">
            <a:noFill/>
            <a:miter lim="800000"/>
            <a:headEnd/>
            <a:tailEnd/>
          </a:ln>
        </p:spPr>
        <p:txBody>
          <a:bodyPr rot="0" vert="horz" wrap="square" lIns="91440" tIns="45720" rIns="91440" bIns="45720" anchor="ctr" anchorCtr="0">
            <a:spAutoFit/>
          </a:bodyPr>
          <a:lstStyle/>
          <a:p>
            <a:pPr algn="ctr">
              <a:spcAft>
                <a:spcPts val="0"/>
              </a:spcAft>
            </a:pPr>
            <a:r>
              <a:rPr lang="fr-FR" sz="1000" b="1" dirty="0" err="1">
                <a:solidFill>
                  <a:srgbClr val="FFC000"/>
                </a:solidFill>
                <a:effectLst/>
                <a:latin typeface="Gisha" panose="020B0502040204020203" pitchFamily="34" charset="-79"/>
                <a:ea typeface="Gisha" panose="020B0502040204020203" pitchFamily="34" charset="-79"/>
                <a:cs typeface="Gisha" panose="020B0502040204020203" pitchFamily="34" charset="-79"/>
              </a:rPr>
              <a:t>debug</a:t>
            </a:r>
            <a:endParaRPr lang="fr-FR" sz="1000" dirty="0">
              <a:solidFill>
                <a:srgbClr val="002F3E"/>
              </a:solidFill>
              <a:effectLst/>
              <a:latin typeface="Gisha" panose="020B0502040204020203" pitchFamily="34" charset="-79"/>
              <a:ea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357176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Configuration de l’ensemble</a:t>
            </a:r>
            <a:endParaRPr lang="fr-FR" dirty="0">
              <a:solidFill>
                <a:schemeClr val="accent1"/>
              </a:solidFill>
            </a:endParaRPr>
          </a:p>
        </p:txBody>
      </p:sp>
      <p:sp>
        <p:nvSpPr>
          <p:cNvPr id="4" name="Espace réservé du pied de page 3"/>
          <p:cNvSpPr>
            <a:spLocks noGrp="1"/>
          </p:cNvSpPr>
          <p:nvPr>
            <p:ph type="ftr" sz="quarter" idx="11"/>
          </p:nvPr>
        </p:nvSpPr>
        <p:spPr/>
        <p:txBody>
          <a:bodyPr/>
          <a:lstStyle/>
          <a:p>
            <a:r>
              <a:rPr lang="fr-FR" dirty="0"/>
              <a:t>J Cantaloube</a:t>
            </a:r>
          </a:p>
        </p:txBody>
      </p:sp>
      <p:sp>
        <p:nvSpPr>
          <p:cNvPr id="5" name="Espace réservé du numéro de diapositive 4"/>
          <p:cNvSpPr>
            <a:spLocks noGrp="1"/>
          </p:cNvSpPr>
          <p:nvPr>
            <p:ph type="sldNum" sz="quarter" idx="12"/>
          </p:nvPr>
        </p:nvSpPr>
        <p:spPr/>
        <p:txBody>
          <a:bodyPr/>
          <a:lstStyle/>
          <a:p>
            <a:fld id="{46677C5F-986A-4D1A-9DE8-FF867603CE8E}" type="slidenum">
              <a:rPr lang="fr-FR" smtClean="0"/>
              <a:t>11</a:t>
            </a:fld>
            <a:r>
              <a:rPr lang="fr-FR" dirty="0"/>
              <a:t>/11</a:t>
            </a:r>
          </a:p>
        </p:txBody>
      </p:sp>
      <p:sp>
        <p:nvSpPr>
          <p:cNvPr id="11" name="Rectangle 11"/>
          <p:cNvSpPr>
            <a:spLocks noChangeArrowheads="1"/>
          </p:cNvSpPr>
          <p:nvPr/>
        </p:nvSpPr>
        <p:spPr bwMode="auto">
          <a:xfrm>
            <a:off x="1038398" y="1754069"/>
            <a:ext cx="10115203"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fr-FR" sz="2000" dirty="0">
                <a:solidFill>
                  <a:schemeClr val="tx1">
                    <a:lumMod val="75000"/>
                    <a:lumOff val="25000"/>
                  </a:schemeClr>
                </a:solidFill>
              </a:rPr>
              <a:t>Pour configurer l’ensemble de l’infrastructure IOT, il va falloir travailler par étape :</a:t>
            </a:r>
          </a:p>
          <a:p>
            <a:pPr marL="342900" indent="-342900" algn="just" eaLnBrk="0" fontAlgn="base" hangingPunct="0">
              <a:spcBef>
                <a:spcPct val="0"/>
              </a:spcBef>
              <a:spcAft>
                <a:spcPct val="0"/>
              </a:spcAft>
              <a:buFont typeface="Arial" panose="020B0604020202020204" pitchFamily="34" charset="0"/>
              <a:buChar char="•"/>
            </a:pPr>
            <a:r>
              <a:rPr lang="fr-FR" altLang="fr-FR" sz="2000" dirty="0">
                <a:solidFill>
                  <a:schemeClr val="tx1">
                    <a:lumMod val="75000"/>
                    <a:lumOff val="25000"/>
                  </a:schemeClr>
                </a:solidFill>
              </a:rPr>
              <a:t>Etape 1 : créer un compte sur TTN</a:t>
            </a:r>
          </a:p>
          <a:p>
            <a:pPr marL="342900" indent="-342900" algn="just" eaLnBrk="0" fontAlgn="base" hangingPunct="0">
              <a:spcBef>
                <a:spcPct val="0"/>
              </a:spcBef>
              <a:spcAft>
                <a:spcPct val="0"/>
              </a:spcAft>
              <a:buFont typeface="Arial" panose="020B0604020202020204" pitchFamily="34" charset="0"/>
              <a:buChar char="•"/>
            </a:pPr>
            <a:r>
              <a:rPr lang="fr-FR" altLang="fr-FR" sz="2000" dirty="0">
                <a:solidFill>
                  <a:schemeClr val="tx1">
                    <a:lumMod val="75000"/>
                    <a:lumOff val="25000"/>
                  </a:schemeClr>
                </a:solidFill>
              </a:rPr>
              <a:t>Etape 2 : installer, configurer une </a:t>
            </a:r>
            <a:r>
              <a:rPr lang="fr-FR" altLang="fr-FR" sz="2000" dirty="0" err="1">
                <a:solidFill>
                  <a:schemeClr val="tx1">
                    <a:lumMod val="75000"/>
                    <a:lumOff val="25000"/>
                  </a:schemeClr>
                </a:solidFill>
              </a:rPr>
              <a:t>gateway</a:t>
            </a:r>
            <a:r>
              <a:rPr lang="fr-FR" altLang="fr-FR" sz="2000" dirty="0">
                <a:solidFill>
                  <a:schemeClr val="tx1">
                    <a:lumMod val="75000"/>
                    <a:lumOff val="25000"/>
                  </a:schemeClr>
                </a:solidFill>
              </a:rPr>
              <a:t> avec votre compte TTN</a:t>
            </a:r>
          </a:p>
          <a:p>
            <a:pPr marL="342900" indent="-342900" algn="just" eaLnBrk="0" fontAlgn="base" hangingPunct="0">
              <a:spcBef>
                <a:spcPct val="0"/>
              </a:spcBef>
              <a:spcAft>
                <a:spcPct val="0"/>
              </a:spcAft>
              <a:buFont typeface="Arial" panose="020B0604020202020204" pitchFamily="34" charset="0"/>
              <a:buChar char="•"/>
            </a:pPr>
            <a:r>
              <a:rPr lang="fr-FR" altLang="fr-FR" sz="2000" dirty="0">
                <a:solidFill>
                  <a:schemeClr val="tx1">
                    <a:lumMod val="75000"/>
                    <a:lumOff val="25000"/>
                  </a:schemeClr>
                </a:solidFill>
              </a:rPr>
              <a:t>Etape 3 : créer une application avec votre compte TTN</a:t>
            </a:r>
          </a:p>
          <a:p>
            <a:pPr marL="342900" indent="-342900" algn="just" eaLnBrk="0" fontAlgn="base" hangingPunct="0">
              <a:spcBef>
                <a:spcPct val="0"/>
              </a:spcBef>
              <a:spcAft>
                <a:spcPct val="0"/>
              </a:spcAft>
              <a:buFont typeface="Arial" panose="020B0604020202020204" pitchFamily="34" charset="0"/>
              <a:buChar char="•"/>
            </a:pPr>
            <a:r>
              <a:rPr lang="fr-FR" altLang="fr-FR" sz="2000" dirty="0">
                <a:solidFill>
                  <a:schemeClr val="tx1">
                    <a:lumMod val="75000"/>
                    <a:lumOff val="25000"/>
                  </a:schemeClr>
                </a:solidFill>
              </a:rPr>
              <a:t>Etape 4 : initialiser le </a:t>
            </a:r>
            <a:r>
              <a:rPr lang="fr-FR" altLang="fr-FR" sz="2000" dirty="0" err="1">
                <a:solidFill>
                  <a:schemeClr val="tx1">
                    <a:lumMod val="75000"/>
                    <a:lumOff val="25000"/>
                  </a:schemeClr>
                </a:solidFill>
              </a:rPr>
              <a:t>node</a:t>
            </a:r>
            <a:r>
              <a:rPr lang="fr-FR" altLang="fr-FR" sz="2000" dirty="0">
                <a:solidFill>
                  <a:schemeClr val="tx1">
                    <a:lumMod val="75000"/>
                    <a:lumOff val="25000"/>
                  </a:schemeClr>
                </a:solidFill>
              </a:rPr>
              <a:t> MKR WAN afin de récupérer son identifiant</a:t>
            </a:r>
          </a:p>
          <a:p>
            <a:pPr marL="342900" indent="-342900" algn="just" eaLnBrk="0" fontAlgn="base" hangingPunct="0">
              <a:spcBef>
                <a:spcPct val="0"/>
              </a:spcBef>
              <a:spcAft>
                <a:spcPct val="0"/>
              </a:spcAft>
              <a:buFont typeface="Arial" panose="020B0604020202020204" pitchFamily="34" charset="0"/>
              <a:buChar char="•"/>
            </a:pPr>
            <a:r>
              <a:rPr lang="fr-FR" altLang="fr-FR" sz="2000" dirty="0">
                <a:solidFill>
                  <a:schemeClr val="tx1">
                    <a:lumMod val="75000"/>
                    <a:lumOff val="25000"/>
                  </a:schemeClr>
                </a:solidFill>
              </a:rPr>
              <a:t>Etape 5 : associer le </a:t>
            </a:r>
            <a:r>
              <a:rPr lang="fr-FR" altLang="fr-FR" sz="2000" dirty="0" err="1">
                <a:solidFill>
                  <a:schemeClr val="tx1">
                    <a:lumMod val="75000"/>
                    <a:lumOff val="25000"/>
                  </a:schemeClr>
                </a:solidFill>
              </a:rPr>
              <a:t>node</a:t>
            </a:r>
            <a:r>
              <a:rPr lang="fr-FR" altLang="fr-FR" sz="2000" dirty="0">
                <a:solidFill>
                  <a:schemeClr val="tx1">
                    <a:lumMod val="75000"/>
                    <a:lumOff val="25000"/>
                  </a:schemeClr>
                </a:solidFill>
              </a:rPr>
              <a:t> (grâce à son identifiant) avec l’application TTN </a:t>
            </a:r>
            <a:r>
              <a:rPr lang="fr-FR" altLang="fr-FR" sz="2000">
                <a:solidFill>
                  <a:schemeClr val="tx1">
                    <a:lumMod val="75000"/>
                    <a:lumOff val="25000"/>
                  </a:schemeClr>
                </a:solidFill>
              </a:rPr>
              <a:t>créée au préalable puis récupérer </a:t>
            </a:r>
            <a:r>
              <a:rPr lang="fr-FR" altLang="fr-FR" sz="2000" dirty="0">
                <a:solidFill>
                  <a:schemeClr val="tx1">
                    <a:lumMod val="75000"/>
                    <a:lumOff val="25000"/>
                  </a:schemeClr>
                </a:solidFill>
              </a:rPr>
              <a:t>les clés de sécurité.</a:t>
            </a:r>
          </a:p>
          <a:p>
            <a:pPr marL="342900" indent="-342900" algn="just" eaLnBrk="0" fontAlgn="base" hangingPunct="0">
              <a:spcBef>
                <a:spcPct val="0"/>
              </a:spcBef>
              <a:spcAft>
                <a:spcPct val="0"/>
              </a:spcAft>
              <a:buFont typeface="Arial" panose="020B0604020202020204" pitchFamily="34" charset="0"/>
              <a:buChar char="•"/>
            </a:pPr>
            <a:r>
              <a:rPr lang="fr-FR" altLang="fr-FR" sz="2000" dirty="0">
                <a:solidFill>
                  <a:schemeClr val="tx1">
                    <a:lumMod val="75000"/>
                    <a:lumOff val="25000"/>
                  </a:schemeClr>
                </a:solidFill>
              </a:rPr>
              <a:t>Etape 6 : programmer le </a:t>
            </a:r>
            <a:r>
              <a:rPr lang="fr-FR" altLang="fr-FR" sz="2000" dirty="0" err="1">
                <a:solidFill>
                  <a:schemeClr val="tx1">
                    <a:lumMod val="75000"/>
                    <a:lumOff val="25000"/>
                  </a:schemeClr>
                </a:solidFill>
              </a:rPr>
              <a:t>node</a:t>
            </a:r>
            <a:r>
              <a:rPr lang="fr-FR" altLang="fr-FR" sz="2000" dirty="0">
                <a:solidFill>
                  <a:schemeClr val="tx1">
                    <a:lumMod val="75000"/>
                    <a:lumOff val="25000"/>
                  </a:schemeClr>
                </a:solidFill>
              </a:rPr>
              <a:t> pour qu’il mesure et transmette des données à TTN en direction de votre application.</a:t>
            </a:r>
          </a:p>
          <a:p>
            <a:pPr marL="342900" indent="-342900" algn="just" eaLnBrk="0" fontAlgn="base" hangingPunct="0">
              <a:spcBef>
                <a:spcPct val="0"/>
              </a:spcBef>
              <a:spcAft>
                <a:spcPct val="0"/>
              </a:spcAft>
              <a:buFont typeface="Arial" panose="020B0604020202020204" pitchFamily="34" charset="0"/>
              <a:buChar char="•"/>
            </a:pPr>
            <a:r>
              <a:rPr lang="fr-FR" altLang="fr-FR" sz="2000" dirty="0">
                <a:solidFill>
                  <a:schemeClr val="tx1">
                    <a:lumMod val="75000"/>
                    <a:lumOff val="25000"/>
                  </a:schemeClr>
                </a:solidFill>
              </a:rPr>
              <a:t>Etape 7 : vérifier que les données sont bien récupérer par votre application TTN</a:t>
            </a:r>
          </a:p>
          <a:p>
            <a:pPr marL="342900" indent="-342900" algn="just" eaLnBrk="0" fontAlgn="base" hangingPunct="0">
              <a:spcBef>
                <a:spcPct val="0"/>
              </a:spcBef>
              <a:spcAft>
                <a:spcPct val="0"/>
              </a:spcAft>
              <a:buFont typeface="Arial" panose="020B0604020202020204" pitchFamily="34" charset="0"/>
              <a:buChar char="•"/>
            </a:pPr>
            <a:r>
              <a:rPr lang="fr-FR" altLang="fr-FR" sz="2000" dirty="0">
                <a:solidFill>
                  <a:schemeClr val="tx1">
                    <a:lumMod val="75000"/>
                    <a:lumOff val="25000"/>
                  </a:schemeClr>
                </a:solidFill>
              </a:rPr>
              <a:t>Etape 8 : créer un flow avec l’outil </a:t>
            </a:r>
            <a:r>
              <a:rPr lang="fr-FR" altLang="fr-FR" sz="2000" dirty="0" err="1">
                <a:solidFill>
                  <a:schemeClr val="tx1">
                    <a:lumMod val="75000"/>
                    <a:lumOff val="25000"/>
                  </a:schemeClr>
                </a:solidFill>
              </a:rPr>
              <a:t>node-red</a:t>
            </a:r>
            <a:r>
              <a:rPr lang="fr-FR" altLang="fr-FR" sz="2000" dirty="0">
                <a:solidFill>
                  <a:schemeClr val="tx1">
                    <a:lumMod val="75000"/>
                    <a:lumOff val="25000"/>
                  </a:schemeClr>
                </a:solidFill>
              </a:rPr>
              <a:t> sur RPI pour récupérer les données sur le serveur TTN et déployer un IHM pour permettre à l’utilisateur de visualiser les données.</a:t>
            </a:r>
          </a:p>
          <a:p>
            <a:pPr marL="342900" indent="-342900" algn="just" eaLnBrk="0" fontAlgn="base" hangingPunct="0">
              <a:spcBef>
                <a:spcPct val="0"/>
              </a:spcBef>
              <a:spcAft>
                <a:spcPct val="0"/>
              </a:spcAft>
              <a:buFont typeface="Arial" panose="020B0604020202020204" pitchFamily="34" charset="0"/>
              <a:buChar char="•"/>
            </a:pPr>
            <a:endParaRPr lang="fr-FR" altLang="fr-FR" sz="2000" dirty="0">
              <a:solidFill>
                <a:schemeClr val="tx1">
                  <a:lumMod val="75000"/>
                  <a:lumOff val="25000"/>
                </a:schemeClr>
              </a:solidFill>
            </a:endParaRPr>
          </a:p>
          <a:p>
            <a:pPr algn="just" eaLnBrk="0" fontAlgn="base" hangingPunct="0">
              <a:spcBef>
                <a:spcPct val="0"/>
              </a:spcBef>
              <a:spcAft>
                <a:spcPct val="0"/>
              </a:spcAft>
            </a:pPr>
            <a:r>
              <a:rPr lang="fr-FR" altLang="fr-FR" sz="2000" dirty="0">
                <a:solidFill>
                  <a:schemeClr val="tx1">
                    <a:lumMod val="75000"/>
                    <a:lumOff val="25000"/>
                  </a:schemeClr>
                </a:solidFill>
              </a:rPr>
              <a:t>L’ensemble de ces étapes sont décrites dans le guide associé à cette présentation.</a:t>
            </a:r>
          </a:p>
        </p:txBody>
      </p:sp>
      <p:sp>
        <p:nvSpPr>
          <p:cNvPr id="12" name="Rectangle 12"/>
          <p:cNvSpPr>
            <a:spLocks noChangeArrowheads="1"/>
          </p:cNvSpPr>
          <p:nvPr/>
        </p:nvSpPr>
        <p:spPr bwMode="auto">
          <a:xfrm>
            <a:off x="-36513" y="457200"/>
            <a:ext cx="12192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13"/>
          <p:cNvSpPr>
            <a:spLocks noChangeArrowheads="1"/>
          </p:cNvSpPr>
          <p:nvPr/>
        </p:nvSpPr>
        <p:spPr bwMode="auto">
          <a:xfrm>
            <a:off x="0" y="25527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617750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Infrastructure globale</a:t>
            </a:r>
          </a:p>
        </p:txBody>
      </p:sp>
      <p:sp>
        <p:nvSpPr>
          <p:cNvPr id="4" name="Espace réservé du pied de page 3"/>
          <p:cNvSpPr>
            <a:spLocks noGrp="1"/>
          </p:cNvSpPr>
          <p:nvPr>
            <p:ph type="ftr" sz="quarter" idx="11"/>
          </p:nvPr>
        </p:nvSpPr>
        <p:spPr/>
        <p:txBody>
          <a:bodyPr/>
          <a:lstStyle/>
          <a:p>
            <a:r>
              <a:rPr lang="fr-FR" dirty="0"/>
              <a:t>J Cantaloube</a:t>
            </a:r>
          </a:p>
        </p:txBody>
      </p:sp>
      <p:sp>
        <p:nvSpPr>
          <p:cNvPr id="5" name="Espace réservé du numéro de diapositive 4"/>
          <p:cNvSpPr>
            <a:spLocks noGrp="1"/>
          </p:cNvSpPr>
          <p:nvPr>
            <p:ph type="sldNum" sz="quarter" idx="12"/>
          </p:nvPr>
        </p:nvSpPr>
        <p:spPr/>
        <p:txBody>
          <a:bodyPr/>
          <a:lstStyle/>
          <a:p>
            <a:fld id="{46677C5F-986A-4D1A-9DE8-FF867603CE8E}" type="slidenum">
              <a:rPr lang="fr-FR" smtClean="0"/>
              <a:t>2</a:t>
            </a:fld>
            <a:r>
              <a:rPr lang="fr-FR" dirty="0"/>
              <a:t>/11</a:t>
            </a:r>
          </a:p>
        </p:txBody>
      </p:sp>
      <p:sp>
        <p:nvSpPr>
          <p:cNvPr id="10" name="Rectangle 2"/>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0" name="ZoneTexte 29"/>
          <p:cNvSpPr txBox="1"/>
          <p:nvPr/>
        </p:nvSpPr>
        <p:spPr>
          <a:xfrm>
            <a:off x="505555" y="5208074"/>
            <a:ext cx="11129660" cy="923330"/>
          </a:xfrm>
          <a:prstGeom prst="rect">
            <a:avLst/>
          </a:prstGeom>
          <a:noFill/>
        </p:spPr>
        <p:txBody>
          <a:bodyPr wrap="square" rtlCol="0">
            <a:spAutoFit/>
          </a:bodyPr>
          <a:lstStyle/>
          <a:p>
            <a:pPr algn="just"/>
            <a:r>
              <a:rPr lang="fr-FR" dirty="0"/>
              <a:t>L’objectif est de réaliser l’infrastructure globale ci-dessus. Elle repose sur l’utilisation d’un </a:t>
            </a:r>
            <a:r>
              <a:rPr lang="fr-FR" dirty="0" err="1"/>
              <a:t>node</a:t>
            </a:r>
            <a:r>
              <a:rPr lang="fr-FR" dirty="0"/>
              <a:t> MKRWAN 1310 de chez Arduino et du développement d’une application node-red sur </a:t>
            </a:r>
            <a:r>
              <a:rPr lang="fr-FR" dirty="0" err="1"/>
              <a:t>Raspberry</a:t>
            </a:r>
            <a:r>
              <a:rPr lang="fr-FR" dirty="0"/>
              <a:t> PI pour récupérer, stocker et mettre en forme les données.</a:t>
            </a:r>
          </a:p>
        </p:txBody>
      </p:sp>
      <p:grpSp>
        <p:nvGrpSpPr>
          <p:cNvPr id="31" name="Groupe 30"/>
          <p:cNvGrpSpPr/>
          <p:nvPr/>
        </p:nvGrpSpPr>
        <p:grpSpPr>
          <a:xfrm>
            <a:off x="450375" y="1837267"/>
            <a:ext cx="11297030" cy="3197606"/>
            <a:chOff x="450375" y="1837267"/>
            <a:chExt cx="11297030" cy="3197606"/>
          </a:xfrm>
        </p:grpSpPr>
        <p:pic>
          <p:nvPicPr>
            <p:cNvPr id="1026" name="Picture 2" descr="MKR WAN 1310 Meets The Things Netwo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927" y="2879337"/>
              <a:ext cx="1768475" cy="132635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cteur droit avec flèche 7"/>
            <p:cNvCxnSpPr/>
            <p:nvPr/>
          </p:nvCxnSpPr>
          <p:spPr>
            <a:xfrm flipV="1">
              <a:off x="2177720" y="3640581"/>
              <a:ext cx="965202" cy="633"/>
            </a:xfrm>
            <a:prstGeom prst="straightConnector1">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28" name="Picture 4" descr="https://thethingsnetwork.org/media/marketplace/product/030ebb6ec74d463698cd90b586b94d90.large.jpg"/>
            <p:cNvPicPr>
              <a:picLocks noChangeAspect="1" noChangeArrowheads="1"/>
            </p:cNvPicPr>
            <p:nvPr/>
          </p:nvPicPr>
          <p:blipFill rotWithShape="1">
            <a:blip r:embed="rId3">
              <a:extLst>
                <a:ext uri="{28A0092B-C50C-407E-A947-70E740481C1C}">
                  <a14:useLocalDpi xmlns:a14="http://schemas.microsoft.com/office/drawing/2010/main" val="0"/>
                </a:ext>
              </a:extLst>
            </a:blip>
            <a:srcRect l="35913" t="9744" r="35457" b="19170"/>
            <a:stretch/>
          </p:blipFill>
          <p:spPr bwMode="auto">
            <a:xfrm>
              <a:off x="3163043" y="1837267"/>
              <a:ext cx="1930400" cy="26924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necteur droit avec flèche 10"/>
            <p:cNvCxnSpPr/>
            <p:nvPr/>
          </p:nvCxnSpPr>
          <p:spPr>
            <a:xfrm flipV="1">
              <a:off x="5111972" y="3640580"/>
              <a:ext cx="833417" cy="317"/>
            </a:xfrm>
            <a:prstGeom prst="straightConnector1">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2" name="Image 11"/>
            <p:cNvPicPr>
              <a:picLocks noChangeAspect="1"/>
            </p:cNvPicPr>
            <p:nvPr/>
          </p:nvPicPr>
          <p:blipFill rotWithShape="1">
            <a:blip r:embed="rId4">
              <a:extLst>
                <a:ext uri="{28A0092B-C50C-407E-A947-70E740481C1C}">
                  <a14:useLocalDpi xmlns:a14="http://schemas.microsoft.com/office/drawing/2010/main" val="0"/>
                </a:ext>
              </a:extLst>
            </a:blip>
            <a:srcRect l="10838" t="18790" r="8173" b="16420"/>
            <a:stretch/>
          </p:blipFill>
          <p:spPr>
            <a:xfrm>
              <a:off x="5963918" y="2946313"/>
              <a:ext cx="1735667" cy="1388533"/>
            </a:xfrm>
            <a:prstGeom prst="rect">
              <a:avLst/>
            </a:prstGeom>
          </p:spPr>
        </p:pic>
        <p:cxnSp>
          <p:nvCxnSpPr>
            <p:cNvPr id="13" name="Connecteur droit avec flèche 12"/>
            <p:cNvCxnSpPr/>
            <p:nvPr/>
          </p:nvCxnSpPr>
          <p:spPr>
            <a:xfrm flipV="1">
              <a:off x="7578942" y="3640579"/>
              <a:ext cx="796380" cy="316"/>
            </a:xfrm>
            <a:prstGeom prst="straightConnector1">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30" name="Picture 6" descr="Raspberry Pi 3 Model B, Quad Core CPU 1.2 GHz, 1 GB RAM : Amazon.fr:  Informatiqu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95918" y="2462478"/>
              <a:ext cx="1881808" cy="1121558"/>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p:cNvSpPr txBox="1"/>
            <p:nvPr/>
          </p:nvSpPr>
          <p:spPr>
            <a:xfrm>
              <a:off x="7521524" y="3382828"/>
              <a:ext cx="911215" cy="276999"/>
            </a:xfrm>
            <a:prstGeom prst="rect">
              <a:avLst/>
            </a:prstGeom>
            <a:noFill/>
          </p:spPr>
          <p:txBody>
            <a:bodyPr wrap="square" rtlCol="0">
              <a:spAutoFit/>
            </a:bodyPr>
            <a:lstStyle/>
            <a:p>
              <a:pPr algn="ctr"/>
              <a:r>
                <a:rPr lang="fr-FR" sz="1200" dirty="0"/>
                <a:t>MQTT</a:t>
              </a:r>
            </a:p>
          </p:txBody>
        </p:sp>
        <p:sp>
          <p:nvSpPr>
            <p:cNvPr id="16" name="ZoneTexte 15"/>
            <p:cNvSpPr txBox="1"/>
            <p:nvPr/>
          </p:nvSpPr>
          <p:spPr>
            <a:xfrm>
              <a:off x="5073072" y="3363581"/>
              <a:ext cx="911215" cy="276999"/>
            </a:xfrm>
            <a:prstGeom prst="rect">
              <a:avLst/>
            </a:prstGeom>
            <a:noFill/>
          </p:spPr>
          <p:txBody>
            <a:bodyPr wrap="square" rtlCol="0">
              <a:spAutoFit/>
            </a:bodyPr>
            <a:lstStyle/>
            <a:p>
              <a:pPr algn="ctr"/>
              <a:r>
                <a:rPr lang="fr-FR" sz="1200" dirty="0"/>
                <a:t>WIFI</a:t>
              </a:r>
            </a:p>
          </p:txBody>
        </p:sp>
        <p:sp>
          <p:nvSpPr>
            <p:cNvPr id="17" name="ZoneTexte 16"/>
            <p:cNvSpPr txBox="1"/>
            <p:nvPr/>
          </p:nvSpPr>
          <p:spPr>
            <a:xfrm>
              <a:off x="2178253" y="3363581"/>
              <a:ext cx="911215" cy="276999"/>
            </a:xfrm>
            <a:prstGeom prst="rect">
              <a:avLst/>
            </a:prstGeom>
            <a:noFill/>
          </p:spPr>
          <p:txBody>
            <a:bodyPr wrap="square" rtlCol="0">
              <a:spAutoFit/>
            </a:bodyPr>
            <a:lstStyle/>
            <a:p>
              <a:pPr algn="ctr"/>
              <a:r>
                <a:rPr lang="fr-FR" sz="1200" dirty="0"/>
                <a:t>LORA</a:t>
              </a:r>
            </a:p>
          </p:txBody>
        </p:sp>
        <p:pic>
          <p:nvPicPr>
            <p:cNvPr id="14" name="Imag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02388" y="3656868"/>
              <a:ext cx="668867" cy="668867"/>
            </a:xfrm>
            <a:prstGeom prst="rect">
              <a:avLst/>
            </a:prstGeom>
          </p:spPr>
        </p:pic>
        <p:sp>
          <p:nvSpPr>
            <p:cNvPr id="21" name="ZoneTexte 20"/>
            <p:cNvSpPr txBox="1"/>
            <p:nvPr/>
          </p:nvSpPr>
          <p:spPr>
            <a:xfrm>
              <a:off x="3381051" y="4529667"/>
              <a:ext cx="1494383" cy="461665"/>
            </a:xfrm>
            <a:prstGeom prst="rect">
              <a:avLst/>
            </a:prstGeom>
            <a:noFill/>
          </p:spPr>
          <p:txBody>
            <a:bodyPr wrap="square" rtlCol="0">
              <a:spAutoFit/>
            </a:bodyPr>
            <a:lstStyle/>
            <a:p>
              <a:pPr algn="ctr"/>
              <a:r>
                <a:rPr lang="fr-FR" sz="1200" dirty="0"/>
                <a:t>Gateway</a:t>
              </a:r>
            </a:p>
            <a:p>
              <a:pPr algn="ctr"/>
              <a:r>
                <a:rPr lang="fr-FR" sz="1200" dirty="0"/>
                <a:t>TTN-GW-868</a:t>
              </a:r>
            </a:p>
          </p:txBody>
        </p:sp>
        <p:sp>
          <p:nvSpPr>
            <p:cNvPr id="22" name="ZoneTexte 21"/>
            <p:cNvSpPr txBox="1"/>
            <p:nvPr/>
          </p:nvSpPr>
          <p:spPr>
            <a:xfrm>
              <a:off x="6084559" y="4529666"/>
              <a:ext cx="1494383" cy="461665"/>
            </a:xfrm>
            <a:prstGeom prst="rect">
              <a:avLst/>
            </a:prstGeom>
            <a:noFill/>
          </p:spPr>
          <p:txBody>
            <a:bodyPr wrap="square" rtlCol="0">
              <a:spAutoFit/>
            </a:bodyPr>
            <a:lstStyle/>
            <a:p>
              <a:pPr algn="ctr"/>
              <a:r>
                <a:rPr lang="fr-FR" sz="1200" dirty="0"/>
                <a:t>Infrastructure LORAWAN</a:t>
              </a:r>
            </a:p>
          </p:txBody>
        </p:sp>
        <p:sp>
          <p:nvSpPr>
            <p:cNvPr id="23" name="ZoneTexte 22"/>
            <p:cNvSpPr txBox="1"/>
            <p:nvPr/>
          </p:nvSpPr>
          <p:spPr>
            <a:xfrm>
              <a:off x="450375" y="4388542"/>
              <a:ext cx="2186846" cy="646331"/>
            </a:xfrm>
            <a:prstGeom prst="rect">
              <a:avLst/>
            </a:prstGeom>
            <a:noFill/>
          </p:spPr>
          <p:txBody>
            <a:bodyPr wrap="square" rtlCol="0">
              <a:spAutoFit/>
            </a:bodyPr>
            <a:lstStyle/>
            <a:p>
              <a:pPr algn="ctr"/>
              <a:r>
                <a:rPr lang="fr-FR" sz="1200" dirty="0"/>
                <a:t>Node</a:t>
              </a:r>
            </a:p>
            <a:p>
              <a:pPr algn="ctr"/>
              <a:r>
                <a:rPr lang="fr-FR" sz="1200" dirty="0"/>
                <a:t>Carte arduino MKR WAN 1310</a:t>
              </a:r>
            </a:p>
            <a:p>
              <a:pPr algn="ctr"/>
              <a:r>
                <a:rPr lang="fr-FR" sz="1200" dirty="0"/>
                <a:t>avec capteur temp/hum DTH22</a:t>
              </a:r>
            </a:p>
          </p:txBody>
        </p:sp>
        <p:sp>
          <p:nvSpPr>
            <p:cNvPr id="24" name="ZoneTexte 23"/>
            <p:cNvSpPr txBox="1"/>
            <p:nvPr/>
          </p:nvSpPr>
          <p:spPr>
            <a:xfrm>
              <a:off x="8342812" y="4529666"/>
              <a:ext cx="1834914" cy="461665"/>
            </a:xfrm>
            <a:prstGeom prst="rect">
              <a:avLst/>
            </a:prstGeom>
            <a:noFill/>
          </p:spPr>
          <p:txBody>
            <a:bodyPr wrap="square" rtlCol="0">
              <a:spAutoFit/>
            </a:bodyPr>
            <a:lstStyle/>
            <a:p>
              <a:pPr algn="ctr"/>
              <a:r>
                <a:rPr lang="fr-FR" sz="1200" dirty="0"/>
                <a:t>Serveur Utilisateur</a:t>
              </a:r>
            </a:p>
            <a:p>
              <a:pPr algn="ctr"/>
              <a:r>
                <a:rPr lang="fr-FR" sz="1200" dirty="0"/>
                <a:t>RPI + application node-red</a:t>
              </a:r>
            </a:p>
          </p:txBody>
        </p:sp>
        <p:cxnSp>
          <p:nvCxnSpPr>
            <p:cNvPr id="25" name="Connecteur droit avec flèche 24"/>
            <p:cNvCxnSpPr/>
            <p:nvPr/>
          </p:nvCxnSpPr>
          <p:spPr>
            <a:xfrm>
              <a:off x="9816015" y="3640579"/>
              <a:ext cx="786041" cy="0"/>
            </a:xfrm>
            <a:prstGeom prst="straightConnector1">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ZoneTexte 31"/>
            <p:cNvSpPr txBox="1"/>
            <p:nvPr/>
          </p:nvSpPr>
          <p:spPr>
            <a:xfrm>
              <a:off x="9690841" y="3382828"/>
              <a:ext cx="911215" cy="276999"/>
            </a:xfrm>
            <a:prstGeom prst="rect">
              <a:avLst/>
            </a:prstGeom>
            <a:noFill/>
          </p:spPr>
          <p:txBody>
            <a:bodyPr wrap="square" rtlCol="0">
              <a:spAutoFit/>
            </a:bodyPr>
            <a:lstStyle/>
            <a:p>
              <a:pPr algn="ctr"/>
              <a:r>
                <a:rPr lang="fr-FR" sz="1200" dirty="0"/>
                <a:t>HTTP</a:t>
              </a:r>
            </a:p>
          </p:txBody>
        </p:sp>
        <p:pic>
          <p:nvPicPr>
            <p:cNvPr id="33" name="Imag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65214" y="2974011"/>
              <a:ext cx="1270000" cy="1270000"/>
            </a:xfrm>
            <a:prstGeom prst="rect">
              <a:avLst/>
            </a:prstGeom>
          </p:spPr>
        </p:pic>
        <p:sp>
          <p:nvSpPr>
            <p:cNvPr id="35" name="ZoneTexte 34"/>
            <p:cNvSpPr txBox="1"/>
            <p:nvPr/>
          </p:nvSpPr>
          <p:spPr>
            <a:xfrm>
              <a:off x="10253022" y="4529666"/>
              <a:ext cx="1494383" cy="276999"/>
            </a:xfrm>
            <a:prstGeom prst="rect">
              <a:avLst/>
            </a:prstGeom>
            <a:noFill/>
          </p:spPr>
          <p:txBody>
            <a:bodyPr wrap="square" rtlCol="0">
              <a:spAutoFit/>
            </a:bodyPr>
            <a:lstStyle/>
            <a:p>
              <a:pPr algn="ctr"/>
              <a:r>
                <a:rPr lang="fr-FR" sz="1200" dirty="0"/>
                <a:t>Utilisateur</a:t>
              </a:r>
            </a:p>
          </p:txBody>
        </p:sp>
        <p:pic>
          <p:nvPicPr>
            <p:cNvPr id="1036" name="Picture 12" descr="ar-module-capteur-t-et-humidite-sen-dht22-31502.jpg (369×300)"/>
            <p:cNvPicPr>
              <a:picLocks noChangeAspect="1" noChangeArrowheads="1"/>
            </p:cNvPicPr>
            <p:nvPr/>
          </p:nvPicPr>
          <p:blipFill rotWithShape="1">
            <a:blip r:embed="rId8">
              <a:extLst>
                <a:ext uri="{28A0092B-C50C-407E-A947-70E740481C1C}">
                  <a14:useLocalDpi xmlns:a14="http://schemas.microsoft.com/office/drawing/2010/main" val="0"/>
                </a:ext>
              </a:extLst>
            </a:blip>
            <a:srcRect l="22553" t="24889" r="21801" b="26222"/>
            <a:stretch/>
          </p:blipFill>
          <p:spPr bwMode="auto">
            <a:xfrm>
              <a:off x="1704437" y="3780084"/>
              <a:ext cx="855089" cy="6107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33095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Présentation du matériel et des logiciels</a:t>
            </a:r>
            <a:br>
              <a:rPr lang="fr-FR" dirty="0"/>
            </a:br>
            <a:r>
              <a:rPr lang="fr-FR" dirty="0">
                <a:solidFill>
                  <a:schemeClr val="accent1"/>
                </a:solidFill>
              </a:rPr>
              <a:t>Le </a:t>
            </a:r>
            <a:r>
              <a:rPr lang="fr-FR" dirty="0" err="1">
                <a:solidFill>
                  <a:schemeClr val="accent1"/>
                </a:solidFill>
              </a:rPr>
              <a:t>node</a:t>
            </a:r>
            <a:r>
              <a:rPr lang="fr-FR" dirty="0">
                <a:solidFill>
                  <a:schemeClr val="accent1"/>
                </a:solidFill>
              </a:rPr>
              <a:t> (MKR WAN 1310)</a:t>
            </a:r>
          </a:p>
        </p:txBody>
      </p:sp>
      <p:sp>
        <p:nvSpPr>
          <p:cNvPr id="3" name="Espace réservé du contenu 2"/>
          <p:cNvSpPr>
            <a:spLocks noGrp="1"/>
          </p:cNvSpPr>
          <p:nvPr>
            <p:ph idx="1"/>
          </p:nvPr>
        </p:nvSpPr>
        <p:spPr>
          <a:xfrm>
            <a:off x="3031066" y="1840652"/>
            <a:ext cx="8181417" cy="4023360"/>
          </a:xfrm>
        </p:spPr>
        <p:txBody>
          <a:bodyPr/>
          <a:lstStyle/>
          <a:p>
            <a:pPr algn="just"/>
            <a:r>
              <a:rPr lang="fr-FR" dirty="0"/>
              <a:t>La carte Arduino MKR WAN 1310 est basée sur un SAMD21 (Cortex M0+) associé à une interface LoRa. Cette connectivité </a:t>
            </a:r>
            <a:r>
              <a:rPr lang="fr-FR" dirty="0" err="1"/>
              <a:t>LoRa</a:t>
            </a:r>
            <a:r>
              <a:rPr lang="fr-FR" dirty="0"/>
              <a:t> et sa très faible consommation en font une carte idéale pour la création de projets </a:t>
            </a:r>
            <a:r>
              <a:rPr lang="fr-FR" dirty="0" err="1"/>
              <a:t>IoT</a:t>
            </a:r>
            <a:r>
              <a:rPr lang="fr-FR" dirty="0"/>
              <a:t>.</a:t>
            </a:r>
          </a:p>
          <a:p>
            <a:pPr algn="just"/>
            <a:r>
              <a:rPr lang="fr-FR" dirty="0"/>
              <a:t>Cette nouvelle version apporte un chargeur de batterie </a:t>
            </a:r>
            <a:r>
              <a:rPr lang="fr-FR" dirty="0" err="1"/>
              <a:t>LiPo</a:t>
            </a:r>
            <a:r>
              <a:rPr lang="fr-FR" dirty="0"/>
              <a:t>/Li-Ion 3,7 Vcc sur connecteur JST et une mémoire Flash SPI par rapport à la version MKR WAN 1300.</a:t>
            </a:r>
          </a:p>
          <a:p>
            <a:pPr algn="just"/>
            <a:r>
              <a:rPr lang="fr-FR" dirty="0"/>
              <a:t>La programmation s’effectue via son port micro-USB avec l’IDE Arduino</a:t>
            </a:r>
          </a:p>
        </p:txBody>
      </p:sp>
      <p:sp>
        <p:nvSpPr>
          <p:cNvPr id="4" name="Espace réservé du pied de page 3"/>
          <p:cNvSpPr>
            <a:spLocks noGrp="1"/>
          </p:cNvSpPr>
          <p:nvPr>
            <p:ph type="ftr" sz="quarter" idx="11"/>
          </p:nvPr>
        </p:nvSpPr>
        <p:spPr/>
        <p:txBody>
          <a:bodyPr/>
          <a:lstStyle/>
          <a:p>
            <a:r>
              <a:rPr lang="fr-FR" dirty="0"/>
              <a:t>J Cantaloube</a:t>
            </a:r>
          </a:p>
        </p:txBody>
      </p:sp>
      <p:sp>
        <p:nvSpPr>
          <p:cNvPr id="5" name="Espace réservé du numéro de diapositive 4"/>
          <p:cNvSpPr>
            <a:spLocks noGrp="1"/>
          </p:cNvSpPr>
          <p:nvPr>
            <p:ph type="sldNum" sz="quarter" idx="12"/>
          </p:nvPr>
        </p:nvSpPr>
        <p:spPr/>
        <p:txBody>
          <a:bodyPr/>
          <a:lstStyle/>
          <a:p>
            <a:fld id="{46677C5F-986A-4D1A-9DE8-FF867603CE8E}" type="slidenum">
              <a:rPr lang="fr-FR" smtClean="0"/>
              <a:t>3</a:t>
            </a:fld>
            <a:r>
              <a:rPr lang="fr-FR" dirty="0"/>
              <a:t>/11</a:t>
            </a:r>
          </a:p>
        </p:txBody>
      </p:sp>
      <p:pic>
        <p:nvPicPr>
          <p:cNvPr id="6" name="Picture 2" descr="MKR WAN 1310 Meets The Things Netwo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054" y="2025385"/>
            <a:ext cx="2435930" cy="182694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09445" y="3852332"/>
            <a:ext cx="2445080" cy="1015663"/>
          </a:xfrm>
          <a:prstGeom prst="rect">
            <a:avLst/>
          </a:prstGeom>
        </p:spPr>
        <p:txBody>
          <a:bodyPr wrap="square">
            <a:spAutoFit/>
          </a:bodyPr>
          <a:lstStyle/>
          <a:p>
            <a:pPr marL="171450" indent="-171450">
              <a:buFont typeface="Arial" panose="020B0604020202020204" pitchFamily="34" charset="0"/>
              <a:buChar char="•"/>
            </a:pPr>
            <a:r>
              <a:rPr lang="fr-FR" sz="1000" dirty="0">
                <a:solidFill>
                  <a:srgbClr val="242626"/>
                </a:solidFill>
                <a:latin typeface="Verdana" panose="020B0604030504040204" pitchFamily="34" charset="0"/>
              </a:rPr>
              <a:t>Tension de sortie: </a:t>
            </a:r>
            <a:r>
              <a:rPr lang="fr-FR" sz="1000" b="1" dirty="0">
                <a:solidFill>
                  <a:srgbClr val="FF0000"/>
                </a:solidFill>
                <a:latin typeface="Verdana" panose="020B0604030504040204" pitchFamily="34" charset="0"/>
              </a:rPr>
              <a:t>3,3 Vcc</a:t>
            </a:r>
          </a:p>
          <a:p>
            <a:pPr marL="171450" indent="-171450">
              <a:buFont typeface="Arial" panose="020B0604020202020204" pitchFamily="34" charset="0"/>
              <a:buChar char="•"/>
            </a:pPr>
            <a:r>
              <a:rPr lang="fr-FR" sz="1000" dirty="0">
                <a:solidFill>
                  <a:srgbClr val="242626"/>
                </a:solidFill>
                <a:latin typeface="Verdana" panose="020B0604030504040204" pitchFamily="34" charset="0"/>
              </a:rPr>
              <a:t>8 broches d'E/S</a:t>
            </a:r>
          </a:p>
          <a:p>
            <a:pPr marL="171450" indent="-171450">
              <a:buFont typeface="Arial" panose="020B0604020202020204" pitchFamily="34" charset="0"/>
              <a:buChar char="•"/>
            </a:pPr>
            <a:r>
              <a:rPr lang="fr-FR" sz="1000" dirty="0">
                <a:solidFill>
                  <a:srgbClr val="242626"/>
                </a:solidFill>
                <a:latin typeface="Verdana" panose="020B0604030504040204" pitchFamily="34" charset="0"/>
              </a:rPr>
              <a:t>12 broches PWM</a:t>
            </a:r>
          </a:p>
          <a:p>
            <a:pPr marL="171450" indent="-171450">
              <a:buFont typeface="Arial" panose="020B0604020202020204" pitchFamily="34" charset="0"/>
              <a:buChar char="•"/>
            </a:pPr>
            <a:r>
              <a:rPr lang="fr-FR" sz="1000" dirty="0">
                <a:solidFill>
                  <a:srgbClr val="242626"/>
                </a:solidFill>
                <a:latin typeface="Verdana" panose="020B0604030504040204" pitchFamily="34" charset="0"/>
              </a:rPr>
              <a:t>7 entrées analogiques ADC 8, 10 et 12 bits</a:t>
            </a:r>
          </a:p>
          <a:p>
            <a:pPr marL="171450" indent="-171450">
              <a:buFont typeface="Arial" panose="020B0604020202020204" pitchFamily="34" charset="0"/>
              <a:buChar char="•"/>
            </a:pPr>
            <a:r>
              <a:rPr lang="fr-FR" sz="1000" dirty="0">
                <a:solidFill>
                  <a:srgbClr val="242626"/>
                </a:solidFill>
                <a:latin typeface="Verdana" panose="020B0604030504040204" pitchFamily="34" charset="0"/>
              </a:rPr>
              <a:t>1 sortie analogique DAC 10 bits</a:t>
            </a:r>
            <a:endParaRPr lang="fr-FR" sz="1000" b="0" i="0" dirty="0">
              <a:solidFill>
                <a:srgbClr val="242626"/>
              </a:solidFill>
              <a:effectLst/>
              <a:latin typeface="Verdana" panose="020B0604030504040204" pitchFamily="34" charset="0"/>
            </a:endParaRPr>
          </a:p>
        </p:txBody>
      </p:sp>
      <p:pic>
        <p:nvPicPr>
          <p:cNvPr id="2050" name="Picture 2" descr="https://www.gotronic.fr/ar-antenne-sigfox-lora-et-gsm-x000016-27327.jpg"/>
          <p:cNvPicPr>
            <a:picLocks noChangeAspect="1" noChangeArrowheads="1"/>
          </p:cNvPicPr>
          <p:nvPr/>
        </p:nvPicPr>
        <p:blipFill rotWithShape="1">
          <a:blip r:embed="rId3">
            <a:extLst>
              <a:ext uri="{28A0092B-C50C-407E-A947-70E740481C1C}">
                <a14:useLocalDpi xmlns:a14="http://schemas.microsoft.com/office/drawing/2010/main" val="0"/>
              </a:ext>
            </a:extLst>
          </a:blip>
          <a:srcRect l="13399" t="20148" r="12165" b="20889"/>
          <a:stretch/>
        </p:blipFill>
        <p:spPr bwMode="auto">
          <a:xfrm>
            <a:off x="3174999" y="4360163"/>
            <a:ext cx="2616201" cy="168486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791199" y="4748368"/>
            <a:ext cx="4478867" cy="707886"/>
          </a:xfrm>
          <a:prstGeom prst="rect">
            <a:avLst/>
          </a:prstGeom>
        </p:spPr>
        <p:txBody>
          <a:bodyPr wrap="square">
            <a:spAutoFit/>
          </a:bodyPr>
          <a:lstStyle/>
          <a:p>
            <a:r>
              <a:rPr lang="fr-FR" sz="2000" dirty="0">
                <a:solidFill>
                  <a:srgbClr val="242626"/>
                </a:solidFill>
              </a:rPr>
              <a:t>L'utilisation de cette carte nécessite une antenne compatible </a:t>
            </a:r>
            <a:r>
              <a:rPr lang="fr-FR" sz="2000" dirty="0" err="1">
                <a:solidFill>
                  <a:srgbClr val="242626"/>
                </a:solidFill>
              </a:rPr>
              <a:t>LoRa</a:t>
            </a:r>
            <a:r>
              <a:rPr lang="fr-FR" sz="2000" dirty="0">
                <a:solidFill>
                  <a:srgbClr val="242626"/>
                </a:solidFill>
              </a:rPr>
              <a:t> non incluse.</a:t>
            </a:r>
            <a:endParaRPr lang="fr-FR" sz="2000" dirty="0"/>
          </a:p>
        </p:txBody>
      </p:sp>
    </p:spTree>
    <p:extLst>
      <p:ext uri="{BB962C8B-B14F-4D97-AF65-F5344CB8AC3E}">
        <p14:creationId xmlns:p14="http://schemas.microsoft.com/office/powerpoint/2010/main" val="2312342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Présentation du matériel et des logiciels</a:t>
            </a:r>
            <a:br>
              <a:rPr lang="fr-FR" dirty="0"/>
            </a:br>
            <a:r>
              <a:rPr lang="fr-FR" dirty="0">
                <a:solidFill>
                  <a:schemeClr val="accent1"/>
                </a:solidFill>
              </a:rPr>
              <a:t>Le </a:t>
            </a:r>
            <a:r>
              <a:rPr lang="fr-FR" dirty="0" err="1">
                <a:solidFill>
                  <a:schemeClr val="accent1"/>
                </a:solidFill>
              </a:rPr>
              <a:t>node</a:t>
            </a:r>
            <a:r>
              <a:rPr lang="fr-FR" dirty="0">
                <a:solidFill>
                  <a:schemeClr val="accent1"/>
                </a:solidFill>
              </a:rPr>
              <a:t> (MKR WAN 1310)</a:t>
            </a:r>
            <a:endParaRPr lang="fr-FR" dirty="0"/>
          </a:p>
        </p:txBody>
      </p:sp>
      <p:sp>
        <p:nvSpPr>
          <p:cNvPr id="3" name="Espace réservé du contenu 2"/>
          <p:cNvSpPr>
            <a:spLocks noGrp="1"/>
          </p:cNvSpPr>
          <p:nvPr>
            <p:ph idx="1"/>
          </p:nvPr>
        </p:nvSpPr>
        <p:spPr>
          <a:xfrm>
            <a:off x="1097280" y="1840652"/>
            <a:ext cx="10115203" cy="733215"/>
          </a:xfrm>
        </p:spPr>
        <p:txBody>
          <a:bodyPr/>
          <a:lstStyle/>
          <a:p>
            <a:pPr algn="just"/>
            <a:r>
              <a:rPr lang="fr-FR" dirty="0"/>
              <a:t>Au module MKRWAN, il peut être intéressant d’associer une batterie, un panneau solaire et un module de gestion d’énergie pour réaliser un véritable </a:t>
            </a:r>
            <a:r>
              <a:rPr lang="fr-FR" dirty="0" err="1"/>
              <a:t>node</a:t>
            </a:r>
            <a:r>
              <a:rPr lang="fr-FR" dirty="0"/>
              <a:t> autonome.</a:t>
            </a:r>
          </a:p>
        </p:txBody>
      </p:sp>
      <p:sp>
        <p:nvSpPr>
          <p:cNvPr id="4" name="Espace réservé du pied de page 3"/>
          <p:cNvSpPr>
            <a:spLocks noGrp="1"/>
          </p:cNvSpPr>
          <p:nvPr>
            <p:ph type="ftr" sz="quarter" idx="11"/>
          </p:nvPr>
        </p:nvSpPr>
        <p:spPr/>
        <p:txBody>
          <a:bodyPr/>
          <a:lstStyle/>
          <a:p>
            <a:r>
              <a:rPr lang="fr-FR" dirty="0"/>
              <a:t>J Cantaloube</a:t>
            </a:r>
          </a:p>
        </p:txBody>
      </p:sp>
      <p:sp>
        <p:nvSpPr>
          <p:cNvPr id="5" name="Espace réservé du numéro de diapositive 4"/>
          <p:cNvSpPr>
            <a:spLocks noGrp="1"/>
          </p:cNvSpPr>
          <p:nvPr>
            <p:ph type="sldNum" sz="quarter" idx="12"/>
          </p:nvPr>
        </p:nvSpPr>
        <p:spPr/>
        <p:txBody>
          <a:bodyPr/>
          <a:lstStyle/>
          <a:p>
            <a:fld id="{46677C5F-986A-4D1A-9DE8-FF867603CE8E}" type="slidenum">
              <a:rPr lang="fr-FR" smtClean="0"/>
              <a:t>4</a:t>
            </a:fld>
            <a:r>
              <a:rPr lang="fr-FR" dirty="0"/>
              <a:t>/11</a:t>
            </a:r>
          </a:p>
        </p:txBody>
      </p:sp>
      <p:sp>
        <p:nvSpPr>
          <p:cNvPr id="9" name="Rectangle 8"/>
          <p:cNvSpPr/>
          <p:nvPr/>
        </p:nvSpPr>
        <p:spPr>
          <a:xfrm>
            <a:off x="494322" y="2749130"/>
            <a:ext cx="1592680" cy="738664"/>
          </a:xfrm>
          <a:prstGeom prst="rect">
            <a:avLst/>
          </a:prstGeom>
        </p:spPr>
        <p:txBody>
          <a:bodyPr wrap="none">
            <a:spAutoFit/>
          </a:bodyPr>
          <a:lstStyle/>
          <a:p>
            <a:pPr algn="ctr"/>
            <a:r>
              <a:rPr lang="fr-FR" sz="1400" dirty="0">
                <a:solidFill>
                  <a:srgbClr val="2D2B2D"/>
                </a:solidFill>
              </a:rPr>
              <a:t>Accu </a:t>
            </a:r>
            <a:r>
              <a:rPr lang="fr-FR" sz="1400" dirty="0" err="1">
                <a:solidFill>
                  <a:srgbClr val="2D2B2D"/>
                </a:solidFill>
              </a:rPr>
              <a:t>LiPo</a:t>
            </a:r>
            <a:endParaRPr lang="fr-FR" sz="1400" dirty="0">
              <a:solidFill>
                <a:srgbClr val="2D2B2D"/>
              </a:solidFill>
            </a:endParaRPr>
          </a:p>
          <a:p>
            <a:pPr algn="ctr"/>
            <a:r>
              <a:rPr lang="fr-FR" sz="1400" dirty="0">
                <a:solidFill>
                  <a:srgbClr val="2D2B2D"/>
                </a:solidFill>
              </a:rPr>
              <a:t>3,7 Vcc / 1000 </a:t>
            </a:r>
            <a:r>
              <a:rPr lang="fr-FR" sz="1400" dirty="0" err="1">
                <a:solidFill>
                  <a:srgbClr val="2D2B2D"/>
                </a:solidFill>
              </a:rPr>
              <a:t>mAh</a:t>
            </a:r>
            <a:endParaRPr lang="fr-FR" sz="1400" dirty="0">
              <a:solidFill>
                <a:srgbClr val="2D2B2D"/>
              </a:solidFill>
            </a:endParaRPr>
          </a:p>
          <a:p>
            <a:pPr algn="ctr"/>
            <a:r>
              <a:rPr lang="fr-FR" sz="1400" dirty="0">
                <a:solidFill>
                  <a:srgbClr val="2D2B2D"/>
                </a:solidFill>
              </a:rPr>
              <a:t>PR523450</a:t>
            </a:r>
            <a:endParaRPr lang="fr-FR" sz="1400" dirty="0">
              <a:solidFill>
                <a:srgbClr val="2D2B2D"/>
              </a:solidFill>
              <a:effectLst/>
            </a:endParaRPr>
          </a:p>
        </p:txBody>
      </p:sp>
      <p:pic>
        <p:nvPicPr>
          <p:cNvPr id="3074" name="Picture 2" descr="https://www.gotronic.fr/ar-accu-lipo-3-7-vcc-1000-mah-pr523450-5813.jpg"/>
          <p:cNvPicPr>
            <a:picLocks noChangeAspect="1" noChangeArrowheads="1"/>
          </p:cNvPicPr>
          <p:nvPr/>
        </p:nvPicPr>
        <p:blipFill rotWithShape="1">
          <a:blip r:embed="rId2">
            <a:extLst>
              <a:ext uri="{28A0092B-C50C-407E-A947-70E740481C1C}">
                <a14:useLocalDpi xmlns:a14="http://schemas.microsoft.com/office/drawing/2010/main" val="0"/>
              </a:ext>
            </a:extLst>
          </a:blip>
          <a:srcRect l="14704" t="21254" r="15919" b="19783"/>
          <a:stretch/>
        </p:blipFill>
        <p:spPr bwMode="auto">
          <a:xfrm>
            <a:off x="2087002" y="2736432"/>
            <a:ext cx="1243296" cy="85908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8111067" y="2705663"/>
            <a:ext cx="1571414" cy="954107"/>
          </a:xfrm>
          <a:prstGeom prst="rect">
            <a:avLst/>
          </a:prstGeom>
        </p:spPr>
        <p:txBody>
          <a:bodyPr wrap="square">
            <a:spAutoFit/>
          </a:bodyPr>
          <a:lstStyle/>
          <a:p>
            <a:pPr algn="ctr"/>
            <a:r>
              <a:rPr lang="fr-FR" sz="1400" dirty="0">
                <a:solidFill>
                  <a:srgbClr val="2D2B2D"/>
                </a:solidFill>
              </a:rPr>
              <a:t>Module </a:t>
            </a:r>
            <a:r>
              <a:rPr lang="fr-FR" sz="1400" dirty="0" err="1">
                <a:solidFill>
                  <a:srgbClr val="2D2B2D"/>
                </a:solidFill>
              </a:rPr>
              <a:t>SunFlower</a:t>
            </a:r>
            <a:r>
              <a:rPr lang="fr-FR" sz="1400" dirty="0">
                <a:solidFill>
                  <a:srgbClr val="2D2B2D"/>
                </a:solidFill>
              </a:rPr>
              <a:t> 5 Vcc/1 A DFR0559</a:t>
            </a:r>
          </a:p>
          <a:p>
            <a:pPr algn="ctr"/>
            <a:r>
              <a:rPr lang="fr-FR" sz="1400" dirty="0">
                <a:solidFill>
                  <a:srgbClr val="2D2B2D"/>
                </a:solidFill>
              </a:rPr>
              <a:t>pour accu </a:t>
            </a:r>
            <a:r>
              <a:rPr lang="fr-FR" sz="1400" dirty="0" err="1">
                <a:solidFill>
                  <a:srgbClr val="2D2B2D"/>
                </a:solidFill>
              </a:rPr>
              <a:t>LiPo</a:t>
            </a:r>
            <a:r>
              <a:rPr lang="fr-FR" sz="1400" dirty="0">
                <a:solidFill>
                  <a:srgbClr val="2D2B2D"/>
                </a:solidFill>
              </a:rPr>
              <a:t> et panneau solaire</a:t>
            </a:r>
          </a:p>
        </p:txBody>
      </p:sp>
      <p:pic>
        <p:nvPicPr>
          <p:cNvPr id="3076" name="Picture 4" descr="https://www.gotronic.fr/ar-module-sunflower-5-vcc-1-a-dfr0559-28266.jpg"/>
          <p:cNvPicPr>
            <a:picLocks noChangeAspect="1" noChangeArrowheads="1"/>
          </p:cNvPicPr>
          <p:nvPr/>
        </p:nvPicPr>
        <p:blipFill rotWithShape="1">
          <a:blip r:embed="rId3">
            <a:extLst>
              <a:ext uri="{28A0092B-C50C-407E-A947-70E740481C1C}">
                <a14:useLocalDpi xmlns:a14="http://schemas.microsoft.com/office/drawing/2010/main" val="0"/>
              </a:ext>
            </a:extLst>
          </a:blip>
          <a:srcRect l="17736" t="25778" r="18669" b="22371"/>
          <a:stretch/>
        </p:blipFill>
        <p:spPr bwMode="auto">
          <a:xfrm>
            <a:off x="9739284" y="2694797"/>
            <a:ext cx="1473199" cy="97655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275666" y="2641408"/>
            <a:ext cx="1254654" cy="954107"/>
          </a:xfrm>
          <a:prstGeom prst="rect">
            <a:avLst/>
          </a:prstGeom>
        </p:spPr>
        <p:txBody>
          <a:bodyPr wrap="square">
            <a:spAutoFit/>
          </a:bodyPr>
          <a:lstStyle/>
          <a:p>
            <a:pPr algn="ctr"/>
            <a:r>
              <a:rPr lang="fr-FR" sz="1400" dirty="0">
                <a:solidFill>
                  <a:srgbClr val="2D2B2D"/>
                </a:solidFill>
              </a:rPr>
              <a:t>Cellule solaire SOL1W</a:t>
            </a:r>
          </a:p>
          <a:p>
            <a:pPr algn="ctr"/>
            <a:r>
              <a:rPr lang="fr-FR" sz="1400" dirty="0">
                <a:solidFill>
                  <a:srgbClr val="2D2B2D"/>
                </a:solidFill>
              </a:rPr>
              <a:t>5,5 V/170 mA  100 x 80 mm</a:t>
            </a:r>
          </a:p>
        </p:txBody>
      </p:sp>
      <p:grpSp>
        <p:nvGrpSpPr>
          <p:cNvPr id="16" name="Groupe 15"/>
          <p:cNvGrpSpPr/>
          <p:nvPr/>
        </p:nvGrpSpPr>
        <p:grpSpPr>
          <a:xfrm>
            <a:off x="1419969" y="3846612"/>
            <a:ext cx="8883838" cy="2291827"/>
            <a:chOff x="1927969" y="3897306"/>
            <a:chExt cx="7472604" cy="1927761"/>
          </a:xfrm>
        </p:grpSpPr>
        <p:pic>
          <p:nvPicPr>
            <p:cNvPr id="3078" name="Picture 6" descr="https://www.gotronic.fr/ori-module-sunflower-5-vcc-1-a-dfr0559-28266_5744.jpg"/>
            <p:cNvPicPr>
              <a:picLocks noChangeAspect="1" noChangeArrowheads="1"/>
            </p:cNvPicPr>
            <p:nvPr/>
          </p:nvPicPr>
          <p:blipFill rotWithShape="1">
            <a:blip r:embed="rId4">
              <a:extLst>
                <a:ext uri="{28A0092B-C50C-407E-A947-70E740481C1C}">
                  <a14:useLocalDpi xmlns:a14="http://schemas.microsoft.com/office/drawing/2010/main" val="0"/>
                </a:ext>
              </a:extLst>
            </a:blip>
            <a:srcRect l="2018" t="32889" b="41835"/>
            <a:stretch/>
          </p:blipFill>
          <p:spPr bwMode="auto">
            <a:xfrm>
              <a:off x="1927969" y="3897306"/>
              <a:ext cx="7472604" cy="192776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885186" y="4888661"/>
              <a:ext cx="2304136" cy="9321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80" name="Picture 8" descr="https://m.media-amazon.com/images/I/61nuYsUA6aL._AC_SL1000_.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23" t="1281" r="690" b="12422"/>
            <a:stretch/>
          </p:blipFill>
          <p:spPr bwMode="auto">
            <a:xfrm rot="10800000" flipV="1">
              <a:off x="6525289" y="4917858"/>
              <a:ext cx="2499170" cy="90295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630333" y="4555068"/>
              <a:ext cx="1811867" cy="3335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082" name="Picture 10" descr="https://www.gotronic.fr/ar-cellule-solaire-sol1w-18993.jpg"/>
          <p:cNvPicPr>
            <a:picLocks noChangeAspect="1" noChangeArrowheads="1"/>
          </p:cNvPicPr>
          <p:nvPr/>
        </p:nvPicPr>
        <p:blipFill rotWithShape="1">
          <a:blip r:embed="rId6">
            <a:extLst>
              <a:ext uri="{28A0092B-C50C-407E-A947-70E740481C1C}">
                <a14:useLocalDpi xmlns:a14="http://schemas.microsoft.com/office/drawing/2010/main" val="0"/>
              </a:ext>
            </a:extLst>
          </a:blip>
          <a:srcRect l="7658" t="17856" r="8083" b="16871"/>
          <a:stretch/>
        </p:blipFill>
        <p:spPr bwMode="auto">
          <a:xfrm>
            <a:off x="5530319" y="2515859"/>
            <a:ext cx="1926375" cy="1404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236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Présentation du matériel et des logiciels</a:t>
            </a:r>
            <a:br>
              <a:rPr lang="fr-FR" dirty="0"/>
            </a:br>
            <a:r>
              <a:rPr lang="fr-FR" dirty="0">
                <a:solidFill>
                  <a:schemeClr val="accent1"/>
                </a:solidFill>
              </a:rPr>
              <a:t>Le </a:t>
            </a:r>
            <a:r>
              <a:rPr lang="fr-FR" dirty="0" err="1">
                <a:solidFill>
                  <a:schemeClr val="accent1"/>
                </a:solidFill>
              </a:rPr>
              <a:t>node</a:t>
            </a:r>
            <a:r>
              <a:rPr lang="fr-FR" dirty="0">
                <a:solidFill>
                  <a:schemeClr val="accent1"/>
                </a:solidFill>
              </a:rPr>
              <a:t> (MKR WAN 1310)</a:t>
            </a:r>
            <a:endParaRPr lang="fr-FR" dirty="0"/>
          </a:p>
        </p:txBody>
      </p:sp>
      <p:sp>
        <p:nvSpPr>
          <p:cNvPr id="3" name="Espace réservé du contenu 2"/>
          <p:cNvSpPr>
            <a:spLocks noGrp="1"/>
          </p:cNvSpPr>
          <p:nvPr>
            <p:ph idx="1"/>
          </p:nvPr>
        </p:nvSpPr>
        <p:spPr>
          <a:xfrm>
            <a:off x="1097280" y="1840653"/>
            <a:ext cx="10115203" cy="390484"/>
          </a:xfrm>
        </p:spPr>
        <p:txBody>
          <a:bodyPr/>
          <a:lstStyle/>
          <a:p>
            <a:pPr algn="just"/>
            <a:r>
              <a:rPr lang="fr-FR" dirty="0"/>
              <a:t>Voici le coût de chaque élément (fournisseur </a:t>
            </a:r>
            <a:r>
              <a:rPr lang="fr-FR" dirty="0" err="1"/>
              <a:t>Gotronic</a:t>
            </a:r>
            <a:r>
              <a:rPr lang="fr-FR" dirty="0"/>
              <a:t>)</a:t>
            </a:r>
          </a:p>
        </p:txBody>
      </p:sp>
      <p:sp>
        <p:nvSpPr>
          <p:cNvPr id="4" name="Espace réservé du pied de page 3"/>
          <p:cNvSpPr>
            <a:spLocks noGrp="1"/>
          </p:cNvSpPr>
          <p:nvPr>
            <p:ph type="ftr" sz="quarter" idx="11"/>
          </p:nvPr>
        </p:nvSpPr>
        <p:spPr/>
        <p:txBody>
          <a:bodyPr/>
          <a:lstStyle/>
          <a:p>
            <a:r>
              <a:rPr lang="fr-FR" dirty="0"/>
              <a:t>J Cantaloube</a:t>
            </a:r>
          </a:p>
        </p:txBody>
      </p:sp>
      <p:sp>
        <p:nvSpPr>
          <p:cNvPr id="5" name="Espace réservé du numéro de diapositive 4"/>
          <p:cNvSpPr>
            <a:spLocks noGrp="1"/>
          </p:cNvSpPr>
          <p:nvPr>
            <p:ph type="sldNum" sz="quarter" idx="12"/>
          </p:nvPr>
        </p:nvSpPr>
        <p:spPr/>
        <p:txBody>
          <a:bodyPr/>
          <a:lstStyle/>
          <a:p>
            <a:fld id="{46677C5F-986A-4D1A-9DE8-FF867603CE8E}" type="slidenum">
              <a:rPr lang="fr-FR" smtClean="0"/>
              <a:t>5</a:t>
            </a:fld>
            <a:r>
              <a:rPr lang="fr-FR" dirty="0"/>
              <a:t>/11</a:t>
            </a:r>
          </a:p>
        </p:txBody>
      </p:sp>
      <p:graphicFrame>
        <p:nvGraphicFramePr>
          <p:cNvPr id="6" name="Tableau 5"/>
          <p:cNvGraphicFramePr>
            <a:graphicFrameLocks noGrp="1"/>
          </p:cNvGraphicFramePr>
          <p:nvPr>
            <p:extLst>
              <p:ext uri="{D42A27DB-BD31-4B8C-83A1-F6EECF244321}">
                <p14:modId xmlns:p14="http://schemas.microsoft.com/office/powerpoint/2010/main" val="2058899419"/>
              </p:ext>
            </p:extLst>
          </p:nvPr>
        </p:nvGraphicFramePr>
        <p:xfrm>
          <a:off x="1188720" y="2727622"/>
          <a:ext cx="3863594" cy="1171575"/>
        </p:xfrm>
        <a:graphic>
          <a:graphicData uri="http://schemas.openxmlformats.org/drawingml/2006/table">
            <a:tbl>
              <a:tblPr>
                <a:tableStyleId>{5C22544A-7EE6-4342-B048-85BDC9FD1C3A}</a:tableStyleId>
              </a:tblPr>
              <a:tblGrid>
                <a:gridCol w="2620010">
                  <a:extLst>
                    <a:ext uri="{9D8B030D-6E8A-4147-A177-3AD203B41FA5}">
                      <a16:colId xmlns:a16="http://schemas.microsoft.com/office/drawing/2014/main" val="20000"/>
                    </a:ext>
                  </a:extLst>
                </a:gridCol>
                <a:gridCol w="676656">
                  <a:extLst>
                    <a:ext uri="{9D8B030D-6E8A-4147-A177-3AD203B41FA5}">
                      <a16:colId xmlns:a16="http://schemas.microsoft.com/office/drawing/2014/main" val="20001"/>
                    </a:ext>
                  </a:extLst>
                </a:gridCol>
                <a:gridCol w="566928">
                  <a:extLst>
                    <a:ext uri="{9D8B030D-6E8A-4147-A177-3AD203B41FA5}">
                      <a16:colId xmlns:a16="http://schemas.microsoft.com/office/drawing/2014/main" val="20002"/>
                    </a:ext>
                  </a:extLst>
                </a:gridCol>
              </a:tblGrid>
              <a:tr h="278765">
                <a:tc>
                  <a:txBody>
                    <a:bodyPr/>
                    <a:lstStyle/>
                    <a:p>
                      <a:pPr algn="l" fontAlgn="ctr"/>
                      <a:r>
                        <a:rPr lang="pt-BR" sz="1100" b="0" i="0" u="none" strike="noStrike" dirty="0">
                          <a:solidFill>
                            <a:srgbClr val="000000"/>
                          </a:solidFill>
                          <a:effectLst/>
                          <a:latin typeface="Arial" panose="020B0604020202020204" pitchFamily="34" charset="0"/>
                        </a:rPr>
                        <a:t>Nom du composant</a:t>
                      </a:r>
                    </a:p>
                  </a:txBody>
                  <a:tcPr marL="0" marR="0" marT="0" marB="0" anchor="ctr">
                    <a:solidFill>
                      <a:schemeClr val="accent1">
                        <a:lumMod val="60000"/>
                        <a:lumOff val="40000"/>
                      </a:schemeClr>
                    </a:solidFill>
                  </a:tcPr>
                </a:tc>
                <a:tc>
                  <a:txBody>
                    <a:bodyPr/>
                    <a:lstStyle/>
                    <a:p>
                      <a:pPr algn="ctr" fontAlgn="ctr"/>
                      <a:r>
                        <a:rPr lang="fr-FR" sz="1100" b="0" i="0" u="none" strike="noStrike" dirty="0" err="1">
                          <a:solidFill>
                            <a:srgbClr val="000000"/>
                          </a:solidFill>
                          <a:effectLst/>
                          <a:latin typeface="Arial" panose="020B0604020202020204" pitchFamily="34" charset="0"/>
                        </a:rPr>
                        <a:t>Ref</a:t>
                      </a:r>
                      <a:r>
                        <a:rPr lang="fr-FR" sz="1100" b="0" i="0" u="none" strike="noStrike" dirty="0">
                          <a:solidFill>
                            <a:srgbClr val="000000"/>
                          </a:solidFill>
                          <a:effectLst/>
                          <a:latin typeface="Arial" panose="020B0604020202020204" pitchFamily="34" charset="0"/>
                        </a:rPr>
                        <a:t> </a:t>
                      </a:r>
                      <a:r>
                        <a:rPr lang="fr-FR" sz="1100" b="0" i="0" u="none" strike="noStrike" dirty="0" err="1">
                          <a:solidFill>
                            <a:srgbClr val="000000"/>
                          </a:solidFill>
                          <a:effectLst/>
                          <a:latin typeface="Arial" panose="020B0604020202020204" pitchFamily="34" charset="0"/>
                        </a:rPr>
                        <a:t>Goronic</a:t>
                      </a:r>
                      <a:endParaRPr lang="fr-FR" sz="1100" b="0" i="0" u="none" strike="noStrike" dirty="0">
                        <a:solidFill>
                          <a:srgbClr val="000000"/>
                        </a:solidFill>
                        <a:effectLst/>
                        <a:latin typeface="Arial" panose="020B0604020202020204" pitchFamily="34" charset="0"/>
                      </a:endParaRPr>
                    </a:p>
                  </a:txBody>
                  <a:tcPr marL="0" marR="0" marT="0" marB="0" anchor="ctr">
                    <a:solidFill>
                      <a:schemeClr val="accent1">
                        <a:lumMod val="60000"/>
                        <a:lumOff val="40000"/>
                      </a:schemeClr>
                    </a:solidFill>
                  </a:tcPr>
                </a:tc>
                <a:tc>
                  <a:txBody>
                    <a:bodyPr/>
                    <a:lstStyle/>
                    <a:p>
                      <a:pPr algn="r" fontAlgn="ctr"/>
                      <a:r>
                        <a:rPr lang="fr-FR" sz="1100" b="0" i="0" u="none" strike="noStrike" dirty="0">
                          <a:solidFill>
                            <a:srgbClr val="000000"/>
                          </a:solidFill>
                          <a:effectLst/>
                          <a:latin typeface="Arial" panose="020B0604020202020204" pitchFamily="34" charset="0"/>
                        </a:rPr>
                        <a:t>Prix HT</a:t>
                      </a:r>
                    </a:p>
                  </a:txBody>
                  <a:tcPr marL="0" marR="0" marT="0" marB="0" anchor="ctr">
                    <a:solidFill>
                      <a:schemeClr val="accent1">
                        <a:lumMod val="60000"/>
                        <a:lumOff val="40000"/>
                      </a:schemeClr>
                    </a:solidFill>
                  </a:tcPr>
                </a:tc>
                <a:extLst>
                  <a:ext uri="{0D108BD9-81ED-4DB2-BD59-A6C34878D82A}">
                    <a16:rowId xmlns:a16="http://schemas.microsoft.com/office/drawing/2014/main" val="10000"/>
                  </a:ext>
                </a:extLst>
              </a:tr>
              <a:tr h="278765">
                <a:tc>
                  <a:txBody>
                    <a:bodyPr/>
                    <a:lstStyle/>
                    <a:p>
                      <a:pPr algn="l" fontAlgn="ctr"/>
                      <a:r>
                        <a:rPr lang="pt-BR" sz="1100" u="none" strike="noStrike" dirty="0">
                          <a:effectLst/>
                        </a:rPr>
                        <a:t>Carte Arduino MKR WAN 1310 ABX00029-R</a:t>
                      </a:r>
                      <a:endParaRPr lang="pt-BR" sz="11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fr-FR" sz="1100" u="none" strike="noStrike" dirty="0">
                          <a:effectLst/>
                        </a:rPr>
                        <a:t>36501</a:t>
                      </a:r>
                      <a:endParaRPr lang="fr-FR" sz="1100" b="0" i="0" u="none" strike="noStrike" dirty="0">
                        <a:solidFill>
                          <a:srgbClr val="000000"/>
                        </a:solidFill>
                        <a:effectLst/>
                        <a:latin typeface="Arial" panose="020B0604020202020204" pitchFamily="34" charset="0"/>
                      </a:endParaRPr>
                    </a:p>
                  </a:txBody>
                  <a:tcPr marL="0" marR="0" marT="0" marB="0" anchor="ctr"/>
                </a:tc>
                <a:tc>
                  <a:txBody>
                    <a:bodyPr/>
                    <a:lstStyle/>
                    <a:p>
                      <a:pPr algn="r" fontAlgn="ctr"/>
                      <a:r>
                        <a:rPr lang="fr-FR" sz="1100" u="none" strike="noStrike" dirty="0">
                          <a:effectLst/>
                        </a:rPr>
                        <a:t>37,38 €</a:t>
                      </a:r>
                      <a:endParaRPr lang="fr-FR" sz="11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01"/>
                  </a:ext>
                </a:extLst>
              </a:tr>
              <a:tr h="278765">
                <a:tc>
                  <a:txBody>
                    <a:bodyPr/>
                    <a:lstStyle/>
                    <a:p>
                      <a:pPr algn="l" fontAlgn="ctr"/>
                      <a:r>
                        <a:rPr lang="fr-FR" sz="1100" u="none" strike="noStrike">
                          <a:effectLst/>
                        </a:rPr>
                        <a:t>Antenne SigFox, Lora et GSM X000016</a:t>
                      </a:r>
                      <a:endParaRPr lang="fr-FR"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fr-FR" sz="1100" u="none" strike="noStrike">
                          <a:effectLst/>
                        </a:rPr>
                        <a:t>35640</a:t>
                      </a:r>
                      <a:endParaRPr lang="fr-FR" sz="1100" b="0" i="0" u="none" strike="noStrike">
                        <a:solidFill>
                          <a:srgbClr val="000000"/>
                        </a:solidFill>
                        <a:effectLst/>
                        <a:latin typeface="Arial" panose="020B0604020202020204" pitchFamily="34" charset="0"/>
                      </a:endParaRPr>
                    </a:p>
                  </a:txBody>
                  <a:tcPr marL="0" marR="0" marT="0" marB="0" anchor="ctr"/>
                </a:tc>
                <a:tc>
                  <a:txBody>
                    <a:bodyPr/>
                    <a:lstStyle/>
                    <a:p>
                      <a:pPr algn="r" fontAlgn="ctr"/>
                      <a:r>
                        <a:rPr lang="fr-FR" sz="1100" u="none" strike="noStrike">
                          <a:effectLst/>
                        </a:rPr>
                        <a:t>4,50 €</a:t>
                      </a:r>
                      <a:endParaRPr lang="fr-FR" sz="11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02"/>
                  </a:ext>
                </a:extLst>
              </a:tr>
              <a:tr h="278765">
                <a:tc>
                  <a:txBody>
                    <a:bodyPr/>
                    <a:lstStyle/>
                    <a:p>
                      <a:pPr algn="l" fontAlgn="ctr"/>
                      <a:r>
                        <a:rPr lang="fr-FR" sz="1100" u="none" strike="noStrike">
                          <a:effectLst/>
                        </a:rPr>
                        <a:t>Cordon 75cm RS617</a:t>
                      </a:r>
                      <a:endParaRPr lang="fr-FR"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fr-FR" sz="1100" u="none" strike="noStrike">
                          <a:effectLst/>
                        </a:rPr>
                        <a:t>48320</a:t>
                      </a:r>
                      <a:endParaRPr lang="fr-FR" sz="1100" b="0" i="0" u="none" strike="noStrike">
                        <a:solidFill>
                          <a:srgbClr val="000000"/>
                        </a:solidFill>
                        <a:effectLst/>
                        <a:latin typeface="Arial" panose="020B0604020202020204" pitchFamily="34" charset="0"/>
                      </a:endParaRPr>
                    </a:p>
                  </a:txBody>
                  <a:tcPr marL="0" marR="0" marT="0" marB="0" anchor="ctr"/>
                </a:tc>
                <a:tc>
                  <a:txBody>
                    <a:bodyPr/>
                    <a:lstStyle/>
                    <a:p>
                      <a:pPr algn="r" fontAlgn="ctr"/>
                      <a:r>
                        <a:rPr lang="fr-FR" sz="1100" u="none" strike="noStrike" dirty="0">
                          <a:effectLst/>
                        </a:rPr>
                        <a:t>1,63 €</a:t>
                      </a:r>
                      <a:endParaRPr lang="fr-FR" sz="11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03"/>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603422716"/>
              </p:ext>
            </p:extLst>
          </p:nvPr>
        </p:nvGraphicFramePr>
        <p:xfrm>
          <a:off x="1188720" y="4181123"/>
          <a:ext cx="3863593" cy="1115060"/>
        </p:xfrm>
        <a:graphic>
          <a:graphicData uri="http://schemas.openxmlformats.org/drawingml/2006/table">
            <a:tbl>
              <a:tblPr>
                <a:tableStyleId>{5C22544A-7EE6-4342-B048-85BDC9FD1C3A}</a:tableStyleId>
              </a:tblPr>
              <a:tblGrid>
                <a:gridCol w="2624328">
                  <a:extLst>
                    <a:ext uri="{9D8B030D-6E8A-4147-A177-3AD203B41FA5}">
                      <a16:colId xmlns:a16="http://schemas.microsoft.com/office/drawing/2014/main" val="20000"/>
                    </a:ext>
                  </a:extLst>
                </a:gridCol>
                <a:gridCol w="676656">
                  <a:extLst>
                    <a:ext uri="{9D8B030D-6E8A-4147-A177-3AD203B41FA5}">
                      <a16:colId xmlns:a16="http://schemas.microsoft.com/office/drawing/2014/main" val="20001"/>
                    </a:ext>
                  </a:extLst>
                </a:gridCol>
                <a:gridCol w="562609">
                  <a:extLst>
                    <a:ext uri="{9D8B030D-6E8A-4147-A177-3AD203B41FA5}">
                      <a16:colId xmlns:a16="http://schemas.microsoft.com/office/drawing/2014/main" val="20002"/>
                    </a:ext>
                  </a:extLst>
                </a:gridCol>
              </a:tblGrid>
              <a:tr h="278765">
                <a:tc>
                  <a:txBody>
                    <a:bodyPr/>
                    <a:lstStyle/>
                    <a:p>
                      <a:pPr algn="l" fontAlgn="ctr"/>
                      <a:r>
                        <a:rPr lang="en-US" sz="1100" u="none" strike="noStrike">
                          <a:effectLst/>
                        </a:rPr>
                        <a:t>Module SunFlower 5 Vcc/1 A DFR0559</a:t>
                      </a:r>
                      <a:endParaRPr lang="en-US"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fr-FR" sz="1100" u="none" strike="noStrike">
                          <a:effectLst/>
                        </a:rPr>
                        <a:t>35970</a:t>
                      </a:r>
                      <a:endParaRPr lang="fr-FR" sz="1100" b="0" i="0" u="none" strike="noStrike">
                        <a:solidFill>
                          <a:srgbClr val="000000"/>
                        </a:solidFill>
                        <a:effectLst/>
                        <a:latin typeface="Arial" panose="020B0604020202020204" pitchFamily="34" charset="0"/>
                      </a:endParaRPr>
                    </a:p>
                  </a:txBody>
                  <a:tcPr marL="0" marR="0" marT="0" marB="0" anchor="ctr"/>
                </a:tc>
                <a:tc>
                  <a:txBody>
                    <a:bodyPr/>
                    <a:lstStyle/>
                    <a:p>
                      <a:pPr algn="r" fontAlgn="ctr"/>
                      <a:r>
                        <a:rPr lang="fr-FR" sz="1100" u="none" strike="noStrike" dirty="0">
                          <a:effectLst/>
                        </a:rPr>
                        <a:t>7,21 €</a:t>
                      </a:r>
                      <a:endParaRPr lang="fr-FR" sz="11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00"/>
                  </a:ext>
                </a:extLst>
              </a:tr>
              <a:tr h="278765">
                <a:tc>
                  <a:txBody>
                    <a:bodyPr/>
                    <a:lstStyle/>
                    <a:p>
                      <a:pPr algn="l" fontAlgn="ctr"/>
                      <a:r>
                        <a:rPr lang="fr-FR" sz="1100" u="none" strike="noStrike">
                          <a:effectLst/>
                        </a:rPr>
                        <a:t>cellule solaire SOL3W</a:t>
                      </a:r>
                      <a:endParaRPr lang="fr-FR"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fr-FR" sz="1100" u="none" strike="noStrike">
                          <a:effectLst/>
                        </a:rPr>
                        <a:t>27134</a:t>
                      </a:r>
                      <a:endParaRPr lang="fr-FR" sz="1100" b="0" i="0" u="none" strike="noStrike">
                        <a:solidFill>
                          <a:srgbClr val="000000"/>
                        </a:solidFill>
                        <a:effectLst/>
                        <a:latin typeface="Arial" panose="020B0604020202020204" pitchFamily="34" charset="0"/>
                      </a:endParaRPr>
                    </a:p>
                  </a:txBody>
                  <a:tcPr marL="0" marR="0" marT="0" marB="0" anchor="ctr"/>
                </a:tc>
                <a:tc>
                  <a:txBody>
                    <a:bodyPr/>
                    <a:lstStyle/>
                    <a:p>
                      <a:pPr algn="r" fontAlgn="ctr"/>
                      <a:r>
                        <a:rPr lang="fr-FR" sz="1100" u="none" strike="noStrike" dirty="0">
                          <a:effectLst/>
                        </a:rPr>
                        <a:t>15,83 €</a:t>
                      </a:r>
                      <a:endParaRPr lang="fr-FR" sz="11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01"/>
                  </a:ext>
                </a:extLst>
              </a:tr>
              <a:tr h="278765">
                <a:tc>
                  <a:txBody>
                    <a:bodyPr/>
                    <a:lstStyle/>
                    <a:p>
                      <a:pPr algn="l" fontAlgn="ctr"/>
                      <a:r>
                        <a:rPr lang="it-IT" sz="1100" u="none" strike="noStrike">
                          <a:effectLst/>
                        </a:rPr>
                        <a:t>Accu Li-Ion 3,7V 1050 mAh PR474446</a:t>
                      </a:r>
                      <a:endParaRPr lang="it-IT"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fr-FR" sz="1100" u="none" strike="noStrike">
                          <a:effectLst/>
                        </a:rPr>
                        <a:t>9740</a:t>
                      </a:r>
                      <a:endParaRPr lang="fr-FR" sz="1100" b="0" i="0" u="none" strike="noStrike">
                        <a:solidFill>
                          <a:srgbClr val="000000"/>
                        </a:solidFill>
                        <a:effectLst/>
                        <a:latin typeface="Arial" panose="020B0604020202020204" pitchFamily="34" charset="0"/>
                      </a:endParaRPr>
                    </a:p>
                  </a:txBody>
                  <a:tcPr marL="0" marR="0" marT="0" marB="0" anchor="ctr"/>
                </a:tc>
                <a:tc>
                  <a:txBody>
                    <a:bodyPr/>
                    <a:lstStyle/>
                    <a:p>
                      <a:pPr algn="r" fontAlgn="ctr"/>
                      <a:r>
                        <a:rPr lang="fr-FR" sz="1100" u="none" strike="noStrike">
                          <a:effectLst/>
                        </a:rPr>
                        <a:t>9,08 €</a:t>
                      </a:r>
                      <a:endParaRPr lang="fr-FR" sz="11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02"/>
                  </a:ext>
                </a:extLst>
              </a:tr>
              <a:tr h="278765">
                <a:tc>
                  <a:txBody>
                    <a:bodyPr/>
                    <a:lstStyle/>
                    <a:p>
                      <a:pPr algn="l" fontAlgn="ctr"/>
                      <a:r>
                        <a:rPr lang="fr-FR" sz="1100" u="none" strike="noStrike">
                          <a:effectLst/>
                        </a:rPr>
                        <a:t>shield Grove pour carte MKR ASX00007</a:t>
                      </a:r>
                      <a:endParaRPr lang="fr-FR" sz="11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fr-FR" sz="1100" u="none" strike="noStrike">
                          <a:effectLst/>
                        </a:rPr>
                        <a:t>36138</a:t>
                      </a:r>
                      <a:endParaRPr lang="fr-FR" sz="1100" b="0" i="0" u="none" strike="noStrike">
                        <a:solidFill>
                          <a:srgbClr val="000000"/>
                        </a:solidFill>
                        <a:effectLst/>
                        <a:latin typeface="Arial" panose="020B0604020202020204" pitchFamily="34" charset="0"/>
                      </a:endParaRPr>
                    </a:p>
                  </a:txBody>
                  <a:tcPr marL="0" marR="0" marT="0" marB="0" anchor="ctr"/>
                </a:tc>
                <a:tc>
                  <a:txBody>
                    <a:bodyPr/>
                    <a:lstStyle/>
                    <a:p>
                      <a:pPr algn="r" fontAlgn="ctr"/>
                      <a:r>
                        <a:rPr lang="fr-FR" sz="1100" u="none" strike="noStrike" dirty="0">
                          <a:effectLst/>
                        </a:rPr>
                        <a:t>18,50 €</a:t>
                      </a:r>
                      <a:endParaRPr lang="fr-FR" sz="11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03"/>
                  </a:ext>
                </a:extLst>
              </a:tr>
            </a:tbl>
          </a:graphicData>
        </a:graphic>
      </p:graphicFrame>
      <p:sp>
        <p:nvSpPr>
          <p:cNvPr id="8" name="Accolade fermante 7"/>
          <p:cNvSpPr/>
          <p:nvPr/>
        </p:nvSpPr>
        <p:spPr>
          <a:xfrm>
            <a:off x="5321808" y="3026664"/>
            <a:ext cx="118872" cy="87253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 name="Accolade fermante 19"/>
          <p:cNvSpPr/>
          <p:nvPr/>
        </p:nvSpPr>
        <p:spPr>
          <a:xfrm>
            <a:off x="5321808" y="4230696"/>
            <a:ext cx="118872" cy="106548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ZoneTexte 11"/>
          <p:cNvSpPr txBox="1"/>
          <p:nvPr/>
        </p:nvSpPr>
        <p:spPr>
          <a:xfrm>
            <a:off x="5623560" y="3318014"/>
            <a:ext cx="2482859" cy="369332"/>
          </a:xfrm>
          <a:prstGeom prst="rect">
            <a:avLst/>
          </a:prstGeom>
          <a:noFill/>
        </p:spPr>
        <p:txBody>
          <a:bodyPr wrap="none" rtlCol="0">
            <a:spAutoFit/>
          </a:bodyPr>
          <a:lstStyle/>
          <a:p>
            <a:r>
              <a:rPr lang="fr-FR" dirty="0"/>
              <a:t>Eléments indispensables</a:t>
            </a:r>
          </a:p>
        </p:txBody>
      </p:sp>
      <p:sp>
        <p:nvSpPr>
          <p:cNvPr id="22" name="ZoneTexte 21"/>
          <p:cNvSpPr txBox="1"/>
          <p:nvPr/>
        </p:nvSpPr>
        <p:spPr>
          <a:xfrm>
            <a:off x="5623560" y="4553987"/>
            <a:ext cx="2100319" cy="369332"/>
          </a:xfrm>
          <a:prstGeom prst="rect">
            <a:avLst/>
          </a:prstGeom>
          <a:noFill/>
        </p:spPr>
        <p:txBody>
          <a:bodyPr wrap="none" rtlCol="0">
            <a:spAutoFit/>
          </a:bodyPr>
          <a:lstStyle/>
          <a:p>
            <a:r>
              <a:rPr lang="fr-FR" dirty="0"/>
              <a:t>Eléments optionnels</a:t>
            </a:r>
          </a:p>
        </p:txBody>
      </p:sp>
    </p:spTree>
    <p:extLst>
      <p:ext uri="{BB962C8B-B14F-4D97-AF65-F5344CB8AC3E}">
        <p14:creationId xmlns:p14="http://schemas.microsoft.com/office/powerpoint/2010/main" val="3298365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e 26"/>
          <p:cNvPicPr>
            <a:picLocks noChangeAspect="1"/>
          </p:cNvPicPr>
          <p:nvPr/>
        </p:nvPicPr>
        <p:blipFill rotWithShape="1">
          <a:blip r:embed="rId2" cstate="print">
            <a:extLst>
              <a:ext uri="{28A0092B-C50C-407E-A947-70E740481C1C}">
                <a14:useLocalDpi xmlns:a14="http://schemas.microsoft.com/office/drawing/2010/main" val="0"/>
              </a:ext>
            </a:extLst>
          </a:blip>
          <a:srcRect t="17328"/>
          <a:stretch/>
        </p:blipFill>
        <p:spPr>
          <a:xfrm>
            <a:off x="1737360" y="4507419"/>
            <a:ext cx="3395278" cy="1773998"/>
          </a:xfrm>
          <a:prstGeom prst="rect">
            <a:avLst/>
          </a:prstGeom>
        </p:spPr>
      </p:pic>
      <p:sp>
        <p:nvSpPr>
          <p:cNvPr id="2" name="Titre 1"/>
          <p:cNvSpPr>
            <a:spLocks noGrp="1"/>
          </p:cNvSpPr>
          <p:nvPr>
            <p:ph type="title"/>
          </p:nvPr>
        </p:nvSpPr>
        <p:spPr/>
        <p:txBody>
          <a:bodyPr/>
          <a:lstStyle/>
          <a:p>
            <a:r>
              <a:rPr lang="fr-FR" dirty="0"/>
              <a:t>Présentation du matériel et des logiciels</a:t>
            </a:r>
            <a:br>
              <a:rPr lang="fr-FR" dirty="0"/>
            </a:br>
            <a:r>
              <a:rPr lang="fr-FR" dirty="0">
                <a:solidFill>
                  <a:schemeClr val="accent1"/>
                </a:solidFill>
              </a:rPr>
              <a:t>La </a:t>
            </a:r>
            <a:r>
              <a:rPr lang="fr-FR" dirty="0" err="1">
                <a:solidFill>
                  <a:schemeClr val="accent1"/>
                </a:solidFill>
              </a:rPr>
              <a:t>gateway</a:t>
            </a:r>
            <a:r>
              <a:rPr lang="fr-FR" dirty="0">
                <a:solidFill>
                  <a:schemeClr val="accent1"/>
                </a:solidFill>
              </a:rPr>
              <a:t> (The </a:t>
            </a:r>
            <a:r>
              <a:rPr lang="fr-FR" dirty="0" err="1">
                <a:solidFill>
                  <a:schemeClr val="accent1"/>
                </a:solidFill>
              </a:rPr>
              <a:t>Things</a:t>
            </a:r>
            <a:r>
              <a:rPr lang="fr-FR" dirty="0">
                <a:solidFill>
                  <a:schemeClr val="accent1"/>
                </a:solidFill>
              </a:rPr>
              <a:t> Gateway)</a:t>
            </a:r>
            <a:endParaRPr lang="fr-FR" dirty="0"/>
          </a:p>
        </p:txBody>
      </p:sp>
      <p:sp>
        <p:nvSpPr>
          <p:cNvPr id="3" name="Espace réservé du contenu 2"/>
          <p:cNvSpPr>
            <a:spLocks noGrp="1"/>
          </p:cNvSpPr>
          <p:nvPr>
            <p:ph idx="1"/>
          </p:nvPr>
        </p:nvSpPr>
        <p:spPr>
          <a:xfrm>
            <a:off x="1097280" y="1840652"/>
            <a:ext cx="10115203" cy="733215"/>
          </a:xfrm>
        </p:spPr>
        <p:txBody>
          <a:bodyPr/>
          <a:lstStyle/>
          <a:p>
            <a:pPr algn="just"/>
            <a:r>
              <a:rPr lang="fr-FR" dirty="0"/>
              <a:t>TTN propose deux </a:t>
            </a:r>
            <a:r>
              <a:rPr lang="fr-FR" dirty="0" err="1"/>
              <a:t>gateway</a:t>
            </a:r>
            <a:r>
              <a:rPr lang="fr-FR" dirty="0"/>
              <a:t> :</a:t>
            </a:r>
          </a:p>
        </p:txBody>
      </p:sp>
      <p:sp>
        <p:nvSpPr>
          <p:cNvPr id="4" name="Espace réservé du pied de page 3"/>
          <p:cNvSpPr>
            <a:spLocks noGrp="1"/>
          </p:cNvSpPr>
          <p:nvPr>
            <p:ph type="ftr" sz="quarter" idx="11"/>
          </p:nvPr>
        </p:nvSpPr>
        <p:spPr/>
        <p:txBody>
          <a:bodyPr/>
          <a:lstStyle/>
          <a:p>
            <a:r>
              <a:rPr lang="fr-FR" dirty="0"/>
              <a:t>J Cantaloube</a:t>
            </a:r>
          </a:p>
        </p:txBody>
      </p:sp>
      <p:sp>
        <p:nvSpPr>
          <p:cNvPr id="5" name="Espace réservé du numéro de diapositive 4"/>
          <p:cNvSpPr>
            <a:spLocks noGrp="1"/>
          </p:cNvSpPr>
          <p:nvPr>
            <p:ph type="sldNum" sz="quarter" idx="12"/>
          </p:nvPr>
        </p:nvSpPr>
        <p:spPr/>
        <p:txBody>
          <a:bodyPr/>
          <a:lstStyle/>
          <a:p>
            <a:fld id="{46677C5F-986A-4D1A-9DE8-FF867603CE8E}" type="slidenum">
              <a:rPr lang="fr-FR" smtClean="0"/>
              <a:t>6</a:t>
            </a:fld>
            <a:r>
              <a:rPr lang="fr-FR" dirty="0"/>
              <a:t>/11</a:t>
            </a:r>
          </a:p>
        </p:txBody>
      </p:sp>
      <p:pic>
        <p:nvPicPr>
          <p:cNvPr id="17" name="Picture 2" descr="RÃ©sultat de recherche d'images pour &quot;gateway ttn&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506" y="2288121"/>
            <a:ext cx="3930192" cy="1684368"/>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2734843" y="3910546"/>
            <a:ext cx="2091012" cy="307777"/>
          </a:xfrm>
          <a:prstGeom prst="rect">
            <a:avLst/>
          </a:prstGeom>
          <a:noFill/>
        </p:spPr>
        <p:txBody>
          <a:bodyPr wrap="square" rtlCol="0">
            <a:spAutoFit/>
          </a:bodyPr>
          <a:lstStyle/>
          <a:p>
            <a:r>
              <a:rPr lang="fr-FR" sz="1400" dirty="0"/>
              <a:t>The </a:t>
            </a:r>
            <a:r>
              <a:rPr lang="fr-FR" sz="1400" dirty="0" err="1"/>
              <a:t>Things</a:t>
            </a:r>
            <a:r>
              <a:rPr lang="fr-FR" sz="1400" dirty="0"/>
              <a:t> Gateway</a:t>
            </a:r>
          </a:p>
        </p:txBody>
      </p:sp>
      <p:sp>
        <p:nvSpPr>
          <p:cNvPr id="6" name="Rectangle 5"/>
          <p:cNvSpPr/>
          <p:nvPr/>
        </p:nvSpPr>
        <p:spPr>
          <a:xfrm>
            <a:off x="5857145" y="2716332"/>
            <a:ext cx="5995549" cy="1200329"/>
          </a:xfrm>
          <a:prstGeom prst="rect">
            <a:avLst/>
          </a:prstGeom>
        </p:spPr>
        <p:txBody>
          <a:bodyPr wrap="square">
            <a:spAutoFit/>
          </a:bodyPr>
          <a:lstStyle/>
          <a:p>
            <a:r>
              <a:rPr lang="fr-FR" dirty="0"/>
              <a:t>Mise en œuvre rapide (5 min)</a:t>
            </a:r>
          </a:p>
          <a:p>
            <a:r>
              <a:rPr lang="fr-FR" dirty="0"/>
              <a:t>Se connecte facilement à votre connexion </a:t>
            </a:r>
            <a:r>
              <a:rPr lang="fr-FR" dirty="0" err="1"/>
              <a:t>WiFi</a:t>
            </a:r>
            <a:r>
              <a:rPr lang="fr-FR" dirty="0"/>
              <a:t> ou Ethernet</a:t>
            </a:r>
          </a:p>
          <a:p>
            <a:r>
              <a:rPr lang="fr-FR" dirty="0"/>
              <a:t>Portée sans fil pouvant atteindre 1 km</a:t>
            </a:r>
          </a:p>
          <a:p>
            <a:r>
              <a:rPr lang="fr-FR" dirty="0"/>
              <a:t>Peut desservir des centaines de nœuds (en fonction du trafic)</a:t>
            </a:r>
          </a:p>
        </p:txBody>
      </p:sp>
      <p:sp>
        <p:nvSpPr>
          <p:cNvPr id="22" name="Rectangle 21"/>
          <p:cNvSpPr/>
          <p:nvPr/>
        </p:nvSpPr>
        <p:spPr>
          <a:xfrm>
            <a:off x="1316506" y="5977015"/>
            <a:ext cx="2661947" cy="307777"/>
          </a:xfrm>
          <a:prstGeom prst="rect">
            <a:avLst/>
          </a:prstGeom>
        </p:spPr>
        <p:txBody>
          <a:bodyPr wrap="none">
            <a:spAutoFit/>
          </a:bodyPr>
          <a:lstStyle/>
          <a:p>
            <a:r>
              <a:rPr lang="fr-FR" sz="1400" dirty="0"/>
              <a:t>The </a:t>
            </a:r>
            <a:r>
              <a:rPr lang="fr-FR" sz="1400" dirty="0" err="1"/>
              <a:t>Things</a:t>
            </a:r>
            <a:r>
              <a:rPr lang="fr-FR" sz="1400" dirty="0"/>
              <a:t> Indoor Gateway (TTIG)</a:t>
            </a:r>
          </a:p>
        </p:txBody>
      </p:sp>
      <p:sp>
        <p:nvSpPr>
          <p:cNvPr id="12" name="Rectangle 11"/>
          <p:cNvSpPr/>
          <p:nvPr/>
        </p:nvSpPr>
        <p:spPr>
          <a:xfrm>
            <a:off x="5857146" y="3904066"/>
            <a:ext cx="4841334" cy="307777"/>
          </a:xfrm>
          <a:prstGeom prst="rect">
            <a:avLst/>
          </a:prstGeom>
        </p:spPr>
        <p:txBody>
          <a:bodyPr wrap="square">
            <a:spAutoFit/>
          </a:bodyPr>
          <a:lstStyle/>
          <a:p>
            <a:r>
              <a:rPr lang="fr-FR" sz="1400" b="1" dirty="0">
                <a:latin typeface="+mj-lt"/>
              </a:rPr>
              <a:t>TTN-GW-868</a:t>
            </a:r>
            <a:r>
              <a:rPr lang="fr-FR" sz="1400" dirty="0">
                <a:solidFill>
                  <a:srgbClr val="525252"/>
                </a:solidFill>
                <a:latin typeface="+mj-lt"/>
              </a:rPr>
              <a:t>  301,42 €  HT chez </a:t>
            </a:r>
            <a:r>
              <a:rPr lang="fr-FR" sz="1400" dirty="0" err="1">
                <a:solidFill>
                  <a:srgbClr val="525252"/>
                </a:solidFill>
                <a:latin typeface="+mj-lt"/>
              </a:rPr>
              <a:t>Farnell</a:t>
            </a:r>
            <a:endParaRPr lang="fr-FR" sz="1400" dirty="0">
              <a:latin typeface="+mj-lt"/>
            </a:endParaRPr>
          </a:p>
        </p:txBody>
      </p:sp>
      <p:sp>
        <p:nvSpPr>
          <p:cNvPr id="13" name="Rectangle 12"/>
          <p:cNvSpPr/>
          <p:nvPr/>
        </p:nvSpPr>
        <p:spPr>
          <a:xfrm>
            <a:off x="5857146" y="4449559"/>
            <a:ext cx="6213189" cy="1477328"/>
          </a:xfrm>
          <a:prstGeom prst="rect">
            <a:avLst/>
          </a:prstGeom>
        </p:spPr>
        <p:txBody>
          <a:bodyPr wrap="square">
            <a:spAutoFit/>
          </a:bodyPr>
          <a:lstStyle/>
          <a:p>
            <a:r>
              <a:rPr lang="fr-FR" dirty="0"/>
              <a:t>Une passerelle </a:t>
            </a:r>
            <a:r>
              <a:rPr lang="fr-FR" dirty="0" err="1"/>
              <a:t>LoRaWAN</a:t>
            </a:r>
            <a:r>
              <a:rPr lang="fr-FR" dirty="0"/>
              <a:t> d'intérieur</a:t>
            </a:r>
          </a:p>
          <a:p>
            <a:r>
              <a:rPr lang="fr-FR" dirty="0"/>
              <a:t>Configuration simplifiée (moins de 5 min)</a:t>
            </a:r>
          </a:p>
          <a:p>
            <a:r>
              <a:rPr lang="fr-FR" dirty="0"/>
              <a:t>Configuration et connectivité par </a:t>
            </a:r>
            <a:r>
              <a:rPr lang="fr-FR" dirty="0" err="1"/>
              <a:t>WiFi</a:t>
            </a:r>
            <a:endParaRPr lang="fr-FR" dirty="0"/>
          </a:p>
          <a:p>
            <a:r>
              <a:rPr lang="fr-FR" dirty="0"/>
              <a:t>Alimentation via un câble USB-C ou via une prise secteur.</a:t>
            </a:r>
          </a:p>
          <a:p>
            <a:r>
              <a:rPr lang="fr-FR" dirty="0"/>
              <a:t>Antenne omnidirectionnelle intégrée</a:t>
            </a:r>
          </a:p>
        </p:txBody>
      </p:sp>
      <p:sp>
        <p:nvSpPr>
          <p:cNvPr id="21" name="Rectangle 20"/>
          <p:cNvSpPr/>
          <p:nvPr/>
        </p:nvSpPr>
        <p:spPr>
          <a:xfrm>
            <a:off x="5857249" y="5885874"/>
            <a:ext cx="3891193" cy="307777"/>
          </a:xfrm>
          <a:prstGeom prst="rect">
            <a:avLst/>
          </a:prstGeom>
        </p:spPr>
        <p:txBody>
          <a:bodyPr wrap="none">
            <a:spAutoFit/>
          </a:bodyPr>
          <a:lstStyle/>
          <a:p>
            <a:r>
              <a:rPr lang="fr-FR" sz="1400" b="1" dirty="0">
                <a:latin typeface="+mj-lt"/>
              </a:rPr>
              <a:t>Passerelle </a:t>
            </a:r>
            <a:r>
              <a:rPr lang="fr-FR" sz="1400" b="1" dirty="0" err="1">
                <a:latin typeface="+mj-lt"/>
              </a:rPr>
              <a:t>LoRa</a:t>
            </a:r>
            <a:r>
              <a:rPr lang="fr-FR" sz="1400" b="1" dirty="0">
                <a:latin typeface="+mj-lt"/>
              </a:rPr>
              <a:t> </a:t>
            </a:r>
            <a:r>
              <a:rPr lang="fr-FR" sz="1400" b="1" dirty="0" err="1">
                <a:latin typeface="+mj-lt"/>
              </a:rPr>
              <a:t>WiFi</a:t>
            </a:r>
            <a:r>
              <a:rPr lang="fr-FR" sz="1400" b="1" dirty="0">
                <a:latin typeface="+mj-lt"/>
              </a:rPr>
              <a:t> TTIG   </a:t>
            </a:r>
            <a:r>
              <a:rPr lang="fr-FR" sz="1400" dirty="0">
                <a:solidFill>
                  <a:srgbClr val="525252"/>
                </a:solidFill>
                <a:latin typeface="+mj-lt"/>
              </a:rPr>
              <a:t>91,58 € HT chez </a:t>
            </a:r>
            <a:r>
              <a:rPr lang="fr-FR" sz="1400" dirty="0" err="1">
                <a:solidFill>
                  <a:srgbClr val="525252"/>
                </a:solidFill>
                <a:latin typeface="+mj-lt"/>
              </a:rPr>
              <a:t>Gotronic</a:t>
            </a:r>
            <a:endParaRPr lang="fr-FR" sz="1400" dirty="0">
              <a:solidFill>
                <a:srgbClr val="525252"/>
              </a:solidFill>
              <a:latin typeface="+mj-lt"/>
            </a:endParaRPr>
          </a:p>
        </p:txBody>
      </p:sp>
      <p:sp>
        <p:nvSpPr>
          <p:cNvPr id="24" name="AutoShape 2" descr="https://www.ubuy.hu/productimg/?image=aHR0cHM6Ly9tLm1lZGlhLWFtYXpvbi5jb20vaW1hZ2VzL0kvNjFEN2VVdEp0TlMuX0FDX1NMMTUwMF8uanBn.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3412401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Présentation du matériel et des logiciels</a:t>
            </a:r>
            <a:br>
              <a:rPr lang="fr-FR" dirty="0">
                <a:solidFill>
                  <a:schemeClr val="accent1"/>
                </a:solidFill>
              </a:rPr>
            </a:br>
            <a:r>
              <a:rPr lang="fr-FR" dirty="0">
                <a:solidFill>
                  <a:schemeClr val="accent1"/>
                </a:solidFill>
              </a:rPr>
              <a:t>Le serveur utilisateur (RPI + node-red)</a:t>
            </a:r>
          </a:p>
        </p:txBody>
      </p:sp>
      <p:sp>
        <p:nvSpPr>
          <p:cNvPr id="3" name="Espace réservé du contenu 2"/>
          <p:cNvSpPr>
            <a:spLocks noGrp="1"/>
          </p:cNvSpPr>
          <p:nvPr>
            <p:ph idx="1"/>
          </p:nvPr>
        </p:nvSpPr>
        <p:spPr>
          <a:xfrm>
            <a:off x="1097280" y="1845733"/>
            <a:ext cx="10058400" cy="4436533"/>
          </a:xfrm>
        </p:spPr>
        <p:txBody>
          <a:bodyPr>
            <a:normAutofit/>
          </a:bodyPr>
          <a:lstStyle/>
          <a:p>
            <a:pPr algn="just"/>
            <a:r>
              <a:rPr lang="fr-FR" dirty="0"/>
              <a:t>Notre serveur utilisateur sera élaboré à l’aide d’une carte </a:t>
            </a:r>
            <a:r>
              <a:rPr lang="fr-FR" dirty="0" err="1"/>
              <a:t>Raspberry</a:t>
            </a:r>
            <a:r>
              <a:rPr lang="fr-FR" dirty="0"/>
              <a:t> Pi, sur laquelle nous allons déployer un service capable de venir interroger (par protocole MQTT) le serveur d’application de chez TTN afin de récupérer les données, les traiter et fournir une IHM web consultable par l’utilisateur final.</a:t>
            </a:r>
          </a:p>
          <a:p>
            <a:pPr algn="just"/>
            <a:endParaRPr lang="fr-FR" dirty="0"/>
          </a:p>
          <a:p>
            <a:pPr algn="just"/>
            <a:endParaRPr lang="fr-FR" dirty="0"/>
          </a:p>
          <a:p>
            <a:pPr algn="just"/>
            <a:endParaRPr lang="fr-FR" dirty="0"/>
          </a:p>
          <a:p>
            <a:pPr algn="just"/>
            <a:endParaRPr lang="fr-FR" dirty="0"/>
          </a:p>
          <a:p>
            <a:pPr algn="just"/>
            <a:endParaRPr lang="fr-FR" dirty="0"/>
          </a:p>
          <a:p>
            <a:pPr algn="just"/>
            <a:r>
              <a:rPr lang="fr-FR" dirty="0"/>
              <a:t>Ce service sera développé à l’aide de la plateforme node-red (installée par défaut avec l’OS : </a:t>
            </a:r>
            <a:r>
              <a:rPr lang="en-US" i="1" dirty="0"/>
              <a:t>Raspberry Pi OS with desktop and recommended software</a:t>
            </a:r>
            <a:r>
              <a:rPr lang="en-US" dirty="0"/>
              <a:t>)</a:t>
            </a:r>
            <a:endParaRPr lang="fr-FR" dirty="0"/>
          </a:p>
        </p:txBody>
      </p:sp>
      <p:sp>
        <p:nvSpPr>
          <p:cNvPr id="4" name="Espace réservé du pied de page 3"/>
          <p:cNvSpPr>
            <a:spLocks noGrp="1"/>
          </p:cNvSpPr>
          <p:nvPr>
            <p:ph type="ftr" sz="quarter" idx="11"/>
          </p:nvPr>
        </p:nvSpPr>
        <p:spPr/>
        <p:txBody>
          <a:bodyPr/>
          <a:lstStyle/>
          <a:p>
            <a:r>
              <a:rPr lang="fr-FR" dirty="0"/>
              <a:t>J Cantaloube</a:t>
            </a:r>
          </a:p>
        </p:txBody>
      </p:sp>
      <p:sp>
        <p:nvSpPr>
          <p:cNvPr id="5" name="Espace réservé du numéro de diapositive 4"/>
          <p:cNvSpPr>
            <a:spLocks noGrp="1"/>
          </p:cNvSpPr>
          <p:nvPr>
            <p:ph type="sldNum" sz="quarter" idx="12"/>
          </p:nvPr>
        </p:nvSpPr>
        <p:spPr/>
        <p:txBody>
          <a:bodyPr/>
          <a:lstStyle/>
          <a:p>
            <a:fld id="{46677C5F-986A-4D1A-9DE8-FF867603CE8E}" type="slidenum">
              <a:rPr lang="fr-FR" smtClean="0"/>
              <a:t>7</a:t>
            </a:fld>
            <a:r>
              <a:rPr lang="fr-FR" dirty="0"/>
              <a:t>/11</a:t>
            </a:r>
          </a:p>
        </p:txBody>
      </p:sp>
      <p:grpSp>
        <p:nvGrpSpPr>
          <p:cNvPr id="17" name="Groupe 16"/>
          <p:cNvGrpSpPr/>
          <p:nvPr/>
        </p:nvGrpSpPr>
        <p:grpSpPr>
          <a:xfrm>
            <a:off x="3205843" y="2799572"/>
            <a:ext cx="5783487" cy="2528853"/>
            <a:chOff x="1097280" y="2953545"/>
            <a:chExt cx="5783487" cy="2528853"/>
          </a:xfrm>
        </p:grpSpPr>
        <p:pic>
          <p:nvPicPr>
            <p:cNvPr id="6" name="Image 5"/>
            <p:cNvPicPr>
              <a:picLocks noChangeAspect="1"/>
            </p:cNvPicPr>
            <p:nvPr/>
          </p:nvPicPr>
          <p:blipFill rotWithShape="1">
            <a:blip r:embed="rId2">
              <a:extLst>
                <a:ext uri="{28A0092B-C50C-407E-A947-70E740481C1C}">
                  <a14:useLocalDpi xmlns:a14="http://schemas.microsoft.com/office/drawing/2010/main" val="0"/>
                </a:ext>
              </a:extLst>
            </a:blip>
            <a:srcRect l="10838" t="18790" r="8173" b="16420"/>
            <a:stretch/>
          </p:blipFill>
          <p:spPr>
            <a:xfrm>
              <a:off x="1097280" y="3437380"/>
              <a:ext cx="1735667" cy="1388533"/>
            </a:xfrm>
            <a:prstGeom prst="rect">
              <a:avLst/>
            </a:prstGeom>
          </p:spPr>
        </p:pic>
        <p:cxnSp>
          <p:nvCxnSpPr>
            <p:cNvPr id="7" name="Connecteur droit avec flèche 6"/>
            <p:cNvCxnSpPr/>
            <p:nvPr/>
          </p:nvCxnSpPr>
          <p:spPr>
            <a:xfrm flipV="1">
              <a:off x="2712304" y="4131646"/>
              <a:ext cx="796380" cy="316"/>
            </a:xfrm>
            <a:prstGeom prst="straightConnector1">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8" name="Picture 6" descr="Raspberry Pi 3 Model B, Quad Core CPU 1.2 GHz, 1 GB RAM : Amazon.fr:  Informatiq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280" y="2953545"/>
              <a:ext cx="1881808" cy="1121558"/>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2654886" y="3873895"/>
              <a:ext cx="911215" cy="276999"/>
            </a:xfrm>
            <a:prstGeom prst="rect">
              <a:avLst/>
            </a:prstGeom>
            <a:noFill/>
          </p:spPr>
          <p:txBody>
            <a:bodyPr wrap="square" rtlCol="0">
              <a:spAutoFit/>
            </a:bodyPr>
            <a:lstStyle/>
            <a:p>
              <a:pPr algn="ctr"/>
              <a:r>
                <a:rPr lang="fr-FR" sz="1200" dirty="0"/>
                <a:t>MQTT</a:t>
              </a:r>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5750" y="4147935"/>
              <a:ext cx="668867" cy="668867"/>
            </a:xfrm>
            <a:prstGeom prst="rect">
              <a:avLst/>
            </a:prstGeom>
          </p:spPr>
        </p:pic>
        <p:sp>
          <p:nvSpPr>
            <p:cNvPr id="11" name="ZoneTexte 10"/>
            <p:cNvSpPr txBox="1"/>
            <p:nvPr/>
          </p:nvSpPr>
          <p:spPr>
            <a:xfrm>
              <a:off x="1217921" y="5020733"/>
              <a:ext cx="1494383" cy="276999"/>
            </a:xfrm>
            <a:prstGeom prst="rect">
              <a:avLst/>
            </a:prstGeom>
            <a:noFill/>
          </p:spPr>
          <p:txBody>
            <a:bodyPr wrap="square" rtlCol="0">
              <a:spAutoFit/>
            </a:bodyPr>
            <a:lstStyle/>
            <a:p>
              <a:pPr algn="ctr"/>
              <a:r>
                <a:rPr lang="fr-FR" sz="1200" dirty="0"/>
                <a:t>Serveur d’application</a:t>
              </a:r>
            </a:p>
          </p:txBody>
        </p:sp>
        <p:sp>
          <p:nvSpPr>
            <p:cNvPr id="12" name="ZoneTexte 11"/>
            <p:cNvSpPr txBox="1"/>
            <p:nvPr/>
          </p:nvSpPr>
          <p:spPr>
            <a:xfrm>
              <a:off x="3476174" y="5020733"/>
              <a:ext cx="1834914" cy="461665"/>
            </a:xfrm>
            <a:prstGeom prst="rect">
              <a:avLst/>
            </a:prstGeom>
            <a:noFill/>
          </p:spPr>
          <p:txBody>
            <a:bodyPr wrap="square" rtlCol="0">
              <a:spAutoFit/>
            </a:bodyPr>
            <a:lstStyle/>
            <a:p>
              <a:pPr algn="ctr"/>
              <a:r>
                <a:rPr lang="fr-FR" sz="1200" dirty="0"/>
                <a:t>Serveur Utilisateur</a:t>
              </a:r>
            </a:p>
            <a:p>
              <a:pPr algn="ctr"/>
              <a:r>
                <a:rPr lang="fr-FR" sz="1200" dirty="0"/>
                <a:t>RPI + application node-red</a:t>
              </a:r>
            </a:p>
          </p:txBody>
        </p:sp>
        <p:cxnSp>
          <p:nvCxnSpPr>
            <p:cNvPr id="13" name="Connecteur droit avec flèche 12"/>
            <p:cNvCxnSpPr/>
            <p:nvPr/>
          </p:nvCxnSpPr>
          <p:spPr>
            <a:xfrm>
              <a:off x="4949377" y="4131646"/>
              <a:ext cx="786041" cy="0"/>
            </a:xfrm>
            <a:prstGeom prst="straightConnector1">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4824203" y="3873895"/>
              <a:ext cx="911215" cy="276999"/>
            </a:xfrm>
            <a:prstGeom prst="rect">
              <a:avLst/>
            </a:prstGeom>
            <a:noFill/>
          </p:spPr>
          <p:txBody>
            <a:bodyPr wrap="square" rtlCol="0">
              <a:spAutoFit/>
            </a:bodyPr>
            <a:lstStyle/>
            <a:p>
              <a:pPr algn="ctr"/>
              <a:r>
                <a:rPr lang="fr-FR" sz="1200" dirty="0"/>
                <a:t>HTTP</a:t>
              </a:r>
            </a:p>
          </p:txBody>
        </p:sp>
        <p:pic>
          <p:nvPicPr>
            <p:cNvPr id="15" name="Imag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8576" y="3465078"/>
              <a:ext cx="1270000" cy="1270000"/>
            </a:xfrm>
            <a:prstGeom prst="rect">
              <a:avLst/>
            </a:prstGeom>
          </p:spPr>
        </p:pic>
        <p:sp>
          <p:nvSpPr>
            <p:cNvPr id="16" name="ZoneTexte 15"/>
            <p:cNvSpPr txBox="1"/>
            <p:nvPr/>
          </p:nvSpPr>
          <p:spPr>
            <a:xfrm>
              <a:off x="5386384" y="5020733"/>
              <a:ext cx="1494383" cy="276999"/>
            </a:xfrm>
            <a:prstGeom prst="rect">
              <a:avLst/>
            </a:prstGeom>
            <a:noFill/>
          </p:spPr>
          <p:txBody>
            <a:bodyPr wrap="square" rtlCol="0">
              <a:spAutoFit/>
            </a:bodyPr>
            <a:lstStyle/>
            <a:p>
              <a:pPr algn="ctr"/>
              <a:r>
                <a:rPr lang="fr-FR" sz="1200" dirty="0"/>
                <a:t>Utilisateur</a:t>
              </a:r>
            </a:p>
          </p:txBody>
        </p:sp>
      </p:grpSp>
    </p:spTree>
    <p:extLst>
      <p:ext uri="{BB962C8B-B14F-4D97-AF65-F5344CB8AC3E}">
        <p14:creationId xmlns:p14="http://schemas.microsoft.com/office/powerpoint/2010/main" val="2606801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Présentation du matériel et des logiciels</a:t>
            </a:r>
            <a:br>
              <a:rPr lang="fr-FR" dirty="0">
                <a:solidFill>
                  <a:schemeClr val="accent1"/>
                </a:solidFill>
              </a:rPr>
            </a:br>
            <a:r>
              <a:rPr lang="fr-FR" dirty="0">
                <a:solidFill>
                  <a:schemeClr val="accent1"/>
                </a:solidFill>
              </a:rPr>
              <a:t>Le serveur utilisateur (RPI + node-red)</a:t>
            </a:r>
          </a:p>
        </p:txBody>
      </p:sp>
      <p:sp>
        <p:nvSpPr>
          <p:cNvPr id="3" name="Espace réservé du contenu 2"/>
          <p:cNvSpPr>
            <a:spLocks noGrp="1"/>
          </p:cNvSpPr>
          <p:nvPr>
            <p:ph idx="1"/>
          </p:nvPr>
        </p:nvSpPr>
        <p:spPr>
          <a:xfrm>
            <a:off x="2346960" y="1845733"/>
            <a:ext cx="8808720" cy="1591120"/>
          </a:xfrm>
        </p:spPr>
        <p:txBody>
          <a:bodyPr>
            <a:normAutofit/>
          </a:bodyPr>
          <a:lstStyle/>
          <a:p>
            <a:pPr algn="just"/>
            <a:r>
              <a:rPr lang="fr-FR" dirty="0"/>
              <a:t>Node-red  est  un  outil  de développement puissant orienté IOT (internet des objets) ayant pour objectif de simplifier la programmation (outil de type </a:t>
            </a:r>
            <a:r>
              <a:rPr lang="fr-FR" b="1" dirty="0" err="1"/>
              <a:t>Low</a:t>
            </a:r>
            <a:r>
              <a:rPr lang="fr-FR" b="1" dirty="0"/>
              <a:t> Code</a:t>
            </a:r>
            <a:r>
              <a:rPr lang="fr-FR" dirty="0"/>
              <a:t>).  La  programmation s’effectue grâce  à  des  blocs  de  code prédéfinis, appelés </a:t>
            </a:r>
            <a:r>
              <a:rPr lang="fr-FR" dirty="0" err="1"/>
              <a:t>nodes</a:t>
            </a:r>
            <a:r>
              <a:rPr lang="fr-FR" dirty="0"/>
              <a:t>. Il suffit de connecter les </a:t>
            </a:r>
            <a:r>
              <a:rPr lang="fr-FR" dirty="0" err="1"/>
              <a:t>nodes</a:t>
            </a:r>
            <a:r>
              <a:rPr lang="fr-FR" dirty="0"/>
              <a:t> entre eux, de les configurer puis de déployer votre application.</a:t>
            </a:r>
          </a:p>
          <a:p>
            <a:pPr algn="just"/>
            <a:endParaRPr lang="fr-FR" dirty="0"/>
          </a:p>
        </p:txBody>
      </p:sp>
      <p:sp>
        <p:nvSpPr>
          <p:cNvPr id="4" name="Espace réservé du pied de page 3"/>
          <p:cNvSpPr>
            <a:spLocks noGrp="1"/>
          </p:cNvSpPr>
          <p:nvPr>
            <p:ph type="ftr" sz="quarter" idx="11"/>
          </p:nvPr>
        </p:nvSpPr>
        <p:spPr/>
        <p:txBody>
          <a:bodyPr/>
          <a:lstStyle/>
          <a:p>
            <a:r>
              <a:rPr lang="fr-FR" dirty="0"/>
              <a:t>J Cantaloube</a:t>
            </a:r>
          </a:p>
        </p:txBody>
      </p:sp>
      <p:sp>
        <p:nvSpPr>
          <p:cNvPr id="5" name="Espace réservé du numéro de diapositive 4"/>
          <p:cNvSpPr>
            <a:spLocks noGrp="1"/>
          </p:cNvSpPr>
          <p:nvPr>
            <p:ph type="sldNum" sz="quarter" idx="12"/>
          </p:nvPr>
        </p:nvSpPr>
        <p:spPr/>
        <p:txBody>
          <a:bodyPr/>
          <a:lstStyle/>
          <a:p>
            <a:fld id="{46677C5F-986A-4D1A-9DE8-FF867603CE8E}" type="slidenum">
              <a:rPr lang="fr-FR" smtClean="0"/>
              <a:t>8</a:t>
            </a:fld>
            <a:r>
              <a:rPr lang="fr-FR" dirty="0"/>
              <a:t>/11</a:t>
            </a:r>
          </a:p>
        </p:txBody>
      </p:sp>
      <p:pic>
        <p:nvPicPr>
          <p:cNvPr id="27" name="Image 26"/>
          <p:cNvPicPr/>
          <p:nvPr/>
        </p:nvPicPr>
        <p:blipFill>
          <a:blip r:embed="rId2" cstate="print">
            <a:extLst>
              <a:ext uri="{28A0092B-C50C-407E-A947-70E740481C1C}">
                <a14:useLocalDpi xmlns:a14="http://schemas.microsoft.com/office/drawing/2010/main" val="0"/>
              </a:ext>
            </a:extLst>
          </a:blip>
          <a:stretch>
            <a:fillRect/>
          </a:stretch>
        </p:blipFill>
        <p:spPr>
          <a:xfrm>
            <a:off x="1097280" y="2011373"/>
            <a:ext cx="1176020" cy="1151467"/>
          </a:xfrm>
          <a:prstGeom prst="rect">
            <a:avLst/>
          </a:prstGeom>
        </p:spPr>
      </p:pic>
      <p:sp>
        <p:nvSpPr>
          <p:cNvPr id="2050" name="Rectangle 2049"/>
          <p:cNvSpPr/>
          <p:nvPr/>
        </p:nvSpPr>
        <p:spPr>
          <a:xfrm>
            <a:off x="1097280" y="3290282"/>
            <a:ext cx="10115203" cy="1015663"/>
          </a:xfrm>
          <a:prstGeom prst="rect">
            <a:avLst/>
          </a:prstGeom>
        </p:spPr>
        <p:txBody>
          <a:bodyPr wrap="square">
            <a:spAutoFit/>
          </a:bodyPr>
          <a:lstStyle/>
          <a:p>
            <a:pPr algn="just"/>
            <a:r>
              <a:rPr lang="fr-FR" sz="2000" dirty="0">
                <a:solidFill>
                  <a:schemeClr val="tx1">
                    <a:lumMod val="75000"/>
                    <a:lumOff val="25000"/>
                  </a:schemeClr>
                </a:solidFill>
              </a:rPr>
              <a:t>Node-red propose une bibliothèque (palette) très complète de </a:t>
            </a:r>
            <a:r>
              <a:rPr lang="fr-FR" sz="2000" dirty="0" err="1">
                <a:solidFill>
                  <a:schemeClr val="tx1">
                    <a:lumMod val="75000"/>
                    <a:lumOff val="25000"/>
                  </a:schemeClr>
                </a:solidFill>
              </a:rPr>
              <a:t>nodes</a:t>
            </a:r>
            <a:r>
              <a:rPr lang="fr-FR" sz="2000" dirty="0">
                <a:solidFill>
                  <a:schemeClr val="tx1">
                    <a:lumMod val="75000"/>
                    <a:lumOff val="25000"/>
                  </a:schemeClr>
                </a:solidFill>
              </a:rPr>
              <a:t> qui permet de répondre à tous vos besoins. Il existe des </a:t>
            </a:r>
            <a:r>
              <a:rPr lang="fr-FR" sz="2000" dirty="0" err="1">
                <a:solidFill>
                  <a:schemeClr val="tx1">
                    <a:lumMod val="75000"/>
                    <a:lumOff val="25000"/>
                  </a:schemeClr>
                </a:solidFill>
              </a:rPr>
              <a:t>nodes</a:t>
            </a:r>
            <a:r>
              <a:rPr lang="fr-FR" sz="2000" dirty="0">
                <a:solidFill>
                  <a:schemeClr val="tx1">
                    <a:lumMod val="75000"/>
                    <a:lumOff val="25000"/>
                  </a:schemeClr>
                </a:solidFill>
              </a:rPr>
              <a:t> pour différents type de capteurs, des </a:t>
            </a:r>
            <a:r>
              <a:rPr lang="fr-FR" sz="2000" dirty="0" err="1">
                <a:solidFill>
                  <a:schemeClr val="tx1">
                    <a:lumMod val="75000"/>
                    <a:lumOff val="25000"/>
                  </a:schemeClr>
                </a:solidFill>
              </a:rPr>
              <a:t>nodes</a:t>
            </a:r>
            <a:r>
              <a:rPr lang="fr-FR" sz="2000" dirty="0">
                <a:solidFill>
                  <a:schemeClr val="tx1">
                    <a:lumMod val="75000"/>
                    <a:lumOff val="25000"/>
                  </a:schemeClr>
                </a:solidFill>
              </a:rPr>
              <a:t> pour interroger des serveurs distants, des </a:t>
            </a:r>
            <a:r>
              <a:rPr lang="fr-FR" sz="2000" dirty="0" err="1">
                <a:solidFill>
                  <a:schemeClr val="tx1">
                    <a:lumMod val="75000"/>
                    <a:lumOff val="25000"/>
                  </a:schemeClr>
                </a:solidFill>
              </a:rPr>
              <a:t>nodes</a:t>
            </a:r>
            <a:r>
              <a:rPr lang="fr-FR" sz="2000" dirty="0">
                <a:solidFill>
                  <a:schemeClr val="tx1">
                    <a:lumMod val="75000"/>
                    <a:lumOff val="25000"/>
                  </a:schemeClr>
                </a:solidFill>
              </a:rPr>
              <a:t> pour les bases de données, des </a:t>
            </a:r>
            <a:r>
              <a:rPr lang="fr-FR" sz="2000" dirty="0" err="1">
                <a:solidFill>
                  <a:schemeClr val="tx1">
                    <a:lumMod val="75000"/>
                    <a:lumOff val="25000"/>
                  </a:schemeClr>
                </a:solidFill>
              </a:rPr>
              <a:t>nodes</a:t>
            </a:r>
            <a:r>
              <a:rPr lang="fr-FR" sz="2000" dirty="0">
                <a:solidFill>
                  <a:schemeClr val="tx1">
                    <a:lumMod val="75000"/>
                    <a:lumOff val="25000"/>
                  </a:schemeClr>
                </a:solidFill>
              </a:rPr>
              <a:t> pour gérer des IHM, </a:t>
            </a:r>
            <a:r>
              <a:rPr lang="fr-FR" sz="2000" dirty="0" err="1">
                <a:solidFill>
                  <a:schemeClr val="tx1">
                    <a:lumMod val="75000"/>
                    <a:lumOff val="25000"/>
                  </a:schemeClr>
                </a:solidFill>
              </a:rPr>
              <a:t>ect</a:t>
            </a:r>
            <a:endParaRPr lang="fr-FR" sz="2000" dirty="0">
              <a:solidFill>
                <a:schemeClr val="tx1">
                  <a:lumMod val="75000"/>
                  <a:lumOff val="25000"/>
                </a:schemeClr>
              </a:solidFill>
            </a:endParaRPr>
          </a:p>
        </p:txBody>
      </p:sp>
      <p:pic>
        <p:nvPicPr>
          <p:cNvPr id="38" name="Imag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5870" y="4373826"/>
            <a:ext cx="5757204" cy="1407148"/>
          </a:xfrm>
          <a:prstGeom prst="rect">
            <a:avLst/>
          </a:prstGeom>
        </p:spPr>
      </p:pic>
      <p:cxnSp>
        <p:nvCxnSpPr>
          <p:cNvPr id="39" name="Connecteur droit avec flèche 38"/>
          <p:cNvCxnSpPr/>
          <p:nvPr/>
        </p:nvCxnSpPr>
        <p:spPr>
          <a:xfrm flipV="1">
            <a:off x="3512663" y="4775801"/>
            <a:ext cx="2323207" cy="1962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0" name="Connecteur droit avec flèche 39"/>
          <p:cNvCxnSpPr/>
          <p:nvPr/>
        </p:nvCxnSpPr>
        <p:spPr>
          <a:xfrm flipV="1">
            <a:off x="7193280" y="4958733"/>
            <a:ext cx="558800" cy="2681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1" name="Connecteur droit avec flèche 40"/>
          <p:cNvCxnSpPr/>
          <p:nvPr/>
        </p:nvCxnSpPr>
        <p:spPr>
          <a:xfrm flipV="1">
            <a:off x="3686185" y="5461533"/>
            <a:ext cx="6301095" cy="4040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Connecteur droit avec flèche 41"/>
          <p:cNvCxnSpPr/>
          <p:nvPr/>
        </p:nvCxnSpPr>
        <p:spPr>
          <a:xfrm flipV="1">
            <a:off x="3686185" y="5363172"/>
            <a:ext cx="5320655" cy="219474"/>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sp>
        <p:nvSpPr>
          <p:cNvPr id="2051" name="Rectangle 2050"/>
          <p:cNvSpPr/>
          <p:nvPr/>
        </p:nvSpPr>
        <p:spPr>
          <a:xfrm>
            <a:off x="1097280" y="4429353"/>
            <a:ext cx="6096000" cy="1631216"/>
          </a:xfrm>
          <a:prstGeom prst="rect">
            <a:avLst/>
          </a:prstGeom>
        </p:spPr>
        <p:txBody>
          <a:bodyPr wrap="square">
            <a:spAutoFit/>
          </a:bodyPr>
          <a:lstStyle/>
          <a:p>
            <a:pPr algn="just">
              <a:spcAft>
                <a:spcPts val="0"/>
              </a:spcAft>
            </a:pPr>
            <a:r>
              <a:rPr lang="fr-FR" sz="2000" dirty="0">
                <a:solidFill>
                  <a:schemeClr val="tx1">
                    <a:lumMod val="75000"/>
                    <a:lumOff val="25000"/>
                  </a:schemeClr>
                </a:solidFill>
              </a:rPr>
              <a:t>Les 4 grandes catégories de </a:t>
            </a:r>
            <a:r>
              <a:rPr lang="fr-FR" sz="2000" dirty="0" err="1">
                <a:solidFill>
                  <a:schemeClr val="tx1">
                    <a:lumMod val="75000"/>
                    <a:lumOff val="25000"/>
                  </a:schemeClr>
                </a:solidFill>
              </a:rPr>
              <a:t>nodes</a:t>
            </a:r>
            <a:r>
              <a:rPr lang="fr-FR" sz="2000" dirty="0">
                <a:solidFill>
                  <a:schemeClr val="tx1">
                    <a:lumMod val="75000"/>
                    <a:lumOff val="25000"/>
                  </a:schemeClr>
                </a:solidFill>
              </a:rPr>
              <a:t> sont :</a:t>
            </a:r>
          </a:p>
          <a:p>
            <a:pPr marL="342900" lvl="0" indent="-342900" algn="just">
              <a:spcAft>
                <a:spcPts val="0"/>
              </a:spcAft>
              <a:buFont typeface="Arial" panose="020B0604020202020204" pitchFamily="34" charset="0"/>
              <a:buChar char="•"/>
            </a:pPr>
            <a:r>
              <a:rPr lang="fr-FR" sz="2000" dirty="0">
                <a:solidFill>
                  <a:schemeClr val="tx1">
                    <a:lumMod val="75000"/>
                    <a:lumOff val="25000"/>
                  </a:schemeClr>
                </a:solidFill>
              </a:rPr>
              <a:t>les </a:t>
            </a:r>
            <a:r>
              <a:rPr lang="fr-FR" sz="2000" dirty="0" err="1">
                <a:solidFill>
                  <a:schemeClr val="tx1">
                    <a:lumMod val="75000"/>
                    <a:lumOff val="25000"/>
                  </a:schemeClr>
                </a:solidFill>
              </a:rPr>
              <a:t>nodes</a:t>
            </a:r>
            <a:r>
              <a:rPr lang="fr-FR" sz="2000" dirty="0">
                <a:solidFill>
                  <a:schemeClr val="tx1">
                    <a:lumMod val="75000"/>
                    <a:lumOff val="25000"/>
                  </a:schemeClr>
                </a:solidFill>
              </a:rPr>
              <a:t> d’entrée</a:t>
            </a:r>
          </a:p>
          <a:p>
            <a:pPr marL="342900" lvl="0" indent="-342900" algn="just">
              <a:spcAft>
                <a:spcPts val="0"/>
              </a:spcAft>
              <a:buFont typeface="Arial" panose="020B0604020202020204" pitchFamily="34" charset="0"/>
              <a:buChar char="•"/>
            </a:pPr>
            <a:r>
              <a:rPr lang="fr-FR" sz="2000" dirty="0">
                <a:solidFill>
                  <a:schemeClr val="tx1">
                    <a:lumMod val="75000"/>
                    <a:lumOff val="25000"/>
                  </a:schemeClr>
                </a:solidFill>
              </a:rPr>
              <a:t>les </a:t>
            </a:r>
            <a:r>
              <a:rPr lang="fr-FR" sz="2000" dirty="0" err="1">
                <a:solidFill>
                  <a:schemeClr val="tx1">
                    <a:lumMod val="75000"/>
                    <a:lumOff val="25000"/>
                  </a:schemeClr>
                </a:solidFill>
              </a:rPr>
              <a:t>nodes</a:t>
            </a:r>
            <a:r>
              <a:rPr lang="fr-FR" sz="2000" dirty="0">
                <a:solidFill>
                  <a:schemeClr val="tx1">
                    <a:lumMod val="75000"/>
                    <a:lumOff val="25000"/>
                  </a:schemeClr>
                </a:solidFill>
              </a:rPr>
              <a:t> de traitement (on y programme en node.js)</a:t>
            </a:r>
          </a:p>
          <a:p>
            <a:pPr marL="342900" lvl="0" indent="-342900" algn="just">
              <a:spcAft>
                <a:spcPts val="0"/>
              </a:spcAft>
              <a:buFont typeface="Arial" panose="020B0604020202020204" pitchFamily="34" charset="0"/>
              <a:buChar char="•"/>
            </a:pPr>
            <a:r>
              <a:rPr lang="fr-FR" sz="2000" dirty="0">
                <a:solidFill>
                  <a:schemeClr val="tx1">
                    <a:lumMod val="75000"/>
                    <a:lumOff val="25000"/>
                  </a:schemeClr>
                </a:solidFill>
              </a:rPr>
              <a:t>les </a:t>
            </a:r>
            <a:r>
              <a:rPr lang="fr-FR" sz="2000" dirty="0" err="1">
                <a:solidFill>
                  <a:schemeClr val="tx1">
                    <a:lumMod val="75000"/>
                    <a:lumOff val="25000"/>
                  </a:schemeClr>
                </a:solidFill>
              </a:rPr>
              <a:t>nodes</a:t>
            </a:r>
            <a:r>
              <a:rPr lang="fr-FR" sz="2000" dirty="0">
                <a:solidFill>
                  <a:schemeClr val="tx1">
                    <a:lumMod val="75000"/>
                    <a:lumOff val="25000"/>
                  </a:schemeClr>
                </a:solidFill>
              </a:rPr>
              <a:t> de </a:t>
            </a:r>
            <a:r>
              <a:rPr lang="fr-FR" sz="2000" dirty="0" err="1">
                <a:solidFill>
                  <a:schemeClr val="tx1">
                    <a:lumMod val="75000"/>
                    <a:lumOff val="25000"/>
                  </a:schemeClr>
                </a:solidFill>
              </a:rPr>
              <a:t>debug</a:t>
            </a:r>
            <a:endParaRPr lang="fr-FR" sz="2000" dirty="0">
              <a:solidFill>
                <a:schemeClr val="tx1">
                  <a:lumMod val="75000"/>
                  <a:lumOff val="25000"/>
                </a:schemeClr>
              </a:solidFill>
            </a:endParaRPr>
          </a:p>
          <a:p>
            <a:pPr marL="342900" indent="-342900">
              <a:buFont typeface="Arial" panose="020B0604020202020204" pitchFamily="34" charset="0"/>
              <a:buChar char="•"/>
            </a:pPr>
            <a:r>
              <a:rPr lang="fr-FR" sz="2000" dirty="0">
                <a:solidFill>
                  <a:schemeClr val="tx1">
                    <a:lumMod val="75000"/>
                    <a:lumOff val="25000"/>
                  </a:schemeClr>
                </a:solidFill>
              </a:rPr>
              <a:t>les </a:t>
            </a:r>
            <a:r>
              <a:rPr lang="fr-FR" sz="2000" dirty="0" err="1">
                <a:solidFill>
                  <a:schemeClr val="tx1">
                    <a:lumMod val="75000"/>
                    <a:lumOff val="25000"/>
                  </a:schemeClr>
                </a:solidFill>
              </a:rPr>
              <a:t>nodes</a:t>
            </a:r>
            <a:r>
              <a:rPr lang="fr-FR" sz="2000" dirty="0">
                <a:solidFill>
                  <a:schemeClr val="tx1">
                    <a:lumMod val="75000"/>
                    <a:lumOff val="25000"/>
                  </a:schemeClr>
                </a:solidFill>
              </a:rPr>
              <a:t> de sortie</a:t>
            </a:r>
          </a:p>
        </p:txBody>
      </p:sp>
      <p:cxnSp>
        <p:nvCxnSpPr>
          <p:cNvPr id="49" name="Connecteur droit avec flèche 48"/>
          <p:cNvCxnSpPr/>
          <p:nvPr/>
        </p:nvCxnSpPr>
        <p:spPr>
          <a:xfrm flipV="1">
            <a:off x="9006840" y="4878419"/>
            <a:ext cx="1184356" cy="4822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63" name="Rectangle 2062"/>
          <p:cNvSpPr/>
          <p:nvPr/>
        </p:nvSpPr>
        <p:spPr>
          <a:xfrm>
            <a:off x="1097280" y="5958026"/>
            <a:ext cx="5484450" cy="400110"/>
          </a:xfrm>
          <a:prstGeom prst="rect">
            <a:avLst/>
          </a:prstGeom>
        </p:spPr>
        <p:txBody>
          <a:bodyPr wrap="none">
            <a:spAutoFit/>
          </a:bodyPr>
          <a:lstStyle/>
          <a:p>
            <a:pPr algn="just">
              <a:spcAft>
                <a:spcPts val="0"/>
              </a:spcAft>
            </a:pPr>
            <a:r>
              <a:rPr lang="fr-FR" sz="2000" dirty="0">
                <a:solidFill>
                  <a:schemeClr val="tx1">
                    <a:lumMod val="75000"/>
                    <a:lumOff val="25000"/>
                  </a:schemeClr>
                </a:solidFill>
              </a:rPr>
              <a:t>L’ensemble des </a:t>
            </a:r>
            <a:r>
              <a:rPr lang="fr-FR" sz="2000" dirty="0" err="1">
                <a:solidFill>
                  <a:schemeClr val="tx1">
                    <a:lumMod val="75000"/>
                    <a:lumOff val="25000"/>
                  </a:schemeClr>
                </a:solidFill>
              </a:rPr>
              <a:t>nodes</a:t>
            </a:r>
            <a:r>
              <a:rPr lang="fr-FR" sz="2000" dirty="0">
                <a:solidFill>
                  <a:schemeClr val="tx1">
                    <a:lumMod val="75000"/>
                    <a:lumOff val="25000"/>
                  </a:schemeClr>
                </a:solidFill>
              </a:rPr>
              <a:t> connectés constitue un flow.</a:t>
            </a:r>
          </a:p>
        </p:txBody>
      </p:sp>
    </p:spTree>
    <p:extLst>
      <p:ext uri="{BB962C8B-B14F-4D97-AF65-F5344CB8AC3E}">
        <p14:creationId xmlns:p14="http://schemas.microsoft.com/office/powerpoint/2010/main" val="145097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Présentation du matériel et des logiciels</a:t>
            </a:r>
            <a:br>
              <a:rPr lang="fr-FR" dirty="0">
                <a:solidFill>
                  <a:schemeClr val="accent1"/>
                </a:solidFill>
              </a:rPr>
            </a:br>
            <a:r>
              <a:rPr lang="fr-FR" dirty="0">
                <a:solidFill>
                  <a:schemeClr val="accent1"/>
                </a:solidFill>
              </a:rPr>
              <a:t>Le serveur utilisateur (RPI + node-red)</a:t>
            </a:r>
          </a:p>
        </p:txBody>
      </p:sp>
      <p:sp>
        <p:nvSpPr>
          <p:cNvPr id="4" name="Espace réservé du pied de page 3"/>
          <p:cNvSpPr>
            <a:spLocks noGrp="1"/>
          </p:cNvSpPr>
          <p:nvPr>
            <p:ph type="ftr" sz="quarter" idx="11"/>
          </p:nvPr>
        </p:nvSpPr>
        <p:spPr/>
        <p:txBody>
          <a:bodyPr/>
          <a:lstStyle/>
          <a:p>
            <a:r>
              <a:rPr lang="fr-FR" dirty="0"/>
              <a:t>J Cantaloube</a:t>
            </a:r>
          </a:p>
        </p:txBody>
      </p:sp>
      <p:sp>
        <p:nvSpPr>
          <p:cNvPr id="5" name="Espace réservé du numéro de diapositive 4"/>
          <p:cNvSpPr>
            <a:spLocks noGrp="1"/>
          </p:cNvSpPr>
          <p:nvPr>
            <p:ph type="sldNum" sz="quarter" idx="12"/>
          </p:nvPr>
        </p:nvSpPr>
        <p:spPr/>
        <p:txBody>
          <a:bodyPr/>
          <a:lstStyle/>
          <a:p>
            <a:fld id="{46677C5F-986A-4D1A-9DE8-FF867603CE8E}" type="slidenum">
              <a:rPr lang="fr-FR" smtClean="0"/>
              <a:t>9</a:t>
            </a:fld>
            <a:r>
              <a:rPr lang="fr-FR" dirty="0"/>
              <a:t>11</a:t>
            </a:r>
          </a:p>
        </p:txBody>
      </p:sp>
      <p:pic>
        <p:nvPicPr>
          <p:cNvPr id="24" name="Image 23"/>
          <p:cNvPicPr/>
          <p:nvPr/>
        </p:nvPicPr>
        <p:blipFill>
          <a:blip r:embed="rId2"/>
          <a:stretch>
            <a:fillRect/>
          </a:stretch>
        </p:blipFill>
        <p:spPr>
          <a:xfrm>
            <a:off x="1097280" y="2789096"/>
            <a:ext cx="5717848" cy="3048226"/>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3080" name="Imag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5548" y="2418126"/>
            <a:ext cx="3630132" cy="3790166"/>
          </a:xfrm>
          <a:prstGeom prst="rect">
            <a:avLst/>
          </a:prstGeom>
          <a:noFill/>
          <a:ln w="12700">
            <a:solidFill>
              <a:srgbClr val="000000"/>
            </a:solidFill>
          </a:ln>
          <a:extLst>
            <a:ext uri="{909E8E84-426E-40DD-AFC4-6F175D3DCCD1}">
              <a14:hiddenFill xmlns:a14="http://schemas.microsoft.com/office/drawing/2010/main">
                <a:solidFill>
                  <a:srgbClr val="FFFFFF"/>
                </a:solidFill>
              </a14:hiddenFill>
            </a:ext>
          </a:extLst>
        </p:spPr>
      </p:pic>
      <p:sp>
        <p:nvSpPr>
          <p:cNvPr id="11" name="Rectangle 11"/>
          <p:cNvSpPr>
            <a:spLocks noChangeArrowheads="1"/>
          </p:cNvSpPr>
          <p:nvPr/>
        </p:nvSpPr>
        <p:spPr bwMode="auto">
          <a:xfrm>
            <a:off x="1030286" y="1931753"/>
            <a:ext cx="1005840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fr-FR" altLang="fr-FR" sz="2000" dirty="0">
                <a:solidFill>
                  <a:schemeClr val="tx1">
                    <a:lumMod val="75000"/>
                    <a:lumOff val="25000"/>
                  </a:schemeClr>
                </a:solidFill>
              </a:rPr>
              <a:t>Node-red est déjà installé sur RPI et peut être lancé, soit avec une ligne de commande : </a:t>
            </a:r>
            <a:r>
              <a:rPr lang="fr-FR" altLang="fr-FR" sz="2000" dirty="0">
                <a:solidFill>
                  <a:srgbClr val="0070C0"/>
                </a:solidFill>
              </a:rPr>
              <a:t>node-red-</a:t>
            </a:r>
            <a:r>
              <a:rPr lang="fr-FR" altLang="fr-FR" sz="2000" dirty="0" err="1">
                <a:solidFill>
                  <a:srgbClr val="0070C0"/>
                </a:solidFill>
              </a:rPr>
              <a:t>start</a:t>
            </a:r>
            <a:r>
              <a:rPr lang="fr-FR" altLang="fr-FR" sz="2000" dirty="0">
                <a:solidFill>
                  <a:schemeClr val="tx1">
                    <a:lumMod val="75000"/>
                    <a:lumOff val="25000"/>
                  </a:schemeClr>
                </a:solidFill>
              </a:rPr>
              <a:t> , soit depuis le bureau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2" name="Rectangle 12"/>
          <p:cNvSpPr>
            <a:spLocks noChangeArrowheads="1"/>
          </p:cNvSpPr>
          <p:nvPr/>
        </p:nvSpPr>
        <p:spPr bwMode="auto">
          <a:xfrm>
            <a:off x="-36513" y="457200"/>
            <a:ext cx="12192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Rectangle 13"/>
          <p:cNvSpPr>
            <a:spLocks noChangeArrowheads="1"/>
          </p:cNvSpPr>
          <p:nvPr/>
        </p:nvSpPr>
        <p:spPr bwMode="auto">
          <a:xfrm>
            <a:off x="0" y="25527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2962961193"/>
      </p:ext>
    </p:extLst>
  </p:cSld>
  <p:clrMapOvr>
    <a:masterClrMapping/>
  </p:clrMapOvr>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3587</TotalTime>
  <Words>964</Words>
  <Application>Microsoft Office PowerPoint</Application>
  <PresentationFormat>Grand écran</PresentationFormat>
  <Paragraphs>147</Paragraphs>
  <Slides>11</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Arial</vt:lpstr>
      <vt:lpstr>Calibri</vt:lpstr>
      <vt:lpstr>Calibri Light</vt:lpstr>
      <vt:lpstr>Gisha</vt:lpstr>
      <vt:lpstr>Verdana</vt:lpstr>
      <vt:lpstr>Rétrospective</vt:lpstr>
      <vt:lpstr>Présentation PowerPoint</vt:lpstr>
      <vt:lpstr>Infrastructure globale</vt:lpstr>
      <vt:lpstr>Présentation du matériel et des logiciels Le node (MKR WAN 1310)</vt:lpstr>
      <vt:lpstr>Présentation du matériel et des logiciels Le node (MKR WAN 1310)</vt:lpstr>
      <vt:lpstr>Présentation du matériel et des logiciels Le node (MKR WAN 1310)</vt:lpstr>
      <vt:lpstr>Présentation du matériel et des logiciels La gateway (The Things Gateway)</vt:lpstr>
      <vt:lpstr>Présentation du matériel et des logiciels Le serveur utilisateur (RPI + node-red)</vt:lpstr>
      <vt:lpstr>Présentation du matériel et des logiciels Le serveur utilisateur (RPI + node-red)</vt:lpstr>
      <vt:lpstr>Présentation du matériel et des logiciels Le serveur utilisateur (RPI + node-red)</vt:lpstr>
      <vt:lpstr>Présentation du matériel et des logiciels Le serveur utilisateur (RPI + node-red)</vt:lpstr>
      <vt:lpstr>Configuration de l’ensemble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LORA / LORAWAN Introduction</dc:title>
  <dc:creator>J Cantaloube</dc:creator>
  <cp:lastModifiedBy>CANTALOUBE JEROME</cp:lastModifiedBy>
  <cp:revision>87</cp:revision>
  <dcterms:created xsi:type="dcterms:W3CDTF">2019-02-23T10:28:39Z</dcterms:created>
  <dcterms:modified xsi:type="dcterms:W3CDTF">2022-03-03T14:15:53Z</dcterms:modified>
</cp:coreProperties>
</file>