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8438-8EB4-481A-8772-08BE2A2EC734}" type="datetimeFigureOut">
              <a:rPr lang="fr-FR" smtClean="0"/>
              <a:t>07/03/2022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A1601-4BC9-4BC6-9066-51AA5F21E1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44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1601-4BC9-4BC6-9066-51AA5F21E1E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1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630-481E-43D5-88AA-7D682052D8E8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2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F455-2472-4513-8445-5FECBE2F82C0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2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2AC-6BBE-48F6-869A-370515C1593A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4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0A9-9F11-439A-B681-ABFDA3029831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5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F48-4267-40A1-A70C-AF051E15721A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1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6A92-A02B-41C1-8C34-496E6DC273CA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3774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83F9-9A56-4AFE-A43D-905C79E782FB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2600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FB4A-F7AF-4B4C-B3F3-1D264B946DEE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2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2053-EEF2-432A-8CED-04ED22D156CD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6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0C0B9D-742E-4D0E-ACE7-2BAAFE8FED36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8613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CA-B6BC-4536-9834-7026778C001B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3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8F6B31-E8B5-4915-B4EC-FDBFA09F8C23}" type="datetime1">
              <a:rPr lang="fr-FR" smtClean="0"/>
              <a:t>07/03/2022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677C5F-986A-4D1A-9DE8-FF867603CE8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tech.com/lo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7304" y="436238"/>
            <a:ext cx="10058400" cy="220755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LORA / LORAWAN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7304" y="2582132"/>
            <a:ext cx="10058400" cy="1143000"/>
          </a:xfrm>
        </p:spPr>
        <p:txBody>
          <a:bodyPr/>
          <a:lstStyle/>
          <a:p>
            <a:pPr algn="ctr"/>
            <a:r>
              <a:rPr lang="fr-FR" dirty="0"/>
              <a:t>IoT, LPWAN, Semtech, LoRa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</a:t>
            </a:fld>
            <a:r>
              <a:rPr lang="fr-FR" dirty="0"/>
              <a:t>/7</a:t>
            </a:r>
          </a:p>
        </p:txBody>
      </p:sp>
      <p:pic>
        <p:nvPicPr>
          <p:cNvPr id="2050" name="Picture 2" descr="RÃ©sultat de recherche d'images pour &quot;io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03" y="2957517"/>
            <a:ext cx="5111934" cy="33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Internet Of Things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2</a:t>
            </a:fld>
            <a:r>
              <a:rPr lang="fr-FR" dirty="0"/>
              <a:t>/7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78729"/>
          </a:xfrm>
        </p:spPr>
        <p:txBody>
          <a:bodyPr>
            <a:normAutofit fontScale="925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Internet des objets, ou IoT, est un réseau de périphériques physiques connectés à Internet et pouvant communiquer entre eux.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100" dirty="0">
                <a:solidFill>
                  <a:srgbClr val="212121"/>
                </a:solidFill>
                <a:latin typeface="inherit"/>
              </a:rPr>
              <a:t>A l'échelle mondiale, le nombre d'appareils connectés (IoT) sera de 38.6 milliards d'ici 2025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338878"/>
            <a:ext cx="3927107" cy="2530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024387" y="3332837"/>
            <a:ext cx="6131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Il existe de nombreuses technologies sans fil pour connecter ces appareils à Internet :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212121"/>
                </a:solidFill>
                <a:latin typeface="inherit"/>
              </a:rPr>
              <a:t> communication 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sans fil à courte portée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212121"/>
                </a:solidFill>
                <a:latin typeface="inherit"/>
              </a:rPr>
              <a:t> communication 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cellulaire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212121"/>
                </a:solidFill>
                <a:latin typeface="inherit"/>
              </a:rPr>
              <a:t> communication 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LPWAN</a:t>
            </a:r>
            <a:r>
              <a:rPr lang="fr-FR" altLang="fr-FR" sz="1050" dirty="0">
                <a:solidFill>
                  <a:schemeClr val="tx1"/>
                </a:solidFill>
              </a:rPr>
              <a:t> </a:t>
            </a:r>
            <a:endParaRPr lang="fr-FR" altLang="fr-F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09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LPWAN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3</a:t>
            </a:fld>
            <a:r>
              <a:rPr lang="fr-FR" dirty="0"/>
              <a:t>/7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7872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LPWAN signifie réseau étendu faible puissance (</a:t>
            </a:r>
            <a:r>
              <a:rPr lang="en-US" altLang="fr-FR" dirty="0">
                <a:solidFill>
                  <a:srgbClr val="212121"/>
                </a:solidFill>
                <a:latin typeface="inherit"/>
              </a:rPr>
              <a:t>Low Power Wide Area Network)</a:t>
            </a: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Ce type de réseau sans fil est conçu pour envoyer des petits paquets de données sur de longues distances.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53187" y="3332837"/>
            <a:ext cx="4302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Il existe un certain nombre de technologies concurrentes dans le LPWAN :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Narrowband IoT (NB-IoT) </a:t>
            </a:r>
            <a:r>
              <a:rPr lang="fr-FR" altLang="fr-FR" sz="1050" dirty="0">
                <a:solidFill>
                  <a:srgbClr val="212121"/>
                </a:solidFill>
                <a:latin typeface="inherit"/>
              </a:rPr>
              <a:t>bande étroite</a:t>
            </a: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Sigfox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LoRa</a:t>
            </a:r>
            <a:endParaRPr lang="fr-FR" altLang="fr-F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85231"/>
            <a:ext cx="4748247" cy="29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des technologies wireless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4</a:t>
            </a:fld>
            <a:r>
              <a:rPr lang="fr-FR" dirty="0"/>
              <a:t>/7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126" y="1846263"/>
            <a:ext cx="891407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SEMTECH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5</a:t>
            </a:fld>
            <a:r>
              <a:rPr lang="fr-FR" dirty="0"/>
              <a:t>/7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480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La technologie sans fil LoRa a été développée par une start-up française Cycleo.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En 2012, Semtech Corporation (NASDAQ: SMTC) a acquis Cycleo.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La partie radio (modulation LoRa) est brevetée et n’est pas opensource.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Semtech a concédé sous licence sa propriété intellectuelle LoRa à d’autres fabricants de puces, tels que HopeRF, Microchip, Dorji, 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Le mot LORA est une marque déposée de Semtech Corporation (déposée en 2015).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  <a:hlinkClick r:id="rId2"/>
              </a:rPr>
              <a:t>https://www.semtech.com/lora</a:t>
            </a: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8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d’applications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6</a:t>
            </a:fld>
            <a:r>
              <a:rPr lang="fr-FR" dirty="0"/>
              <a:t>/7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97280" y="2034988"/>
            <a:ext cx="10115520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Surveillance température / humidité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Gestion des déchets (surveillance du niveau de déchets dans les poubelles)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Éclairage intelligent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Surveillance du niveau d'eau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Surveillance du niveau de radioactivité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Suivi des conteneurs, des palettes, ..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Surveillance des conditions de croissance des plantes</a:t>
            </a:r>
            <a:r>
              <a:rPr lang="fr-FR" altLang="fr-FR" sz="1100" dirty="0">
                <a:solidFill>
                  <a:schemeClr val="tx1"/>
                </a:solidFill>
              </a:rPr>
              <a:t> </a:t>
            </a:r>
            <a:endParaRPr lang="fr-FR" altLang="fr-FR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7</a:t>
            </a:fld>
            <a:r>
              <a:rPr lang="fr-FR" dirty="0"/>
              <a:t>/7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33400"/>
            <a:ext cx="10115203" cy="3118000"/>
          </a:xfrm>
          <a:prstGeom prst="rect">
            <a:avLst/>
          </a:prstGeom>
        </p:spPr>
      </p:pic>
      <p:pic>
        <p:nvPicPr>
          <p:cNvPr id="8194" name="Picture 2" descr="Antargaz Finagaz Leader des Gpl en France avec 800 000 tonnes distribuÃ©es en 2017, Antargaz Finagaz commercialise depuis plus de 80 ans du gaz en citernes et en bouteilles (butane ou propane) auprÃ¨s de clients particuliers et professionnels. Â©Antargaz Finagaz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3406785"/>
            <a:ext cx="3665654" cy="24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82678" y="328796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0000"/>
                </a:solidFill>
              </a:rPr>
              <a:t>La transmission de données est réalisée par onde radio longue portée via </a:t>
            </a:r>
            <a:r>
              <a:rPr lang="fr-FR" b="1" dirty="0">
                <a:solidFill>
                  <a:srgbClr val="000000"/>
                </a:solidFill>
              </a:rPr>
              <a:t>LoRa by Objenious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fr-FR" dirty="0">
                <a:solidFill>
                  <a:srgbClr val="000000"/>
                </a:solidFill>
              </a:rPr>
              <a:t>Pour l</a:t>
            </a:r>
            <a:r>
              <a:rPr lang="fr-FR" dirty="0"/>
              <a:t>es clients professionnels, ils bénéficient d’un suivi de leurs consommations de gaz et de l’état du niveau de réservoir.</a:t>
            </a:r>
          </a:p>
          <a:p>
            <a:pPr algn="just"/>
            <a:r>
              <a:rPr lang="fr-FR" dirty="0"/>
              <a:t>Pour Antargaz Finagaz, elle peut ainsi </a:t>
            </a:r>
            <a:r>
              <a:rPr lang="fr-FR" b="1" dirty="0"/>
              <a:t>réduire l’empreinte carbone</a:t>
            </a:r>
            <a:r>
              <a:rPr lang="fr-FR" dirty="0"/>
              <a:t> de son activité en limitant les kilomètres parcourus grâce à une optimisation des livraisons de gaz et gagner en réactivité et en qualité de service grâce à la télétransmission des données.</a:t>
            </a:r>
          </a:p>
        </p:txBody>
      </p:sp>
    </p:spTree>
    <p:extLst>
      <p:ext uri="{BB962C8B-B14F-4D97-AF65-F5344CB8AC3E}">
        <p14:creationId xmlns:p14="http://schemas.microsoft.com/office/powerpoint/2010/main" val="196751225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</TotalTime>
  <Words>380</Words>
  <Application>Microsoft Office PowerPoint</Application>
  <PresentationFormat>Personnalisé</PresentationFormat>
  <Paragraphs>57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Rétrospective</vt:lpstr>
      <vt:lpstr>LORA / LORAWAN Introduction</vt:lpstr>
      <vt:lpstr>Internet Of Things</vt:lpstr>
      <vt:lpstr>LPWAN</vt:lpstr>
      <vt:lpstr>Comparaison des technologies wireless</vt:lpstr>
      <vt:lpstr>SEMTECH</vt:lpstr>
      <vt:lpstr>Exemples d’applications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LORA / LORAWAN Introduction</dc:title>
  <dc:creator>J Cantaloube</dc:creator>
  <cp:lastModifiedBy>Jean-Francois</cp:lastModifiedBy>
  <cp:revision>15</cp:revision>
  <cp:lastPrinted>2022-03-07T12:15:11Z</cp:lastPrinted>
  <dcterms:created xsi:type="dcterms:W3CDTF">2019-02-23T10:28:39Z</dcterms:created>
  <dcterms:modified xsi:type="dcterms:W3CDTF">2022-03-07T12:15:54Z</dcterms:modified>
</cp:coreProperties>
</file>