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0" r:id="rId4"/>
    <p:sldId id="262" r:id="rId5"/>
    <p:sldId id="280" r:id="rId6"/>
    <p:sldId id="263" r:id="rId7"/>
    <p:sldId id="281" r:id="rId8"/>
    <p:sldId id="265" r:id="rId9"/>
    <p:sldId id="282" r:id="rId10"/>
    <p:sldId id="266" r:id="rId11"/>
    <p:sldId id="268" r:id="rId12"/>
    <p:sldId id="283" r:id="rId13"/>
    <p:sldId id="284" r:id="rId14"/>
    <p:sldId id="271" r:id="rId15"/>
    <p:sldId id="272" r:id="rId16"/>
    <p:sldId id="285" r:id="rId17"/>
    <p:sldId id="273" r:id="rId18"/>
    <p:sldId id="279" r:id="rId19"/>
    <p:sldId id="277" r:id="rId20"/>
    <p:sldId id="278"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3170" autoAdjust="0"/>
  </p:normalViewPr>
  <p:slideViewPr>
    <p:cSldViewPr snapToGrid="0">
      <p:cViewPr varScale="1">
        <p:scale>
          <a:sx n="81" d="100"/>
          <a:sy n="81" d="100"/>
        </p:scale>
        <p:origin x="192" y="2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316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564E4-81B9-4C9E-B075-08FF82F8266E}" type="datetimeFigureOut">
              <a:rPr lang="fr-FR" smtClean="0"/>
              <a:t>13/10/2021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A0BA4-3206-4C4D-AD7F-39F3F8453F62}" type="slidenum">
              <a:rPr lang="fr-FR" smtClean="0"/>
              <a:t>‹N°›</a:t>
            </a:fld>
            <a:endParaRPr lang="fr-FR"/>
          </a:p>
        </p:txBody>
      </p:sp>
    </p:spTree>
    <p:extLst>
      <p:ext uri="{BB962C8B-B14F-4D97-AF65-F5344CB8AC3E}">
        <p14:creationId xmlns:p14="http://schemas.microsoft.com/office/powerpoint/2010/main" val="2716880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réglementation environnementale RE2020 prend le relais de la Réglementation Thermique RT2012.</a:t>
            </a:r>
          </a:p>
          <a:p>
            <a:r>
              <a:rPr lang="fr-FR" dirty="0"/>
              <a:t>Son application débute à partir du 1</a:t>
            </a:r>
            <a:r>
              <a:rPr lang="fr-FR" baseline="30000" dirty="0"/>
              <a:t>er</a:t>
            </a:r>
            <a:r>
              <a:rPr lang="fr-FR" dirty="0"/>
              <a:t> janvier 2022 pour tous les logements. Certaines exceptions bénéficient d’une dérogation jusqu’au 1</a:t>
            </a:r>
            <a:r>
              <a:rPr lang="fr-FR" baseline="30000" dirty="0"/>
              <a:t>er</a:t>
            </a:r>
            <a:r>
              <a:rPr lang="fr-FR" dirty="0"/>
              <a:t> janvier 2023.</a:t>
            </a:r>
          </a:p>
          <a:p>
            <a:r>
              <a:rPr lang="fr-FR" dirty="0"/>
              <a:t>Les dates d’application pour les autres types de construction sont échelonnées dans le temps.</a:t>
            </a:r>
          </a:p>
          <a:p>
            <a:r>
              <a:rPr lang="fr-FR" dirty="0"/>
              <a:t>Tous les 3 ans, les exigences de la RE2020 seront revues à la hausse.</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a:t>
            </a:fld>
            <a:endParaRPr lang="fr-FR"/>
          </a:p>
        </p:txBody>
      </p:sp>
    </p:spTree>
    <p:extLst>
      <p:ext uri="{BB962C8B-B14F-4D97-AF65-F5344CB8AC3E}">
        <p14:creationId xmlns:p14="http://schemas.microsoft.com/office/powerpoint/2010/main" val="378073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calculer ces 2 indicateurs, on raisonne sur une période de référence de 50 ans.</a:t>
            </a:r>
          </a:p>
          <a:p>
            <a:r>
              <a:rPr lang="fr-FR" dirty="0"/>
              <a:t>Ces 2 indicateurs sont calculés en cumulant l’impact sur les émissions de gaz à effet de serre des différentes phases pour l’ensemble du cycle de vie du bâtiment : extraction des ressources, production/fabrication, transports, construction, exploitation et démolition ou déconstruction.</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10</a:t>
            </a:fld>
            <a:endParaRPr lang="fr-FR"/>
          </a:p>
        </p:txBody>
      </p:sp>
    </p:spTree>
    <p:extLst>
      <p:ext uri="{BB962C8B-B14F-4D97-AF65-F5344CB8AC3E}">
        <p14:creationId xmlns:p14="http://schemas.microsoft.com/office/powerpoint/2010/main" val="183598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L’indicateur </a:t>
            </a:r>
            <a:r>
              <a:rPr lang="fr-FR" dirty="0" err="1"/>
              <a:t>Ic</a:t>
            </a:r>
            <a:r>
              <a:rPr lang="fr-FR" dirty="0"/>
              <a:t> énergie évalue les émissions de gaz à effet de serre par unité de surface générées par les consommations énergétiques pendant l’ensemble du cycle de vie de la construction.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L’indicateur </a:t>
            </a:r>
            <a:r>
              <a:rPr lang="fr-FR" dirty="0" err="1"/>
              <a:t>Ic</a:t>
            </a:r>
            <a:r>
              <a:rPr lang="fr-FR" dirty="0"/>
              <a:t> construction évalue les émissions de gaz à effet de serre par unité de surface générées par les matériaux et les équipements utilisés sur le chantier pendant l’ensemble du cycle de vie de la construction.</a:t>
            </a:r>
          </a:p>
          <a:p>
            <a:r>
              <a:rPr lang="fr-FR" dirty="0"/>
              <a:t>Ces 2 indicateurs sont exprimés par unité de surface de la construction.</a:t>
            </a:r>
          </a:p>
          <a:p>
            <a:r>
              <a:rPr lang="fr-FR" dirty="0"/>
              <a:t>Pour calculer chaque impact, on multiplie la quantité par une donnée environnementale pour la période de référence de 50 ans.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11</a:t>
            </a:fld>
            <a:endParaRPr lang="fr-FR"/>
          </a:p>
        </p:txBody>
      </p:sp>
    </p:spTree>
    <p:extLst>
      <p:ext uri="{BB962C8B-B14F-4D97-AF65-F5344CB8AC3E}">
        <p14:creationId xmlns:p14="http://schemas.microsoft.com/office/powerpoint/2010/main" val="78722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 calcul de l’indicateur </a:t>
            </a:r>
            <a:r>
              <a:rPr lang="fr-FR" dirty="0" err="1"/>
              <a:t>Ic</a:t>
            </a:r>
            <a:r>
              <a:rPr lang="fr-FR" dirty="0"/>
              <a:t> énergie, les données environnementales sont prélevées dans la base de données INIES.</a:t>
            </a:r>
          </a:p>
          <a:p>
            <a:r>
              <a:rPr lang="fr-FR" dirty="0"/>
              <a:t>Un ratio exprimé en g CO2 par KWh d’énergie finale est affecté à chaque type d’énergie.</a:t>
            </a:r>
          </a:p>
          <a:p>
            <a:r>
              <a:rPr lang="fr-FR" dirty="0"/>
              <a:t>Le fioul et le gaz possèdent les ratios les plus défavorables.</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12</a:t>
            </a:fld>
            <a:endParaRPr lang="fr-FR"/>
          </a:p>
        </p:txBody>
      </p:sp>
    </p:spTree>
    <p:extLst>
      <p:ext uri="{BB962C8B-B14F-4D97-AF65-F5344CB8AC3E}">
        <p14:creationId xmlns:p14="http://schemas.microsoft.com/office/powerpoint/2010/main" val="370658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L’indicateur </a:t>
            </a:r>
            <a:r>
              <a:rPr lang="fr-FR" dirty="0" err="1"/>
              <a:t>Ic</a:t>
            </a:r>
            <a:r>
              <a:rPr lang="fr-FR" dirty="0"/>
              <a:t> construction intègre l’impact carbone des matériaux et des équipements liés au chantier de construction ramené à un m² de construction.</a:t>
            </a:r>
          </a:p>
          <a:p>
            <a:r>
              <a:rPr lang="fr-FR" dirty="0"/>
              <a:t>Si la certification a été demandée par les industriels, les données environnementales sont également disponibles dans la base de données INIES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pour les produits de construction, dans les fiches de déclaration environnementale et sanitaire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Pour les équipements, dans les profils environnementaux produits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l’absence de certification, des données environnementales par défaut doivent être utilisées. Elles sont défavorables d’environ </a:t>
            </a:r>
            <a:r>
              <a:rPr lang="fr-FR"/>
              <a:t>30%.</a:t>
            </a:r>
            <a:endParaRPr lang="fr-FR" dirty="0"/>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13</a:t>
            </a:fld>
            <a:endParaRPr lang="fr-FR"/>
          </a:p>
        </p:txBody>
      </p:sp>
    </p:spTree>
    <p:extLst>
      <p:ext uri="{BB962C8B-B14F-4D97-AF65-F5344CB8AC3E}">
        <p14:creationId xmlns:p14="http://schemas.microsoft.com/office/powerpoint/2010/main" val="2001290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exemple pour les logements collectifs/</a:t>
            </a:r>
          </a:p>
          <a:p>
            <a:r>
              <a:rPr lang="fr-FR" dirty="0"/>
              <a:t>La valeur seuil </a:t>
            </a:r>
            <a:r>
              <a:rPr lang="fr-FR" dirty="0" err="1"/>
              <a:t>Ic</a:t>
            </a:r>
            <a:r>
              <a:rPr lang="fr-FR" dirty="0"/>
              <a:t> construction max de l’indicateur </a:t>
            </a:r>
            <a:r>
              <a:rPr lang="fr-FR" dirty="0" err="1"/>
              <a:t>Ic</a:t>
            </a:r>
            <a:r>
              <a:rPr lang="fr-FR" dirty="0"/>
              <a:t> construction sera abaissée d’un tiers environ entre 2022 et 2031.</a:t>
            </a:r>
          </a:p>
          <a:p>
            <a:r>
              <a:rPr lang="fr-FR" dirty="0"/>
              <a:t>Pour l’indicateur </a:t>
            </a:r>
            <a:r>
              <a:rPr lang="fr-FR" dirty="0" err="1"/>
              <a:t>Ic</a:t>
            </a:r>
            <a:r>
              <a:rPr lang="fr-FR" dirty="0"/>
              <a:t> énergie max, une baisse brutale sera réalisée dès 2025. Le fioul et le gaz, affectés d’un ratio g CO2/</a:t>
            </a:r>
            <a:r>
              <a:rPr lang="fr-FR" dirty="0" err="1"/>
              <a:t>kwh</a:t>
            </a:r>
            <a:r>
              <a:rPr lang="fr-FR" dirty="0"/>
              <a:t> d’énergie finale élevé, seront très pénalisés par cet accroissement subit des exigences. </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14</a:t>
            </a:fld>
            <a:endParaRPr lang="fr-FR"/>
          </a:p>
        </p:txBody>
      </p:sp>
    </p:spTree>
    <p:extLst>
      <p:ext uri="{BB962C8B-B14F-4D97-AF65-F5344CB8AC3E}">
        <p14:creationId xmlns:p14="http://schemas.microsoft.com/office/powerpoint/2010/main" val="284775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conséquence, le gaz et le fioul devraient rapidement être écartés pour le chauffage au profit des solutions exploitant des énergies renouvelables (pompe à chaleur, réseau de chaleur urbain ou encore le bois).</a:t>
            </a:r>
          </a:p>
          <a:p>
            <a:r>
              <a:rPr lang="fr-FR" dirty="0"/>
              <a:t>La décroissance raisonnable du seuil pour l’indicateur </a:t>
            </a:r>
            <a:r>
              <a:rPr lang="fr-FR" dirty="0" err="1"/>
              <a:t>Ic</a:t>
            </a:r>
            <a:r>
              <a:rPr lang="fr-FR" dirty="0"/>
              <a:t> construction permettra aux professionnels d’intégrer progressivement les notions de cycle de vie. </a:t>
            </a:r>
          </a:p>
          <a:p>
            <a:r>
              <a:rPr lang="fr-FR" dirty="0"/>
              <a:t>Ceci devrait :</a:t>
            </a:r>
          </a:p>
          <a:p>
            <a:pPr marL="171450" indent="-171450">
              <a:buFontTx/>
              <a:buChar char="-"/>
            </a:pPr>
            <a:r>
              <a:rPr lang="fr-FR" dirty="0"/>
              <a:t>favoriser l’usage de matériaux </a:t>
            </a:r>
            <a:r>
              <a:rPr lang="fr-FR" dirty="0" err="1"/>
              <a:t>bio-sourcés</a:t>
            </a:r>
            <a:r>
              <a:rPr lang="fr-FR" dirty="0"/>
              <a:t> et du bois au </a:t>
            </a:r>
            <a:r>
              <a:rPr lang="fr-FR" dirty="0" err="1"/>
              <a:t>détriement</a:t>
            </a:r>
            <a:r>
              <a:rPr lang="fr-FR" dirty="0"/>
              <a:t> des solutions béton</a:t>
            </a:r>
          </a:p>
          <a:p>
            <a:pPr marL="171450" indent="-171450">
              <a:buFontTx/>
              <a:buChar char="-"/>
            </a:pPr>
            <a:r>
              <a:rPr lang="fr-FR" dirty="0"/>
              <a:t>Développer le recyclage des matériaux ou leur réemploi</a:t>
            </a:r>
          </a:p>
          <a:p>
            <a:pPr marL="171450" indent="-171450">
              <a:buFontTx/>
              <a:buChar char="-"/>
            </a:pPr>
            <a:r>
              <a:rPr lang="fr-FR" dirty="0"/>
              <a:t>Inciter les industriels à faire certifier leurs solutions pour bénéficier des données environnementales les plus favorables possibles.</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15</a:t>
            </a:fld>
            <a:endParaRPr lang="fr-FR"/>
          </a:p>
        </p:txBody>
      </p:sp>
    </p:spTree>
    <p:extLst>
      <p:ext uri="{BB962C8B-B14F-4D97-AF65-F5344CB8AC3E}">
        <p14:creationId xmlns:p14="http://schemas.microsoft.com/office/powerpoint/2010/main" val="37520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dernier indicateur sont les degrés-heures.</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16</a:t>
            </a:fld>
            <a:endParaRPr lang="fr-FR"/>
          </a:p>
        </p:txBody>
      </p:sp>
    </p:spTree>
    <p:extLst>
      <p:ext uri="{BB962C8B-B14F-4D97-AF65-F5344CB8AC3E}">
        <p14:creationId xmlns:p14="http://schemas.microsoft.com/office/powerpoint/2010/main" val="353182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degrés heures permettent de quantifier l’inconfort en été, en particulier durant les périodes caniculaires.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températures ambiante de référence sont de 28°C durant la journée et 26°C la nuit.</a:t>
            </a:r>
          </a:p>
          <a:p>
            <a:r>
              <a:rPr lang="fr-FR" dirty="0"/>
              <a:t>Un moteur de calcul estime la température ambiante obtenue heure par heure.</a:t>
            </a:r>
          </a:p>
          <a:p>
            <a:r>
              <a:rPr lang="fr-FR" dirty="0"/>
              <a:t>Si la température ambiante obtenue dépasse la limite, elle est intégrée au calcul des degrés-heures.</a:t>
            </a:r>
          </a:p>
          <a:p>
            <a:r>
              <a:rPr lang="fr-FR" dirty="0"/>
              <a:t>En dessous de 350 °</a:t>
            </a:r>
            <a:r>
              <a:rPr lang="fr-FR" dirty="0" err="1"/>
              <a:t>C.heure</a:t>
            </a:r>
            <a:r>
              <a:rPr lang="fr-FR" dirty="0"/>
              <a:t>/an, on considère que le confort est assuré.</a:t>
            </a:r>
          </a:p>
          <a:p>
            <a:r>
              <a:rPr lang="fr-FR" dirty="0"/>
              <a:t>Au-dessus de la valeur DH max, la construction est non conforme.</a:t>
            </a:r>
          </a:p>
          <a:p>
            <a:r>
              <a:rPr lang="fr-FR" dirty="0"/>
              <a:t>Entre 350 et cette valeur maximale, un forfait de consommation énergétique doit être ajouté au calcul des indicateurs Cep et Cep, nr pour tenir compte de l’usage prévisible d’un équipement de rafraîchissement.</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17</a:t>
            </a:fld>
            <a:endParaRPr lang="fr-FR"/>
          </a:p>
        </p:txBody>
      </p:sp>
    </p:spTree>
    <p:extLst>
      <p:ext uri="{BB962C8B-B14F-4D97-AF65-F5344CB8AC3E}">
        <p14:creationId xmlns:p14="http://schemas.microsoft.com/office/powerpoint/2010/main" val="55379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Grâce à ces 6 indicateurs, la réglementation RE2020 va </a:t>
            </a:r>
          </a:p>
          <a:p>
            <a:pPr marL="171450" indent="-171450">
              <a:buFontTx/>
              <a:buChar char="-"/>
            </a:pPr>
            <a:r>
              <a:rPr lang="fr-FR" dirty="0"/>
              <a:t>imposer des adaptations ou des innovations sur la conception du bâti pour limiter les besoins en énergie</a:t>
            </a:r>
          </a:p>
          <a:p>
            <a:pPr marL="171450" indent="-171450">
              <a:buFontTx/>
              <a:buChar char="-"/>
            </a:pPr>
            <a:r>
              <a:rPr lang="fr-FR" dirty="0"/>
              <a:t>Favoriser les solutions exploitant les énergies renouvelables pour limiter les consommations et l’impact environnemental</a:t>
            </a:r>
          </a:p>
          <a:p>
            <a:pPr marL="171450" indent="-171450">
              <a:buFontTx/>
              <a:buChar char="-"/>
            </a:pPr>
            <a:r>
              <a:rPr lang="fr-FR" dirty="0"/>
              <a:t>Privilégier les matériaux à faible impact carbone et inciter à limiter leur quantité</a:t>
            </a:r>
          </a:p>
          <a:p>
            <a:pPr marL="171450" indent="-171450">
              <a:buFontTx/>
              <a:buChar char="-"/>
            </a:pPr>
            <a:r>
              <a:rPr lang="fr-FR" dirty="0"/>
              <a:t>Imposer la prise en compte du confort d’été et développer des solutions permettant de garantir ce confort </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18</a:t>
            </a:fld>
            <a:endParaRPr lang="fr-FR"/>
          </a:p>
        </p:txBody>
      </p:sp>
    </p:spTree>
    <p:extLst>
      <p:ext uri="{BB962C8B-B14F-4D97-AF65-F5344CB8AC3E}">
        <p14:creationId xmlns:p14="http://schemas.microsoft.com/office/powerpoint/2010/main" val="108436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résumé, des évolutions essentielles apparaissent avec la RE2020 par rapport à la RT2012 et à l’expérimentation E+C- :</a:t>
            </a:r>
          </a:p>
          <a:p>
            <a:pPr marL="171450" indent="-171450">
              <a:buFontTx/>
              <a:buChar char="-"/>
            </a:pPr>
            <a:r>
              <a:rPr lang="fr-FR" dirty="0"/>
              <a:t>Une nouvelle surface de référence est définie</a:t>
            </a:r>
          </a:p>
          <a:p>
            <a:pPr marL="171450" indent="-171450">
              <a:buFontTx/>
              <a:buChar char="-"/>
            </a:pPr>
            <a:r>
              <a:rPr lang="fr-FR" dirty="0"/>
              <a:t>La performance du bâti doit être améliorée d’environ 30%</a:t>
            </a:r>
          </a:p>
          <a:p>
            <a:pPr marL="171450" indent="-171450">
              <a:buFontTx/>
              <a:buChar char="-"/>
            </a:pPr>
            <a:r>
              <a:rPr lang="fr-FR" dirty="0"/>
              <a:t>La consommation d’énergie primaire s’appuie sur 2 coefficients au lieu d’un seul pour favoriser les énergies </a:t>
            </a:r>
            <a:r>
              <a:rPr lang="fr-FR" dirty="0" err="1"/>
              <a:t>renouveables</a:t>
            </a:r>
            <a:endParaRPr lang="fr-FR" dirty="0"/>
          </a:p>
          <a:p>
            <a:pPr marL="171450" indent="-171450">
              <a:buFontTx/>
              <a:buChar char="-"/>
            </a:pPr>
            <a:r>
              <a:rPr lang="fr-FR" dirty="0"/>
              <a:t>Le coefficient de conversion en énergie primaire pour l’électricité devient plus favorable</a:t>
            </a:r>
          </a:p>
          <a:p>
            <a:pPr marL="171450" indent="-171450">
              <a:buFontTx/>
              <a:buChar char="-"/>
            </a:pPr>
            <a:r>
              <a:rPr lang="fr-FR" dirty="0"/>
              <a:t>Un facteur d’émission Co2 plus favorable est également défini pour l’électricité.</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19</a:t>
            </a:fld>
            <a:endParaRPr lang="fr-FR"/>
          </a:p>
        </p:txBody>
      </p:sp>
    </p:spTree>
    <p:extLst>
      <p:ext uri="{BB962C8B-B14F-4D97-AF65-F5344CB8AC3E}">
        <p14:creationId xmlns:p14="http://schemas.microsoft.com/office/powerpoint/2010/main" val="75258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3 objectifs de la RE2020 sont de :</a:t>
            </a:r>
          </a:p>
          <a:p>
            <a:pPr marL="171450" indent="-171450">
              <a:buFontTx/>
              <a:buChar char="-"/>
            </a:pPr>
            <a:r>
              <a:rPr lang="fr-FR" dirty="0"/>
              <a:t>Réduire les consommations d’énergie et développer l’usage des énergies renouvelables</a:t>
            </a:r>
          </a:p>
          <a:p>
            <a:pPr marL="171450" indent="-171450">
              <a:buFontTx/>
              <a:buChar char="-"/>
            </a:pPr>
            <a:r>
              <a:rPr lang="fr-FR" dirty="0"/>
              <a:t>Réduire l’impact carbone des constructions</a:t>
            </a:r>
          </a:p>
          <a:p>
            <a:pPr marL="171450" indent="-171450">
              <a:buFontTx/>
              <a:buChar char="-"/>
            </a:pPr>
            <a:r>
              <a:rPr lang="fr-FR" dirty="0"/>
              <a:t>Améliorer le confort thermique en été</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2</a:t>
            </a:fld>
            <a:endParaRPr lang="fr-FR"/>
          </a:p>
        </p:txBody>
      </p:sp>
    </p:spTree>
    <p:extLst>
      <p:ext uri="{BB962C8B-B14F-4D97-AF65-F5344CB8AC3E}">
        <p14:creationId xmlns:p14="http://schemas.microsoft.com/office/powerpoint/2010/main" val="714480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La méthode de calcul de l’impact carbone favorise le bois et les matériaux biosourcés.</a:t>
            </a:r>
          </a:p>
          <a:p>
            <a:pPr marL="171450" indent="-171450">
              <a:buFontTx/>
              <a:buChar char="-"/>
            </a:pPr>
            <a:r>
              <a:rPr lang="fr-FR" dirty="0"/>
              <a:t>Des efforts importants sont nécessaires pour garantir </a:t>
            </a:r>
            <a:r>
              <a:rPr lang="fr-FR"/>
              <a:t>le confort d ’été.</a:t>
            </a:r>
            <a:endParaRPr lang="fr-FR" dirty="0"/>
          </a:p>
          <a:p>
            <a:pPr marL="171450" indent="-171450">
              <a:buFontTx/>
              <a:buChar char="-"/>
            </a:pPr>
            <a:r>
              <a:rPr lang="fr-FR" dirty="0"/>
              <a:t>Un contrôle des systèmes de ventilation est désormais imposé.</a:t>
            </a:r>
          </a:p>
          <a:p>
            <a:pPr marL="171450" indent="-171450">
              <a:buFontTx/>
              <a:buChar char="-"/>
            </a:pPr>
            <a:r>
              <a:rPr lang="fr-FR" dirty="0"/>
              <a:t>L’exigence sur la perméabilité à l’air est maintenue.</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20</a:t>
            </a:fld>
            <a:endParaRPr lang="fr-FR"/>
          </a:p>
        </p:txBody>
      </p:sp>
    </p:spTree>
    <p:extLst>
      <p:ext uri="{BB962C8B-B14F-4D97-AF65-F5344CB8AC3E}">
        <p14:creationId xmlns:p14="http://schemas.microsoft.com/office/powerpoint/2010/main" val="263110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6 indicateurs sont calculés pour conclure sur la conformité réglementaire.</a:t>
            </a:r>
          </a:p>
          <a:p>
            <a:r>
              <a:rPr lang="fr-FR" dirty="0"/>
              <a:t>Le premier indicateur est le Bbio.</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3</a:t>
            </a:fld>
            <a:endParaRPr lang="fr-FR"/>
          </a:p>
        </p:txBody>
      </p:sp>
    </p:spTree>
    <p:extLst>
      <p:ext uri="{BB962C8B-B14F-4D97-AF65-F5344CB8AC3E}">
        <p14:creationId xmlns:p14="http://schemas.microsoft.com/office/powerpoint/2010/main" val="267265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Bbio représente l’efficacité énergétique du bâti.</a:t>
            </a:r>
          </a:p>
          <a:p>
            <a:r>
              <a:rPr lang="fr-FR" dirty="0"/>
              <a:t>Plus le Bbio est faible, plus la conception du bâti est performante.</a:t>
            </a:r>
          </a:p>
          <a:p>
            <a:r>
              <a:rPr lang="fr-FR" dirty="0"/>
              <a:t>Par rapport à la réglementation précédente, les gains à réaliser sont de l’ordre de 30%.</a:t>
            </a:r>
          </a:p>
          <a:p>
            <a:r>
              <a:rPr lang="fr-FR" dirty="0"/>
              <a:t>Pour les petits logements, le gain, 20%, est légèrement moins ambitieux.</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4</a:t>
            </a:fld>
            <a:endParaRPr lang="fr-FR"/>
          </a:p>
        </p:txBody>
      </p:sp>
    </p:spTree>
    <p:extLst>
      <p:ext uri="{BB962C8B-B14F-4D97-AF65-F5344CB8AC3E}">
        <p14:creationId xmlns:p14="http://schemas.microsoft.com/office/powerpoint/2010/main" val="417194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L’indicateur suivant est Cep.</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5</a:t>
            </a:fld>
            <a:endParaRPr lang="fr-FR"/>
          </a:p>
        </p:txBody>
      </p:sp>
    </p:spTree>
    <p:extLst>
      <p:ext uri="{BB962C8B-B14F-4D97-AF65-F5344CB8AC3E}">
        <p14:creationId xmlns:p14="http://schemas.microsoft.com/office/powerpoint/2010/main" val="170858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CEP est la consommation conventionnelle en énergie primaire par unité de surface.</a:t>
            </a:r>
          </a:p>
          <a:p>
            <a:r>
              <a:rPr lang="fr-FR" dirty="0"/>
              <a:t>L’efficacité des systèmes énergétiques a un impact essentiel sur la valeur de cet indicateur.</a:t>
            </a:r>
          </a:p>
          <a:p>
            <a:r>
              <a:rPr lang="fr-FR" dirty="0"/>
              <a:t>Il intègre les consommations de chauffage + ECS + rafraîchissement + éclairage + ventilation.</a:t>
            </a:r>
          </a:p>
          <a:p>
            <a:r>
              <a:rPr lang="fr-FR" dirty="0"/>
              <a:t>Dans la RE2020, on ajoute les consommations des ascenseurs, de l’éclairage des circulations et des parkings.</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6</a:t>
            </a:fld>
            <a:endParaRPr lang="fr-FR"/>
          </a:p>
        </p:txBody>
      </p:sp>
    </p:spTree>
    <p:extLst>
      <p:ext uri="{BB962C8B-B14F-4D97-AF65-F5344CB8AC3E}">
        <p14:creationId xmlns:p14="http://schemas.microsoft.com/office/powerpoint/2010/main" val="1433151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troisième indicateur est le </a:t>
            </a:r>
            <a:r>
              <a:rPr lang="fr-FR" dirty="0" err="1"/>
              <a:t>CEP,nr</a:t>
            </a:r>
            <a:r>
              <a:rPr lang="fr-FR" dirty="0"/>
              <a:t>.</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7</a:t>
            </a:fld>
            <a:endParaRPr lang="fr-FR"/>
          </a:p>
        </p:txBody>
      </p:sp>
    </p:spTree>
    <p:extLst>
      <p:ext uri="{BB962C8B-B14F-4D97-AF65-F5344CB8AC3E}">
        <p14:creationId xmlns:p14="http://schemas.microsoft.com/office/powerpoint/2010/main" val="1590896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a:t>
            </a:r>
            <a:r>
              <a:rPr lang="fr-FR" dirty="0" err="1"/>
              <a:t>CEP,nr</a:t>
            </a:r>
            <a:r>
              <a:rPr lang="fr-FR" dirty="0"/>
              <a:t> représente la part non renouvelable de la consommation en énergie primaire par unité de surface.</a:t>
            </a:r>
          </a:p>
          <a:p>
            <a:r>
              <a:rPr lang="fr-FR" dirty="0"/>
              <a:t>Si la construction comporte une installation photovoltaïque en autoconsommation, l’énergie électrique produite et auto-consommée n’entre pas dans le calcul des indicateurs CEP et </a:t>
            </a:r>
            <a:r>
              <a:rPr lang="fr-FR" dirty="0" err="1"/>
              <a:t>CEP,nr</a:t>
            </a:r>
            <a:r>
              <a:rPr lang="fr-FR" dirty="0"/>
              <a:t>.</a:t>
            </a:r>
          </a:p>
          <a:p>
            <a:r>
              <a:rPr lang="fr-FR" dirty="0"/>
              <a:t>Dans cet exemple, l’indicateur CEP est calculé en cumulant les postes : électricité du réseau + gaz du réseau + biomasse + réseau de chaleur.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le calcul de l’indicateur </a:t>
            </a:r>
            <a:r>
              <a:rPr lang="fr-FR" dirty="0" err="1"/>
              <a:t>CEP,nr</a:t>
            </a:r>
            <a:r>
              <a:rPr lang="fr-FR" dirty="0"/>
              <a:t>, on ne tient compte que des postes : électricité du réseau + gaz du réseau + la part non renouvelable du réseau de chaleur.</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8</a:t>
            </a:fld>
            <a:endParaRPr lang="fr-FR"/>
          </a:p>
        </p:txBody>
      </p:sp>
    </p:spTree>
    <p:extLst>
      <p:ext uri="{BB962C8B-B14F-4D97-AF65-F5344CB8AC3E}">
        <p14:creationId xmlns:p14="http://schemas.microsoft.com/office/powerpoint/2010/main" val="2859781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2 indicateurs carbone sont le </a:t>
            </a:r>
            <a:r>
              <a:rPr lang="fr-FR" dirty="0" err="1"/>
              <a:t>Ic</a:t>
            </a:r>
            <a:r>
              <a:rPr lang="fr-FR" dirty="0"/>
              <a:t> énergie et le </a:t>
            </a:r>
            <a:r>
              <a:rPr lang="fr-FR" dirty="0" err="1"/>
              <a:t>Ic</a:t>
            </a:r>
            <a:r>
              <a:rPr lang="fr-FR" dirty="0"/>
              <a:t> construction.</a:t>
            </a:r>
          </a:p>
        </p:txBody>
      </p:sp>
      <p:sp>
        <p:nvSpPr>
          <p:cNvPr id="4" name="Espace réservé du numéro de diapositive 3"/>
          <p:cNvSpPr>
            <a:spLocks noGrp="1"/>
          </p:cNvSpPr>
          <p:nvPr>
            <p:ph type="sldNum" sz="quarter" idx="5"/>
          </p:nvPr>
        </p:nvSpPr>
        <p:spPr/>
        <p:txBody>
          <a:bodyPr/>
          <a:lstStyle/>
          <a:p>
            <a:fld id="{105A0BA4-3206-4C4D-AD7F-39F3F8453F62}" type="slidenum">
              <a:rPr lang="fr-FR" smtClean="0"/>
              <a:t>9</a:t>
            </a:fld>
            <a:endParaRPr lang="fr-FR"/>
          </a:p>
        </p:txBody>
      </p:sp>
    </p:spTree>
    <p:extLst>
      <p:ext uri="{BB962C8B-B14F-4D97-AF65-F5344CB8AC3E}">
        <p14:creationId xmlns:p14="http://schemas.microsoft.com/office/powerpoint/2010/main" val="236274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B5233-3A34-4E4A-BD4E-0B480F1862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D5FB751-2452-4041-87C1-4A8D0C913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DD54E9D-B74B-4E8D-9F6A-6CDE8AEBE831}"/>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702172F2-B3DE-41AE-9F24-971FA3A1C4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D77544-6967-479A-84CE-ACC797247E05}"/>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368955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F6B44-0D56-4F57-BF06-36AD9049100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E3F99A4-D2F2-49F1-BC5A-429FD1442E8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F803FF-4E3F-4DA3-A442-F197D3B6076B}"/>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294695C0-7C42-4119-AA1D-8E9E9FC92E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D3543F-8A63-45CC-B568-2827A29F0D14}"/>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74317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E42C9AF-2F42-4894-AE9E-DE5DE3DC252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FD998D0-8605-4953-AAA3-80C8F4E30D3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1A6D89-169C-48A9-B7CB-ACBD0F30072D}"/>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EC18812D-4ACC-4BFB-AE06-D73F31AAD3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1690E8-EF3F-4799-945E-6F53F96CEB0E}"/>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173806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28939-5D72-444E-972C-99384B6308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917B2C-F7D8-4D84-A02A-D22C7770946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DBDBEB-C15B-4A43-ADB5-3A01F4F71752}"/>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3156FDF9-3ACE-4F21-B6CD-1E873BBD8F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968390-0ED3-47E6-B4E6-AB11D4297F0E}"/>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276583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57E363-AB05-4C88-8585-0CD1465BE9A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6CA66-EAF7-49B8-BE3C-8621C2E12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DF25137-ED6C-4959-9586-C56A44405803}"/>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C9375BC0-CE51-4E44-888F-43E5DADBAE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EA143B-B2C8-4BAB-9908-929C53E626E0}"/>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395627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F71BF-B84B-4F17-9A83-3D32C9B3EFE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A3923C-4617-49D3-B987-F97846695B0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E4A9DE-E430-4112-823B-B732257CF0E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939D87D-4683-430A-900A-8A9BF731BECC}"/>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0A2F09CF-EFBA-42F0-9AAB-75F0C24D3DE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A9B292-A6DD-4101-BF90-C7208A3A38EF}"/>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50989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4F83C-2941-4D86-9E15-99CAD4620E2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6A33BC3-BB75-4A60-A4EF-521CDFC63F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B18D4DD-A943-4492-9F03-8A45DE1CBAC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5D5EAF6-3EB8-4853-92C4-192150A54D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299F69-D0B8-41F2-82D0-FC7026AAD1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6C5404-FA2F-43A5-8A14-A4ED519F669F}"/>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8" name="Espace réservé du pied de page 7">
            <a:extLst>
              <a:ext uri="{FF2B5EF4-FFF2-40B4-BE49-F238E27FC236}">
                <a16:creationId xmlns:a16="http://schemas.microsoft.com/office/drawing/2014/main" id="{5FA16638-38FD-45B2-9E80-208B2424D18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9564794-6CCF-4FB5-B80F-D6851030F466}"/>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94039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A660B-A431-4CA1-9AD0-F4085B71C42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6D3827-6033-4E76-A807-87CF2B8223BD}"/>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4" name="Espace réservé du pied de page 3">
            <a:extLst>
              <a:ext uri="{FF2B5EF4-FFF2-40B4-BE49-F238E27FC236}">
                <a16:creationId xmlns:a16="http://schemas.microsoft.com/office/drawing/2014/main" id="{4B9AD9CA-5921-4A75-9908-9E94777981F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8B81FE-C66D-4E02-B3EA-87DBC2847B78}"/>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259109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111FDE-ED6B-4CB8-B3AE-BF29ECACB675}"/>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3" name="Espace réservé du pied de page 2">
            <a:extLst>
              <a:ext uri="{FF2B5EF4-FFF2-40B4-BE49-F238E27FC236}">
                <a16:creationId xmlns:a16="http://schemas.microsoft.com/office/drawing/2014/main" id="{375179B5-68C2-4921-B0EC-3A4BB28FFBA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F3A57E5-AC1E-459C-A28F-FD84DF4EEA92}"/>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37145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DCBBEF-CE1B-438C-939B-04E012E4E8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0DB81B4-CC76-4BB0-91DE-8953F8C63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55655A0-58EA-4BA2-ADD3-5339A6C04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F4CC38B-8B29-4AE5-A641-DD968FBA9AD8}"/>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BE164157-D0E0-408F-918D-A54FFBEF5A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4981B80-4EC7-4B73-ADB4-0B1EE21F5803}"/>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182912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842F5-DCEC-4FD6-ACFD-40EE46665F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3DDB38-1E83-4C8C-B514-47963C0C5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4639784-3F02-4C43-869F-D7D417442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7E330B-2627-4224-8BAE-E8E0B622B18B}"/>
              </a:ext>
            </a:extLst>
          </p:cNvPr>
          <p:cNvSpPr>
            <a:spLocks noGrp="1"/>
          </p:cNvSpPr>
          <p:nvPr>
            <p:ph type="dt" sz="half" idx="10"/>
          </p:nvPr>
        </p:nvSpPr>
        <p:spPr/>
        <p:txBody>
          <a:bodyPr/>
          <a:lstStyle/>
          <a:p>
            <a:fld id="{A5AB2A1A-D96D-4596-9C84-0AFE6B4D388D}" type="datetimeFigureOut">
              <a:rPr lang="fr-FR" smtClean="0"/>
              <a:t>13/10/2021</a:t>
            </a:fld>
            <a:endParaRPr lang="fr-FR"/>
          </a:p>
        </p:txBody>
      </p:sp>
      <p:sp>
        <p:nvSpPr>
          <p:cNvPr id="6" name="Espace réservé du pied de page 5">
            <a:extLst>
              <a:ext uri="{FF2B5EF4-FFF2-40B4-BE49-F238E27FC236}">
                <a16:creationId xmlns:a16="http://schemas.microsoft.com/office/drawing/2014/main" id="{AEB66EB1-6843-4F58-9920-5342F1F15C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757BC2-E2A2-4DD5-B092-0AA66EE112F3}"/>
              </a:ext>
            </a:extLst>
          </p:cNvPr>
          <p:cNvSpPr>
            <a:spLocks noGrp="1"/>
          </p:cNvSpPr>
          <p:nvPr>
            <p:ph type="sldNum" sz="quarter" idx="12"/>
          </p:nvPr>
        </p:nvSpPr>
        <p:spPr/>
        <p:txBody>
          <a:bodyPr/>
          <a:lstStyle/>
          <a:p>
            <a:fld id="{95F33208-B0F9-4BBE-AA14-C497664489F1}" type="slidenum">
              <a:rPr lang="fr-FR" smtClean="0"/>
              <a:t>‹N°›</a:t>
            </a:fld>
            <a:endParaRPr lang="fr-FR"/>
          </a:p>
        </p:txBody>
      </p:sp>
    </p:spTree>
    <p:extLst>
      <p:ext uri="{BB962C8B-B14F-4D97-AF65-F5344CB8AC3E}">
        <p14:creationId xmlns:p14="http://schemas.microsoft.com/office/powerpoint/2010/main" val="402646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2CF80D7-AE8E-4559-A83F-13527DD764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287AEDF-BE0A-4415-932E-1C2D18D9D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5A371A-3586-4542-94DE-FCDB2D7CA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B2A1A-D96D-4596-9C84-0AFE6B4D388D}" type="datetimeFigureOut">
              <a:rPr lang="fr-FR" smtClean="0"/>
              <a:t>13/10/2021</a:t>
            </a:fld>
            <a:endParaRPr lang="fr-FR"/>
          </a:p>
        </p:txBody>
      </p:sp>
      <p:sp>
        <p:nvSpPr>
          <p:cNvPr id="5" name="Espace réservé du pied de page 4">
            <a:extLst>
              <a:ext uri="{FF2B5EF4-FFF2-40B4-BE49-F238E27FC236}">
                <a16:creationId xmlns:a16="http://schemas.microsoft.com/office/drawing/2014/main" id="{B0A42877-F401-4C9F-92F0-230B0C3B2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D0EC702-1E9F-4324-BBAA-983AA2B10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33208-B0F9-4BBE-AA14-C497664489F1}" type="slidenum">
              <a:rPr lang="fr-FR" smtClean="0"/>
              <a:t>‹N°›</a:t>
            </a:fld>
            <a:endParaRPr lang="fr-FR"/>
          </a:p>
        </p:txBody>
      </p:sp>
    </p:spTree>
    <p:extLst>
      <p:ext uri="{BB962C8B-B14F-4D97-AF65-F5344CB8AC3E}">
        <p14:creationId xmlns:p14="http://schemas.microsoft.com/office/powerpoint/2010/main" val="1938025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app.livestorm.co/apave/re-2020-decryptage/live?s=0c1fba98-db79-4830-80e7-58455081c191#/cha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a:extLst>
              <a:ext uri="{FF2B5EF4-FFF2-40B4-BE49-F238E27FC236}">
                <a16:creationId xmlns:a16="http://schemas.microsoft.com/office/drawing/2014/main" id="{081EE44B-B6A7-4499-B376-FF9401248A85}"/>
              </a:ext>
            </a:extLst>
          </p:cNvPr>
          <p:cNvGrpSpPr/>
          <p:nvPr/>
        </p:nvGrpSpPr>
        <p:grpSpPr>
          <a:xfrm>
            <a:off x="92364" y="361150"/>
            <a:ext cx="8238837" cy="2886390"/>
            <a:chOff x="0" y="551846"/>
            <a:chExt cx="8238837" cy="2886390"/>
          </a:xfrm>
        </p:grpSpPr>
        <p:pic>
          <p:nvPicPr>
            <p:cNvPr id="12" name="Image 11">
              <a:extLst>
                <a:ext uri="{FF2B5EF4-FFF2-40B4-BE49-F238E27FC236}">
                  <a16:creationId xmlns:a16="http://schemas.microsoft.com/office/drawing/2014/main" id="{1A33A9BF-8046-4502-B7E2-D6485633463F}"/>
                </a:ext>
              </a:extLst>
            </p:cNvPr>
            <p:cNvPicPr>
              <a:picLocks noChangeAspect="1"/>
            </p:cNvPicPr>
            <p:nvPr/>
          </p:nvPicPr>
          <p:blipFill rotWithShape="1">
            <a:blip r:embed="rId3"/>
            <a:srcRect l="6539" b="17933"/>
            <a:stretch/>
          </p:blipFill>
          <p:spPr>
            <a:xfrm>
              <a:off x="0" y="551846"/>
              <a:ext cx="8238837" cy="2877154"/>
            </a:xfrm>
            <a:prstGeom prst="rect">
              <a:avLst/>
            </a:prstGeom>
          </p:spPr>
        </p:pic>
        <p:pic>
          <p:nvPicPr>
            <p:cNvPr id="20" name="Image 19">
              <a:extLst>
                <a:ext uri="{FF2B5EF4-FFF2-40B4-BE49-F238E27FC236}">
                  <a16:creationId xmlns:a16="http://schemas.microsoft.com/office/drawing/2014/main" id="{6AB2EFCA-CB04-422E-9D7E-B6F2DB777B70}"/>
                </a:ext>
              </a:extLst>
            </p:cNvPr>
            <p:cNvPicPr>
              <a:picLocks noChangeAspect="1"/>
            </p:cNvPicPr>
            <p:nvPr/>
          </p:nvPicPr>
          <p:blipFill rotWithShape="1">
            <a:blip r:embed="rId3"/>
            <a:srcRect l="85069" t="70540" b="17933"/>
            <a:stretch/>
          </p:blipFill>
          <p:spPr>
            <a:xfrm>
              <a:off x="6922655" y="2479964"/>
              <a:ext cx="1316182" cy="404091"/>
            </a:xfrm>
            <a:prstGeom prst="rect">
              <a:avLst/>
            </a:prstGeom>
          </p:spPr>
        </p:pic>
        <p:sp>
          <p:nvSpPr>
            <p:cNvPr id="18" name="Rectangle 17">
              <a:extLst>
                <a:ext uri="{FF2B5EF4-FFF2-40B4-BE49-F238E27FC236}">
                  <a16:creationId xmlns:a16="http://schemas.microsoft.com/office/drawing/2014/main" id="{8CC9D712-37A6-43F2-8627-0E50F52B0A9E}"/>
                </a:ext>
              </a:extLst>
            </p:cNvPr>
            <p:cNvSpPr/>
            <p:nvPr/>
          </p:nvSpPr>
          <p:spPr>
            <a:xfrm>
              <a:off x="6779491" y="2893291"/>
              <a:ext cx="1459346" cy="54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3680" y="-31639"/>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13607" y="40568"/>
            <a:ext cx="9710073" cy="584775"/>
          </a:xfrm>
          <a:prstGeom prst="rect">
            <a:avLst/>
          </a:prstGeom>
          <a:noFill/>
        </p:spPr>
        <p:txBody>
          <a:bodyPr wrap="square" rtlCol="0">
            <a:spAutoFit/>
          </a:bodyPr>
          <a:lstStyle/>
          <a:p>
            <a:pPr algn="r"/>
            <a:r>
              <a:rPr lang="fr-FR" sz="3200" b="1" dirty="0">
                <a:solidFill>
                  <a:srgbClr val="7030A0"/>
                </a:solidFill>
              </a:rPr>
              <a:t>Le calendrier de la</a:t>
            </a:r>
          </a:p>
        </p:txBody>
      </p:sp>
      <p:sp>
        <p:nvSpPr>
          <p:cNvPr id="13" name="ZoneTexte 12">
            <a:extLst>
              <a:ext uri="{FF2B5EF4-FFF2-40B4-BE49-F238E27FC236}">
                <a16:creationId xmlns:a16="http://schemas.microsoft.com/office/drawing/2014/main" id="{A788E39F-5731-4480-8939-89622E5926EB}"/>
              </a:ext>
            </a:extLst>
          </p:cNvPr>
          <p:cNvSpPr txBox="1"/>
          <p:nvPr/>
        </p:nvSpPr>
        <p:spPr>
          <a:xfrm>
            <a:off x="13606" y="6590043"/>
            <a:ext cx="12178394" cy="276999"/>
          </a:xfrm>
          <a:prstGeom prst="rect">
            <a:avLst/>
          </a:prstGeom>
          <a:noFill/>
        </p:spPr>
        <p:txBody>
          <a:bodyPr wrap="square" rtlCol="0">
            <a:spAutoFit/>
          </a:bodyPr>
          <a:lstStyle/>
          <a:p>
            <a:r>
              <a:rPr lang="fr-FR" sz="1200" dirty="0"/>
              <a:t>Source (APAVE) : </a:t>
            </a:r>
            <a:r>
              <a:rPr lang="fr-FR" sz="1200" dirty="0">
                <a:hlinkClick r:id="rId5" tooltip="Vidéo intégrale APAVE"/>
              </a:rPr>
              <a:t>https://app.livestorm.co/apave/re-2020-decryptage/live?s=0c1fba98-db79-4830-80e7-58455081c191#/chat</a:t>
            </a:r>
            <a:endParaRPr lang="fr-FR" sz="1200" dirty="0"/>
          </a:p>
        </p:txBody>
      </p:sp>
      <p:grpSp>
        <p:nvGrpSpPr>
          <p:cNvPr id="23" name="Groupe 22">
            <a:extLst>
              <a:ext uri="{FF2B5EF4-FFF2-40B4-BE49-F238E27FC236}">
                <a16:creationId xmlns:a16="http://schemas.microsoft.com/office/drawing/2014/main" id="{8AFF5744-0C6A-4A83-B5CC-0E56640DF4F8}"/>
              </a:ext>
            </a:extLst>
          </p:cNvPr>
          <p:cNvGrpSpPr/>
          <p:nvPr/>
        </p:nvGrpSpPr>
        <p:grpSpPr>
          <a:xfrm>
            <a:off x="6298094" y="2687782"/>
            <a:ext cx="5846324" cy="3724408"/>
            <a:chOff x="6298094" y="2687782"/>
            <a:chExt cx="5846324" cy="3724408"/>
          </a:xfrm>
        </p:grpSpPr>
        <p:pic>
          <p:nvPicPr>
            <p:cNvPr id="16" name="Image 15">
              <a:extLst>
                <a:ext uri="{FF2B5EF4-FFF2-40B4-BE49-F238E27FC236}">
                  <a16:creationId xmlns:a16="http://schemas.microsoft.com/office/drawing/2014/main" id="{B5A42A6C-C16C-4F0C-91ED-D4ADB414881C}"/>
                </a:ext>
              </a:extLst>
            </p:cNvPr>
            <p:cNvPicPr>
              <a:picLocks noChangeAspect="1"/>
            </p:cNvPicPr>
            <p:nvPr/>
          </p:nvPicPr>
          <p:blipFill rotWithShape="1">
            <a:blip r:embed="rId6"/>
            <a:srcRect t="10151" r="54893"/>
            <a:stretch/>
          </p:blipFill>
          <p:spPr>
            <a:xfrm>
              <a:off x="8423565" y="2687782"/>
              <a:ext cx="3720853" cy="3724407"/>
            </a:xfrm>
            <a:prstGeom prst="rect">
              <a:avLst/>
            </a:prstGeom>
          </p:spPr>
        </p:pic>
        <p:pic>
          <p:nvPicPr>
            <p:cNvPr id="17" name="Image 16">
              <a:extLst>
                <a:ext uri="{FF2B5EF4-FFF2-40B4-BE49-F238E27FC236}">
                  <a16:creationId xmlns:a16="http://schemas.microsoft.com/office/drawing/2014/main" id="{6CDC2314-DEBA-49DA-8A86-0F6808B7D1C5}"/>
                </a:ext>
              </a:extLst>
            </p:cNvPr>
            <p:cNvPicPr>
              <a:picLocks noChangeAspect="1"/>
            </p:cNvPicPr>
            <p:nvPr/>
          </p:nvPicPr>
          <p:blipFill rotWithShape="1">
            <a:blip r:embed="rId6"/>
            <a:srcRect l="70612" t="55013" r="3032" b="9238"/>
            <a:stretch/>
          </p:blipFill>
          <p:spPr>
            <a:xfrm>
              <a:off x="6298094" y="4019258"/>
              <a:ext cx="1856510" cy="1265383"/>
            </a:xfrm>
            <a:prstGeom prst="rect">
              <a:avLst/>
            </a:prstGeom>
          </p:spPr>
        </p:pic>
        <p:sp>
          <p:nvSpPr>
            <p:cNvPr id="14" name="Accolade ouvrante 13">
              <a:extLst>
                <a:ext uri="{FF2B5EF4-FFF2-40B4-BE49-F238E27FC236}">
                  <a16:creationId xmlns:a16="http://schemas.microsoft.com/office/drawing/2014/main" id="{A25B9DD8-70D7-4D83-A9B1-489EFD2177C4}"/>
                </a:ext>
              </a:extLst>
            </p:cNvPr>
            <p:cNvSpPr/>
            <p:nvPr/>
          </p:nvSpPr>
          <p:spPr>
            <a:xfrm>
              <a:off x="8238837" y="2983346"/>
              <a:ext cx="184728" cy="3428844"/>
            </a:xfrm>
            <a:prstGeom prst="lef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grpSp>
      <p:pic>
        <p:nvPicPr>
          <p:cNvPr id="19" name="Image 18">
            <a:extLst>
              <a:ext uri="{FF2B5EF4-FFF2-40B4-BE49-F238E27FC236}">
                <a16:creationId xmlns:a16="http://schemas.microsoft.com/office/drawing/2014/main" id="{80826FCC-585B-40AC-A919-06A6AC5BCEEB}"/>
              </a:ext>
            </a:extLst>
          </p:cNvPr>
          <p:cNvPicPr>
            <a:picLocks noChangeAspect="1"/>
          </p:cNvPicPr>
          <p:nvPr/>
        </p:nvPicPr>
        <p:blipFill>
          <a:blip r:embed="rId7"/>
          <a:stretch>
            <a:fillRect/>
          </a:stretch>
        </p:blipFill>
        <p:spPr>
          <a:xfrm>
            <a:off x="612999" y="3335741"/>
            <a:ext cx="5427488" cy="3245066"/>
          </a:xfrm>
          <a:prstGeom prst="rect">
            <a:avLst/>
          </a:prstGeom>
        </p:spPr>
      </p:pic>
      <p:sp>
        <p:nvSpPr>
          <p:cNvPr id="22" name="Rectangle : coins arrondis 21">
            <a:extLst>
              <a:ext uri="{FF2B5EF4-FFF2-40B4-BE49-F238E27FC236}">
                <a16:creationId xmlns:a16="http://schemas.microsoft.com/office/drawing/2014/main" id="{0DD6BAEA-0320-43E3-A315-62D9B1A2A65B}"/>
              </a:ext>
            </a:extLst>
          </p:cNvPr>
          <p:cNvSpPr/>
          <p:nvPr/>
        </p:nvSpPr>
        <p:spPr>
          <a:xfrm>
            <a:off x="2068945" y="2289269"/>
            <a:ext cx="1671781" cy="69407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B81D1AAC-AC5B-48A7-A946-CF95A14E06AB}"/>
              </a:ext>
            </a:extLst>
          </p:cNvPr>
          <p:cNvSpPr/>
          <p:nvPr/>
        </p:nvSpPr>
        <p:spPr>
          <a:xfrm>
            <a:off x="3961739" y="2544226"/>
            <a:ext cx="1977337" cy="694078"/>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id="{4871FFE3-2564-4B4F-90BD-843F192A8754}"/>
              </a:ext>
            </a:extLst>
          </p:cNvPr>
          <p:cNvSpPr/>
          <p:nvPr/>
        </p:nvSpPr>
        <p:spPr>
          <a:xfrm>
            <a:off x="6738177" y="2304943"/>
            <a:ext cx="1671781" cy="404091"/>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299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91368"/>
            <a:ext cx="9723679" cy="584775"/>
          </a:xfrm>
          <a:prstGeom prst="rect">
            <a:avLst/>
          </a:prstGeom>
          <a:noFill/>
        </p:spPr>
        <p:txBody>
          <a:bodyPr wrap="square" rtlCol="0">
            <a:spAutoFit/>
          </a:bodyPr>
          <a:lstStyle/>
          <a:p>
            <a:pPr algn="r"/>
            <a:r>
              <a:rPr lang="fr-FR" sz="3200" b="1" dirty="0">
                <a:solidFill>
                  <a:srgbClr val="7030A0"/>
                </a:solidFill>
              </a:rPr>
              <a:t>La méthode ACV utilisée dans la</a:t>
            </a:r>
          </a:p>
        </p:txBody>
      </p:sp>
      <p:pic>
        <p:nvPicPr>
          <p:cNvPr id="6" name="Image 5">
            <a:extLst>
              <a:ext uri="{FF2B5EF4-FFF2-40B4-BE49-F238E27FC236}">
                <a16:creationId xmlns:a16="http://schemas.microsoft.com/office/drawing/2014/main" id="{F7D140C5-84F5-48BD-B1F7-7DFBCC918679}"/>
              </a:ext>
            </a:extLst>
          </p:cNvPr>
          <p:cNvPicPr>
            <a:picLocks noChangeAspect="1"/>
          </p:cNvPicPr>
          <p:nvPr/>
        </p:nvPicPr>
        <p:blipFill>
          <a:blip r:embed="rId4"/>
          <a:stretch>
            <a:fillRect/>
          </a:stretch>
        </p:blipFill>
        <p:spPr>
          <a:xfrm>
            <a:off x="1392746" y="767512"/>
            <a:ext cx="8709197" cy="6025172"/>
          </a:xfrm>
          <a:prstGeom prst="rect">
            <a:avLst/>
          </a:prstGeom>
        </p:spPr>
      </p:pic>
    </p:spTree>
    <p:extLst>
      <p:ext uri="{BB962C8B-B14F-4D97-AF65-F5344CB8AC3E}">
        <p14:creationId xmlns:p14="http://schemas.microsoft.com/office/powerpoint/2010/main" val="325166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1" y="91368"/>
            <a:ext cx="9723680" cy="584775"/>
          </a:xfrm>
          <a:prstGeom prst="rect">
            <a:avLst/>
          </a:prstGeom>
          <a:noFill/>
        </p:spPr>
        <p:txBody>
          <a:bodyPr wrap="square" rtlCol="0">
            <a:spAutoFit/>
          </a:bodyPr>
          <a:lstStyle/>
          <a:p>
            <a:pPr algn="r"/>
            <a:r>
              <a:rPr lang="fr-FR" sz="3200" b="1" dirty="0">
                <a:solidFill>
                  <a:srgbClr val="7030A0"/>
                </a:solidFill>
              </a:rPr>
              <a:t>Les 2 indicateurs carbone réglementaires</a:t>
            </a:r>
          </a:p>
        </p:txBody>
      </p:sp>
      <p:grpSp>
        <p:nvGrpSpPr>
          <p:cNvPr id="14" name="Groupe 13">
            <a:extLst>
              <a:ext uri="{FF2B5EF4-FFF2-40B4-BE49-F238E27FC236}">
                <a16:creationId xmlns:a16="http://schemas.microsoft.com/office/drawing/2014/main" id="{2F9B2EFF-B68F-489E-91AB-6CBADDB89BBA}"/>
              </a:ext>
            </a:extLst>
          </p:cNvPr>
          <p:cNvGrpSpPr/>
          <p:nvPr/>
        </p:nvGrpSpPr>
        <p:grpSpPr>
          <a:xfrm>
            <a:off x="5787449" y="854428"/>
            <a:ext cx="5668487" cy="2547745"/>
            <a:chOff x="5787449" y="854428"/>
            <a:chExt cx="5668487" cy="2547745"/>
          </a:xfrm>
        </p:grpSpPr>
        <p:pic>
          <p:nvPicPr>
            <p:cNvPr id="10" name="Image 9">
              <a:extLst>
                <a:ext uri="{FF2B5EF4-FFF2-40B4-BE49-F238E27FC236}">
                  <a16:creationId xmlns:a16="http://schemas.microsoft.com/office/drawing/2014/main" id="{53699B15-2A0B-4200-9117-FFDBFBDAE908}"/>
                </a:ext>
              </a:extLst>
            </p:cNvPr>
            <p:cNvPicPr>
              <a:picLocks noChangeAspect="1"/>
            </p:cNvPicPr>
            <p:nvPr/>
          </p:nvPicPr>
          <p:blipFill rotWithShape="1">
            <a:blip r:embed="rId4"/>
            <a:srcRect l="6708" t="26609" r="42582" b="44344"/>
            <a:stretch/>
          </p:blipFill>
          <p:spPr>
            <a:xfrm>
              <a:off x="5787449" y="854428"/>
              <a:ext cx="5668487" cy="1127422"/>
            </a:xfrm>
            <a:prstGeom prst="rect">
              <a:avLst/>
            </a:prstGeom>
          </p:spPr>
        </p:pic>
        <p:pic>
          <p:nvPicPr>
            <p:cNvPr id="11" name="Image 10">
              <a:extLst>
                <a:ext uri="{FF2B5EF4-FFF2-40B4-BE49-F238E27FC236}">
                  <a16:creationId xmlns:a16="http://schemas.microsoft.com/office/drawing/2014/main" id="{1EC9C872-C493-4764-B863-1F7F13FB4D53}"/>
                </a:ext>
              </a:extLst>
            </p:cNvPr>
            <p:cNvPicPr>
              <a:picLocks noChangeAspect="1"/>
            </p:cNvPicPr>
            <p:nvPr/>
          </p:nvPicPr>
          <p:blipFill rotWithShape="1">
            <a:blip r:embed="rId4"/>
            <a:srcRect l="66782" t="18300" b="44344"/>
            <a:stretch/>
          </p:blipFill>
          <p:spPr>
            <a:xfrm>
              <a:off x="8163240" y="1702065"/>
              <a:ext cx="2857394" cy="1700108"/>
            </a:xfrm>
            <a:prstGeom prst="rect">
              <a:avLst/>
            </a:prstGeom>
          </p:spPr>
        </p:pic>
      </p:grpSp>
      <p:grpSp>
        <p:nvGrpSpPr>
          <p:cNvPr id="7" name="Groupe 6">
            <a:extLst>
              <a:ext uri="{FF2B5EF4-FFF2-40B4-BE49-F238E27FC236}">
                <a16:creationId xmlns:a16="http://schemas.microsoft.com/office/drawing/2014/main" id="{25F01950-FE1C-44EB-B49C-5D5776A52B87}"/>
              </a:ext>
            </a:extLst>
          </p:cNvPr>
          <p:cNvGrpSpPr/>
          <p:nvPr/>
        </p:nvGrpSpPr>
        <p:grpSpPr>
          <a:xfrm>
            <a:off x="207893" y="820481"/>
            <a:ext cx="4646194" cy="2425040"/>
            <a:chOff x="207893" y="820481"/>
            <a:chExt cx="4646194" cy="2425040"/>
          </a:xfrm>
        </p:grpSpPr>
        <p:pic>
          <p:nvPicPr>
            <p:cNvPr id="9" name="Image 8">
              <a:extLst>
                <a:ext uri="{FF2B5EF4-FFF2-40B4-BE49-F238E27FC236}">
                  <a16:creationId xmlns:a16="http://schemas.microsoft.com/office/drawing/2014/main" id="{E17C66C9-035F-471D-B056-2F554CB491C9}"/>
                </a:ext>
              </a:extLst>
            </p:cNvPr>
            <p:cNvPicPr>
              <a:picLocks noChangeAspect="1"/>
            </p:cNvPicPr>
            <p:nvPr/>
          </p:nvPicPr>
          <p:blipFill rotWithShape="1">
            <a:blip r:embed="rId4"/>
            <a:srcRect l="6164" t="66736" r="46616" b="9475"/>
            <a:stretch/>
          </p:blipFill>
          <p:spPr>
            <a:xfrm>
              <a:off x="207893" y="820481"/>
              <a:ext cx="4646194" cy="1161369"/>
            </a:xfrm>
            <a:prstGeom prst="rect">
              <a:avLst/>
            </a:prstGeom>
          </p:spPr>
        </p:pic>
        <p:pic>
          <p:nvPicPr>
            <p:cNvPr id="12" name="Image 11">
              <a:extLst>
                <a:ext uri="{FF2B5EF4-FFF2-40B4-BE49-F238E27FC236}">
                  <a16:creationId xmlns:a16="http://schemas.microsoft.com/office/drawing/2014/main" id="{20331C6F-8AD7-47F5-A644-D70BA3B0BDAE}"/>
                </a:ext>
              </a:extLst>
            </p:cNvPr>
            <p:cNvPicPr>
              <a:picLocks noChangeAspect="1"/>
            </p:cNvPicPr>
            <p:nvPr/>
          </p:nvPicPr>
          <p:blipFill rotWithShape="1">
            <a:blip r:embed="rId4"/>
            <a:srcRect l="57229" t="63762" r="23461"/>
            <a:stretch/>
          </p:blipFill>
          <p:spPr>
            <a:xfrm>
              <a:off x="2801531" y="1817794"/>
              <a:ext cx="1437960" cy="1427727"/>
            </a:xfrm>
            <a:prstGeom prst="rect">
              <a:avLst/>
            </a:prstGeom>
          </p:spPr>
        </p:pic>
      </p:grpSp>
      <p:grpSp>
        <p:nvGrpSpPr>
          <p:cNvPr id="15" name="Groupe 14">
            <a:extLst>
              <a:ext uri="{FF2B5EF4-FFF2-40B4-BE49-F238E27FC236}">
                <a16:creationId xmlns:a16="http://schemas.microsoft.com/office/drawing/2014/main" id="{0294F03C-112D-401E-8DB7-B2EC757AE766}"/>
              </a:ext>
            </a:extLst>
          </p:cNvPr>
          <p:cNvGrpSpPr/>
          <p:nvPr/>
        </p:nvGrpSpPr>
        <p:grpSpPr>
          <a:xfrm>
            <a:off x="0" y="3665982"/>
            <a:ext cx="12192000" cy="3170834"/>
            <a:chOff x="0" y="3665982"/>
            <a:chExt cx="12192000" cy="3170834"/>
          </a:xfrm>
        </p:grpSpPr>
        <p:pic>
          <p:nvPicPr>
            <p:cNvPr id="6" name="Image 5">
              <a:extLst>
                <a:ext uri="{FF2B5EF4-FFF2-40B4-BE49-F238E27FC236}">
                  <a16:creationId xmlns:a16="http://schemas.microsoft.com/office/drawing/2014/main" id="{15CDFF2C-B942-4B82-96D0-BE38B54CBD4F}"/>
                </a:ext>
              </a:extLst>
            </p:cNvPr>
            <p:cNvPicPr>
              <a:picLocks noChangeAspect="1"/>
            </p:cNvPicPr>
            <p:nvPr/>
          </p:nvPicPr>
          <p:blipFill rotWithShape="1">
            <a:blip r:embed="rId5"/>
            <a:srcRect b="26678"/>
            <a:stretch/>
          </p:blipFill>
          <p:spPr>
            <a:xfrm>
              <a:off x="0" y="3665982"/>
              <a:ext cx="12192000" cy="2660073"/>
            </a:xfrm>
            <a:prstGeom prst="rect">
              <a:avLst/>
            </a:prstGeom>
          </p:spPr>
        </p:pic>
        <p:pic>
          <p:nvPicPr>
            <p:cNvPr id="13" name="Image 12">
              <a:extLst>
                <a:ext uri="{FF2B5EF4-FFF2-40B4-BE49-F238E27FC236}">
                  <a16:creationId xmlns:a16="http://schemas.microsoft.com/office/drawing/2014/main" id="{A95E4C54-FD5E-48CA-99E9-61F9DC8F1D94}"/>
                </a:ext>
              </a:extLst>
            </p:cNvPr>
            <p:cNvPicPr>
              <a:picLocks noChangeAspect="1"/>
            </p:cNvPicPr>
            <p:nvPr/>
          </p:nvPicPr>
          <p:blipFill rotWithShape="1">
            <a:blip r:embed="rId5"/>
            <a:srcRect l="5178" t="88434" r="22452" b="2401"/>
            <a:stretch/>
          </p:blipFill>
          <p:spPr>
            <a:xfrm>
              <a:off x="768570" y="6504340"/>
              <a:ext cx="8823367" cy="332476"/>
            </a:xfrm>
            <a:prstGeom prst="rect">
              <a:avLst/>
            </a:prstGeom>
          </p:spPr>
        </p:pic>
      </p:grpSp>
    </p:spTree>
    <p:extLst>
      <p:ext uri="{BB962C8B-B14F-4D97-AF65-F5344CB8AC3E}">
        <p14:creationId xmlns:p14="http://schemas.microsoft.com/office/powerpoint/2010/main" val="45696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1" y="91368"/>
            <a:ext cx="9723680" cy="584775"/>
          </a:xfrm>
          <a:prstGeom prst="rect">
            <a:avLst/>
          </a:prstGeom>
          <a:noFill/>
        </p:spPr>
        <p:txBody>
          <a:bodyPr wrap="square" rtlCol="0">
            <a:spAutoFit/>
          </a:bodyPr>
          <a:lstStyle/>
          <a:p>
            <a:pPr algn="r"/>
            <a:r>
              <a:rPr lang="fr-FR" sz="3200" b="1" dirty="0">
                <a:solidFill>
                  <a:srgbClr val="7030A0"/>
                </a:solidFill>
              </a:rPr>
              <a:t>Les 2 indicateurs carbone réglementaires</a:t>
            </a:r>
          </a:p>
        </p:txBody>
      </p:sp>
      <p:pic>
        <p:nvPicPr>
          <p:cNvPr id="9" name="Image 8">
            <a:extLst>
              <a:ext uri="{FF2B5EF4-FFF2-40B4-BE49-F238E27FC236}">
                <a16:creationId xmlns:a16="http://schemas.microsoft.com/office/drawing/2014/main" id="{E17C66C9-035F-471D-B056-2F554CB491C9}"/>
              </a:ext>
            </a:extLst>
          </p:cNvPr>
          <p:cNvPicPr>
            <a:picLocks noChangeAspect="1"/>
          </p:cNvPicPr>
          <p:nvPr/>
        </p:nvPicPr>
        <p:blipFill rotWithShape="1">
          <a:blip r:embed="rId4"/>
          <a:srcRect l="6164" t="66736" r="46616" b="9475"/>
          <a:stretch/>
        </p:blipFill>
        <p:spPr>
          <a:xfrm>
            <a:off x="207893" y="739767"/>
            <a:ext cx="4646194" cy="1161369"/>
          </a:xfrm>
          <a:prstGeom prst="rect">
            <a:avLst/>
          </a:prstGeom>
        </p:spPr>
      </p:pic>
      <p:grpSp>
        <p:nvGrpSpPr>
          <p:cNvPr id="5" name="Groupe 4">
            <a:extLst>
              <a:ext uri="{FF2B5EF4-FFF2-40B4-BE49-F238E27FC236}">
                <a16:creationId xmlns:a16="http://schemas.microsoft.com/office/drawing/2014/main" id="{26DD59C1-9DD5-42D9-A388-53C3FA28CF90}"/>
              </a:ext>
            </a:extLst>
          </p:cNvPr>
          <p:cNvGrpSpPr/>
          <p:nvPr/>
        </p:nvGrpSpPr>
        <p:grpSpPr>
          <a:xfrm>
            <a:off x="0" y="4548684"/>
            <a:ext cx="12192000" cy="2288132"/>
            <a:chOff x="0" y="4548684"/>
            <a:chExt cx="12192000" cy="2288132"/>
          </a:xfrm>
        </p:grpSpPr>
        <p:pic>
          <p:nvPicPr>
            <p:cNvPr id="14" name="Image 13">
              <a:extLst>
                <a:ext uri="{FF2B5EF4-FFF2-40B4-BE49-F238E27FC236}">
                  <a16:creationId xmlns:a16="http://schemas.microsoft.com/office/drawing/2014/main" id="{7A9E7D7A-5E0D-459F-AE53-C1368EC83094}"/>
                </a:ext>
              </a:extLst>
            </p:cNvPr>
            <p:cNvPicPr>
              <a:picLocks noChangeAspect="1"/>
            </p:cNvPicPr>
            <p:nvPr/>
          </p:nvPicPr>
          <p:blipFill rotWithShape="1">
            <a:blip r:embed="rId5"/>
            <a:srcRect t="18100" b="26678"/>
            <a:stretch/>
          </p:blipFill>
          <p:spPr>
            <a:xfrm>
              <a:off x="0" y="4548684"/>
              <a:ext cx="12192000" cy="1777371"/>
            </a:xfrm>
            <a:prstGeom prst="rect">
              <a:avLst/>
            </a:prstGeom>
          </p:spPr>
        </p:pic>
        <p:pic>
          <p:nvPicPr>
            <p:cNvPr id="15" name="Image 14">
              <a:extLst>
                <a:ext uri="{FF2B5EF4-FFF2-40B4-BE49-F238E27FC236}">
                  <a16:creationId xmlns:a16="http://schemas.microsoft.com/office/drawing/2014/main" id="{0881FBC6-9868-47A9-BB02-6F2F7A82630C}"/>
                </a:ext>
              </a:extLst>
            </p:cNvPr>
            <p:cNvPicPr>
              <a:picLocks noChangeAspect="1"/>
            </p:cNvPicPr>
            <p:nvPr/>
          </p:nvPicPr>
          <p:blipFill rotWithShape="1">
            <a:blip r:embed="rId5"/>
            <a:srcRect l="5178" t="88434" r="22452" b="2401"/>
            <a:stretch/>
          </p:blipFill>
          <p:spPr>
            <a:xfrm>
              <a:off x="768570" y="6504340"/>
              <a:ext cx="8823367" cy="332476"/>
            </a:xfrm>
            <a:prstGeom prst="rect">
              <a:avLst/>
            </a:prstGeom>
          </p:spPr>
        </p:pic>
      </p:grpSp>
      <p:pic>
        <p:nvPicPr>
          <p:cNvPr id="20" name="Image 19">
            <a:extLst>
              <a:ext uri="{FF2B5EF4-FFF2-40B4-BE49-F238E27FC236}">
                <a16:creationId xmlns:a16="http://schemas.microsoft.com/office/drawing/2014/main" id="{CFDA12E6-E237-42C4-810C-6D9F28A9B724}"/>
              </a:ext>
            </a:extLst>
          </p:cNvPr>
          <p:cNvPicPr>
            <a:picLocks noChangeAspect="1"/>
          </p:cNvPicPr>
          <p:nvPr/>
        </p:nvPicPr>
        <p:blipFill>
          <a:blip r:embed="rId6"/>
          <a:stretch>
            <a:fillRect/>
          </a:stretch>
        </p:blipFill>
        <p:spPr>
          <a:xfrm>
            <a:off x="5346063" y="854428"/>
            <a:ext cx="6638044" cy="3607341"/>
          </a:xfrm>
          <a:prstGeom prst="rect">
            <a:avLst/>
          </a:prstGeom>
        </p:spPr>
      </p:pic>
      <p:grpSp>
        <p:nvGrpSpPr>
          <p:cNvPr id="4" name="Groupe 3">
            <a:extLst>
              <a:ext uri="{FF2B5EF4-FFF2-40B4-BE49-F238E27FC236}">
                <a16:creationId xmlns:a16="http://schemas.microsoft.com/office/drawing/2014/main" id="{37185E0D-D303-429F-9FDF-8149DBBE651E}"/>
              </a:ext>
            </a:extLst>
          </p:cNvPr>
          <p:cNvGrpSpPr/>
          <p:nvPr/>
        </p:nvGrpSpPr>
        <p:grpSpPr>
          <a:xfrm>
            <a:off x="0" y="2141024"/>
            <a:ext cx="5035138" cy="1096311"/>
            <a:chOff x="0" y="2141024"/>
            <a:chExt cx="5035138" cy="1096311"/>
          </a:xfrm>
        </p:grpSpPr>
        <p:pic>
          <p:nvPicPr>
            <p:cNvPr id="17" name="Image 16">
              <a:extLst>
                <a:ext uri="{FF2B5EF4-FFF2-40B4-BE49-F238E27FC236}">
                  <a16:creationId xmlns:a16="http://schemas.microsoft.com/office/drawing/2014/main" id="{8C8701D6-BED8-4269-89C1-A1CBAC6C13C7}"/>
                </a:ext>
              </a:extLst>
            </p:cNvPr>
            <p:cNvPicPr>
              <a:picLocks noChangeAspect="1"/>
            </p:cNvPicPr>
            <p:nvPr/>
          </p:nvPicPr>
          <p:blipFill rotWithShape="1">
            <a:blip r:embed="rId7"/>
            <a:srcRect r="30514" b="86367"/>
            <a:stretch/>
          </p:blipFill>
          <p:spPr>
            <a:xfrm>
              <a:off x="0" y="2141024"/>
              <a:ext cx="5035138" cy="459181"/>
            </a:xfrm>
            <a:prstGeom prst="rect">
              <a:avLst/>
            </a:prstGeom>
          </p:spPr>
        </p:pic>
        <p:pic>
          <p:nvPicPr>
            <p:cNvPr id="21" name="Image 20">
              <a:extLst>
                <a:ext uri="{FF2B5EF4-FFF2-40B4-BE49-F238E27FC236}">
                  <a16:creationId xmlns:a16="http://schemas.microsoft.com/office/drawing/2014/main" id="{9992E1BA-E38E-4A2A-87C4-E8C6DD27BDF1}"/>
                </a:ext>
              </a:extLst>
            </p:cNvPr>
            <p:cNvPicPr>
              <a:picLocks noChangeAspect="1"/>
            </p:cNvPicPr>
            <p:nvPr/>
          </p:nvPicPr>
          <p:blipFill rotWithShape="1">
            <a:blip r:embed="rId7"/>
            <a:srcRect l="71651" t="10" r="12577" b="86367"/>
            <a:stretch/>
          </p:blipFill>
          <p:spPr>
            <a:xfrm>
              <a:off x="1496290" y="2778490"/>
              <a:ext cx="1142899" cy="458845"/>
            </a:xfrm>
            <a:prstGeom prst="rect">
              <a:avLst/>
            </a:prstGeom>
          </p:spPr>
        </p:pic>
      </p:grpSp>
      <p:sp>
        <p:nvSpPr>
          <p:cNvPr id="3" name="Rectangle 2">
            <a:extLst>
              <a:ext uri="{FF2B5EF4-FFF2-40B4-BE49-F238E27FC236}">
                <a16:creationId xmlns:a16="http://schemas.microsoft.com/office/drawing/2014/main" id="{9F026BEF-5F31-4F33-8C84-355E79EE5BA9}"/>
              </a:ext>
            </a:extLst>
          </p:cNvPr>
          <p:cNvSpPr/>
          <p:nvPr/>
        </p:nvSpPr>
        <p:spPr>
          <a:xfrm>
            <a:off x="11507190" y="2078862"/>
            <a:ext cx="581891" cy="2561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80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1" y="91368"/>
            <a:ext cx="9723680" cy="584775"/>
          </a:xfrm>
          <a:prstGeom prst="rect">
            <a:avLst/>
          </a:prstGeom>
          <a:noFill/>
        </p:spPr>
        <p:txBody>
          <a:bodyPr wrap="square" rtlCol="0">
            <a:spAutoFit/>
          </a:bodyPr>
          <a:lstStyle/>
          <a:p>
            <a:pPr algn="r"/>
            <a:r>
              <a:rPr lang="fr-FR" sz="3200" b="1" dirty="0">
                <a:solidFill>
                  <a:srgbClr val="7030A0"/>
                </a:solidFill>
              </a:rPr>
              <a:t>Les 2 indicateurs carbone réglementaires</a:t>
            </a:r>
          </a:p>
        </p:txBody>
      </p:sp>
      <p:pic>
        <p:nvPicPr>
          <p:cNvPr id="14" name="Image 13">
            <a:extLst>
              <a:ext uri="{FF2B5EF4-FFF2-40B4-BE49-F238E27FC236}">
                <a16:creationId xmlns:a16="http://schemas.microsoft.com/office/drawing/2014/main" id="{7A9E7D7A-5E0D-459F-AE53-C1368EC83094}"/>
              </a:ext>
            </a:extLst>
          </p:cNvPr>
          <p:cNvPicPr>
            <a:picLocks noChangeAspect="1"/>
          </p:cNvPicPr>
          <p:nvPr/>
        </p:nvPicPr>
        <p:blipFill rotWithShape="1">
          <a:blip r:embed="rId4"/>
          <a:srcRect t="18100" b="26678"/>
          <a:stretch/>
        </p:blipFill>
        <p:spPr>
          <a:xfrm>
            <a:off x="0" y="4548684"/>
            <a:ext cx="12192000" cy="1777371"/>
          </a:xfrm>
          <a:prstGeom prst="rect">
            <a:avLst/>
          </a:prstGeom>
        </p:spPr>
      </p:pic>
      <p:pic>
        <p:nvPicPr>
          <p:cNvPr id="15" name="Image 14">
            <a:extLst>
              <a:ext uri="{FF2B5EF4-FFF2-40B4-BE49-F238E27FC236}">
                <a16:creationId xmlns:a16="http://schemas.microsoft.com/office/drawing/2014/main" id="{0881FBC6-9868-47A9-BB02-6F2F7A82630C}"/>
              </a:ext>
            </a:extLst>
          </p:cNvPr>
          <p:cNvPicPr>
            <a:picLocks noChangeAspect="1"/>
          </p:cNvPicPr>
          <p:nvPr/>
        </p:nvPicPr>
        <p:blipFill rotWithShape="1">
          <a:blip r:embed="rId4"/>
          <a:srcRect l="5178" t="88434" r="22452" b="2401"/>
          <a:stretch/>
        </p:blipFill>
        <p:spPr>
          <a:xfrm>
            <a:off x="768570" y="6504340"/>
            <a:ext cx="8823367" cy="332476"/>
          </a:xfrm>
          <a:prstGeom prst="rect">
            <a:avLst/>
          </a:prstGeom>
        </p:spPr>
      </p:pic>
      <p:pic>
        <p:nvPicPr>
          <p:cNvPr id="17" name="Image 16">
            <a:extLst>
              <a:ext uri="{FF2B5EF4-FFF2-40B4-BE49-F238E27FC236}">
                <a16:creationId xmlns:a16="http://schemas.microsoft.com/office/drawing/2014/main" id="{8C8701D6-BED8-4269-89C1-A1CBAC6C13C7}"/>
              </a:ext>
            </a:extLst>
          </p:cNvPr>
          <p:cNvPicPr>
            <a:picLocks noChangeAspect="1"/>
          </p:cNvPicPr>
          <p:nvPr/>
        </p:nvPicPr>
        <p:blipFill rotWithShape="1">
          <a:blip r:embed="rId5"/>
          <a:srcRect r="30514" b="86367"/>
          <a:stretch/>
        </p:blipFill>
        <p:spPr>
          <a:xfrm>
            <a:off x="7156862" y="997354"/>
            <a:ext cx="5035138" cy="459181"/>
          </a:xfrm>
          <a:prstGeom prst="rect">
            <a:avLst/>
          </a:prstGeom>
        </p:spPr>
      </p:pic>
      <p:sp>
        <p:nvSpPr>
          <p:cNvPr id="3" name="Rectangle 2">
            <a:extLst>
              <a:ext uri="{FF2B5EF4-FFF2-40B4-BE49-F238E27FC236}">
                <a16:creationId xmlns:a16="http://schemas.microsoft.com/office/drawing/2014/main" id="{9F026BEF-5F31-4F33-8C84-355E79EE5BA9}"/>
              </a:ext>
            </a:extLst>
          </p:cNvPr>
          <p:cNvSpPr/>
          <p:nvPr/>
        </p:nvSpPr>
        <p:spPr>
          <a:xfrm>
            <a:off x="11507190" y="2078862"/>
            <a:ext cx="581891" cy="2561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23AE5395-8BD5-477A-A106-D0F3C153BA9C}"/>
              </a:ext>
            </a:extLst>
          </p:cNvPr>
          <p:cNvPicPr>
            <a:picLocks noChangeAspect="1"/>
          </p:cNvPicPr>
          <p:nvPr/>
        </p:nvPicPr>
        <p:blipFill rotWithShape="1">
          <a:blip r:embed="rId6"/>
          <a:srcRect l="6708" t="26672" r="42582" b="44344"/>
          <a:stretch/>
        </p:blipFill>
        <p:spPr>
          <a:xfrm>
            <a:off x="0" y="606497"/>
            <a:ext cx="5668487" cy="1124970"/>
          </a:xfrm>
          <a:prstGeom prst="rect">
            <a:avLst/>
          </a:prstGeom>
        </p:spPr>
      </p:pic>
      <p:grpSp>
        <p:nvGrpSpPr>
          <p:cNvPr id="4" name="Groupe 3">
            <a:extLst>
              <a:ext uri="{FF2B5EF4-FFF2-40B4-BE49-F238E27FC236}">
                <a16:creationId xmlns:a16="http://schemas.microsoft.com/office/drawing/2014/main" id="{C6F900A4-64B1-4C7E-9E9E-3E361495D385}"/>
              </a:ext>
            </a:extLst>
          </p:cNvPr>
          <p:cNvGrpSpPr/>
          <p:nvPr/>
        </p:nvGrpSpPr>
        <p:grpSpPr>
          <a:xfrm>
            <a:off x="1379379" y="1595006"/>
            <a:ext cx="9826277" cy="2941803"/>
            <a:chOff x="1379379" y="1595006"/>
            <a:chExt cx="9826277" cy="2941803"/>
          </a:xfrm>
        </p:grpSpPr>
        <p:pic>
          <p:nvPicPr>
            <p:cNvPr id="12" name="Image 11">
              <a:extLst>
                <a:ext uri="{FF2B5EF4-FFF2-40B4-BE49-F238E27FC236}">
                  <a16:creationId xmlns:a16="http://schemas.microsoft.com/office/drawing/2014/main" id="{26BB8F79-A9B3-4FCA-B2B9-D78DF6366D6D}"/>
                </a:ext>
              </a:extLst>
            </p:cNvPr>
            <p:cNvPicPr>
              <a:picLocks noChangeAspect="1"/>
            </p:cNvPicPr>
            <p:nvPr/>
          </p:nvPicPr>
          <p:blipFill rotWithShape="1">
            <a:blip r:embed="rId5"/>
            <a:srcRect t="24037" b="13297"/>
            <a:stretch/>
          </p:blipFill>
          <p:spPr>
            <a:xfrm>
              <a:off x="1379379" y="1595006"/>
              <a:ext cx="9826277" cy="2862307"/>
            </a:xfrm>
            <a:prstGeom prst="rect">
              <a:avLst/>
            </a:prstGeom>
          </p:spPr>
        </p:pic>
        <p:sp>
          <p:nvSpPr>
            <p:cNvPr id="2" name="Rectangle 1">
              <a:extLst>
                <a:ext uri="{FF2B5EF4-FFF2-40B4-BE49-F238E27FC236}">
                  <a16:creationId xmlns:a16="http://schemas.microsoft.com/office/drawing/2014/main" id="{80AECDF5-031F-4615-A6A8-04B7AAB0BB77}"/>
                </a:ext>
              </a:extLst>
            </p:cNvPr>
            <p:cNvSpPr/>
            <p:nvPr/>
          </p:nvSpPr>
          <p:spPr>
            <a:xfrm>
              <a:off x="1925645" y="4144323"/>
              <a:ext cx="6268330" cy="39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1" name="Image 20">
            <a:extLst>
              <a:ext uri="{FF2B5EF4-FFF2-40B4-BE49-F238E27FC236}">
                <a16:creationId xmlns:a16="http://schemas.microsoft.com/office/drawing/2014/main" id="{9992E1BA-E38E-4A2A-87C4-E8C6DD27BDF1}"/>
              </a:ext>
            </a:extLst>
          </p:cNvPr>
          <p:cNvPicPr>
            <a:picLocks noChangeAspect="1"/>
          </p:cNvPicPr>
          <p:nvPr/>
        </p:nvPicPr>
        <p:blipFill rotWithShape="1">
          <a:blip r:embed="rId5"/>
          <a:srcRect l="71651" t="10" r="12577" b="86367"/>
          <a:stretch/>
        </p:blipFill>
        <p:spPr>
          <a:xfrm>
            <a:off x="10832821" y="1704692"/>
            <a:ext cx="1142899" cy="458845"/>
          </a:xfrm>
          <a:prstGeom prst="rect">
            <a:avLst/>
          </a:prstGeom>
        </p:spPr>
      </p:pic>
    </p:spTree>
    <p:extLst>
      <p:ext uri="{BB962C8B-B14F-4D97-AF65-F5344CB8AC3E}">
        <p14:creationId xmlns:p14="http://schemas.microsoft.com/office/powerpoint/2010/main" val="242924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41159"/>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84360"/>
            <a:ext cx="9723681" cy="584775"/>
          </a:xfrm>
          <a:prstGeom prst="rect">
            <a:avLst/>
          </a:prstGeom>
          <a:noFill/>
        </p:spPr>
        <p:txBody>
          <a:bodyPr wrap="square" rtlCol="0">
            <a:spAutoFit/>
          </a:bodyPr>
          <a:lstStyle/>
          <a:p>
            <a:pPr algn="r"/>
            <a:r>
              <a:rPr lang="fr-FR" sz="3200" b="1" dirty="0">
                <a:solidFill>
                  <a:srgbClr val="7030A0"/>
                </a:solidFill>
              </a:rPr>
              <a:t>Les valeurs seuils </a:t>
            </a:r>
            <a:r>
              <a:rPr lang="fr-FR" sz="3200" b="1" dirty="0" err="1">
                <a:solidFill>
                  <a:srgbClr val="7030A0"/>
                </a:solidFill>
              </a:rPr>
              <a:t>Ic</a:t>
            </a:r>
            <a:r>
              <a:rPr lang="fr-FR" sz="3200" b="1" baseline="-25000" dirty="0" err="1">
                <a:solidFill>
                  <a:srgbClr val="7030A0"/>
                </a:solidFill>
              </a:rPr>
              <a:t>construction</a:t>
            </a:r>
            <a:r>
              <a:rPr lang="fr-FR" sz="3200" b="1" dirty="0" err="1">
                <a:solidFill>
                  <a:srgbClr val="7030A0"/>
                </a:solidFill>
              </a:rPr>
              <a:t>max</a:t>
            </a:r>
            <a:r>
              <a:rPr lang="fr-FR" sz="3200" b="1" dirty="0">
                <a:solidFill>
                  <a:srgbClr val="7030A0"/>
                </a:solidFill>
              </a:rPr>
              <a:t> et </a:t>
            </a:r>
            <a:r>
              <a:rPr lang="fr-FR" sz="3200" b="1" dirty="0" err="1">
                <a:solidFill>
                  <a:srgbClr val="7030A0"/>
                </a:solidFill>
              </a:rPr>
              <a:t>Ic</a:t>
            </a:r>
            <a:r>
              <a:rPr lang="fr-FR" sz="3200" b="1" baseline="-25000" dirty="0" err="1">
                <a:solidFill>
                  <a:srgbClr val="7030A0"/>
                </a:solidFill>
              </a:rPr>
              <a:t>énergie</a:t>
            </a:r>
            <a:r>
              <a:rPr lang="fr-FR" sz="3200" b="1" dirty="0" err="1">
                <a:solidFill>
                  <a:srgbClr val="7030A0"/>
                </a:solidFill>
              </a:rPr>
              <a:t>max</a:t>
            </a:r>
            <a:r>
              <a:rPr lang="fr-FR" sz="3200" b="1" dirty="0">
                <a:solidFill>
                  <a:srgbClr val="7030A0"/>
                </a:solidFill>
              </a:rPr>
              <a:t> de la</a:t>
            </a:r>
          </a:p>
        </p:txBody>
      </p:sp>
      <p:pic>
        <p:nvPicPr>
          <p:cNvPr id="3" name="Image 2">
            <a:extLst>
              <a:ext uri="{FF2B5EF4-FFF2-40B4-BE49-F238E27FC236}">
                <a16:creationId xmlns:a16="http://schemas.microsoft.com/office/drawing/2014/main" id="{F8E82CBA-181F-4C2B-A8EF-A42740EA4628}"/>
              </a:ext>
            </a:extLst>
          </p:cNvPr>
          <p:cNvPicPr>
            <a:picLocks noChangeAspect="1"/>
          </p:cNvPicPr>
          <p:nvPr/>
        </p:nvPicPr>
        <p:blipFill>
          <a:blip r:embed="rId4"/>
          <a:stretch>
            <a:fillRect/>
          </a:stretch>
        </p:blipFill>
        <p:spPr>
          <a:xfrm>
            <a:off x="850989" y="892961"/>
            <a:ext cx="10618199" cy="5880680"/>
          </a:xfrm>
          <a:prstGeom prst="rect">
            <a:avLst/>
          </a:prstGeom>
        </p:spPr>
      </p:pic>
    </p:spTree>
    <p:extLst>
      <p:ext uri="{BB962C8B-B14F-4D97-AF65-F5344CB8AC3E}">
        <p14:creationId xmlns:p14="http://schemas.microsoft.com/office/powerpoint/2010/main" val="16744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41159"/>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95002" y="84360"/>
            <a:ext cx="9818684" cy="584775"/>
          </a:xfrm>
          <a:prstGeom prst="rect">
            <a:avLst/>
          </a:prstGeom>
          <a:noFill/>
        </p:spPr>
        <p:txBody>
          <a:bodyPr wrap="square" rtlCol="0">
            <a:spAutoFit/>
          </a:bodyPr>
          <a:lstStyle/>
          <a:p>
            <a:pPr algn="r"/>
            <a:r>
              <a:rPr lang="fr-FR" sz="3200" b="1" dirty="0">
                <a:solidFill>
                  <a:srgbClr val="7030A0"/>
                </a:solidFill>
              </a:rPr>
              <a:t>Les incidences des seuils </a:t>
            </a:r>
            <a:r>
              <a:rPr lang="fr-FR" sz="3200" b="1" dirty="0" err="1">
                <a:solidFill>
                  <a:srgbClr val="7030A0"/>
                </a:solidFill>
              </a:rPr>
              <a:t>Ic</a:t>
            </a:r>
            <a:r>
              <a:rPr lang="fr-FR" sz="3200" b="1" baseline="-25000" dirty="0" err="1">
                <a:solidFill>
                  <a:srgbClr val="7030A0"/>
                </a:solidFill>
              </a:rPr>
              <a:t>construction</a:t>
            </a:r>
            <a:r>
              <a:rPr lang="fr-FR" sz="2400" b="1" dirty="0" err="1">
                <a:solidFill>
                  <a:srgbClr val="7030A0"/>
                </a:solidFill>
              </a:rPr>
              <a:t>max</a:t>
            </a:r>
            <a:r>
              <a:rPr lang="fr-FR" sz="3200" b="1" dirty="0">
                <a:solidFill>
                  <a:srgbClr val="7030A0"/>
                </a:solidFill>
              </a:rPr>
              <a:t> et </a:t>
            </a:r>
            <a:r>
              <a:rPr lang="fr-FR" sz="3200" b="1" dirty="0" err="1">
                <a:solidFill>
                  <a:srgbClr val="7030A0"/>
                </a:solidFill>
              </a:rPr>
              <a:t>Ic</a:t>
            </a:r>
            <a:r>
              <a:rPr lang="fr-FR" sz="3200" b="1" baseline="-25000" dirty="0" err="1">
                <a:solidFill>
                  <a:srgbClr val="7030A0"/>
                </a:solidFill>
              </a:rPr>
              <a:t>énergie</a:t>
            </a:r>
            <a:r>
              <a:rPr lang="fr-FR" sz="2400" b="1" dirty="0" err="1">
                <a:solidFill>
                  <a:srgbClr val="7030A0"/>
                </a:solidFill>
              </a:rPr>
              <a:t>max</a:t>
            </a:r>
            <a:r>
              <a:rPr lang="fr-FR" sz="3200" b="1" dirty="0">
                <a:solidFill>
                  <a:srgbClr val="7030A0"/>
                </a:solidFill>
              </a:rPr>
              <a:t> de la</a:t>
            </a:r>
          </a:p>
        </p:txBody>
      </p:sp>
      <p:pic>
        <p:nvPicPr>
          <p:cNvPr id="6" name="Image 5">
            <a:extLst>
              <a:ext uri="{FF2B5EF4-FFF2-40B4-BE49-F238E27FC236}">
                <a16:creationId xmlns:a16="http://schemas.microsoft.com/office/drawing/2014/main" id="{57219EFC-8C96-4DC7-B35E-6021ED83E609}"/>
              </a:ext>
            </a:extLst>
          </p:cNvPr>
          <p:cNvPicPr>
            <a:picLocks noChangeAspect="1"/>
          </p:cNvPicPr>
          <p:nvPr/>
        </p:nvPicPr>
        <p:blipFill rotWithShape="1">
          <a:blip r:embed="rId4"/>
          <a:srcRect t="4439" b="57204"/>
          <a:stretch/>
        </p:blipFill>
        <p:spPr>
          <a:xfrm>
            <a:off x="1811851" y="2471539"/>
            <a:ext cx="9422130" cy="1914922"/>
          </a:xfrm>
          <a:prstGeom prst="rect">
            <a:avLst/>
          </a:prstGeom>
        </p:spPr>
      </p:pic>
      <p:pic>
        <p:nvPicPr>
          <p:cNvPr id="4" name="Image 3">
            <a:extLst>
              <a:ext uri="{FF2B5EF4-FFF2-40B4-BE49-F238E27FC236}">
                <a16:creationId xmlns:a16="http://schemas.microsoft.com/office/drawing/2014/main" id="{298CB00C-CC61-406A-ABC2-7A2980F58D8F}"/>
              </a:ext>
            </a:extLst>
          </p:cNvPr>
          <p:cNvPicPr>
            <a:picLocks noChangeAspect="1"/>
          </p:cNvPicPr>
          <p:nvPr/>
        </p:nvPicPr>
        <p:blipFill>
          <a:blip r:embed="rId5"/>
          <a:stretch>
            <a:fillRect/>
          </a:stretch>
        </p:blipFill>
        <p:spPr>
          <a:xfrm>
            <a:off x="1886703" y="913416"/>
            <a:ext cx="8418594" cy="1313207"/>
          </a:xfrm>
          <a:prstGeom prst="rect">
            <a:avLst/>
          </a:prstGeom>
        </p:spPr>
      </p:pic>
      <p:pic>
        <p:nvPicPr>
          <p:cNvPr id="9" name="Image 8">
            <a:extLst>
              <a:ext uri="{FF2B5EF4-FFF2-40B4-BE49-F238E27FC236}">
                <a16:creationId xmlns:a16="http://schemas.microsoft.com/office/drawing/2014/main" id="{9921A03C-0A45-4C68-B77C-CD5F3080DFDD}"/>
              </a:ext>
            </a:extLst>
          </p:cNvPr>
          <p:cNvPicPr>
            <a:picLocks noChangeAspect="1"/>
          </p:cNvPicPr>
          <p:nvPr/>
        </p:nvPicPr>
        <p:blipFill rotWithShape="1">
          <a:blip r:embed="rId4"/>
          <a:srcRect t="53302"/>
          <a:stretch/>
        </p:blipFill>
        <p:spPr>
          <a:xfrm>
            <a:off x="1811851" y="4510338"/>
            <a:ext cx="9422130" cy="2331380"/>
          </a:xfrm>
          <a:prstGeom prst="rect">
            <a:avLst/>
          </a:prstGeom>
        </p:spPr>
      </p:pic>
      <p:pic>
        <p:nvPicPr>
          <p:cNvPr id="10" name="Image 9">
            <a:extLst>
              <a:ext uri="{FF2B5EF4-FFF2-40B4-BE49-F238E27FC236}">
                <a16:creationId xmlns:a16="http://schemas.microsoft.com/office/drawing/2014/main" id="{E970F65C-88F7-47D4-8E0F-137108BD3720}"/>
              </a:ext>
            </a:extLst>
          </p:cNvPr>
          <p:cNvPicPr>
            <a:picLocks noChangeAspect="1"/>
          </p:cNvPicPr>
          <p:nvPr/>
        </p:nvPicPr>
        <p:blipFill rotWithShape="1">
          <a:blip r:embed="rId6"/>
          <a:srcRect l="6164" t="66736" r="80259" b="23119"/>
          <a:stretch/>
        </p:blipFill>
        <p:spPr>
          <a:xfrm>
            <a:off x="70461" y="1252132"/>
            <a:ext cx="1157769" cy="429228"/>
          </a:xfrm>
          <a:prstGeom prst="rect">
            <a:avLst/>
          </a:prstGeom>
        </p:spPr>
      </p:pic>
      <p:pic>
        <p:nvPicPr>
          <p:cNvPr id="11" name="Image 10">
            <a:extLst>
              <a:ext uri="{FF2B5EF4-FFF2-40B4-BE49-F238E27FC236}">
                <a16:creationId xmlns:a16="http://schemas.microsoft.com/office/drawing/2014/main" id="{7811C92D-197D-4F7B-ACC9-4185519824B8}"/>
              </a:ext>
            </a:extLst>
          </p:cNvPr>
          <p:cNvPicPr>
            <a:picLocks noChangeAspect="1"/>
          </p:cNvPicPr>
          <p:nvPr/>
        </p:nvPicPr>
        <p:blipFill rotWithShape="1">
          <a:blip r:embed="rId6"/>
          <a:srcRect l="8158" t="25069" r="73676" b="63800"/>
          <a:stretch/>
        </p:blipFill>
        <p:spPr>
          <a:xfrm>
            <a:off x="-18678" y="3619184"/>
            <a:ext cx="1741390" cy="370460"/>
          </a:xfrm>
          <a:prstGeom prst="rect">
            <a:avLst/>
          </a:prstGeom>
        </p:spPr>
      </p:pic>
    </p:spTree>
    <p:extLst>
      <p:ext uri="{BB962C8B-B14F-4D97-AF65-F5344CB8AC3E}">
        <p14:creationId xmlns:p14="http://schemas.microsoft.com/office/powerpoint/2010/main" val="177398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65316"/>
            <a:ext cx="9723680" cy="584775"/>
          </a:xfrm>
          <a:prstGeom prst="rect">
            <a:avLst/>
          </a:prstGeom>
          <a:noFill/>
        </p:spPr>
        <p:txBody>
          <a:bodyPr wrap="square" rtlCol="0">
            <a:spAutoFit/>
          </a:bodyPr>
          <a:lstStyle/>
          <a:p>
            <a:pPr algn="r"/>
            <a:r>
              <a:rPr lang="fr-FR" sz="3200" b="1" dirty="0">
                <a:solidFill>
                  <a:srgbClr val="7030A0"/>
                </a:solidFill>
              </a:rPr>
              <a:t>Les 6 indicateurs réglementés de la</a:t>
            </a:r>
          </a:p>
        </p:txBody>
      </p:sp>
      <p:pic>
        <p:nvPicPr>
          <p:cNvPr id="6" name="Image 5">
            <a:extLst>
              <a:ext uri="{FF2B5EF4-FFF2-40B4-BE49-F238E27FC236}">
                <a16:creationId xmlns:a16="http://schemas.microsoft.com/office/drawing/2014/main" id="{465930B1-3548-43F2-B0A9-8E5187DF919F}"/>
              </a:ext>
            </a:extLst>
          </p:cNvPr>
          <p:cNvPicPr>
            <a:picLocks noChangeAspect="1"/>
          </p:cNvPicPr>
          <p:nvPr/>
        </p:nvPicPr>
        <p:blipFill>
          <a:blip r:embed="rId4"/>
          <a:stretch>
            <a:fillRect/>
          </a:stretch>
        </p:blipFill>
        <p:spPr>
          <a:xfrm>
            <a:off x="106305" y="924197"/>
            <a:ext cx="11979390" cy="5868487"/>
          </a:xfrm>
          <a:prstGeom prst="rect">
            <a:avLst/>
          </a:prstGeom>
        </p:spPr>
      </p:pic>
      <p:sp>
        <p:nvSpPr>
          <p:cNvPr id="9" name="Rectangle 8">
            <a:extLst>
              <a:ext uri="{FF2B5EF4-FFF2-40B4-BE49-F238E27FC236}">
                <a16:creationId xmlns:a16="http://schemas.microsoft.com/office/drawing/2014/main" id="{7E10E563-05DB-43BB-BA40-70297B580049}"/>
              </a:ext>
            </a:extLst>
          </p:cNvPr>
          <p:cNvSpPr/>
          <p:nvPr/>
        </p:nvSpPr>
        <p:spPr>
          <a:xfrm>
            <a:off x="8370619" y="2103087"/>
            <a:ext cx="3420094" cy="152927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105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41159"/>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84360"/>
            <a:ext cx="9723681" cy="584775"/>
          </a:xfrm>
          <a:prstGeom prst="rect">
            <a:avLst/>
          </a:prstGeom>
          <a:noFill/>
        </p:spPr>
        <p:txBody>
          <a:bodyPr wrap="square" rtlCol="0">
            <a:spAutoFit/>
          </a:bodyPr>
          <a:lstStyle/>
          <a:p>
            <a:pPr algn="r"/>
            <a:r>
              <a:rPr lang="fr-FR" sz="3200" b="1" dirty="0">
                <a:solidFill>
                  <a:srgbClr val="7030A0"/>
                </a:solidFill>
              </a:rPr>
              <a:t>L’indicateur DH (Degrés Heures d’inconfort) de la</a:t>
            </a:r>
          </a:p>
        </p:txBody>
      </p:sp>
      <p:pic>
        <p:nvPicPr>
          <p:cNvPr id="9" name="Image 8">
            <a:extLst>
              <a:ext uri="{FF2B5EF4-FFF2-40B4-BE49-F238E27FC236}">
                <a16:creationId xmlns:a16="http://schemas.microsoft.com/office/drawing/2014/main" id="{63B6513D-E87E-4808-A640-4AEA114D9677}"/>
              </a:ext>
            </a:extLst>
          </p:cNvPr>
          <p:cNvPicPr>
            <a:picLocks noChangeAspect="1"/>
          </p:cNvPicPr>
          <p:nvPr/>
        </p:nvPicPr>
        <p:blipFill rotWithShape="1">
          <a:blip r:embed="rId4"/>
          <a:srcRect l="2886"/>
          <a:stretch/>
        </p:blipFill>
        <p:spPr>
          <a:xfrm>
            <a:off x="0" y="2831213"/>
            <a:ext cx="4928259" cy="3588014"/>
          </a:xfrm>
          <a:prstGeom prst="rect">
            <a:avLst/>
          </a:prstGeom>
        </p:spPr>
      </p:pic>
      <p:pic>
        <p:nvPicPr>
          <p:cNvPr id="3" name="Image 2">
            <a:extLst>
              <a:ext uri="{FF2B5EF4-FFF2-40B4-BE49-F238E27FC236}">
                <a16:creationId xmlns:a16="http://schemas.microsoft.com/office/drawing/2014/main" id="{C0CB7C86-CAC8-41A6-B1E0-3143E095ABFA}"/>
              </a:ext>
            </a:extLst>
          </p:cNvPr>
          <p:cNvPicPr>
            <a:picLocks noChangeAspect="1"/>
          </p:cNvPicPr>
          <p:nvPr/>
        </p:nvPicPr>
        <p:blipFill rotWithShape="1">
          <a:blip r:embed="rId5"/>
          <a:srcRect l="6052" t="52852"/>
          <a:stretch/>
        </p:blipFill>
        <p:spPr>
          <a:xfrm>
            <a:off x="4528225" y="1516659"/>
            <a:ext cx="7426888" cy="1333674"/>
          </a:xfrm>
          <a:prstGeom prst="rect">
            <a:avLst/>
          </a:prstGeom>
        </p:spPr>
      </p:pic>
      <p:pic>
        <p:nvPicPr>
          <p:cNvPr id="11" name="Image 10">
            <a:extLst>
              <a:ext uri="{FF2B5EF4-FFF2-40B4-BE49-F238E27FC236}">
                <a16:creationId xmlns:a16="http://schemas.microsoft.com/office/drawing/2014/main" id="{3F7BAA36-479F-4E9D-A535-C121E26A9681}"/>
              </a:ext>
            </a:extLst>
          </p:cNvPr>
          <p:cNvPicPr>
            <a:picLocks noChangeAspect="1"/>
          </p:cNvPicPr>
          <p:nvPr/>
        </p:nvPicPr>
        <p:blipFill>
          <a:blip r:embed="rId6"/>
          <a:stretch>
            <a:fillRect/>
          </a:stretch>
        </p:blipFill>
        <p:spPr>
          <a:xfrm>
            <a:off x="4765113" y="2977738"/>
            <a:ext cx="7426887" cy="3061630"/>
          </a:xfrm>
          <a:prstGeom prst="rect">
            <a:avLst/>
          </a:prstGeom>
        </p:spPr>
      </p:pic>
      <p:grpSp>
        <p:nvGrpSpPr>
          <p:cNvPr id="5" name="Groupe 4">
            <a:extLst>
              <a:ext uri="{FF2B5EF4-FFF2-40B4-BE49-F238E27FC236}">
                <a16:creationId xmlns:a16="http://schemas.microsoft.com/office/drawing/2014/main" id="{C09C2687-83CC-4E90-BBB4-7963293C8310}"/>
              </a:ext>
            </a:extLst>
          </p:cNvPr>
          <p:cNvGrpSpPr/>
          <p:nvPr/>
        </p:nvGrpSpPr>
        <p:grpSpPr>
          <a:xfrm>
            <a:off x="1" y="607472"/>
            <a:ext cx="8575964" cy="1103348"/>
            <a:chOff x="1" y="607472"/>
            <a:chExt cx="8575964" cy="1103348"/>
          </a:xfrm>
        </p:grpSpPr>
        <p:pic>
          <p:nvPicPr>
            <p:cNvPr id="10" name="Image 9">
              <a:extLst>
                <a:ext uri="{FF2B5EF4-FFF2-40B4-BE49-F238E27FC236}">
                  <a16:creationId xmlns:a16="http://schemas.microsoft.com/office/drawing/2014/main" id="{1ABE4DE6-01EF-4B40-8786-7B6656A47850}"/>
                </a:ext>
              </a:extLst>
            </p:cNvPr>
            <p:cNvPicPr>
              <a:picLocks noChangeAspect="1"/>
            </p:cNvPicPr>
            <p:nvPr/>
          </p:nvPicPr>
          <p:blipFill rotWithShape="1">
            <a:blip r:embed="rId5"/>
            <a:srcRect l="592" r="83376" b="67694"/>
            <a:stretch/>
          </p:blipFill>
          <p:spPr>
            <a:xfrm>
              <a:off x="1" y="794654"/>
              <a:ext cx="1270660" cy="916166"/>
            </a:xfrm>
            <a:prstGeom prst="rect">
              <a:avLst/>
            </a:prstGeom>
          </p:spPr>
        </p:pic>
        <p:pic>
          <p:nvPicPr>
            <p:cNvPr id="12" name="Image 11">
              <a:extLst>
                <a:ext uri="{FF2B5EF4-FFF2-40B4-BE49-F238E27FC236}">
                  <a16:creationId xmlns:a16="http://schemas.microsoft.com/office/drawing/2014/main" id="{BBA3A32F-3657-41D0-A15F-532E211665FE}"/>
                </a:ext>
              </a:extLst>
            </p:cNvPr>
            <p:cNvPicPr>
              <a:picLocks noChangeAspect="1"/>
            </p:cNvPicPr>
            <p:nvPr/>
          </p:nvPicPr>
          <p:blipFill rotWithShape="1">
            <a:blip r:embed="rId5"/>
            <a:srcRect l="27080" r="12276" b="78693"/>
            <a:stretch/>
          </p:blipFill>
          <p:spPr>
            <a:xfrm>
              <a:off x="1343893" y="607472"/>
              <a:ext cx="7232072" cy="909187"/>
            </a:xfrm>
            <a:prstGeom prst="rect">
              <a:avLst/>
            </a:prstGeom>
          </p:spPr>
        </p:pic>
      </p:grpSp>
    </p:spTree>
    <p:extLst>
      <p:ext uri="{BB962C8B-B14F-4D97-AF65-F5344CB8AC3E}">
        <p14:creationId xmlns:p14="http://schemas.microsoft.com/office/powerpoint/2010/main" val="5115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41159"/>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FC93408-34E7-41D0-94B5-B58A99EB6A63}"/>
              </a:ext>
            </a:extLst>
          </p:cNvPr>
          <p:cNvSpPr txBox="1"/>
          <p:nvPr/>
        </p:nvSpPr>
        <p:spPr>
          <a:xfrm>
            <a:off x="0" y="84360"/>
            <a:ext cx="9723681" cy="584775"/>
          </a:xfrm>
          <a:prstGeom prst="rect">
            <a:avLst/>
          </a:prstGeom>
          <a:noFill/>
        </p:spPr>
        <p:txBody>
          <a:bodyPr wrap="square" rtlCol="0">
            <a:spAutoFit/>
          </a:bodyPr>
          <a:lstStyle/>
          <a:p>
            <a:pPr algn="r"/>
            <a:r>
              <a:rPr lang="fr-FR" sz="3200" b="1" dirty="0">
                <a:solidFill>
                  <a:srgbClr val="7030A0"/>
                </a:solidFill>
              </a:rPr>
              <a:t>Les clés de la réussite de la</a:t>
            </a:r>
          </a:p>
        </p:txBody>
      </p:sp>
      <p:pic>
        <p:nvPicPr>
          <p:cNvPr id="3" name="Image 2">
            <a:extLst>
              <a:ext uri="{FF2B5EF4-FFF2-40B4-BE49-F238E27FC236}">
                <a16:creationId xmlns:a16="http://schemas.microsoft.com/office/drawing/2014/main" id="{31F04A8C-06E6-49C9-A5D3-B2FAEA3C2D2C}"/>
              </a:ext>
            </a:extLst>
          </p:cNvPr>
          <p:cNvPicPr>
            <a:picLocks noChangeAspect="1"/>
          </p:cNvPicPr>
          <p:nvPr/>
        </p:nvPicPr>
        <p:blipFill>
          <a:blip r:embed="rId4"/>
          <a:stretch>
            <a:fillRect/>
          </a:stretch>
        </p:blipFill>
        <p:spPr>
          <a:xfrm>
            <a:off x="0" y="851873"/>
            <a:ext cx="12192000" cy="5993936"/>
          </a:xfrm>
          <a:prstGeom prst="rect">
            <a:avLst/>
          </a:prstGeom>
        </p:spPr>
      </p:pic>
    </p:spTree>
    <p:extLst>
      <p:ext uri="{BB962C8B-B14F-4D97-AF65-F5344CB8AC3E}">
        <p14:creationId xmlns:p14="http://schemas.microsoft.com/office/powerpoint/2010/main" val="355045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41159"/>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84360"/>
            <a:ext cx="9723681" cy="584775"/>
          </a:xfrm>
          <a:prstGeom prst="rect">
            <a:avLst/>
          </a:prstGeom>
          <a:noFill/>
        </p:spPr>
        <p:txBody>
          <a:bodyPr wrap="square" rtlCol="0">
            <a:spAutoFit/>
          </a:bodyPr>
          <a:lstStyle/>
          <a:p>
            <a:pPr algn="r"/>
            <a:r>
              <a:rPr lang="fr-FR" sz="3200" b="1" dirty="0">
                <a:solidFill>
                  <a:srgbClr val="7030A0"/>
                </a:solidFill>
              </a:rPr>
              <a:t>Les principales évolutions accompagnant la</a:t>
            </a:r>
          </a:p>
        </p:txBody>
      </p:sp>
      <p:pic>
        <p:nvPicPr>
          <p:cNvPr id="3" name="Image 2">
            <a:extLst>
              <a:ext uri="{FF2B5EF4-FFF2-40B4-BE49-F238E27FC236}">
                <a16:creationId xmlns:a16="http://schemas.microsoft.com/office/drawing/2014/main" id="{6790ED7F-43A1-4512-8DAC-6442F635DF02}"/>
              </a:ext>
            </a:extLst>
          </p:cNvPr>
          <p:cNvPicPr>
            <a:picLocks noChangeAspect="1"/>
          </p:cNvPicPr>
          <p:nvPr/>
        </p:nvPicPr>
        <p:blipFill>
          <a:blip r:embed="rId4"/>
          <a:stretch>
            <a:fillRect/>
          </a:stretch>
        </p:blipFill>
        <p:spPr>
          <a:xfrm>
            <a:off x="105320" y="929503"/>
            <a:ext cx="12086512" cy="5844137"/>
          </a:xfrm>
          <a:prstGeom prst="rect">
            <a:avLst/>
          </a:prstGeom>
        </p:spPr>
      </p:pic>
    </p:spTree>
    <p:extLst>
      <p:ext uri="{BB962C8B-B14F-4D97-AF65-F5344CB8AC3E}">
        <p14:creationId xmlns:p14="http://schemas.microsoft.com/office/powerpoint/2010/main" val="71300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56313"/>
            <a:ext cx="9723680" cy="584775"/>
          </a:xfrm>
          <a:prstGeom prst="rect">
            <a:avLst/>
          </a:prstGeom>
          <a:noFill/>
        </p:spPr>
        <p:txBody>
          <a:bodyPr wrap="square" rtlCol="0">
            <a:spAutoFit/>
          </a:bodyPr>
          <a:lstStyle/>
          <a:p>
            <a:pPr algn="r"/>
            <a:r>
              <a:rPr lang="fr-FR" sz="3200" b="1" dirty="0">
                <a:solidFill>
                  <a:srgbClr val="7030A0"/>
                </a:solidFill>
              </a:rPr>
              <a:t>Les 3 objectifs de la</a:t>
            </a:r>
          </a:p>
        </p:txBody>
      </p:sp>
      <p:pic>
        <p:nvPicPr>
          <p:cNvPr id="6" name="Image 5">
            <a:extLst>
              <a:ext uri="{FF2B5EF4-FFF2-40B4-BE49-F238E27FC236}">
                <a16:creationId xmlns:a16="http://schemas.microsoft.com/office/drawing/2014/main" id="{8E8F14A6-D5DD-4A59-B7DB-96E8FA043F96}"/>
              </a:ext>
            </a:extLst>
          </p:cNvPr>
          <p:cNvPicPr>
            <a:picLocks noChangeAspect="1"/>
          </p:cNvPicPr>
          <p:nvPr/>
        </p:nvPicPr>
        <p:blipFill rotWithShape="1">
          <a:blip r:embed="rId4"/>
          <a:srcRect r="69610"/>
          <a:stretch/>
        </p:blipFill>
        <p:spPr>
          <a:xfrm>
            <a:off x="0" y="1012796"/>
            <a:ext cx="3705101" cy="5389756"/>
          </a:xfrm>
          <a:prstGeom prst="rect">
            <a:avLst/>
          </a:prstGeom>
        </p:spPr>
      </p:pic>
      <p:pic>
        <p:nvPicPr>
          <p:cNvPr id="9" name="Image 8">
            <a:extLst>
              <a:ext uri="{FF2B5EF4-FFF2-40B4-BE49-F238E27FC236}">
                <a16:creationId xmlns:a16="http://schemas.microsoft.com/office/drawing/2014/main" id="{F28E19C6-0E36-48BB-985B-B9947188B31D}"/>
              </a:ext>
            </a:extLst>
          </p:cNvPr>
          <p:cNvPicPr>
            <a:picLocks noChangeAspect="1"/>
          </p:cNvPicPr>
          <p:nvPr/>
        </p:nvPicPr>
        <p:blipFill rotWithShape="1">
          <a:blip r:embed="rId4"/>
          <a:srcRect l="69610"/>
          <a:stretch/>
        </p:blipFill>
        <p:spPr>
          <a:xfrm>
            <a:off x="8453019" y="1012796"/>
            <a:ext cx="3705102" cy="5389756"/>
          </a:xfrm>
          <a:prstGeom prst="rect">
            <a:avLst/>
          </a:prstGeom>
        </p:spPr>
      </p:pic>
      <p:pic>
        <p:nvPicPr>
          <p:cNvPr id="10" name="Image 9">
            <a:extLst>
              <a:ext uri="{FF2B5EF4-FFF2-40B4-BE49-F238E27FC236}">
                <a16:creationId xmlns:a16="http://schemas.microsoft.com/office/drawing/2014/main" id="{8D5F986C-6B0E-4500-81E3-59CFC1D9610A}"/>
              </a:ext>
            </a:extLst>
          </p:cNvPr>
          <p:cNvPicPr>
            <a:picLocks noChangeAspect="1"/>
          </p:cNvPicPr>
          <p:nvPr/>
        </p:nvPicPr>
        <p:blipFill rotWithShape="1">
          <a:blip r:embed="rId4"/>
          <a:srcRect l="32143" r="35130"/>
          <a:stretch/>
        </p:blipFill>
        <p:spPr>
          <a:xfrm>
            <a:off x="3958441" y="1012796"/>
            <a:ext cx="3990109" cy="5389756"/>
          </a:xfrm>
          <a:prstGeom prst="rect">
            <a:avLst/>
          </a:prstGeom>
        </p:spPr>
      </p:pic>
    </p:spTree>
    <p:extLst>
      <p:ext uri="{BB962C8B-B14F-4D97-AF65-F5344CB8AC3E}">
        <p14:creationId xmlns:p14="http://schemas.microsoft.com/office/powerpoint/2010/main" val="182014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41159"/>
            <a:ext cx="2468320" cy="7675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43728D1-0005-48EB-9410-9058A6C44E9C}"/>
              </a:ext>
            </a:extLst>
          </p:cNvPr>
          <p:cNvPicPr>
            <a:picLocks noChangeAspect="1"/>
          </p:cNvPicPr>
          <p:nvPr/>
        </p:nvPicPr>
        <p:blipFill>
          <a:blip r:embed="rId4"/>
          <a:stretch>
            <a:fillRect/>
          </a:stretch>
        </p:blipFill>
        <p:spPr>
          <a:xfrm>
            <a:off x="-72202" y="1001487"/>
            <a:ext cx="12092104" cy="5772154"/>
          </a:xfrm>
          <a:prstGeom prst="rect">
            <a:avLst/>
          </a:prstGeom>
        </p:spPr>
      </p:pic>
      <p:sp>
        <p:nvSpPr>
          <p:cNvPr id="7" name="ZoneTexte 6">
            <a:extLst>
              <a:ext uri="{FF2B5EF4-FFF2-40B4-BE49-F238E27FC236}">
                <a16:creationId xmlns:a16="http://schemas.microsoft.com/office/drawing/2014/main" id="{BFC93408-34E7-41D0-94B5-B58A99EB6A63}"/>
              </a:ext>
            </a:extLst>
          </p:cNvPr>
          <p:cNvSpPr txBox="1"/>
          <p:nvPr/>
        </p:nvSpPr>
        <p:spPr>
          <a:xfrm>
            <a:off x="0" y="84360"/>
            <a:ext cx="9723681" cy="584775"/>
          </a:xfrm>
          <a:prstGeom prst="rect">
            <a:avLst/>
          </a:prstGeom>
          <a:noFill/>
        </p:spPr>
        <p:txBody>
          <a:bodyPr wrap="square" rtlCol="0">
            <a:spAutoFit/>
          </a:bodyPr>
          <a:lstStyle/>
          <a:p>
            <a:pPr algn="r"/>
            <a:r>
              <a:rPr lang="fr-FR" sz="3200" b="1" dirty="0">
                <a:solidFill>
                  <a:srgbClr val="7030A0"/>
                </a:solidFill>
              </a:rPr>
              <a:t>Les principales évolutions accompagnant la</a:t>
            </a:r>
          </a:p>
        </p:txBody>
      </p:sp>
    </p:spTree>
    <p:extLst>
      <p:ext uri="{BB962C8B-B14F-4D97-AF65-F5344CB8AC3E}">
        <p14:creationId xmlns:p14="http://schemas.microsoft.com/office/powerpoint/2010/main" val="35343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65316"/>
            <a:ext cx="9723680" cy="584775"/>
          </a:xfrm>
          <a:prstGeom prst="rect">
            <a:avLst/>
          </a:prstGeom>
          <a:noFill/>
        </p:spPr>
        <p:txBody>
          <a:bodyPr wrap="square" rtlCol="0">
            <a:spAutoFit/>
          </a:bodyPr>
          <a:lstStyle/>
          <a:p>
            <a:pPr algn="r"/>
            <a:r>
              <a:rPr lang="fr-FR" sz="3200" b="1" dirty="0">
                <a:solidFill>
                  <a:srgbClr val="7030A0"/>
                </a:solidFill>
              </a:rPr>
              <a:t>Les 6 indicateurs réglementés de la</a:t>
            </a:r>
          </a:p>
        </p:txBody>
      </p:sp>
      <p:pic>
        <p:nvPicPr>
          <p:cNvPr id="6" name="Image 5">
            <a:extLst>
              <a:ext uri="{FF2B5EF4-FFF2-40B4-BE49-F238E27FC236}">
                <a16:creationId xmlns:a16="http://schemas.microsoft.com/office/drawing/2014/main" id="{465930B1-3548-43F2-B0A9-8E5187DF919F}"/>
              </a:ext>
            </a:extLst>
          </p:cNvPr>
          <p:cNvPicPr>
            <a:picLocks noChangeAspect="1"/>
          </p:cNvPicPr>
          <p:nvPr/>
        </p:nvPicPr>
        <p:blipFill>
          <a:blip r:embed="rId4"/>
          <a:stretch>
            <a:fillRect/>
          </a:stretch>
        </p:blipFill>
        <p:spPr>
          <a:xfrm>
            <a:off x="106305" y="924197"/>
            <a:ext cx="11979390" cy="5868487"/>
          </a:xfrm>
          <a:prstGeom prst="rect">
            <a:avLst/>
          </a:prstGeom>
        </p:spPr>
      </p:pic>
      <p:sp>
        <p:nvSpPr>
          <p:cNvPr id="7" name="Rectangle 6">
            <a:extLst>
              <a:ext uri="{FF2B5EF4-FFF2-40B4-BE49-F238E27FC236}">
                <a16:creationId xmlns:a16="http://schemas.microsoft.com/office/drawing/2014/main" id="{CFE455DC-4664-4897-8DEB-833CF65F938E}"/>
              </a:ext>
            </a:extLst>
          </p:cNvPr>
          <p:cNvSpPr/>
          <p:nvPr/>
        </p:nvSpPr>
        <p:spPr>
          <a:xfrm>
            <a:off x="369455" y="2152073"/>
            <a:ext cx="3408218" cy="100676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8351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91368"/>
            <a:ext cx="9723680" cy="584775"/>
          </a:xfrm>
          <a:prstGeom prst="rect">
            <a:avLst/>
          </a:prstGeom>
          <a:noFill/>
        </p:spPr>
        <p:txBody>
          <a:bodyPr wrap="square" rtlCol="0">
            <a:spAutoFit/>
          </a:bodyPr>
          <a:lstStyle/>
          <a:p>
            <a:pPr algn="r"/>
            <a:r>
              <a:rPr lang="fr-FR" sz="3200" b="1" dirty="0">
                <a:solidFill>
                  <a:srgbClr val="7030A0"/>
                </a:solidFill>
              </a:rPr>
              <a:t>Indicateur Bbio de la</a:t>
            </a:r>
          </a:p>
        </p:txBody>
      </p:sp>
      <p:pic>
        <p:nvPicPr>
          <p:cNvPr id="6" name="Image 5">
            <a:extLst>
              <a:ext uri="{FF2B5EF4-FFF2-40B4-BE49-F238E27FC236}">
                <a16:creationId xmlns:a16="http://schemas.microsoft.com/office/drawing/2014/main" id="{7694C504-0CBF-4F92-ADD5-555A59B8CB2E}"/>
              </a:ext>
            </a:extLst>
          </p:cNvPr>
          <p:cNvPicPr>
            <a:picLocks noChangeAspect="1"/>
          </p:cNvPicPr>
          <p:nvPr/>
        </p:nvPicPr>
        <p:blipFill>
          <a:blip r:embed="rId4"/>
          <a:stretch>
            <a:fillRect/>
          </a:stretch>
        </p:blipFill>
        <p:spPr>
          <a:xfrm>
            <a:off x="278870" y="1419497"/>
            <a:ext cx="11634259" cy="3614193"/>
          </a:xfrm>
          <a:prstGeom prst="rect">
            <a:avLst/>
          </a:prstGeom>
        </p:spPr>
      </p:pic>
    </p:spTree>
    <p:extLst>
      <p:ext uri="{BB962C8B-B14F-4D97-AF65-F5344CB8AC3E}">
        <p14:creationId xmlns:p14="http://schemas.microsoft.com/office/powerpoint/2010/main" val="34228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65316"/>
            <a:ext cx="9723680" cy="584775"/>
          </a:xfrm>
          <a:prstGeom prst="rect">
            <a:avLst/>
          </a:prstGeom>
          <a:noFill/>
        </p:spPr>
        <p:txBody>
          <a:bodyPr wrap="square" rtlCol="0">
            <a:spAutoFit/>
          </a:bodyPr>
          <a:lstStyle/>
          <a:p>
            <a:pPr algn="r"/>
            <a:r>
              <a:rPr lang="fr-FR" sz="3200" b="1" dirty="0">
                <a:solidFill>
                  <a:srgbClr val="7030A0"/>
                </a:solidFill>
              </a:rPr>
              <a:t>Les 6 indicateurs réglementés de la</a:t>
            </a:r>
          </a:p>
        </p:txBody>
      </p:sp>
      <p:pic>
        <p:nvPicPr>
          <p:cNvPr id="6" name="Image 5">
            <a:extLst>
              <a:ext uri="{FF2B5EF4-FFF2-40B4-BE49-F238E27FC236}">
                <a16:creationId xmlns:a16="http://schemas.microsoft.com/office/drawing/2014/main" id="{465930B1-3548-43F2-B0A9-8E5187DF919F}"/>
              </a:ext>
            </a:extLst>
          </p:cNvPr>
          <p:cNvPicPr>
            <a:picLocks noChangeAspect="1"/>
          </p:cNvPicPr>
          <p:nvPr/>
        </p:nvPicPr>
        <p:blipFill>
          <a:blip r:embed="rId4"/>
          <a:stretch>
            <a:fillRect/>
          </a:stretch>
        </p:blipFill>
        <p:spPr>
          <a:xfrm>
            <a:off x="106305" y="924197"/>
            <a:ext cx="11979390" cy="5868487"/>
          </a:xfrm>
          <a:prstGeom prst="rect">
            <a:avLst/>
          </a:prstGeom>
        </p:spPr>
      </p:pic>
      <p:sp>
        <p:nvSpPr>
          <p:cNvPr id="7" name="Rectangle 6">
            <a:extLst>
              <a:ext uri="{FF2B5EF4-FFF2-40B4-BE49-F238E27FC236}">
                <a16:creationId xmlns:a16="http://schemas.microsoft.com/office/drawing/2014/main" id="{CFE455DC-4664-4897-8DEB-833CF65F938E}"/>
              </a:ext>
            </a:extLst>
          </p:cNvPr>
          <p:cNvSpPr/>
          <p:nvPr/>
        </p:nvSpPr>
        <p:spPr>
          <a:xfrm>
            <a:off x="405081" y="3149600"/>
            <a:ext cx="3408218" cy="1006763"/>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09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91368"/>
            <a:ext cx="9721115" cy="584775"/>
          </a:xfrm>
          <a:prstGeom prst="rect">
            <a:avLst/>
          </a:prstGeom>
          <a:noFill/>
        </p:spPr>
        <p:txBody>
          <a:bodyPr wrap="square" rtlCol="0">
            <a:spAutoFit/>
          </a:bodyPr>
          <a:lstStyle/>
          <a:p>
            <a:pPr algn="r"/>
            <a:r>
              <a:rPr lang="fr-FR" sz="3200" b="1" dirty="0">
                <a:solidFill>
                  <a:srgbClr val="7030A0"/>
                </a:solidFill>
              </a:rPr>
              <a:t>Indicateur CEP de la</a:t>
            </a:r>
          </a:p>
        </p:txBody>
      </p:sp>
      <p:pic>
        <p:nvPicPr>
          <p:cNvPr id="6" name="Image 5">
            <a:extLst>
              <a:ext uri="{FF2B5EF4-FFF2-40B4-BE49-F238E27FC236}">
                <a16:creationId xmlns:a16="http://schemas.microsoft.com/office/drawing/2014/main" id="{0F4CA05B-FC71-46CC-B437-7BCDC5F41F70}"/>
              </a:ext>
            </a:extLst>
          </p:cNvPr>
          <p:cNvPicPr>
            <a:picLocks noChangeAspect="1"/>
          </p:cNvPicPr>
          <p:nvPr/>
        </p:nvPicPr>
        <p:blipFill>
          <a:blip r:embed="rId4"/>
          <a:stretch>
            <a:fillRect/>
          </a:stretch>
        </p:blipFill>
        <p:spPr>
          <a:xfrm>
            <a:off x="262889" y="924197"/>
            <a:ext cx="11807535" cy="5777119"/>
          </a:xfrm>
          <a:prstGeom prst="rect">
            <a:avLst/>
          </a:prstGeom>
        </p:spPr>
      </p:pic>
    </p:spTree>
    <p:extLst>
      <p:ext uri="{BB962C8B-B14F-4D97-AF65-F5344CB8AC3E}">
        <p14:creationId xmlns:p14="http://schemas.microsoft.com/office/powerpoint/2010/main" val="18895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65316"/>
            <a:ext cx="9723680" cy="584775"/>
          </a:xfrm>
          <a:prstGeom prst="rect">
            <a:avLst/>
          </a:prstGeom>
          <a:noFill/>
        </p:spPr>
        <p:txBody>
          <a:bodyPr wrap="square" rtlCol="0">
            <a:spAutoFit/>
          </a:bodyPr>
          <a:lstStyle/>
          <a:p>
            <a:pPr algn="r"/>
            <a:r>
              <a:rPr lang="fr-FR" sz="3200" b="1" dirty="0">
                <a:solidFill>
                  <a:srgbClr val="7030A0"/>
                </a:solidFill>
              </a:rPr>
              <a:t>Les 6 indicateurs réglementés de la</a:t>
            </a:r>
          </a:p>
        </p:txBody>
      </p:sp>
      <p:pic>
        <p:nvPicPr>
          <p:cNvPr id="6" name="Image 5">
            <a:extLst>
              <a:ext uri="{FF2B5EF4-FFF2-40B4-BE49-F238E27FC236}">
                <a16:creationId xmlns:a16="http://schemas.microsoft.com/office/drawing/2014/main" id="{465930B1-3548-43F2-B0A9-8E5187DF919F}"/>
              </a:ext>
            </a:extLst>
          </p:cNvPr>
          <p:cNvPicPr>
            <a:picLocks noChangeAspect="1"/>
          </p:cNvPicPr>
          <p:nvPr/>
        </p:nvPicPr>
        <p:blipFill>
          <a:blip r:embed="rId4"/>
          <a:stretch>
            <a:fillRect/>
          </a:stretch>
        </p:blipFill>
        <p:spPr>
          <a:xfrm>
            <a:off x="106305" y="924197"/>
            <a:ext cx="11979390" cy="5868487"/>
          </a:xfrm>
          <a:prstGeom prst="rect">
            <a:avLst/>
          </a:prstGeom>
        </p:spPr>
      </p:pic>
      <p:sp>
        <p:nvSpPr>
          <p:cNvPr id="7" name="Rectangle 6">
            <a:extLst>
              <a:ext uri="{FF2B5EF4-FFF2-40B4-BE49-F238E27FC236}">
                <a16:creationId xmlns:a16="http://schemas.microsoft.com/office/drawing/2014/main" id="{CFE455DC-4664-4897-8DEB-833CF65F938E}"/>
              </a:ext>
            </a:extLst>
          </p:cNvPr>
          <p:cNvSpPr/>
          <p:nvPr/>
        </p:nvSpPr>
        <p:spPr>
          <a:xfrm>
            <a:off x="369455" y="4206504"/>
            <a:ext cx="3408218" cy="120864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63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1" y="91368"/>
            <a:ext cx="9723680" cy="584775"/>
          </a:xfrm>
          <a:prstGeom prst="rect">
            <a:avLst/>
          </a:prstGeom>
          <a:noFill/>
        </p:spPr>
        <p:txBody>
          <a:bodyPr wrap="square" rtlCol="0">
            <a:spAutoFit/>
          </a:bodyPr>
          <a:lstStyle/>
          <a:p>
            <a:pPr algn="r"/>
            <a:r>
              <a:rPr lang="fr-FR" sz="3200" b="1" dirty="0">
                <a:solidFill>
                  <a:srgbClr val="7030A0"/>
                </a:solidFill>
              </a:rPr>
              <a:t>Indicateur Cep,nr de la</a:t>
            </a:r>
          </a:p>
        </p:txBody>
      </p:sp>
      <p:pic>
        <p:nvPicPr>
          <p:cNvPr id="6" name="Image 5">
            <a:extLst>
              <a:ext uri="{FF2B5EF4-FFF2-40B4-BE49-F238E27FC236}">
                <a16:creationId xmlns:a16="http://schemas.microsoft.com/office/drawing/2014/main" id="{402C09D3-1784-40C6-AE5C-C43091EFCC45}"/>
              </a:ext>
            </a:extLst>
          </p:cNvPr>
          <p:cNvPicPr>
            <a:picLocks noChangeAspect="1"/>
          </p:cNvPicPr>
          <p:nvPr/>
        </p:nvPicPr>
        <p:blipFill>
          <a:blip r:embed="rId4"/>
          <a:stretch>
            <a:fillRect/>
          </a:stretch>
        </p:blipFill>
        <p:spPr>
          <a:xfrm>
            <a:off x="0" y="1082072"/>
            <a:ext cx="12192000" cy="5619244"/>
          </a:xfrm>
          <a:prstGeom prst="rect">
            <a:avLst/>
          </a:prstGeom>
        </p:spPr>
      </p:pic>
      <p:sp>
        <p:nvSpPr>
          <p:cNvPr id="9" name="Rectangle : coins arrondis 8">
            <a:extLst>
              <a:ext uri="{FF2B5EF4-FFF2-40B4-BE49-F238E27FC236}">
                <a16:creationId xmlns:a16="http://schemas.microsoft.com/office/drawing/2014/main" id="{8597AF47-6F1A-43F4-8DF7-323C06A6E8FA}"/>
              </a:ext>
            </a:extLst>
          </p:cNvPr>
          <p:cNvSpPr/>
          <p:nvPr/>
        </p:nvSpPr>
        <p:spPr>
          <a:xfrm>
            <a:off x="3515095" y="5714937"/>
            <a:ext cx="4132613" cy="472106"/>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4FFBFFC3-CE0F-4239-8B02-972DEF42ECA8}"/>
              </a:ext>
            </a:extLst>
          </p:cNvPr>
          <p:cNvSpPr/>
          <p:nvPr/>
        </p:nvSpPr>
        <p:spPr>
          <a:xfrm>
            <a:off x="3515095" y="6229210"/>
            <a:ext cx="2042557" cy="472106"/>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25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binaire RE2020 : quelles évolutions ? quelles conséquences ? - CSTB  Formations %">
            <a:extLst>
              <a:ext uri="{FF2B5EF4-FFF2-40B4-BE49-F238E27FC236}">
                <a16:creationId xmlns:a16="http://schemas.microsoft.com/office/drawing/2014/main" id="{685567B6-5C53-4070-B83D-FB47A1B20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3680" y="0"/>
            <a:ext cx="2468320" cy="76751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9CD2EF0D-5F0C-4C1C-B29F-D37E0194742F}"/>
              </a:ext>
            </a:extLst>
          </p:cNvPr>
          <p:cNvSpPr txBox="1"/>
          <p:nvPr/>
        </p:nvSpPr>
        <p:spPr>
          <a:xfrm>
            <a:off x="0" y="65316"/>
            <a:ext cx="9723680" cy="584775"/>
          </a:xfrm>
          <a:prstGeom prst="rect">
            <a:avLst/>
          </a:prstGeom>
          <a:noFill/>
        </p:spPr>
        <p:txBody>
          <a:bodyPr wrap="square" rtlCol="0">
            <a:spAutoFit/>
          </a:bodyPr>
          <a:lstStyle/>
          <a:p>
            <a:pPr algn="r"/>
            <a:r>
              <a:rPr lang="fr-FR" sz="3200" b="1" dirty="0">
                <a:solidFill>
                  <a:srgbClr val="7030A0"/>
                </a:solidFill>
              </a:rPr>
              <a:t>Les 6 indicateurs réglementés de la</a:t>
            </a:r>
          </a:p>
        </p:txBody>
      </p:sp>
      <p:pic>
        <p:nvPicPr>
          <p:cNvPr id="6" name="Image 5">
            <a:extLst>
              <a:ext uri="{FF2B5EF4-FFF2-40B4-BE49-F238E27FC236}">
                <a16:creationId xmlns:a16="http://schemas.microsoft.com/office/drawing/2014/main" id="{465930B1-3548-43F2-B0A9-8E5187DF919F}"/>
              </a:ext>
            </a:extLst>
          </p:cNvPr>
          <p:cNvPicPr>
            <a:picLocks noChangeAspect="1"/>
          </p:cNvPicPr>
          <p:nvPr/>
        </p:nvPicPr>
        <p:blipFill>
          <a:blip r:embed="rId4"/>
          <a:stretch>
            <a:fillRect/>
          </a:stretch>
        </p:blipFill>
        <p:spPr>
          <a:xfrm>
            <a:off x="106305" y="924197"/>
            <a:ext cx="11979390" cy="5868487"/>
          </a:xfrm>
          <a:prstGeom prst="rect">
            <a:avLst/>
          </a:prstGeom>
        </p:spPr>
      </p:pic>
      <p:sp>
        <p:nvSpPr>
          <p:cNvPr id="7" name="Rectangle 6">
            <a:extLst>
              <a:ext uri="{FF2B5EF4-FFF2-40B4-BE49-F238E27FC236}">
                <a16:creationId xmlns:a16="http://schemas.microsoft.com/office/drawing/2014/main" id="{CFE455DC-4664-4897-8DEB-833CF65F938E}"/>
              </a:ext>
            </a:extLst>
          </p:cNvPr>
          <p:cNvSpPr/>
          <p:nvPr/>
        </p:nvSpPr>
        <p:spPr>
          <a:xfrm>
            <a:off x="963221" y="5477163"/>
            <a:ext cx="6328228" cy="100676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E10E563-05DB-43BB-BA40-70297B580049}"/>
              </a:ext>
            </a:extLst>
          </p:cNvPr>
          <p:cNvSpPr/>
          <p:nvPr/>
        </p:nvSpPr>
        <p:spPr>
          <a:xfrm>
            <a:off x="4370119" y="2092696"/>
            <a:ext cx="3420094" cy="1529278"/>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23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1341</Words>
  <Application>Microsoft Office PowerPoint</Application>
  <PresentationFormat>Grand écran</PresentationFormat>
  <Paragraphs>112</Paragraphs>
  <Slides>20</Slides>
  <Notes>20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FABRE</dc:creator>
  <cp:lastModifiedBy>Michel FABRE</cp:lastModifiedBy>
  <cp:revision>26</cp:revision>
  <dcterms:created xsi:type="dcterms:W3CDTF">2021-10-07T15:20:35Z</dcterms:created>
  <dcterms:modified xsi:type="dcterms:W3CDTF">2021-10-13T08:27:37Z</dcterms:modified>
</cp:coreProperties>
</file>