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57" r:id="rId4"/>
    <p:sldId id="282" r:id="rId5"/>
    <p:sldId id="283" r:id="rId6"/>
    <p:sldId id="284" r:id="rId7"/>
    <p:sldId id="288" r:id="rId8"/>
    <p:sldId id="287" r:id="rId9"/>
    <p:sldId id="286" r:id="rId10"/>
    <p:sldId id="285" r:id="rId11"/>
    <p:sldId id="289" r:id="rId12"/>
    <p:sldId id="291" r:id="rId13"/>
    <p:sldId id="290" r:id="rId14"/>
    <p:sldId id="292" r:id="rId15"/>
    <p:sldId id="29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23/10/2023 10:22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grpSp>
        <p:nvGrpSpPr>
          <p:cNvPr id="14" name="Group 88">
            <a:extLst>
              <a:ext uri="{FF2B5EF4-FFF2-40B4-BE49-F238E27FC236}">
                <a16:creationId xmlns:a16="http://schemas.microsoft.com/office/drawing/2014/main" id="{0E5B691F-EF32-4959-9647-6E8230B0D1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502400"/>
            <a:ext cx="687387" cy="355600"/>
            <a:chOff x="5223" y="2552"/>
            <a:chExt cx="433" cy="224"/>
          </a:xfrm>
        </p:grpSpPr>
        <p:grpSp>
          <p:nvGrpSpPr>
            <p:cNvPr id="15" name="Group 89">
              <a:extLst>
                <a:ext uri="{FF2B5EF4-FFF2-40B4-BE49-F238E27FC236}">
                  <a16:creationId xmlns:a16="http://schemas.microsoft.com/office/drawing/2014/main" id="{5E7BB64D-3A24-4843-86D1-B5C05A77B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3" y="2552"/>
              <a:ext cx="433" cy="224"/>
              <a:chOff x="5223" y="2552"/>
              <a:chExt cx="433" cy="224"/>
            </a:xfrm>
          </p:grpSpPr>
          <p:pic>
            <p:nvPicPr>
              <p:cNvPr id="17" name="Picture 90">
                <a:extLst>
                  <a:ext uri="{FF2B5EF4-FFF2-40B4-BE49-F238E27FC236}">
                    <a16:creationId xmlns:a16="http://schemas.microsoft.com/office/drawing/2014/main" id="{4EA8B171-D17D-4864-88F5-761E367B83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40" b="8907"/>
              <a:stretch>
                <a:fillRect/>
              </a:stretch>
            </p:blipFill>
            <p:spPr bwMode="auto">
              <a:xfrm>
                <a:off x="5223" y="2552"/>
                <a:ext cx="433" cy="2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8" name="AutoShape 91">
                <a:extLst>
                  <a:ext uri="{FF2B5EF4-FFF2-40B4-BE49-F238E27FC236}">
                    <a16:creationId xmlns:a16="http://schemas.microsoft.com/office/drawing/2014/main" id="{26ABE563-E920-4159-B586-001C5D3F1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20000">
                <a:off x="5418" y="2728"/>
                <a:ext cx="20" cy="20"/>
              </a:xfrm>
              <a:prstGeom prst="roundRect">
                <a:avLst>
                  <a:gd name="adj" fmla="val 37819"/>
                </a:avLst>
              </a:prstGeom>
              <a:solidFill>
                <a:srgbClr val="000000"/>
              </a:solidFill>
              <a:ln w="5724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8106" dir="4067791" algn="ctr" rotWithShape="0">
                  <a:srgbClr val="000000">
                    <a:alpha val="50026"/>
                  </a:srgbClr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" name="Oval 92">
              <a:extLst>
                <a:ext uri="{FF2B5EF4-FFF2-40B4-BE49-F238E27FC236}">
                  <a16:creationId xmlns:a16="http://schemas.microsoft.com/office/drawing/2014/main" id="{9857C22D-5684-4183-9ADF-052CC723B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3" y="2571"/>
              <a:ext cx="121" cy="117"/>
            </a:xfrm>
            <a:prstGeom prst="ellips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42.png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618110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PLAIE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77767" y="4777380"/>
            <a:ext cx="4382812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Objectif: EVITER L’AGGAVATION DU TRAUMATISME SUPPOSE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437763"/>
            <a:ext cx="131347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Plaie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90BA0C-4295-41EE-A02D-6414946DEFEB}"/>
              </a:ext>
            </a:extLst>
          </p:cNvPr>
          <p:cNvSpPr/>
          <p:nvPr/>
        </p:nvSpPr>
        <p:spPr>
          <a:xfrm>
            <a:off x="1847373" y="2024180"/>
            <a:ext cx="88873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 LA PLAIE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N’EST PAS GRAVE,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C’EST QU’ELLE EST SIMPLE!!!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92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accel="60000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1" y="437763"/>
            <a:ext cx="2858036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Plaie grave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89F4C-377E-4D99-844E-EC397FC1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111" y="1809115"/>
            <a:ext cx="7596187" cy="1385888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1. </a:t>
            </a:r>
            <a:r>
              <a:rPr lang="fr-FR" sz="2800" b="1" dirty="0">
                <a:solidFill>
                  <a:srgbClr val="FFFF00"/>
                </a:solidFill>
              </a:rPr>
              <a:t>Installer</a:t>
            </a:r>
            <a:r>
              <a:rPr lang="fr-FR" sz="2800" b="1" dirty="0"/>
              <a:t> la victime en position d’attente</a:t>
            </a:r>
          </a:p>
          <a:p>
            <a:r>
              <a:rPr lang="fr-FR" sz="2800" b="1" dirty="0"/>
              <a:t>2. </a:t>
            </a:r>
            <a:r>
              <a:rPr lang="fr-FR" sz="2800" b="1" dirty="0">
                <a:solidFill>
                  <a:srgbClr val="FFFF00"/>
                </a:solidFill>
              </a:rPr>
              <a:t>Alerter</a:t>
            </a:r>
            <a:r>
              <a:rPr lang="fr-FR" sz="2800" b="1" dirty="0"/>
              <a:t> les secours.</a:t>
            </a:r>
          </a:p>
          <a:p>
            <a:r>
              <a:rPr lang="fr-FR" sz="2800" b="1" dirty="0"/>
              <a:t>3. </a:t>
            </a:r>
            <a:r>
              <a:rPr lang="fr-FR" sz="2800" b="1" dirty="0">
                <a:solidFill>
                  <a:srgbClr val="FFFF00"/>
                </a:solidFill>
              </a:rPr>
              <a:t>Surveiller</a:t>
            </a:r>
            <a:r>
              <a:rPr lang="fr-FR" sz="2800" b="1" dirty="0"/>
              <a:t> l’état de la victime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A1358-78BC-46F9-9852-B0B2F1FED680}"/>
              </a:ext>
            </a:extLst>
          </p:cNvPr>
          <p:cNvSpPr/>
          <p:nvPr/>
        </p:nvSpPr>
        <p:spPr>
          <a:xfrm rot="20624020">
            <a:off x="939140" y="3986886"/>
            <a:ext cx="729009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position d’attente sera différente en fonction de la localisation de la plaie?</a:t>
            </a:r>
          </a:p>
        </p:txBody>
      </p:sp>
      <p:pic>
        <p:nvPicPr>
          <p:cNvPr id="10" name="Picture 2" descr="E:\03_SST\2016_FORMATION_FORMATEUR\IMAGES\Blessure doigt tournevis .jpg">
            <a:extLst>
              <a:ext uri="{FF2B5EF4-FFF2-40B4-BE49-F238E27FC236}">
                <a16:creationId xmlns:a16="http://schemas.microsoft.com/office/drawing/2014/main" id="{C797EE8C-BF01-4B6D-9C08-875E5A50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024" y="1809114"/>
            <a:ext cx="3736976" cy="498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4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1" y="437763"/>
            <a:ext cx="2858036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Plaie grave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678BE-EE81-4271-A7A5-343639B16612}"/>
              </a:ext>
            </a:extLst>
          </p:cNvPr>
          <p:cNvSpPr/>
          <p:nvPr/>
        </p:nvSpPr>
        <p:spPr>
          <a:xfrm>
            <a:off x="1008111" y="1118491"/>
            <a:ext cx="5400600" cy="1569660"/>
          </a:xfrm>
          <a:prstGeom prst="rect">
            <a:avLst/>
          </a:prstGeom>
          <a:solidFill>
            <a:srgbClr val="1B955B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1. </a:t>
            </a:r>
            <a:r>
              <a:rPr lang="fr-FR" sz="2400" b="1" dirty="0">
                <a:solidFill>
                  <a:srgbClr val="FFFF00"/>
                </a:solidFill>
              </a:rPr>
              <a:t>Installer</a:t>
            </a:r>
            <a:r>
              <a:rPr lang="fr-FR" sz="2400" b="1" dirty="0"/>
              <a:t> la victime en position d’attente</a:t>
            </a:r>
          </a:p>
          <a:p>
            <a:r>
              <a:rPr lang="fr-FR" sz="2400" b="1" dirty="0"/>
              <a:t>2. </a:t>
            </a:r>
            <a:r>
              <a:rPr lang="fr-FR" sz="2400" b="1" dirty="0">
                <a:solidFill>
                  <a:srgbClr val="FFFF00"/>
                </a:solidFill>
              </a:rPr>
              <a:t>Alerter</a:t>
            </a:r>
            <a:r>
              <a:rPr lang="fr-FR" sz="2400" b="1" dirty="0"/>
              <a:t> les secours.</a:t>
            </a:r>
          </a:p>
          <a:p>
            <a:r>
              <a:rPr lang="fr-FR" sz="2400" b="1" dirty="0"/>
              <a:t>3. </a:t>
            </a:r>
            <a:r>
              <a:rPr lang="fr-FR" sz="2400" b="1" dirty="0">
                <a:solidFill>
                  <a:srgbClr val="FFFF00"/>
                </a:solidFill>
              </a:rPr>
              <a:t>Surveiller</a:t>
            </a:r>
            <a:r>
              <a:rPr lang="fr-FR" sz="2400" b="1" dirty="0"/>
              <a:t> l’état de la victime :</a:t>
            </a:r>
          </a:p>
        </p:txBody>
      </p:sp>
      <p:grpSp>
        <p:nvGrpSpPr>
          <p:cNvPr id="8" name="Groupe 10">
            <a:extLst>
              <a:ext uri="{FF2B5EF4-FFF2-40B4-BE49-F238E27FC236}">
                <a16:creationId xmlns:a16="http://schemas.microsoft.com/office/drawing/2014/main" id="{57B8E8F0-0F50-4575-AEDB-11F9B25F41FA}"/>
              </a:ext>
            </a:extLst>
          </p:cNvPr>
          <p:cNvGrpSpPr/>
          <p:nvPr/>
        </p:nvGrpSpPr>
        <p:grpSpPr>
          <a:xfrm>
            <a:off x="1816057" y="1640783"/>
            <a:ext cx="8336055" cy="1802955"/>
            <a:chOff x="611560" y="2117907"/>
            <a:chExt cx="8336055" cy="1802955"/>
          </a:xfrm>
        </p:grpSpPr>
        <p:pic>
          <p:nvPicPr>
            <p:cNvPr id="9" name="Picture 3" descr="position_demi_assise_2">
              <a:extLst>
                <a:ext uri="{FF2B5EF4-FFF2-40B4-BE49-F238E27FC236}">
                  <a16:creationId xmlns:a16="http://schemas.microsoft.com/office/drawing/2014/main" id="{D324C347-4CFB-4B63-BBAA-6C0CA717A2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952" t="4320"/>
            <a:stretch/>
          </p:blipFill>
          <p:spPr bwMode="auto">
            <a:xfrm>
              <a:off x="6890321" y="2117907"/>
              <a:ext cx="2057294" cy="126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426A53-5152-4A43-99BF-77FB0BFF6BCB}"/>
                </a:ext>
              </a:extLst>
            </p:cNvPr>
            <p:cNvSpPr/>
            <p:nvPr/>
          </p:nvSpPr>
          <p:spPr>
            <a:xfrm>
              <a:off x="611560" y="3212976"/>
              <a:ext cx="62662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• </a:t>
              </a:r>
              <a:r>
                <a:rPr lang="fr-FR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Plaie du thorax </a:t>
              </a:r>
              <a:r>
                <a:rPr lang="fr-FR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: position demi-assise et laisser la plaie à l’air libre</a:t>
              </a:r>
            </a:p>
          </p:txBody>
        </p:sp>
      </p:grpSp>
      <p:grpSp>
        <p:nvGrpSpPr>
          <p:cNvPr id="11" name="Groupe 13">
            <a:extLst>
              <a:ext uri="{FF2B5EF4-FFF2-40B4-BE49-F238E27FC236}">
                <a16:creationId xmlns:a16="http://schemas.microsoft.com/office/drawing/2014/main" id="{9310DEF3-794E-4191-B0BB-AA6AAF987864}"/>
              </a:ext>
            </a:extLst>
          </p:cNvPr>
          <p:cNvGrpSpPr/>
          <p:nvPr/>
        </p:nvGrpSpPr>
        <p:grpSpPr>
          <a:xfrm>
            <a:off x="1816057" y="3181745"/>
            <a:ext cx="8278686" cy="1022013"/>
            <a:chOff x="681747" y="3541989"/>
            <a:chExt cx="8278686" cy="1022013"/>
          </a:xfrm>
        </p:grpSpPr>
        <p:pic>
          <p:nvPicPr>
            <p:cNvPr id="12" name="Picture 6" descr="http://membres.multimania.fr/vttloisir/figures/abdo1a.jpg">
              <a:extLst>
                <a:ext uri="{FF2B5EF4-FFF2-40B4-BE49-F238E27FC236}">
                  <a16:creationId xmlns:a16="http://schemas.microsoft.com/office/drawing/2014/main" id="{87C7FC7D-505B-455A-B0CD-289BF325C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3138" y="3541989"/>
              <a:ext cx="2057295" cy="1022013"/>
            </a:xfrm>
            <a:prstGeom prst="rect">
              <a:avLst/>
            </a:prstGeom>
            <a:no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A5357-57CC-4702-ADFE-CB7979DAC530}"/>
                </a:ext>
              </a:extLst>
            </p:cNvPr>
            <p:cNvSpPr/>
            <p:nvPr/>
          </p:nvSpPr>
          <p:spPr>
            <a:xfrm>
              <a:off x="681747" y="3789040"/>
              <a:ext cx="62662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• </a:t>
              </a:r>
              <a:r>
                <a:rPr lang="fr-FR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Plaie de l’abdomen </a:t>
              </a:r>
              <a:r>
                <a:rPr lang="fr-FR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: position à plat dos, jambes fléchies.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E366CF7-91B6-4683-B55D-72D1898CB089}"/>
              </a:ext>
            </a:extLst>
          </p:cNvPr>
          <p:cNvSpPr/>
          <p:nvPr/>
        </p:nvSpPr>
        <p:spPr>
          <a:xfrm>
            <a:off x="1771240" y="4163021"/>
            <a:ext cx="62662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• Plaie de l’</a:t>
            </a:r>
            <a:r>
              <a:rPr lang="fr-FR" sz="2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oeil</a:t>
            </a:r>
            <a:r>
              <a:rPr lang="fr-F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: allonger la victime en lui recommandant  de fermer les deux yeux et si possible en maintenant sa tête à deux mains..</a:t>
            </a:r>
          </a:p>
        </p:txBody>
      </p:sp>
      <p:grpSp>
        <p:nvGrpSpPr>
          <p:cNvPr id="15" name="Groupe 17">
            <a:extLst>
              <a:ext uri="{FF2B5EF4-FFF2-40B4-BE49-F238E27FC236}">
                <a16:creationId xmlns:a16="http://schemas.microsoft.com/office/drawing/2014/main" id="{72FCB8BE-89F6-448E-8FDD-2DB25C5AF54D}"/>
              </a:ext>
            </a:extLst>
          </p:cNvPr>
          <p:cNvGrpSpPr/>
          <p:nvPr/>
        </p:nvGrpSpPr>
        <p:grpSpPr>
          <a:xfrm>
            <a:off x="1816057" y="4383733"/>
            <a:ext cx="8323502" cy="2091592"/>
            <a:chOff x="-262150" y="4607322"/>
            <a:chExt cx="8323502" cy="2091592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78A502D-E2F5-46AD-BE8C-D240DC48A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4058" y="4607322"/>
              <a:ext cx="2057294" cy="178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AA2E25-3F98-4B6E-BDD3-9D8B8E6590DE}"/>
                </a:ext>
              </a:extLst>
            </p:cNvPr>
            <p:cNvSpPr/>
            <p:nvPr/>
          </p:nvSpPr>
          <p:spPr>
            <a:xfrm>
              <a:off x="-262150" y="5375475"/>
              <a:ext cx="626620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• </a:t>
              </a:r>
              <a:r>
                <a:rPr lang="fr-FR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Membre sectionné</a:t>
              </a:r>
              <a:r>
                <a:rPr lang="fr-FR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: allonger la victime, protéger le moignon puis conditionner le segment de membre.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Autres types de plaie : allonger la victime</a:t>
              </a:r>
              <a:endPara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6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1" y="437763"/>
            <a:ext cx="338971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Plaie simple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BC4CD-191D-46E5-883E-84C0133B8D14}"/>
              </a:ext>
            </a:extLst>
          </p:cNvPr>
          <p:cNvSpPr/>
          <p:nvPr/>
        </p:nvSpPr>
        <p:spPr>
          <a:xfrm>
            <a:off x="1008111" y="1218813"/>
            <a:ext cx="11054346" cy="4955203"/>
          </a:xfrm>
          <a:prstGeom prst="rect">
            <a:avLst/>
          </a:prstGeom>
          <a:solidFill>
            <a:srgbClr val="1B955B"/>
          </a:solidFill>
        </p:spPr>
        <p:txBody>
          <a:bodyPr wrap="square">
            <a:spAutoFit/>
          </a:bodyPr>
          <a:lstStyle/>
          <a:p>
            <a:r>
              <a:rPr lang="fr-FR" sz="2800" dirty="0"/>
              <a:t>1. </a:t>
            </a:r>
            <a:r>
              <a:rPr lang="fr-FR" sz="2800" dirty="0">
                <a:solidFill>
                  <a:srgbClr val="FFFF00"/>
                </a:solidFill>
              </a:rPr>
              <a:t>Se laver </a:t>
            </a:r>
            <a:r>
              <a:rPr lang="fr-FR" sz="2800" dirty="0"/>
              <a:t>les mains à l’eau et au savon</a:t>
            </a:r>
          </a:p>
          <a:p>
            <a:r>
              <a:rPr lang="fr-FR" sz="2800" dirty="0"/>
              <a:t>2. </a:t>
            </a:r>
            <a:r>
              <a:rPr lang="fr-FR" sz="2800" dirty="0">
                <a:solidFill>
                  <a:srgbClr val="FFFF00"/>
                </a:solidFill>
              </a:rPr>
              <a:t>Nettoyer</a:t>
            </a:r>
            <a:r>
              <a:rPr lang="fr-FR" sz="2800" dirty="0"/>
              <a:t> la plaie</a:t>
            </a:r>
          </a:p>
          <a:p>
            <a:r>
              <a:rPr lang="fr-FR" sz="2800" dirty="0"/>
              <a:t>3. </a:t>
            </a:r>
            <a:r>
              <a:rPr lang="fr-FR" sz="2800" dirty="0">
                <a:solidFill>
                  <a:srgbClr val="FFFF00"/>
                </a:solidFill>
              </a:rPr>
              <a:t>Protéger</a:t>
            </a:r>
            <a:r>
              <a:rPr lang="fr-FR" sz="2800" dirty="0"/>
              <a:t> par un pansement</a:t>
            </a:r>
          </a:p>
          <a:p>
            <a:r>
              <a:rPr lang="fr-FR" sz="2800" dirty="0"/>
              <a:t>4. </a:t>
            </a:r>
            <a:r>
              <a:rPr lang="fr-FR" sz="2800" dirty="0">
                <a:solidFill>
                  <a:srgbClr val="FFFF00"/>
                </a:solidFill>
              </a:rPr>
              <a:t>Demander</a:t>
            </a:r>
            <a:r>
              <a:rPr lang="fr-FR" sz="2800" dirty="0"/>
              <a:t> à la victime si elle est vaccinée contre le tétanos</a:t>
            </a:r>
          </a:p>
          <a:p>
            <a:r>
              <a:rPr lang="fr-FR" sz="2400" dirty="0"/>
              <a:t>et si elle a des antécédents médicaux. En cas de doute, lui conseiller de consulter un médecin</a:t>
            </a:r>
          </a:p>
          <a:p>
            <a:r>
              <a:rPr lang="fr-FR" sz="2800" dirty="0"/>
              <a:t>5. </a:t>
            </a:r>
            <a:r>
              <a:rPr lang="fr-FR" sz="2800" dirty="0">
                <a:solidFill>
                  <a:srgbClr val="FFFF00"/>
                </a:solidFill>
              </a:rPr>
              <a:t>Lui demander </a:t>
            </a:r>
            <a:r>
              <a:rPr lang="fr-FR" sz="2800" dirty="0"/>
              <a:t>de surveiller sa plaie</a:t>
            </a:r>
          </a:p>
          <a:p>
            <a:r>
              <a:rPr lang="fr-FR" sz="2400" dirty="0"/>
              <a:t>si la plaie devient chaude, rouge, si elle gonfle ou si elle devient ou continue d'être douloureuse et/ou si une fièvre apparaît dans les jours suivants, conseiller à la victime de consulter sans tarder un médecin car il peut y avoir une infection.</a:t>
            </a:r>
          </a:p>
          <a:p>
            <a:r>
              <a:rPr lang="fr-FR" sz="2800" dirty="0"/>
              <a:t>6. </a:t>
            </a:r>
            <a:r>
              <a:rPr lang="fr-FR" sz="2800" dirty="0">
                <a:solidFill>
                  <a:srgbClr val="FFFF00"/>
                </a:solidFill>
              </a:rPr>
              <a:t>Se laver </a:t>
            </a:r>
            <a:r>
              <a:rPr lang="fr-FR" sz="2800" dirty="0"/>
              <a:t>de nouveau les mains à l'eau et au savon.</a:t>
            </a:r>
          </a:p>
        </p:txBody>
      </p:sp>
      <p:pic>
        <p:nvPicPr>
          <p:cNvPr id="8" name="Picture 2" descr="Il n'y a pas de petit bobo. Etes-vous vacciné contre le tétanos ?">
            <a:extLst>
              <a:ext uri="{FF2B5EF4-FFF2-40B4-BE49-F238E27FC236}">
                <a16:creationId xmlns:a16="http://schemas.microsoft.com/office/drawing/2014/main" id="{6444BA15-3CEF-4FEA-BE52-90354F010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61757" b="4025"/>
          <a:stretch/>
        </p:blipFill>
        <p:spPr bwMode="auto">
          <a:xfrm>
            <a:off x="9866325" y="1218813"/>
            <a:ext cx="2196132" cy="12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391A465E-81AC-42D7-9D85-D9B692B3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146" y="1068838"/>
            <a:ext cx="4852988" cy="5207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Quel résultat à atteindre 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7EACD07F-2E75-4F0F-B05A-C113A3377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521" y="1861000"/>
            <a:ext cx="6273800" cy="520700"/>
          </a:xfrm>
          <a:prstGeom prst="rect">
            <a:avLst/>
          </a:prstGeom>
          <a:solidFill>
            <a:schemeClr val="tx2">
              <a:lumMod val="75000"/>
            </a:schemeClr>
          </a:solidFill>
          <a:ln w="572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Éviter une aggravation de la plaie.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91C9C2F-5B37-4A5E-8F27-09E5E8B6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459" y="2653163"/>
            <a:ext cx="6015037" cy="4603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Il faut identifier la gravité de la plaie 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1754BE78-0899-4D9A-87F5-14C2A65B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684" y="5297938"/>
            <a:ext cx="2217737" cy="4603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>
                <a:solidFill>
                  <a:schemeClr val="accent1">
                    <a:lumMod val="50000"/>
                  </a:schemeClr>
                </a:solidFill>
                <a:latin typeface="Tahoma" pitchFamily="32" charset="0"/>
                <a:cs typeface="Tahoma" pitchFamily="32" charset="0"/>
              </a:rPr>
              <a:t>Plaie grave.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F5185CC-B4D3-4DCF-B7E4-D5A4D567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684" y="3661225"/>
            <a:ext cx="2217737" cy="4603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>
                <a:solidFill>
                  <a:schemeClr val="accent1">
                    <a:lumMod val="50000"/>
                  </a:schemeClr>
                </a:solidFill>
                <a:latin typeface="Tahoma" pitchFamily="32" charset="0"/>
                <a:cs typeface="Tahoma" pitchFamily="32" charset="0"/>
              </a:rPr>
              <a:t>Plaie simple.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C3BFF58-C571-4114-8E6B-0C8AE3D3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484" y="5296350"/>
            <a:ext cx="3673475" cy="825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Installer la victime en position d’attente.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27995459-0495-4651-98BB-C82C7B57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484" y="3613600"/>
            <a:ext cx="3673475" cy="11906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Nettoyer la plaie et la protéger par un pansement.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D36C7FA-0B59-4CD7-B140-1D74836C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684" y="6223450"/>
            <a:ext cx="7632700" cy="4603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2438"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Si </a:t>
            </a:r>
            <a:r>
              <a:rPr lang="fr-FR" altLang="fr-FR" sz="2400" b="1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membre sectionné</a:t>
            </a:r>
            <a:r>
              <a:rPr lang="fr-FR" altLang="fr-FR" sz="2400" b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:  Conditionner le membre.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32EE6-62B4-4637-BD8E-E81483C332B8}"/>
              </a:ext>
            </a:extLst>
          </p:cNvPr>
          <p:cNvSpPr/>
          <p:nvPr/>
        </p:nvSpPr>
        <p:spPr>
          <a:xfrm rot="1906632">
            <a:off x="8437173" y="3530338"/>
            <a:ext cx="3528392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 forts</a:t>
            </a:r>
            <a:endParaRPr lang="fr-FR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93EEF019-4C52-4079-AAC5-C59D9068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9562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</p:spTree>
    <p:extLst>
      <p:ext uri="{BB962C8B-B14F-4D97-AF65-F5344CB8AC3E}">
        <p14:creationId xmlns:p14="http://schemas.microsoft.com/office/powerpoint/2010/main" val="17245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">
            <a:extLst>
              <a:ext uri="{FF2B5EF4-FFF2-40B4-BE49-F238E27FC236}">
                <a16:creationId xmlns:a16="http://schemas.microsoft.com/office/drawing/2014/main" id="{CE3409DE-5370-40B3-AC0D-371480220B49}"/>
              </a:ext>
            </a:extLst>
          </p:cNvPr>
          <p:cNvGrpSpPr>
            <a:grpSpLocks/>
          </p:cNvGrpSpPr>
          <p:nvPr/>
        </p:nvGrpSpPr>
        <p:grpSpPr bwMode="auto">
          <a:xfrm>
            <a:off x="1416731" y="-26988"/>
            <a:ext cx="8978900" cy="6883401"/>
            <a:chOff x="33" y="-17"/>
            <a:chExt cx="5656" cy="4336"/>
          </a:xfrm>
        </p:grpSpPr>
        <p:sp>
          <p:nvSpPr>
            <p:cNvPr id="26" name="Line 2">
              <a:extLst>
                <a:ext uri="{FF2B5EF4-FFF2-40B4-BE49-F238E27FC236}">
                  <a16:creationId xmlns:a16="http://schemas.microsoft.com/office/drawing/2014/main" id="{60645644-5347-4641-B038-E118E6DF4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3">
              <a:extLst>
                <a:ext uri="{FF2B5EF4-FFF2-40B4-BE49-F238E27FC236}">
                  <a16:creationId xmlns:a16="http://schemas.microsoft.com/office/drawing/2014/main" id="{02CBDC47-B057-4A1E-8798-0A37B7512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4">
              <a:extLst>
                <a:ext uri="{FF2B5EF4-FFF2-40B4-BE49-F238E27FC236}">
                  <a16:creationId xmlns:a16="http://schemas.microsoft.com/office/drawing/2014/main" id="{5F879748-4ACA-4D13-8CF3-135087258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93798C-9E2C-42B7-969F-A243CE37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D071BA-192E-48B2-AA1E-78EFD4C51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2747DB-267A-4583-91B9-225069170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510F7F-6464-4E53-B33F-645FC88C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C2DC09-8252-4D23-BCAA-1AE550BAC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07BDE9-BC27-41FA-BF42-F04F7ABC0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B49B44-7F4F-427B-AE1F-EAFA92A3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1EC163-810A-41DD-959B-37462D42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8F02C6-AC70-4FD1-97DE-53E9A716E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A0A2FD-4F2A-4E0B-B485-E98F9FCCA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ECEE07-FBFE-4756-8C64-153EFD7E6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E41536-BF05-4C72-9C4E-4279A6DA7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1C324F-E83C-4752-A564-392A2FE2C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1B5058-7FA3-4B62-9501-0ACD00518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6C2E0E-0413-4557-91CB-5842E984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4E520B7-898B-4FFF-8661-6248CD318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AF8F6E-A0E6-4EE0-9C9E-C7DBA6614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C9A7F61-5914-457E-BBB9-3BCD5DDB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26E05E-5259-4E01-A110-E2530128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A3CB1C-5337-4CA4-B9BD-68DD17D9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6A87C50-EC71-480D-B149-5D3E8CAB2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916C71-7F04-40E8-A610-B799A715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95A260F-0251-41CF-88EE-EA2D53659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674561C-3906-44DF-9B71-499132880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FAF88F9-C240-4874-B274-ECA6853B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FACB67E-2610-45AB-A287-E6E6B576B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ED1D6C9-0E6C-4627-8B6A-E1D75A81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8B8366E-1361-4A48-AF35-CE1EB15C0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3A76EE4D-D970-4844-B011-6865BF025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34">
              <a:extLst>
                <a:ext uri="{FF2B5EF4-FFF2-40B4-BE49-F238E27FC236}">
                  <a16:creationId xmlns:a16="http://schemas.microsoft.com/office/drawing/2014/main" id="{71C3502F-9386-4628-9A85-8124AE95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35">
              <a:extLst>
                <a:ext uri="{FF2B5EF4-FFF2-40B4-BE49-F238E27FC236}">
                  <a16:creationId xmlns:a16="http://schemas.microsoft.com/office/drawing/2014/main" id="{10F92E82-6455-433D-88BB-AFC17C1C1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4C963CF4-B08F-4152-A82C-FD2C6FC5A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37">
              <a:extLst>
                <a:ext uri="{FF2B5EF4-FFF2-40B4-BE49-F238E27FC236}">
                  <a16:creationId xmlns:a16="http://schemas.microsoft.com/office/drawing/2014/main" id="{8A34A2C9-B2B2-4372-940E-C373BA729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38">
              <a:extLst>
                <a:ext uri="{FF2B5EF4-FFF2-40B4-BE49-F238E27FC236}">
                  <a16:creationId xmlns:a16="http://schemas.microsoft.com/office/drawing/2014/main" id="{DFDBE863-76CB-4CB9-8107-9742F2BF4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3F05D9D8-17E9-4938-A4B1-864B7077D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40">
              <a:extLst>
                <a:ext uri="{FF2B5EF4-FFF2-40B4-BE49-F238E27FC236}">
                  <a16:creationId xmlns:a16="http://schemas.microsoft.com/office/drawing/2014/main" id="{46137851-CF58-45F6-B169-0224F6E67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41">
              <a:extLst>
                <a:ext uri="{FF2B5EF4-FFF2-40B4-BE49-F238E27FC236}">
                  <a16:creationId xmlns:a16="http://schemas.microsoft.com/office/drawing/2014/main" id="{64153526-E376-4C5F-97EA-671E18BFC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42">
              <a:extLst>
                <a:ext uri="{FF2B5EF4-FFF2-40B4-BE49-F238E27FC236}">
                  <a16:creationId xmlns:a16="http://schemas.microsoft.com/office/drawing/2014/main" id="{2633A846-D476-4A24-B393-01E6649B1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43">
              <a:extLst>
                <a:ext uri="{FF2B5EF4-FFF2-40B4-BE49-F238E27FC236}">
                  <a16:creationId xmlns:a16="http://schemas.microsoft.com/office/drawing/2014/main" id="{618373E3-984A-4BB0-A00A-FF11C0DDA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44">
              <a:extLst>
                <a:ext uri="{FF2B5EF4-FFF2-40B4-BE49-F238E27FC236}">
                  <a16:creationId xmlns:a16="http://schemas.microsoft.com/office/drawing/2014/main" id="{2F32F57F-0CD1-4A3D-8088-E8F3375BA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45">
              <a:extLst>
                <a:ext uri="{FF2B5EF4-FFF2-40B4-BE49-F238E27FC236}">
                  <a16:creationId xmlns:a16="http://schemas.microsoft.com/office/drawing/2014/main" id="{54EF6C28-8248-4177-858B-6B1DC569E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46">
              <a:extLst>
                <a:ext uri="{FF2B5EF4-FFF2-40B4-BE49-F238E27FC236}">
                  <a16:creationId xmlns:a16="http://schemas.microsoft.com/office/drawing/2014/main" id="{F5A192EF-5948-4087-B39A-E2AAE02FD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47">
              <a:extLst>
                <a:ext uri="{FF2B5EF4-FFF2-40B4-BE49-F238E27FC236}">
                  <a16:creationId xmlns:a16="http://schemas.microsoft.com/office/drawing/2014/main" id="{870B74D6-807A-4D52-9760-CC8757B30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48">
              <a:extLst>
                <a:ext uri="{FF2B5EF4-FFF2-40B4-BE49-F238E27FC236}">
                  <a16:creationId xmlns:a16="http://schemas.microsoft.com/office/drawing/2014/main" id="{444BFFCA-5021-44EE-96F8-0A3BDAC7F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49">
              <a:extLst>
                <a:ext uri="{FF2B5EF4-FFF2-40B4-BE49-F238E27FC236}">
                  <a16:creationId xmlns:a16="http://schemas.microsoft.com/office/drawing/2014/main" id="{20FB3175-3DD3-4216-ADBE-099F5DCF2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50">
              <a:extLst>
                <a:ext uri="{FF2B5EF4-FFF2-40B4-BE49-F238E27FC236}">
                  <a16:creationId xmlns:a16="http://schemas.microsoft.com/office/drawing/2014/main" id="{773F4B9B-0EC9-44AE-9B55-18ED2B7A6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51">
              <a:extLst>
                <a:ext uri="{FF2B5EF4-FFF2-40B4-BE49-F238E27FC236}">
                  <a16:creationId xmlns:a16="http://schemas.microsoft.com/office/drawing/2014/main" id="{E37BFF2E-6361-474F-86B3-492D4D53E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52">
              <a:extLst>
                <a:ext uri="{FF2B5EF4-FFF2-40B4-BE49-F238E27FC236}">
                  <a16:creationId xmlns:a16="http://schemas.microsoft.com/office/drawing/2014/main" id="{EAD58BE2-2A5B-42EA-9CC0-63CDABC5C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53">
              <a:extLst>
                <a:ext uri="{FF2B5EF4-FFF2-40B4-BE49-F238E27FC236}">
                  <a16:creationId xmlns:a16="http://schemas.microsoft.com/office/drawing/2014/main" id="{B36EA6B1-8244-47F1-9E07-EF311AD8D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54">
              <a:extLst>
                <a:ext uri="{FF2B5EF4-FFF2-40B4-BE49-F238E27FC236}">
                  <a16:creationId xmlns:a16="http://schemas.microsoft.com/office/drawing/2014/main" id="{06C67503-4E73-438A-95C3-B04388804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55">
              <a:extLst>
                <a:ext uri="{FF2B5EF4-FFF2-40B4-BE49-F238E27FC236}">
                  <a16:creationId xmlns:a16="http://schemas.microsoft.com/office/drawing/2014/main" id="{2AF50BF3-55A0-4D98-9A01-9492B86EB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56">
              <a:extLst>
                <a:ext uri="{FF2B5EF4-FFF2-40B4-BE49-F238E27FC236}">
                  <a16:creationId xmlns:a16="http://schemas.microsoft.com/office/drawing/2014/main" id="{DBD52C4B-B177-46FF-A9C8-8115BE16F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57">
              <a:extLst>
                <a:ext uri="{FF2B5EF4-FFF2-40B4-BE49-F238E27FC236}">
                  <a16:creationId xmlns:a16="http://schemas.microsoft.com/office/drawing/2014/main" id="{F54A0BAA-DAD0-4179-B8D7-BCBBD0AFD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58">
              <a:extLst>
                <a:ext uri="{FF2B5EF4-FFF2-40B4-BE49-F238E27FC236}">
                  <a16:creationId xmlns:a16="http://schemas.microsoft.com/office/drawing/2014/main" id="{0C87A530-B59C-472C-B44E-44DED74D9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59">
              <a:extLst>
                <a:ext uri="{FF2B5EF4-FFF2-40B4-BE49-F238E27FC236}">
                  <a16:creationId xmlns:a16="http://schemas.microsoft.com/office/drawing/2014/main" id="{85AA0229-8E66-4B2D-88ED-DD3F89071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60">
              <a:extLst>
                <a:ext uri="{FF2B5EF4-FFF2-40B4-BE49-F238E27FC236}">
                  <a16:creationId xmlns:a16="http://schemas.microsoft.com/office/drawing/2014/main" id="{B17BCA5C-897E-44EF-AE17-BE44406FB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61">
              <a:extLst>
                <a:ext uri="{FF2B5EF4-FFF2-40B4-BE49-F238E27FC236}">
                  <a16:creationId xmlns:a16="http://schemas.microsoft.com/office/drawing/2014/main" id="{D4AD2727-3FCC-4FBE-9CFD-362DA786A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62">
              <a:extLst>
                <a:ext uri="{FF2B5EF4-FFF2-40B4-BE49-F238E27FC236}">
                  <a16:creationId xmlns:a16="http://schemas.microsoft.com/office/drawing/2014/main" id="{AB4FC03E-E357-4E8E-9EEB-0B32A219D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63">
              <a:extLst>
                <a:ext uri="{FF2B5EF4-FFF2-40B4-BE49-F238E27FC236}">
                  <a16:creationId xmlns:a16="http://schemas.microsoft.com/office/drawing/2014/main" id="{C173045F-48DA-4DC0-BA8A-EE79574F3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Line 64">
              <a:extLst>
                <a:ext uri="{FF2B5EF4-FFF2-40B4-BE49-F238E27FC236}">
                  <a16:creationId xmlns:a16="http://schemas.microsoft.com/office/drawing/2014/main" id="{49DC46B6-3102-4962-BCAA-E4DBF3B65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Line 65">
              <a:extLst>
                <a:ext uri="{FF2B5EF4-FFF2-40B4-BE49-F238E27FC236}">
                  <a16:creationId xmlns:a16="http://schemas.microsoft.com/office/drawing/2014/main" id="{07770AB9-6D30-4E55-90D6-6101183D3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66">
              <a:extLst>
                <a:ext uri="{FF2B5EF4-FFF2-40B4-BE49-F238E27FC236}">
                  <a16:creationId xmlns:a16="http://schemas.microsoft.com/office/drawing/2014/main" id="{8DE80673-3AE0-4A51-AAFF-AA462FAAF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67">
              <a:extLst>
                <a:ext uri="{FF2B5EF4-FFF2-40B4-BE49-F238E27FC236}">
                  <a16:creationId xmlns:a16="http://schemas.microsoft.com/office/drawing/2014/main" id="{8E564621-73CB-47BD-BDD0-2A99453C7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92" name="Picture 68">
            <a:extLst>
              <a:ext uri="{FF2B5EF4-FFF2-40B4-BE49-F238E27FC236}">
                <a16:creationId xmlns:a16="http://schemas.microsoft.com/office/drawing/2014/main" id="{830B46C9-9DCE-41D8-B310-25A4EE17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201581" y="630238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3" name="Picture 69">
            <a:extLst>
              <a:ext uri="{FF2B5EF4-FFF2-40B4-BE49-F238E27FC236}">
                <a16:creationId xmlns:a16="http://schemas.microsoft.com/office/drawing/2014/main" id="{0BD27724-DA64-4163-AA4F-1109E716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021693" y="3951288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4" name="Picture 70">
            <a:extLst>
              <a:ext uri="{FF2B5EF4-FFF2-40B4-BE49-F238E27FC236}">
                <a16:creationId xmlns:a16="http://schemas.microsoft.com/office/drawing/2014/main" id="{1D0714C4-B5CE-49F9-B0C7-76F0D285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8812893" y="3902075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5" name="Picture 71">
            <a:extLst>
              <a:ext uri="{FF2B5EF4-FFF2-40B4-BE49-F238E27FC236}">
                <a16:creationId xmlns:a16="http://schemas.microsoft.com/office/drawing/2014/main" id="{ACD3F67E-4D83-4B4B-814E-8260C0DB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242481" y="5516563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6" name="Picture 72">
            <a:extLst>
              <a:ext uri="{FF2B5EF4-FFF2-40B4-BE49-F238E27FC236}">
                <a16:creationId xmlns:a16="http://schemas.microsoft.com/office/drawing/2014/main" id="{3C86861D-3721-44B8-9368-706ACEFF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700181" y="2286000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7" name="Picture 73">
            <a:extLst>
              <a:ext uri="{FF2B5EF4-FFF2-40B4-BE49-F238E27FC236}">
                <a16:creationId xmlns:a16="http://schemas.microsoft.com/office/drawing/2014/main" id="{71E82C5E-0296-4BBE-BF58-66C9D361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215618" y="5476875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8" name="Picture 74">
            <a:extLst>
              <a:ext uri="{FF2B5EF4-FFF2-40B4-BE49-F238E27FC236}">
                <a16:creationId xmlns:a16="http://schemas.microsoft.com/office/drawing/2014/main" id="{631D4B5D-A480-46D0-8222-B300A7CD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524681" y="5535613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9" name="Picture 75">
            <a:extLst>
              <a:ext uri="{FF2B5EF4-FFF2-40B4-BE49-F238E27FC236}">
                <a16:creationId xmlns:a16="http://schemas.microsoft.com/office/drawing/2014/main" id="{1756FD7B-6367-4676-AA67-13326D862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706531" y="5516563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0" name="Picture 76">
            <a:extLst>
              <a:ext uri="{FF2B5EF4-FFF2-40B4-BE49-F238E27FC236}">
                <a16:creationId xmlns:a16="http://schemas.microsoft.com/office/drawing/2014/main" id="{6E05319E-FFAE-47B7-8FDF-EED36F5F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3013756" y="2309813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1" name="Picture 77">
            <a:extLst>
              <a:ext uri="{FF2B5EF4-FFF2-40B4-BE49-F238E27FC236}">
                <a16:creationId xmlns:a16="http://schemas.microsoft.com/office/drawing/2014/main" id="{B900392B-2042-402E-A0A6-75EE0C41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188631" y="3895725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" name="Picture 78">
            <a:extLst>
              <a:ext uri="{FF2B5EF4-FFF2-40B4-BE49-F238E27FC236}">
                <a16:creationId xmlns:a16="http://schemas.microsoft.com/office/drawing/2014/main" id="{2ECE1EAC-D7D1-4085-9ADC-27D8EAFB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5879193" y="641350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" name="Picture 79">
            <a:extLst>
              <a:ext uri="{FF2B5EF4-FFF2-40B4-BE49-F238E27FC236}">
                <a16:creationId xmlns:a16="http://schemas.microsoft.com/office/drawing/2014/main" id="{F0BE2509-F3E1-4342-A561-C7EF94D1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8206" y="3902075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4" name="Picture 80">
            <a:extLst>
              <a:ext uri="{FF2B5EF4-FFF2-40B4-BE49-F238E27FC236}">
                <a16:creationId xmlns:a16="http://schemas.microsoft.com/office/drawing/2014/main" id="{E01D77E8-DC57-4C3C-B87E-AF749320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310618" y="5516563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5" name="Picture 81">
            <a:extLst>
              <a:ext uri="{FF2B5EF4-FFF2-40B4-BE49-F238E27FC236}">
                <a16:creationId xmlns:a16="http://schemas.microsoft.com/office/drawing/2014/main" id="{5DAAC9F2-5D23-4D12-873C-BB8F8212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98" t="20778" b="7042"/>
          <a:stretch>
            <a:fillRect/>
          </a:stretch>
        </p:blipFill>
        <p:spPr bwMode="auto">
          <a:xfrm>
            <a:off x="9643156" y="3949700"/>
            <a:ext cx="720725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6" name="Picture 82">
            <a:extLst>
              <a:ext uri="{FF2B5EF4-FFF2-40B4-BE49-F238E27FC236}">
                <a16:creationId xmlns:a16="http://schemas.microsoft.com/office/drawing/2014/main" id="{BB8E7DA9-FFA1-4D9A-8FB4-DB6C2562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11703" b="2776"/>
          <a:stretch>
            <a:fillRect/>
          </a:stretch>
        </p:blipFill>
        <p:spPr bwMode="auto">
          <a:xfrm>
            <a:off x="7860393" y="3902075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7" name="Picture 83">
            <a:extLst>
              <a:ext uri="{FF2B5EF4-FFF2-40B4-BE49-F238E27FC236}">
                <a16:creationId xmlns:a16="http://schemas.microsoft.com/office/drawing/2014/main" id="{1FB9E45B-9D17-44BA-8C76-F2E7B671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6006" t="4503" r="3783" b="9787"/>
          <a:stretch>
            <a:fillRect/>
          </a:stretch>
        </p:blipFill>
        <p:spPr bwMode="auto">
          <a:xfrm>
            <a:off x="8706531" y="646113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8" name="Picture 84">
            <a:extLst>
              <a:ext uri="{FF2B5EF4-FFF2-40B4-BE49-F238E27FC236}">
                <a16:creationId xmlns:a16="http://schemas.microsoft.com/office/drawing/2014/main" id="{340DF9A4-539E-4ED6-B5B6-4E4684983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1903" t="9123" r="2332" b="4955"/>
          <a:stretch>
            <a:fillRect/>
          </a:stretch>
        </p:blipFill>
        <p:spPr bwMode="auto">
          <a:xfrm>
            <a:off x="2383518" y="668338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9" name="Picture 85">
            <a:extLst>
              <a:ext uri="{FF2B5EF4-FFF2-40B4-BE49-F238E27FC236}">
                <a16:creationId xmlns:a16="http://schemas.microsoft.com/office/drawing/2014/main" id="{14B6AC6E-90DD-4AB6-BCD7-69ABDDCE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769" t="19014" r="1683" b="9940"/>
          <a:stretch>
            <a:fillRect/>
          </a:stretch>
        </p:blipFill>
        <p:spPr bwMode="auto">
          <a:xfrm>
            <a:off x="4239306" y="4019550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0" name="Picture 86">
            <a:extLst>
              <a:ext uri="{FF2B5EF4-FFF2-40B4-BE49-F238E27FC236}">
                <a16:creationId xmlns:a16="http://schemas.microsoft.com/office/drawing/2014/main" id="{5C6CA7E2-70D4-4924-A5F0-61302FAB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3342" t="12032" r="1176" b="4260"/>
          <a:stretch>
            <a:fillRect/>
          </a:stretch>
        </p:blipFill>
        <p:spPr bwMode="auto">
          <a:xfrm>
            <a:off x="9641568" y="5516563"/>
            <a:ext cx="7318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1" name="Picture 87">
            <a:extLst>
              <a:ext uri="{FF2B5EF4-FFF2-40B4-BE49-F238E27FC236}">
                <a16:creationId xmlns:a16="http://schemas.microsoft.com/office/drawing/2014/main" id="{CC7951D5-41FD-4855-A022-2F1CD88D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1657" t="19472" r="2319" b="7368"/>
          <a:stretch>
            <a:fillRect/>
          </a:stretch>
        </p:blipFill>
        <p:spPr bwMode="auto">
          <a:xfrm>
            <a:off x="7839756" y="5537200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" name="Picture 88">
            <a:extLst>
              <a:ext uri="{FF2B5EF4-FFF2-40B4-BE49-F238E27FC236}">
                <a16:creationId xmlns:a16="http://schemas.microsoft.com/office/drawing/2014/main" id="{E4B7CA4E-28EC-47CD-8B91-4C6DD506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 l="5383" t="25197"/>
          <a:stretch>
            <a:fillRect/>
          </a:stretch>
        </p:blipFill>
        <p:spPr bwMode="auto">
          <a:xfrm>
            <a:off x="1792968" y="2289175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3" name="Picture 89">
            <a:extLst>
              <a:ext uri="{FF2B5EF4-FFF2-40B4-BE49-F238E27FC236}">
                <a16:creationId xmlns:a16="http://schemas.microsoft.com/office/drawing/2014/main" id="{01E95D82-F522-4044-8E80-B8143A1E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 l="4823" t="6590" r="38731" b="7773"/>
          <a:stretch>
            <a:fillRect/>
          </a:stretch>
        </p:blipFill>
        <p:spPr bwMode="auto">
          <a:xfrm>
            <a:off x="2480356" y="5473700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dirty="0">
                <a:solidFill>
                  <a:srgbClr val="EBEBEB"/>
                </a:solidFill>
              </a:rPr>
              <a:t>PLAIE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fr-FR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C942634-3E89-463B-96F6-E02E1FF18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12025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0A292D-8DE1-4707-B718-79B3F2DB0D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/>
          <a:stretch>
            <a:fillRect/>
          </a:stretch>
        </p:blipFill>
        <p:spPr>
          <a:xfrm>
            <a:off x="4971393" y="2560415"/>
            <a:ext cx="5180719" cy="2232302"/>
          </a:xfrm>
          <a:prstGeom prst="rect">
            <a:avLst/>
          </a:prstGeom>
        </p:spPr>
      </p:pic>
      <p:sp>
        <p:nvSpPr>
          <p:cNvPr id="4" name="Oval 9">
            <a:extLst>
              <a:ext uri="{FF2B5EF4-FFF2-40B4-BE49-F238E27FC236}">
                <a16:creationId xmlns:a16="http://schemas.microsoft.com/office/drawing/2014/main" id="{AAC64C3B-FD21-40B4-9E21-E76BEAC1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781" y="3406111"/>
            <a:ext cx="1363415" cy="1075631"/>
          </a:xfrm>
          <a:prstGeom prst="ellipse">
            <a:avLst/>
          </a:prstGeom>
          <a:noFill/>
          <a:ln w="1652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41262" y="187699"/>
            <a:ext cx="97094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32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d’examen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Appel au vécu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Définition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Objectif du geste de secours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Détermination de la gravité de la plais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Plaie grave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Plaie simple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Points forts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d’action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522208" y="4757643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656ECC-5F7C-41D1-92BB-6B8D880E57D5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0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815AA751-7083-4158-A78E-D30721ABA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94FCA3A9-8016-4312-ABE3-B72DD601A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DCFC61B7-C05D-4736-B860-70DEAB589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71410A-CA96-4E2F-AF4C-06071351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30064E-3C2C-41AA-837D-9F808B90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B42A0F-D434-4DB8-815B-1047EA065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778BE1-789E-413E-A222-F83F5AE71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2307D-9A87-4CD3-9284-4A1966C13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34ABB1-1CFD-4774-8631-0B62E228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8408D4-3BAB-44C6-BB4C-ED1EB637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46C043-A8D3-48B7-945F-3914D7B0F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AD53BF-2390-4E6B-B6C2-41134FD8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AE5EFA-AE32-49CA-BAE4-6056CF42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27FC50-C1A9-44C4-892B-36498D1D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F702A9-A2D0-4D26-9C07-6CB46314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81811E-4042-4913-82C2-4DDA09CCF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C089ED-BBA9-4DBA-B6BC-EA29A3B62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E5280E-06AB-4F7F-AC91-9486CC42F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FAF009-CFDC-4074-84B5-B0E10019A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0AE61E-CACB-42C2-AB33-EAF9B12E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6E0EE8-712B-4546-A0D0-7288D226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FCEC8B-DB94-4D2D-B6D3-87C1F8EC9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6694A3-77FF-4098-B45F-001D9867E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44D9C2-203D-41A8-9E10-4F2B4627B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54400A-469E-4911-873F-B941F458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822AC0-B750-4EBC-BFAB-7849B978A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57B133-BF52-436B-9C1D-D90FE8B44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07EC48-1CEA-4910-BDEE-13DE789B0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42C3611-A0F6-4996-BD4D-2643C47E7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150683-798D-4DC6-8AF7-CFC56B5F1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4297E4-8139-4717-9CCA-D9AE8277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632F9237-6BA5-45A2-9044-41307790C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1E1E4C85-6987-4ECC-8B79-07BB46AF5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1B8FC5AC-A016-4B06-B0B1-32132F4A3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9AB5C1EC-DB05-4B9F-917E-9D05B1AE6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188C2754-66C8-48A9-917D-F3A36CD2D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C7624A19-28DF-4027-9005-068B74010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B51B6D0A-6796-4C19-966B-C415F53E2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99D97156-F5CB-42CA-AF4F-58F6AD9FA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3297812B-1D9D-4DD8-96C3-30B48DBC8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1FC02AEB-230E-45E6-914E-440B50594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D7165085-48E6-44AF-A25C-55B1F1AD2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3C1C3DE0-AA88-4BC4-9EF4-D2E1941CD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74F1882F-302F-4CB0-B0EA-2B555672D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85C4779F-2060-45FF-9B1E-6EB3C0F00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23A56A08-0CA4-4BC4-8CA8-286E56057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B9EE5FAD-0217-4374-90F7-6CD7344BC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AC71806A-EBC3-449B-ABA5-A0076038F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CF1CB9AA-80F4-4CAB-97C6-77E479A45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8A7DD1B2-D907-4DE4-BE42-8EDB16D12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0215EE2C-87F4-4BD5-9DF3-6F87197CC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DDA43B00-5627-4ADE-AD4C-FADF26543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FBB740E1-B06F-48AF-BEA6-250D38F60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18D56891-B141-4A6F-BA2E-5AC5C976E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6C4B4BF0-F75D-49C6-9F50-3F457AA8B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D40A30D0-A586-4029-87F3-81DA999B1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DF8CF3BA-F0EB-4E65-BB46-182D1BEB7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0326A385-3C0B-408C-B43F-A7C6AD3A8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008C3C8A-0CF6-4D66-BE6E-C81051EAE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43901828-11C0-4765-B0F6-53D6218F1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CC39F37D-EF21-4640-A4E6-1D909B676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72E25226-C76D-4195-867C-FB1CFB29B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701F7492-A442-43A8-8C09-E08B26BCE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B070B239-B4B2-499C-9FBB-B031F9BB7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277F493B-CAB3-4EEA-B84E-22EE4C712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2A9EF9C8-63B4-4024-B7FF-BD66ADF6C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373D8446-339B-4DE0-AAA1-1C4A905B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391400" y="657226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DBD9B46-407C-4443-9395-56145458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211512" y="3978276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DCF7475-572B-437D-B8F5-AA988C2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9002712" y="3929063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F0D6708-EBC5-4FBD-9567-CE9D8D8A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432300" y="5543551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16C9AC-EC70-4E32-8853-BEC4331B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890000" y="2312988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807FF7B-0A26-4DB9-AB7A-EBAB33E9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405437" y="5503863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4FF92EE-4F2B-46AA-86EB-81132643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714500" y="5562601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A285923-05D6-423D-B50A-BEE35004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896350" y="5543551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0AAD3-EEB0-4492-A540-E23A675D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3203575" y="2336801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BE8F4D8-A1E1-4F12-BBC8-DE2887B51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378450" y="3922713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5B5F1F3-DE7B-40BB-8BA7-2E474E08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6069012" y="668338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B3F7FE-112E-46D4-A227-4E7C35B7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8025" y="3929063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5A01691-C603-4F1E-958C-9B256417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500437" y="5543551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2248D65-704B-4BFF-A81D-43A36C0A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1703" b="2776"/>
          <a:stretch>
            <a:fillRect/>
          </a:stretch>
        </p:blipFill>
        <p:spPr bwMode="auto">
          <a:xfrm>
            <a:off x="8050212" y="3929063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0BD95F8-9553-49E4-87BC-10689A18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6006" t="4503" r="3783" b="9787"/>
          <a:stretch>
            <a:fillRect/>
          </a:stretch>
        </p:blipFill>
        <p:spPr bwMode="auto">
          <a:xfrm>
            <a:off x="8896350" y="673101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4077B94-B56E-4919-A6FB-05F07921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1903" t="9123" r="2332" b="4955"/>
          <a:stretch>
            <a:fillRect/>
          </a:stretch>
        </p:blipFill>
        <p:spPr bwMode="auto">
          <a:xfrm>
            <a:off x="2573337" y="695326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407B51C-EC0B-4222-B0F9-CB89491F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769" t="19014" r="1683" b="9940"/>
          <a:stretch>
            <a:fillRect/>
          </a:stretch>
        </p:blipFill>
        <p:spPr bwMode="auto">
          <a:xfrm>
            <a:off x="4429125" y="4046538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1F88872-0941-4776-BD2A-4CAB4DBF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1657" t="19472" r="2319" b="7368"/>
          <a:stretch>
            <a:fillRect/>
          </a:stretch>
        </p:blipFill>
        <p:spPr bwMode="auto">
          <a:xfrm>
            <a:off x="8029575" y="5564188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42B4722-4A93-4442-83A7-57B0742D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5383" t="25197"/>
          <a:stretch>
            <a:fillRect/>
          </a:stretch>
        </p:blipFill>
        <p:spPr bwMode="auto">
          <a:xfrm>
            <a:off x="1982787" y="2316163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9764A9E-D605-41D7-92EB-C03E1896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4823" t="6590" r="38731" b="7773"/>
          <a:stretch>
            <a:fillRect/>
          </a:stretch>
        </p:blipFill>
        <p:spPr bwMode="auto">
          <a:xfrm>
            <a:off x="2670175" y="5500688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F46EAC71-5420-48FE-B401-E6167D2F0995}"/>
              </a:ext>
            </a:extLst>
          </p:cNvPr>
          <p:cNvGrpSpPr>
            <a:grpSpLocks/>
          </p:cNvGrpSpPr>
          <p:nvPr/>
        </p:nvGrpSpPr>
        <p:grpSpPr bwMode="auto">
          <a:xfrm>
            <a:off x="9828212" y="4176713"/>
            <a:ext cx="728663" cy="344488"/>
            <a:chOff x="5212" y="2614"/>
            <a:chExt cx="459" cy="21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A70F824-7546-482D-BA13-CBAE979DE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" y="2614"/>
              <a:ext cx="459" cy="216"/>
              <a:chOff x="5212" y="2614"/>
              <a:chExt cx="459" cy="216"/>
            </a:xfrm>
          </p:grpSpPr>
          <p:pic>
            <p:nvPicPr>
              <p:cNvPr id="92" name="Picture 90">
                <a:extLst>
                  <a:ext uri="{FF2B5EF4-FFF2-40B4-BE49-F238E27FC236}">
                    <a16:creationId xmlns:a16="http://schemas.microsoft.com/office/drawing/2014/main" id="{78095C91-325C-4DE5-BB80-B118D8C8F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 t="50020" b="8919"/>
              <a:stretch>
                <a:fillRect/>
              </a:stretch>
            </p:blipFill>
            <p:spPr bwMode="auto">
              <a:xfrm>
                <a:off x="5212" y="2614"/>
                <a:ext cx="459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93" name="Rectangle 91">
                <a:extLst>
                  <a:ext uri="{FF2B5EF4-FFF2-40B4-BE49-F238E27FC236}">
                    <a16:creationId xmlns:a16="http://schemas.microsoft.com/office/drawing/2014/main" id="{927CA90F-463F-4F08-AE89-67FEDF350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671"/>
                <a:ext cx="65" cy="31"/>
              </a:xfrm>
              <a:prstGeom prst="rect">
                <a:avLst/>
              </a:prstGeom>
              <a:solidFill>
                <a:srgbClr val="000000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1" name="Oval 92">
              <a:extLst>
                <a:ext uri="{FF2B5EF4-FFF2-40B4-BE49-F238E27FC236}">
                  <a16:creationId xmlns:a16="http://schemas.microsoft.com/office/drawing/2014/main" id="{A95F1421-96EF-43AC-933B-C6EE8F385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" y="2743"/>
              <a:ext cx="81" cy="88"/>
            </a:xfrm>
            <a:prstGeom prst="ellips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503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EA33E5-046B-42E3-876E-6B905B5BF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548" y="202915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Avez</a:t>
            </a:r>
            <a:r>
              <a:rPr lang="fr-FR" sz="4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-vous déjà été victime d’une plaie, ou avez-vous déjà assisté une victime ayant une plaie?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 descr="BONHOMME.png">
            <a:extLst>
              <a:ext uri="{FF2B5EF4-FFF2-40B4-BE49-F238E27FC236}">
                <a16:creationId xmlns:a16="http://schemas.microsoft.com/office/drawing/2014/main" id="{956893C5-1DFE-4860-BD31-8C938E79EA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7220" y="4798842"/>
            <a:ext cx="1667946" cy="119949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437763"/>
            <a:ext cx="131347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Plaie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</p:spTree>
    <p:extLst>
      <p:ext uri="{BB962C8B-B14F-4D97-AF65-F5344CB8AC3E}">
        <p14:creationId xmlns:p14="http://schemas.microsoft.com/office/powerpoint/2010/main" val="277126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437763"/>
            <a:ext cx="131347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Plaie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8CEA0C1-1A66-43F5-AEB6-CF50E9D9B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112" y="1288503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Quelle est la définition d’une plaie?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C2B15-479D-4EA3-9FCD-86521B3FF75D}"/>
              </a:ext>
            </a:extLst>
          </p:cNvPr>
          <p:cNvSpPr/>
          <p:nvPr/>
        </p:nvSpPr>
        <p:spPr>
          <a:xfrm rot="20872972">
            <a:off x="3407848" y="3467604"/>
            <a:ext cx="6072900" cy="1518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Déchirure des tissus</a:t>
            </a:r>
          </a:p>
        </p:txBody>
      </p:sp>
    </p:spTree>
    <p:extLst>
      <p:ext uri="{BB962C8B-B14F-4D97-AF65-F5344CB8AC3E}">
        <p14:creationId xmlns:p14="http://schemas.microsoft.com/office/powerpoint/2010/main" val="11819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437763"/>
            <a:ext cx="131347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Plaie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4CE2536-B772-4E97-9005-12E0AF4D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112" y="1457788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l’objectif du geste de secours?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2FCAC-BE01-4858-831E-D4C5C6D44BFA}"/>
              </a:ext>
            </a:extLst>
          </p:cNvPr>
          <p:cNvSpPr/>
          <p:nvPr/>
        </p:nvSpPr>
        <p:spPr>
          <a:xfrm rot="20964615">
            <a:off x="3438472" y="2949368"/>
            <a:ext cx="7356260" cy="268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Eviter l’aggravation de la plaie</a:t>
            </a:r>
          </a:p>
        </p:txBody>
      </p:sp>
    </p:spTree>
    <p:extLst>
      <p:ext uri="{BB962C8B-B14F-4D97-AF65-F5344CB8AC3E}">
        <p14:creationId xmlns:p14="http://schemas.microsoft.com/office/powerpoint/2010/main" val="16438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437763"/>
            <a:ext cx="131347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Plaie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0FA95-68B6-4C18-ABFD-029788ECC129}"/>
              </a:ext>
            </a:extLst>
          </p:cNvPr>
          <p:cNvSpPr/>
          <p:nvPr/>
        </p:nvSpPr>
        <p:spPr>
          <a:xfrm>
            <a:off x="2172409" y="3948066"/>
            <a:ext cx="334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Âme sensible, tournez la tête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BAC3A-D39C-4774-A305-5A7EBF155174}"/>
              </a:ext>
            </a:extLst>
          </p:cNvPr>
          <p:cNvSpPr/>
          <p:nvPr/>
        </p:nvSpPr>
        <p:spPr>
          <a:xfrm>
            <a:off x="6852929" y="4092082"/>
            <a:ext cx="3346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Âme sensible, tournez la tête</a:t>
            </a:r>
          </a:p>
        </p:txBody>
      </p:sp>
      <p:pic>
        <p:nvPicPr>
          <p:cNvPr id="8" name="Picture 12" descr="Afficher l'image d'origine">
            <a:extLst>
              <a:ext uri="{FF2B5EF4-FFF2-40B4-BE49-F238E27FC236}">
                <a16:creationId xmlns:a16="http://schemas.microsoft.com/office/drawing/2014/main" id="{9421D207-F058-4783-B9F4-50812142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385" y="3299994"/>
            <a:ext cx="3600450" cy="2362200"/>
          </a:xfrm>
          <a:prstGeom prst="rect">
            <a:avLst/>
          </a:prstGeom>
          <a:noFill/>
        </p:spPr>
      </p:pic>
      <p:pic>
        <p:nvPicPr>
          <p:cNvPr id="9" name="Picture 14" descr="Afficher l'image d'origine">
            <a:extLst>
              <a:ext uri="{FF2B5EF4-FFF2-40B4-BE49-F238E27FC236}">
                <a16:creationId xmlns:a16="http://schemas.microsoft.com/office/drawing/2014/main" id="{E2ADEDFF-7387-4B8E-B60A-FC7B2F2A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079" y="3227986"/>
            <a:ext cx="3636011" cy="2415928"/>
          </a:xfrm>
          <a:prstGeom prst="rect">
            <a:avLst/>
          </a:prstGeom>
          <a:noFill/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64260DA-3A8B-47D4-80FA-F4F82F55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88" y="105273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Déterminer s’il s’agit d’une plaie simple ou une plaie grave.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63954B5-4D18-45B7-9E73-AE5D630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437763"/>
            <a:ext cx="131347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Plaie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1F15CE6-2AE7-4DF5-8C68-8D6997BD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12" y="66250"/>
            <a:ext cx="9144000" cy="3715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D’UNE PLAIE QUI NE SAIGNE PAS ABONDAMMENT</a:t>
            </a:r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493EFD7A-D015-4D71-9F6B-F0C04A5CB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546" y="540899"/>
            <a:ext cx="952171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/>
              <a:t> </a:t>
            </a:r>
            <a:r>
              <a:rPr lang="fr-FR" sz="2800" b="1" dirty="0">
                <a:solidFill>
                  <a:srgbClr val="C00000"/>
                </a:solidFill>
              </a:rPr>
              <a:t>M</a:t>
            </a:r>
            <a:r>
              <a:rPr lang="fr-FR" sz="2800" b="1" dirty="0"/>
              <a:t>écanisme :</a:t>
            </a:r>
            <a:endParaRPr lang="fr-FR" sz="2000" b="1" dirty="0"/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Par projection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Par injection sous la peau d’un liquide sous pression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Par piqure accidentelle avec un matériel de soin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Par outils, par morsure, par objet tranchant.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/>
              <a:t> </a:t>
            </a:r>
            <a:r>
              <a:rPr lang="fr-FR" sz="2800" b="1" dirty="0">
                <a:solidFill>
                  <a:srgbClr val="C00000"/>
                </a:solidFill>
              </a:rPr>
              <a:t>A</a:t>
            </a:r>
            <a:r>
              <a:rPr lang="fr-FR" sz="2800" b="1" dirty="0"/>
              <a:t>spect: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Avec présence d’un corps étranger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Ecrasée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Membre sectionné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/>
              <a:t> </a:t>
            </a:r>
            <a:r>
              <a:rPr lang="fr-FR" sz="2800" b="1" dirty="0">
                <a:solidFill>
                  <a:srgbClr val="C00000"/>
                </a:solidFill>
              </a:rPr>
              <a:t>L</a:t>
            </a:r>
            <a:r>
              <a:rPr lang="fr-FR" sz="2800" b="1" dirty="0"/>
              <a:t>ocalisation: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Ou cou, à l’œil, à la face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A proximité d’un orifice naturel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Au thorax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b="1" dirty="0"/>
              <a:t> A l’abdomen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</a:t>
            </a:r>
            <a:r>
              <a:rPr lang="fr-FR" sz="2800" b="1" dirty="0"/>
              <a:t>Conséquences :</a:t>
            </a:r>
            <a:r>
              <a:rPr lang="fr-FR" sz="2400" b="1" dirty="0"/>
              <a:t> </a:t>
            </a:r>
            <a:r>
              <a:rPr lang="fr-FR" sz="2000" b="1" dirty="0"/>
              <a:t>Si la victime présente des sensations anormales </a:t>
            </a:r>
            <a:r>
              <a:rPr lang="fr-FR" sz="2000" b="1" i="1" dirty="0"/>
              <a:t>(fourmillement, froid, problème pour bouger les extrémités).</a:t>
            </a:r>
            <a:endParaRPr lang="fr-FR" sz="2400" b="1" i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</a:t>
            </a:r>
            <a:r>
              <a:rPr lang="fr-FR" sz="2800" b="1" dirty="0"/>
              <a:t>Antécédents</a:t>
            </a:r>
            <a:r>
              <a:rPr lang="fr-FR" sz="2400" b="1" dirty="0"/>
              <a:t> </a:t>
            </a:r>
            <a:r>
              <a:rPr lang="fr-FR" sz="2000" b="1" dirty="0"/>
              <a:t>médicaux de la victime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C725F-E9D1-48C0-870D-8FA5F25EE45C}"/>
              </a:ext>
            </a:extLst>
          </p:cNvPr>
          <p:cNvSpPr/>
          <p:nvPr/>
        </p:nvSpPr>
        <p:spPr>
          <a:xfrm rot="20624020">
            <a:off x="1935064" y="2167894"/>
            <a:ext cx="729009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distingue-t-on une plaie grave d’une plaie simple?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1E0229-244D-40B2-8640-29D2610C163C}"/>
              </a:ext>
            </a:extLst>
          </p:cNvPr>
          <p:cNvSpPr/>
          <p:nvPr/>
        </p:nvSpPr>
        <p:spPr>
          <a:xfrm>
            <a:off x="9053185" y="2633780"/>
            <a:ext cx="2526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PLAIE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3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accel="60000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721</Words>
  <Application>Microsoft Office PowerPoint</Application>
  <PresentationFormat>Grand écran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Century Gothic</vt:lpstr>
      <vt:lpstr>Eras Light ITC</vt:lpstr>
      <vt:lpstr>Tahoma</vt:lpstr>
      <vt:lpstr>Wingdings</vt:lpstr>
      <vt:lpstr>Wingdings 3</vt:lpstr>
      <vt:lpstr>Ion</vt:lpstr>
      <vt:lpstr>PLAIE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PLAIE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61</cp:revision>
  <dcterms:created xsi:type="dcterms:W3CDTF">2021-01-13T13:36:51Z</dcterms:created>
  <dcterms:modified xsi:type="dcterms:W3CDTF">2023-10-23T08:28:14Z</dcterms:modified>
</cp:coreProperties>
</file>