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310" r:id="rId3"/>
    <p:sldId id="257" r:id="rId4"/>
    <p:sldId id="281" r:id="rId5"/>
    <p:sldId id="282" r:id="rId6"/>
    <p:sldId id="283" r:id="rId7"/>
    <p:sldId id="284" r:id="rId8"/>
    <p:sldId id="288" r:id="rId9"/>
    <p:sldId id="289" r:id="rId10"/>
    <p:sldId id="290" r:id="rId11"/>
    <p:sldId id="291" r:id="rId12"/>
    <p:sldId id="292" r:id="rId13"/>
    <p:sldId id="287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299" r:id="rId22"/>
    <p:sldId id="301" r:id="rId23"/>
    <p:sldId id="302" r:id="rId24"/>
    <p:sldId id="303" r:id="rId25"/>
    <p:sldId id="304" r:id="rId26"/>
    <p:sldId id="306" r:id="rId27"/>
    <p:sldId id="305" r:id="rId28"/>
    <p:sldId id="308" r:id="rId29"/>
    <p:sldId id="30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08:08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10" name="Picture 83">
            <a:extLst>
              <a:ext uri="{FF2B5EF4-FFF2-40B4-BE49-F238E27FC236}">
                <a16:creationId xmlns:a16="http://schemas.microsoft.com/office/drawing/2014/main" id="{239D102D-8368-4D4A-927C-7C82956F5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4645" t="9286" r="6342" b="7246"/>
          <a:stretch>
            <a:fillRect/>
          </a:stretch>
        </p:blipFill>
        <p:spPr bwMode="auto">
          <a:xfrm>
            <a:off x="-956" y="6232634"/>
            <a:ext cx="621242" cy="62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hyperlink" Target="RESSOURCES/01_RCP_adulte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hyperlink" Target="RESSOURCES/05_RCP_RESUME.mp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RESSOURCES/06_DAE.mp4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9.jfif"/><Relationship Id="rId5" Type="http://schemas.openxmlformats.org/officeDocument/2006/relationships/hyperlink" Target="RESSOURCES/11_COEUR_OUVERT.mpg" TargetMode="Externa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5.png"/><Relationship Id="rId1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5" Type="http://schemas.openxmlformats.org/officeDocument/2006/relationships/image" Target="../media/image3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63.png"/><Relationship Id="rId28" Type="http://schemas.openxmlformats.org/officeDocument/2006/relationships/image" Target="../media/image37.jpe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hyperlink" Target="RESSOURCES/10_Bref%20aujourdhui%20jai%20sauv&#233;%20une%20vie.mp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618110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R.C.P.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7766" y="4777380"/>
            <a:ext cx="551788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Maintenir une circulation et une ventilation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6FDF0A-7507-4EAF-AA61-15498B12FB99}"/>
              </a:ext>
            </a:extLst>
          </p:cNvPr>
          <p:cNvSpPr txBox="1"/>
          <p:nvPr/>
        </p:nvSpPr>
        <p:spPr>
          <a:xfrm>
            <a:off x="1187624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Il prend la meuleuse</a:t>
            </a:r>
          </a:p>
        </p:txBody>
      </p:sp>
      <p:pic>
        <p:nvPicPr>
          <p:cNvPr id="3" name="Picture 2" descr="E:\03_SST\2016_FORMATION_FORMATEUR\INTERSESSION\T08_NE_REPOND_PAS_NE_RESPIRE_PAS\PHOTOS\ATELIER\06_CONTACT_ENERGIE.JPG">
            <a:extLst>
              <a:ext uri="{FF2B5EF4-FFF2-40B4-BE49-F238E27FC236}">
                <a16:creationId xmlns:a16="http://schemas.microsoft.com/office/drawing/2014/main" id="{DB4EE729-ACFF-461A-9C6A-8809A7B8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289" y="2093001"/>
            <a:ext cx="665674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90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C52DAC-0386-42CE-A4C6-998A33E75D96}"/>
              </a:ext>
            </a:extLst>
          </p:cNvPr>
          <p:cNvSpPr/>
          <p:nvPr/>
        </p:nvSpPr>
        <p:spPr>
          <a:xfrm>
            <a:off x="2763719" y="1216594"/>
            <a:ext cx="66645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</a:t>
            </a: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’écroule immédiatement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B7FAA4-9F7E-488F-BA1E-16FF770220D2}"/>
              </a:ext>
            </a:extLst>
          </p:cNvPr>
          <p:cNvSpPr txBox="1"/>
          <p:nvPr/>
        </p:nvSpPr>
        <p:spPr>
          <a:xfrm>
            <a:off x="7828156" y="4066401"/>
            <a:ext cx="4137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Info formateur :</a:t>
            </a: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Projeter la diapo suivante et mettre en place un mannequin devant l’image qui remplacera la victime.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Disposer une meuleuse sans la mettre sous tension</a:t>
            </a:r>
          </a:p>
        </p:txBody>
      </p:sp>
    </p:spTree>
    <p:extLst>
      <p:ext uri="{BB962C8B-B14F-4D97-AF65-F5344CB8AC3E}">
        <p14:creationId xmlns:p14="http://schemas.microsoft.com/office/powerpoint/2010/main" val="204278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3_SST\2016_FORMATION_FORMATEUR\INTERSESSION\T08_NE_REPOND_PAS_NE_RESPIRE_PAS\PHOTOS\ATELIER\01_ZONE_VIDE.JPG">
            <a:extLst>
              <a:ext uri="{FF2B5EF4-FFF2-40B4-BE49-F238E27FC236}">
                <a16:creationId xmlns:a16="http://schemas.microsoft.com/office/drawing/2014/main" id="{CDBB9849-9B38-4960-8536-C831162E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1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14FFB-E259-4AE0-ABAD-E358F139BE58}"/>
              </a:ext>
            </a:extLst>
          </p:cNvPr>
          <p:cNvSpPr/>
          <p:nvPr/>
        </p:nvSpPr>
        <p:spPr>
          <a:xfrm>
            <a:off x="2317073" y="653376"/>
            <a:ext cx="8343493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D.C.</a:t>
            </a:r>
            <a:r>
              <a:rPr lang="fr-FR" sz="8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</a:t>
            </a:r>
            <a:r>
              <a:rPr lang="fr-FR" sz="8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endParaRPr lang="fr-FR" sz="1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fr-FR" sz="1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fr-FR" sz="1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r-FR" sz="48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1) RCP</a:t>
            </a:r>
          </a:p>
          <a:p>
            <a:r>
              <a:rPr lang="fr-FR" sz="48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2) RCP + DAE</a:t>
            </a:r>
            <a:endParaRPr lang="fr-FR" sz="36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2E2094A9-C155-419A-8A17-DC296A7C5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27634"/>
              </p:ext>
            </p:extLst>
          </p:nvPr>
        </p:nvGraphicFramePr>
        <p:xfrm>
          <a:off x="4084442" y="5148334"/>
          <a:ext cx="753241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9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4300196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1613623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01_RCP_ADULTE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E4469033-328D-4AC1-95BF-064863EF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59119" y="5232416"/>
            <a:ext cx="872360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1BE870-F692-41CE-AD41-260A865DBC9C}"/>
              </a:ext>
            </a:extLst>
          </p:cNvPr>
          <p:cNvSpPr/>
          <p:nvPr/>
        </p:nvSpPr>
        <p:spPr>
          <a:xfrm>
            <a:off x="1256782" y="286933"/>
            <a:ext cx="9084421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9D9CD-58A2-4C9E-9D9E-5B1454BC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823" y="988749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522FE1-0DE7-4562-805E-641FC1CB2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446" y="988749"/>
            <a:ext cx="7158757" cy="122073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Assurer une respiration</a:t>
            </a:r>
            <a:br>
              <a:rPr lang="fr-FR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une circulation, artificielles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99CD5-6B51-468F-BE99-83B91BBA7448}"/>
              </a:ext>
            </a:extLst>
          </p:cNvPr>
          <p:cNvSpPr/>
          <p:nvPr/>
        </p:nvSpPr>
        <p:spPr>
          <a:xfrm>
            <a:off x="1114740" y="2355826"/>
            <a:ext cx="10496602" cy="31700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1. </a:t>
            </a:r>
            <a:r>
              <a:rPr lang="fr-FR" sz="2800" b="1" dirty="0">
                <a:solidFill>
                  <a:srgbClr val="FF0000"/>
                </a:solidFill>
              </a:rPr>
              <a:t>Faire alerter </a:t>
            </a:r>
            <a:r>
              <a:rPr lang="fr-FR" sz="2800" dirty="0"/>
              <a:t>les secours et réclamer un défibrillateur</a:t>
            </a:r>
          </a:p>
          <a:p>
            <a:r>
              <a:rPr lang="fr-FR" sz="2800" dirty="0"/>
              <a:t>2. </a:t>
            </a:r>
            <a:r>
              <a:rPr lang="fr-FR" sz="2800" b="1" dirty="0">
                <a:solidFill>
                  <a:srgbClr val="FF0000"/>
                </a:solidFill>
              </a:rPr>
              <a:t>Pratiquer</a:t>
            </a:r>
            <a:r>
              <a:rPr lang="fr-FR" sz="2800" dirty="0"/>
              <a:t> immédiatement une réanimation cardio-pulmonaire    (RCP 30/2).</a:t>
            </a:r>
          </a:p>
          <a:p>
            <a:r>
              <a:rPr lang="fr-FR" sz="2800" dirty="0"/>
              <a:t>3. </a:t>
            </a:r>
            <a:r>
              <a:rPr lang="fr-FR" sz="2800" b="1" dirty="0">
                <a:solidFill>
                  <a:srgbClr val="FF0000"/>
                </a:solidFill>
              </a:rPr>
              <a:t>Mettre en œuvre </a:t>
            </a:r>
            <a:r>
              <a:rPr lang="fr-FR" sz="2800" dirty="0"/>
              <a:t>le plus tôt possible le DAE.</a:t>
            </a:r>
          </a:p>
          <a:p>
            <a:r>
              <a:rPr lang="fr-FR" sz="2800" dirty="0"/>
              <a:t>4. </a:t>
            </a:r>
            <a:r>
              <a:rPr lang="fr-FR" sz="2800" b="1" dirty="0">
                <a:solidFill>
                  <a:srgbClr val="FF0000"/>
                </a:solidFill>
              </a:rPr>
              <a:t>Poursuivre</a:t>
            </a:r>
            <a:r>
              <a:rPr lang="fr-FR" sz="2800" dirty="0"/>
              <a:t> la réanimation jusqu’à l’arrivée des secours</a:t>
            </a:r>
            <a:br>
              <a:rPr lang="fr-FR" sz="2800" dirty="0"/>
            </a:br>
            <a:r>
              <a:rPr lang="fr-FR" sz="2800" dirty="0"/>
              <a:t>    </a:t>
            </a:r>
          </a:p>
          <a:p>
            <a:r>
              <a:rPr lang="fr-FR" sz="3200" b="1" dirty="0"/>
              <a:t>Le DAE doit rester en place.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438E364C-435F-4AC6-8361-D3B98711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2503"/>
              </p:ext>
            </p:extLst>
          </p:nvPr>
        </p:nvGraphicFramePr>
        <p:xfrm>
          <a:off x="4078930" y="5514777"/>
          <a:ext cx="753241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9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4289856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1623963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05_RCP_RESUME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9" name="Image 8">
            <a:hlinkClick r:id="rId2" action="ppaction://hlinkfile"/>
            <a:extLst>
              <a:ext uri="{FF2B5EF4-FFF2-40B4-BE49-F238E27FC236}">
                <a16:creationId xmlns:a16="http://schemas.microsoft.com/office/drawing/2014/main" id="{41D26D8D-C8AF-4351-8FE8-C3B07817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53607" y="5598859"/>
            <a:ext cx="872360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31D46-1D29-4EB1-B9ED-80E640977197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A7C524-723E-4F6A-96F9-95DABE241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53" y="1084404"/>
            <a:ext cx="395561" cy="641288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74AF6F0F-C4F1-4824-8733-5E611A040DB4}"/>
              </a:ext>
            </a:extLst>
          </p:cNvPr>
          <p:cNvSpPr txBox="1"/>
          <p:nvPr/>
        </p:nvSpPr>
        <p:spPr>
          <a:xfrm>
            <a:off x="6278137" y="989496"/>
            <a:ext cx="36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ADULTE</a:t>
            </a:r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3B27772F-EC9C-4BA4-B0FB-A1C98B1D79F3}"/>
              </a:ext>
            </a:extLst>
          </p:cNvPr>
          <p:cNvSpPr txBox="1"/>
          <p:nvPr/>
        </p:nvSpPr>
        <p:spPr>
          <a:xfrm>
            <a:off x="3600742" y="3693641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</a:t>
            </a:r>
          </a:p>
        </p:txBody>
      </p:sp>
      <p:sp>
        <p:nvSpPr>
          <p:cNvPr id="12" name="ZoneTexte 17">
            <a:extLst>
              <a:ext uri="{FF2B5EF4-FFF2-40B4-BE49-F238E27FC236}">
                <a16:creationId xmlns:a16="http://schemas.microsoft.com/office/drawing/2014/main" id="{9890F527-41CF-4946-AABE-F194F3A8524E}"/>
              </a:ext>
            </a:extLst>
          </p:cNvPr>
          <p:cNvSpPr txBox="1"/>
          <p:nvPr/>
        </p:nvSpPr>
        <p:spPr>
          <a:xfrm>
            <a:off x="7181715" y="3610569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</a:t>
            </a:r>
          </a:p>
        </p:txBody>
      </p:sp>
      <p:sp>
        <p:nvSpPr>
          <p:cNvPr id="13" name="ZoneTexte 15">
            <a:extLst>
              <a:ext uri="{FF2B5EF4-FFF2-40B4-BE49-F238E27FC236}">
                <a16:creationId xmlns:a16="http://schemas.microsoft.com/office/drawing/2014/main" id="{07FC0BB0-17ED-4B9C-BAD3-771B8FBDF12E}"/>
              </a:ext>
            </a:extLst>
          </p:cNvPr>
          <p:cNvSpPr txBox="1"/>
          <p:nvPr/>
        </p:nvSpPr>
        <p:spPr>
          <a:xfrm>
            <a:off x="8132613" y="3429000"/>
            <a:ext cx="298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ALTERNANCE JUSQU’À LA POSE DU DEA et de L’ARRIVEE DES SECOURS</a:t>
            </a:r>
          </a:p>
        </p:txBody>
      </p:sp>
      <p:sp>
        <p:nvSpPr>
          <p:cNvPr id="18" name="ZoneTexte 20">
            <a:extLst>
              <a:ext uri="{FF2B5EF4-FFF2-40B4-BE49-F238E27FC236}">
                <a16:creationId xmlns:a16="http://schemas.microsoft.com/office/drawing/2014/main" id="{A3F733C9-FBA0-490C-BBBB-F5CD48013C35}"/>
              </a:ext>
            </a:extLst>
          </p:cNvPr>
          <p:cNvSpPr txBox="1"/>
          <p:nvPr/>
        </p:nvSpPr>
        <p:spPr>
          <a:xfrm>
            <a:off x="475680" y="4848363"/>
            <a:ext cx="457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Enfoncement de 5 à 6 cm</a:t>
            </a:r>
          </a:p>
          <a:p>
            <a:r>
              <a:rPr lang="fr-FR" sz="2400" b="1" dirty="0"/>
              <a:t>100 à 120 compressions/mn</a:t>
            </a:r>
          </a:p>
        </p:txBody>
      </p:sp>
      <p:sp>
        <p:nvSpPr>
          <p:cNvPr id="19" name="ZoneTexte 23">
            <a:extLst>
              <a:ext uri="{FF2B5EF4-FFF2-40B4-BE49-F238E27FC236}">
                <a16:creationId xmlns:a16="http://schemas.microsoft.com/office/drawing/2014/main" id="{886010E2-6F34-4B33-85AE-710628489D3F}"/>
              </a:ext>
            </a:extLst>
          </p:cNvPr>
          <p:cNvSpPr txBox="1"/>
          <p:nvPr/>
        </p:nvSpPr>
        <p:spPr>
          <a:xfrm>
            <a:off x="1649495" y="2005186"/>
            <a:ext cx="126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21" name="ZoneTexte 26">
            <a:extLst>
              <a:ext uri="{FF2B5EF4-FFF2-40B4-BE49-F238E27FC236}">
                <a16:creationId xmlns:a16="http://schemas.microsoft.com/office/drawing/2014/main" id="{783D9A16-5B8E-4EEA-BE8D-1D1E8ACEABF6}"/>
              </a:ext>
            </a:extLst>
          </p:cNvPr>
          <p:cNvSpPr txBox="1"/>
          <p:nvPr/>
        </p:nvSpPr>
        <p:spPr>
          <a:xfrm>
            <a:off x="5161425" y="2244580"/>
            <a:ext cx="126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D9C13-61A9-2D97-72AF-8742BA796BE6}"/>
              </a:ext>
            </a:extLst>
          </p:cNvPr>
          <p:cNvSpPr/>
          <p:nvPr/>
        </p:nvSpPr>
        <p:spPr>
          <a:xfrm rot="19232778">
            <a:off x="1110893" y="2244580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Compressions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69D9A-B2D6-9556-E31A-D301A78707DB}"/>
              </a:ext>
            </a:extLst>
          </p:cNvPr>
          <p:cNvSpPr/>
          <p:nvPr/>
        </p:nvSpPr>
        <p:spPr>
          <a:xfrm rot="19232778">
            <a:off x="4622440" y="2625159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Insufflations</a:t>
            </a:r>
          </a:p>
        </p:txBody>
      </p:sp>
      <p:pic>
        <p:nvPicPr>
          <p:cNvPr id="8" name="Image 7" descr="Une image contenant personne, plein air, Visage humain, herbe&#10;&#10;Description générée automatiquement">
            <a:extLst>
              <a:ext uri="{FF2B5EF4-FFF2-40B4-BE49-F238E27FC236}">
                <a16:creationId xmlns:a16="http://schemas.microsoft.com/office/drawing/2014/main" id="{40C03DCA-D9E6-E6CB-A90B-C9A197EB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68" y="4041343"/>
            <a:ext cx="1985159" cy="1323439"/>
          </a:xfrm>
          <a:prstGeom prst="rect">
            <a:avLst/>
          </a:prstGeom>
        </p:spPr>
      </p:pic>
      <p:pic>
        <p:nvPicPr>
          <p:cNvPr id="10" name="Image 9" descr="Une image contenant personne, joint, ongle, doigt&#10;&#10;Description générée automatiquement">
            <a:extLst>
              <a:ext uri="{FF2B5EF4-FFF2-40B4-BE49-F238E27FC236}">
                <a16:creationId xmlns:a16="http://schemas.microsoft.com/office/drawing/2014/main" id="{7C1F9FC5-966D-D399-5F61-22BDB39CB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46" y="3392051"/>
            <a:ext cx="2028435" cy="14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E40EDA-DAB1-4558-A25F-751B66120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97" y="955662"/>
            <a:ext cx="864096" cy="858335"/>
          </a:xfrm>
          <a:prstGeom prst="rect">
            <a:avLst/>
          </a:prstGeom>
        </p:spPr>
      </p:pic>
      <p:sp>
        <p:nvSpPr>
          <p:cNvPr id="9" name="Flèche droite rayée 19">
            <a:extLst>
              <a:ext uri="{FF2B5EF4-FFF2-40B4-BE49-F238E27FC236}">
                <a16:creationId xmlns:a16="http://schemas.microsoft.com/office/drawing/2014/main" id="{9E30A702-4C63-41A0-A117-FEE118892924}"/>
              </a:ext>
            </a:extLst>
          </p:cNvPr>
          <p:cNvSpPr/>
          <p:nvPr/>
        </p:nvSpPr>
        <p:spPr>
          <a:xfrm>
            <a:off x="3383770" y="3041221"/>
            <a:ext cx="864096" cy="3566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Flèche droite rayée 20">
            <a:extLst>
              <a:ext uri="{FF2B5EF4-FFF2-40B4-BE49-F238E27FC236}">
                <a16:creationId xmlns:a16="http://schemas.microsoft.com/office/drawing/2014/main" id="{1F61CFAF-17F4-41D0-A9FD-3E3E901EB5D6}"/>
              </a:ext>
            </a:extLst>
          </p:cNvPr>
          <p:cNvSpPr/>
          <p:nvPr/>
        </p:nvSpPr>
        <p:spPr>
          <a:xfrm>
            <a:off x="6463305" y="3095178"/>
            <a:ext cx="864096" cy="3566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87A3952C-5DD7-42C5-9C1B-26A1B2D57AA5}"/>
              </a:ext>
            </a:extLst>
          </p:cNvPr>
          <p:cNvSpPr txBox="1"/>
          <p:nvPr/>
        </p:nvSpPr>
        <p:spPr>
          <a:xfrm>
            <a:off x="4226355" y="1177884"/>
            <a:ext cx="315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Suivre les instructions données du DAE</a:t>
            </a:r>
          </a:p>
        </p:txBody>
      </p:sp>
      <p:sp>
        <p:nvSpPr>
          <p:cNvPr id="12" name="ZoneTexte 22">
            <a:extLst>
              <a:ext uri="{FF2B5EF4-FFF2-40B4-BE49-F238E27FC236}">
                <a16:creationId xmlns:a16="http://schemas.microsoft.com/office/drawing/2014/main" id="{8A98BC96-E7FA-4959-B681-CFF5601742C0}"/>
              </a:ext>
            </a:extLst>
          </p:cNvPr>
          <p:cNvSpPr txBox="1"/>
          <p:nvPr/>
        </p:nvSpPr>
        <p:spPr>
          <a:xfrm>
            <a:off x="2158735" y="4869841"/>
            <a:ext cx="2821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Aucun contact avec la victime lors de la lecture et du choc</a:t>
            </a:r>
          </a:p>
        </p:txBody>
      </p:sp>
      <p:sp>
        <p:nvSpPr>
          <p:cNvPr id="13" name="Flèche droite rayée 23">
            <a:extLst>
              <a:ext uri="{FF2B5EF4-FFF2-40B4-BE49-F238E27FC236}">
                <a16:creationId xmlns:a16="http://schemas.microsoft.com/office/drawing/2014/main" id="{11DD432C-218A-4AEB-9E1F-1DDEE107C96A}"/>
              </a:ext>
            </a:extLst>
          </p:cNvPr>
          <p:cNvSpPr/>
          <p:nvPr/>
        </p:nvSpPr>
        <p:spPr>
          <a:xfrm>
            <a:off x="5822625" y="5438429"/>
            <a:ext cx="864096" cy="3566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ZoneTexte 24">
            <a:extLst>
              <a:ext uri="{FF2B5EF4-FFF2-40B4-BE49-F238E27FC236}">
                <a16:creationId xmlns:a16="http://schemas.microsoft.com/office/drawing/2014/main" id="{94558D71-1B47-4128-8FAA-258C09FC85B6}"/>
              </a:ext>
            </a:extLst>
          </p:cNvPr>
          <p:cNvSpPr txBox="1"/>
          <p:nvPr/>
        </p:nvSpPr>
        <p:spPr>
          <a:xfrm>
            <a:off x="7159369" y="5218451"/>
            <a:ext cx="399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Reprendre la RCP = </a:t>
            </a:r>
          </a:p>
          <a:p>
            <a:r>
              <a:rPr lang="fr-F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 compressions + 2 insufflations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2E7A6-35E2-456E-BA31-79EDA346B80B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5DDDA-5661-7962-E32D-73FB19F2F8C8}"/>
              </a:ext>
            </a:extLst>
          </p:cNvPr>
          <p:cNvSpPr/>
          <p:nvPr/>
        </p:nvSpPr>
        <p:spPr>
          <a:xfrm rot="19232778">
            <a:off x="668181" y="2025687"/>
            <a:ext cx="29811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Couper les vêtements. Sécher la peau et/ou raser si besoin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05E945-46DD-76CA-6D7F-AF0D9A31AA75}"/>
              </a:ext>
            </a:extLst>
          </p:cNvPr>
          <p:cNvSpPr/>
          <p:nvPr/>
        </p:nvSpPr>
        <p:spPr>
          <a:xfrm rot="19232778">
            <a:off x="4170154" y="2485991"/>
            <a:ext cx="28923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Récupérer les patchs adaptés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4A545E-14AC-B3DC-CCF9-489B5CF04984}"/>
              </a:ext>
            </a:extLst>
          </p:cNvPr>
          <p:cNvSpPr/>
          <p:nvPr/>
        </p:nvSpPr>
        <p:spPr>
          <a:xfrm rot="19232778">
            <a:off x="8234202" y="2969933"/>
            <a:ext cx="39067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Coller les patchs en respectant les croquis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C8A182F-931D-3ED2-52E6-F46B70301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2" t="10343" r="5615" b="12503"/>
          <a:stretch/>
        </p:blipFill>
        <p:spPr>
          <a:xfrm>
            <a:off x="7322092" y="1299970"/>
            <a:ext cx="2186751" cy="16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3_DEFIBRILATEUR_VIRTUEL">
            <a:hlinkClick r:id="" action="ppaction://media"/>
            <a:extLst>
              <a:ext uri="{FF2B5EF4-FFF2-40B4-BE49-F238E27FC236}">
                <a16:creationId xmlns:a16="http://schemas.microsoft.com/office/drawing/2014/main" id="{1AD50AA4-3E86-4F86-8F7A-711737CFC0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055" y="119850"/>
            <a:ext cx="8279905" cy="6209928"/>
          </a:xfrm>
          <a:prstGeom prst="rect">
            <a:avLst/>
          </a:prstGeom>
        </p:spPr>
      </p:pic>
      <p:pic>
        <p:nvPicPr>
          <p:cNvPr id="5" name="Image 4">
            <a:hlinkClick r:id="rId5" action="ppaction://hlinkfile"/>
            <a:extLst>
              <a:ext uri="{FF2B5EF4-FFF2-40B4-BE49-F238E27FC236}">
                <a16:creationId xmlns:a16="http://schemas.microsoft.com/office/drawing/2014/main" id="{1928DF25-38DC-4989-8D3C-3FD151C5D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881" y="5117329"/>
            <a:ext cx="1181100" cy="11525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A81068-708A-4B53-8099-670B99ABB17A}"/>
              </a:ext>
            </a:extLst>
          </p:cNvPr>
          <p:cNvSpPr txBox="1"/>
          <p:nvPr/>
        </p:nvSpPr>
        <p:spPr>
          <a:xfrm>
            <a:off x="10067277" y="4323426"/>
            <a:ext cx="157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Cœur ouvert</a:t>
            </a:r>
          </a:p>
        </p:txBody>
      </p:sp>
      <p:pic>
        <p:nvPicPr>
          <p:cNvPr id="7" name="Image 6">
            <a:hlinkClick r:id="rId7" action="ppaction://hlinkfile"/>
            <a:extLst>
              <a:ext uri="{FF2B5EF4-FFF2-40B4-BE49-F238E27FC236}">
                <a16:creationId xmlns:a16="http://schemas.microsoft.com/office/drawing/2014/main" id="{492CBF73-6227-4BEE-B5E4-661A08394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881" y="2534574"/>
            <a:ext cx="1181100" cy="11525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CAC1CC-DF58-4983-A6E9-09BC2B96719A}"/>
              </a:ext>
            </a:extLst>
          </p:cNvPr>
          <p:cNvSpPr txBox="1"/>
          <p:nvPr/>
        </p:nvSpPr>
        <p:spPr>
          <a:xfrm>
            <a:off x="9971101" y="2017670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D.A.E.</a:t>
            </a:r>
          </a:p>
        </p:txBody>
      </p:sp>
    </p:spTree>
    <p:extLst>
      <p:ext uri="{BB962C8B-B14F-4D97-AF65-F5344CB8AC3E}">
        <p14:creationId xmlns:p14="http://schemas.microsoft.com/office/powerpoint/2010/main" val="33590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>
            <a:extLst>
              <a:ext uri="{FF2B5EF4-FFF2-40B4-BE49-F238E27FC236}">
                <a16:creationId xmlns:a16="http://schemas.microsoft.com/office/drawing/2014/main" id="{EED7435F-4446-41AB-87B6-473A3F76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273" y="2175742"/>
            <a:ext cx="68405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 Box 5">
            <a:extLst>
              <a:ext uri="{FF2B5EF4-FFF2-40B4-BE49-F238E27FC236}">
                <a16:creationId xmlns:a16="http://schemas.microsoft.com/office/drawing/2014/main" id="{233D9E14-D13A-4695-81B6-E35D6B06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82" y="1032022"/>
            <a:ext cx="5915233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1B955B"/>
                </a:solidFill>
                <a:latin typeface="Arial Black" pitchFamily="34" charset="0"/>
              </a:rPr>
              <a:t> 1 minute perdue</a:t>
            </a:r>
          </a:p>
          <a:p>
            <a:pPr algn="ctr"/>
            <a:r>
              <a:rPr lang="fr-FR" sz="2800" b="1" dirty="0">
                <a:solidFill>
                  <a:srgbClr val="1B955B"/>
                </a:solidFill>
                <a:latin typeface="Arial Black" pitchFamily="34" charset="0"/>
              </a:rPr>
              <a:t>= 10 % de survie en moins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EB5DAF-A9D7-4C94-9DE1-1136928CBDB6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</p:spTree>
    <p:extLst>
      <p:ext uri="{BB962C8B-B14F-4D97-AF65-F5344CB8AC3E}">
        <p14:creationId xmlns:p14="http://schemas.microsoft.com/office/powerpoint/2010/main" val="2142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>
            <a:extLst>
              <a:ext uri="{FF2B5EF4-FFF2-40B4-BE49-F238E27FC236}">
                <a16:creationId xmlns:a16="http://schemas.microsoft.com/office/drawing/2014/main" id="{F10CBD0D-14D4-447D-A974-739C07EC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45643"/>
            <a:ext cx="9144000" cy="420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9CE5C5D-F480-4AB6-9821-941AE4FD8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880631"/>
            <a:ext cx="746760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85D09F1-B2CB-427B-AC99-DCB864BA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1345643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9B9B"/>
                </a:solidFill>
                <a:latin typeface="Arial" charset="0"/>
              </a:rPr>
              <a:t>arrêt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05AA3F7-46D6-4990-A58B-58CF0541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1347231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9B9B"/>
                </a:solidFill>
                <a:latin typeface="Arial" charset="0"/>
              </a:rPr>
              <a:t>FV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4F222D69-7A82-4D50-B2E1-26781937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134564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9B9B"/>
                </a:solidFill>
                <a:latin typeface="Arial" charset="0"/>
              </a:rPr>
              <a:t>4 min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403743C-4EFB-4927-B855-812A84F69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134564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9B9B"/>
                </a:solidFill>
                <a:latin typeface="Arial" charset="0"/>
              </a:rPr>
              <a:t>8 min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6C2893F5-73A9-44BB-80B6-CA47EA13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345643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9B9B"/>
                </a:solidFill>
                <a:latin typeface="Arial" charset="0"/>
              </a:rPr>
              <a:t>12 min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19224C2B-E0D4-4F54-AE56-FEA0AC0E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345643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tx2"/>
                </a:solidFill>
                <a:latin typeface="Arial" charset="0"/>
              </a:rPr>
              <a:t>survie</a:t>
            </a: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1A7C404F-B776-448F-B948-313AB3386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728231"/>
            <a:ext cx="0" cy="3048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94BB2C6F-2978-4655-BA37-C0DBE1563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728231"/>
            <a:ext cx="0" cy="3048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A75C0FBB-56C5-4F08-A537-D9E26AA1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1728231"/>
            <a:ext cx="0" cy="3048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64CEBC92-072A-472B-9B3E-9B6A10894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490231"/>
            <a:ext cx="746760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6AE3B15E-855F-4461-9B1A-F92282D58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176031"/>
            <a:ext cx="746760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7DE0C8B8-3BCE-4FBF-994C-F584D9994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166631"/>
            <a:ext cx="746760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id="{17C194F0-FBB7-4C02-8C97-FF6FE6831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728231"/>
            <a:ext cx="0" cy="365760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9D38FAC5-6733-400A-A1B2-17171F7DF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385831"/>
            <a:ext cx="7467600" cy="0"/>
          </a:xfrm>
          <a:prstGeom prst="line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0" name="Object 37">
            <a:extLst>
              <a:ext uri="{FF2B5EF4-FFF2-40B4-BE49-F238E27FC236}">
                <a16:creationId xmlns:a16="http://schemas.microsoft.com/office/drawing/2014/main" id="{4C98A6D2-F53A-48C7-8236-D47653CB7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5690631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2" imgW="5079365" imgH="5079365" progId="">
                  <p:embed/>
                </p:oleObj>
              </mc:Choice>
              <mc:Fallback>
                <p:oleObj name="CorelPhotoPaint.Image.10" r:id="rId2" imgW="5079365" imgH="5079365" progId="">
                  <p:embed/>
                  <p:pic>
                    <p:nvPicPr>
                      <p:cNvPr id="2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5690631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8">
            <a:extLst>
              <a:ext uri="{FF2B5EF4-FFF2-40B4-BE49-F238E27FC236}">
                <a16:creationId xmlns:a16="http://schemas.microsoft.com/office/drawing/2014/main" id="{08FA75AF-7F18-4549-8875-8938B2D8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2938" y="5677931"/>
          <a:ext cx="711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4" imgW="5079365" imgH="5079365" progId="">
                  <p:embed/>
                </p:oleObj>
              </mc:Choice>
              <mc:Fallback>
                <p:oleObj name="CorelPhotoPaint.Image.10" r:id="rId4" imgW="5079365" imgH="5079365" progId="">
                  <p:embed/>
                  <p:pic>
                    <p:nvPicPr>
                      <p:cNvPr id="2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38" y="5677931"/>
                        <a:ext cx="711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>
            <a:extLst>
              <a:ext uri="{FF2B5EF4-FFF2-40B4-BE49-F238E27FC236}">
                <a16:creationId xmlns:a16="http://schemas.microsoft.com/office/drawing/2014/main" id="{45A4ED9F-7BAF-4CC0-A352-E205B5746C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5690631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6" imgW="5079365" imgH="5079365" progId="">
                  <p:embed/>
                </p:oleObj>
              </mc:Choice>
              <mc:Fallback>
                <p:oleObj name="CorelPhotoPaint.Image.10" r:id="rId6" imgW="5079365" imgH="5079365" progId="">
                  <p:embed/>
                  <p:pic>
                    <p:nvPicPr>
                      <p:cNvPr id="2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90631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0">
            <a:extLst>
              <a:ext uri="{FF2B5EF4-FFF2-40B4-BE49-F238E27FC236}">
                <a16:creationId xmlns:a16="http://schemas.microsoft.com/office/drawing/2014/main" id="{F8EC94C5-058C-462F-AF99-545B60EA29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5690631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8" imgW="5079365" imgH="5079365" progId="">
                  <p:embed/>
                </p:oleObj>
              </mc:Choice>
              <mc:Fallback>
                <p:oleObj name="CorelPhotoPaint.Image.10" r:id="rId8" imgW="5079365" imgH="5079365" progId="">
                  <p:embed/>
                  <p:pic>
                    <p:nvPicPr>
                      <p:cNvPr id="2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690631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1">
            <a:extLst>
              <a:ext uri="{FF2B5EF4-FFF2-40B4-BE49-F238E27FC236}">
                <a16:creationId xmlns:a16="http://schemas.microsoft.com/office/drawing/2014/main" id="{388C47BA-B82A-4830-ADE8-84539907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00231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Arial" charset="0"/>
              </a:rPr>
              <a:t>alerte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805FF61B-7CA2-4BDB-BAF0-3F066AC5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300231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Arial" charset="0"/>
              </a:rPr>
              <a:t>RCP</a:t>
            </a:r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id="{F4079548-A348-4F4B-B907-BFB830AAB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6300231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Arial" charset="0"/>
              </a:rPr>
              <a:t>DSA</a:t>
            </a: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3C8FACCF-1399-48F1-A478-B9AF8379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4" y="6300231"/>
            <a:ext cx="170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>
                <a:latin typeface="Arial" charset="0"/>
              </a:rPr>
              <a:t>soins spécialisés</a:t>
            </a:r>
          </a:p>
        </p:txBody>
      </p:sp>
      <p:grpSp>
        <p:nvGrpSpPr>
          <p:cNvPr id="28" name="Group 58">
            <a:extLst>
              <a:ext uri="{FF2B5EF4-FFF2-40B4-BE49-F238E27FC236}">
                <a16:creationId xmlns:a16="http://schemas.microsoft.com/office/drawing/2014/main" id="{1C40F235-AE68-4EF0-AF5E-A6CBD32D301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863169"/>
            <a:ext cx="8331200" cy="612775"/>
            <a:chOff x="384" y="996"/>
            <a:chExt cx="5248" cy="386"/>
          </a:xfrm>
        </p:grpSpPr>
        <p:graphicFrame>
          <p:nvGraphicFramePr>
            <p:cNvPr id="29" name="Object 6">
              <a:extLst>
                <a:ext uri="{FF2B5EF4-FFF2-40B4-BE49-F238E27FC236}">
                  <a16:creationId xmlns:a16="http://schemas.microsoft.com/office/drawing/2014/main" id="{C0BB4759-5F39-426D-B55B-01C7687A43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998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0" imgW="5079365" imgH="5079365" progId="">
                    <p:embed/>
                  </p:oleObj>
                </mc:Choice>
                <mc:Fallback>
                  <p:oleObj name="CorelPhotoPaint.Image.10" r:id="rId10" imgW="5079365" imgH="5079365" progId="">
                    <p:embed/>
                    <p:pic>
                      <p:nvPicPr>
                        <p:cNvPr id="3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998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21">
              <a:extLst>
                <a:ext uri="{FF2B5EF4-FFF2-40B4-BE49-F238E27FC236}">
                  <a16:creationId xmlns:a16="http://schemas.microsoft.com/office/drawing/2014/main" id="{130805CF-A7FA-4D24-9204-19C90D4C3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" y="104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2 %</a:t>
              </a:r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83E98508-9918-4A13-A8B3-5FBD07EEA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96"/>
              <a:ext cx="100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défibrillation tardive</a:t>
              </a:r>
            </a:p>
          </p:txBody>
        </p:sp>
      </p:grpSp>
      <p:grpSp>
        <p:nvGrpSpPr>
          <p:cNvPr id="32" name="Group 53">
            <a:extLst>
              <a:ext uri="{FF2B5EF4-FFF2-40B4-BE49-F238E27FC236}">
                <a16:creationId xmlns:a16="http://schemas.microsoft.com/office/drawing/2014/main" id="{B2B9C083-7EC0-4EFB-A870-C5B32034744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158569"/>
            <a:ext cx="8940800" cy="830263"/>
            <a:chOff x="0" y="1812"/>
            <a:chExt cx="5632" cy="523"/>
          </a:xfrm>
        </p:grpSpPr>
        <p:graphicFrame>
          <p:nvGraphicFramePr>
            <p:cNvPr id="33" name="Object 8">
              <a:extLst>
                <a:ext uri="{FF2B5EF4-FFF2-40B4-BE49-F238E27FC236}">
                  <a16:creationId xmlns:a16="http://schemas.microsoft.com/office/drawing/2014/main" id="{8CB63543-ADD0-490A-84E2-15EAB76009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1860"/>
            <a:ext cx="44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1" imgW="5079365" imgH="5079365" progId="">
                    <p:embed/>
                  </p:oleObj>
                </mc:Choice>
                <mc:Fallback>
                  <p:oleObj name="CorelPhotoPaint.Image.10" r:id="rId11" imgW="5079365" imgH="5079365" progId="">
                    <p:embed/>
                    <p:pic>
                      <p:nvPicPr>
                        <p:cNvPr id="3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860"/>
                          <a:ext cx="44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9">
              <a:extLst>
                <a:ext uri="{FF2B5EF4-FFF2-40B4-BE49-F238E27FC236}">
                  <a16:creationId xmlns:a16="http://schemas.microsoft.com/office/drawing/2014/main" id="{1510CD25-A97F-4758-BD0A-1B9CE2B4D3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9" y="1860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2" imgW="5079365" imgH="5079365" progId="">
                    <p:embed/>
                  </p:oleObj>
                </mc:Choice>
                <mc:Fallback>
                  <p:oleObj name="CorelPhotoPaint.Image.10" r:id="rId12" imgW="5079365" imgH="5079365" progId="">
                    <p:embed/>
                    <p:pic>
                      <p:nvPicPr>
                        <p:cNvPr id="3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1860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19455984-3A8A-4A39-9EB9-839914E37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12"/>
              <a:ext cx="13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alerte immédiate + </a:t>
              </a:r>
              <a:b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</a:br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RCP précoce + DSA précoce</a:t>
              </a:r>
            </a:p>
          </p:txBody>
        </p:sp>
        <p:graphicFrame>
          <p:nvGraphicFramePr>
            <p:cNvPr id="36" name="Object 28">
              <a:extLst>
                <a:ext uri="{FF2B5EF4-FFF2-40B4-BE49-F238E27FC236}">
                  <a16:creationId xmlns:a16="http://schemas.microsoft.com/office/drawing/2014/main" id="{EA946FBF-8258-485F-867A-4EF25845AA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1860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3" imgW="5079365" imgH="5079365" progId="">
                    <p:embed/>
                  </p:oleObj>
                </mc:Choice>
                <mc:Fallback>
                  <p:oleObj name="CorelPhotoPaint.Image.10" r:id="rId13" imgW="5079365" imgH="5079365" progId="">
                    <p:embed/>
                    <p:pic>
                      <p:nvPicPr>
                        <p:cNvPr id="4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860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29">
              <a:extLst>
                <a:ext uri="{FF2B5EF4-FFF2-40B4-BE49-F238E27FC236}">
                  <a16:creationId xmlns:a16="http://schemas.microsoft.com/office/drawing/2014/main" id="{C36F9DBD-ED30-4180-9DCE-BF7834183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" y="2004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20 %</a:t>
              </a:r>
            </a:p>
          </p:txBody>
        </p:sp>
      </p:grpSp>
      <p:grpSp>
        <p:nvGrpSpPr>
          <p:cNvPr id="38" name="Group 52">
            <a:extLst>
              <a:ext uri="{FF2B5EF4-FFF2-40B4-BE49-F238E27FC236}">
                <a16:creationId xmlns:a16="http://schemas.microsoft.com/office/drawing/2014/main" id="{7A73FC5E-6F3B-4B9C-B091-28B621F8FA2E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4149169"/>
            <a:ext cx="8951913" cy="1108075"/>
            <a:chOff x="0" y="2436"/>
            <a:chExt cx="5639" cy="698"/>
          </a:xfrm>
        </p:grpSpPr>
        <p:graphicFrame>
          <p:nvGraphicFramePr>
            <p:cNvPr id="39" name="Object 7">
              <a:extLst>
                <a:ext uri="{FF2B5EF4-FFF2-40B4-BE49-F238E27FC236}">
                  <a16:creationId xmlns:a16="http://schemas.microsoft.com/office/drawing/2014/main" id="{DDA59D39-BDB3-4711-B5FC-40C8FB66E4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588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4" imgW="5079365" imgH="5079365" progId="">
                    <p:embed/>
                  </p:oleObj>
                </mc:Choice>
                <mc:Fallback>
                  <p:oleObj name="CorelPhotoPaint.Image.10" r:id="rId14" imgW="5079365" imgH="5079365" progId="">
                    <p:embed/>
                    <p:pic>
                      <p:nvPicPr>
                        <p:cNvPr id="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588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0">
              <a:extLst>
                <a:ext uri="{FF2B5EF4-FFF2-40B4-BE49-F238E27FC236}">
                  <a16:creationId xmlns:a16="http://schemas.microsoft.com/office/drawing/2014/main" id="{D1D26A0C-17F1-4395-8DF5-09BEB4B7AF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2580"/>
            <a:ext cx="44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5" imgW="5079365" imgH="5079365" progId="">
                    <p:embed/>
                  </p:oleObj>
                </mc:Choice>
                <mc:Fallback>
                  <p:oleObj name="CorelPhotoPaint.Image.10" r:id="rId15" imgW="5079365" imgH="5079365" progId="">
                    <p:embed/>
                    <p:pic>
                      <p:nvPicPr>
                        <p:cNvPr id="4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580"/>
                          <a:ext cx="44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1">
              <a:extLst>
                <a:ext uri="{FF2B5EF4-FFF2-40B4-BE49-F238E27FC236}">
                  <a16:creationId xmlns:a16="http://schemas.microsoft.com/office/drawing/2014/main" id="{926140A6-DC35-401B-AB06-2746B99146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9" y="2588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6" imgW="5079365" imgH="5079365" progId="">
                    <p:embed/>
                  </p:oleObj>
                </mc:Choice>
                <mc:Fallback>
                  <p:oleObj name="CorelPhotoPaint.Image.10" r:id="rId16" imgW="5079365" imgH="5079365" progId="">
                    <p:embed/>
                    <p:pic>
                      <p:nvPicPr>
                        <p:cNvPr id="45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2588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E8965FB5-1E0C-4216-BEAB-973627653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36"/>
              <a:ext cx="1392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alerte immédiate + </a:t>
              </a:r>
              <a:b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</a:br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RCP précoce + DSA précoce + </a:t>
              </a:r>
            </a:p>
            <a:p>
              <a:pPr algn="ctr"/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soins spécialisés</a:t>
              </a:r>
            </a:p>
          </p:txBody>
        </p:sp>
        <p:graphicFrame>
          <p:nvGraphicFramePr>
            <p:cNvPr id="43" name="Object 33">
              <a:extLst>
                <a:ext uri="{FF2B5EF4-FFF2-40B4-BE49-F238E27FC236}">
                  <a16:creationId xmlns:a16="http://schemas.microsoft.com/office/drawing/2014/main" id="{6222C25E-4B1A-43B2-880D-30391AE0F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2588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7" imgW="5079365" imgH="5079365" progId="">
                    <p:embed/>
                  </p:oleObj>
                </mc:Choice>
                <mc:Fallback>
                  <p:oleObj name="CorelPhotoPaint.Image.10" r:id="rId17" imgW="5079365" imgH="5079365" progId="">
                    <p:embed/>
                    <p:pic>
                      <p:nvPicPr>
                        <p:cNvPr id="4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588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34">
              <a:extLst>
                <a:ext uri="{FF2B5EF4-FFF2-40B4-BE49-F238E27FC236}">
                  <a16:creationId xmlns:a16="http://schemas.microsoft.com/office/drawing/2014/main" id="{D9E78F1F-7686-4BD7-87A8-F54AB824F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60"/>
              <a:ext cx="8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40-50 %</a:t>
              </a:r>
            </a:p>
          </p:txBody>
        </p:sp>
      </p:grpSp>
      <p:grpSp>
        <p:nvGrpSpPr>
          <p:cNvPr id="45" name="Group 59">
            <a:extLst>
              <a:ext uri="{FF2B5EF4-FFF2-40B4-BE49-F238E27FC236}">
                <a16:creationId xmlns:a16="http://schemas.microsoft.com/office/drawing/2014/main" id="{65D49354-D212-43C1-B606-E30544EC6BA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472768"/>
            <a:ext cx="8636000" cy="698500"/>
            <a:chOff x="192" y="1380"/>
            <a:chExt cx="5440" cy="440"/>
          </a:xfrm>
        </p:grpSpPr>
        <p:sp>
          <p:nvSpPr>
            <p:cNvPr id="46" name="Text Box 25">
              <a:extLst>
                <a:ext uri="{FF2B5EF4-FFF2-40B4-BE49-F238E27FC236}">
                  <a16:creationId xmlns:a16="http://schemas.microsoft.com/office/drawing/2014/main" id="{C9E16380-4042-409D-8702-BD81D332B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" y="1428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8 %</a:t>
              </a:r>
            </a:p>
          </p:txBody>
        </p:sp>
        <p:grpSp>
          <p:nvGrpSpPr>
            <p:cNvPr id="47" name="Group 56">
              <a:extLst>
                <a:ext uri="{FF2B5EF4-FFF2-40B4-BE49-F238E27FC236}">
                  <a16:creationId xmlns:a16="http://schemas.microsoft.com/office/drawing/2014/main" id="{C03546B1-F03B-42FC-97A3-A28800131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80"/>
              <a:ext cx="4512" cy="440"/>
              <a:chOff x="192" y="1380"/>
              <a:chExt cx="4512" cy="440"/>
            </a:xfrm>
          </p:grpSpPr>
          <p:grpSp>
            <p:nvGrpSpPr>
              <p:cNvPr id="48" name="Group 54">
                <a:extLst>
                  <a:ext uri="{FF2B5EF4-FFF2-40B4-BE49-F238E27FC236}">
                    <a16:creationId xmlns:a16="http://schemas.microsoft.com/office/drawing/2014/main" id="{AA59F821-DF6C-4FDE-9828-13148D34E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380"/>
                <a:ext cx="4512" cy="440"/>
                <a:chOff x="192" y="1380"/>
                <a:chExt cx="4512" cy="440"/>
              </a:xfrm>
            </p:grpSpPr>
            <p:graphicFrame>
              <p:nvGraphicFramePr>
                <p:cNvPr id="50" name="Object 4">
                  <a:extLst>
                    <a:ext uri="{FF2B5EF4-FFF2-40B4-BE49-F238E27FC236}">
                      <a16:creationId xmlns:a16="http://schemas.microsoft.com/office/drawing/2014/main" id="{9DBE0F84-5A26-4EAC-8457-B212D55FDCE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824" y="1388"/>
                <a:ext cx="432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PhotoPaint.Image.10" r:id="rId18" imgW="5079365" imgH="5079365" progId="">
                        <p:embed/>
                      </p:oleObj>
                    </mc:Choice>
                    <mc:Fallback>
                      <p:oleObj name="CorelPhotoPaint.Image.10" r:id="rId18" imgW="5079365" imgH="5079365" progId="">
                        <p:embed/>
                        <p:pic>
                          <p:nvPicPr>
                            <p:cNvPr id="54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4" y="1388"/>
                              <a:ext cx="432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" name="Object 5">
                  <a:extLst>
                    <a:ext uri="{FF2B5EF4-FFF2-40B4-BE49-F238E27FC236}">
                      <a16:creationId xmlns:a16="http://schemas.microsoft.com/office/drawing/2014/main" id="{9A1B066A-28A7-4D41-96FB-1EADFC2E92D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320" y="1423"/>
                <a:ext cx="384" cy="3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PhotoPaint.Image.10" r:id="rId19" imgW="5079365" imgH="5079365" progId="">
                        <p:embed/>
                      </p:oleObj>
                    </mc:Choice>
                    <mc:Fallback>
                      <p:oleObj name="CorelPhotoPaint.Image.10" r:id="rId19" imgW="5079365" imgH="5079365" progId="">
                        <p:embed/>
                        <p:pic>
                          <p:nvPicPr>
                            <p:cNvPr id="55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0" y="1423"/>
                              <a:ext cx="384" cy="3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" name="Text Box 23">
                  <a:extLst>
                    <a:ext uri="{FF2B5EF4-FFF2-40B4-BE49-F238E27FC236}">
                      <a16:creationId xmlns:a16="http://schemas.microsoft.com/office/drawing/2014/main" id="{C560B998-5AB7-4904-9506-972F0D3E26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1380"/>
                  <a:ext cx="120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Arial" charset="0"/>
                    </a:rPr>
                    <a:t>RCP précoce + DSA tardive</a:t>
                  </a:r>
                </a:p>
              </p:txBody>
            </p:sp>
          </p:grpSp>
          <p:sp>
            <p:nvSpPr>
              <p:cNvPr id="49" name="Line 55">
                <a:extLst>
                  <a:ext uri="{FF2B5EF4-FFF2-40B4-BE49-F238E27FC236}">
                    <a16:creationId xmlns:a16="http://schemas.microsoft.com/office/drawing/2014/main" id="{EB875034-F6CD-4ECA-8190-CD6B37DF0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9" y="1388"/>
                <a:ext cx="89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3D6A917-4139-4480-A1FD-739F8BC14756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</p:spTree>
    <p:extLst>
      <p:ext uri="{BB962C8B-B14F-4D97-AF65-F5344CB8AC3E}">
        <p14:creationId xmlns:p14="http://schemas.microsoft.com/office/powerpoint/2010/main" val="3611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C2FBB8B-9458-4FC0-AE0C-F2C287C76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1904"/>
            <a:ext cx="6991350" cy="119062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LA VICTIME NE REPOND PAS, ET NE RESPIRE PAS.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B8C8C0B-CE89-49B8-BE0C-720C3768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648" t="11740" r="7481" b="15991"/>
          <a:stretch>
            <a:fillRect/>
          </a:stretch>
        </p:blipFill>
        <p:spPr bwMode="auto">
          <a:xfrm>
            <a:off x="3955296" y="2203404"/>
            <a:ext cx="4464050" cy="367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2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352BDF-E21B-4B77-9AD1-00BB4774F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490" y="842409"/>
            <a:ext cx="3419871" cy="72399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9033-016E-47FD-85D6-DCBC69739A91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25EE11-7921-ACDA-9885-BF0E018ECEE8}"/>
              </a:ext>
            </a:extLst>
          </p:cNvPr>
          <p:cNvSpPr txBox="1"/>
          <p:nvPr/>
        </p:nvSpPr>
        <p:spPr>
          <a:xfrm>
            <a:off x="5652654" y="1479427"/>
            <a:ext cx="69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Enfant et nourrisson.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450095-5117-28C0-494B-21B93AD37AC6}"/>
              </a:ext>
            </a:extLst>
          </p:cNvPr>
          <p:cNvSpPr txBox="1"/>
          <p:nvPr/>
        </p:nvSpPr>
        <p:spPr>
          <a:xfrm>
            <a:off x="874658" y="2055123"/>
            <a:ext cx="707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Conduite à tenir identique, mais rythme différent.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45FC50-BD1F-8029-AC8C-3A7CB81D87B5}"/>
              </a:ext>
            </a:extLst>
          </p:cNvPr>
          <p:cNvSpPr txBox="1"/>
          <p:nvPr/>
        </p:nvSpPr>
        <p:spPr>
          <a:xfrm>
            <a:off x="1628695" y="344929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56953459-EDA8-0498-45E0-4A4337C2EC20}"/>
              </a:ext>
            </a:extLst>
          </p:cNvPr>
          <p:cNvSpPr txBox="1"/>
          <p:nvPr/>
        </p:nvSpPr>
        <p:spPr>
          <a:xfrm>
            <a:off x="5669603" y="462840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</a:t>
            </a: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311CFC8D-08F2-812F-DAD6-5857C26F3761}"/>
              </a:ext>
            </a:extLst>
          </p:cNvPr>
          <p:cNvSpPr txBox="1"/>
          <p:nvPr/>
        </p:nvSpPr>
        <p:spPr>
          <a:xfrm>
            <a:off x="7305964" y="5643988"/>
            <a:ext cx="4750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ALTERNANCE 15/2 JUSQU’À LA POSE DU DEA et de L’ARRIVEE DES SECOURS</a:t>
            </a:r>
          </a:p>
        </p:txBody>
      </p:sp>
      <p:sp>
        <p:nvSpPr>
          <p:cNvPr id="15" name="ZoneTexte 20">
            <a:extLst>
              <a:ext uri="{FF2B5EF4-FFF2-40B4-BE49-F238E27FC236}">
                <a16:creationId xmlns:a16="http://schemas.microsoft.com/office/drawing/2014/main" id="{46EAC8F5-B28A-5113-D0D4-28A59F6DCE82}"/>
              </a:ext>
            </a:extLst>
          </p:cNvPr>
          <p:cNvSpPr txBox="1"/>
          <p:nvPr/>
        </p:nvSpPr>
        <p:spPr>
          <a:xfrm>
            <a:off x="1713134" y="5884080"/>
            <a:ext cx="457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Enfoncement de 5 (1/3 épaisseur)</a:t>
            </a:r>
          </a:p>
          <a:p>
            <a:r>
              <a:rPr lang="fr-FR" sz="2000" b="1" dirty="0"/>
              <a:t>100 à 120 compressions/mn</a:t>
            </a:r>
          </a:p>
        </p:txBody>
      </p:sp>
      <p:sp>
        <p:nvSpPr>
          <p:cNvPr id="16" name="ZoneTexte 23">
            <a:extLst>
              <a:ext uri="{FF2B5EF4-FFF2-40B4-BE49-F238E27FC236}">
                <a16:creationId xmlns:a16="http://schemas.microsoft.com/office/drawing/2014/main" id="{57B5609C-1AB2-9F11-A005-4C4A87A8A21F}"/>
              </a:ext>
            </a:extLst>
          </p:cNvPr>
          <p:cNvSpPr txBox="1"/>
          <p:nvPr/>
        </p:nvSpPr>
        <p:spPr>
          <a:xfrm>
            <a:off x="3418416" y="4289478"/>
            <a:ext cx="126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17" name="ZoneTexte 26">
            <a:extLst>
              <a:ext uri="{FF2B5EF4-FFF2-40B4-BE49-F238E27FC236}">
                <a16:creationId xmlns:a16="http://schemas.microsoft.com/office/drawing/2014/main" id="{1E0E4D08-EF15-6EAE-E070-6C6D777BC57A}"/>
              </a:ext>
            </a:extLst>
          </p:cNvPr>
          <p:cNvSpPr txBox="1"/>
          <p:nvPr/>
        </p:nvSpPr>
        <p:spPr>
          <a:xfrm>
            <a:off x="6932852" y="4578943"/>
            <a:ext cx="126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65336-BCD7-A800-0EC3-C551AD298F03}"/>
              </a:ext>
            </a:extLst>
          </p:cNvPr>
          <p:cNvSpPr/>
          <p:nvPr/>
        </p:nvSpPr>
        <p:spPr>
          <a:xfrm rot="20635573">
            <a:off x="3300976" y="4739700"/>
            <a:ext cx="2621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Compressions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265027-011A-0331-0AC8-B464AE06F9C3}"/>
              </a:ext>
            </a:extLst>
          </p:cNvPr>
          <p:cNvSpPr/>
          <p:nvPr/>
        </p:nvSpPr>
        <p:spPr>
          <a:xfrm rot="20804212">
            <a:off x="6898365" y="4986692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Insufflations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14F4F-A6E2-2CE3-FA9E-F1A65D9853D8}"/>
              </a:ext>
            </a:extLst>
          </p:cNvPr>
          <p:cNvSpPr/>
          <p:nvPr/>
        </p:nvSpPr>
        <p:spPr>
          <a:xfrm rot="20804212">
            <a:off x="1448123" y="3900298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Insufflations</a:t>
            </a:r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5237C0F2-43A0-6C32-00DC-D1869FD59801}"/>
              </a:ext>
            </a:extLst>
          </p:cNvPr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5661771" y="2676993"/>
            <a:ext cx="289465" cy="3514436"/>
          </a:xfrm>
          <a:prstGeom prst="curvedConnector3">
            <a:avLst>
              <a:gd name="adj1" fmla="val 38318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oneTexte 16">
            <a:extLst>
              <a:ext uri="{FF2B5EF4-FFF2-40B4-BE49-F238E27FC236}">
                <a16:creationId xmlns:a16="http://schemas.microsoft.com/office/drawing/2014/main" id="{2CC0A79C-A758-25C0-98F1-9F4B03C367A9}"/>
              </a:ext>
            </a:extLst>
          </p:cNvPr>
          <p:cNvSpPr txBox="1"/>
          <p:nvPr/>
        </p:nvSpPr>
        <p:spPr>
          <a:xfrm>
            <a:off x="2579688" y="416190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709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89" descr="http://www.daexal.fr/upload/Image/La%20chaine%20de%20survie.jpg">
            <a:extLst>
              <a:ext uri="{FF2B5EF4-FFF2-40B4-BE49-F238E27FC236}">
                <a16:creationId xmlns:a16="http://schemas.microsoft.com/office/drawing/2014/main" id="{8522AA10-F10E-4E99-8574-75981549A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/>
          <a:stretch/>
        </p:blipFill>
        <p:spPr bwMode="auto">
          <a:xfrm>
            <a:off x="3180060" y="1885384"/>
            <a:ext cx="5734679" cy="20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1AD5B2F-B725-4900-A3CF-E07EC09D2961}"/>
              </a:ext>
            </a:extLst>
          </p:cNvPr>
          <p:cNvGrpSpPr/>
          <p:nvPr/>
        </p:nvGrpSpPr>
        <p:grpSpPr>
          <a:xfrm>
            <a:off x="1499402" y="4766027"/>
            <a:ext cx="9553297" cy="1430625"/>
            <a:chOff x="966742" y="4578811"/>
            <a:chExt cx="7947997" cy="78794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9CDFF65-70C2-4D6A-8321-093EC11BF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42" y="4578811"/>
              <a:ext cx="7947997" cy="78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ACEB37-B16D-4822-8CF3-E3CD4ABA047B}"/>
                </a:ext>
              </a:extLst>
            </p:cNvPr>
            <p:cNvSpPr/>
            <p:nvPr/>
          </p:nvSpPr>
          <p:spPr>
            <a:xfrm>
              <a:off x="8486685" y="4972786"/>
              <a:ext cx="428054" cy="393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480A123-4F30-4D2B-8499-8993E45F6AAE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D37A4B-D3A1-45CC-9F46-47375123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060" y="963650"/>
            <a:ext cx="5734678" cy="80049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b="1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chaîne de survie courte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6F320-5943-4A0E-9C7E-8FEE0F82DFC2}"/>
              </a:ext>
            </a:extLst>
          </p:cNvPr>
          <p:cNvSpPr/>
          <p:nvPr/>
        </p:nvSpPr>
        <p:spPr>
          <a:xfrm>
            <a:off x="1377849" y="4009992"/>
            <a:ext cx="2464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Pour info!</a:t>
            </a:r>
          </a:p>
        </p:txBody>
      </p:sp>
    </p:spTree>
    <p:extLst>
      <p:ext uri="{BB962C8B-B14F-4D97-AF65-F5344CB8AC3E}">
        <p14:creationId xmlns:p14="http://schemas.microsoft.com/office/powerpoint/2010/main" val="36940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414FFA-AA8F-44BE-AF93-93680044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608" y="277822"/>
            <a:ext cx="3629616" cy="5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s’entraine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0CA41-C23F-44C4-874A-542E81797350}"/>
              </a:ext>
            </a:extLst>
          </p:cNvPr>
          <p:cNvSpPr/>
          <p:nvPr/>
        </p:nvSpPr>
        <p:spPr>
          <a:xfrm>
            <a:off x="1562470" y="88777"/>
            <a:ext cx="5003137" cy="6561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1AC68AB-6792-4547-B7ED-24577D9D5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81024"/>
              </p:ext>
            </p:extLst>
          </p:nvPr>
        </p:nvGraphicFramePr>
        <p:xfrm>
          <a:off x="1562470" y="88777"/>
          <a:ext cx="5003139" cy="6561624"/>
        </p:xfrm>
        <a:graphic>
          <a:graphicData uri="http://schemas.openxmlformats.org/drawingml/2006/table">
            <a:tbl>
              <a:tblPr/>
              <a:tblGrid>
                <a:gridCol w="30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58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FICHE D'APPRENTISSAGE N°8 :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SECOURS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LA VICTIME NE REPOND PAS ET NE RESPIRE PAS.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ETAPES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Observations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OUI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 revoir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NON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ADULTE :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3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Poser le talon de la main :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-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sur la moitié inférieur du sternum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-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au milieu de la poitrine dénudée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Placer l'autre main sur la première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(doigts relevés)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Exercer une poussée verticale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-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1/3 du thorax (5 à 6 cm) + bras tendus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Laisser le thorax reprendre sa forme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après chaque compression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Effectuer 30 compressions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( 100 à 120 par minutes)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Libérer les voies respiratoires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(bascule de tête)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Pratiquer 2 insufflations efficaces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8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4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ENFANT :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124"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Compresser le thorax avec le talon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d'une seule main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Exercer une poussée verticale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-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1/3 du thorax (5 cm) + bras tendus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Effectuer 30 compressions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( 100 à 120 par minutes)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1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Pratiquer 2 insufflations efficaces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58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0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NOURRISSON :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4124"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Bien placer ses doigts sur le sternum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(2 doigts sous la ligne médiane des mamelons)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Comprimer le thorax avec 2 doigts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( 4 cm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latin typeface="Tahoma"/>
                        </a:rPr>
                        <a:t> environ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8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Effectuer 30 compressions 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( 100 à 120 par minutes)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41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Pratiquer 2 insufflations efficaces</a:t>
                      </a:r>
                    </a:p>
                  </a:txBody>
                  <a:tcPr marL="2700" marR="2700" marT="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2700" marR="2700" marT="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9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637A8-FCA4-45C5-AE7E-A940544978B7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E4696-F486-4562-8EC0-41EB9786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4"/>
          <a:stretch/>
        </p:blipFill>
        <p:spPr bwMode="auto">
          <a:xfrm>
            <a:off x="1256782" y="1772973"/>
            <a:ext cx="8565278" cy="23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2720B66-0DEF-4802-8F82-9536A3F5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571" y="842409"/>
            <a:ext cx="3995935" cy="72399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0DFF4A-8DC9-4584-9706-940068BC2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1" r="43697"/>
          <a:stretch/>
        </p:blipFill>
        <p:spPr bwMode="auto">
          <a:xfrm>
            <a:off x="1256782" y="4391737"/>
            <a:ext cx="61010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637A8-FCA4-45C5-AE7E-A940544978B7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93238-3C1E-441B-89C5-B58B163CD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9"/>
          <a:stretch/>
        </p:blipFill>
        <p:spPr bwMode="auto">
          <a:xfrm>
            <a:off x="1256783" y="2604286"/>
            <a:ext cx="8836269" cy="12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92CD04-9219-4CF3-B2BE-7F880BC59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3"/>
          <a:stretch/>
        </p:blipFill>
        <p:spPr bwMode="auto">
          <a:xfrm>
            <a:off x="1256783" y="1810909"/>
            <a:ext cx="8836269" cy="5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765B65-11C2-4629-8CC7-676EDC180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7" b="34860"/>
          <a:stretch/>
        </p:blipFill>
        <p:spPr bwMode="auto">
          <a:xfrm>
            <a:off x="1256783" y="4300625"/>
            <a:ext cx="8836269" cy="7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91B379-2AFD-4A72-AC54-3CE730C61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0"/>
          <a:stretch/>
        </p:blipFill>
        <p:spPr bwMode="auto">
          <a:xfrm>
            <a:off x="1256782" y="5499931"/>
            <a:ext cx="8836269" cy="10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C113A03-58B1-4F0A-B5D9-75E8BFA5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571" y="842409"/>
            <a:ext cx="3995935" cy="72399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</p:spTree>
    <p:extLst>
      <p:ext uri="{BB962C8B-B14F-4D97-AF65-F5344CB8AC3E}">
        <p14:creationId xmlns:p14="http://schemas.microsoft.com/office/powerpoint/2010/main" val="38727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864FF0-58E7-4DF7-98B7-AC020B0CFF32}"/>
              </a:ext>
            </a:extLst>
          </p:cNvPr>
          <p:cNvSpPr txBox="1">
            <a:spLocks noChangeArrowheads="1"/>
          </p:cNvSpPr>
          <p:nvPr/>
        </p:nvSpPr>
        <p:spPr bwMode="auto">
          <a:xfrm rot="18369934">
            <a:off x="-870074" y="1992916"/>
            <a:ext cx="4519324" cy="5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résume…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786E52-0FA3-4E3A-866B-4C04341FD081}"/>
              </a:ext>
            </a:extLst>
          </p:cNvPr>
          <p:cNvSpPr txBox="1">
            <a:spLocks noChangeArrowheads="1"/>
          </p:cNvSpPr>
          <p:nvPr/>
        </p:nvSpPr>
        <p:spPr>
          <a:xfrm>
            <a:off x="2363649" y="1371253"/>
            <a:ext cx="1928813" cy="5921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Adulte </a:t>
            </a: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69EA4F04-B20D-4461-B2C2-7DFE5F7A3EB2}"/>
              </a:ext>
            </a:extLst>
          </p:cNvPr>
          <p:cNvGrpSpPr>
            <a:grpSpLocks/>
          </p:cNvGrpSpPr>
          <p:nvPr/>
        </p:nvGrpSpPr>
        <p:grpSpPr bwMode="auto">
          <a:xfrm>
            <a:off x="4060687" y="3520728"/>
            <a:ext cx="6956425" cy="1169988"/>
            <a:chOff x="1199" y="2284"/>
            <a:chExt cx="4382" cy="737"/>
          </a:xfrm>
        </p:grpSpPr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0E41C052-1FF6-461F-9205-9C1137505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2509"/>
              <a:ext cx="35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RCP 30/2 , en attendant le DAE</a:t>
              </a:r>
            </a:p>
          </p:txBody>
        </p:sp>
        <p:pic>
          <p:nvPicPr>
            <p:cNvPr id="7" name="Picture 39" descr="logo_rcp">
              <a:extLst>
                <a:ext uri="{FF2B5EF4-FFF2-40B4-BE49-F238E27FC236}">
                  <a16:creationId xmlns:a16="http://schemas.microsoft.com/office/drawing/2014/main" id="{8D4B5B9B-548E-46F0-94DF-C5BCA9A37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9" y="2284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12E5E25-2135-4FE3-8A32-F1E8B24D178E}"/>
              </a:ext>
            </a:extLst>
          </p:cNvPr>
          <p:cNvGrpSpPr>
            <a:grpSpLocks/>
          </p:cNvGrpSpPr>
          <p:nvPr/>
        </p:nvGrpSpPr>
        <p:grpSpPr bwMode="auto">
          <a:xfrm>
            <a:off x="2589074" y="1963391"/>
            <a:ext cx="7253288" cy="1169987"/>
            <a:chOff x="272" y="1303"/>
            <a:chExt cx="4569" cy="737"/>
          </a:xfrm>
        </p:grpSpPr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87FDEE66-4CD2-4CDF-BB88-7A1FF19CE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" y="1528"/>
              <a:ext cx="37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Faire alerter , demander un DAE</a:t>
              </a:r>
            </a:p>
          </p:txBody>
        </p:sp>
        <p:pic>
          <p:nvPicPr>
            <p:cNvPr id="10" name="Picture 41" descr="logo_alerter">
              <a:extLst>
                <a:ext uri="{FF2B5EF4-FFF2-40B4-BE49-F238E27FC236}">
                  <a16:creationId xmlns:a16="http://schemas.microsoft.com/office/drawing/2014/main" id="{086AB168-1E56-4D37-BBA4-768D3E2E5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" y="130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29E3E1AF-4F45-4E8D-A7CE-862FC35CB37F}"/>
              </a:ext>
            </a:extLst>
          </p:cNvPr>
          <p:cNvGrpSpPr>
            <a:grpSpLocks/>
          </p:cNvGrpSpPr>
          <p:nvPr/>
        </p:nvGrpSpPr>
        <p:grpSpPr bwMode="auto">
          <a:xfrm>
            <a:off x="5233849" y="5078066"/>
            <a:ext cx="5807075" cy="1169987"/>
            <a:chOff x="1938" y="3265"/>
            <a:chExt cx="3658" cy="737"/>
          </a:xfrm>
        </p:grpSpPr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FD6D1C44-056B-4AF0-8EAA-FD1A42F30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375"/>
              <a:ext cx="280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Mise en œuvre du DAE</a:t>
              </a:r>
              <a:b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suivre les instructions</a:t>
              </a:r>
            </a:p>
          </p:txBody>
        </p:sp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BF2EAA5B-C0BE-441B-BAA2-843B892B2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3265"/>
              <a:ext cx="737" cy="737"/>
              <a:chOff x="3090" y="3237"/>
              <a:chExt cx="737" cy="737"/>
            </a:xfrm>
          </p:grpSpPr>
          <p:pic>
            <p:nvPicPr>
              <p:cNvPr id="14" name="Picture 42" descr="logo_alerter">
                <a:extLst>
                  <a:ext uri="{FF2B5EF4-FFF2-40B4-BE49-F238E27FC236}">
                    <a16:creationId xmlns:a16="http://schemas.microsoft.com/office/drawing/2014/main" id="{FF861A32-CA6D-47AB-9BEF-8D8F3C8FA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90" y="3237"/>
                <a:ext cx="737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Oval 43">
                <a:extLst>
                  <a:ext uri="{FF2B5EF4-FFF2-40B4-BE49-F238E27FC236}">
                    <a16:creationId xmlns:a16="http://schemas.microsoft.com/office/drawing/2014/main" id="{91EEAD71-3272-4DDF-BBB8-87BBB673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288"/>
                <a:ext cx="635" cy="635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AutoShape 46">
                <a:extLst>
                  <a:ext uri="{FF2B5EF4-FFF2-40B4-BE49-F238E27FC236}">
                    <a16:creationId xmlns:a16="http://schemas.microsoft.com/office/drawing/2014/main" id="{4F4E3820-992C-406F-8CD6-745588D3C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275" y="3422"/>
                <a:ext cx="368" cy="368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E1F96-6465-4F10-A578-E0F8A8D78292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</p:spTree>
    <p:extLst>
      <p:ext uri="{BB962C8B-B14F-4D97-AF65-F5344CB8AC3E}">
        <p14:creationId xmlns:p14="http://schemas.microsoft.com/office/powerpoint/2010/main" val="6773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864FF0-58E7-4DF7-98B7-AC020B0CFF32}"/>
              </a:ext>
            </a:extLst>
          </p:cNvPr>
          <p:cNvSpPr txBox="1">
            <a:spLocks noChangeArrowheads="1"/>
          </p:cNvSpPr>
          <p:nvPr/>
        </p:nvSpPr>
        <p:spPr bwMode="auto">
          <a:xfrm rot="18369934">
            <a:off x="-870074" y="1992916"/>
            <a:ext cx="4519324" cy="5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résume…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E1F96-6465-4F10-A578-E0F8A8D78292}"/>
              </a:ext>
            </a:extLst>
          </p:cNvPr>
          <p:cNvSpPr/>
          <p:nvPr/>
        </p:nvSpPr>
        <p:spPr>
          <a:xfrm>
            <a:off x="1256782" y="286933"/>
            <a:ext cx="798757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 victime ne répond pas et ne respire pas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160496D-2C19-4CF2-814A-02185AC63029}"/>
              </a:ext>
            </a:extLst>
          </p:cNvPr>
          <p:cNvSpPr txBox="1">
            <a:spLocks noChangeArrowheads="1"/>
          </p:cNvSpPr>
          <p:nvPr/>
        </p:nvSpPr>
        <p:spPr>
          <a:xfrm>
            <a:off x="2470181" y="1347384"/>
            <a:ext cx="3810148" cy="5921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Enfant et Nourrisson</a:t>
            </a:r>
          </a:p>
        </p:txBody>
      </p:sp>
      <p:grpSp>
        <p:nvGrpSpPr>
          <p:cNvPr id="20" name="Group 52">
            <a:extLst>
              <a:ext uri="{FF2B5EF4-FFF2-40B4-BE49-F238E27FC236}">
                <a16:creationId xmlns:a16="http://schemas.microsoft.com/office/drawing/2014/main" id="{BDA489DA-25F9-4ADA-B6C3-4C49CCCF28F2}"/>
              </a:ext>
            </a:extLst>
          </p:cNvPr>
          <p:cNvGrpSpPr>
            <a:grpSpLocks/>
          </p:cNvGrpSpPr>
          <p:nvPr/>
        </p:nvGrpSpPr>
        <p:grpSpPr bwMode="auto">
          <a:xfrm>
            <a:off x="4167219" y="3496859"/>
            <a:ext cx="6956425" cy="1169988"/>
            <a:chOff x="1199" y="2284"/>
            <a:chExt cx="4382" cy="737"/>
          </a:xfrm>
        </p:grpSpPr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D4AB8661-4129-4B80-A8B7-6EED553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" y="2374"/>
              <a:ext cx="354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 insufflations puis</a:t>
              </a:r>
            </a:p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RCP 15/2 , en attendant le DAE</a:t>
              </a:r>
            </a:p>
          </p:txBody>
        </p:sp>
        <p:pic>
          <p:nvPicPr>
            <p:cNvPr id="22" name="Picture 39" descr="logo_rcp">
              <a:extLst>
                <a:ext uri="{FF2B5EF4-FFF2-40B4-BE49-F238E27FC236}">
                  <a16:creationId xmlns:a16="http://schemas.microsoft.com/office/drawing/2014/main" id="{625D83BE-6E2A-48CF-8381-D2CC02DB0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9" y="2284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79FE0837-4176-410A-931C-CDDB2C86CA12}"/>
              </a:ext>
            </a:extLst>
          </p:cNvPr>
          <p:cNvGrpSpPr>
            <a:grpSpLocks/>
          </p:cNvGrpSpPr>
          <p:nvPr/>
        </p:nvGrpSpPr>
        <p:grpSpPr bwMode="auto">
          <a:xfrm>
            <a:off x="2695606" y="1939522"/>
            <a:ext cx="7253288" cy="1169987"/>
            <a:chOff x="272" y="1303"/>
            <a:chExt cx="4569" cy="737"/>
          </a:xfrm>
        </p:grpSpPr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4B670505-C588-434B-A923-EF45D22F2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" y="1528"/>
              <a:ext cx="37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Faire alerter , demander un DAE</a:t>
              </a:r>
            </a:p>
          </p:txBody>
        </p:sp>
        <p:pic>
          <p:nvPicPr>
            <p:cNvPr id="25" name="Picture 41" descr="logo_alerter">
              <a:extLst>
                <a:ext uri="{FF2B5EF4-FFF2-40B4-BE49-F238E27FC236}">
                  <a16:creationId xmlns:a16="http://schemas.microsoft.com/office/drawing/2014/main" id="{ACF24C19-1B25-4023-B54B-1E8A64A66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" y="130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53">
            <a:extLst>
              <a:ext uri="{FF2B5EF4-FFF2-40B4-BE49-F238E27FC236}">
                <a16:creationId xmlns:a16="http://schemas.microsoft.com/office/drawing/2014/main" id="{7D31D8DA-522F-45B6-9392-E661AEBD451D}"/>
              </a:ext>
            </a:extLst>
          </p:cNvPr>
          <p:cNvGrpSpPr>
            <a:grpSpLocks/>
          </p:cNvGrpSpPr>
          <p:nvPr/>
        </p:nvGrpSpPr>
        <p:grpSpPr bwMode="auto">
          <a:xfrm>
            <a:off x="5340381" y="5054197"/>
            <a:ext cx="5807075" cy="1169987"/>
            <a:chOff x="1938" y="3265"/>
            <a:chExt cx="3658" cy="737"/>
          </a:xfrm>
        </p:grpSpPr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B4F445D-5BC9-4C64-A73D-E798E3172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375"/>
              <a:ext cx="280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Mise en œuvre du DAE</a:t>
              </a:r>
              <a:b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suivre les instructions</a:t>
              </a:r>
            </a:p>
          </p:txBody>
        </p:sp>
        <p:grpSp>
          <p:nvGrpSpPr>
            <p:cNvPr id="28" name="Group 47">
              <a:extLst>
                <a:ext uri="{FF2B5EF4-FFF2-40B4-BE49-F238E27FC236}">
                  <a16:creationId xmlns:a16="http://schemas.microsoft.com/office/drawing/2014/main" id="{67C49D8F-D7DB-4E99-B6B0-2B26C6B8E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3265"/>
              <a:ext cx="737" cy="737"/>
              <a:chOff x="3090" y="3237"/>
              <a:chExt cx="737" cy="737"/>
            </a:xfrm>
          </p:grpSpPr>
          <p:pic>
            <p:nvPicPr>
              <p:cNvPr id="29" name="Picture 42" descr="logo_alerter">
                <a:extLst>
                  <a:ext uri="{FF2B5EF4-FFF2-40B4-BE49-F238E27FC236}">
                    <a16:creationId xmlns:a16="http://schemas.microsoft.com/office/drawing/2014/main" id="{2644F758-B07A-4311-AEA5-946EB9EDB9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90" y="3237"/>
                <a:ext cx="737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Oval 43">
                <a:extLst>
                  <a:ext uri="{FF2B5EF4-FFF2-40B4-BE49-F238E27FC236}">
                    <a16:creationId xmlns:a16="http://schemas.microsoft.com/office/drawing/2014/main" id="{35DBA9E9-E963-4646-BB63-17E9DE9B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288"/>
                <a:ext cx="635" cy="635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AutoShape 46">
                <a:extLst>
                  <a:ext uri="{FF2B5EF4-FFF2-40B4-BE49-F238E27FC236}">
                    <a16:creationId xmlns:a16="http://schemas.microsoft.com/office/drawing/2014/main" id="{B0363BC2-955E-4443-9368-6ACC1F06B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275" y="3422"/>
                <a:ext cx="368" cy="368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9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BA05FCB-7E7A-496D-B3C6-785FAB48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753789"/>
            <a:ext cx="4852987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7FCBD8A-C12B-44E6-8713-177BF5E1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348" y="1656283"/>
            <a:ext cx="6142037" cy="9477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Assurer une respiration et une circulation artificielles efficaces.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B764D85-FC0C-488A-9467-B0922F90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110" y="2827858"/>
            <a:ext cx="5616575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En pratiquant une RCP.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7767651-7017-4B15-BDE9-46852AA3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423" y="3672408"/>
            <a:ext cx="3392487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CAS PARTICULIERS 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EFF2C2B-362A-4F7D-B85E-D79C8AF4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23" y="4278833"/>
            <a:ext cx="5467350" cy="3984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457200" indent="-457200">
              <a:buFont typeface="Times New Roman" pitchFamily="16" charset="0"/>
              <a:buAutoNum type="arabicPeriod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La victime est âgée de moins de 8 ans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A865821-67F8-499C-85BE-99F63083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23" y="4886846"/>
            <a:ext cx="7848600" cy="703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>
              <a:buFont typeface="Times New Roman" pitchFamily="16" charset="0"/>
              <a:buAutoNum type="arabicPeriod" startAt="2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Le ventre et la poitrine de la victime ne se soulève pas lors des insufflations.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CF3CC92-0174-445A-8CF0-D357F65B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23" y="5832996"/>
            <a:ext cx="6750050" cy="3984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457200" indent="-457200">
              <a:buFont typeface="Times New Roman" pitchFamily="16" charset="0"/>
              <a:buAutoNum type="arabicPeriod" startAt="3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0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Les insufflations ne peuvent pas être effectuées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56AC1-C3C3-4547-8172-1EC2D562C027}"/>
              </a:ext>
            </a:extLst>
          </p:cNvPr>
          <p:cNvSpPr/>
          <p:nvPr/>
        </p:nvSpPr>
        <p:spPr>
          <a:xfrm>
            <a:off x="6615691" y="0"/>
            <a:ext cx="3466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 forts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5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AD7CD9-F9DB-48C7-A77A-4DCABC3ED810}"/>
              </a:ext>
            </a:extLst>
          </p:cNvPr>
          <p:cNvSpPr/>
          <p:nvPr/>
        </p:nvSpPr>
        <p:spPr>
          <a:xfrm>
            <a:off x="5641656" y="-171400"/>
            <a:ext cx="3466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 forts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0C7B2E4-81D6-43F7-92B4-AE2A0F4F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147" y="859090"/>
            <a:ext cx="4852987" cy="520700"/>
          </a:xfrm>
          <a:prstGeom prst="rect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17987B9-C7F8-425D-94DC-FCC75B0A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147" y="1552566"/>
            <a:ext cx="6142037" cy="947738"/>
          </a:xfrm>
          <a:prstGeom prst="rect">
            <a:avLst/>
          </a:prstGeom>
          <a:solidFill>
            <a:srgbClr val="3399FF"/>
          </a:solidFill>
          <a:ln w="57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Assurer une respiration et une circulation artificielles efficaces.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64A6A6D-EA15-471B-A488-B7E383AD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147" y="2584173"/>
            <a:ext cx="5616575" cy="460375"/>
          </a:xfrm>
          <a:prstGeom prst="rect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En pratiquant une RCP.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A29AE28-2FFD-48B6-98F6-C65815D39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147" y="3128417"/>
            <a:ext cx="5616575" cy="825500"/>
          </a:xfrm>
          <a:prstGeom prst="rect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Et en mettant œuvre le plus tôt possible un défibrillateur.</a:t>
            </a:r>
          </a:p>
        </p:txBody>
      </p:sp>
    </p:spTree>
    <p:extLst>
      <p:ext uri="{BB962C8B-B14F-4D97-AF65-F5344CB8AC3E}">
        <p14:creationId xmlns:p14="http://schemas.microsoft.com/office/powerpoint/2010/main" val="4116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2A990E-C0AA-4134-8EE0-CFF309A8F9CE}"/>
              </a:ext>
            </a:extLst>
          </p:cNvPr>
          <p:cNvGrpSpPr>
            <a:grpSpLocks/>
          </p:cNvGrpSpPr>
          <p:nvPr/>
        </p:nvGrpSpPr>
        <p:grpSpPr bwMode="auto">
          <a:xfrm>
            <a:off x="1642650" y="-76683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E9AD6187-7740-4508-934F-C7F6AF6A5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E3F92C53-0581-4894-AD3A-DBAAEBDD7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F12E0E8F-8838-45EC-93B8-90F05602B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8D156-90F3-4198-8132-E86452423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ACE203-0540-4576-8F67-A18750AB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D9D03-4A25-4251-B9F9-20B141988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4DAD18-8DC7-445B-BB7F-A4E2C19FA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41F23D-29A1-47B3-8D56-011A2067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258D30-05DB-4A23-BA96-5ED87685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59D57-B5A7-4C22-9FA2-B88231535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648AA9-53BD-479C-8A63-57EA97AE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7C4BC-7F2A-4C31-BE10-F9081532A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F8D48B-FE03-41F3-894B-06E0E6EDA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34689B-9FCD-455E-B0CD-DA3BF3CD5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34C16A-285A-4431-99D1-FE6F7DB7E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371FE3-52A7-4ABF-B8B8-9678893D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61ED54-94FA-4465-B5A0-D6E37BED0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284EB4-DD8C-4058-B424-C10BB2A4B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B24DC9-89D4-4E69-91FB-54905009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041B87-5802-4738-9A6A-FE0483AF0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8B4204-63B2-4EF7-B0AF-1D0DEE895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7F7EE7-1BFB-46AA-BA4C-475628660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989EF5-8FC3-4FA9-B551-AB58745F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B6EFC0-A97A-4319-A90A-0569E1BE7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EAD724-E625-4720-95F8-D723F908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C07BE5-C876-402C-8036-411EF249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1F0F5-D7A2-48FB-A12D-80CFCD717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35E76C-CB5A-492E-812E-33B4E5E09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F809E8-2870-4987-847F-C98A76D1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B0FFAB-B9FC-4340-86F5-FEABB0EFF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785A96-98A5-4C16-85FA-79552FF8D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E0D9228F-62FA-46F6-863D-42E7532EE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D036FD1A-8081-4757-85A3-48DF987B6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28E3B15-B094-4865-90CF-5AF7C6BB7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450D7160-87D2-4202-9762-D5ED9A66C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A5252EC7-C0E2-4F0F-8373-F7E5BF58A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999CF59C-1066-4D1C-A613-43C289D5C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96F7ED4B-DA07-4763-88E5-D73FAADF8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6C9924A6-EA01-49D0-8A3E-82FC4114B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02A481E7-AF1B-4299-9FB1-2741F4AC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C377BC06-EA9B-40CD-A66A-50626C806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5BC334F0-68AC-4D02-932D-1E39AB0BC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1DA628C0-5BB4-47E7-A70D-BCA926968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15FB950-6532-4FDD-909A-9C0E54F0F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4FA90C77-9C1E-4DB1-A868-4E83B5E2C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3B838C2A-CAAE-4BF5-86A8-64F112C2A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4BBEDC7A-472A-44D1-B8C2-7528E447B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971CF546-7F22-498F-961E-B4A2C13E5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A6D08A2C-A492-429A-B0A5-B526891F9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A3A75925-0534-4A00-9A59-83E940001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9262A2A5-7D2E-458F-B325-4F2F8723F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002017DE-A9A6-4B4E-8EF1-ABAC09C26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85EEDCCA-D6BE-4087-BB5F-4798DD66B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2E289866-193F-4AC6-B1EB-9238DE4F9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577A4560-7801-491D-9A05-C0F7E8E8A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21555F01-AFA9-4F5B-AF66-B1F1E5B85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4E9D2711-91E3-48A6-B837-F99B0141E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28751162-36A2-447B-B079-D3EAC6EE3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D04576F7-4F1B-44E6-A56B-78B218C03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7BE455FF-7177-49D1-B7C7-E73CDCA9F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7E4CD389-61C0-45B8-A458-96DCA0905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EC449F3E-A563-4A6B-9958-F0DE48BD4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75AF2A54-AD2E-4F16-8C7D-46AC9BE0C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372DE95A-B470-43C1-8CAF-B583F814B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3D92DA0E-4A19-4E32-942B-DB1D3EB67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26187D5E-DAEB-4DB1-A7A8-E2CB77805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E380988E-25B3-4B2B-A11F-85B3A34F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427500" y="580543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79BF561-7FE0-495C-BD77-D87E3B53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247612" y="3901593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59CC0A6-E80F-47AC-A202-7E936063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9038812" y="3852380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6BF8E0C-5EA3-404A-A8DB-A3D2E2CB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468400" y="5466868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5ECFA4A-6399-47D7-9003-A103EAD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926100" y="2236305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CF0F06C-A8FC-4B22-B942-203731C7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441537" y="5427180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C5CABE-95FA-46DD-B2A7-CB2ABE28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750600" y="5485918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3746EEE-CA05-4F21-A38B-3F00FF64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932450" y="5466868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5D5B239-6E09-4462-9494-CBC59B36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3239675" y="2260118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BDA3764-4FDB-4C2F-9CE2-32F5B7BD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414550" y="3846030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AA41A21-C963-43BC-A4DF-F6F13957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6105112" y="591655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280EF26-95E9-4C54-AC17-F7A6A8A3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4125" y="3852380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1AF4561-D274-4C55-8A2D-93879090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536537" y="5466868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DDECC68-1A10-4649-9E1F-9DC767A2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8" t="20778" b="7042"/>
          <a:stretch>
            <a:fillRect/>
          </a:stretch>
        </p:blipFill>
        <p:spPr bwMode="auto">
          <a:xfrm>
            <a:off x="9869075" y="3900005"/>
            <a:ext cx="720725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06A9645-0460-4194-828B-CA9FDA16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4512" t="9027" r="5280" b="9796"/>
          <a:stretch>
            <a:fillRect/>
          </a:stretch>
        </p:blipFill>
        <p:spPr bwMode="auto">
          <a:xfrm>
            <a:off x="6705187" y="2193443"/>
            <a:ext cx="7191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EA36A6E-87E9-44AF-A527-625C4D0F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4645" t="9286" r="6342" b="7246"/>
          <a:stretch>
            <a:fillRect/>
          </a:stretch>
        </p:blipFill>
        <p:spPr bwMode="auto">
          <a:xfrm>
            <a:off x="6270212" y="3855555"/>
            <a:ext cx="717550" cy="72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346DFA2-202B-4CD4-905F-B06C1DB0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894" t="10561" r="804" b="9810"/>
          <a:stretch>
            <a:fillRect/>
          </a:stretch>
        </p:blipFill>
        <p:spPr bwMode="auto">
          <a:xfrm>
            <a:off x="7127462" y="3887305"/>
            <a:ext cx="7397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1FE5589-7C66-403D-A2E0-D0D0D076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11703" b="2776"/>
          <a:stretch>
            <a:fillRect/>
          </a:stretch>
        </p:blipFill>
        <p:spPr bwMode="auto">
          <a:xfrm>
            <a:off x="8086312" y="3852380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8D13050-A4DA-43A0-9B5E-C5ED06B7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6006" t="4503" r="3783" b="9787"/>
          <a:stretch>
            <a:fillRect/>
          </a:stretch>
        </p:blipFill>
        <p:spPr bwMode="auto">
          <a:xfrm>
            <a:off x="8932450" y="596418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DEE9AA5-A4CB-4450-A427-F9B5742A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1665" t="12704" r="2188" b="12038"/>
          <a:stretch>
            <a:fillRect/>
          </a:stretch>
        </p:blipFill>
        <p:spPr bwMode="auto">
          <a:xfrm>
            <a:off x="7129050" y="5489093"/>
            <a:ext cx="7270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C89FF12-43B7-4DDD-AF19-C405EFB9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 l="1903" t="9123" r="2332" b="4955"/>
          <a:stretch>
            <a:fillRect/>
          </a:stretch>
        </p:blipFill>
        <p:spPr bwMode="auto">
          <a:xfrm>
            <a:off x="2609437" y="618643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47FD731-3121-430F-80EE-E7908AB8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l="3076" t="7419" r="1610" b="8263"/>
          <a:stretch>
            <a:fillRect/>
          </a:stretch>
        </p:blipFill>
        <p:spPr bwMode="auto">
          <a:xfrm>
            <a:off x="6268625" y="5443055"/>
            <a:ext cx="72390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64A65C1-3DC0-4C90-BFDB-FC0B9C1B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 l="769" t="19014" r="1683" b="9940"/>
          <a:stretch>
            <a:fillRect/>
          </a:stretch>
        </p:blipFill>
        <p:spPr bwMode="auto">
          <a:xfrm>
            <a:off x="4465225" y="3969855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7118A26-8D66-4BF2-B953-532560EF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 l="3342" t="12032" r="1176" b="4260"/>
          <a:stretch>
            <a:fillRect/>
          </a:stretch>
        </p:blipFill>
        <p:spPr bwMode="auto">
          <a:xfrm>
            <a:off x="9867487" y="5466868"/>
            <a:ext cx="7318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EB9CD59-AADE-460A-A2FA-20848F65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 l="1657" t="19472" r="2319" b="7368"/>
          <a:stretch>
            <a:fillRect/>
          </a:stretch>
        </p:blipFill>
        <p:spPr bwMode="auto">
          <a:xfrm>
            <a:off x="8065675" y="5487505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FCA3088-EA31-4C14-988E-897F4056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 l="5383" t="25197"/>
          <a:stretch>
            <a:fillRect/>
          </a:stretch>
        </p:blipFill>
        <p:spPr bwMode="auto">
          <a:xfrm>
            <a:off x="2018887" y="2239480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F28B320-47E5-4085-80E2-82D123A7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 l="4823" t="6590" r="38731" b="7773"/>
          <a:stretch>
            <a:fillRect/>
          </a:stretch>
        </p:blipFill>
        <p:spPr bwMode="auto">
          <a:xfrm>
            <a:off x="2706275" y="5424005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9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87699"/>
            <a:ext cx="97094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d’examen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Questionnement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Définition, objectif du geste de secours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DTR ou vidéo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 err="1">
                <a:latin typeface="Bookman Old Style" panose="02050604050505020204" pitchFamily="18" charset="0"/>
              </a:rPr>
              <a:t>DCj</a:t>
            </a:r>
            <a:r>
              <a:rPr lang="fr-FR" sz="3200" dirty="0">
                <a:latin typeface="Bookman Old Style" panose="02050604050505020204" pitchFamily="18" charset="0"/>
              </a:rPr>
              <a:t> ou vidéo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Points clé.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D.A.E.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Cas particuliers: enfant et nourrisson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Entrainement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Cas particuliers suite.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Résumé et points forts.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d’action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619744" y="2690336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dirty="0">
                <a:solidFill>
                  <a:srgbClr val="EBEBEB"/>
                </a:solidFill>
              </a:rPr>
              <a:t>R.C.P.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F202CE-BB83-4501-A757-6969D5362C9C}"/>
              </a:ext>
            </a:extLst>
          </p:cNvPr>
          <p:cNvGrpSpPr>
            <a:grpSpLocks/>
          </p:cNvGrpSpPr>
          <p:nvPr/>
        </p:nvGrpSpPr>
        <p:grpSpPr bwMode="auto">
          <a:xfrm>
            <a:off x="1694757" y="-26988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88DBD3A9-A9E4-4D29-AFC9-655B4432C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813AA9A9-B77D-4A65-8FA6-2104C5E6E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B8EA26FA-78A4-493E-8909-505150979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4CDF90-85FB-4DE8-8D36-81F84A8A1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3F6F0E-1D83-4CE5-B5DA-E24CD880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A22B9E-2AE0-40F0-9D2D-B9CA0D770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86BF67-2AF3-4B47-B59F-E4B7C96C1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67A478-EACE-41CC-ABF9-B576CFDA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5874CF-DE09-4FA3-B08C-695C9735B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D20AF6-B3FB-4C59-8D8B-2714027E9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63E04C-4448-405D-AAB9-17638F46E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FEE6B2-67CF-4E8C-8F45-8B86BC8E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8AC2C6-A62C-495B-B01B-E801D809A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4862EA-4A6B-4EB8-8D36-C1BDA30C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0F0D88-C754-427A-A320-EA772D5D5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709C90-BDA7-4897-A5E2-BD9B3A76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B48A6B-BB21-4BD1-9142-A93B586D5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802AE2-73E9-4347-ADDD-C9DD4059E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94DDE0-838F-430E-8987-B8BAD72F1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CFD880-9105-4B9B-956B-E9ADBBD54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D3B732-27DE-4C72-BD07-C3D47A32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193A01-A2BA-4F91-965A-E5FFDBDA0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C201EC-9C6A-4707-9947-BAFD22A6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D1D5F8-6C9C-465B-B6C8-7BBB46A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E2DCAF-2E1C-43B4-B0C5-7C064E33B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77517A-5697-4E4B-99A9-DAAFCC86A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CC78A5-A910-44B5-A2C0-B7678D2E7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D9BD62-C4AB-4F7E-9C4B-21EB6B419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D15D74-F926-48C8-831A-B5824F910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D93787-F3B6-4573-812E-4323EAAF1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F50A81-5AE2-4D88-982A-45ABF7B09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EBDCFDF3-8B50-47A3-9AF6-8B871D5CE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34BFFC0A-A10E-45F4-A408-16E76AFD0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74F26082-93F3-4D91-A553-2BC22A6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5D459B35-D553-4454-BC5C-7D17DC8F6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E550849C-A847-4E0B-B271-00CD49B82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6A113B7D-9EFE-4832-B68E-260209CBA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B7E10B3B-AE46-4781-8298-015CC246C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56C5EE0B-FE0F-4D97-8D3A-DB8CB2167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1295265F-45E0-4C1C-A9C4-22DBE8821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6428FE2A-2B81-4011-9C94-7A3778213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678744FC-8279-494F-B8E4-1BB1D0D1A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EAA38FFA-64FA-433E-B473-63DFD1B77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E6C4B152-1C9E-46D3-A4F0-3B9C359D9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6853CEE1-53B6-4545-A877-6832E14FB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6DCDAB19-5E59-4169-AF9A-42BB99509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7F89185F-F69C-46E8-9EE3-5D8573F4F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1616E01A-DE42-40C6-B4E7-9F56AA9BA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E0E7E15B-EA39-4AE7-AC5A-ACB1C7FE7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2CCA89CA-250A-42ED-943E-251DD6694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7D8BE050-0E5B-4758-A522-FED59A725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2786DF80-09BC-4F70-96FC-08E8626AD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CBB2822F-64FA-4D7A-B7CF-F226C4ED9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E24E7954-9921-4921-96CD-DF66F95E0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DF3F8147-7F9A-49C6-A651-E44A18DDC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1AAA9787-0247-41F9-917B-A6BCB6082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25DEF9EC-F5EB-44CB-80C9-42E2D7F09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2F996005-A790-4805-AE7F-776768349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2FDC10B7-0C48-44D0-94C7-153ED1FE0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6D797E7E-7EA5-411B-83F5-1DCA93C9E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22E238A0-958C-4A8E-839B-6668DB006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4C306DF2-FB3F-4E85-AB92-511B99D89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305865DD-3313-439B-B313-EC3911616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F55C454B-7036-404C-9529-490715A59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7BD38B41-7BB1-4415-8E95-AE7962824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21828ECC-AE9C-457D-A8D3-9A5BA526D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82AB4CE-25D7-432B-9B4C-5D0C9487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479607" y="630238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9CB104F-9279-4263-AF58-C09C1ACE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299719" y="3951288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4B630B9-F843-4BCB-95CC-2A1C58D7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9090919" y="3902075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6B2BA17-E473-4659-A552-181D95AA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520507" y="5516563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93FA40-8352-4AE0-928D-E37329095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978207" y="2286000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2ED5FDD-AEFA-4B6E-B7FE-CB5E7A16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493644" y="5476875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941292-425E-4F91-83B4-B1827C4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802707" y="5535613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07FDF59-1B73-4DC1-89D8-7F1A55BA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984557" y="5516563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43F7204-8322-4A70-983D-4409E84B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3291782" y="2309813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B4993A3-00A9-44F9-8891-E3903332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466657" y="3895725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4EEEF29-9971-41C4-A492-7AC23A26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6157219" y="641350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2B598BD-897B-4488-8860-5924A40E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66232" y="3902075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669B6B5-B3F7-41C8-85AC-29A36BDD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588644" y="5516563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F45BE20-AB82-4160-9755-F6A10E79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8" t="20778" b="7042"/>
          <a:stretch>
            <a:fillRect/>
          </a:stretch>
        </p:blipFill>
        <p:spPr bwMode="auto">
          <a:xfrm>
            <a:off x="9921182" y="3949700"/>
            <a:ext cx="720725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5A90664-0169-4DC4-ACB9-EB435260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4512" t="9027" r="5280" b="9796"/>
          <a:stretch>
            <a:fillRect/>
          </a:stretch>
        </p:blipFill>
        <p:spPr bwMode="auto">
          <a:xfrm>
            <a:off x="6757294" y="2243138"/>
            <a:ext cx="7191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E29A6B3-469B-4C84-975C-33218717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4645" t="9286" r="6342" b="7246"/>
          <a:stretch>
            <a:fillRect/>
          </a:stretch>
        </p:blipFill>
        <p:spPr bwMode="auto">
          <a:xfrm>
            <a:off x="6322319" y="3905250"/>
            <a:ext cx="717550" cy="72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0077307-B975-448E-B20D-669840F1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894" t="10561" r="804" b="9810"/>
          <a:stretch>
            <a:fillRect/>
          </a:stretch>
        </p:blipFill>
        <p:spPr bwMode="auto">
          <a:xfrm>
            <a:off x="7179569" y="3937000"/>
            <a:ext cx="7397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03FD81A-B586-4CA5-814B-1C5F7E84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11703" b="2776"/>
          <a:stretch>
            <a:fillRect/>
          </a:stretch>
        </p:blipFill>
        <p:spPr bwMode="auto">
          <a:xfrm>
            <a:off x="8138419" y="3902075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8408B89-CA27-4EAA-B627-6B406FB5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6006" t="4503" r="3783" b="9787"/>
          <a:stretch>
            <a:fillRect/>
          </a:stretch>
        </p:blipFill>
        <p:spPr bwMode="auto">
          <a:xfrm>
            <a:off x="8984557" y="646113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4D9C80E-2AC0-48D6-A877-C00D2D73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1665" t="12704" r="2188" b="12038"/>
          <a:stretch>
            <a:fillRect/>
          </a:stretch>
        </p:blipFill>
        <p:spPr bwMode="auto">
          <a:xfrm>
            <a:off x="7181157" y="5538788"/>
            <a:ext cx="7270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D659256-D4E0-4D2F-8FC9-72CD5F00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 l="1903" t="9123" r="2332" b="4955"/>
          <a:stretch>
            <a:fillRect/>
          </a:stretch>
        </p:blipFill>
        <p:spPr bwMode="auto">
          <a:xfrm>
            <a:off x="2661544" y="668338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131923B-D827-41A4-9792-F4C335EE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l="769" t="19014" r="1683" b="9940"/>
          <a:stretch>
            <a:fillRect/>
          </a:stretch>
        </p:blipFill>
        <p:spPr bwMode="auto">
          <a:xfrm>
            <a:off x="4517332" y="4019550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80EA23B-0A16-4338-86DD-A5F0EAC3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 l="3342" t="12032" r="1176" b="4260"/>
          <a:stretch>
            <a:fillRect/>
          </a:stretch>
        </p:blipFill>
        <p:spPr bwMode="auto">
          <a:xfrm>
            <a:off x="9919594" y="5516563"/>
            <a:ext cx="7318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441FE14-7FC9-47EC-B1FB-2672ED82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 l="1657" t="19472" r="2319" b="7368"/>
          <a:stretch>
            <a:fillRect/>
          </a:stretch>
        </p:blipFill>
        <p:spPr bwMode="auto">
          <a:xfrm>
            <a:off x="8117782" y="5537200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213D5B-49F7-46F9-AFC2-741B584D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 l="5383" t="25197"/>
          <a:stretch>
            <a:fillRect/>
          </a:stretch>
        </p:blipFill>
        <p:spPr bwMode="auto">
          <a:xfrm>
            <a:off x="2070994" y="2289175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9F38889-1A67-4750-A3DD-31F48FDA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 l="4823" t="6590" r="38731" b="7773"/>
          <a:stretch>
            <a:fillRect/>
          </a:stretch>
        </p:blipFill>
        <p:spPr bwMode="auto">
          <a:xfrm>
            <a:off x="2758382" y="5473700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6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21B9BD4-80F5-4D34-B447-E3522D56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6425455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Répond pas, ne respire pas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7B7BD0F-AB83-412E-906B-AB479B1A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750127"/>
            <a:ext cx="7381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Qu’est-ce qui pourrait faire qu’une victime ne répond pas et ne respire pas?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Afficher l'image d'origine">
            <a:extLst>
              <a:ext uri="{FF2B5EF4-FFF2-40B4-BE49-F238E27FC236}">
                <a16:creationId xmlns:a16="http://schemas.microsoft.com/office/drawing/2014/main" id="{2AFD7601-888F-48B5-911A-75908C0C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0545" y="3536519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85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90CC24-A6AC-40FF-B7C9-826EA1586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88" y="105273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2A1F6-4EAD-400F-90B9-8791AEE7F1F6}"/>
              </a:ext>
            </a:extLst>
          </p:cNvPr>
          <p:cNvSpPr/>
          <p:nvPr/>
        </p:nvSpPr>
        <p:spPr>
          <a:xfrm rot="20964615">
            <a:off x="4280549" y="3010131"/>
            <a:ext cx="7148326" cy="268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Assurer une respiration et une circulation artificielles!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A9D48F8-6FB5-49F4-B7A9-DDE7CC6E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6425455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Répond pas, ne respire pas</a:t>
            </a:r>
          </a:p>
        </p:txBody>
      </p:sp>
    </p:spTree>
    <p:extLst>
      <p:ext uri="{BB962C8B-B14F-4D97-AF65-F5344CB8AC3E}">
        <p14:creationId xmlns:p14="http://schemas.microsoft.com/office/powerpoint/2010/main" val="34771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14FFB-E259-4AE0-ABAD-E358F139BE58}"/>
              </a:ext>
            </a:extLst>
          </p:cNvPr>
          <p:cNvSpPr/>
          <p:nvPr/>
        </p:nvSpPr>
        <p:spPr>
          <a:xfrm>
            <a:off x="3854663" y="973823"/>
            <a:ext cx="42861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D.T.R.</a:t>
            </a:r>
            <a:endParaRPr lang="fr-FR" sz="66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2E2094A9-C155-419A-8A17-DC296A7C5EA1}"/>
              </a:ext>
            </a:extLst>
          </p:cNvPr>
          <p:cNvGraphicFramePr>
            <a:graphicFrameLocks noGrp="1"/>
          </p:cNvGraphicFramePr>
          <p:nvPr/>
        </p:nvGraphicFramePr>
        <p:xfrm>
          <a:off x="1402672" y="5148334"/>
          <a:ext cx="1021418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6170627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2188122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humour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10_bref_aujourdhui_jai_sauve_une_vie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E4469033-328D-4AC1-95BF-064863EF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59119" y="5232416"/>
            <a:ext cx="872360" cy="8723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0836CB-F6D0-4A87-BF45-F594CB344A05}"/>
              </a:ext>
            </a:extLst>
          </p:cNvPr>
          <p:cNvSpPr txBox="1"/>
          <p:nvPr/>
        </p:nvSpPr>
        <p:spPr>
          <a:xfrm>
            <a:off x="1980921" y="4656305"/>
            <a:ext cx="401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87666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CCF2D72-59AB-4F4E-B407-32E99CBF58C7}"/>
              </a:ext>
            </a:extLst>
          </p:cNvPr>
          <p:cNvSpPr txBox="1"/>
          <p:nvPr/>
        </p:nvSpPr>
        <p:spPr>
          <a:xfrm>
            <a:off x="899592" y="332656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Nous sommes dans un atelier de soudure, des stagiaires du GRETA réalisent un travail de soudure, un mercredi après-midi. </a:t>
            </a:r>
          </a:p>
        </p:txBody>
      </p:sp>
      <p:pic>
        <p:nvPicPr>
          <p:cNvPr id="4" name="Picture 2" descr="E:\03_SST\2016_FORMATION_FORMATEUR\INTERSESSION\T08_NE_REPOND_PAS_NE_RESPIRE_PAS\PHOTOS\ATELIER\02_SOUDURE.JPG">
            <a:extLst>
              <a:ext uri="{FF2B5EF4-FFF2-40B4-BE49-F238E27FC236}">
                <a16:creationId xmlns:a16="http://schemas.microsoft.com/office/drawing/2014/main" id="{7FF80ECC-8847-4FFE-9DE9-C15B7197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28" y="1690607"/>
            <a:ext cx="6656738" cy="3744416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8EDE61-7D3D-4035-80AC-7CD5E07F52E7}"/>
              </a:ext>
            </a:extLst>
          </p:cNvPr>
          <p:cNvSpPr txBox="1"/>
          <p:nvPr/>
        </p:nvSpPr>
        <p:spPr>
          <a:xfrm>
            <a:off x="1598319" y="5961977"/>
            <a:ext cx="939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Pour info: le mercredi après-midi, il n’y a pas d’infirmerie.</a:t>
            </a:r>
          </a:p>
        </p:txBody>
      </p:sp>
    </p:spTree>
    <p:extLst>
      <p:ext uri="{BB962C8B-B14F-4D97-AF65-F5344CB8AC3E}">
        <p14:creationId xmlns:p14="http://schemas.microsoft.com/office/powerpoint/2010/main" val="319340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3_SST\2016_FORMATION_FORMATEUR\INTERSESSION\T08_NE_REPOND_PAS_NE_RESPIRE_PAS\PHOTOS\ATELIER\05_BRANCHEMENT_MEULE.JPG">
            <a:extLst>
              <a:ext uri="{FF2B5EF4-FFF2-40B4-BE49-F238E27FC236}">
                <a16:creationId xmlns:a16="http://schemas.microsoft.com/office/drawing/2014/main" id="{8CD2590A-BD94-4E5B-BC02-5AD224E3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8391"/>
          <a:stretch>
            <a:fillRect/>
          </a:stretch>
        </p:blipFill>
        <p:spPr bwMode="auto">
          <a:xfrm>
            <a:off x="6879353" y="3226918"/>
            <a:ext cx="4355976" cy="3002400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5A1C19-3F69-49DE-8066-EAF3745F2230}"/>
              </a:ext>
            </a:extLst>
          </p:cNvPr>
          <p:cNvSpPr txBox="1"/>
          <p:nvPr/>
        </p:nvSpPr>
        <p:spPr>
          <a:xfrm>
            <a:off x="1043608" y="476672"/>
            <a:ext cx="81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La soudure étant terminée, il refroidit sa soudure à l’eau pour gagner du temps. Il branche la meuleuse pour faire les finitions.</a:t>
            </a:r>
          </a:p>
        </p:txBody>
      </p:sp>
      <p:pic>
        <p:nvPicPr>
          <p:cNvPr id="4" name="Picture 3" descr="E:\03_SST\2016_FORMATION_FORMATEUR\INTERSESSION\T08_NE_REPOND_PAS_NE_RESPIRE_PAS\PHOTOS\ATELIER\03_EAU_1.JPG">
            <a:extLst>
              <a:ext uri="{FF2B5EF4-FFF2-40B4-BE49-F238E27FC236}">
                <a16:creationId xmlns:a16="http://schemas.microsoft.com/office/drawing/2014/main" id="{B6064521-64F0-4E11-A652-F5DD551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795" r="12762"/>
          <a:stretch>
            <a:fillRect/>
          </a:stretch>
        </p:blipFill>
        <p:spPr bwMode="auto">
          <a:xfrm>
            <a:off x="1648624" y="2157059"/>
            <a:ext cx="4104456" cy="3101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34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1105</Words>
  <Application>Microsoft Office PowerPoint</Application>
  <PresentationFormat>Grand écran</PresentationFormat>
  <Paragraphs>244</Paragraphs>
  <Slides>30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Century Gothic</vt:lpstr>
      <vt:lpstr>Eras Light ITC</vt:lpstr>
      <vt:lpstr>Tahoma</vt:lpstr>
      <vt:lpstr>Times New Roman</vt:lpstr>
      <vt:lpstr>Wingdings</vt:lpstr>
      <vt:lpstr>Wingdings 3</vt:lpstr>
      <vt:lpstr>Ion</vt:lpstr>
      <vt:lpstr>CorelPhotoPaint.Image.10</vt:lpstr>
      <vt:lpstr>R.C.P.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R.C.P.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70</cp:revision>
  <dcterms:created xsi:type="dcterms:W3CDTF">2021-01-13T13:36:51Z</dcterms:created>
  <dcterms:modified xsi:type="dcterms:W3CDTF">2023-10-24T06:36:25Z</dcterms:modified>
</cp:coreProperties>
</file>