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90" r:id="rId10"/>
    <p:sldId id="287" r:id="rId11"/>
    <p:sldId id="288" r:id="rId12"/>
    <p:sldId id="289" r:id="rId13"/>
    <p:sldId id="291" r:id="rId14"/>
    <p:sldId id="292" r:id="rId15"/>
    <p:sldId id="293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" initials="L" lastIdx="1" clrIdx="0">
    <p:extLst>
      <p:ext uri="{19B8F6BF-5375-455C-9EA6-DF929625EA0E}">
        <p15:presenceInfo xmlns:p15="http://schemas.microsoft.com/office/powerpoint/2012/main" userId="d6e3ed102db701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95226" autoAdjust="0"/>
  </p:normalViewPr>
  <p:slideViewPr>
    <p:cSldViewPr snapToGrid="0">
      <p:cViewPr varScale="1">
        <p:scale>
          <a:sx n="79" d="100"/>
          <a:sy n="79" d="100"/>
        </p:scale>
        <p:origin x="71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FA5E4-F534-4872-BB3F-0CC6B304193E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8741-B8D6-4397-A8B2-C0D6CFD8E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88741-B8D6-4397-A8B2-C0D6CFD8E47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75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6C6B5C-EBCC-4618-B5FB-0C7D5FDED5AB}"/>
              </a:ext>
            </a:extLst>
          </p:cNvPr>
          <p:cNvSpPr/>
          <p:nvPr userDrawn="1"/>
        </p:nvSpPr>
        <p:spPr>
          <a:xfrm rot="16200000">
            <a:off x="-2291489" y="3473963"/>
            <a:ext cx="508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58A995F5-0E37-46A9-A070-A4BEA87C79FE}" type="datetime8">
              <a:rPr lang="fr-FR" sz="32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24/10/2023 08:36</a:t>
            </a:fld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     </a:t>
            </a:r>
            <a:r>
              <a:rPr lang="fr-FR" sz="1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Light ITC" panose="020B0402030504020804" pitchFamily="34" charset="0"/>
                <a:cs typeface="Arabic Typesetting" panose="020B0604020202020204" pitchFamily="66" charset="-78"/>
              </a:rPr>
              <a:t>L.L.</a:t>
            </a:r>
            <a:endParaRPr lang="fr-FR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Light ITC" panose="020B0402030504020804" pitchFamily="34" charset="0"/>
              <a:cs typeface="Arabic Typesetting" panose="020B0604020202020204" pitchFamily="66" charset="-78"/>
            </a:endParaRPr>
          </a:p>
        </p:txBody>
      </p:sp>
      <p:pic>
        <p:nvPicPr>
          <p:cNvPr id="5" name="Image 4" descr="Une image contenant signe, assis, vert, rue&#10;&#10;Description générée automatiquement">
            <a:extLst>
              <a:ext uri="{FF2B5EF4-FFF2-40B4-BE49-F238E27FC236}">
                <a16:creationId xmlns:a16="http://schemas.microsoft.com/office/drawing/2014/main" id="{C6D130B5-046F-4E28-8761-E7A6E6048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500" y="400050"/>
            <a:ext cx="609600" cy="609600"/>
          </a:xfrm>
          <a:prstGeom prst="rect">
            <a:avLst/>
          </a:prstGeom>
        </p:spPr>
      </p:pic>
      <p:pic>
        <p:nvPicPr>
          <p:cNvPr id="6" name="Picture 73">
            <a:extLst>
              <a:ext uri="{FF2B5EF4-FFF2-40B4-BE49-F238E27FC236}">
                <a16:creationId xmlns:a16="http://schemas.microsoft.com/office/drawing/2014/main" id="{60F69EB9-00AF-4635-8921-07F356E11F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17690" t="4216" r="17415" b="1924"/>
          <a:stretch>
            <a:fillRect/>
          </a:stretch>
        </p:blipFill>
        <p:spPr bwMode="auto">
          <a:xfrm>
            <a:off x="34638" y="6214368"/>
            <a:ext cx="445270" cy="64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hyperlink" Target="RESSOURCES/04_ETOUFFEMENT.mp4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RESSOURCES/CP_ETOUFFEMENT_PARTIEL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f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RESSOURCES/01_ETOUFFEMENT.mp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RESSOURCES/CP_.Etouffement_Nourrisson.mov" TargetMode="External"/><Relationship Id="rId3" Type="http://schemas.openxmlformats.org/officeDocument/2006/relationships/image" Target="../media/image28.jfif"/><Relationship Id="rId7" Type="http://schemas.openxmlformats.org/officeDocument/2006/relationships/hyperlink" Target="RESSOURCES/ETOUFFEMENT_ENFANT_NOURRISSON.mp4" TargetMode="External"/><Relationship Id="rId2" Type="http://schemas.openxmlformats.org/officeDocument/2006/relationships/hyperlink" Target="RESSOURCES/02.Tapes_dans_le_dos_Adulte.mo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RESSOURCES/05_ETOUFFEMENT_PERSONNE_FORTE.mp4" TargetMode="External"/><Relationship Id="rId5" Type="http://schemas.openxmlformats.org/officeDocument/2006/relationships/hyperlink" Target="RESSOURCES/06_ETOUFFEMENT_TECHNIQUES.mp4" TargetMode="External"/><Relationship Id="rId4" Type="http://schemas.openxmlformats.org/officeDocument/2006/relationships/hyperlink" Target="RESSOURCES/03.Heimilch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540" y="190029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ETOUFFEMENT</a:t>
            </a:r>
            <a:br>
              <a:rPr lang="en-US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B707F3-56E9-474B-B11E-9E03F165785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54956" y="4777380"/>
            <a:ext cx="4286557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Objectif : PERMETTRE A LA VICTIME DE RESPIRER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49082C9-6429-475C-BA63-00D45F5B4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863" y="1490468"/>
            <a:ext cx="1935623" cy="4610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E1254-7B10-4628-893F-7A865873B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521" y="2015176"/>
            <a:ext cx="7155679" cy="108011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b="1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Permettre à la victime de respirer</a:t>
            </a:r>
          </a:p>
        </p:txBody>
      </p:sp>
      <p:sp>
        <p:nvSpPr>
          <p:cNvPr id="4" name="Parchemin horizontal 5">
            <a:extLst>
              <a:ext uri="{FF2B5EF4-FFF2-40B4-BE49-F238E27FC236}">
                <a16:creationId xmlns:a16="http://schemas.microsoft.com/office/drawing/2014/main" id="{CDD92BBF-0EE0-43EF-B2AF-50F21D8FEBBA}"/>
              </a:ext>
            </a:extLst>
          </p:cNvPr>
          <p:cNvSpPr/>
          <p:nvPr/>
        </p:nvSpPr>
        <p:spPr>
          <a:xfrm rot="20318760">
            <a:off x="7755049" y="448597"/>
            <a:ext cx="2376264" cy="1005365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Points Clés</a:t>
            </a:r>
            <a:endParaRPr lang="fr-FR" sz="1100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846424B-38BA-46F5-A93A-54DCF95CF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414" y="2988065"/>
            <a:ext cx="2295663" cy="5040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FF5EA5-6F34-4881-8B61-D55DF5929D08}"/>
              </a:ext>
            </a:extLst>
          </p:cNvPr>
          <p:cNvSpPr/>
          <p:nvPr/>
        </p:nvSpPr>
        <p:spPr>
          <a:xfrm>
            <a:off x="1870842" y="3512455"/>
            <a:ext cx="9868795" cy="30469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1. </a:t>
            </a:r>
            <a:r>
              <a:rPr lang="fr-FR" sz="2400" b="1" dirty="0">
                <a:solidFill>
                  <a:srgbClr val="FF0000"/>
                </a:solidFill>
              </a:rPr>
              <a:t>Constater</a:t>
            </a:r>
            <a:r>
              <a:rPr lang="fr-FR" sz="2400" dirty="0"/>
              <a:t> l’obstruction totale des voies aériennes</a:t>
            </a:r>
          </a:p>
          <a:p>
            <a:r>
              <a:rPr lang="fr-FR" sz="2400" dirty="0"/>
              <a:t>2. </a:t>
            </a:r>
            <a:r>
              <a:rPr lang="fr-FR" sz="2400" b="1" dirty="0">
                <a:solidFill>
                  <a:srgbClr val="FF0000"/>
                </a:solidFill>
              </a:rPr>
              <a:t>Désobstruer</a:t>
            </a:r>
            <a:r>
              <a:rPr lang="fr-FR" sz="2400" dirty="0"/>
              <a:t> les voies aériennes en effectuant de 1 à 5 claques vigoureuses dans le dos</a:t>
            </a:r>
          </a:p>
          <a:p>
            <a:r>
              <a:rPr lang="fr-FR" sz="2400" dirty="0"/>
              <a:t>3. En cas d’inefficacité, </a:t>
            </a:r>
            <a:r>
              <a:rPr lang="fr-FR" sz="2400" b="1" dirty="0">
                <a:solidFill>
                  <a:srgbClr val="FF0000"/>
                </a:solidFill>
              </a:rPr>
              <a:t>réaliser</a:t>
            </a:r>
            <a:r>
              <a:rPr lang="fr-FR" sz="2400" dirty="0"/>
              <a:t> de 1 à 5 compressions</a:t>
            </a:r>
          </a:p>
          <a:p>
            <a:r>
              <a:rPr lang="fr-FR" sz="2400" dirty="0"/>
              <a:t>4. En cas d'inefficacité, </a:t>
            </a:r>
            <a:r>
              <a:rPr lang="fr-FR" sz="2400" b="1" dirty="0">
                <a:solidFill>
                  <a:srgbClr val="FF0000"/>
                </a:solidFill>
              </a:rPr>
              <a:t>recommencer</a:t>
            </a:r>
            <a:r>
              <a:rPr lang="fr-FR" sz="2400" dirty="0"/>
              <a:t> les claques dans le dos puis si besoin, les compressions</a:t>
            </a:r>
          </a:p>
          <a:p>
            <a:r>
              <a:rPr lang="fr-FR" sz="2400" dirty="0"/>
              <a:t>5. </a:t>
            </a:r>
            <a:r>
              <a:rPr lang="fr-FR" sz="2400" b="1" dirty="0">
                <a:solidFill>
                  <a:srgbClr val="FF0000"/>
                </a:solidFill>
              </a:rPr>
              <a:t>Arrêter</a:t>
            </a:r>
            <a:r>
              <a:rPr lang="fr-FR" sz="2400" dirty="0"/>
              <a:t> les manœuvres dès que la désobstruction est</a:t>
            </a:r>
            <a:br>
              <a:rPr lang="fr-FR" sz="2400" dirty="0"/>
            </a:br>
            <a:r>
              <a:rPr lang="fr-FR" sz="2400" dirty="0"/>
              <a:t>    obtenue ou si la victime perd connaissance.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663AB7-7D02-4976-99E0-A52214A85EE0}"/>
              </a:ext>
            </a:extLst>
          </p:cNvPr>
          <p:cNvSpPr/>
          <p:nvPr/>
        </p:nvSpPr>
        <p:spPr>
          <a:xfrm>
            <a:off x="1959213" y="323438"/>
            <a:ext cx="5544616" cy="720080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La victime s’étouffe</a:t>
            </a:r>
          </a:p>
        </p:txBody>
      </p:sp>
    </p:spTree>
    <p:extLst>
      <p:ext uri="{BB962C8B-B14F-4D97-AF65-F5344CB8AC3E}">
        <p14:creationId xmlns:p14="http://schemas.microsoft.com/office/powerpoint/2010/main" val="41351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03488D7-A418-4C77-9BEB-006FCD2BD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666" y="1350653"/>
            <a:ext cx="4881934" cy="57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fr-FR" sz="5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s’entraine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91ABE9-573E-4B3C-A56B-21DB286D58A7}"/>
              </a:ext>
            </a:extLst>
          </p:cNvPr>
          <p:cNvSpPr/>
          <p:nvPr/>
        </p:nvSpPr>
        <p:spPr>
          <a:xfrm>
            <a:off x="7043054" y="2890391"/>
            <a:ext cx="41399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ATTENTION: Il faut simuler les gestes.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F07BF9-0D15-4860-B83B-FF175D48E63E}"/>
              </a:ext>
            </a:extLst>
          </p:cNvPr>
          <p:cNvSpPr txBox="1"/>
          <p:nvPr/>
        </p:nvSpPr>
        <p:spPr>
          <a:xfrm>
            <a:off x="6077712" y="5400384"/>
            <a:ext cx="488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Note au formateur:</a:t>
            </a:r>
          </a:p>
          <a:p>
            <a:pPr algn="r"/>
            <a:r>
              <a:rPr lang="fr-FR" dirty="0"/>
              <a:t>FICHE DISPONOBLE DANS LA BOITE_05_FICHES_APPRENTISSAGE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5EAD6C-5093-256C-9C65-9F3F0C478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6" y="215089"/>
            <a:ext cx="5487556" cy="64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215CD2-406D-4960-ACAF-F08242C80239}"/>
              </a:ext>
            </a:extLst>
          </p:cNvPr>
          <p:cNvSpPr/>
          <p:nvPr/>
        </p:nvSpPr>
        <p:spPr>
          <a:xfrm>
            <a:off x="2568010" y="89731"/>
            <a:ext cx="6575989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La victime s’étouffe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19977A-B1BD-419A-B2D2-D5780AD14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010" y="2092234"/>
            <a:ext cx="5153115" cy="6564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36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Claques dans le dos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5E71CC7-B06B-4A39-86CD-6E4F53B7E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010" y="3080206"/>
            <a:ext cx="9066942" cy="124217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40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Compressions abdominales adulte et victime de petite taille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3368F6D-EC90-4EF6-9A33-79FF26342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010" y="4640734"/>
            <a:ext cx="9066942" cy="124217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40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Compressions thoraciques victime qui tient sur la cuisse</a:t>
            </a:r>
          </a:p>
        </p:txBody>
      </p:sp>
      <p:sp>
        <p:nvSpPr>
          <p:cNvPr id="11" name="Parchemin horizontal 5">
            <a:extLst>
              <a:ext uri="{FF2B5EF4-FFF2-40B4-BE49-F238E27FC236}">
                <a16:creationId xmlns:a16="http://schemas.microsoft.com/office/drawing/2014/main" id="{3CFF4126-B776-48C9-ADEB-C3916DED7831}"/>
              </a:ext>
            </a:extLst>
          </p:cNvPr>
          <p:cNvSpPr/>
          <p:nvPr/>
        </p:nvSpPr>
        <p:spPr>
          <a:xfrm rot="21295871">
            <a:off x="1186083" y="760099"/>
            <a:ext cx="2376264" cy="1005365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On résume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16971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5BBEED-779A-4A26-A03C-A12B778B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182" y="208052"/>
            <a:ext cx="3059831" cy="651984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particuliers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AF38F6-3D25-4A6A-B7CE-75B86184257A}"/>
              </a:ext>
            </a:extLst>
          </p:cNvPr>
          <p:cNvSpPr/>
          <p:nvPr/>
        </p:nvSpPr>
        <p:spPr>
          <a:xfrm>
            <a:off x="1365182" y="949662"/>
            <a:ext cx="8167701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La victime perd connaissance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55A7580-E271-4FB9-A207-EDB8697B1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8767"/>
              </p:ext>
            </p:extLst>
          </p:nvPr>
        </p:nvGraphicFramePr>
        <p:xfrm>
          <a:off x="1122715" y="5125873"/>
          <a:ext cx="10543768" cy="105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216">
                  <a:extLst>
                    <a:ext uri="{9D8B030D-6E8A-4147-A177-3AD203B41FA5}">
                      <a16:colId xmlns:a16="http://schemas.microsoft.com/office/drawing/2014/main" val="2424138470"/>
                    </a:ext>
                  </a:extLst>
                </a:gridCol>
                <a:gridCol w="3100552">
                  <a:extLst>
                    <a:ext uri="{9D8B030D-6E8A-4147-A177-3AD203B41FA5}">
                      <a16:colId xmlns:a16="http://schemas.microsoft.com/office/drawing/2014/main" val="37847402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76633379"/>
                    </a:ext>
                  </a:extLst>
                </a:gridCol>
              </a:tblGrid>
              <a:tr h="1056290"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Cycle complet, claques, Heimlich, perte de connaissance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04_ETOUFFEMENT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75304"/>
                  </a:ext>
                </a:extLst>
              </a:tr>
            </a:tbl>
          </a:graphicData>
        </a:graphic>
      </p:graphicFrame>
      <p:pic>
        <p:nvPicPr>
          <p:cNvPr id="8" name="Image 7">
            <a:hlinkClick r:id="rId2" action="ppaction://hlinkfile"/>
            <a:extLst>
              <a:ext uri="{FF2B5EF4-FFF2-40B4-BE49-F238E27FC236}">
                <a16:creationId xmlns:a16="http://schemas.microsoft.com/office/drawing/2014/main" id="{52F451CF-8D59-4F82-A972-BCA4F19AC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468305" y="5284054"/>
            <a:ext cx="872360" cy="87235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76101E-328A-4062-949E-EAF489D2F8EB}"/>
              </a:ext>
            </a:extLst>
          </p:cNvPr>
          <p:cNvSpPr txBox="1"/>
          <p:nvPr/>
        </p:nvSpPr>
        <p:spPr>
          <a:xfrm>
            <a:off x="1355253" y="1732127"/>
            <a:ext cx="9481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L’accompagner au sol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Faire alerter les secours d’urgence (à défaut, alerter) </a:t>
            </a:r>
          </a:p>
          <a:p>
            <a:pPr algn="ctr"/>
            <a:r>
              <a:rPr lang="fr-FR" sz="2400" i="1" dirty="0"/>
              <a:t>RAPPEL : téléphone le plus près possible en haut-parleur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Pratiquer une réanimation cardio-pulmonaire (RCP)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r>
              <a:rPr lang="fr-FR" sz="2400" dirty="0"/>
              <a:t>Vérifier après chaque série de 30 compressions si le corps étranger est présent dans la bouche. Le retirer prudemment avec les doigts s’il est visible et accessible.</a:t>
            </a:r>
          </a:p>
        </p:txBody>
      </p:sp>
    </p:spTree>
    <p:extLst>
      <p:ext uri="{BB962C8B-B14F-4D97-AF65-F5344CB8AC3E}">
        <p14:creationId xmlns:p14="http://schemas.microsoft.com/office/powerpoint/2010/main" val="209436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5BBEED-779A-4A26-A03C-A12B778B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182" y="208052"/>
            <a:ext cx="3059831" cy="651984"/>
          </a:xfrm>
          <a:prstGeom prst="rect">
            <a:avLst/>
          </a:prstGeom>
          <a:solidFill>
            <a:srgbClr val="1B955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particuliers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AF38F6-3D25-4A6A-B7CE-75B86184257A}"/>
              </a:ext>
            </a:extLst>
          </p:cNvPr>
          <p:cNvSpPr/>
          <p:nvPr/>
        </p:nvSpPr>
        <p:spPr>
          <a:xfrm>
            <a:off x="1365182" y="949662"/>
            <a:ext cx="8167701" cy="555476"/>
          </a:xfrm>
          <a:prstGeom prst="rect">
            <a:avLst/>
          </a:prstGeom>
          <a:solidFill>
            <a:srgbClr val="1B955B"/>
          </a:solidFill>
          <a:ln>
            <a:solidFill>
              <a:srgbClr val="1B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Obstruction partielle des voies aériennes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FC5A48-6298-430D-B4DD-7A445300CA9B}"/>
              </a:ext>
            </a:extLst>
          </p:cNvPr>
          <p:cNvSpPr txBox="1"/>
          <p:nvPr/>
        </p:nvSpPr>
        <p:spPr>
          <a:xfrm>
            <a:off x="1260658" y="1636804"/>
            <a:ext cx="1024816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200" b="1" dirty="0"/>
              <a:t>Si l’obstruction des voies aériennes n’est pas totale, la victime a du mal à respirer, elle fait des efforts de toux et parfois présente un sifflement respiratoire.</a:t>
            </a:r>
          </a:p>
          <a:p>
            <a:pPr marL="285750" indent="-285750">
              <a:buFontTx/>
              <a:buChar char="-"/>
            </a:pPr>
            <a:r>
              <a:rPr lang="fr-FR" sz="2200" b="1" dirty="0"/>
              <a:t>Bien souvent, elle est capable d’expulser elle-même le corps étranger.</a:t>
            </a:r>
          </a:p>
          <a:p>
            <a:pPr marL="285750" indent="-285750">
              <a:buFontTx/>
              <a:buChar char="-"/>
            </a:pPr>
            <a:r>
              <a:rPr lang="fr-FR" sz="2200" b="1" dirty="0"/>
              <a:t>En aucun cas le SST ne doit pratiquer les techniques de désobstruction que l’on vient de voir au risque de passer en obstruction totale.</a:t>
            </a:r>
          </a:p>
          <a:p>
            <a:endParaRPr lang="fr-FR" sz="900" b="1" dirty="0"/>
          </a:p>
          <a:p>
            <a:pPr marL="285750" indent="-285750">
              <a:buFontTx/>
              <a:buChar char="-"/>
            </a:pPr>
            <a:r>
              <a:rPr lang="fr-FR" sz="2200" b="1" dirty="0"/>
              <a:t>Il doit :</a:t>
            </a:r>
          </a:p>
          <a:p>
            <a:pPr marL="742950" lvl="1" indent="-285750">
              <a:buFontTx/>
              <a:buChar char="-"/>
            </a:pPr>
            <a:r>
              <a:rPr lang="fr-FR" sz="2200" b="1" dirty="0"/>
              <a:t>Mettre la victime en position repos (comme la victime préfère)</a:t>
            </a:r>
          </a:p>
          <a:p>
            <a:pPr marL="742950" lvl="1" indent="-285750">
              <a:buFontTx/>
              <a:buChar char="-"/>
            </a:pPr>
            <a:r>
              <a:rPr lang="fr-FR" sz="2200" b="1" dirty="0"/>
              <a:t>L’encourager à tousser pour rejeter le corps étranger.</a:t>
            </a:r>
          </a:p>
          <a:p>
            <a:pPr marL="742950" lvl="1" indent="-285750">
              <a:buFontTx/>
              <a:buChar char="-"/>
            </a:pPr>
            <a:r>
              <a:rPr lang="fr-FR" sz="2200" b="1" dirty="0"/>
              <a:t>Faire alerter ou alerter les secours.</a:t>
            </a:r>
          </a:p>
          <a:p>
            <a:pPr marL="742950" lvl="1" indent="-285750">
              <a:buFontTx/>
              <a:buChar char="-"/>
            </a:pPr>
            <a:r>
              <a:rPr lang="fr-FR" sz="2200" b="1" dirty="0"/>
              <a:t>Surveiller, lui parler, la rassurer, la protéger des intempéries.</a:t>
            </a:r>
          </a:p>
          <a:p>
            <a:pPr marL="742950" lvl="1" indent="-285750">
              <a:buFontTx/>
              <a:buChar char="-"/>
            </a:pPr>
            <a:r>
              <a:rPr lang="fr-FR" sz="2200" b="1" dirty="0"/>
              <a:t>En cas d’aggravation, reprendre un examen et faire les gestes qui s’imposent.</a:t>
            </a:r>
          </a:p>
          <a:p>
            <a:pPr marL="742950" lvl="1" indent="-285750">
              <a:buFontTx/>
              <a:buChar char="-"/>
            </a:pPr>
            <a:r>
              <a:rPr lang="fr-FR" sz="2200" b="1" dirty="0"/>
              <a:t>Rappeler les secours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0F2C31A-D55D-473B-A3D6-659E515D2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1204"/>
              </p:ext>
            </p:extLst>
          </p:nvPr>
        </p:nvGraphicFramePr>
        <p:xfrm>
          <a:off x="5938345" y="5908338"/>
          <a:ext cx="6080227" cy="83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517">
                  <a:extLst>
                    <a:ext uri="{9D8B030D-6E8A-4147-A177-3AD203B41FA5}">
                      <a16:colId xmlns:a16="http://schemas.microsoft.com/office/drawing/2014/main" val="3784740283"/>
                    </a:ext>
                  </a:extLst>
                </a:gridCol>
                <a:gridCol w="2003710">
                  <a:extLst>
                    <a:ext uri="{9D8B030D-6E8A-4147-A177-3AD203B41FA5}">
                      <a16:colId xmlns:a16="http://schemas.microsoft.com/office/drawing/2014/main" val="1176633379"/>
                    </a:ext>
                  </a:extLst>
                </a:gridCol>
              </a:tblGrid>
              <a:tr h="830723"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CP_ETOUFFEMENT_PARTIEL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75304"/>
                  </a:ext>
                </a:extLst>
              </a:tr>
            </a:tbl>
          </a:graphicData>
        </a:graphic>
      </p:graphicFrame>
      <p:pic>
        <p:nvPicPr>
          <p:cNvPr id="9" name="Image 8">
            <a:hlinkClick r:id="rId3" action="ppaction://hlinkfile"/>
            <a:extLst>
              <a:ext uri="{FF2B5EF4-FFF2-40B4-BE49-F238E27FC236}">
                <a16:creationId xmlns:a16="http://schemas.microsoft.com/office/drawing/2014/main" id="{E63F5F37-388A-40A5-B778-1CFD926B5A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25" t="11672" r="13515" b="12637"/>
          <a:stretch/>
        </p:blipFill>
        <p:spPr>
          <a:xfrm>
            <a:off x="10859349" y="5971312"/>
            <a:ext cx="712539" cy="71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6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A5472-6873-4C99-ACF1-570568F3BE7A}"/>
              </a:ext>
            </a:extLst>
          </p:cNvPr>
          <p:cNvGrpSpPr>
            <a:grpSpLocks/>
          </p:cNvGrpSpPr>
          <p:nvPr/>
        </p:nvGrpSpPr>
        <p:grpSpPr bwMode="auto">
          <a:xfrm>
            <a:off x="1765575" y="0"/>
            <a:ext cx="8978900" cy="6883401"/>
            <a:chOff x="33" y="-17"/>
            <a:chExt cx="5656" cy="4336"/>
          </a:xfrm>
        </p:grpSpPr>
        <p:sp>
          <p:nvSpPr>
            <p:cNvPr id="3" name="Line 2">
              <a:extLst>
                <a:ext uri="{FF2B5EF4-FFF2-40B4-BE49-F238E27FC236}">
                  <a16:creationId xmlns:a16="http://schemas.microsoft.com/office/drawing/2014/main" id="{C41563FA-E712-4369-ADB5-3B9507E6E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414C1451-4088-4574-B25C-5EE9A8045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F848A8A5-C0A6-4E0F-AAA4-31522F950B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A0CD3B-D944-4022-9C86-080995D73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0D429B-2990-46BC-8948-89B9D5CF7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71F8D7-4544-4DDB-A988-5E00B4841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800822-84D1-453D-B06C-27578D6CC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233B90-5A9F-42D9-9D97-3EEBCCF09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DDD2E7-170E-488E-B216-025F5BAB4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8A792F-AD4E-4F87-9A9A-6288A8B59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1A8624-0113-4A9B-9808-EBF1E4705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35D885-E8BC-44B0-85FA-C386E6D6E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262F6B-DFBE-4C98-BAE1-812A49978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34AA50-01C7-4B3E-89DC-854F4BE40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E4EABE-0D7A-45B1-BE84-0FD004980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14A8BD-3E0C-445C-B586-62890965E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024038-4266-459A-8709-5C9215FD3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C395D5-C6E6-4ECA-B190-3C653ACC5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149C47F-5D71-4653-AF27-4A30D923D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40E85B-2046-4299-AF00-BE466E58F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0D88701-6D9B-4128-AE2D-8D1B7CC9C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9C48C8-8C2B-4829-B906-EE30C5BBF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DB97DA-66CD-4CBA-8DEA-DA11EBD1B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6F88068-3D2A-44BA-86F2-FDC3BAF9F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ED6CC9-6116-47A6-BB3E-E61002B79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18707CD-D1BD-4EA1-9CD8-756125C33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A04FF13-941D-4CCE-8143-31A22F7D2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29867A-1DC8-44DE-BEA0-CC4EBD6E9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D80088-BAB7-49C1-BB69-636387E2F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3E9379-7182-439F-B09D-A2B722A52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3114369-DAB8-456E-8D3D-9608A8473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E1F99DEC-07C7-450E-950F-1C1B5380F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56F6B4AE-FD67-47AB-BD9D-7A80E79B3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9C2D8A75-7D15-4B31-BF54-44C8F541C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29B2B024-151F-43D0-BCC9-DF2B87EA7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9B7FA2CA-48DC-4CD3-A209-9DC994CB5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82F5A197-0A8C-4148-B5D3-9AEB39BD6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91AF1613-2335-476D-89C3-3289832F3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33B49C29-ADA4-41C6-AADD-24ADB6149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5481CF89-4F9E-413C-99A0-095CE6208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14F359CB-4451-48BF-BEE8-345946C56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D97B355F-F0A3-44D8-BE80-7D082050E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A33EF32E-07F8-4960-86A4-8657D0C28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9E814D85-DB36-4224-B269-AAF9A85D5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41FE22C0-4F3C-4B65-BBC3-5F2883795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63668CEE-A4EF-44AA-8219-2761866A8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7CDED508-0B5E-408D-9E87-DF4BEC641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42ADF7E0-F1A0-49CE-994E-4F2C61CA3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60F19630-EDAE-4316-904C-5E77135FC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1683DC27-9100-4720-99EF-7C77641F6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CD8D6F3B-7A30-4044-8A4F-260564702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4C2C98B2-ADFB-4466-AC43-A5E55B39B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92D089A3-A143-4714-AD28-791840DD6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6660A737-1AD8-4D05-B524-D2EBAED33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18CE6E59-7921-474B-9790-734C5DCB7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36600AAA-CDBC-4197-8C5A-2E40E2314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30859E7A-EC89-413D-87F2-D0D86255A1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DD7BE8B9-C9EF-4ABE-8C62-442625629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FD57595E-429A-4E70-B0E0-70C00E1C3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E5405EDD-9075-4725-B574-2B16CA788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23498C02-86F4-4A02-BE1E-3120C6E02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46EBF66C-D809-4E2C-9D75-F80A60BE40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753F332B-8A3F-45B7-A393-C8B293C29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E73A12F5-8B42-4F31-BD7A-71612B333C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F925F68A-B79C-4EDC-8429-AE0A07745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Text Box 67">
              <a:extLst>
                <a:ext uri="{FF2B5EF4-FFF2-40B4-BE49-F238E27FC236}">
                  <a16:creationId xmlns:a16="http://schemas.microsoft.com/office/drawing/2014/main" id="{426B62F1-703F-42DE-AB94-0EB601882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81B0BF3D-07F3-45A7-B283-D39377401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050" t="4512" r="14304" b="5280"/>
          <a:stretch>
            <a:fillRect/>
          </a:stretch>
        </p:blipFill>
        <p:spPr bwMode="auto">
          <a:xfrm>
            <a:off x="7550425" y="657226"/>
            <a:ext cx="5397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AFE6876-0BF3-424D-B903-0939FC18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522"/>
          <a:stretch>
            <a:fillRect/>
          </a:stretch>
        </p:blipFill>
        <p:spPr bwMode="auto">
          <a:xfrm>
            <a:off x="3370537" y="3978276"/>
            <a:ext cx="695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FD6254A-255E-4243-8357-FD998687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21826" r="2530"/>
          <a:stretch>
            <a:fillRect/>
          </a:stretch>
        </p:blipFill>
        <p:spPr bwMode="auto">
          <a:xfrm>
            <a:off x="4591325" y="5543551"/>
            <a:ext cx="720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9FF78BE-8895-4381-A28F-CC2725E1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8063" t="2501" r="9819" b="2779"/>
          <a:stretch>
            <a:fillRect/>
          </a:stretch>
        </p:blipFill>
        <p:spPr bwMode="auto">
          <a:xfrm>
            <a:off x="5564462" y="5503863"/>
            <a:ext cx="561975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129BA9-65E7-4562-B8B9-35CC986E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510" t="9021" r="5315" b="14336"/>
          <a:stretch>
            <a:fillRect/>
          </a:stretch>
        </p:blipFill>
        <p:spPr bwMode="auto">
          <a:xfrm>
            <a:off x="1873525" y="5562601"/>
            <a:ext cx="728662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0A2BD37-4FBF-42A6-B0AB-3562BDB3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18033" b="9787"/>
          <a:stretch>
            <a:fillRect/>
          </a:stretch>
        </p:blipFill>
        <p:spPr bwMode="auto">
          <a:xfrm>
            <a:off x="3362600" y="2336801"/>
            <a:ext cx="731837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726749B-3687-4829-ACEA-A0266F0F0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7690" t="4216" r="17415" b="1924"/>
          <a:stretch>
            <a:fillRect/>
          </a:stretch>
        </p:blipFill>
        <p:spPr bwMode="auto">
          <a:xfrm>
            <a:off x="5537475" y="3922713"/>
            <a:ext cx="509587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2D28007-C51D-4451-806A-6C9FE0A1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961" t="5305" b="5305"/>
          <a:stretch>
            <a:fillRect/>
          </a:stretch>
        </p:blipFill>
        <p:spPr bwMode="auto">
          <a:xfrm>
            <a:off x="6228037" y="668338"/>
            <a:ext cx="70485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276E782-C2F1-4127-8147-ADA8A63B1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7050" y="3929063"/>
            <a:ext cx="72072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9B41C7B-799C-45A4-9DA7-86A09F22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t="4778" b="14783"/>
          <a:stretch>
            <a:fillRect/>
          </a:stretch>
        </p:blipFill>
        <p:spPr bwMode="auto">
          <a:xfrm>
            <a:off x="3659462" y="5543551"/>
            <a:ext cx="71596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0EE55B6-12AF-482F-A456-2E5A57C3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6006" t="4503" r="3783" b="9787"/>
          <a:stretch>
            <a:fillRect/>
          </a:stretch>
        </p:blipFill>
        <p:spPr bwMode="auto">
          <a:xfrm>
            <a:off x="9055375" y="673101"/>
            <a:ext cx="112395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36D3A47-2229-4895-9AEC-906602677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1903" t="9123" r="2332" b="4955"/>
          <a:stretch>
            <a:fillRect/>
          </a:stretch>
        </p:blipFill>
        <p:spPr bwMode="auto">
          <a:xfrm>
            <a:off x="2732362" y="695326"/>
            <a:ext cx="7254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4C9A831-BA20-4911-9624-C7F684C6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l="769" t="19014" r="1683" b="9940"/>
          <a:stretch>
            <a:fillRect/>
          </a:stretch>
        </p:blipFill>
        <p:spPr bwMode="auto">
          <a:xfrm>
            <a:off x="4588150" y="4046538"/>
            <a:ext cx="728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4B6F0BD-D998-4C03-92D1-AEC1290A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5383" t="25197"/>
          <a:stretch>
            <a:fillRect/>
          </a:stretch>
        </p:blipFill>
        <p:spPr bwMode="auto">
          <a:xfrm>
            <a:off x="2141812" y="2316163"/>
            <a:ext cx="7270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D9A5A5C-6630-49C8-AC6A-3586050C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 l="4823" t="6590" r="38731" b="7773"/>
          <a:stretch>
            <a:fillRect/>
          </a:stretch>
        </p:blipFill>
        <p:spPr bwMode="auto">
          <a:xfrm>
            <a:off x="2829200" y="5500688"/>
            <a:ext cx="576262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94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710D8-53ED-49E5-A8BC-23C26E0E59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263" y="1447800"/>
            <a:ext cx="717544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6600" dirty="0">
                <a:solidFill>
                  <a:srgbClr val="EBEBEB"/>
                </a:solidFill>
              </a:rPr>
              <a:t>E</a:t>
            </a: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TOUFFEMENT</a:t>
            </a:r>
            <a:b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FIN</a:t>
            </a:r>
            <a:br>
              <a:rPr lang="fr-FR" sz="6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fr-FR" sz="6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C8474-D39B-43AF-AD59-F003D10A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85" y="5566725"/>
            <a:ext cx="2110436" cy="1058547"/>
          </a:xfrm>
          <a:prstGeom prst="rect">
            <a:avLst/>
          </a:prstGeom>
        </p:spPr>
      </p:pic>
      <p:pic>
        <p:nvPicPr>
          <p:cNvPr id="5" name="Image 4" descr="Une image contenant signe, dessin, horloge, rue&#10;&#10;Description générée automatiquement">
            <a:extLst>
              <a:ext uri="{FF2B5EF4-FFF2-40B4-BE49-F238E27FC236}">
                <a16:creationId xmlns:a16="http://schemas.microsoft.com/office/drawing/2014/main" id="{E9AF5489-0C67-4E21-A946-4BF21A93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6" y="1640841"/>
            <a:ext cx="3996052" cy="39960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E079B2-A4B8-4E44-8FC9-13B5A9A3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85" y="152400"/>
            <a:ext cx="3188552" cy="1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70EEA6-C03B-47EB-B118-3FCDA97C7CD1}"/>
              </a:ext>
            </a:extLst>
          </p:cNvPr>
          <p:cNvSpPr txBox="1"/>
          <p:nvPr/>
        </p:nvSpPr>
        <p:spPr>
          <a:xfrm>
            <a:off x="1241262" y="187699"/>
            <a:ext cx="970947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ookman Old Style" panose="02050604050505020204" pitchFamily="18" charset="0"/>
              </a:rPr>
              <a:t>SOMMAIRE:</a:t>
            </a:r>
            <a:endParaRPr lang="fr-FR" sz="4000" i="1" dirty="0">
              <a:latin typeface="Bookman Old Style" panose="02050604050505020204" pitchFamily="18" charset="0"/>
            </a:endParaRPr>
          </a:p>
          <a:p>
            <a:endParaRPr lang="fr-FR" sz="7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Pictogramme d’examen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Appel au vécu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Définition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Objectif du geste de secours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Vidéos d’exemples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 err="1">
                <a:latin typeface="Bookman Old Style" panose="02050604050505020204" pitchFamily="18" charset="0"/>
              </a:rPr>
              <a:t>DCj</a:t>
            </a:r>
            <a:r>
              <a:rPr lang="fr-FR" sz="3200" dirty="0">
                <a:latin typeface="Bookman Old Style" panose="02050604050505020204" pitchFamily="18" charset="0"/>
              </a:rPr>
              <a:t> ou VIDEO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Points clé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Entrainement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Résumé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Cas particulier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3200" dirty="0">
                <a:latin typeface="Bookman Old Style" panose="02050604050505020204" pitchFamily="18" charset="0"/>
              </a:rPr>
              <a:t>Pictogramme d’action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FBEEF8-7AB5-4F1F-9548-2220C055E572}"/>
              </a:ext>
            </a:extLst>
          </p:cNvPr>
          <p:cNvSpPr txBox="1"/>
          <p:nvPr/>
        </p:nvSpPr>
        <p:spPr>
          <a:xfrm>
            <a:off x="8522208" y="4757643"/>
            <a:ext cx="3572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Situation épidémique.</a:t>
            </a:r>
          </a:p>
          <a:p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Des vidéos sont disponibles pour compléter ou remplacer les gestes.</a:t>
            </a:r>
          </a:p>
        </p:txBody>
      </p:sp>
    </p:spTree>
    <p:extLst>
      <p:ext uri="{BB962C8B-B14F-4D97-AF65-F5344CB8AC3E}">
        <p14:creationId xmlns:p14="http://schemas.microsoft.com/office/powerpoint/2010/main" val="163500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32111C-5C40-4143-B493-1F1919416657}"/>
              </a:ext>
            </a:extLst>
          </p:cNvPr>
          <p:cNvGrpSpPr>
            <a:grpSpLocks/>
          </p:cNvGrpSpPr>
          <p:nvPr/>
        </p:nvGrpSpPr>
        <p:grpSpPr bwMode="auto">
          <a:xfrm>
            <a:off x="1472814" y="-26988"/>
            <a:ext cx="8978900" cy="6883401"/>
            <a:chOff x="33" y="-17"/>
            <a:chExt cx="5656" cy="4336"/>
          </a:xfrm>
        </p:grpSpPr>
        <p:sp>
          <p:nvSpPr>
            <p:cNvPr id="3" name="Line 2">
              <a:extLst>
                <a:ext uri="{FF2B5EF4-FFF2-40B4-BE49-F238E27FC236}">
                  <a16:creationId xmlns:a16="http://schemas.microsoft.com/office/drawing/2014/main" id="{4F544D7C-9A50-4334-B245-3FA2599FB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5" y="628"/>
              <a:ext cx="3431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 type="triangle" w="lg" len="lg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46B658A7-0A05-4E51-AAB8-897D93AC1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" y="1642"/>
              <a:ext cx="1640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A3D97699-D4CA-42AD-A926-D4931AC601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" y="2690"/>
              <a:ext cx="1646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049D-60E6-4061-A5C1-BE6F0E1E3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C9B372-C3D5-421E-A755-3472FF0B7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7C731F-0C4D-4C7E-A0B4-46E3D8F1B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DEE784-E8C6-475E-BD6E-B608D8292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A6DF73-64D9-4C5C-BE04-C3B70A7CF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D848F4-D2CA-4836-9700-643D81EF4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7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1BDD1B-6071-4436-9372-57C004E89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51EA7D-9242-412A-88DA-35AC95497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C06FDA-2A94-4B3C-BEC9-D54F93016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BD00C0-0E57-4588-B6A7-B588D2E5A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5C7874-7657-4785-AD47-E04A4092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72BCAC-1BF3-4F39-80F2-8F318C075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E46DCD-075A-45C5-8F1C-1FB532CD0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430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F95E7B-76A2-4902-8A49-2E7E259EE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C44421-5938-4E01-AA34-91916CC0F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F652B6-3AEA-4BBB-8083-8D3AAE583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7208E1-4E06-4B3C-8DCD-FD7AB517D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587538-D2F0-44AE-9091-71CEFD2FA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F51AB5-A4E8-4859-9337-342A606F7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430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299BF6-49F9-43A0-AC2D-56D2CF092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8F8D04-9114-469B-8E33-E35F26ADA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2432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50F60D3-8486-4664-8C12-7A2618555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2437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7EF26A5-3B56-4D2F-9DF0-74D72C7C8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389"/>
              <a:ext cx="495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A0A999-157B-433C-BB69-1F1CFC04C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1394"/>
              <a:ext cx="496" cy="496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287826-F9D1-4E80-B479-BDD20C87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" y="378"/>
              <a:ext cx="75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BED0369-ACC0-45A6-AB3B-20C72727A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83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07038BE-7A28-4643-AB7F-1F6895C90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378"/>
              <a:ext cx="496" cy="495"/>
            </a:xfrm>
            <a:prstGeom prst="rect">
              <a:avLst/>
            </a:prstGeom>
            <a:solidFill>
              <a:srgbClr val="FFFFFF"/>
            </a:solidFill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F2E3E92-873A-4171-8AC3-4A327905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020"/>
              <a:ext cx="5100" cy="297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>
                  <a:solidFill>
                    <a:srgbClr val="FFFFFF"/>
                  </a:solidFill>
                  <a:latin typeface="Tahoma" pitchFamily="32" charset="0"/>
                  <a:cs typeface="Tahoma" pitchFamily="32" charset="0"/>
                </a:rPr>
                <a:t>MOINS DE TROIS MINUTES POUR AGIR</a:t>
              </a: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57DAF5BD-E45D-48E0-B468-BFC67817F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7FDD4FBF-2608-4C76-909A-E299F629D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778"/>
              <a:ext cx="0" cy="54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8EBAC9DD-E151-4D23-9F6F-718F7F435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D316ECF1-2800-4666-BE6A-21FEDEF16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1F4B0600-D188-4BDC-821E-C4B992E69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FC6C39E6-E313-494A-BC22-1CBAE608B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A21F3BDA-00C7-468B-A0A9-E40833878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40">
              <a:extLst>
                <a:ext uri="{FF2B5EF4-FFF2-40B4-BE49-F238E27FC236}">
                  <a16:creationId xmlns:a16="http://schemas.microsoft.com/office/drawing/2014/main" id="{B4766543-8AFC-4978-AFAF-3830C49BD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3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1EB7F8A5-5315-4A78-A09F-FE5D0E64B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2931"/>
              <a:ext cx="1" cy="49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2">
              <a:extLst>
                <a:ext uri="{FF2B5EF4-FFF2-40B4-BE49-F238E27FC236}">
                  <a16:creationId xmlns:a16="http://schemas.microsoft.com/office/drawing/2014/main" id="{E629951C-86A6-40ED-ABEF-F93665D43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" y="1630"/>
              <a:ext cx="0" cy="179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E421077F-2473-4747-AA17-EC561D334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3160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429243FB-5B58-40B3-AFC3-ADC8176CA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31E80057-82DD-450F-B7EC-884C9F133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5834DE42-7DCE-4F1A-9DC0-A3055CDDC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694D18DE-68D3-4CD1-8608-8498065F4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8CF2F0D8-D0FE-4FC9-A70F-1B99AE637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216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637AA02A-F516-4A6D-B733-49C23A088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09632501-B5CF-4215-A828-BE454F239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167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D4291087-BC68-48AD-947C-68492770C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165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C2A66AC7-548D-4B23-90E3-DEA5A1C07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F2CF691A-36E6-4173-8C0E-25D3418CE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119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F0D95FBE-F324-440C-9318-FE08F7622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876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FC56BAC4-3B65-45E1-B05D-0AAA636C9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892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0F32BBF3-9774-4DEB-A237-58FD3EC4F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895"/>
              <a:ext cx="0" cy="26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8567113B-7332-4DC8-BB83-9321A1810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0" y="1890"/>
              <a:ext cx="0" cy="267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79BA0E5B-DA6B-4D97-99F5-EF5037CD5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182"/>
              <a:ext cx="579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8EE7E263-7E7D-4D53-825B-E4C2ED765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2" y="2177"/>
              <a:ext cx="572" cy="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57492A6B-BD30-4BA0-8794-121E936D4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1" y="2182"/>
              <a:ext cx="1166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88CE5C60-51F3-4108-820D-363BEC370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" y="3171"/>
              <a:ext cx="1132" cy="6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C5CE3B19-EEC2-40EE-8EB5-5C01C2622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" y="1142"/>
              <a:ext cx="1664" cy="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D4224C47-D5A8-4F53-9E5A-1FA0AE178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0" y="1130"/>
              <a:ext cx="11" cy="1578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6D01754E-0A2D-48B0-B082-326D43E7D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" y="1133"/>
              <a:ext cx="8" cy="1575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60FEA2DB-FCF6-4C99-B7DC-6626C8653B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132"/>
              <a:ext cx="2575" cy="0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B8B873CD-14C6-41B0-A0CB-3B3F8B378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3" y="1133"/>
              <a:ext cx="5" cy="1061"/>
            </a:xfrm>
            <a:prstGeom prst="line">
              <a:avLst/>
            </a:prstGeom>
            <a:noFill/>
            <a:ln w="57240" cap="sq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Text Box 67">
              <a:extLst>
                <a:ext uri="{FF2B5EF4-FFF2-40B4-BE49-F238E27FC236}">
                  <a16:creationId xmlns:a16="http://schemas.microsoft.com/office/drawing/2014/main" id="{FE6D6F3B-36F2-4E55-BB4A-AFD3FD913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-17"/>
              <a:ext cx="2998" cy="2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 b="1" i="1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PLAN D’INTERVENTION S.S.T.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41AEB3C2-2448-4D72-A9AC-24DD7F9C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050" t="4512" r="14304" b="5280"/>
          <a:stretch>
            <a:fillRect/>
          </a:stretch>
        </p:blipFill>
        <p:spPr bwMode="auto">
          <a:xfrm>
            <a:off x="7257664" y="630238"/>
            <a:ext cx="5397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3730A59-2D90-4AFA-BD19-381415B4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3522"/>
          <a:stretch>
            <a:fillRect/>
          </a:stretch>
        </p:blipFill>
        <p:spPr bwMode="auto">
          <a:xfrm>
            <a:off x="3077776" y="3951288"/>
            <a:ext cx="695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02AB622-18EF-46FC-A127-970C9D700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21826" r="2530"/>
          <a:stretch>
            <a:fillRect/>
          </a:stretch>
        </p:blipFill>
        <p:spPr bwMode="auto">
          <a:xfrm>
            <a:off x="4298564" y="5516563"/>
            <a:ext cx="720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F80BF76-C132-465C-8BB4-FA9C9D78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4510" t="9021" r="5315" b="14336"/>
          <a:stretch>
            <a:fillRect/>
          </a:stretch>
        </p:blipFill>
        <p:spPr bwMode="auto">
          <a:xfrm>
            <a:off x="1580764" y="5535613"/>
            <a:ext cx="728662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34FCF3F-8CC7-400D-B1BA-07B3790EC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18033" b="9787"/>
          <a:stretch>
            <a:fillRect/>
          </a:stretch>
        </p:blipFill>
        <p:spPr bwMode="auto">
          <a:xfrm>
            <a:off x="3069839" y="2309813"/>
            <a:ext cx="731837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E230BE0-FB86-42A0-93D0-68239E8A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7690" t="4216" r="17415" b="1924"/>
          <a:stretch>
            <a:fillRect/>
          </a:stretch>
        </p:blipFill>
        <p:spPr bwMode="auto">
          <a:xfrm>
            <a:off x="5244714" y="3895725"/>
            <a:ext cx="509587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F33F597-0936-4D2E-9AED-3FE107AF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961" t="5305" b="5305"/>
          <a:stretch>
            <a:fillRect/>
          </a:stretch>
        </p:blipFill>
        <p:spPr bwMode="auto">
          <a:xfrm>
            <a:off x="5935276" y="641350"/>
            <a:ext cx="70485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08A92D-BA5D-4BB2-A580-71C1A2006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44289" y="3902075"/>
            <a:ext cx="72072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9A6C35C-7BC3-4E17-BB28-81F1B2772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t="4778" b="14783"/>
          <a:stretch>
            <a:fillRect/>
          </a:stretch>
        </p:blipFill>
        <p:spPr bwMode="auto">
          <a:xfrm>
            <a:off x="3366701" y="5516563"/>
            <a:ext cx="71596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B36DC26-7603-49D6-9640-96915FE7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6006" t="4503" r="3783" b="9787"/>
          <a:stretch>
            <a:fillRect/>
          </a:stretch>
        </p:blipFill>
        <p:spPr bwMode="auto">
          <a:xfrm>
            <a:off x="8762614" y="646113"/>
            <a:ext cx="1123950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56A30A7-1B92-4D6B-8398-489EF7EF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1903" t="9123" r="2332" b="4955"/>
          <a:stretch>
            <a:fillRect/>
          </a:stretch>
        </p:blipFill>
        <p:spPr bwMode="auto">
          <a:xfrm>
            <a:off x="2439601" y="668338"/>
            <a:ext cx="725488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F4390C4-0F65-4E50-9428-CE65C5A9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769" t="19014" r="1683" b="9940"/>
          <a:stretch>
            <a:fillRect/>
          </a:stretch>
        </p:blipFill>
        <p:spPr bwMode="auto">
          <a:xfrm>
            <a:off x="4295389" y="4019550"/>
            <a:ext cx="728662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AC8FE3E-1B06-4B61-82F7-A614BEB9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 l="5383" t="25197"/>
          <a:stretch>
            <a:fillRect/>
          </a:stretch>
        </p:blipFill>
        <p:spPr bwMode="auto">
          <a:xfrm>
            <a:off x="1849051" y="2289175"/>
            <a:ext cx="727075" cy="611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CEDA421-ECB1-4CE0-B995-DD62EB5B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 l="4823" t="6590" r="38731" b="7773"/>
          <a:stretch>
            <a:fillRect/>
          </a:stretch>
        </p:blipFill>
        <p:spPr bwMode="auto">
          <a:xfrm>
            <a:off x="2536439" y="5473700"/>
            <a:ext cx="576262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30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3C83E70-DDA6-43E0-BC89-9347A1014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403" y="331669"/>
            <a:ext cx="3597758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ETOUFFEMENT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AF9FEFA-84DC-49D9-B019-9CE362EB7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089" y="1630209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Avez</a:t>
            </a:r>
            <a:r>
              <a:rPr lang="fr-FR" sz="4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-vous déjà assisté à un étouffement ? ou avez-vous déjà été victime d’un étouffement 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03_SST\2016_FORMATION_FORMATEUR\DOSSIER_FORMATION\02_EXAMINER\PHOTO\POUMON.jpg">
            <a:extLst>
              <a:ext uri="{FF2B5EF4-FFF2-40B4-BE49-F238E27FC236}">
                <a16:creationId xmlns:a16="http://schemas.microsoft.com/office/drawing/2014/main" id="{C9024959-06CB-4D1B-B0B6-5BB8900A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561" y="4186564"/>
            <a:ext cx="1724014" cy="1769988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5C4B44B-58E4-41CD-AC71-35A8496D1494}"/>
              </a:ext>
            </a:extLst>
          </p:cNvPr>
          <p:cNvSpPr txBox="1"/>
          <p:nvPr/>
        </p:nvSpPr>
        <p:spPr>
          <a:xfrm>
            <a:off x="9633780" y="4305753"/>
            <a:ext cx="2411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Note au formateur:</a:t>
            </a:r>
          </a:p>
          <a:p>
            <a:pPr algn="r"/>
            <a:r>
              <a:rPr lang="fr-FR" dirty="0"/>
              <a:t>Classer les réponses dans deux colonnes, « TOTAL », « PARTIEL »</a:t>
            </a:r>
          </a:p>
        </p:txBody>
      </p:sp>
    </p:spTree>
    <p:extLst>
      <p:ext uri="{BB962C8B-B14F-4D97-AF65-F5344CB8AC3E}">
        <p14:creationId xmlns:p14="http://schemas.microsoft.com/office/powerpoint/2010/main" val="327417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F412FA-11AD-41D0-87D3-3678A1929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504" y="1517368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Quelle est la définition d’un étouffement 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ED9C74-1B14-492B-A0A3-9D14E47738B4}"/>
              </a:ext>
            </a:extLst>
          </p:cNvPr>
          <p:cNvSpPr/>
          <p:nvPr/>
        </p:nvSpPr>
        <p:spPr>
          <a:xfrm rot="20153922">
            <a:off x="4896079" y="2647047"/>
            <a:ext cx="6564224" cy="3001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Obstruction totale des voies aériennes par un corps étranger.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681F34-9188-4B1F-BCFD-E74853DD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403" y="331669"/>
            <a:ext cx="3597758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ETOUFFEMENT</a:t>
            </a:r>
          </a:p>
        </p:txBody>
      </p:sp>
    </p:spTree>
    <p:extLst>
      <p:ext uri="{BB962C8B-B14F-4D97-AF65-F5344CB8AC3E}">
        <p14:creationId xmlns:p14="http://schemas.microsoft.com/office/powerpoint/2010/main" val="40924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BA53C6-8511-441D-9144-D82757903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273" y="1514030"/>
            <a:ext cx="87087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Quel est l’objectif du geste de secours ?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9B7301-06B4-4ACE-AF58-B0DE0C3B0370}"/>
              </a:ext>
            </a:extLst>
          </p:cNvPr>
          <p:cNvSpPr/>
          <p:nvPr/>
        </p:nvSpPr>
        <p:spPr>
          <a:xfrm rot="20153922">
            <a:off x="6406528" y="3216581"/>
            <a:ext cx="4572691" cy="2128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Permettre à la victime de respirer</a:t>
            </a:r>
          </a:p>
        </p:txBody>
      </p:sp>
      <p:pic>
        <p:nvPicPr>
          <p:cNvPr id="5" name="Picture 2" descr="Résultat de recherche d'images pour &quot;Étouffement&quot;">
            <a:extLst>
              <a:ext uri="{FF2B5EF4-FFF2-40B4-BE49-F238E27FC236}">
                <a16:creationId xmlns:a16="http://schemas.microsoft.com/office/drawing/2014/main" id="{3CED75B7-EBBD-4EBD-A675-60BE3645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054" y="3240360"/>
            <a:ext cx="2333670" cy="3356992"/>
          </a:xfrm>
          <a:prstGeom prst="rect">
            <a:avLst/>
          </a:prstGeom>
          <a:noFill/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B4B576C-B8B7-4600-B2C6-B65FCBBE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403" y="331669"/>
            <a:ext cx="3597758" cy="648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600" b="1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ETOUFFEMENT</a:t>
            </a:r>
          </a:p>
        </p:txBody>
      </p:sp>
    </p:spTree>
    <p:extLst>
      <p:ext uri="{BB962C8B-B14F-4D97-AF65-F5344CB8AC3E}">
        <p14:creationId xmlns:p14="http://schemas.microsoft.com/office/powerpoint/2010/main" val="8411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Étouffement&quot;">
            <a:extLst>
              <a:ext uri="{FF2B5EF4-FFF2-40B4-BE49-F238E27FC236}">
                <a16:creationId xmlns:a16="http://schemas.microsoft.com/office/drawing/2014/main" id="{A4E84C89-BD95-4A89-9201-82909984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714" y="270277"/>
            <a:ext cx="3404538" cy="5068978"/>
          </a:xfrm>
          <a:prstGeom prst="rect">
            <a:avLst/>
          </a:prstGeom>
          <a:noFill/>
        </p:spPr>
      </p:pic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BC16C36B-C77A-4527-A66E-9843333F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50115"/>
              </p:ext>
            </p:extLst>
          </p:nvPr>
        </p:nvGraphicFramePr>
        <p:xfrm>
          <a:off x="4519448" y="2795752"/>
          <a:ext cx="7532412" cy="105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593">
                  <a:extLst>
                    <a:ext uri="{9D8B030D-6E8A-4147-A177-3AD203B41FA5}">
                      <a16:colId xmlns:a16="http://schemas.microsoft.com/office/drawing/2014/main" val="2802897407"/>
                    </a:ext>
                  </a:extLst>
                </a:gridCol>
                <a:gridCol w="4300196">
                  <a:extLst>
                    <a:ext uri="{9D8B030D-6E8A-4147-A177-3AD203B41FA5}">
                      <a16:colId xmlns:a16="http://schemas.microsoft.com/office/drawing/2014/main" val="2489690569"/>
                    </a:ext>
                  </a:extLst>
                </a:gridCol>
                <a:gridCol w="1613623">
                  <a:extLst>
                    <a:ext uri="{9D8B030D-6E8A-4147-A177-3AD203B41FA5}">
                      <a16:colId xmlns:a16="http://schemas.microsoft.com/office/drawing/2014/main" val="984549223"/>
                    </a:ext>
                  </a:extLst>
                </a:gridCol>
              </a:tblGrid>
              <a:tr h="105629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VIDEO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01_ETOUFFEMENT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25823"/>
                  </a:ext>
                </a:extLst>
              </a:tr>
            </a:tbl>
          </a:graphicData>
        </a:graphic>
      </p:graphicFrame>
      <p:pic>
        <p:nvPicPr>
          <p:cNvPr id="5" name="Image 4">
            <a:hlinkClick r:id="rId3" action="ppaction://hlinkfile"/>
            <a:extLst>
              <a:ext uri="{FF2B5EF4-FFF2-40B4-BE49-F238E27FC236}">
                <a16:creationId xmlns:a16="http://schemas.microsoft.com/office/drawing/2014/main" id="{E82B2E8E-EF87-4E34-A9E0-333C6406F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25" t="11672" r="13515" b="12637"/>
          <a:stretch/>
        </p:blipFill>
        <p:spPr>
          <a:xfrm>
            <a:off x="10794125" y="2879834"/>
            <a:ext cx="872360" cy="8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0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72AE11-1E88-4AB9-9ED6-5579829391BA}"/>
              </a:ext>
            </a:extLst>
          </p:cNvPr>
          <p:cNvSpPr/>
          <p:nvPr/>
        </p:nvSpPr>
        <p:spPr>
          <a:xfrm>
            <a:off x="1660634" y="250152"/>
            <a:ext cx="922808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D.C.</a:t>
            </a:r>
            <a:r>
              <a:rPr lang="fr-FR" sz="72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</a:t>
            </a:r>
            <a:r>
              <a:rPr lang="fr-FR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fr-F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Claques dans le dos</a:t>
            </a:r>
          </a:p>
          <a:p>
            <a:r>
              <a:rPr lang="fr-FR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Heimlich</a:t>
            </a:r>
          </a:p>
          <a:p>
            <a:r>
              <a:rPr lang="fr-F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Victime forte ou enceinte</a:t>
            </a:r>
          </a:p>
          <a:p>
            <a:r>
              <a:rPr lang="fr-FR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ENFANT Nourrisson</a:t>
            </a:r>
          </a:p>
          <a:p>
            <a:pPr algn="ctr"/>
            <a:endParaRPr lang="fr-F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C6F645F-2AB6-4A4B-A32E-DFE54FC41D94}"/>
              </a:ext>
            </a:extLst>
          </p:cNvPr>
          <p:cNvSpPr txBox="1"/>
          <p:nvPr/>
        </p:nvSpPr>
        <p:spPr>
          <a:xfrm>
            <a:off x="8734098" y="5611538"/>
            <a:ext cx="284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Situation épidémique :</a:t>
            </a:r>
          </a:p>
          <a:p>
            <a:pPr algn="r"/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Vidéos diapo suivante</a:t>
            </a:r>
          </a:p>
        </p:txBody>
      </p:sp>
    </p:spTree>
    <p:extLst>
      <p:ext uri="{BB962C8B-B14F-4D97-AF65-F5344CB8AC3E}">
        <p14:creationId xmlns:p14="http://schemas.microsoft.com/office/powerpoint/2010/main" val="176273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B211AF0B-42B2-4947-B1B1-614FAD4EE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28911"/>
              </p:ext>
            </p:extLst>
          </p:nvPr>
        </p:nvGraphicFramePr>
        <p:xfrm>
          <a:off x="1086072" y="352106"/>
          <a:ext cx="10328164" cy="633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494">
                  <a:extLst>
                    <a:ext uri="{9D8B030D-6E8A-4147-A177-3AD203B41FA5}">
                      <a16:colId xmlns:a16="http://schemas.microsoft.com/office/drawing/2014/main" val="2802897407"/>
                    </a:ext>
                  </a:extLst>
                </a:gridCol>
                <a:gridCol w="5679093">
                  <a:extLst>
                    <a:ext uri="{9D8B030D-6E8A-4147-A177-3AD203B41FA5}">
                      <a16:colId xmlns:a16="http://schemas.microsoft.com/office/drawing/2014/main" val="2489690569"/>
                    </a:ext>
                  </a:extLst>
                </a:gridCol>
                <a:gridCol w="1604577">
                  <a:extLst>
                    <a:ext uri="{9D8B030D-6E8A-4147-A177-3AD203B41FA5}">
                      <a16:colId xmlns:a16="http://schemas.microsoft.com/office/drawing/2014/main" val="984549223"/>
                    </a:ext>
                  </a:extLst>
                </a:gridCol>
              </a:tblGrid>
              <a:tr h="105629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fr-FR" sz="2400" b="1" cap="all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Claques dans le dos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02_Tapes_dans_le_dos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25823"/>
                  </a:ext>
                </a:extLst>
              </a:tr>
              <a:tr h="1056290">
                <a:tc>
                  <a:txBody>
                    <a:bodyPr/>
                    <a:lstStyle/>
                    <a:p>
                      <a:r>
                        <a:rPr lang="fr-FR" sz="2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Méthodes de Heimlich</a:t>
                      </a:r>
                      <a:endParaRPr lang="fr-FR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03_Heimlich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764813"/>
                  </a:ext>
                </a:extLst>
              </a:tr>
              <a:tr h="10562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Deux Méthodes</a:t>
                      </a:r>
                      <a:endParaRPr lang="fr-FR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06_ETOUFFEMENT_TECHNIQUES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225375"/>
                  </a:ext>
                </a:extLst>
              </a:tr>
              <a:tr h="10562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Victime forte ou personne enceinte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05_ETOUFFEMENT_PERSONNE_FORTE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514727"/>
                  </a:ext>
                </a:extLst>
              </a:tr>
              <a:tr h="10562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Enfants ou nourrisson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ETOUFFEMENT_ENFANT_NOURISSON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451090"/>
                  </a:ext>
                </a:extLst>
              </a:tr>
              <a:tr h="10562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Nourrisson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ETOUFFEMENT_NOURRISSON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034285"/>
                  </a:ext>
                </a:extLst>
              </a:tr>
            </a:tbl>
          </a:graphicData>
        </a:graphic>
      </p:graphicFrame>
      <p:pic>
        <p:nvPicPr>
          <p:cNvPr id="3" name="Image 2">
            <a:hlinkClick r:id="rId2" action="ppaction://hlinkfile"/>
            <a:extLst>
              <a:ext uri="{FF2B5EF4-FFF2-40B4-BE49-F238E27FC236}">
                <a16:creationId xmlns:a16="http://schemas.microsoft.com/office/drawing/2014/main" id="{70894EB7-C3C2-4B90-9AA3-3BF022911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331669" y="438398"/>
            <a:ext cx="872360" cy="872358"/>
          </a:xfrm>
          <a:prstGeom prst="rect">
            <a:avLst/>
          </a:prstGeom>
        </p:spPr>
      </p:pic>
      <p:pic>
        <p:nvPicPr>
          <p:cNvPr id="4" name="Image 3">
            <a:hlinkClick r:id="rId4" action="ppaction://hlinkfile"/>
            <a:extLst>
              <a:ext uri="{FF2B5EF4-FFF2-40B4-BE49-F238E27FC236}">
                <a16:creationId xmlns:a16="http://schemas.microsoft.com/office/drawing/2014/main" id="{E501A65E-B40F-4DDD-A88E-604961839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342179" y="1502575"/>
            <a:ext cx="872360" cy="872358"/>
          </a:xfrm>
          <a:prstGeom prst="rect">
            <a:avLst/>
          </a:prstGeom>
        </p:spPr>
      </p:pic>
      <p:pic>
        <p:nvPicPr>
          <p:cNvPr id="5" name="Image 4">
            <a:hlinkClick r:id="rId5" action="ppaction://hlinkfile"/>
            <a:extLst>
              <a:ext uri="{FF2B5EF4-FFF2-40B4-BE49-F238E27FC236}">
                <a16:creationId xmlns:a16="http://schemas.microsoft.com/office/drawing/2014/main" id="{28C0E1C5-C294-49FB-8043-9AFDD3ED6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331669" y="2556642"/>
            <a:ext cx="872360" cy="872358"/>
          </a:xfrm>
          <a:prstGeom prst="rect">
            <a:avLst/>
          </a:prstGeom>
        </p:spPr>
      </p:pic>
      <p:pic>
        <p:nvPicPr>
          <p:cNvPr id="6" name="Image 5">
            <a:hlinkClick r:id="rId6" action="ppaction://hlinkfile"/>
            <a:extLst>
              <a:ext uri="{FF2B5EF4-FFF2-40B4-BE49-F238E27FC236}">
                <a16:creationId xmlns:a16="http://schemas.microsoft.com/office/drawing/2014/main" id="{6C9473CD-D07B-4047-BDD1-7C319533A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331669" y="3620819"/>
            <a:ext cx="872360" cy="872358"/>
          </a:xfrm>
          <a:prstGeom prst="rect">
            <a:avLst/>
          </a:prstGeom>
        </p:spPr>
      </p:pic>
      <p:pic>
        <p:nvPicPr>
          <p:cNvPr id="7" name="Image 6">
            <a:hlinkClick r:id="rId7" action="ppaction://hlinkfile"/>
            <a:extLst>
              <a:ext uri="{FF2B5EF4-FFF2-40B4-BE49-F238E27FC236}">
                <a16:creationId xmlns:a16="http://schemas.microsoft.com/office/drawing/2014/main" id="{1D7DDEBA-9BB1-4902-9C69-33DD9337F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342179" y="4684996"/>
            <a:ext cx="872360" cy="872358"/>
          </a:xfrm>
          <a:prstGeom prst="rect">
            <a:avLst/>
          </a:prstGeom>
        </p:spPr>
      </p:pic>
      <p:pic>
        <p:nvPicPr>
          <p:cNvPr id="8" name="Image 7">
            <a:hlinkClick r:id="rId8" action="ppaction://hlinkfile"/>
            <a:extLst>
              <a:ext uri="{FF2B5EF4-FFF2-40B4-BE49-F238E27FC236}">
                <a16:creationId xmlns:a16="http://schemas.microsoft.com/office/drawing/2014/main" id="{B9B69AC8-E4F6-4DB6-BD58-E2DF0F66E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5" t="11672" r="13515" b="12637"/>
          <a:stretch/>
        </p:blipFill>
        <p:spPr>
          <a:xfrm>
            <a:off x="10331669" y="5739063"/>
            <a:ext cx="872360" cy="8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59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8D1EE42-5E6D-44B4-84FE-873F0B1E5DB3}" vid="{E6E6FDFB-F125-401B-8933-BEE34E7B56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MODELE_SST</Template>
  <TotalTime>0</TotalTime>
  <Words>583</Words>
  <Application>Microsoft Office PowerPoint</Application>
  <PresentationFormat>Grand écran</PresentationFormat>
  <Paragraphs>99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Century Gothic</vt:lpstr>
      <vt:lpstr>Eras Light ITC</vt:lpstr>
      <vt:lpstr>Tahoma</vt:lpstr>
      <vt:lpstr>Wingdings</vt:lpstr>
      <vt:lpstr>Wingdings 3</vt:lpstr>
      <vt:lpstr>Ion</vt:lpstr>
      <vt:lpstr>ETOUFFEMENT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ETOUFFEMENT 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PROTEGER</dc:title>
  <dc:creator>L</dc:creator>
  <cp:lastModifiedBy>L L</cp:lastModifiedBy>
  <cp:revision>66</cp:revision>
  <dcterms:created xsi:type="dcterms:W3CDTF">2021-01-13T13:36:51Z</dcterms:created>
  <dcterms:modified xsi:type="dcterms:W3CDTF">2023-10-24T06:42:58Z</dcterms:modified>
</cp:coreProperties>
</file>