
<file path=[Content_Types].xml><?xml version="1.0" encoding="utf-8"?>
<Types xmlns="http://schemas.openxmlformats.org/package/2006/content-types">
  <Default Extension="bin" ContentType="application/vnd.openxmlformats-officedocument.oleObject"/>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5"/>
  </p:notesMasterIdLst>
  <p:sldIdLst>
    <p:sldId id="256" r:id="rId2"/>
    <p:sldId id="281" r:id="rId3"/>
    <p:sldId id="257" r:id="rId4"/>
    <p:sldId id="282" r:id="rId5"/>
    <p:sldId id="283" r:id="rId6"/>
    <p:sldId id="284" r:id="rId7"/>
    <p:sldId id="285" r:id="rId8"/>
    <p:sldId id="286" r:id="rId9"/>
    <p:sldId id="287" r:id="rId10"/>
    <p:sldId id="288" r:id="rId11"/>
    <p:sldId id="289" r:id="rId12"/>
    <p:sldId id="295" r:id="rId13"/>
    <p:sldId id="291" r:id="rId14"/>
    <p:sldId id="292" r:id="rId15"/>
    <p:sldId id="296" r:id="rId16"/>
    <p:sldId id="297" r:id="rId17"/>
    <p:sldId id="300" r:id="rId18"/>
    <p:sldId id="303" r:id="rId19"/>
    <p:sldId id="301" r:id="rId20"/>
    <p:sldId id="302" r:id="rId21"/>
    <p:sldId id="290" r:id="rId22"/>
    <p:sldId id="293" r:id="rId23"/>
    <p:sldId id="280"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 initials="L" lastIdx="1" clrIdx="0">
    <p:extLst>
      <p:ext uri="{19B8F6BF-5375-455C-9EA6-DF929625EA0E}">
        <p15:presenceInfo xmlns:p15="http://schemas.microsoft.com/office/powerpoint/2012/main" userId="d6e3ed102db7012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Style moyen 4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Style moyen 4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9" autoAdjust="0"/>
    <p:restoredTop sz="94660"/>
  </p:normalViewPr>
  <p:slideViewPr>
    <p:cSldViewPr snapToGrid="0">
      <p:cViewPr varScale="1">
        <p:scale>
          <a:sx n="83" d="100"/>
          <a:sy n="83" d="100"/>
        </p:scale>
        <p:origin x="552"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7FA5E4-F534-4872-BB3F-0CC6B304193E}" type="datetimeFigureOut">
              <a:rPr lang="fr-FR" smtClean="0"/>
              <a:t>31/10/2023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588741-B8D6-4397-A8B2-C0D6CFD8E47A}" type="slidenum">
              <a:rPr lang="fr-FR" smtClean="0"/>
              <a:t>‹N°›</a:t>
            </a:fld>
            <a:endParaRPr lang="fr-FR"/>
          </a:p>
        </p:txBody>
      </p:sp>
    </p:spTree>
    <p:extLst>
      <p:ext uri="{BB962C8B-B14F-4D97-AF65-F5344CB8AC3E}">
        <p14:creationId xmlns:p14="http://schemas.microsoft.com/office/powerpoint/2010/main" val="1391494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F6C6B5C-EBCC-4618-B5FB-0C7D5FDED5AB}"/>
              </a:ext>
            </a:extLst>
          </p:cNvPr>
          <p:cNvSpPr/>
          <p:nvPr userDrawn="1"/>
        </p:nvSpPr>
        <p:spPr>
          <a:xfrm rot="16200000">
            <a:off x="-2291489" y="3473963"/>
            <a:ext cx="5086649" cy="584775"/>
          </a:xfrm>
          <a:prstGeom prst="rect">
            <a:avLst/>
          </a:prstGeom>
          <a:noFill/>
        </p:spPr>
        <p:txBody>
          <a:bodyPr wrap="none" lIns="91440" tIns="45720" rIns="91440" bIns="45720">
            <a:spAutoFit/>
          </a:bodyPr>
          <a:lstStyle/>
          <a:p>
            <a:pPr algn="ctr"/>
            <a:fld id="{58A995F5-0E37-46A9-A070-A4BEA87C79FE}" type="datetime8">
              <a:rPr lang="fr-FR" sz="3200" b="0" cap="none" spc="0" smtClean="0">
                <a:ln w="0"/>
                <a:solidFill>
                  <a:schemeClr val="tx1"/>
                </a:solidFill>
                <a:effectLst>
                  <a:outerShdw blurRad="38100" dist="19050" dir="2700000" algn="tl" rotWithShape="0">
                    <a:schemeClr val="dk1">
                      <a:alpha val="40000"/>
                    </a:schemeClr>
                  </a:outerShdw>
                </a:effectLst>
                <a:latin typeface="Bookman Old Style" panose="02050604050505020204" pitchFamily="18" charset="0"/>
              </a:rPr>
              <a:t>31/10/2023 08:13</a:t>
            </a:fld>
            <a:r>
              <a:rPr lang="fr-FR" sz="3200" b="0" cap="none" spc="0" dirty="0">
                <a:ln w="0"/>
                <a:solidFill>
                  <a:schemeClr val="tx1"/>
                </a:solidFill>
                <a:effectLst>
                  <a:outerShdw blurRad="38100" dist="19050" dir="2700000" algn="tl" rotWithShape="0">
                    <a:schemeClr val="dk1">
                      <a:alpha val="40000"/>
                    </a:schemeClr>
                  </a:outerShdw>
                </a:effectLst>
                <a:latin typeface="Bookman Old Style" panose="02050604050505020204" pitchFamily="18" charset="0"/>
              </a:rPr>
              <a:t>      </a:t>
            </a:r>
            <a:r>
              <a:rPr lang="fr-FR" sz="1800" b="0" i="1" cap="none" spc="0" dirty="0">
                <a:ln w="0"/>
                <a:solidFill>
                  <a:schemeClr val="tx1"/>
                </a:solidFill>
                <a:effectLst>
                  <a:outerShdw blurRad="38100" dist="19050" dir="2700000" algn="tl" rotWithShape="0">
                    <a:schemeClr val="dk1">
                      <a:alpha val="40000"/>
                    </a:schemeClr>
                  </a:outerShdw>
                </a:effectLst>
                <a:latin typeface="Eras Light ITC" panose="020B0402030504020804" pitchFamily="34" charset="0"/>
                <a:cs typeface="Arabic Typesetting" panose="020B0604020202020204" pitchFamily="66" charset="-78"/>
              </a:rPr>
              <a:t>L.L.</a:t>
            </a:r>
            <a:endParaRPr lang="fr-FR" sz="3200" b="0" i="1" cap="none" spc="0" dirty="0">
              <a:ln w="0"/>
              <a:solidFill>
                <a:schemeClr val="tx1"/>
              </a:solidFill>
              <a:effectLst>
                <a:outerShdw blurRad="38100" dist="19050" dir="2700000" algn="tl" rotWithShape="0">
                  <a:schemeClr val="dk1">
                    <a:alpha val="40000"/>
                  </a:schemeClr>
                </a:outerShdw>
              </a:effectLst>
              <a:latin typeface="Eras Light ITC" panose="020B0402030504020804" pitchFamily="34" charset="0"/>
              <a:cs typeface="Arabic Typesetting" panose="020B0604020202020204" pitchFamily="66" charset="-78"/>
            </a:endParaRPr>
          </a:p>
        </p:txBody>
      </p:sp>
      <p:pic>
        <p:nvPicPr>
          <p:cNvPr id="5" name="Image 4" descr="Une image contenant signe, assis, vert, rue&#10;&#10;Description générée automatiquement">
            <a:extLst>
              <a:ext uri="{FF2B5EF4-FFF2-40B4-BE49-F238E27FC236}">
                <a16:creationId xmlns:a16="http://schemas.microsoft.com/office/drawing/2014/main" id="{C6D130B5-046F-4E28-8761-E7A6E6048043}"/>
              </a:ext>
            </a:extLst>
          </p:cNvPr>
          <p:cNvPicPr>
            <a:picLocks noChangeAspect="1"/>
          </p:cNvPicPr>
          <p:nvPr userDrawn="1"/>
        </p:nvPicPr>
        <p:blipFill>
          <a:blip r:embed="rId2"/>
          <a:stretch>
            <a:fillRect/>
          </a:stretch>
        </p:blipFill>
        <p:spPr>
          <a:xfrm>
            <a:off x="10477500" y="400050"/>
            <a:ext cx="609600" cy="609600"/>
          </a:xfrm>
          <a:prstGeom prst="rect">
            <a:avLst/>
          </a:prstGeom>
        </p:spPr>
      </p:pic>
      <p:pic>
        <p:nvPicPr>
          <p:cNvPr id="12" name="Picture 79">
            <a:extLst>
              <a:ext uri="{FF2B5EF4-FFF2-40B4-BE49-F238E27FC236}">
                <a16:creationId xmlns:a16="http://schemas.microsoft.com/office/drawing/2014/main" id="{13A196B4-8064-4629-8C5E-879A52731B43}"/>
              </a:ext>
            </a:extLst>
          </p:cNvPr>
          <p:cNvPicPr>
            <a:picLocks noChangeAspect="1" noChangeArrowheads="1"/>
          </p:cNvPicPr>
          <p:nvPr userDrawn="1"/>
        </p:nvPicPr>
        <p:blipFill>
          <a:blip r:embed="rId3" cstate="print"/>
          <a:srcRect l="11703" b="2776"/>
          <a:stretch>
            <a:fillRect/>
          </a:stretch>
        </p:blipFill>
        <p:spPr bwMode="auto">
          <a:xfrm>
            <a:off x="0" y="6201103"/>
            <a:ext cx="608554" cy="656897"/>
          </a:xfrm>
          <a:prstGeom prst="rect">
            <a:avLst/>
          </a:prstGeom>
          <a:noFill/>
          <a:ln w="9525">
            <a:noFill/>
            <a:round/>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fill="hold" nodeType="afterEffect">
                                  <p:stCondLst>
                                    <p:cond delay="0"/>
                                  </p:stCondLst>
                                  <p:childTnLst>
                                    <p:set>
                                      <p:cBhvr additive="repl">
                                        <p:cTn id="6" dur="1" fill="hold">
                                          <p:stCondLst>
                                            <p:cond delay="0"/>
                                          </p:stCondLst>
                                        </p:cTn>
                                        <p:tgtEl>
                                          <p:spTgt spid="12"/>
                                        </p:tgtEl>
                                        <p:attrNameLst>
                                          <p:attrName>style.visibility</p:attrName>
                                        </p:attrNameLst>
                                      </p:cBhvr>
                                      <p:to>
                                        <p:strVal val="visible"/>
                                      </p:to>
                                    </p:set>
                                    <p:anim calcmode="lin" valueType="num">
                                      <p:cBhvr additive="repl">
                                        <p:cTn id="7" dur="1000" fill="hold"/>
                                        <p:tgtEl>
                                          <p:spTgt spid="12"/>
                                        </p:tgtEl>
                                        <p:attrNameLst>
                                          <p:attrName>ppt_w</p:attrName>
                                        </p:attrNameLst>
                                      </p:cBhvr>
                                      <p:tavLst>
                                        <p:tav tm="100000">
                                          <p:val>
                                            <p:fltVal val="0"/>
                                          </p:val>
                                        </p:tav>
                                        <p:tav>
                                          <p:val>
                                            <p:strVal val="#ppt_w"/>
                                          </p:val>
                                        </p:tav>
                                      </p:tavLst>
                                    </p:anim>
                                    <p:anim calcmode="lin" valueType="num">
                                      <p:cBhvr additive="repl">
                                        <p:cTn id="8" dur="1000" fill="hold"/>
                                        <p:tgtEl>
                                          <p:spTgt spid="12"/>
                                        </p:tgtEl>
                                        <p:attrNameLst>
                                          <p:attrName>ppt_h</p:attrName>
                                        </p:attrNameLst>
                                      </p:cBhvr>
                                      <p:tavLst>
                                        <p:tav tm="100000">
                                          <p:val>
                                            <p:fltVal val="0"/>
                                          </p:val>
                                        </p:tav>
                                        <p:tav>
                                          <p:val>
                                            <p:strVal val="#ppt_h"/>
                                          </p:val>
                                        </p:tav>
                                      </p:tavLst>
                                    </p:anim>
                                    <p:anim calcmode="lin" valueType="num">
                                      <p:cBhvr additive="repl">
                                        <p:cTn id="9" dur="1000" fill="hold"/>
                                        <p:tgtEl>
                                          <p:spTgt spid="12"/>
                                        </p:tgtEl>
                                        <p:attrNameLst>
                                          <p:attrName>ppt_x</p:attrName>
                                        </p:attrNameLst>
                                      </p:cBhvr>
                                      <p:tavLst>
                                        <p:tav tm="0" fmla="#ppt_x+(cos(-2*pi*(1-$))*-#ppt_x-sin(-2*pi*(1-$))*(1-#ppt_y))*(1-$)">
                                          <p:val>
                                            <p:fltVal val="0"/>
                                          </p:val>
                                        </p:tav>
                                        <p:tav tm="100000">
                                          <p:val>
                                            <p:fltVal val="1"/>
                                          </p:val>
                                        </p:tav>
                                      </p:tavLst>
                                    </p:anim>
                                    <p:anim calcmode="lin" valueType="num">
                                      <p:cBhvr additive="repl">
                                        <p:cTn id="10"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xml"/><Relationship Id="rId1" Type="http://schemas.openxmlformats.org/officeDocument/2006/relationships/slideLayout" Target="../slideLayouts/slideLayout1.xml"/><Relationship Id="rId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extLst>
              <a:ext uri="{BEBA8EAE-BF5A-486C-A8C5-ECC9F3942E4B}">
                <a14:imgProps xmlns:a14="http://schemas.microsoft.com/office/drawing/2010/main">
                  <a14:imgLayer r:embed="rId4">
                    <a14:imgEffect>
                      <a14:artisticLightScreen/>
                    </a14:imgEffect>
                  </a14:imgLayer>
                </a14:imgProps>
              </a:ext>
            </a:extLst>
          </a:blip>
          <a:stretch/>
        </a:blipFill>
        <a:effectLst/>
      </p:bgPr>
    </p:bg>
    <p:spTree>
      <p:nvGrpSpPr>
        <p:cNvPr id="1" name=""/>
        <p:cNvGrpSpPr/>
        <p:nvPr/>
      </p:nvGrpSpPr>
      <p:grpSpPr>
        <a:xfrm>
          <a:off x="0" y="0"/>
          <a:ext cx="0" cy="0"/>
          <a:chOff x="0" y="0"/>
          <a:chExt cx="0" cy="0"/>
        </a:xfrm>
      </p:grpSpPr>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downRight)">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hyperlink" Target="file:///C:\Users\bossv\Documents\BOULOT\DDE_1_PRP\05_SST\EDUSCOL\17_BOITE_MALAISE\RESSOURCES\11_VITE_AVC.mp4"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hyperlink" Target="RESSOURCES/12_AVC%20symptomes.mp4" TargetMode="External"/><Relationship Id="rId3" Type="http://schemas.openxmlformats.org/officeDocument/2006/relationships/image" Target="../media/image37.png"/><Relationship Id="rId7" Type="http://schemas.openxmlformats.org/officeDocument/2006/relationships/image" Target="../media/image32.jfif"/><Relationship Id="rId2"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hyperlink" Target="RESSOURCES/10_AVC_QUEBEC.mp4" TargetMode="External"/><Relationship Id="rId5" Type="http://schemas.openxmlformats.org/officeDocument/2006/relationships/image" Target="../media/image39.pn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4.png"/><Relationship Id="rId18" Type="http://schemas.openxmlformats.org/officeDocument/2006/relationships/image" Target="../media/image27.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40.png"/><Relationship Id="rId2" Type="http://schemas.openxmlformats.org/officeDocument/2006/relationships/image" Target="../media/image13.png"/><Relationship Id="rId16"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5.png"/><Relationship Id="rId10" Type="http://schemas.openxmlformats.org/officeDocument/2006/relationships/image" Target="../media/image21.png"/><Relationship Id="rId19" Type="http://schemas.openxmlformats.org/officeDocument/2006/relationships/image" Target="../media/image28.jpe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4.png"/><Relationship Id="rId18" Type="http://schemas.openxmlformats.org/officeDocument/2006/relationships/image" Target="../media/image28.jpe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7.png"/><Relationship Id="rId2" Type="http://schemas.openxmlformats.org/officeDocument/2006/relationships/image" Target="../media/image13.png"/><Relationship Id="rId16"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5.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RESSOURCES/01_MALAISE.mp4" TargetMode="External"/><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31.jfif"/></Relationships>
</file>

<file path=ppt/slides/_rels/slide8.xml.rels><?xml version="1.0" encoding="UTF-8" standalone="yes"?>
<Relationships xmlns="http://schemas.openxmlformats.org/package/2006/relationships"><Relationship Id="rId3" Type="http://schemas.openxmlformats.org/officeDocument/2006/relationships/image" Target="../media/image31.jfif"/><Relationship Id="rId2" Type="http://schemas.openxmlformats.org/officeDocument/2006/relationships/hyperlink" Target="RESSOURCES/01_MALAISE.mp4" TargetMode="External"/><Relationship Id="rId1" Type="http://schemas.openxmlformats.org/officeDocument/2006/relationships/slideLayout" Target="../slideLayouts/slideLayout1.xml"/><Relationship Id="rId4" Type="http://schemas.openxmlformats.org/officeDocument/2006/relationships/image" Target="../media/image32.jf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pic>
        <p:nvPicPr>
          <p:cNvPr id="16" name="Picture 15">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22" name="Rectangle 21">
            <a:extLst>
              <a:ext uri="{FF2B5EF4-FFF2-40B4-BE49-F238E27FC236}">
                <a16:creationId xmlns:a16="http://schemas.microsoft.com/office/drawing/2014/main" id="{C72330AA-E11E-458E-8798-12C7F77383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4" name="Freeform 7">
            <a:extLst>
              <a:ext uri="{FF2B5EF4-FFF2-40B4-BE49-F238E27FC236}">
                <a16:creationId xmlns:a16="http://schemas.microsoft.com/office/drawing/2014/main" id="{A6BDC1B0-0C91-4230-BFEB-9C8ED19B9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2449"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solidFill>
                <a:schemeClr val="bg1">
                  <a:alpha val="20000"/>
                </a:schemeClr>
              </a:solidFill>
            </a:endParaRPr>
          </a:p>
        </p:txBody>
      </p:sp>
      <p:sp useBgFill="1">
        <p:nvSpPr>
          <p:cNvPr id="26" name="Freeform: Shape 25">
            <a:extLst>
              <a:ext uri="{FF2B5EF4-FFF2-40B4-BE49-F238E27FC236}">
                <a16:creationId xmlns:a16="http://schemas.microsoft.com/office/drawing/2014/main" id="{68E0A26E-4EA8-4E6C-97A2-7B6C1C13F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814824" y="480824"/>
            <a:ext cx="6858001" cy="5896352"/>
          </a:xfrm>
          <a:custGeom>
            <a:avLst/>
            <a:gdLst>
              <a:gd name="connsiteX0" fmla="*/ 6858001 w 6858001"/>
              <a:gd name="connsiteY0" fmla="*/ 1177 h 5896352"/>
              <a:gd name="connsiteX1" fmla="*/ 6858001 w 6858001"/>
              <a:gd name="connsiteY1" fmla="*/ 1344715 h 5896352"/>
              <a:gd name="connsiteX2" fmla="*/ 6858000 w 6858001"/>
              <a:gd name="connsiteY2" fmla="*/ 1344715 h 5896352"/>
              <a:gd name="connsiteX3" fmla="*/ 6858000 w 6858001"/>
              <a:gd name="connsiteY3" fmla="*/ 5896352 h 5896352"/>
              <a:gd name="connsiteX4" fmla="*/ 0 w 6858001"/>
              <a:gd name="connsiteY4" fmla="*/ 5896351 h 5896352"/>
              <a:gd name="connsiteX5" fmla="*/ 0 w 6858001"/>
              <a:gd name="connsiteY5" fmla="*/ 904459 h 5896352"/>
              <a:gd name="connsiteX6" fmla="*/ 1 w 6858001"/>
              <a:gd name="connsiteY6" fmla="*/ 904459 h 5896352"/>
              <a:gd name="connsiteX7" fmla="*/ 1 w 6858001"/>
              <a:gd name="connsiteY7" fmla="*/ 0 h 5896352"/>
              <a:gd name="connsiteX8" fmla="*/ 40463 w 6858001"/>
              <a:gd name="connsiteY8" fmla="*/ 5883 h 5896352"/>
              <a:gd name="connsiteX9" fmla="*/ 159107 w 6858001"/>
              <a:gd name="connsiteY9" fmla="*/ 23196 h 5896352"/>
              <a:gd name="connsiteX10" fmla="*/ 245518 w 6858001"/>
              <a:gd name="connsiteY10" fmla="*/ 35299 h 5896352"/>
              <a:gd name="connsiteX11" fmla="*/ 348388 w 6858001"/>
              <a:gd name="connsiteY11" fmla="*/ 48073 h 5896352"/>
              <a:gd name="connsiteX12" fmla="*/ 470460 w 6858001"/>
              <a:gd name="connsiteY12" fmla="*/ 63369 h 5896352"/>
              <a:gd name="connsiteX13" fmla="*/ 605563 w 6858001"/>
              <a:gd name="connsiteY13" fmla="*/ 79506 h 5896352"/>
              <a:gd name="connsiteX14" fmla="*/ 757810 w 6858001"/>
              <a:gd name="connsiteY14" fmla="*/ 96483 h 5896352"/>
              <a:gd name="connsiteX15" fmla="*/ 923774 w 6858001"/>
              <a:gd name="connsiteY15" fmla="*/ 114469 h 5896352"/>
              <a:gd name="connsiteX16" fmla="*/ 1104139 w 6858001"/>
              <a:gd name="connsiteY16" fmla="*/ 132454 h 5896352"/>
              <a:gd name="connsiteX17" fmla="*/ 1296163 w 6858001"/>
              <a:gd name="connsiteY17" fmla="*/ 150776 h 5896352"/>
              <a:gd name="connsiteX18" fmla="*/ 1503275 w 6858001"/>
              <a:gd name="connsiteY18" fmla="*/ 167753 h 5896352"/>
              <a:gd name="connsiteX19" fmla="*/ 1719988 w 6858001"/>
              <a:gd name="connsiteY19" fmla="*/ 184058 h 5896352"/>
              <a:gd name="connsiteX20" fmla="*/ 1949045 w 6858001"/>
              <a:gd name="connsiteY20" fmla="*/ 198849 h 5896352"/>
              <a:gd name="connsiteX21" fmla="*/ 2187703 w 6858001"/>
              <a:gd name="connsiteY21" fmla="*/ 212969 h 5896352"/>
              <a:gd name="connsiteX22" fmla="*/ 2436649 w 6858001"/>
              <a:gd name="connsiteY22" fmla="*/ 226248 h 5896352"/>
              <a:gd name="connsiteX23" fmla="*/ 2564208 w 6858001"/>
              <a:gd name="connsiteY23" fmla="*/ 230955 h 5896352"/>
              <a:gd name="connsiteX24" fmla="*/ 2694509 w 6858001"/>
              <a:gd name="connsiteY24" fmla="*/ 236165 h 5896352"/>
              <a:gd name="connsiteX25" fmla="*/ 2826868 w 6858001"/>
              <a:gd name="connsiteY25" fmla="*/ 241040 h 5896352"/>
              <a:gd name="connsiteX26" fmla="*/ 2959914 w 6858001"/>
              <a:gd name="connsiteY26" fmla="*/ 244234 h 5896352"/>
              <a:gd name="connsiteX27" fmla="*/ 3095702 w 6858001"/>
              <a:gd name="connsiteY27" fmla="*/ 247091 h 5896352"/>
              <a:gd name="connsiteX28" fmla="*/ 3232862 w 6858001"/>
              <a:gd name="connsiteY28" fmla="*/ 250117 h 5896352"/>
              <a:gd name="connsiteX29" fmla="*/ 3372765 w 6858001"/>
              <a:gd name="connsiteY29" fmla="*/ 252134 h 5896352"/>
              <a:gd name="connsiteX30" fmla="*/ 3514040 w 6858001"/>
              <a:gd name="connsiteY30" fmla="*/ 252134 h 5896352"/>
              <a:gd name="connsiteX31" fmla="*/ 3656686 w 6858001"/>
              <a:gd name="connsiteY31" fmla="*/ 253142 h 5896352"/>
              <a:gd name="connsiteX32" fmla="*/ 3800704 w 6858001"/>
              <a:gd name="connsiteY32" fmla="*/ 252134 h 5896352"/>
              <a:gd name="connsiteX33" fmla="*/ 3946780 w 6858001"/>
              <a:gd name="connsiteY33" fmla="*/ 250117 h 5896352"/>
              <a:gd name="connsiteX34" fmla="*/ 4092855 w 6858001"/>
              <a:gd name="connsiteY34" fmla="*/ 248268 h 5896352"/>
              <a:gd name="connsiteX35" fmla="*/ 4240988 w 6858001"/>
              <a:gd name="connsiteY35" fmla="*/ 244234 h 5896352"/>
              <a:gd name="connsiteX36" fmla="*/ 4390492 w 6858001"/>
              <a:gd name="connsiteY36" fmla="*/ 240032 h 5896352"/>
              <a:gd name="connsiteX37" fmla="*/ 4539997 w 6858001"/>
              <a:gd name="connsiteY37" fmla="*/ 235157 h 5896352"/>
              <a:gd name="connsiteX38" fmla="*/ 4690873 w 6858001"/>
              <a:gd name="connsiteY38" fmla="*/ 228266 h 5896352"/>
              <a:gd name="connsiteX39" fmla="*/ 4843120 w 6858001"/>
              <a:gd name="connsiteY39" fmla="*/ 220029 h 5896352"/>
              <a:gd name="connsiteX40" fmla="*/ 4996054 w 6858001"/>
              <a:gd name="connsiteY40" fmla="*/ 212129 h 5896352"/>
              <a:gd name="connsiteX41" fmla="*/ 5148987 w 6858001"/>
              <a:gd name="connsiteY41" fmla="*/ 202044 h 5896352"/>
              <a:gd name="connsiteX42" fmla="*/ 5303978 w 6858001"/>
              <a:gd name="connsiteY42" fmla="*/ 189941 h 5896352"/>
              <a:gd name="connsiteX43" fmla="*/ 5456911 w 6858001"/>
              <a:gd name="connsiteY43" fmla="*/ 177839 h 5896352"/>
              <a:gd name="connsiteX44" fmla="*/ 5612588 w 6858001"/>
              <a:gd name="connsiteY44" fmla="*/ 163887 h 5896352"/>
              <a:gd name="connsiteX45" fmla="*/ 5768950 w 6858001"/>
              <a:gd name="connsiteY45" fmla="*/ 148591 h 5896352"/>
              <a:gd name="connsiteX46" fmla="*/ 5923255 w 6858001"/>
              <a:gd name="connsiteY46" fmla="*/ 132455 h 5896352"/>
              <a:gd name="connsiteX47" fmla="*/ 6079618 w 6858001"/>
              <a:gd name="connsiteY47" fmla="*/ 113629 h 5896352"/>
              <a:gd name="connsiteX48" fmla="*/ 6235294 w 6858001"/>
              <a:gd name="connsiteY48" fmla="*/ 93458 h 5896352"/>
              <a:gd name="connsiteX49" fmla="*/ 6391657 w 6858001"/>
              <a:gd name="connsiteY49" fmla="*/ 73455 h 5896352"/>
              <a:gd name="connsiteX50" fmla="*/ 6547333 w 6858001"/>
              <a:gd name="connsiteY50" fmla="*/ 50091 h 5896352"/>
              <a:gd name="connsiteX51" fmla="*/ 6702324 w 6858001"/>
              <a:gd name="connsiteY51" fmla="*/ 26222 h 5896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5896352">
                <a:moveTo>
                  <a:pt x="6858001" y="1177"/>
                </a:moveTo>
                <a:lnTo>
                  <a:pt x="6858001" y="1344715"/>
                </a:lnTo>
                <a:lnTo>
                  <a:pt x="6858000" y="1344715"/>
                </a:lnTo>
                <a:lnTo>
                  <a:pt x="6858000" y="5896352"/>
                </a:lnTo>
                <a:lnTo>
                  <a:pt x="0" y="5896351"/>
                </a:lnTo>
                <a:lnTo>
                  <a:pt x="0" y="904459"/>
                </a:lnTo>
                <a:lnTo>
                  <a:pt x="1" y="904459"/>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8" y="241040"/>
                </a:lnTo>
                <a:lnTo>
                  <a:pt x="2959914" y="244234"/>
                </a:lnTo>
                <a:lnTo>
                  <a:pt x="3095702" y="247091"/>
                </a:lnTo>
                <a:lnTo>
                  <a:pt x="3232862" y="250117"/>
                </a:lnTo>
                <a:lnTo>
                  <a:pt x="3372765" y="252134"/>
                </a:lnTo>
                <a:lnTo>
                  <a:pt x="3514040" y="252134"/>
                </a:lnTo>
                <a:lnTo>
                  <a:pt x="3656686" y="253142"/>
                </a:lnTo>
                <a:lnTo>
                  <a:pt x="3800704" y="252134"/>
                </a:lnTo>
                <a:lnTo>
                  <a:pt x="3946780" y="250117"/>
                </a:lnTo>
                <a:lnTo>
                  <a:pt x="4092855"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fr-FR"/>
          </a:p>
        </p:txBody>
      </p:sp>
      <p:sp>
        <p:nvSpPr>
          <p:cNvPr id="28" name="Rectangle 27">
            <a:extLst>
              <a:ext uri="{FF2B5EF4-FFF2-40B4-BE49-F238E27FC236}">
                <a16:creationId xmlns:a16="http://schemas.microsoft.com/office/drawing/2014/main" id="{C1841CC0-B7A9-4828-B82F-9C6B433BDC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fr-FR"/>
          </a:p>
        </p:txBody>
      </p:sp>
      <p:grpSp>
        <p:nvGrpSpPr>
          <p:cNvPr id="30" name="Group 29">
            <a:extLst>
              <a:ext uri="{FF2B5EF4-FFF2-40B4-BE49-F238E27FC236}">
                <a16:creationId xmlns:a16="http://schemas.microsoft.com/office/drawing/2014/main" id="{08E05919-D800-40FD-A3BD-4B9CC4078E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1428412" cy="6858000"/>
            <a:chOff x="0" y="0"/>
            <a:chExt cx="11428412" cy="6858000"/>
          </a:xfrm>
        </p:grpSpPr>
        <p:pic>
          <p:nvPicPr>
            <p:cNvPr id="31" name="Picture 30">
              <a:extLst>
                <a:ext uri="{FF2B5EF4-FFF2-40B4-BE49-F238E27FC236}">
                  <a16:creationId xmlns:a16="http://schemas.microsoft.com/office/drawing/2014/main" id="{DE70C79C-8688-4786-8FCD-43A4B5D5B7D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2" name="Picture 31">
              <a:extLst>
                <a:ext uri="{FF2B5EF4-FFF2-40B4-BE49-F238E27FC236}">
                  <a16:creationId xmlns:a16="http://schemas.microsoft.com/office/drawing/2014/main" id="{9A6338A0-2BDA-4E79-A762-AAD8608C0C2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3" name="Oval 32">
              <a:extLst>
                <a:ext uri="{FF2B5EF4-FFF2-40B4-BE49-F238E27FC236}">
                  <a16:creationId xmlns:a16="http://schemas.microsoft.com/office/drawing/2014/main" id="{B685624D-3645-4129-9FF6-0C59DBF23B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tx2">
                    <a:alpha val="7000"/>
                    <a:lumMod val="60000"/>
                    <a:lumOff val="40000"/>
                  </a:schemeClr>
                </a:gs>
                <a:gs pos="69000">
                  <a:schemeClr val="tx2">
                    <a:alpha val="0"/>
                    <a:lumMod val="60000"/>
                    <a:lumOff val="40000"/>
                  </a:schemeClr>
                </a:gs>
                <a:gs pos="36000">
                  <a:schemeClr val="tx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pic>
          <p:nvPicPr>
            <p:cNvPr id="34" name="Picture 33">
              <a:extLst>
                <a:ext uri="{FF2B5EF4-FFF2-40B4-BE49-F238E27FC236}">
                  <a16:creationId xmlns:a16="http://schemas.microsoft.com/office/drawing/2014/main" id="{03F24C1B-E4C1-43E7-84B3-DD476F38366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5" name="Picture 34">
              <a:extLst>
                <a:ext uri="{FF2B5EF4-FFF2-40B4-BE49-F238E27FC236}">
                  <a16:creationId xmlns:a16="http://schemas.microsoft.com/office/drawing/2014/main" id="{8725CE5D-088A-4522-9817-4B485D6E7F8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grpSp>
      <p:sp>
        <p:nvSpPr>
          <p:cNvPr id="2" name="Titre 1">
            <a:extLst>
              <a:ext uri="{FF2B5EF4-FFF2-40B4-BE49-F238E27FC236}">
                <a16:creationId xmlns:a16="http://schemas.microsoft.com/office/drawing/2014/main" id="{6D3710D8-53ED-49E5-A8BC-23C26E0E592A}"/>
              </a:ext>
            </a:extLst>
          </p:cNvPr>
          <p:cNvSpPr>
            <a:spLocks noGrp="1"/>
          </p:cNvSpPr>
          <p:nvPr>
            <p:ph type="ctrTitle" idx="4294967295"/>
          </p:nvPr>
        </p:nvSpPr>
        <p:spPr>
          <a:xfrm>
            <a:off x="114540" y="190029"/>
            <a:ext cx="6181108" cy="3329581"/>
          </a:xfrm>
          <a:prstGeom prst="rect">
            <a:avLst/>
          </a:prstGeom>
        </p:spPr>
        <p:txBody>
          <a:bodyPr vert="horz" lIns="91440" tIns="45720" rIns="91440" bIns="45720" rtlCol="0" anchor="b">
            <a:normAutofit/>
          </a:bodyPr>
          <a:lstStyle/>
          <a:p>
            <a:pPr algn="r">
              <a:lnSpc>
                <a:spcPct val="90000"/>
              </a:lnSpc>
            </a:pPr>
            <a:r>
              <a:rPr lang="fr-FR" sz="6600" b="0" i="0" kern="1200" dirty="0">
                <a:solidFill>
                  <a:srgbClr val="EBEBEB"/>
                </a:solidFill>
                <a:latin typeface="+mj-lt"/>
                <a:ea typeface="+mj-ea"/>
                <a:cs typeface="+mj-cs"/>
              </a:rPr>
              <a:t>Malaise</a:t>
            </a:r>
            <a:br>
              <a:rPr lang="en-US" sz="6600" b="0" i="0" kern="1200" dirty="0">
                <a:solidFill>
                  <a:srgbClr val="EBEBEB"/>
                </a:solidFill>
                <a:latin typeface="+mj-lt"/>
                <a:ea typeface="+mj-ea"/>
                <a:cs typeface="+mj-cs"/>
              </a:rPr>
            </a:br>
            <a:endParaRPr lang="en-US" sz="6600" b="0" i="0" kern="1200" dirty="0">
              <a:solidFill>
                <a:srgbClr val="EBEBEB"/>
              </a:solidFill>
              <a:latin typeface="+mj-lt"/>
              <a:ea typeface="+mj-ea"/>
              <a:cs typeface="+mj-cs"/>
            </a:endParaRPr>
          </a:p>
        </p:txBody>
      </p:sp>
      <p:sp>
        <p:nvSpPr>
          <p:cNvPr id="3" name="Sous-titre 2">
            <a:extLst>
              <a:ext uri="{FF2B5EF4-FFF2-40B4-BE49-F238E27FC236}">
                <a16:creationId xmlns:a16="http://schemas.microsoft.com/office/drawing/2014/main" id="{3FB707F3-56E9-474B-B11E-9E03F165785B}"/>
              </a:ext>
            </a:extLst>
          </p:cNvPr>
          <p:cNvSpPr>
            <a:spLocks noGrp="1"/>
          </p:cNvSpPr>
          <p:nvPr>
            <p:ph type="subTitle" idx="4294967295"/>
          </p:nvPr>
        </p:nvSpPr>
        <p:spPr>
          <a:xfrm>
            <a:off x="777766" y="4777380"/>
            <a:ext cx="5517881" cy="861420"/>
          </a:xfrm>
          <a:prstGeom prst="rect">
            <a:avLst/>
          </a:prstGeom>
        </p:spPr>
        <p:txBody>
          <a:bodyPr vert="horz" lIns="91440" tIns="45720" rIns="91440" bIns="45720" rtlCol="0" anchor="t">
            <a:normAutofit/>
          </a:bodyPr>
          <a:lstStyle/>
          <a:p>
            <a:pPr marL="0" indent="0">
              <a:buNone/>
            </a:pPr>
            <a:r>
              <a:rPr lang="fr-FR" cap="all" dirty="0">
                <a:solidFill>
                  <a:schemeClr val="tx2">
                    <a:lumMod val="40000"/>
                    <a:lumOff val="60000"/>
                  </a:schemeClr>
                </a:solidFill>
              </a:rPr>
              <a:t>Objectif : EVITER L’AGGAVATION ET PRENDRE UN AVIS MEDICAL</a:t>
            </a:r>
          </a:p>
        </p:txBody>
      </p:sp>
      <p:pic>
        <p:nvPicPr>
          <p:cNvPr id="7" name="Image 6">
            <a:extLst>
              <a:ext uri="{FF2B5EF4-FFF2-40B4-BE49-F238E27FC236}">
                <a16:creationId xmlns:a16="http://schemas.microsoft.com/office/drawing/2014/main" id="{CD9C8474-D39B-43AF-AD59-F003D10A4107}"/>
              </a:ext>
            </a:extLst>
          </p:cNvPr>
          <p:cNvPicPr>
            <a:picLocks noChangeAspect="1"/>
          </p:cNvPicPr>
          <p:nvPr/>
        </p:nvPicPr>
        <p:blipFill>
          <a:blip r:embed="rId6"/>
          <a:stretch>
            <a:fillRect/>
          </a:stretch>
        </p:blipFill>
        <p:spPr>
          <a:xfrm>
            <a:off x="6616185" y="5566725"/>
            <a:ext cx="2110436" cy="1058547"/>
          </a:xfrm>
          <a:prstGeom prst="rect">
            <a:avLst/>
          </a:prstGeom>
        </p:spPr>
      </p:pic>
      <p:pic>
        <p:nvPicPr>
          <p:cNvPr id="5" name="Image 4" descr="Une image contenant signe, dessin, horloge, rue&#10;&#10;Description générée automatiquement">
            <a:extLst>
              <a:ext uri="{FF2B5EF4-FFF2-40B4-BE49-F238E27FC236}">
                <a16:creationId xmlns:a16="http://schemas.microsoft.com/office/drawing/2014/main" id="{E9AF5489-0C67-4E21-A946-4BF21A9345B0}"/>
              </a:ext>
            </a:extLst>
          </p:cNvPr>
          <p:cNvPicPr>
            <a:picLocks noChangeAspect="1"/>
          </p:cNvPicPr>
          <p:nvPr/>
        </p:nvPicPr>
        <p:blipFill>
          <a:blip r:embed="rId7"/>
          <a:stretch>
            <a:fillRect/>
          </a:stretch>
        </p:blipFill>
        <p:spPr>
          <a:xfrm>
            <a:off x="8020686" y="1640841"/>
            <a:ext cx="3996052" cy="3996052"/>
          </a:xfrm>
          <a:prstGeom prst="rect">
            <a:avLst/>
          </a:prstGeom>
        </p:spPr>
      </p:pic>
      <p:pic>
        <p:nvPicPr>
          <p:cNvPr id="8" name="Image 7">
            <a:extLst>
              <a:ext uri="{FF2B5EF4-FFF2-40B4-BE49-F238E27FC236}">
                <a16:creationId xmlns:a16="http://schemas.microsoft.com/office/drawing/2014/main" id="{A0E079B2-A4B8-4E44-8FC9-13B5A9A3C7D2}"/>
              </a:ext>
            </a:extLst>
          </p:cNvPr>
          <p:cNvPicPr>
            <a:picLocks noChangeAspect="1"/>
          </p:cNvPicPr>
          <p:nvPr/>
        </p:nvPicPr>
        <p:blipFill>
          <a:blip r:embed="rId8"/>
          <a:stretch>
            <a:fillRect/>
          </a:stretch>
        </p:blipFill>
        <p:spPr>
          <a:xfrm>
            <a:off x="6616185" y="152400"/>
            <a:ext cx="3188552" cy="1224404"/>
          </a:xfrm>
          <a:prstGeom prst="rect">
            <a:avLst/>
          </a:prstGeom>
        </p:spPr>
      </p:pic>
    </p:spTree>
    <p:extLst>
      <p:ext uri="{BB962C8B-B14F-4D97-AF65-F5344CB8AC3E}">
        <p14:creationId xmlns:p14="http://schemas.microsoft.com/office/powerpoint/2010/main" val="795051981"/>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5D4AC5B-59B9-4B92-9970-421B815D97E6}"/>
              </a:ext>
            </a:extLst>
          </p:cNvPr>
          <p:cNvSpPr txBox="1">
            <a:spLocks noChangeArrowheads="1"/>
          </p:cNvSpPr>
          <p:nvPr/>
        </p:nvSpPr>
        <p:spPr bwMode="auto">
          <a:xfrm>
            <a:off x="1314872" y="1095543"/>
            <a:ext cx="1935623" cy="461041"/>
          </a:xfrm>
          <a:prstGeom prst="rect">
            <a:avLst/>
          </a:prstGeom>
          <a:solidFill>
            <a:srgbClr val="92D050"/>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buClr>
                <a:srgbClr val="000000"/>
              </a:buClr>
              <a:buSzPct val="100000"/>
              <a:defRPr sz="3200">
                <a:solidFill>
                  <a:schemeClr val="tx1"/>
                </a:solidFill>
                <a:latin typeface="+mj-lt"/>
                <a:ea typeface="+mj-ea"/>
                <a:cs typeface="+mj-cs"/>
              </a:defRPr>
            </a:lvl1pPr>
            <a:lvl2pPr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2pPr>
            <a:lvl3pPr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3pPr>
            <a:lvl4pPr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4pPr>
            <a:lvl5pPr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5pPr>
            <a:lvl6pPr marL="457200"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6pPr>
            <a:lvl7pPr marL="914400"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7pPr>
            <a:lvl8pPr marL="1371600"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8pPr>
            <a:lvl9pPr marL="1828800"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9pPr>
          </a:lstStyle>
          <a:p>
            <a:pPr algn="ctr"/>
            <a:r>
              <a:rPr lang="fr-FR" sz="2800" b="1" kern="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Objectif</a:t>
            </a:r>
          </a:p>
        </p:txBody>
      </p:sp>
      <p:sp>
        <p:nvSpPr>
          <p:cNvPr id="3" name="Parchemin horizontal 5">
            <a:extLst>
              <a:ext uri="{FF2B5EF4-FFF2-40B4-BE49-F238E27FC236}">
                <a16:creationId xmlns:a16="http://schemas.microsoft.com/office/drawing/2014/main" id="{FBB1DD67-1B8C-4347-AD64-50E076C7A3C7}"/>
              </a:ext>
            </a:extLst>
          </p:cNvPr>
          <p:cNvSpPr/>
          <p:nvPr/>
        </p:nvSpPr>
        <p:spPr>
          <a:xfrm rot="19945116">
            <a:off x="8002200" y="2193588"/>
            <a:ext cx="2376264" cy="1005365"/>
          </a:xfrm>
          <a:prstGeom prst="horizontalScroll">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t>Points Clés</a:t>
            </a:r>
            <a:endParaRPr lang="fr-FR" sz="1100" b="1" dirty="0"/>
          </a:p>
        </p:txBody>
      </p:sp>
      <p:sp>
        <p:nvSpPr>
          <p:cNvPr id="4" name="Rectangle 2">
            <a:extLst>
              <a:ext uri="{FF2B5EF4-FFF2-40B4-BE49-F238E27FC236}">
                <a16:creationId xmlns:a16="http://schemas.microsoft.com/office/drawing/2014/main" id="{29A331DF-F025-4A32-BF9C-7D88288FA778}"/>
              </a:ext>
            </a:extLst>
          </p:cNvPr>
          <p:cNvSpPr txBox="1">
            <a:spLocks noChangeArrowheads="1"/>
          </p:cNvSpPr>
          <p:nvPr/>
        </p:nvSpPr>
        <p:spPr bwMode="auto">
          <a:xfrm>
            <a:off x="1314872" y="3068752"/>
            <a:ext cx="2295663" cy="504056"/>
          </a:xfrm>
          <a:prstGeom prst="rect">
            <a:avLst/>
          </a:prstGeom>
          <a:solidFill>
            <a:srgbClr val="92D050"/>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buClr>
                <a:srgbClr val="000000"/>
              </a:buClr>
              <a:buSzPct val="100000"/>
              <a:defRPr sz="3200">
                <a:solidFill>
                  <a:schemeClr val="tx1"/>
                </a:solidFill>
                <a:latin typeface="+mj-lt"/>
                <a:ea typeface="+mj-ea"/>
                <a:cs typeface="+mj-cs"/>
              </a:defRPr>
            </a:lvl1pPr>
            <a:lvl2pPr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2pPr>
            <a:lvl3pPr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3pPr>
            <a:lvl4pPr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4pPr>
            <a:lvl5pPr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5pPr>
            <a:lvl6pPr marL="457200"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6pPr>
            <a:lvl7pPr marL="914400"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7pPr>
            <a:lvl8pPr marL="1371600"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8pPr>
            <a:lvl9pPr marL="1828800"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9pPr>
          </a:lstStyle>
          <a:p>
            <a:pPr algn="ctr"/>
            <a:r>
              <a:rPr lang="fr-FR" sz="2800" b="1" kern="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Comment?</a:t>
            </a:r>
          </a:p>
        </p:txBody>
      </p:sp>
      <p:sp>
        <p:nvSpPr>
          <p:cNvPr id="5" name="Rectangle 4">
            <a:extLst>
              <a:ext uri="{FF2B5EF4-FFF2-40B4-BE49-F238E27FC236}">
                <a16:creationId xmlns:a16="http://schemas.microsoft.com/office/drawing/2014/main" id="{20534646-560C-4220-9C8C-D35D16587793}"/>
              </a:ext>
            </a:extLst>
          </p:cNvPr>
          <p:cNvSpPr/>
          <p:nvPr/>
        </p:nvSpPr>
        <p:spPr>
          <a:xfrm>
            <a:off x="1232208" y="231447"/>
            <a:ext cx="8744912" cy="720080"/>
          </a:xfrm>
          <a:prstGeom prst="rect">
            <a:avLst/>
          </a:prstGeom>
          <a:solidFill>
            <a:schemeClr val="accent5">
              <a:lumMod val="60000"/>
              <a:lumOff val="40000"/>
            </a:schemeClr>
          </a:solidFill>
          <a:ln>
            <a:solidFill>
              <a:srgbClr val="1B95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solidFill>
                  <a:schemeClr val="accent3">
                    <a:lumMod val="40000"/>
                    <a:lumOff val="60000"/>
                  </a:schemeClr>
                </a:solidFill>
              </a:rPr>
              <a:t>La victime se plaint d’un malaise</a:t>
            </a:r>
          </a:p>
        </p:txBody>
      </p:sp>
      <p:sp>
        <p:nvSpPr>
          <p:cNvPr id="6" name="Rectangle 2">
            <a:extLst>
              <a:ext uri="{FF2B5EF4-FFF2-40B4-BE49-F238E27FC236}">
                <a16:creationId xmlns:a16="http://schemas.microsoft.com/office/drawing/2014/main" id="{5DE1DC4E-9105-483A-BFEC-063178CC541A}"/>
              </a:ext>
            </a:extLst>
          </p:cNvPr>
          <p:cNvSpPr txBox="1">
            <a:spLocks noChangeArrowheads="1"/>
          </p:cNvSpPr>
          <p:nvPr/>
        </p:nvSpPr>
        <p:spPr bwMode="auto">
          <a:xfrm>
            <a:off x="1314872" y="1700600"/>
            <a:ext cx="4918891" cy="1224136"/>
          </a:xfrm>
          <a:prstGeom prst="rect">
            <a:avLst/>
          </a:prstGeom>
          <a:solidFill>
            <a:schemeClr val="tx2"/>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buClr>
                <a:srgbClr val="000000"/>
              </a:buClr>
              <a:buSzPct val="100000"/>
              <a:defRPr sz="3200">
                <a:solidFill>
                  <a:schemeClr val="tx1"/>
                </a:solidFill>
                <a:latin typeface="+mj-lt"/>
                <a:ea typeface="+mj-ea"/>
                <a:cs typeface="+mj-cs"/>
              </a:defRPr>
            </a:lvl1pPr>
            <a:lvl2pPr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2pPr>
            <a:lvl3pPr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3pPr>
            <a:lvl4pPr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4pPr>
            <a:lvl5pPr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5pPr>
            <a:lvl6pPr marL="457200"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6pPr>
            <a:lvl7pPr marL="914400"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7pPr>
            <a:lvl8pPr marL="1371600"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8pPr>
            <a:lvl9pPr marL="1828800"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9pPr>
          </a:lstStyle>
          <a:p>
            <a:pPr algn="ctr"/>
            <a:r>
              <a:rPr lang="fr-FR" b="1" kern="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Eviter l’aggravation et prendre un avis médical</a:t>
            </a:r>
          </a:p>
        </p:txBody>
      </p:sp>
    </p:spTree>
    <p:extLst>
      <p:ext uri="{BB962C8B-B14F-4D97-AF65-F5344CB8AC3E}">
        <p14:creationId xmlns:p14="http://schemas.microsoft.com/office/powerpoint/2010/main" val="36550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2" presetClass="entr" presetSubtype="8" fill="hold" grpId="0" nodeType="afterEffect">
                                  <p:stCondLst>
                                    <p:cond delay="50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500"/>
                                        <p:tgtEl>
                                          <p:spTgt spid="6"/>
                                        </p:tgtEl>
                                      </p:cBhvr>
                                    </p:animEffect>
                                  </p:childTnLst>
                                </p:cTn>
                              </p:par>
                            </p:childTnLst>
                          </p:cTn>
                        </p:par>
                        <p:par>
                          <p:cTn id="20" fill="hold">
                            <p:stCondLst>
                              <p:cond delay="500"/>
                            </p:stCondLst>
                            <p:childTnLst>
                              <p:par>
                                <p:cTn id="21" presetID="22" presetClass="entr" presetSubtype="8" fill="hold" grpId="0" nodeType="afterEffect">
                                  <p:stCondLst>
                                    <p:cond delay="50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rchemin horizontal 5">
            <a:extLst>
              <a:ext uri="{FF2B5EF4-FFF2-40B4-BE49-F238E27FC236}">
                <a16:creationId xmlns:a16="http://schemas.microsoft.com/office/drawing/2014/main" id="{FBB1DD67-1B8C-4347-AD64-50E076C7A3C7}"/>
              </a:ext>
            </a:extLst>
          </p:cNvPr>
          <p:cNvSpPr/>
          <p:nvPr/>
        </p:nvSpPr>
        <p:spPr>
          <a:xfrm rot="19945116">
            <a:off x="996763" y="4600861"/>
            <a:ext cx="2376264" cy="1005365"/>
          </a:xfrm>
          <a:prstGeom prst="horizontalScroll">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t>Points Clés</a:t>
            </a:r>
            <a:endParaRPr lang="fr-FR" sz="1100" b="1" dirty="0"/>
          </a:p>
        </p:txBody>
      </p:sp>
      <p:sp>
        <p:nvSpPr>
          <p:cNvPr id="4" name="Rectangle 2">
            <a:extLst>
              <a:ext uri="{FF2B5EF4-FFF2-40B4-BE49-F238E27FC236}">
                <a16:creationId xmlns:a16="http://schemas.microsoft.com/office/drawing/2014/main" id="{29A331DF-F025-4A32-BF9C-7D88288FA778}"/>
              </a:ext>
            </a:extLst>
          </p:cNvPr>
          <p:cNvSpPr txBox="1">
            <a:spLocks noChangeArrowheads="1"/>
          </p:cNvSpPr>
          <p:nvPr/>
        </p:nvSpPr>
        <p:spPr bwMode="auto">
          <a:xfrm>
            <a:off x="693727" y="3496879"/>
            <a:ext cx="2295663" cy="504056"/>
          </a:xfrm>
          <a:prstGeom prst="rect">
            <a:avLst/>
          </a:prstGeom>
          <a:solidFill>
            <a:srgbClr val="92D050"/>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buClr>
                <a:srgbClr val="000000"/>
              </a:buClr>
              <a:buSzPct val="100000"/>
              <a:defRPr sz="3200">
                <a:solidFill>
                  <a:schemeClr val="tx1"/>
                </a:solidFill>
                <a:latin typeface="+mj-lt"/>
                <a:ea typeface="+mj-ea"/>
                <a:cs typeface="+mj-cs"/>
              </a:defRPr>
            </a:lvl1pPr>
            <a:lvl2pPr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2pPr>
            <a:lvl3pPr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3pPr>
            <a:lvl4pPr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4pPr>
            <a:lvl5pPr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5pPr>
            <a:lvl6pPr marL="457200"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6pPr>
            <a:lvl7pPr marL="914400"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7pPr>
            <a:lvl8pPr marL="1371600"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8pPr>
            <a:lvl9pPr marL="1828800"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9pPr>
          </a:lstStyle>
          <a:p>
            <a:pPr algn="ctr"/>
            <a:r>
              <a:rPr lang="fr-FR" sz="2800" b="1" kern="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Comment?</a:t>
            </a:r>
          </a:p>
        </p:txBody>
      </p:sp>
      <p:sp>
        <p:nvSpPr>
          <p:cNvPr id="5" name="Rectangle 4">
            <a:extLst>
              <a:ext uri="{FF2B5EF4-FFF2-40B4-BE49-F238E27FC236}">
                <a16:creationId xmlns:a16="http://schemas.microsoft.com/office/drawing/2014/main" id="{20534646-560C-4220-9C8C-D35D16587793}"/>
              </a:ext>
            </a:extLst>
          </p:cNvPr>
          <p:cNvSpPr/>
          <p:nvPr/>
        </p:nvSpPr>
        <p:spPr>
          <a:xfrm>
            <a:off x="693727" y="-13796"/>
            <a:ext cx="8744912" cy="720080"/>
          </a:xfrm>
          <a:prstGeom prst="rect">
            <a:avLst/>
          </a:prstGeom>
          <a:solidFill>
            <a:schemeClr val="accent5">
              <a:lumMod val="60000"/>
              <a:lumOff val="40000"/>
            </a:schemeClr>
          </a:solidFill>
          <a:ln>
            <a:solidFill>
              <a:srgbClr val="1B95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solidFill>
                  <a:schemeClr val="accent3">
                    <a:lumMod val="40000"/>
                    <a:lumOff val="60000"/>
                  </a:schemeClr>
                </a:solidFill>
              </a:rPr>
              <a:t>La victime se plaint d’un malaise</a:t>
            </a:r>
          </a:p>
        </p:txBody>
      </p:sp>
      <p:sp>
        <p:nvSpPr>
          <p:cNvPr id="6" name="Rectangle 2">
            <a:extLst>
              <a:ext uri="{FF2B5EF4-FFF2-40B4-BE49-F238E27FC236}">
                <a16:creationId xmlns:a16="http://schemas.microsoft.com/office/drawing/2014/main" id="{5DE1DC4E-9105-483A-BFEC-063178CC541A}"/>
              </a:ext>
            </a:extLst>
          </p:cNvPr>
          <p:cNvSpPr txBox="1">
            <a:spLocks noChangeArrowheads="1"/>
          </p:cNvSpPr>
          <p:nvPr/>
        </p:nvSpPr>
        <p:spPr bwMode="auto">
          <a:xfrm>
            <a:off x="693728" y="860086"/>
            <a:ext cx="3181855" cy="2429871"/>
          </a:xfrm>
          <a:prstGeom prst="rect">
            <a:avLst/>
          </a:prstGeom>
          <a:solidFill>
            <a:schemeClr val="tx2"/>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buClr>
                <a:srgbClr val="000000"/>
              </a:buClr>
              <a:buSzPct val="100000"/>
              <a:defRPr sz="3200">
                <a:solidFill>
                  <a:schemeClr val="tx1"/>
                </a:solidFill>
                <a:latin typeface="+mj-lt"/>
                <a:ea typeface="+mj-ea"/>
                <a:cs typeface="+mj-cs"/>
              </a:defRPr>
            </a:lvl1pPr>
            <a:lvl2pPr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2pPr>
            <a:lvl3pPr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3pPr>
            <a:lvl4pPr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4pPr>
            <a:lvl5pPr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5pPr>
            <a:lvl6pPr marL="457200"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6pPr>
            <a:lvl7pPr marL="914400"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7pPr>
            <a:lvl8pPr marL="1371600"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8pPr>
            <a:lvl9pPr marL="1828800"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9pPr>
          </a:lstStyle>
          <a:p>
            <a:pPr algn="ctr"/>
            <a:r>
              <a:rPr lang="fr-FR" b="1" kern="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Eviter l’aggravation et prendre un avis médical</a:t>
            </a:r>
          </a:p>
        </p:txBody>
      </p:sp>
      <p:sp>
        <p:nvSpPr>
          <p:cNvPr id="7" name="Rectangle 6">
            <a:extLst>
              <a:ext uri="{FF2B5EF4-FFF2-40B4-BE49-F238E27FC236}">
                <a16:creationId xmlns:a16="http://schemas.microsoft.com/office/drawing/2014/main" id="{7EB12F66-AB14-4D1A-8900-61EDB3584DA2}"/>
              </a:ext>
            </a:extLst>
          </p:cNvPr>
          <p:cNvSpPr>
            <a:spLocks noChangeArrowheads="1"/>
          </p:cNvSpPr>
          <p:nvPr/>
        </p:nvSpPr>
        <p:spPr bwMode="auto">
          <a:xfrm>
            <a:off x="3799002" y="609586"/>
            <a:ext cx="8392998" cy="6232475"/>
          </a:xfrm>
          <a:prstGeom prst="rect">
            <a:avLst/>
          </a:prstGeom>
          <a:solidFill>
            <a:schemeClr val="accent4">
              <a:lumMod val="60000"/>
              <a:lumOff val="40000"/>
            </a:schemeClr>
          </a:solidFill>
          <a:ln w="9525">
            <a:noFill/>
            <a:miter lim="800000"/>
            <a:headEnd/>
            <a:tailEnd/>
          </a:ln>
        </p:spPr>
        <p:txBody>
          <a:bodyPr wrap="square">
            <a:spAutoFit/>
          </a:bodyPr>
          <a:lstStyle/>
          <a:p>
            <a:r>
              <a:rPr lang="fr-FR" sz="2000" dirty="0"/>
              <a:t>1. </a:t>
            </a:r>
            <a:r>
              <a:rPr lang="fr-FR" sz="2000" b="1" dirty="0">
                <a:solidFill>
                  <a:srgbClr val="C00000"/>
                </a:solidFill>
              </a:rPr>
              <a:t>Mettre</a:t>
            </a:r>
            <a:r>
              <a:rPr lang="fr-FR" sz="2000" dirty="0"/>
              <a:t> la victime au repos</a:t>
            </a:r>
          </a:p>
          <a:p>
            <a:r>
              <a:rPr lang="fr-FR" sz="2000" dirty="0"/>
              <a:t>2. </a:t>
            </a:r>
            <a:r>
              <a:rPr lang="fr-FR" sz="2000" b="1" dirty="0">
                <a:solidFill>
                  <a:srgbClr val="C00000"/>
                </a:solidFill>
              </a:rPr>
              <a:t>Observer</a:t>
            </a:r>
            <a:r>
              <a:rPr lang="fr-FR" sz="2000" dirty="0"/>
              <a:t> des signes d’apparition soudaine même de courte durée qui peuvent orienter le médecin:</a:t>
            </a:r>
          </a:p>
          <a:p>
            <a:r>
              <a:rPr lang="fr-FR" sz="2000" dirty="0"/>
              <a:t>	</a:t>
            </a:r>
            <a:r>
              <a:rPr lang="fr-FR" sz="2000" b="1" dirty="0"/>
              <a:t>AVC: Accident Vasculaire Cérébral</a:t>
            </a:r>
          </a:p>
          <a:p>
            <a:pPr lvl="3">
              <a:buFontTx/>
              <a:buChar char="-"/>
            </a:pPr>
            <a:r>
              <a:rPr lang="fr-FR" dirty="0"/>
              <a:t>Faiblesse ou paralysie d’un bras</a:t>
            </a:r>
          </a:p>
          <a:p>
            <a:pPr lvl="3">
              <a:buFontTx/>
              <a:buChar char="-"/>
            </a:pPr>
            <a:r>
              <a:rPr lang="fr-FR" dirty="0"/>
              <a:t>Déformation de la face</a:t>
            </a:r>
          </a:p>
          <a:p>
            <a:pPr lvl="3">
              <a:buFontTx/>
              <a:buChar char="-"/>
            </a:pPr>
            <a:r>
              <a:rPr lang="fr-FR" dirty="0"/>
              <a:t>Perte de la vision totale ou partielle</a:t>
            </a:r>
          </a:p>
          <a:p>
            <a:pPr lvl="3">
              <a:buFontTx/>
              <a:buChar char="-"/>
            </a:pPr>
            <a:r>
              <a:rPr lang="fr-FR" dirty="0"/>
              <a:t>Difficulté de langage ou de compréhension.</a:t>
            </a:r>
          </a:p>
          <a:p>
            <a:pPr lvl="3">
              <a:buFontTx/>
              <a:buChar char="-"/>
            </a:pPr>
            <a:r>
              <a:rPr lang="fr-FR" dirty="0"/>
              <a:t>Mal de tête sévère et inhabituel</a:t>
            </a:r>
          </a:p>
          <a:p>
            <a:pPr lvl="3">
              <a:buFontTx/>
              <a:buChar char="-"/>
            </a:pPr>
            <a:r>
              <a:rPr lang="fr-FR" dirty="0"/>
              <a:t>Perte d’équilibre ou instabilité de la marche, chutes…</a:t>
            </a:r>
          </a:p>
          <a:p>
            <a:pPr lvl="2"/>
            <a:r>
              <a:rPr lang="fr-FR" sz="2000" b="1" dirty="0"/>
              <a:t>Accident cardiaque:</a:t>
            </a:r>
            <a:endParaRPr lang="fr-FR" sz="2000" dirty="0"/>
          </a:p>
          <a:p>
            <a:endParaRPr lang="fr-FR" sz="2000" dirty="0"/>
          </a:p>
          <a:p>
            <a:r>
              <a:rPr lang="fr-FR" sz="2000" b="1" dirty="0">
                <a:solidFill>
                  <a:srgbClr val="C00000"/>
                </a:solidFill>
              </a:rPr>
              <a:t>C’est deux pathologies imposent une prise en charge d’urgence.</a:t>
            </a:r>
          </a:p>
          <a:p>
            <a:endParaRPr lang="fr-FR" sz="1100" b="1" dirty="0">
              <a:solidFill>
                <a:srgbClr val="C00000"/>
              </a:solidFill>
            </a:endParaRPr>
          </a:p>
          <a:p>
            <a:r>
              <a:rPr lang="fr-FR" sz="2000" b="1" dirty="0">
                <a:solidFill>
                  <a:srgbClr val="C00000"/>
                </a:solidFill>
              </a:rPr>
              <a:t>	</a:t>
            </a:r>
            <a:r>
              <a:rPr lang="fr-FR" sz="2000" b="1" dirty="0"/>
              <a:t>Une maladie infectieuse qui peut-être contagieuse.</a:t>
            </a:r>
          </a:p>
          <a:p>
            <a:r>
              <a:rPr lang="fr-FR" sz="2000" b="1" dirty="0"/>
              <a:t>			- </a:t>
            </a:r>
            <a:r>
              <a:rPr lang="fr-FR" sz="2000" dirty="0"/>
              <a:t>Fièvre ou sensation de fièvre et des frissons.</a:t>
            </a:r>
          </a:p>
          <a:p>
            <a:r>
              <a:rPr lang="fr-FR" sz="2000" dirty="0"/>
              <a:t>			- Sueur abondante</a:t>
            </a:r>
          </a:p>
          <a:p>
            <a:r>
              <a:rPr lang="fr-FR" sz="2000" dirty="0"/>
              <a:t>			- Courbature, sensation de fatigue intense</a:t>
            </a:r>
          </a:p>
          <a:p>
            <a:r>
              <a:rPr lang="fr-FR" sz="2000" dirty="0"/>
              <a:t>	</a:t>
            </a:r>
            <a:r>
              <a:rPr lang="fr-FR" sz="2000" b="1" dirty="0"/>
              <a:t>Une autre pathologie:</a:t>
            </a:r>
          </a:p>
          <a:p>
            <a:r>
              <a:rPr lang="fr-FR" sz="2000" dirty="0"/>
              <a:t>		Douleur abdominale, trouble digestif, problèmes 				respiratoires, sueur, sensation de froid…</a:t>
            </a:r>
          </a:p>
        </p:txBody>
      </p:sp>
      <p:sp>
        <p:nvSpPr>
          <p:cNvPr id="8" name="Rectangle 2">
            <a:extLst>
              <a:ext uri="{FF2B5EF4-FFF2-40B4-BE49-F238E27FC236}">
                <a16:creationId xmlns:a16="http://schemas.microsoft.com/office/drawing/2014/main" id="{B47B8289-72CA-43E2-AE8C-8B52D920CEFB}"/>
              </a:ext>
            </a:extLst>
          </p:cNvPr>
          <p:cNvSpPr txBox="1">
            <a:spLocks noChangeArrowheads="1"/>
          </p:cNvSpPr>
          <p:nvPr/>
        </p:nvSpPr>
        <p:spPr bwMode="auto">
          <a:xfrm>
            <a:off x="9967250" y="1434484"/>
            <a:ext cx="2217683" cy="647700"/>
          </a:xfrm>
          <a:prstGeom prst="rect">
            <a:avLst/>
          </a:prstGeom>
          <a:solidFill>
            <a:srgbClr val="92D050"/>
          </a:solidFill>
          <a:ln w="9525">
            <a:noFill/>
            <a:miter lim="800000"/>
            <a:headEnd/>
            <a:tailEnd/>
          </a:ln>
          <a:effectLst/>
        </p:spPr>
        <p:txBody>
          <a:bodyPr anchor="ctr"/>
          <a:lstStyle>
            <a:lvl1pPr algn="l" rtl="0" eaLnBrk="1" fontAlgn="base" hangingPunct="1">
              <a:spcBef>
                <a:spcPct val="0"/>
              </a:spcBef>
              <a:spcAft>
                <a:spcPct val="0"/>
              </a:spcAft>
              <a:buClr>
                <a:srgbClr val="000000"/>
              </a:buClr>
              <a:buSzPct val="100000"/>
              <a:defRPr sz="3200">
                <a:solidFill>
                  <a:schemeClr val="tx1"/>
                </a:solidFill>
                <a:latin typeface="+mj-lt"/>
                <a:ea typeface="+mj-ea"/>
                <a:cs typeface="+mj-cs"/>
              </a:defRPr>
            </a:lvl1pPr>
            <a:lvl2pPr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2pPr>
            <a:lvl3pPr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3pPr>
            <a:lvl4pPr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4pPr>
            <a:lvl5pPr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5pPr>
            <a:lvl6pPr marL="457200"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6pPr>
            <a:lvl7pPr marL="914400"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7pPr>
            <a:lvl8pPr marL="1371600"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8pPr>
            <a:lvl9pPr marL="1828800"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9pPr>
          </a:lstStyle>
          <a:p>
            <a:pPr algn="ctr">
              <a:defRPr/>
            </a:pPr>
            <a:r>
              <a:rPr lang="fr-FR" sz="2800" b="1" kern="0" dirty="0">
                <a:solidFill>
                  <a:schemeClr val="bg1"/>
                </a:solidFill>
                <a:effectLst>
                  <a:outerShdw blurRad="38100" dist="38100" dir="2700000" algn="tl">
                    <a:srgbClr val="000000">
                      <a:alpha val="43137"/>
                    </a:srgbClr>
                  </a:outerShdw>
                </a:effectLst>
              </a:rPr>
              <a:t>Comment?</a:t>
            </a:r>
          </a:p>
        </p:txBody>
      </p:sp>
      <p:sp>
        <p:nvSpPr>
          <p:cNvPr id="9" name="Rectangle 8">
            <a:extLst>
              <a:ext uri="{FF2B5EF4-FFF2-40B4-BE49-F238E27FC236}">
                <a16:creationId xmlns:a16="http://schemas.microsoft.com/office/drawing/2014/main" id="{2CCE56BA-9139-4F39-B1D7-434C5BAE823C}"/>
              </a:ext>
            </a:extLst>
          </p:cNvPr>
          <p:cNvSpPr>
            <a:spLocks noChangeArrowheads="1"/>
          </p:cNvSpPr>
          <p:nvPr/>
        </p:nvSpPr>
        <p:spPr bwMode="auto">
          <a:xfrm>
            <a:off x="6987539" y="3830598"/>
            <a:ext cx="2451100" cy="368300"/>
          </a:xfrm>
          <a:prstGeom prst="rect">
            <a:avLst/>
          </a:prstGeom>
          <a:noFill/>
          <a:ln w="9525">
            <a:noFill/>
            <a:miter lim="800000"/>
            <a:headEnd/>
            <a:tailEnd/>
          </a:ln>
        </p:spPr>
        <p:txBody>
          <a:bodyPr wrap="none">
            <a:spAutoFit/>
          </a:bodyPr>
          <a:lstStyle/>
          <a:p>
            <a:r>
              <a:rPr lang="fr-FR" dirty="0"/>
              <a:t>Douleur dans la poitrine</a:t>
            </a:r>
          </a:p>
        </p:txBody>
      </p:sp>
      <p:sp>
        <p:nvSpPr>
          <p:cNvPr id="10" name="Rectangle 9">
            <a:extLst>
              <a:ext uri="{FF2B5EF4-FFF2-40B4-BE49-F238E27FC236}">
                <a16:creationId xmlns:a16="http://schemas.microsoft.com/office/drawing/2014/main" id="{ED6074C3-52E1-4DAE-B2E6-376F1524C2B6}"/>
              </a:ext>
            </a:extLst>
          </p:cNvPr>
          <p:cNvSpPr/>
          <p:nvPr/>
        </p:nvSpPr>
        <p:spPr>
          <a:xfrm rot="20624020">
            <a:off x="3598116" y="2789123"/>
            <a:ext cx="7290095" cy="923330"/>
          </a:xfrm>
          <a:prstGeom prst="rect">
            <a:avLst/>
          </a:prstGeom>
          <a:noFill/>
        </p:spPr>
        <p:txBody>
          <a:bodyPr>
            <a:spAutoFit/>
          </a:bodyPr>
          <a:lstStyle/>
          <a:p>
            <a:pPr algn="ctr">
              <a:defRPr/>
            </a:pPr>
            <a:r>
              <a:rPr lang="fr-FR"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Qu’est-ce qu’on fait?</a:t>
            </a:r>
          </a:p>
        </p:txBody>
      </p:sp>
      <p:sp>
        <p:nvSpPr>
          <p:cNvPr id="11" name="Rectangle 2">
            <a:extLst>
              <a:ext uri="{FF2B5EF4-FFF2-40B4-BE49-F238E27FC236}">
                <a16:creationId xmlns:a16="http://schemas.microsoft.com/office/drawing/2014/main" id="{DA720822-973D-4D4E-A7A1-56E98672232A}"/>
              </a:ext>
            </a:extLst>
          </p:cNvPr>
          <p:cNvSpPr txBox="1">
            <a:spLocks noChangeArrowheads="1"/>
          </p:cNvSpPr>
          <p:nvPr/>
        </p:nvSpPr>
        <p:spPr bwMode="auto">
          <a:xfrm>
            <a:off x="10011919" y="3554781"/>
            <a:ext cx="2142478" cy="551634"/>
          </a:xfrm>
          <a:prstGeom prst="rect">
            <a:avLst/>
          </a:prstGeom>
          <a:solidFill>
            <a:srgbClr val="92D050"/>
          </a:solidFill>
          <a:ln w="9525">
            <a:noFill/>
            <a:miter lim="800000"/>
            <a:headEnd/>
            <a:tailEnd/>
          </a:ln>
          <a:effectLst/>
        </p:spPr>
        <p:txBody>
          <a:bodyPr anchor="ctr"/>
          <a:lstStyle>
            <a:lvl1pPr algn="l" rtl="0" eaLnBrk="1" fontAlgn="base" hangingPunct="1">
              <a:spcBef>
                <a:spcPct val="0"/>
              </a:spcBef>
              <a:spcAft>
                <a:spcPct val="0"/>
              </a:spcAft>
              <a:buClr>
                <a:srgbClr val="000000"/>
              </a:buClr>
              <a:buSzPct val="100000"/>
              <a:defRPr sz="3200">
                <a:solidFill>
                  <a:schemeClr val="tx1"/>
                </a:solidFill>
                <a:latin typeface="+mj-lt"/>
                <a:ea typeface="+mj-ea"/>
                <a:cs typeface="+mj-cs"/>
              </a:defRPr>
            </a:lvl1pPr>
            <a:lvl2pPr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2pPr>
            <a:lvl3pPr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3pPr>
            <a:lvl4pPr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4pPr>
            <a:lvl5pPr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5pPr>
            <a:lvl6pPr marL="457200"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6pPr>
            <a:lvl7pPr marL="914400"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7pPr>
            <a:lvl8pPr marL="1371600"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8pPr>
            <a:lvl9pPr marL="1828800"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9pPr>
          </a:lstStyle>
          <a:p>
            <a:pPr algn="ctr">
              <a:defRPr/>
            </a:pPr>
            <a:r>
              <a:rPr lang="fr-FR" sz="2800" b="1" kern="0" dirty="0">
                <a:solidFill>
                  <a:schemeClr val="bg1"/>
                </a:solidFill>
                <a:effectLst>
                  <a:outerShdw blurRad="38100" dist="38100" dir="2700000" algn="tl">
                    <a:srgbClr val="000000">
                      <a:alpha val="43137"/>
                    </a:srgbClr>
                  </a:outerShdw>
                </a:effectLst>
              </a:rPr>
              <a:t>Comment?</a:t>
            </a:r>
          </a:p>
        </p:txBody>
      </p:sp>
      <p:sp>
        <p:nvSpPr>
          <p:cNvPr id="12" name="Bouton d'action : Vidéo 14">
            <a:hlinkClick r:id="rId2" action="ppaction://hlinkfile" highlightClick="1"/>
            <a:extLst>
              <a:ext uri="{FF2B5EF4-FFF2-40B4-BE49-F238E27FC236}">
                <a16:creationId xmlns:a16="http://schemas.microsoft.com/office/drawing/2014/main" id="{F0EE4021-6629-4C36-A579-AFD04B7C8D83}"/>
              </a:ext>
            </a:extLst>
          </p:cNvPr>
          <p:cNvSpPr/>
          <p:nvPr/>
        </p:nvSpPr>
        <p:spPr>
          <a:xfrm>
            <a:off x="11022020" y="2170782"/>
            <a:ext cx="863600" cy="647700"/>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4" name="ZoneTexte 13">
            <a:extLst>
              <a:ext uri="{FF2B5EF4-FFF2-40B4-BE49-F238E27FC236}">
                <a16:creationId xmlns:a16="http://schemas.microsoft.com/office/drawing/2014/main" id="{F7AC42DE-CC4E-4950-9D25-8DACDD1935CF}"/>
              </a:ext>
            </a:extLst>
          </p:cNvPr>
          <p:cNvSpPr txBox="1"/>
          <p:nvPr/>
        </p:nvSpPr>
        <p:spPr>
          <a:xfrm>
            <a:off x="9741064" y="2938479"/>
            <a:ext cx="2450936" cy="369332"/>
          </a:xfrm>
          <a:prstGeom prst="rect">
            <a:avLst/>
          </a:prstGeom>
          <a:noFill/>
        </p:spPr>
        <p:txBody>
          <a:bodyPr wrap="square" rtlCol="0">
            <a:spAutoFit/>
          </a:bodyPr>
          <a:lstStyle/>
          <a:p>
            <a:r>
              <a:rPr lang="fr-FR" dirty="0">
                <a:solidFill>
                  <a:schemeClr val="accent3">
                    <a:lumMod val="40000"/>
                    <a:lumOff val="60000"/>
                  </a:schemeClr>
                </a:solidFill>
              </a:rPr>
              <a:t>VIDEO: 11_VITE_AVC</a:t>
            </a:r>
          </a:p>
        </p:txBody>
      </p:sp>
    </p:spTree>
    <p:extLst>
      <p:ext uri="{BB962C8B-B14F-4D97-AF65-F5344CB8AC3E}">
        <p14:creationId xmlns:p14="http://schemas.microsoft.com/office/powerpoint/2010/main" val="3234121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xit" presetSubtype="0" fill="hold" nodeType="clickEffect">
                                  <p:stCondLst>
                                    <p:cond delay="0"/>
                                  </p:stCondLst>
                                  <p:childTnLst>
                                    <p:animEffect transition="out" filter="dissolve">
                                      <p:cBhvr>
                                        <p:cTn id="10" dur="500"/>
                                        <p:tgtEl>
                                          <p:spTgt spid="10"/>
                                        </p:tgtEl>
                                      </p:cBhvr>
                                    </p:animEffect>
                                    <p:set>
                                      <p:cBhvr>
                                        <p:cTn id="11" dur="1" fill="hold">
                                          <p:stCondLst>
                                            <p:cond delay="499"/>
                                          </p:stCondLst>
                                        </p:cTn>
                                        <p:tgtEl>
                                          <p:spTgt spid="10"/>
                                        </p:tgtEl>
                                        <p:attrNameLst>
                                          <p:attrName>style.visibility</p:attrName>
                                        </p:attrNameLst>
                                      </p:cBhvr>
                                      <p:to>
                                        <p:strVal val="hidden"/>
                                      </p:to>
                                    </p:se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7">
                                            <p:bg/>
                                          </p:spTgt>
                                        </p:tgtEl>
                                        <p:attrNameLst>
                                          <p:attrName>style.visibility</p:attrName>
                                        </p:attrNameLst>
                                      </p:cBhvr>
                                      <p:to>
                                        <p:strVal val="visible"/>
                                      </p:to>
                                    </p:set>
                                    <p:animEffect transition="in" filter="wipe(left)">
                                      <p:cBhvr>
                                        <p:cTn id="15" dur="500"/>
                                        <p:tgtEl>
                                          <p:spTgt spid="7">
                                            <p:bg/>
                                          </p:spTgt>
                                        </p:tgtEl>
                                      </p:cBhvr>
                                    </p:animEffect>
                                  </p:childTnLst>
                                </p:cTn>
                              </p:par>
                            </p:childTnLst>
                          </p:cTn>
                        </p:par>
                        <p:par>
                          <p:cTn id="16" fill="hold">
                            <p:stCondLst>
                              <p:cond delay="1000"/>
                            </p:stCondLst>
                            <p:childTnLst>
                              <p:par>
                                <p:cTn id="17" presetID="22" presetClass="entr" presetSubtype="8" fill="hold" grpId="0" nodeType="afterEffect">
                                  <p:stCondLst>
                                    <p:cond delay="50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wipe(left)">
                                      <p:cBhvr>
                                        <p:cTn id="19" dur="500"/>
                                        <p:tgtEl>
                                          <p:spTgt spid="7">
                                            <p:txEl>
                                              <p:pRg st="0" end="0"/>
                                            </p:txEl>
                                          </p:spTgt>
                                        </p:tgtEl>
                                      </p:cBhvr>
                                    </p:animEffect>
                                  </p:childTnLst>
                                </p:cTn>
                              </p:par>
                            </p:childTnLst>
                          </p:cTn>
                        </p:par>
                        <p:par>
                          <p:cTn id="20" fill="hold">
                            <p:stCondLst>
                              <p:cond delay="2000"/>
                            </p:stCondLst>
                            <p:childTnLst>
                              <p:par>
                                <p:cTn id="21" presetID="22" presetClass="entr" presetSubtype="8" fill="hold" grpId="0" nodeType="afterEffect">
                                  <p:stCondLst>
                                    <p:cond delay="50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wipe(left)">
                                      <p:cBhvr>
                                        <p:cTn id="23" dur="500"/>
                                        <p:tgtEl>
                                          <p:spTgt spid="7">
                                            <p:txEl>
                                              <p:pRg st="1" end="1"/>
                                            </p:txEl>
                                          </p:spTgt>
                                        </p:tgtEl>
                                      </p:cBhvr>
                                    </p:animEffect>
                                  </p:childTnLst>
                                </p:cTn>
                              </p:par>
                            </p:childTnLst>
                          </p:cTn>
                        </p:par>
                        <p:par>
                          <p:cTn id="24" fill="hold">
                            <p:stCondLst>
                              <p:cond delay="3000"/>
                            </p:stCondLst>
                            <p:childTnLst>
                              <p:par>
                                <p:cTn id="25" presetID="22" presetClass="entr" presetSubtype="8" fill="hold" grpId="0" nodeType="afterEffect">
                                  <p:stCondLst>
                                    <p:cond delay="50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wipe(left)">
                                      <p:cBhvr>
                                        <p:cTn id="27" dur="500"/>
                                        <p:tgtEl>
                                          <p:spTgt spid="7">
                                            <p:txEl>
                                              <p:pRg st="2" end="2"/>
                                            </p:txEl>
                                          </p:spTgt>
                                        </p:tgtEl>
                                      </p:cBhvr>
                                    </p:animEffect>
                                  </p:childTnLst>
                                </p:cTn>
                              </p:par>
                            </p:childTnLst>
                          </p:cTn>
                        </p:par>
                        <p:par>
                          <p:cTn id="28" fill="hold">
                            <p:stCondLst>
                              <p:cond delay="4000"/>
                            </p:stCondLst>
                            <p:childTnLst>
                              <p:par>
                                <p:cTn id="29" presetID="22" presetClass="entr" presetSubtype="8"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par>
                          <p:cTn id="32" fill="hold">
                            <p:stCondLst>
                              <p:cond delay="4500"/>
                            </p:stCondLst>
                            <p:childTnLst>
                              <p:par>
                                <p:cTn id="33" presetID="18" presetClass="entr" presetSubtype="6"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strips(downRight)">
                                      <p:cBhvr>
                                        <p:cTn id="35" dur="500"/>
                                        <p:tgtEl>
                                          <p:spTgt spid="12"/>
                                        </p:tgtEl>
                                      </p:cBhvr>
                                    </p:animEffect>
                                  </p:childTnLst>
                                </p:cTn>
                              </p:par>
                              <p:par>
                                <p:cTn id="36" presetID="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
                                            <p:txEl>
                                              <p:pRg st="3" end="3"/>
                                            </p:txEl>
                                          </p:spTgt>
                                        </p:tgtEl>
                                        <p:attrNameLst>
                                          <p:attrName>style.visibility</p:attrName>
                                        </p:attrNameLst>
                                      </p:cBhvr>
                                      <p:to>
                                        <p:strVal val="visible"/>
                                      </p:to>
                                    </p:set>
                                    <p:animEffect transition="in" filter="wipe(left)">
                                      <p:cBhvr>
                                        <p:cTn id="42" dur="500"/>
                                        <p:tgtEl>
                                          <p:spTgt spid="7">
                                            <p:txEl>
                                              <p:pRg st="3" end="3"/>
                                            </p:txEl>
                                          </p:spTgt>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7">
                                            <p:txEl>
                                              <p:pRg st="4" end="4"/>
                                            </p:txEl>
                                          </p:spTgt>
                                        </p:tgtEl>
                                        <p:attrNameLst>
                                          <p:attrName>style.visibility</p:attrName>
                                        </p:attrNameLst>
                                      </p:cBhvr>
                                      <p:to>
                                        <p:strVal val="visible"/>
                                      </p:to>
                                    </p:set>
                                    <p:animEffect transition="in" filter="wipe(left)">
                                      <p:cBhvr>
                                        <p:cTn id="46" dur="500"/>
                                        <p:tgtEl>
                                          <p:spTgt spid="7">
                                            <p:txEl>
                                              <p:pRg st="4" end="4"/>
                                            </p:txEl>
                                          </p:spTgt>
                                        </p:tgtEl>
                                      </p:cBhvr>
                                    </p:animEffect>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7">
                                            <p:txEl>
                                              <p:pRg st="5" end="5"/>
                                            </p:txEl>
                                          </p:spTgt>
                                        </p:tgtEl>
                                        <p:attrNameLst>
                                          <p:attrName>style.visibility</p:attrName>
                                        </p:attrNameLst>
                                      </p:cBhvr>
                                      <p:to>
                                        <p:strVal val="visible"/>
                                      </p:to>
                                    </p:set>
                                    <p:animEffect transition="in" filter="wipe(left)">
                                      <p:cBhvr>
                                        <p:cTn id="50" dur="500"/>
                                        <p:tgtEl>
                                          <p:spTgt spid="7">
                                            <p:txEl>
                                              <p:pRg st="5" end="5"/>
                                            </p:txEl>
                                          </p:spTgt>
                                        </p:tgtEl>
                                      </p:cBhvr>
                                    </p:animEffect>
                                  </p:childTnLst>
                                </p:cTn>
                              </p:par>
                            </p:childTnLst>
                          </p:cTn>
                        </p:par>
                        <p:par>
                          <p:cTn id="51" fill="hold">
                            <p:stCondLst>
                              <p:cond delay="1500"/>
                            </p:stCondLst>
                            <p:childTnLst>
                              <p:par>
                                <p:cTn id="52" presetID="22" presetClass="entr" presetSubtype="8" fill="hold" grpId="0" nodeType="afterEffect">
                                  <p:stCondLst>
                                    <p:cond delay="0"/>
                                  </p:stCondLst>
                                  <p:childTnLst>
                                    <p:set>
                                      <p:cBhvr>
                                        <p:cTn id="53" dur="1" fill="hold">
                                          <p:stCondLst>
                                            <p:cond delay="0"/>
                                          </p:stCondLst>
                                        </p:cTn>
                                        <p:tgtEl>
                                          <p:spTgt spid="7">
                                            <p:txEl>
                                              <p:pRg st="6" end="6"/>
                                            </p:txEl>
                                          </p:spTgt>
                                        </p:tgtEl>
                                        <p:attrNameLst>
                                          <p:attrName>style.visibility</p:attrName>
                                        </p:attrNameLst>
                                      </p:cBhvr>
                                      <p:to>
                                        <p:strVal val="visible"/>
                                      </p:to>
                                    </p:set>
                                    <p:animEffect transition="in" filter="wipe(left)">
                                      <p:cBhvr>
                                        <p:cTn id="54" dur="500"/>
                                        <p:tgtEl>
                                          <p:spTgt spid="7">
                                            <p:txEl>
                                              <p:pRg st="6" end="6"/>
                                            </p:txEl>
                                          </p:spTgt>
                                        </p:tgtEl>
                                      </p:cBhvr>
                                    </p:animEffect>
                                  </p:childTnLst>
                                </p:cTn>
                              </p:par>
                            </p:childTnLst>
                          </p:cTn>
                        </p:par>
                        <p:par>
                          <p:cTn id="55" fill="hold">
                            <p:stCondLst>
                              <p:cond delay="2000"/>
                            </p:stCondLst>
                            <p:childTnLst>
                              <p:par>
                                <p:cTn id="56" presetID="22" presetClass="entr" presetSubtype="8" fill="hold" grpId="0" nodeType="afterEffect">
                                  <p:stCondLst>
                                    <p:cond delay="0"/>
                                  </p:stCondLst>
                                  <p:childTnLst>
                                    <p:set>
                                      <p:cBhvr>
                                        <p:cTn id="57" dur="1" fill="hold">
                                          <p:stCondLst>
                                            <p:cond delay="0"/>
                                          </p:stCondLst>
                                        </p:cTn>
                                        <p:tgtEl>
                                          <p:spTgt spid="7">
                                            <p:txEl>
                                              <p:pRg st="7" end="7"/>
                                            </p:txEl>
                                          </p:spTgt>
                                        </p:tgtEl>
                                        <p:attrNameLst>
                                          <p:attrName>style.visibility</p:attrName>
                                        </p:attrNameLst>
                                      </p:cBhvr>
                                      <p:to>
                                        <p:strVal val="visible"/>
                                      </p:to>
                                    </p:set>
                                    <p:animEffect transition="in" filter="wipe(left)">
                                      <p:cBhvr>
                                        <p:cTn id="58" dur="500"/>
                                        <p:tgtEl>
                                          <p:spTgt spid="7">
                                            <p:txEl>
                                              <p:pRg st="7" end="7"/>
                                            </p:txEl>
                                          </p:spTgt>
                                        </p:tgtEl>
                                      </p:cBhvr>
                                    </p:animEffect>
                                  </p:childTnLst>
                                </p:cTn>
                              </p:par>
                            </p:childTnLst>
                          </p:cTn>
                        </p:par>
                        <p:par>
                          <p:cTn id="59" fill="hold">
                            <p:stCondLst>
                              <p:cond delay="2500"/>
                            </p:stCondLst>
                            <p:childTnLst>
                              <p:par>
                                <p:cTn id="60" presetID="22" presetClass="entr" presetSubtype="8" fill="hold" grpId="0" nodeType="afterEffect">
                                  <p:stCondLst>
                                    <p:cond delay="0"/>
                                  </p:stCondLst>
                                  <p:childTnLst>
                                    <p:set>
                                      <p:cBhvr>
                                        <p:cTn id="61" dur="1" fill="hold">
                                          <p:stCondLst>
                                            <p:cond delay="0"/>
                                          </p:stCondLst>
                                        </p:cTn>
                                        <p:tgtEl>
                                          <p:spTgt spid="7">
                                            <p:txEl>
                                              <p:pRg st="8" end="8"/>
                                            </p:txEl>
                                          </p:spTgt>
                                        </p:tgtEl>
                                        <p:attrNameLst>
                                          <p:attrName>style.visibility</p:attrName>
                                        </p:attrNameLst>
                                      </p:cBhvr>
                                      <p:to>
                                        <p:strVal val="visible"/>
                                      </p:to>
                                    </p:set>
                                    <p:animEffect transition="in" filter="wipe(left)">
                                      <p:cBhvr>
                                        <p:cTn id="62" dur="500"/>
                                        <p:tgtEl>
                                          <p:spTgt spid="7">
                                            <p:txEl>
                                              <p:pRg st="8" end="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7">
                                            <p:txEl>
                                              <p:pRg st="9" end="9"/>
                                            </p:txEl>
                                          </p:spTgt>
                                        </p:tgtEl>
                                        <p:attrNameLst>
                                          <p:attrName>style.visibility</p:attrName>
                                        </p:attrNameLst>
                                      </p:cBhvr>
                                      <p:to>
                                        <p:strVal val="visible"/>
                                      </p:to>
                                    </p:set>
                                    <p:animEffect transition="in" filter="wipe(left)">
                                      <p:cBhvr>
                                        <p:cTn id="67" dur="500"/>
                                        <p:tgtEl>
                                          <p:spTgt spid="7">
                                            <p:txEl>
                                              <p:pRg st="9" end="9"/>
                                            </p:txEl>
                                          </p:spTgt>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wipe(left)">
                                      <p:cBhvr>
                                        <p:cTn id="71" dur="500"/>
                                        <p:tgtEl>
                                          <p:spTgt spid="11"/>
                                        </p:tgtEl>
                                      </p:cBhvr>
                                    </p:animEffect>
                                  </p:childTnLst>
                                </p:cTn>
                              </p:par>
                            </p:childTnLst>
                          </p:cTn>
                        </p:par>
                      </p:childTnLst>
                    </p:cTn>
                  </p:par>
                  <p:par>
                    <p:cTn id="72" fill="hold">
                      <p:stCondLst>
                        <p:cond delay="indefinite"/>
                      </p:stCondLst>
                      <p:childTnLst>
                        <p:par>
                          <p:cTn id="73" fill="hold">
                            <p:stCondLst>
                              <p:cond delay="0"/>
                            </p:stCondLst>
                            <p:childTnLst>
                              <p:par>
                                <p:cTn id="74" presetID="18" presetClass="entr" presetSubtype="12" fill="hold" grpId="0" nodeType="click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strips(downLeft)">
                                      <p:cBhvr>
                                        <p:cTn id="76" dur="500"/>
                                        <p:tgtEl>
                                          <p:spTgt spid="9"/>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7">
                                            <p:txEl>
                                              <p:pRg st="11" end="11"/>
                                            </p:txEl>
                                          </p:spTgt>
                                        </p:tgtEl>
                                        <p:attrNameLst>
                                          <p:attrName>style.visibility</p:attrName>
                                        </p:attrNameLst>
                                      </p:cBhvr>
                                      <p:to>
                                        <p:strVal val="visible"/>
                                      </p:to>
                                    </p:set>
                                    <p:animEffect transition="in" filter="wipe(left)">
                                      <p:cBhvr>
                                        <p:cTn id="81" dur="500"/>
                                        <p:tgtEl>
                                          <p:spTgt spid="7">
                                            <p:txEl>
                                              <p:pRg st="11" end="11"/>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7">
                                            <p:txEl>
                                              <p:pRg st="13" end="13"/>
                                            </p:txEl>
                                          </p:spTgt>
                                        </p:tgtEl>
                                        <p:attrNameLst>
                                          <p:attrName>style.visibility</p:attrName>
                                        </p:attrNameLst>
                                      </p:cBhvr>
                                      <p:to>
                                        <p:strVal val="visible"/>
                                      </p:to>
                                    </p:set>
                                    <p:animEffect transition="in" filter="wipe(left)">
                                      <p:cBhvr>
                                        <p:cTn id="86" dur="500"/>
                                        <p:tgtEl>
                                          <p:spTgt spid="7">
                                            <p:txEl>
                                              <p:pRg st="13" end="13"/>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7">
                                            <p:txEl>
                                              <p:pRg st="14" end="14"/>
                                            </p:txEl>
                                          </p:spTgt>
                                        </p:tgtEl>
                                        <p:attrNameLst>
                                          <p:attrName>style.visibility</p:attrName>
                                        </p:attrNameLst>
                                      </p:cBhvr>
                                      <p:to>
                                        <p:strVal val="visible"/>
                                      </p:to>
                                    </p:set>
                                    <p:animEffect transition="in" filter="wipe(left)">
                                      <p:cBhvr>
                                        <p:cTn id="91" dur="500"/>
                                        <p:tgtEl>
                                          <p:spTgt spid="7">
                                            <p:txEl>
                                              <p:pRg st="14" end="14"/>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7">
                                            <p:txEl>
                                              <p:pRg st="15" end="15"/>
                                            </p:txEl>
                                          </p:spTgt>
                                        </p:tgtEl>
                                        <p:attrNameLst>
                                          <p:attrName>style.visibility</p:attrName>
                                        </p:attrNameLst>
                                      </p:cBhvr>
                                      <p:to>
                                        <p:strVal val="visible"/>
                                      </p:to>
                                    </p:set>
                                    <p:animEffect transition="in" filter="wipe(left)">
                                      <p:cBhvr>
                                        <p:cTn id="96" dur="500"/>
                                        <p:tgtEl>
                                          <p:spTgt spid="7">
                                            <p:txEl>
                                              <p:pRg st="15" end="15"/>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7">
                                            <p:txEl>
                                              <p:pRg st="16" end="16"/>
                                            </p:txEl>
                                          </p:spTgt>
                                        </p:tgtEl>
                                        <p:attrNameLst>
                                          <p:attrName>style.visibility</p:attrName>
                                        </p:attrNameLst>
                                      </p:cBhvr>
                                      <p:to>
                                        <p:strVal val="visible"/>
                                      </p:to>
                                    </p:set>
                                    <p:animEffect transition="in" filter="wipe(left)">
                                      <p:cBhvr>
                                        <p:cTn id="101" dur="500"/>
                                        <p:tgtEl>
                                          <p:spTgt spid="7">
                                            <p:txEl>
                                              <p:pRg st="16" end="16"/>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7">
                                            <p:txEl>
                                              <p:pRg st="17" end="17"/>
                                            </p:txEl>
                                          </p:spTgt>
                                        </p:tgtEl>
                                        <p:attrNameLst>
                                          <p:attrName>style.visibility</p:attrName>
                                        </p:attrNameLst>
                                      </p:cBhvr>
                                      <p:to>
                                        <p:strVal val="visible"/>
                                      </p:to>
                                    </p:set>
                                    <p:animEffect transition="in" filter="wipe(left)">
                                      <p:cBhvr>
                                        <p:cTn id="106" dur="500"/>
                                        <p:tgtEl>
                                          <p:spTgt spid="7">
                                            <p:txEl>
                                              <p:pRg st="17" end="17"/>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grpId="0" nodeType="clickEffect">
                                  <p:stCondLst>
                                    <p:cond delay="0"/>
                                  </p:stCondLst>
                                  <p:childTnLst>
                                    <p:set>
                                      <p:cBhvr>
                                        <p:cTn id="110" dur="1" fill="hold">
                                          <p:stCondLst>
                                            <p:cond delay="0"/>
                                          </p:stCondLst>
                                        </p:cTn>
                                        <p:tgtEl>
                                          <p:spTgt spid="7">
                                            <p:txEl>
                                              <p:pRg st="18" end="18"/>
                                            </p:txEl>
                                          </p:spTgt>
                                        </p:tgtEl>
                                        <p:attrNameLst>
                                          <p:attrName>style.visibility</p:attrName>
                                        </p:attrNameLst>
                                      </p:cBhvr>
                                      <p:to>
                                        <p:strVal val="visible"/>
                                      </p:to>
                                    </p:set>
                                    <p:animEffect transition="in" filter="wipe(left)">
                                      <p:cBhvr>
                                        <p:cTn id="111" dur="500"/>
                                        <p:tgtEl>
                                          <p:spTgt spid="7">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bldLvl="5" animBg="1"/>
      <p:bldP spid="8" grpId="0" uiExpand="1" animBg="1"/>
      <p:bldP spid="9" grpId="0" uiExpand="1"/>
      <p:bldP spid="11" grpId="0" uiExpand="1" animBg="1"/>
      <p:bldP spid="12" grpId="0" uiExpand="1" animBg="1"/>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rchemin horizontal 5">
            <a:extLst>
              <a:ext uri="{FF2B5EF4-FFF2-40B4-BE49-F238E27FC236}">
                <a16:creationId xmlns:a16="http://schemas.microsoft.com/office/drawing/2014/main" id="{FBB1DD67-1B8C-4347-AD64-50E076C7A3C7}"/>
              </a:ext>
            </a:extLst>
          </p:cNvPr>
          <p:cNvSpPr/>
          <p:nvPr/>
        </p:nvSpPr>
        <p:spPr>
          <a:xfrm rot="19945116">
            <a:off x="996763" y="4600861"/>
            <a:ext cx="2376264" cy="1005365"/>
          </a:xfrm>
          <a:prstGeom prst="horizontalScroll">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t>Points Clés</a:t>
            </a:r>
            <a:endParaRPr lang="fr-FR" sz="1100" b="1" dirty="0"/>
          </a:p>
        </p:txBody>
      </p:sp>
      <p:sp>
        <p:nvSpPr>
          <p:cNvPr id="4" name="Rectangle 2">
            <a:extLst>
              <a:ext uri="{FF2B5EF4-FFF2-40B4-BE49-F238E27FC236}">
                <a16:creationId xmlns:a16="http://schemas.microsoft.com/office/drawing/2014/main" id="{29A331DF-F025-4A32-BF9C-7D88288FA778}"/>
              </a:ext>
            </a:extLst>
          </p:cNvPr>
          <p:cNvSpPr txBox="1">
            <a:spLocks noChangeArrowheads="1"/>
          </p:cNvSpPr>
          <p:nvPr/>
        </p:nvSpPr>
        <p:spPr bwMode="auto">
          <a:xfrm>
            <a:off x="693727" y="3496879"/>
            <a:ext cx="2295663" cy="504056"/>
          </a:xfrm>
          <a:prstGeom prst="rect">
            <a:avLst/>
          </a:prstGeom>
          <a:solidFill>
            <a:srgbClr val="92D050"/>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buClr>
                <a:srgbClr val="000000"/>
              </a:buClr>
              <a:buSzPct val="100000"/>
              <a:defRPr sz="3200">
                <a:solidFill>
                  <a:schemeClr val="tx1"/>
                </a:solidFill>
                <a:latin typeface="+mj-lt"/>
                <a:ea typeface="+mj-ea"/>
                <a:cs typeface="+mj-cs"/>
              </a:defRPr>
            </a:lvl1pPr>
            <a:lvl2pPr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2pPr>
            <a:lvl3pPr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3pPr>
            <a:lvl4pPr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4pPr>
            <a:lvl5pPr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5pPr>
            <a:lvl6pPr marL="457200"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6pPr>
            <a:lvl7pPr marL="914400"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7pPr>
            <a:lvl8pPr marL="1371600"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8pPr>
            <a:lvl9pPr marL="1828800"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9pPr>
          </a:lstStyle>
          <a:p>
            <a:pPr algn="ctr"/>
            <a:r>
              <a:rPr lang="fr-FR" sz="2800" b="1" kern="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Comment?</a:t>
            </a:r>
          </a:p>
        </p:txBody>
      </p:sp>
      <p:sp>
        <p:nvSpPr>
          <p:cNvPr id="5" name="Rectangle 4">
            <a:extLst>
              <a:ext uri="{FF2B5EF4-FFF2-40B4-BE49-F238E27FC236}">
                <a16:creationId xmlns:a16="http://schemas.microsoft.com/office/drawing/2014/main" id="{20534646-560C-4220-9C8C-D35D16587793}"/>
              </a:ext>
            </a:extLst>
          </p:cNvPr>
          <p:cNvSpPr/>
          <p:nvPr/>
        </p:nvSpPr>
        <p:spPr>
          <a:xfrm>
            <a:off x="693727" y="-13796"/>
            <a:ext cx="8744912" cy="720080"/>
          </a:xfrm>
          <a:prstGeom prst="rect">
            <a:avLst/>
          </a:prstGeom>
          <a:solidFill>
            <a:schemeClr val="accent5">
              <a:lumMod val="60000"/>
              <a:lumOff val="40000"/>
            </a:schemeClr>
          </a:solidFill>
          <a:ln>
            <a:solidFill>
              <a:srgbClr val="1B95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solidFill>
                  <a:schemeClr val="accent3">
                    <a:lumMod val="40000"/>
                    <a:lumOff val="60000"/>
                  </a:schemeClr>
                </a:solidFill>
              </a:rPr>
              <a:t>La victime se plaint d’un malaise</a:t>
            </a:r>
          </a:p>
        </p:txBody>
      </p:sp>
      <p:sp>
        <p:nvSpPr>
          <p:cNvPr id="6" name="Rectangle 2">
            <a:extLst>
              <a:ext uri="{FF2B5EF4-FFF2-40B4-BE49-F238E27FC236}">
                <a16:creationId xmlns:a16="http://schemas.microsoft.com/office/drawing/2014/main" id="{5DE1DC4E-9105-483A-BFEC-063178CC541A}"/>
              </a:ext>
            </a:extLst>
          </p:cNvPr>
          <p:cNvSpPr txBox="1">
            <a:spLocks noChangeArrowheads="1"/>
          </p:cNvSpPr>
          <p:nvPr/>
        </p:nvSpPr>
        <p:spPr bwMode="auto">
          <a:xfrm>
            <a:off x="693728" y="860086"/>
            <a:ext cx="3181855" cy="2429871"/>
          </a:xfrm>
          <a:prstGeom prst="rect">
            <a:avLst/>
          </a:prstGeom>
          <a:solidFill>
            <a:schemeClr val="tx2"/>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buClr>
                <a:srgbClr val="000000"/>
              </a:buClr>
              <a:buSzPct val="100000"/>
              <a:defRPr sz="3200">
                <a:solidFill>
                  <a:schemeClr val="tx1"/>
                </a:solidFill>
                <a:latin typeface="+mj-lt"/>
                <a:ea typeface="+mj-ea"/>
                <a:cs typeface="+mj-cs"/>
              </a:defRPr>
            </a:lvl1pPr>
            <a:lvl2pPr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2pPr>
            <a:lvl3pPr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3pPr>
            <a:lvl4pPr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4pPr>
            <a:lvl5pPr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5pPr>
            <a:lvl6pPr marL="457200"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6pPr>
            <a:lvl7pPr marL="914400"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7pPr>
            <a:lvl8pPr marL="1371600"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8pPr>
            <a:lvl9pPr marL="1828800"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9pPr>
          </a:lstStyle>
          <a:p>
            <a:pPr algn="ctr"/>
            <a:r>
              <a:rPr lang="fr-FR" b="1" kern="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Eviter l’aggravation et prendre un avis médical</a:t>
            </a:r>
          </a:p>
        </p:txBody>
      </p:sp>
      <p:sp>
        <p:nvSpPr>
          <p:cNvPr id="7" name="Rectangle 6">
            <a:extLst>
              <a:ext uri="{FF2B5EF4-FFF2-40B4-BE49-F238E27FC236}">
                <a16:creationId xmlns:a16="http://schemas.microsoft.com/office/drawing/2014/main" id="{7EB12F66-AB14-4D1A-8900-61EDB3584DA2}"/>
              </a:ext>
            </a:extLst>
          </p:cNvPr>
          <p:cNvSpPr>
            <a:spLocks noChangeArrowheads="1"/>
          </p:cNvSpPr>
          <p:nvPr/>
        </p:nvSpPr>
        <p:spPr bwMode="auto">
          <a:xfrm>
            <a:off x="4019550" y="609586"/>
            <a:ext cx="8172450" cy="4924425"/>
          </a:xfrm>
          <a:prstGeom prst="rect">
            <a:avLst/>
          </a:prstGeom>
          <a:solidFill>
            <a:schemeClr val="accent4">
              <a:lumMod val="60000"/>
              <a:lumOff val="40000"/>
            </a:schemeClr>
          </a:solidFill>
          <a:ln w="9525">
            <a:noFill/>
            <a:miter lim="800000"/>
            <a:headEnd/>
            <a:tailEnd/>
          </a:ln>
        </p:spPr>
        <p:txBody>
          <a:bodyPr>
            <a:spAutoFit/>
          </a:bodyPr>
          <a:lstStyle/>
          <a:p>
            <a:r>
              <a:rPr lang="fr-FR" sz="2000" dirty="0"/>
              <a:t>1. </a:t>
            </a:r>
            <a:r>
              <a:rPr lang="fr-FR" sz="2000" b="1" dirty="0">
                <a:solidFill>
                  <a:srgbClr val="C00000"/>
                </a:solidFill>
              </a:rPr>
              <a:t>Mettre</a:t>
            </a:r>
            <a:r>
              <a:rPr lang="fr-FR" sz="2000" dirty="0"/>
              <a:t> la victime au repos</a:t>
            </a:r>
          </a:p>
          <a:p>
            <a:r>
              <a:rPr lang="fr-FR" sz="2000" dirty="0"/>
              <a:t>2. </a:t>
            </a:r>
            <a:r>
              <a:rPr lang="fr-FR" sz="2000" b="1" dirty="0">
                <a:solidFill>
                  <a:srgbClr val="C00000"/>
                </a:solidFill>
              </a:rPr>
              <a:t>Observer</a:t>
            </a:r>
            <a:r>
              <a:rPr lang="fr-FR" sz="2000" dirty="0"/>
              <a:t> </a:t>
            </a:r>
          </a:p>
          <a:p>
            <a:r>
              <a:rPr lang="fr-FR" sz="2000" dirty="0"/>
              <a:t>	</a:t>
            </a:r>
            <a:r>
              <a:rPr lang="fr-FR" sz="2000" b="1" dirty="0"/>
              <a:t>AVC: Accident Vasculaire Cérébral</a:t>
            </a:r>
          </a:p>
          <a:p>
            <a:r>
              <a:rPr lang="fr-FR" sz="2000" b="1" dirty="0"/>
              <a:t>	Accident cardiaque:</a:t>
            </a:r>
            <a:endParaRPr lang="fr-FR" sz="2000" dirty="0"/>
          </a:p>
          <a:p>
            <a:r>
              <a:rPr lang="fr-FR" sz="2000" dirty="0"/>
              <a:t>	</a:t>
            </a:r>
            <a:r>
              <a:rPr lang="fr-FR" sz="2000" b="1" dirty="0"/>
              <a:t>Une maladie infectieuse qui peut-être contagieuse</a:t>
            </a:r>
          </a:p>
          <a:p>
            <a:r>
              <a:rPr lang="fr-FR" sz="2000" b="1" dirty="0"/>
              <a:t>	Une autre pathologie</a:t>
            </a:r>
          </a:p>
          <a:p>
            <a:endParaRPr lang="fr-FR" sz="2000" dirty="0"/>
          </a:p>
          <a:p>
            <a:r>
              <a:rPr lang="fr-FR" sz="2000" dirty="0"/>
              <a:t>3. </a:t>
            </a:r>
            <a:r>
              <a:rPr lang="fr-FR" sz="2000" b="1" dirty="0">
                <a:solidFill>
                  <a:srgbClr val="C00000"/>
                </a:solidFill>
              </a:rPr>
              <a:t>Écouter, questionner </a:t>
            </a:r>
            <a:r>
              <a:rPr lang="fr-FR" sz="2000" dirty="0"/>
              <a:t>la victime et son entourage</a:t>
            </a:r>
          </a:p>
          <a:p>
            <a:pPr lvl="1"/>
            <a:r>
              <a:rPr lang="fr-FR" sz="2400" dirty="0"/>
              <a:t>• </a:t>
            </a:r>
            <a:r>
              <a:rPr lang="fr-FR" dirty="0"/>
              <a:t>quel âge a-t-elle?</a:t>
            </a:r>
          </a:p>
          <a:p>
            <a:pPr lvl="1"/>
            <a:r>
              <a:rPr lang="fr-FR" dirty="0"/>
              <a:t>• est-ce la première fois ?</a:t>
            </a:r>
          </a:p>
          <a:p>
            <a:pPr lvl="1"/>
            <a:r>
              <a:rPr lang="fr-FR" dirty="0"/>
              <a:t>• quel est le type de douleur ? où a-t-elle mal ?</a:t>
            </a:r>
          </a:p>
          <a:p>
            <a:pPr lvl="1"/>
            <a:r>
              <a:rPr lang="fr-FR" dirty="0"/>
              <a:t>• depuis combien de temps a-t-elle ce malaise ?</a:t>
            </a:r>
          </a:p>
          <a:p>
            <a:pPr lvl="1"/>
            <a:r>
              <a:rPr lang="fr-FR" dirty="0"/>
              <a:t>• a-t-elle été récemment malade et/ou hospitalisée ?</a:t>
            </a:r>
          </a:p>
          <a:p>
            <a:pPr lvl="1"/>
            <a:r>
              <a:rPr lang="fr-FR" dirty="0"/>
              <a:t>• suit-elle un traitement ?</a:t>
            </a:r>
          </a:p>
          <a:p>
            <a:r>
              <a:rPr lang="fr-FR" sz="2000" dirty="0"/>
              <a:t>4. </a:t>
            </a:r>
            <a:r>
              <a:rPr lang="fr-FR" sz="2000" b="1" dirty="0">
                <a:solidFill>
                  <a:srgbClr val="C00000"/>
                </a:solidFill>
              </a:rPr>
              <a:t>Prendre</a:t>
            </a:r>
            <a:r>
              <a:rPr lang="fr-FR" sz="2000" dirty="0"/>
              <a:t> un avis médical</a:t>
            </a:r>
          </a:p>
          <a:p>
            <a:r>
              <a:rPr lang="fr-FR" sz="2000" dirty="0"/>
              <a:t>5. </a:t>
            </a:r>
            <a:r>
              <a:rPr lang="fr-FR" sz="2000" b="1" dirty="0">
                <a:solidFill>
                  <a:srgbClr val="C00000"/>
                </a:solidFill>
              </a:rPr>
              <a:t>Surveiller</a:t>
            </a:r>
            <a:r>
              <a:rPr lang="fr-FR" sz="2000" dirty="0"/>
              <a:t> la victime.</a:t>
            </a:r>
          </a:p>
        </p:txBody>
      </p:sp>
      <p:sp>
        <p:nvSpPr>
          <p:cNvPr id="13" name="Rectangle 12">
            <a:extLst>
              <a:ext uri="{FF2B5EF4-FFF2-40B4-BE49-F238E27FC236}">
                <a16:creationId xmlns:a16="http://schemas.microsoft.com/office/drawing/2014/main" id="{7FAF4A79-0295-428E-A3CD-F548030100CC}"/>
              </a:ext>
            </a:extLst>
          </p:cNvPr>
          <p:cNvSpPr/>
          <p:nvPr/>
        </p:nvSpPr>
        <p:spPr>
          <a:xfrm rot="21027531">
            <a:off x="3994617" y="3247821"/>
            <a:ext cx="7290095" cy="707886"/>
          </a:xfrm>
          <a:prstGeom prst="rect">
            <a:avLst/>
          </a:prstGeom>
          <a:noFill/>
        </p:spPr>
        <p:txBody>
          <a:bodyPr>
            <a:spAutoFit/>
          </a:bodyPr>
          <a:lstStyle/>
          <a:p>
            <a:pPr algn="ctr">
              <a:defRPr/>
            </a:pPr>
            <a:r>
              <a:rPr lang="fr-FR"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Quelles sont les questions?</a:t>
            </a:r>
          </a:p>
        </p:txBody>
      </p:sp>
    </p:spTree>
    <p:extLst>
      <p:ext uri="{BB962C8B-B14F-4D97-AF65-F5344CB8AC3E}">
        <p14:creationId xmlns:p14="http://schemas.microsoft.com/office/powerpoint/2010/main" val="4100190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left)">
                                      <p:cBhvr>
                                        <p:cTn id="7" dur="500"/>
                                        <p:tgtEl>
                                          <p:spTgt spid="7">
                                            <p:bg/>
                                          </p:spTgt>
                                        </p:tgtEl>
                                      </p:cBhvr>
                                    </p:animEffect>
                                  </p:childTnLst>
                                </p:cTn>
                              </p:par>
                            </p:childTnLst>
                          </p:cTn>
                        </p:par>
                        <p:par>
                          <p:cTn id="8" fill="hold">
                            <p:stCondLst>
                              <p:cond delay="500"/>
                            </p:stCondLst>
                            <p:childTnLst>
                              <p:par>
                                <p:cTn id="9" presetID="22" presetClass="entr" presetSubtype="8" fill="hold" grpId="0" nodeType="afterEffect">
                                  <p:stCondLst>
                                    <p:cond delay="50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1500"/>
                            </p:stCondLst>
                            <p:childTnLst>
                              <p:par>
                                <p:cTn id="13" presetID="22" presetClass="entr" presetSubtype="8" fill="hold" grpId="0" nodeType="afterEffect">
                                  <p:stCondLst>
                                    <p:cond delay="50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wipe(left)">
                                      <p:cBhvr>
                                        <p:cTn id="15" dur="500"/>
                                        <p:tgtEl>
                                          <p:spTgt spid="7">
                                            <p:txEl>
                                              <p:pRg st="1" end="1"/>
                                            </p:txEl>
                                          </p:spTgt>
                                        </p:tgtEl>
                                      </p:cBhvr>
                                    </p:animEffect>
                                  </p:childTnLst>
                                </p:cTn>
                              </p:par>
                            </p:childTnLst>
                          </p:cTn>
                        </p:par>
                        <p:par>
                          <p:cTn id="16" fill="hold">
                            <p:stCondLst>
                              <p:cond delay="2500"/>
                            </p:stCondLst>
                            <p:childTnLst>
                              <p:par>
                                <p:cTn id="17" presetID="22" presetClass="entr" presetSubtype="8" fill="hold" grpId="0" nodeType="afterEffect">
                                  <p:stCondLst>
                                    <p:cond delay="50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wipe(left)">
                                      <p:cBhvr>
                                        <p:cTn id="19" dur="500"/>
                                        <p:tgtEl>
                                          <p:spTgt spid="7">
                                            <p:txEl>
                                              <p:pRg st="2" end="2"/>
                                            </p:txEl>
                                          </p:spTgt>
                                        </p:tgtEl>
                                      </p:cBhvr>
                                    </p:animEffect>
                                  </p:childTnLst>
                                </p:cTn>
                              </p:par>
                            </p:childTnLst>
                          </p:cTn>
                        </p:par>
                        <p:par>
                          <p:cTn id="20" fill="hold">
                            <p:stCondLst>
                              <p:cond delay="3500"/>
                            </p:stCondLst>
                            <p:childTnLst>
                              <p:par>
                                <p:cTn id="21" presetID="22" presetClass="entr" presetSubtype="8" fill="hold" grpId="0" nodeType="afterEffect">
                                  <p:stCondLst>
                                    <p:cond delay="500"/>
                                  </p:stCondLst>
                                  <p:childTnLst>
                                    <p:set>
                                      <p:cBhvr>
                                        <p:cTn id="22" dur="1" fill="hold">
                                          <p:stCondLst>
                                            <p:cond delay="0"/>
                                          </p:stCondLst>
                                        </p:cTn>
                                        <p:tgtEl>
                                          <p:spTgt spid="7">
                                            <p:txEl>
                                              <p:pRg st="3" end="3"/>
                                            </p:txEl>
                                          </p:spTgt>
                                        </p:tgtEl>
                                        <p:attrNameLst>
                                          <p:attrName>style.visibility</p:attrName>
                                        </p:attrNameLst>
                                      </p:cBhvr>
                                      <p:to>
                                        <p:strVal val="visible"/>
                                      </p:to>
                                    </p:set>
                                    <p:animEffect transition="in" filter="wipe(left)">
                                      <p:cBhvr>
                                        <p:cTn id="23" dur="500"/>
                                        <p:tgtEl>
                                          <p:spTgt spid="7">
                                            <p:txEl>
                                              <p:pRg st="3" end="3"/>
                                            </p:txEl>
                                          </p:spTgt>
                                        </p:tgtEl>
                                      </p:cBhvr>
                                    </p:animEffect>
                                  </p:childTnLst>
                                </p:cTn>
                              </p:par>
                            </p:childTnLst>
                          </p:cTn>
                        </p:par>
                        <p:par>
                          <p:cTn id="24" fill="hold">
                            <p:stCondLst>
                              <p:cond delay="4500"/>
                            </p:stCondLst>
                            <p:childTnLst>
                              <p:par>
                                <p:cTn id="25" presetID="22" presetClass="entr" presetSubtype="8" fill="hold" grpId="0" nodeType="after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left)">
                                      <p:cBhvr>
                                        <p:cTn id="27" dur="500"/>
                                        <p:tgtEl>
                                          <p:spTgt spid="7">
                                            <p:txEl>
                                              <p:pRg st="4" end="4"/>
                                            </p:txEl>
                                          </p:spTgt>
                                        </p:tgtEl>
                                      </p:cBhvr>
                                    </p:animEffect>
                                  </p:childTnLst>
                                </p:cTn>
                              </p:par>
                            </p:childTnLst>
                          </p:cTn>
                        </p:par>
                        <p:par>
                          <p:cTn id="28" fill="hold">
                            <p:stCondLst>
                              <p:cond delay="5000"/>
                            </p:stCondLst>
                            <p:childTnLst>
                              <p:par>
                                <p:cTn id="29" presetID="22" presetClass="entr" presetSubtype="8" fill="hold" grpId="0" nodeType="after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Effect transition="in" filter="wipe(left)">
                                      <p:cBhvr>
                                        <p:cTn id="31" dur="500"/>
                                        <p:tgtEl>
                                          <p:spTgt spid="7">
                                            <p:txEl>
                                              <p:pRg st="5" end="5"/>
                                            </p:txEl>
                                          </p:spTgt>
                                        </p:tgtEl>
                                      </p:cBhvr>
                                    </p:animEffect>
                                  </p:childTnLst>
                                </p:cTn>
                              </p:par>
                            </p:childTnLst>
                          </p:cTn>
                        </p:par>
                        <p:par>
                          <p:cTn id="32" fill="hold">
                            <p:stCondLst>
                              <p:cond delay="5500"/>
                            </p:stCondLst>
                            <p:childTnLst>
                              <p:par>
                                <p:cTn id="33" presetID="22" presetClass="entr" presetSubtype="8" fill="hold" grpId="0" nodeType="after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animEffect transition="in" filter="wipe(left)">
                                      <p:cBhvr>
                                        <p:cTn id="35" dur="500"/>
                                        <p:tgtEl>
                                          <p:spTgt spid="7">
                                            <p:txEl>
                                              <p:pRg st="7" end="7"/>
                                            </p:txEl>
                                          </p:spTgt>
                                        </p:tgtEl>
                                      </p:cBhvr>
                                    </p:animEffect>
                                  </p:childTnLst>
                                </p:cTn>
                              </p:par>
                            </p:childTnLst>
                          </p:cTn>
                        </p:par>
                        <p:par>
                          <p:cTn id="36" fill="hold">
                            <p:stCondLst>
                              <p:cond delay="6000"/>
                            </p:stCondLst>
                            <p:childTnLst>
                              <p:par>
                                <p:cTn id="37" presetID="1" presetClass="entr" presetSubtype="0"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9" presetClass="exit" presetSubtype="0" fill="hold" nodeType="clickEffect">
                                  <p:stCondLst>
                                    <p:cond delay="0"/>
                                  </p:stCondLst>
                                  <p:childTnLst>
                                    <p:animEffect transition="out" filter="dissolve">
                                      <p:cBhvr>
                                        <p:cTn id="42" dur="500"/>
                                        <p:tgtEl>
                                          <p:spTgt spid="13"/>
                                        </p:tgtEl>
                                      </p:cBhvr>
                                    </p:animEffect>
                                    <p:set>
                                      <p:cBhvr>
                                        <p:cTn id="43" dur="1" fill="hold">
                                          <p:stCondLst>
                                            <p:cond delay="499"/>
                                          </p:stCondLst>
                                        </p:cTn>
                                        <p:tgtEl>
                                          <p:spTgt spid="13"/>
                                        </p:tgtEl>
                                        <p:attrNameLst>
                                          <p:attrName>style.visibility</p:attrName>
                                        </p:attrNameLst>
                                      </p:cBhvr>
                                      <p:to>
                                        <p:strVal val="hidden"/>
                                      </p:to>
                                    </p:set>
                                  </p:childTnLst>
                                </p:cTn>
                              </p:par>
                            </p:childTnLst>
                          </p:cTn>
                        </p:par>
                        <p:par>
                          <p:cTn id="44" fill="hold">
                            <p:stCondLst>
                              <p:cond delay="500"/>
                            </p:stCondLst>
                            <p:childTnLst>
                              <p:par>
                                <p:cTn id="45" presetID="22" presetClass="entr" presetSubtype="8" fill="hold" grpId="0" nodeType="afterEffect">
                                  <p:stCondLst>
                                    <p:cond delay="500"/>
                                  </p:stCondLst>
                                  <p:childTnLst>
                                    <p:set>
                                      <p:cBhvr>
                                        <p:cTn id="46" dur="1" fill="hold">
                                          <p:stCondLst>
                                            <p:cond delay="0"/>
                                          </p:stCondLst>
                                        </p:cTn>
                                        <p:tgtEl>
                                          <p:spTgt spid="7">
                                            <p:txEl>
                                              <p:pRg st="8" end="8"/>
                                            </p:txEl>
                                          </p:spTgt>
                                        </p:tgtEl>
                                        <p:attrNameLst>
                                          <p:attrName>style.visibility</p:attrName>
                                        </p:attrNameLst>
                                      </p:cBhvr>
                                      <p:to>
                                        <p:strVal val="visible"/>
                                      </p:to>
                                    </p:set>
                                    <p:animEffect transition="in" filter="wipe(left)">
                                      <p:cBhvr>
                                        <p:cTn id="47" dur="500"/>
                                        <p:tgtEl>
                                          <p:spTgt spid="7">
                                            <p:txEl>
                                              <p:pRg st="8" end="8"/>
                                            </p:txEl>
                                          </p:spTgt>
                                        </p:tgtEl>
                                      </p:cBhvr>
                                    </p:animEffect>
                                  </p:childTnLst>
                                </p:cTn>
                              </p:par>
                            </p:childTnLst>
                          </p:cTn>
                        </p:par>
                        <p:par>
                          <p:cTn id="48" fill="hold">
                            <p:stCondLst>
                              <p:cond delay="1500"/>
                            </p:stCondLst>
                            <p:childTnLst>
                              <p:par>
                                <p:cTn id="49" presetID="22" presetClass="entr" presetSubtype="8" fill="hold" grpId="0" nodeType="afterEffect">
                                  <p:stCondLst>
                                    <p:cond delay="500"/>
                                  </p:stCondLst>
                                  <p:childTnLst>
                                    <p:set>
                                      <p:cBhvr>
                                        <p:cTn id="50" dur="1" fill="hold">
                                          <p:stCondLst>
                                            <p:cond delay="0"/>
                                          </p:stCondLst>
                                        </p:cTn>
                                        <p:tgtEl>
                                          <p:spTgt spid="7">
                                            <p:txEl>
                                              <p:pRg st="9" end="9"/>
                                            </p:txEl>
                                          </p:spTgt>
                                        </p:tgtEl>
                                        <p:attrNameLst>
                                          <p:attrName>style.visibility</p:attrName>
                                        </p:attrNameLst>
                                      </p:cBhvr>
                                      <p:to>
                                        <p:strVal val="visible"/>
                                      </p:to>
                                    </p:set>
                                    <p:animEffect transition="in" filter="wipe(left)">
                                      <p:cBhvr>
                                        <p:cTn id="51" dur="500"/>
                                        <p:tgtEl>
                                          <p:spTgt spid="7">
                                            <p:txEl>
                                              <p:pRg st="9" end="9"/>
                                            </p:txEl>
                                          </p:spTgt>
                                        </p:tgtEl>
                                      </p:cBhvr>
                                    </p:animEffect>
                                  </p:childTnLst>
                                </p:cTn>
                              </p:par>
                            </p:childTnLst>
                          </p:cTn>
                        </p:par>
                        <p:par>
                          <p:cTn id="52" fill="hold">
                            <p:stCondLst>
                              <p:cond delay="2500"/>
                            </p:stCondLst>
                            <p:childTnLst>
                              <p:par>
                                <p:cTn id="53" presetID="22" presetClass="entr" presetSubtype="8" fill="hold" grpId="0" nodeType="afterEffect">
                                  <p:stCondLst>
                                    <p:cond delay="500"/>
                                  </p:stCondLst>
                                  <p:childTnLst>
                                    <p:set>
                                      <p:cBhvr>
                                        <p:cTn id="54" dur="1" fill="hold">
                                          <p:stCondLst>
                                            <p:cond delay="0"/>
                                          </p:stCondLst>
                                        </p:cTn>
                                        <p:tgtEl>
                                          <p:spTgt spid="7">
                                            <p:txEl>
                                              <p:pRg st="10" end="10"/>
                                            </p:txEl>
                                          </p:spTgt>
                                        </p:tgtEl>
                                        <p:attrNameLst>
                                          <p:attrName>style.visibility</p:attrName>
                                        </p:attrNameLst>
                                      </p:cBhvr>
                                      <p:to>
                                        <p:strVal val="visible"/>
                                      </p:to>
                                    </p:set>
                                    <p:animEffect transition="in" filter="wipe(left)">
                                      <p:cBhvr>
                                        <p:cTn id="55" dur="500"/>
                                        <p:tgtEl>
                                          <p:spTgt spid="7">
                                            <p:txEl>
                                              <p:pRg st="10" end="10"/>
                                            </p:txEl>
                                          </p:spTgt>
                                        </p:tgtEl>
                                      </p:cBhvr>
                                    </p:animEffect>
                                  </p:childTnLst>
                                </p:cTn>
                              </p:par>
                            </p:childTnLst>
                          </p:cTn>
                        </p:par>
                        <p:par>
                          <p:cTn id="56" fill="hold">
                            <p:stCondLst>
                              <p:cond delay="3500"/>
                            </p:stCondLst>
                            <p:childTnLst>
                              <p:par>
                                <p:cTn id="57" presetID="22" presetClass="entr" presetSubtype="8" fill="hold" grpId="0" nodeType="afterEffect">
                                  <p:stCondLst>
                                    <p:cond delay="500"/>
                                  </p:stCondLst>
                                  <p:childTnLst>
                                    <p:set>
                                      <p:cBhvr>
                                        <p:cTn id="58" dur="1" fill="hold">
                                          <p:stCondLst>
                                            <p:cond delay="0"/>
                                          </p:stCondLst>
                                        </p:cTn>
                                        <p:tgtEl>
                                          <p:spTgt spid="7">
                                            <p:txEl>
                                              <p:pRg st="11" end="11"/>
                                            </p:txEl>
                                          </p:spTgt>
                                        </p:tgtEl>
                                        <p:attrNameLst>
                                          <p:attrName>style.visibility</p:attrName>
                                        </p:attrNameLst>
                                      </p:cBhvr>
                                      <p:to>
                                        <p:strVal val="visible"/>
                                      </p:to>
                                    </p:set>
                                    <p:animEffect transition="in" filter="wipe(left)">
                                      <p:cBhvr>
                                        <p:cTn id="59" dur="500"/>
                                        <p:tgtEl>
                                          <p:spTgt spid="7">
                                            <p:txEl>
                                              <p:pRg st="11" end="11"/>
                                            </p:txEl>
                                          </p:spTgt>
                                        </p:tgtEl>
                                      </p:cBhvr>
                                    </p:animEffect>
                                  </p:childTnLst>
                                </p:cTn>
                              </p:par>
                            </p:childTnLst>
                          </p:cTn>
                        </p:par>
                        <p:par>
                          <p:cTn id="60" fill="hold">
                            <p:stCondLst>
                              <p:cond delay="4500"/>
                            </p:stCondLst>
                            <p:childTnLst>
                              <p:par>
                                <p:cTn id="61" presetID="22" presetClass="entr" presetSubtype="8" fill="hold" grpId="0" nodeType="afterEffect">
                                  <p:stCondLst>
                                    <p:cond delay="500"/>
                                  </p:stCondLst>
                                  <p:childTnLst>
                                    <p:set>
                                      <p:cBhvr>
                                        <p:cTn id="62" dur="1" fill="hold">
                                          <p:stCondLst>
                                            <p:cond delay="0"/>
                                          </p:stCondLst>
                                        </p:cTn>
                                        <p:tgtEl>
                                          <p:spTgt spid="7">
                                            <p:txEl>
                                              <p:pRg st="12" end="12"/>
                                            </p:txEl>
                                          </p:spTgt>
                                        </p:tgtEl>
                                        <p:attrNameLst>
                                          <p:attrName>style.visibility</p:attrName>
                                        </p:attrNameLst>
                                      </p:cBhvr>
                                      <p:to>
                                        <p:strVal val="visible"/>
                                      </p:to>
                                    </p:set>
                                    <p:animEffect transition="in" filter="wipe(left)">
                                      <p:cBhvr>
                                        <p:cTn id="63" dur="500"/>
                                        <p:tgtEl>
                                          <p:spTgt spid="7">
                                            <p:txEl>
                                              <p:pRg st="12" end="12"/>
                                            </p:txEl>
                                          </p:spTgt>
                                        </p:tgtEl>
                                      </p:cBhvr>
                                    </p:animEffect>
                                  </p:childTnLst>
                                </p:cTn>
                              </p:par>
                            </p:childTnLst>
                          </p:cTn>
                        </p:par>
                        <p:par>
                          <p:cTn id="64" fill="hold">
                            <p:stCondLst>
                              <p:cond delay="5500"/>
                            </p:stCondLst>
                            <p:childTnLst>
                              <p:par>
                                <p:cTn id="65" presetID="22" presetClass="entr" presetSubtype="8" fill="hold" grpId="0" nodeType="afterEffect">
                                  <p:stCondLst>
                                    <p:cond delay="500"/>
                                  </p:stCondLst>
                                  <p:childTnLst>
                                    <p:set>
                                      <p:cBhvr>
                                        <p:cTn id="66" dur="1" fill="hold">
                                          <p:stCondLst>
                                            <p:cond delay="0"/>
                                          </p:stCondLst>
                                        </p:cTn>
                                        <p:tgtEl>
                                          <p:spTgt spid="7">
                                            <p:txEl>
                                              <p:pRg st="13" end="13"/>
                                            </p:txEl>
                                          </p:spTgt>
                                        </p:tgtEl>
                                        <p:attrNameLst>
                                          <p:attrName>style.visibility</p:attrName>
                                        </p:attrNameLst>
                                      </p:cBhvr>
                                      <p:to>
                                        <p:strVal val="visible"/>
                                      </p:to>
                                    </p:set>
                                    <p:animEffect transition="in" filter="wipe(left)">
                                      <p:cBhvr>
                                        <p:cTn id="67" dur="500"/>
                                        <p:tgtEl>
                                          <p:spTgt spid="7">
                                            <p:txEl>
                                              <p:pRg st="13" end="13"/>
                                            </p:txEl>
                                          </p:spTgt>
                                        </p:tgtEl>
                                      </p:cBhvr>
                                    </p:animEffect>
                                  </p:childTnLst>
                                </p:cTn>
                              </p:par>
                            </p:childTnLst>
                          </p:cTn>
                        </p:par>
                        <p:par>
                          <p:cTn id="68" fill="hold">
                            <p:stCondLst>
                              <p:cond delay="6500"/>
                            </p:stCondLst>
                            <p:childTnLst>
                              <p:par>
                                <p:cTn id="69" presetID="22" presetClass="entr" presetSubtype="8" fill="hold" grpId="0" nodeType="afterEffect">
                                  <p:stCondLst>
                                    <p:cond delay="500"/>
                                  </p:stCondLst>
                                  <p:childTnLst>
                                    <p:set>
                                      <p:cBhvr>
                                        <p:cTn id="70" dur="1" fill="hold">
                                          <p:stCondLst>
                                            <p:cond delay="0"/>
                                          </p:stCondLst>
                                        </p:cTn>
                                        <p:tgtEl>
                                          <p:spTgt spid="7">
                                            <p:txEl>
                                              <p:pRg st="14" end="14"/>
                                            </p:txEl>
                                          </p:spTgt>
                                        </p:tgtEl>
                                        <p:attrNameLst>
                                          <p:attrName>style.visibility</p:attrName>
                                        </p:attrNameLst>
                                      </p:cBhvr>
                                      <p:to>
                                        <p:strVal val="visible"/>
                                      </p:to>
                                    </p:set>
                                    <p:animEffect transition="in" filter="wipe(left)">
                                      <p:cBhvr>
                                        <p:cTn id="71" dur="500"/>
                                        <p:tgtEl>
                                          <p:spTgt spid="7">
                                            <p:txEl>
                                              <p:pRg st="14" end="14"/>
                                            </p:txEl>
                                          </p:spTgt>
                                        </p:tgtEl>
                                      </p:cBhvr>
                                    </p:animEffect>
                                  </p:childTnLst>
                                </p:cTn>
                              </p:par>
                            </p:childTnLst>
                          </p:cTn>
                        </p:par>
                        <p:par>
                          <p:cTn id="72" fill="hold">
                            <p:stCondLst>
                              <p:cond delay="7500"/>
                            </p:stCondLst>
                            <p:childTnLst>
                              <p:par>
                                <p:cTn id="73" presetID="22" presetClass="entr" presetSubtype="8" fill="hold" grpId="0" nodeType="afterEffect">
                                  <p:stCondLst>
                                    <p:cond delay="500"/>
                                  </p:stCondLst>
                                  <p:childTnLst>
                                    <p:set>
                                      <p:cBhvr>
                                        <p:cTn id="74" dur="1" fill="hold">
                                          <p:stCondLst>
                                            <p:cond delay="0"/>
                                          </p:stCondLst>
                                        </p:cTn>
                                        <p:tgtEl>
                                          <p:spTgt spid="7">
                                            <p:txEl>
                                              <p:pRg st="15" end="15"/>
                                            </p:txEl>
                                          </p:spTgt>
                                        </p:tgtEl>
                                        <p:attrNameLst>
                                          <p:attrName>style.visibility</p:attrName>
                                        </p:attrNameLst>
                                      </p:cBhvr>
                                      <p:to>
                                        <p:strVal val="visible"/>
                                      </p:to>
                                    </p:set>
                                    <p:animEffect transition="in" filter="wipe(left)">
                                      <p:cBhvr>
                                        <p:cTn id="75" dur="500"/>
                                        <p:tgtEl>
                                          <p:spTgt spid="7">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bldLvl="5"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E513CCE-756D-4405-971E-7818B35EB7C4}"/>
              </a:ext>
            </a:extLst>
          </p:cNvPr>
          <p:cNvSpPr txBox="1">
            <a:spLocks noChangeArrowheads="1"/>
          </p:cNvSpPr>
          <p:nvPr/>
        </p:nvSpPr>
        <p:spPr bwMode="auto">
          <a:xfrm>
            <a:off x="8018512" y="1159844"/>
            <a:ext cx="3563888" cy="20162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
                <a:srgbClr val="000000"/>
              </a:buClr>
              <a:buSzPct val="100000"/>
              <a:buFontTx/>
              <a:buNone/>
              <a:tabLst/>
              <a:defRPr/>
            </a:pPr>
            <a:r>
              <a:rPr kumimoji="0" lang="fr-FR" sz="5400" b="1" i="0" u="none" strike="noStrike" kern="0" cap="none" spc="0" normalizeH="0" baseline="0" noProof="0" dirty="0">
                <a:ln>
                  <a:noFill/>
                </a:ln>
                <a:solidFill>
                  <a:schemeClr val="tx1"/>
                </a:solidFill>
                <a:effectLst/>
                <a:uLnTx/>
                <a:uFillTx/>
                <a:latin typeface="+mj-lt"/>
                <a:ea typeface="+mj-ea"/>
                <a:cs typeface="+mj-cs"/>
              </a:rPr>
              <a:t>On s’entraine</a:t>
            </a:r>
          </a:p>
        </p:txBody>
      </p:sp>
      <p:sp>
        <p:nvSpPr>
          <p:cNvPr id="5" name="Rectangle 4">
            <a:extLst>
              <a:ext uri="{FF2B5EF4-FFF2-40B4-BE49-F238E27FC236}">
                <a16:creationId xmlns:a16="http://schemas.microsoft.com/office/drawing/2014/main" id="{C525A766-ECE4-49FA-88C4-67685D7B5CC2}"/>
              </a:ext>
            </a:extLst>
          </p:cNvPr>
          <p:cNvSpPr/>
          <p:nvPr/>
        </p:nvSpPr>
        <p:spPr>
          <a:xfrm>
            <a:off x="1205956" y="92193"/>
            <a:ext cx="5531174" cy="667361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3" name="Tableau 2">
            <a:extLst>
              <a:ext uri="{FF2B5EF4-FFF2-40B4-BE49-F238E27FC236}">
                <a16:creationId xmlns:a16="http://schemas.microsoft.com/office/drawing/2014/main" id="{7596DBF4-0241-42A3-8785-820BD558027B}"/>
              </a:ext>
            </a:extLst>
          </p:cNvPr>
          <p:cNvGraphicFramePr>
            <a:graphicFrameLocks noGrp="1"/>
          </p:cNvGraphicFramePr>
          <p:nvPr>
            <p:extLst>
              <p:ext uri="{D42A27DB-BD31-4B8C-83A1-F6EECF244321}">
                <p14:modId xmlns:p14="http://schemas.microsoft.com/office/powerpoint/2010/main" val="3537644481"/>
              </p:ext>
            </p:extLst>
          </p:nvPr>
        </p:nvGraphicFramePr>
        <p:xfrm>
          <a:off x="1205956" y="92193"/>
          <a:ext cx="5531174" cy="6673614"/>
        </p:xfrm>
        <a:graphic>
          <a:graphicData uri="http://schemas.openxmlformats.org/drawingml/2006/table">
            <a:tbl>
              <a:tblPr/>
              <a:tblGrid>
                <a:gridCol w="746708">
                  <a:extLst>
                    <a:ext uri="{9D8B030D-6E8A-4147-A177-3AD203B41FA5}">
                      <a16:colId xmlns:a16="http://schemas.microsoft.com/office/drawing/2014/main" val="20000"/>
                    </a:ext>
                  </a:extLst>
                </a:gridCol>
                <a:gridCol w="2544342">
                  <a:extLst>
                    <a:ext uri="{9D8B030D-6E8A-4147-A177-3AD203B41FA5}">
                      <a16:colId xmlns:a16="http://schemas.microsoft.com/office/drawing/2014/main" val="20001"/>
                    </a:ext>
                  </a:extLst>
                </a:gridCol>
                <a:gridCol w="746708">
                  <a:extLst>
                    <a:ext uri="{9D8B030D-6E8A-4147-A177-3AD203B41FA5}">
                      <a16:colId xmlns:a16="http://schemas.microsoft.com/office/drawing/2014/main" val="20002"/>
                    </a:ext>
                  </a:extLst>
                </a:gridCol>
                <a:gridCol w="746708">
                  <a:extLst>
                    <a:ext uri="{9D8B030D-6E8A-4147-A177-3AD203B41FA5}">
                      <a16:colId xmlns:a16="http://schemas.microsoft.com/office/drawing/2014/main" val="20003"/>
                    </a:ext>
                  </a:extLst>
                </a:gridCol>
                <a:gridCol w="746708">
                  <a:extLst>
                    <a:ext uri="{9D8B030D-6E8A-4147-A177-3AD203B41FA5}">
                      <a16:colId xmlns:a16="http://schemas.microsoft.com/office/drawing/2014/main" val="20004"/>
                    </a:ext>
                  </a:extLst>
                </a:gridCol>
              </a:tblGrid>
              <a:tr h="406291">
                <a:tc gridSpan="5">
                  <a:txBody>
                    <a:bodyPr/>
                    <a:lstStyle/>
                    <a:p>
                      <a:pPr algn="ctr" fontAlgn="ctr"/>
                      <a:r>
                        <a:rPr lang="fr-FR" sz="1400" b="1" i="0" u="none" strike="noStrike" dirty="0">
                          <a:solidFill>
                            <a:srgbClr val="000000"/>
                          </a:solidFill>
                          <a:latin typeface="Tahoma"/>
                        </a:rPr>
                        <a:t>FICHE D'APPRENTISSAGE N°6 :</a:t>
                      </a:r>
                      <a:br>
                        <a:rPr lang="fr-FR" sz="1400" b="1" i="0" u="none" strike="noStrike" dirty="0">
                          <a:solidFill>
                            <a:srgbClr val="000000"/>
                          </a:solidFill>
                          <a:latin typeface="Tahoma"/>
                        </a:rPr>
                      </a:br>
                      <a:r>
                        <a:rPr lang="fr-FR" sz="1400" b="1" i="0" u="none" strike="noStrike" dirty="0">
                          <a:solidFill>
                            <a:srgbClr val="000000"/>
                          </a:solidFill>
                          <a:latin typeface="Tahoma"/>
                        </a:rPr>
                        <a:t>SECOURS</a:t>
                      </a:r>
                    </a:p>
                  </a:txBody>
                  <a:tcPr marL="4403" marR="4403" marT="44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168150">
                <a:tc gridSpan="5">
                  <a:txBody>
                    <a:bodyPr/>
                    <a:lstStyle/>
                    <a:p>
                      <a:pPr algn="ctr" fontAlgn="ctr"/>
                      <a:r>
                        <a:rPr lang="fr-FR" sz="900" b="1" i="0" u="none" strike="noStrike" dirty="0">
                          <a:solidFill>
                            <a:srgbClr val="000000"/>
                          </a:solidFill>
                          <a:latin typeface="Tahoma"/>
                        </a:rPr>
                        <a:t> </a:t>
                      </a:r>
                    </a:p>
                  </a:txBody>
                  <a:tcPr marL="4403" marR="4403" marT="440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1"/>
                  </a:ext>
                </a:extLst>
              </a:tr>
              <a:tr h="734402">
                <a:tc gridSpan="5">
                  <a:txBody>
                    <a:bodyPr/>
                    <a:lstStyle/>
                    <a:p>
                      <a:pPr algn="ctr" fontAlgn="ctr"/>
                      <a:r>
                        <a:rPr lang="fr-FR" sz="2800" b="1" i="0" u="none" strike="noStrike" dirty="0">
                          <a:solidFill>
                            <a:srgbClr val="000000"/>
                          </a:solidFill>
                          <a:latin typeface="Tahoma"/>
                        </a:rPr>
                        <a:t>LA VICTIME SE PLAINT DE MALAISE.</a:t>
                      </a:r>
                    </a:p>
                  </a:txBody>
                  <a:tcPr marL="4403" marR="4403" marT="44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2"/>
                  </a:ext>
                </a:extLst>
              </a:tr>
              <a:tr h="155215">
                <a:tc gridSpan="5">
                  <a:txBody>
                    <a:bodyPr/>
                    <a:lstStyle/>
                    <a:p>
                      <a:pPr algn="ctr" fontAlgn="ctr"/>
                      <a:r>
                        <a:rPr lang="fr-FR" sz="800" b="0" i="0" u="none" strike="noStrike">
                          <a:solidFill>
                            <a:srgbClr val="000000"/>
                          </a:solidFill>
                          <a:latin typeface="Tahoma"/>
                        </a:rPr>
                        <a:t> </a:t>
                      </a:r>
                    </a:p>
                  </a:txBody>
                  <a:tcPr marL="4403" marR="4403" marT="440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3"/>
                  </a:ext>
                </a:extLst>
              </a:tr>
              <a:tr h="187551">
                <a:tc rowSpan="2" gridSpan="2">
                  <a:txBody>
                    <a:bodyPr/>
                    <a:lstStyle/>
                    <a:p>
                      <a:pPr algn="ctr" fontAlgn="ctr"/>
                      <a:r>
                        <a:rPr lang="fr-FR" sz="1100" b="1" i="0" u="none" strike="noStrike" dirty="0">
                          <a:solidFill>
                            <a:srgbClr val="000000"/>
                          </a:solidFill>
                          <a:latin typeface="Tahoma"/>
                        </a:rPr>
                        <a:t>ETAPES</a:t>
                      </a:r>
                    </a:p>
                  </a:txBody>
                  <a:tcPr marL="4403" marR="4403" marT="440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fr-FR"/>
                    </a:p>
                  </a:txBody>
                  <a:tcPr/>
                </a:tc>
                <a:tc gridSpan="3">
                  <a:txBody>
                    <a:bodyPr/>
                    <a:lstStyle/>
                    <a:p>
                      <a:pPr algn="ctr" fontAlgn="ctr"/>
                      <a:r>
                        <a:rPr lang="fr-FR" sz="1100" b="1" i="0" u="none" strike="noStrike" dirty="0">
                          <a:solidFill>
                            <a:srgbClr val="000000"/>
                          </a:solidFill>
                          <a:latin typeface="Tahoma"/>
                        </a:rPr>
                        <a:t>Observations</a:t>
                      </a:r>
                    </a:p>
                  </a:txBody>
                  <a:tcPr marL="4403" marR="4403" marT="440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4"/>
                  </a:ext>
                </a:extLst>
              </a:tr>
              <a:tr h="169322">
                <a:tc gridSpan="2" vMerge="1">
                  <a:txBody>
                    <a:bodyPr/>
                    <a:lstStyle/>
                    <a:p>
                      <a:endParaRPr lang="fr-FR"/>
                    </a:p>
                  </a:txBody>
                  <a:tcPr/>
                </a:tc>
                <a:tc hMerge="1" vMerge="1">
                  <a:txBody>
                    <a:bodyPr/>
                    <a:lstStyle/>
                    <a:p>
                      <a:endParaRPr lang="fr-FR"/>
                    </a:p>
                  </a:txBody>
                  <a:tcPr/>
                </a:tc>
                <a:tc>
                  <a:txBody>
                    <a:bodyPr/>
                    <a:lstStyle/>
                    <a:p>
                      <a:pPr algn="ctr" fontAlgn="ctr"/>
                      <a:r>
                        <a:rPr lang="fr-FR" sz="1050" b="1" i="0" u="none" strike="noStrike" dirty="0">
                          <a:solidFill>
                            <a:srgbClr val="000000"/>
                          </a:solidFill>
                          <a:latin typeface="Tahoma"/>
                        </a:rPr>
                        <a:t>OUI</a:t>
                      </a:r>
                    </a:p>
                  </a:txBody>
                  <a:tcPr marL="4403" marR="4403" marT="4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fr-FR" sz="1050" b="1" i="0" u="none" strike="noStrike" dirty="0">
                          <a:solidFill>
                            <a:srgbClr val="000000"/>
                          </a:solidFill>
                          <a:latin typeface="Tahoma"/>
                        </a:rPr>
                        <a:t>A revoir</a:t>
                      </a:r>
                    </a:p>
                  </a:txBody>
                  <a:tcPr marL="4403" marR="4403" marT="4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1" i="0" u="none" strike="noStrike" dirty="0">
                          <a:solidFill>
                            <a:srgbClr val="000000"/>
                          </a:solidFill>
                          <a:latin typeface="Tahoma"/>
                        </a:rPr>
                        <a:t>NON</a:t>
                      </a:r>
                    </a:p>
                  </a:txBody>
                  <a:tcPr marL="4403" marR="4403" marT="440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5"/>
                  </a:ext>
                </a:extLst>
              </a:tr>
              <a:tr h="239290">
                <a:tc>
                  <a:txBody>
                    <a:bodyPr/>
                    <a:lstStyle/>
                    <a:p>
                      <a:pPr algn="ctr" fontAlgn="ctr"/>
                      <a:r>
                        <a:rPr lang="fr-FR" sz="1100" b="1" i="0" u="none" strike="noStrike">
                          <a:solidFill>
                            <a:srgbClr val="000000"/>
                          </a:solidFill>
                          <a:latin typeface="Tahoma"/>
                        </a:rPr>
                        <a:t>1</a:t>
                      </a:r>
                    </a:p>
                  </a:txBody>
                  <a:tcPr marL="4403" marR="4403" marT="440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100" b="1" i="0" u="none" strike="noStrike" dirty="0">
                          <a:solidFill>
                            <a:srgbClr val="000000"/>
                          </a:solidFill>
                          <a:latin typeface="Tahoma"/>
                        </a:rPr>
                        <a:t>METTRE AU REPOS.</a:t>
                      </a:r>
                    </a:p>
                  </a:txBody>
                  <a:tcPr marL="4403" marR="4403" marT="4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800" b="0" i="0" u="none" strike="noStrike">
                          <a:solidFill>
                            <a:srgbClr val="000000"/>
                          </a:solidFill>
                          <a:latin typeface="Tahoma"/>
                        </a:rPr>
                        <a:t> </a:t>
                      </a:r>
                    </a:p>
                  </a:txBody>
                  <a:tcPr marL="4403" marR="4403" marT="4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ctr"/>
                      <a:r>
                        <a:rPr lang="fr-FR" sz="800" b="0" i="0" u="none" strike="noStrike">
                          <a:solidFill>
                            <a:srgbClr val="000000"/>
                          </a:solidFill>
                          <a:latin typeface="Tahoma"/>
                        </a:rPr>
                        <a:t> </a:t>
                      </a:r>
                    </a:p>
                  </a:txBody>
                  <a:tcPr marL="4403" marR="4403" marT="4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ctr"/>
                      <a:r>
                        <a:rPr lang="fr-FR" sz="800" b="0" i="0" u="none" strike="noStrike">
                          <a:solidFill>
                            <a:srgbClr val="000000"/>
                          </a:solidFill>
                          <a:latin typeface="Tahoma"/>
                        </a:rPr>
                        <a:t> </a:t>
                      </a:r>
                    </a:p>
                  </a:txBody>
                  <a:tcPr marL="4403" marR="4403" marT="440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0006"/>
                  </a:ext>
                </a:extLst>
              </a:tr>
              <a:tr h="375104">
                <a:tc gridSpan="2">
                  <a:txBody>
                    <a:bodyPr/>
                    <a:lstStyle/>
                    <a:p>
                      <a:pPr algn="l" fontAlgn="ctr"/>
                      <a:r>
                        <a:rPr lang="fr-FR" sz="1100" b="1" i="0" u="none" strike="noStrike">
                          <a:solidFill>
                            <a:srgbClr val="000000"/>
                          </a:solidFill>
                          <a:latin typeface="Tahoma"/>
                        </a:rPr>
                        <a:t>Allongé</a:t>
                      </a:r>
                    </a:p>
                  </a:txBody>
                  <a:tcPr marL="4403" marR="4403" marT="440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l" fontAlgn="ctr"/>
                      <a:r>
                        <a:rPr lang="fr-FR" sz="800" b="1" i="0" u="none" strike="noStrike">
                          <a:solidFill>
                            <a:srgbClr val="000000"/>
                          </a:solidFill>
                          <a:latin typeface="Tahoma"/>
                        </a:rPr>
                        <a:t> </a:t>
                      </a:r>
                    </a:p>
                  </a:txBody>
                  <a:tcPr marL="4403" marR="4403" marT="4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800" b="1" i="0" u="none" strike="noStrike">
                          <a:solidFill>
                            <a:srgbClr val="000000"/>
                          </a:solidFill>
                          <a:latin typeface="Tahoma"/>
                        </a:rPr>
                        <a:t> </a:t>
                      </a:r>
                    </a:p>
                  </a:txBody>
                  <a:tcPr marL="4403" marR="4403" marT="4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ctr"/>
                      <a:r>
                        <a:rPr lang="fr-FR" sz="800" b="1" i="0" u="none" strike="noStrike">
                          <a:solidFill>
                            <a:srgbClr val="000000"/>
                          </a:solidFill>
                          <a:latin typeface="Tahoma"/>
                        </a:rPr>
                        <a:t> </a:t>
                      </a:r>
                    </a:p>
                  </a:txBody>
                  <a:tcPr marL="4403" marR="4403" marT="440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75104">
                <a:tc gridSpan="2">
                  <a:txBody>
                    <a:bodyPr/>
                    <a:lstStyle/>
                    <a:p>
                      <a:pPr algn="l" fontAlgn="ctr"/>
                      <a:r>
                        <a:rPr lang="fr-FR" sz="1100" b="1" i="0" u="none" strike="noStrike" dirty="0">
                          <a:solidFill>
                            <a:srgbClr val="000000"/>
                          </a:solidFill>
                          <a:latin typeface="Tahoma"/>
                        </a:rPr>
                        <a:t>Assis</a:t>
                      </a:r>
                    </a:p>
                  </a:txBody>
                  <a:tcPr marL="4403" marR="4403" marT="440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l" fontAlgn="ctr"/>
                      <a:r>
                        <a:rPr lang="fr-FR" sz="800" b="1" i="0" u="none" strike="noStrike">
                          <a:solidFill>
                            <a:srgbClr val="000000"/>
                          </a:solidFill>
                          <a:latin typeface="Tahoma"/>
                        </a:rPr>
                        <a:t> </a:t>
                      </a:r>
                    </a:p>
                  </a:txBody>
                  <a:tcPr marL="4403" marR="4403" marT="4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800" b="1" i="0" u="none" strike="noStrike">
                          <a:solidFill>
                            <a:srgbClr val="000000"/>
                          </a:solidFill>
                          <a:latin typeface="Tahoma"/>
                        </a:rPr>
                        <a:t> </a:t>
                      </a:r>
                    </a:p>
                  </a:txBody>
                  <a:tcPr marL="4403" marR="4403" marT="4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ctr"/>
                      <a:r>
                        <a:rPr lang="fr-FR" sz="800" b="1" i="0" u="none" strike="noStrike">
                          <a:solidFill>
                            <a:srgbClr val="000000"/>
                          </a:solidFill>
                          <a:latin typeface="Tahoma"/>
                        </a:rPr>
                        <a:t> </a:t>
                      </a:r>
                    </a:p>
                  </a:txBody>
                  <a:tcPr marL="4403" marR="4403" marT="440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48748">
                <a:tc gridSpan="5">
                  <a:txBody>
                    <a:bodyPr/>
                    <a:lstStyle/>
                    <a:p>
                      <a:pPr algn="ctr" fontAlgn="ctr"/>
                      <a:r>
                        <a:rPr lang="fr-FR" sz="800" b="0" i="0" u="none" strike="noStrike">
                          <a:solidFill>
                            <a:srgbClr val="FF0000"/>
                          </a:solidFill>
                          <a:latin typeface="Tahoma"/>
                        </a:rPr>
                        <a:t> </a:t>
                      </a:r>
                    </a:p>
                  </a:txBody>
                  <a:tcPr marL="4403" marR="4403" marT="44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9"/>
                  </a:ext>
                </a:extLst>
              </a:tr>
              <a:tr h="369834">
                <a:tc>
                  <a:txBody>
                    <a:bodyPr/>
                    <a:lstStyle/>
                    <a:p>
                      <a:pPr algn="ctr" fontAlgn="ctr"/>
                      <a:r>
                        <a:rPr lang="fr-FR" sz="1100" b="1" i="0" u="none" strike="noStrike">
                          <a:solidFill>
                            <a:srgbClr val="000000"/>
                          </a:solidFill>
                          <a:latin typeface="Tahoma"/>
                        </a:rPr>
                        <a:t>2</a:t>
                      </a:r>
                    </a:p>
                  </a:txBody>
                  <a:tcPr marL="4403" marR="4403" marT="440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100" b="1" i="0" u="none" strike="noStrike" dirty="0">
                          <a:solidFill>
                            <a:srgbClr val="000000"/>
                          </a:solidFill>
                          <a:latin typeface="Tahoma"/>
                        </a:rPr>
                        <a:t>ANALYSER L'ETAT DE LA VICTIME.</a:t>
                      </a:r>
                    </a:p>
                  </a:txBody>
                  <a:tcPr marL="4403" marR="4403" marT="4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800" b="0" i="0" u="none" strike="noStrike">
                          <a:solidFill>
                            <a:srgbClr val="000000"/>
                          </a:solidFill>
                          <a:latin typeface="Tahoma"/>
                        </a:rPr>
                        <a:t> </a:t>
                      </a:r>
                    </a:p>
                  </a:txBody>
                  <a:tcPr marL="4403" marR="4403" marT="4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ctr"/>
                      <a:r>
                        <a:rPr lang="fr-FR" sz="800" b="0" i="0" u="none" strike="noStrike">
                          <a:solidFill>
                            <a:srgbClr val="000000"/>
                          </a:solidFill>
                          <a:latin typeface="Tahoma"/>
                        </a:rPr>
                        <a:t> </a:t>
                      </a:r>
                    </a:p>
                  </a:txBody>
                  <a:tcPr marL="4403" marR="4403" marT="4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ctr"/>
                      <a:r>
                        <a:rPr lang="fr-FR" sz="800" b="0" i="0" u="none" strike="noStrike">
                          <a:solidFill>
                            <a:srgbClr val="000000"/>
                          </a:solidFill>
                          <a:latin typeface="Tahoma"/>
                        </a:rPr>
                        <a:t> </a:t>
                      </a:r>
                    </a:p>
                  </a:txBody>
                  <a:tcPr marL="4403" marR="4403" marT="440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0010"/>
                  </a:ext>
                </a:extLst>
              </a:tr>
              <a:tr h="375104">
                <a:tc gridSpan="2">
                  <a:txBody>
                    <a:bodyPr/>
                    <a:lstStyle/>
                    <a:p>
                      <a:pPr algn="l" fontAlgn="ctr"/>
                      <a:r>
                        <a:rPr lang="fr-FR" sz="1100" b="1" i="0" u="none" strike="noStrike" dirty="0">
                          <a:solidFill>
                            <a:srgbClr val="000000"/>
                          </a:solidFill>
                          <a:latin typeface="Tahoma"/>
                        </a:rPr>
                        <a:t>Observer les signes anormaux </a:t>
                      </a:r>
                      <a:br>
                        <a:rPr lang="fr-FR" sz="1100" b="1" i="0" u="none" strike="noStrike" dirty="0">
                          <a:solidFill>
                            <a:srgbClr val="000000"/>
                          </a:solidFill>
                          <a:latin typeface="Tahoma"/>
                        </a:rPr>
                      </a:br>
                      <a:r>
                        <a:rPr lang="fr-FR" sz="1100" b="1" i="0" u="none" strike="noStrike" dirty="0">
                          <a:solidFill>
                            <a:srgbClr val="000000"/>
                          </a:solidFill>
                          <a:latin typeface="Tahoma"/>
                        </a:rPr>
                        <a:t>     ( </a:t>
                      </a:r>
                      <a:r>
                        <a:rPr lang="fr-FR" sz="1100" b="1" i="0" u="none" strike="noStrike" dirty="0" err="1">
                          <a:solidFill>
                            <a:srgbClr val="000000"/>
                          </a:solidFill>
                          <a:latin typeface="Tahoma"/>
                        </a:rPr>
                        <a:t>paleur</a:t>
                      </a:r>
                      <a:r>
                        <a:rPr lang="fr-FR" sz="1100" b="1" i="0" u="none" strike="noStrike" dirty="0">
                          <a:solidFill>
                            <a:srgbClr val="000000"/>
                          </a:solidFill>
                          <a:latin typeface="Tahoma"/>
                        </a:rPr>
                        <a:t>, sueurs, etc. …)</a:t>
                      </a:r>
                    </a:p>
                  </a:txBody>
                  <a:tcPr marL="4403" marR="4403" marT="440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l" fontAlgn="ctr"/>
                      <a:r>
                        <a:rPr lang="fr-FR" sz="800" b="1" i="0" u="none" strike="noStrike">
                          <a:solidFill>
                            <a:srgbClr val="000000"/>
                          </a:solidFill>
                          <a:latin typeface="Tahoma"/>
                        </a:rPr>
                        <a:t> </a:t>
                      </a:r>
                    </a:p>
                  </a:txBody>
                  <a:tcPr marL="4403" marR="4403" marT="4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800" b="1" i="0" u="none" strike="noStrike">
                          <a:solidFill>
                            <a:srgbClr val="000000"/>
                          </a:solidFill>
                          <a:latin typeface="Tahoma"/>
                        </a:rPr>
                        <a:t> </a:t>
                      </a:r>
                    </a:p>
                  </a:txBody>
                  <a:tcPr marL="4403" marR="4403" marT="4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ctr"/>
                      <a:r>
                        <a:rPr lang="fr-FR" sz="800" b="1" i="0" u="none" strike="noStrike">
                          <a:solidFill>
                            <a:srgbClr val="000000"/>
                          </a:solidFill>
                          <a:latin typeface="Tahoma"/>
                        </a:rPr>
                        <a:t> </a:t>
                      </a:r>
                    </a:p>
                  </a:txBody>
                  <a:tcPr marL="4403" marR="4403" marT="440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63162">
                <a:tc gridSpan="5">
                  <a:txBody>
                    <a:bodyPr/>
                    <a:lstStyle/>
                    <a:p>
                      <a:pPr algn="ctr" fontAlgn="ctr"/>
                      <a:r>
                        <a:rPr lang="fr-FR" sz="900" b="1" i="0" u="none" strike="noStrike">
                          <a:solidFill>
                            <a:srgbClr val="FF0000"/>
                          </a:solidFill>
                          <a:latin typeface="Tahoma"/>
                        </a:rPr>
                        <a:t> </a:t>
                      </a:r>
                    </a:p>
                  </a:txBody>
                  <a:tcPr marL="4403" marR="4403" marT="44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12"/>
                  </a:ext>
                </a:extLst>
              </a:tr>
              <a:tr h="239290">
                <a:tc>
                  <a:txBody>
                    <a:bodyPr/>
                    <a:lstStyle/>
                    <a:p>
                      <a:pPr algn="ctr" fontAlgn="ctr"/>
                      <a:r>
                        <a:rPr lang="fr-FR" sz="1100" b="1" i="0" u="none" strike="noStrike">
                          <a:solidFill>
                            <a:srgbClr val="000000"/>
                          </a:solidFill>
                          <a:latin typeface="Tahoma"/>
                        </a:rPr>
                        <a:t>3</a:t>
                      </a:r>
                    </a:p>
                  </a:txBody>
                  <a:tcPr marL="4403" marR="4403" marT="440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100" b="1" i="0" u="none" strike="noStrike" dirty="0">
                          <a:solidFill>
                            <a:srgbClr val="000000"/>
                          </a:solidFill>
                          <a:latin typeface="Tahoma"/>
                        </a:rPr>
                        <a:t>QUESTIONNER.</a:t>
                      </a:r>
                    </a:p>
                  </a:txBody>
                  <a:tcPr marL="4403" marR="4403" marT="4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800" b="0" i="0" u="none" strike="noStrike" dirty="0">
                          <a:solidFill>
                            <a:srgbClr val="000000"/>
                          </a:solidFill>
                          <a:latin typeface="Tahoma"/>
                        </a:rPr>
                        <a:t> </a:t>
                      </a:r>
                    </a:p>
                  </a:txBody>
                  <a:tcPr marL="4403" marR="4403" marT="4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ctr"/>
                      <a:r>
                        <a:rPr lang="fr-FR" sz="800" b="0" i="0" u="none" strike="noStrike">
                          <a:solidFill>
                            <a:srgbClr val="000000"/>
                          </a:solidFill>
                          <a:latin typeface="Tahoma"/>
                        </a:rPr>
                        <a:t> </a:t>
                      </a:r>
                    </a:p>
                  </a:txBody>
                  <a:tcPr marL="4403" marR="4403" marT="4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ctr"/>
                      <a:r>
                        <a:rPr lang="fr-FR" sz="800" b="0" i="0" u="none" strike="noStrike">
                          <a:solidFill>
                            <a:srgbClr val="000000"/>
                          </a:solidFill>
                          <a:latin typeface="Tahoma"/>
                        </a:rPr>
                        <a:t> </a:t>
                      </a:r>
                    </a:p>
                  </a:txBody>
                  <a:tcPr marL="4403" marR="4403" marT="440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0013"/>
                  </a:ext>
                </a:extLst>
              </a:tr>
              <a:tr h="375104">
                <a:tc gridSpan="2">
                  <a:txBody>
                    <a:bodyPr/>
                    <a:lstStyle/>
                    <a:p>
                      <a:pPr algn="l" fontAlgn="ctr"/>
                      <a:r>
                        <a:rPr lang="fr-FR" sz="1100" b="1" i="0" u="none" strike="noStrike">
                          <a:solidFill>
                            <a:srgbClr val="000000"/>
                          </a:solidFill>
                          <a:latin typeface="Tahoma"/>
                        </a:rPr>
                        <a:t>Quel âge à la victime ?</a:t>
                      </a:r>
                    </a:p>
                  </a:txBody>
                  <a:tcPr marL="4403" marR="4403" marT="440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l" fontAlgn="ctr"/>
                      <a:r>
                        <a:rPr lang="fr-FR" sz="800" b="1" i="0" u="none" strike="noStrike" dirty="0">
                          <a:solidFill>
                            <a:srgbClr val="000000"/>
                          </a:solidFill>
                          <a:latin typeface="Tahoma"/>
                        </a:rPr>
                        <a:t> </a:t>
                      </a:r>
                    </a:p>
                  </a:txBody>
                  <a:tcPr marL="4403" marR="4403" marT="4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800" b="1" i="0" u="none" strike="noStrike">
                          <a:solidFill>
                            <a:srgbClr val="000000"/>
                          </a:solidFill>
                          <a:latin typeface="Tahoma"/>
                        </a:rPr>
                        <a:t> </a:t>
                      </a:r>
                    </a:p>
                  </a:txBody>
                  <a:tcPr marL="4403" marR="4403" marT="4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ctr"/>
                      <a:r>
                        <a:rPr lang="fr-FR" sz="800" b="1" i="0" u="none" strike="noStrike">
                          <a:solidFill>
                            <a:srgbClr val="000000"/>
                          </a:solidFill>
                          <a:latin typeface="Tahoma"/>
                        </a:rPr>
                        <a:t> </a:t>
                      </a:r>
                    </a:p>
                  </a:txBody>
                  <a:tcPr marL="4403" marR="4403" marT="440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375104">
                <a:tc gridSpan="2">
                  <a:txBody>
                    <a:bodyPr/>
                    <a:lstStyle/>
                    <a:p>
                      <a:pPr algn="l" fontAlgn="ctr"/>
                      <a:r>
                        <a:rPr lang="fr-FR" sz="1100" b="1" i="0" u="none" strike="noStrike">
                          <a:solidFill>
                            <a:srgbClr val="000000"/>
                          </a:solidFill>
                          <a:latin typeface="Tahoma"/>
                        </a:rPr>
                        <a:t>Où a-t-elle mal ?</a:t>
                      </a:r>
                      <a:br>
                        <a:rPr lang="fr-FR" sz="1100" b="1" i="0" u="none" strike="noStrike">
                          <a:solidFill>
                            <a:srgbClr val="000000"/>
                          </a:solidFill>
                          <a:latin typeface="Tahoma"/>
                        </a:rPr>
                      </a:br>
                      <a:r>
                        <a:rPr lang="fr-FR" sz="1100" b="1" i="0" u="none" strike="noStrike">
                          <a:solidFill>
                            <a:srgbClr val="000000"/>
                          </a:solidFill>
                          <a:latin typeface="Tahoma"/>
                        </a:rPr>
                        <a:t>Quel est le type de douleurs ?</a:t>
                      </a:r>
                    </a:p>
                  </a:txBody>
                  <a:tcPr marL="4403" marR="4403" marT="440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l" fontAlgn="ctr"/>
                      <a:r>
                        <a:rPr lang="fr-FR" sz="800" b="1" i="0" u="none" strike="noStrike" dirty="0">
                          <a:solidFill>
                            <a:srgbClr val="000000"/>
                          </a:solidFill>
                          <a:latin typeface="Tahoma"/>
                        </a:rPr>
                        <a:t> </a:t>
                      </a:r>
                    </a:p>
                  </a:txBody>
                  <a:tcPr marL="4403" marR="4403" marT="4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800" b="1" i="0" u="none" strike="noStrike">
                          <a:solidFill>
                            <a:srgbClr val="000000"/>
                          </a:solidFill>
                          <a:latin typeface="Tahoma"/>
                        </a:rPr>
                        <a:t> </a:t>
                      </a:r>
                    </a:p>
                  </a:txBody>
                  <a:tcPr marL="4403" marR="4403" marT="4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ctr"/>
                      <a:r>
                        <a:rPr lang="fr-FR" sz="800" b="1" i="0" u="none" strike="noStrike">
                          <a:solidFill>
                            <a:srgbClr val="000000"/>
                          </a:solidFill>
                          <a:latin typeface="Tahoma"/>
                        </a:rPr>
                        <a:t> </a:t>
                      </a:r>
                    </a:p>
                  </a:txBody>
                  <a:tcPr marL="4403" marR="4403" marT="440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375104">
                <a:tc gridSpan="2">
                  <a:txBody>
                    <a:bodyPr/>
                    <a:lstStyle/>
                    <a:p>
                      <a:pPr algn="l" fontAlgn="ctr"/>
                      <a:r>
                        <a:rPr lang="fr-FR" sz="1100" b="1" i="0" u="none" strike="noStrike" dirty="0">
                          <a:solidFill>
                            <a:srgbClr val="000000"/>
                          </a:solidFill>
                          <a:latin typeface="Tahoma"/>
                        </a:rPr>
                        <a:t>Depuis combien de temps a-t-elle mal ?</a:t>
                      </a:r>
                    </a:p>
                  </a:txBody>
                  <a:tcPr marL="4403" marR="4403" marT="440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l" fontAlgn="ctr"/>
                      <a:r>
                        <a:rPr lang="fr-FR" sz="800" b="1" i="0" u="none" strike="noStrike" dirty="0">
                          <a:solidFill>
                            <a:srgbClr val="000000"/>
                          </a:solidFill>
                          <a:latin typeface="Tahoma"/>
                        </a:rPr>
                        <a:t> </a:t>
                      </a:r>
                    </a:p>
                  </a:txBody>
                  <a:tcPr marL="4403" marR="4403" marT="4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800" b="1" i="0" u="none" strike="noStrike">
                          <a:solidFill>
                            <a:srgbClr val="000000"/>
                          </a:solidFill>
                          <a:latin typeface="Tahoma"/>
                        </a:rPr>
                        <a:t> </a:t>
                      </a:r>
                    </a:p>
                  </a:txBody>
                  <a:tcPr marL="4403" marR="4403" marT="4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ctr"/>
                      <a:r>
                        <a:rPr lang="fr-FR" sz="800" b="1" i="0" u="none" strike="noStrike">
                          <a:solidFill>
                            <a:srgbClr val="000000"/>
                          </a:solidFill>
                          <a:latin typeface="Tahoma"/>
                        </a:rPr>
                        <a:t> </a:t>
                      </a:r>
                    </a:p>
                  </a:txBody>
                  <a:tcPr marL="4403" marR="4403" marT="440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375104">
                <a:tc gridSpan="2">
                  <a:txBody>
                    <a:bodyPr/>
                    <a:lstStyle/>
                    <a:p>
                      <a:pPr algn="l" fontAlgn="ctr"/>
                      <a:r>
                        <a:rPr lang="fr-FR" sz="1100" b="1" i="0" u="none" strike="noStrike" dirty="0">
                          <a:solidFill>
                            <a:srgbClr val="000000"/>
                          </a:solidFill>
                          <a:latin typeface="Tahoma"/>
                        </a:rPr>
                        <a:t>Est-ce la première fois ?</a:t>
                      </a:r>
                    </a:p>
                  </a:txBody>
                  <a:tcPr marL="7619" marR="7619"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l" fontAlgn="ctr"/>
                      <a:r>
                        <a:rPr lang="fr-FR" sz="800" b="1" i="0" u="none" strike="noStrike" dirty="0">
                          <a:solidFill>
                            <a:srgbClr val="000000"/>
                          </a:solidFill>
                          <a:latin typeface="Tahoma"/>
                        </a:rPr>
                        <a:t> </a:t>
                      </a:r>
                    </a:p>
                  </a:txBody>
                  <a:tcPr marL="4403" marR="4403" marT="4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800" b="1" i="0" u="none" strike="noStrike">
                          <a:solidFill>
                            <a:srgbClr val="000000"/>
                          </a:solidFill>
                          <a:latin typeface="Tahoma"/>
                        </a:rPr>
                        <a:t> </a:t>
                      </a:r>
                    </a:p>
                  </a:txBody>
                  <a:tcPr marL="4403" marR="4403" marT="4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ctr"/>
                      <a:r>
                        <a:rPr lang="fr-FR" sz="800" b="1" i="0" u="none" strike="noStrike">
                          <a:solidFill>
                            <a:srgbClr val="000000"/>
                          </a:solidFill>
                          <a:latin typeface="Tahoma"/>
                        </a:rPr>
                        <a:t> </a:t>
                      </a:r>
                    </a:p>
                  </a:txBody>
                  <a:tcPr marL="4403" marR="4403" marT="440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375104">
                <a:tc gridSpan="2">
                  <a:txBody>
                    <a:bodyPr/>
                    <a:lstStyle/>
                    <a:p>
                      <a:pPr algn="l" fontAlgn="ctr"/>
                      <a:r>
                        <a:rPr lang="fr-FR" sz="1100" b="1" i="0" u="none" strike="noStrike" dirty="0">
                          <a:solidFill>
                            <a:srgbClr val="000000"/>
                          </a:solidFill>
                          <a:latin typeface="Tahoma"/>
                        </a:rPr>
                        <a:t>Prend-elle des médicaments ?</a:t>
                      </a:r>
                    </a:p>
                  </a:txBody>
                  <a:tcPr marL="4403" marR="4403" marT="440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l" fontAlgn="ctr"/>
                      <a:r>
                        <a:rPr lang="fr-FR" sz="800" b="1" i="0" u="none" strike="noStrike" dirty="0">
                          <a:solidFill>
                            <a:srgbClr val="000000"/>
                          </a:solidFill>
                          <a:latin typeface="Tahoma"/>
                        </a:rPr>
                        <a:t> </a:t>
                      </a:r>
                    </a:p>
                  </a:txBody>
                  <a:tcPr marL="4403" marR="4403" marT="4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800" b="1" i="0" u="none" strike="noStrike">
                          <a:solidFill>
                            <a:srgbClr val="000000"/>
                          </a:solidFill>
                          <a:latin typeface="Tahoma"/>
                        </a:rPr>
                        <a:t> </a:t>
                      </a:r>
                    </a:p>
                  </a:txBody>
                  <a:tcPr marL="4403" marR="4403" marT="4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ctr"/>
                      <a:r>
                        <a:rPr lang="fr-FR" sz="800" b="1" i="0" u="none" strike="noStrike">
                          <a:solidFill>
                            <a:srgbClr val="000000"/>
                          </a:solidFill>
                          <a:latin typeface="Tahoma"/>
                        </a:rPr>
                        <a:t> </a:t>
                      </a:r>
                    </a:p>
                  </a:txBody>
                  <a:tcPr marL="4403" marR="4403" marT="440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375104">
                <a:tc gridSpan="2">
                  <a:txBody>
                    <a:bodyPr/>
                    <a:lstStyle/>
                    <a:p>
                      <a:pPr algn="l" fontAlgn="ctr"/>
                      <a:r>
                        <a:rPr lang="fr-FR" sz="1100" b="1" i="0" u="none" strike="noStrike" dirty="0">
                          <a:solidFill>
                            <a:srgbClr val="000000"/>
                          </a:solidFill>
                          <a:latin typeface="Tahoma"/>
                        </a:rPr>
                        <a:t>A-t-elle été récemment malade ou hospitalisée ?</a:t>
                      </a:r>
                    </a:p>
                  </a:txBody>
                  <a:tcPr marL="4403" marR="4403" marT="440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l" fontAlgn="ctr"/>
                      <a:r>
                        <a:rPr lang="fr-FR" sz="800" b="1" i="0" u="none" strike="noStrike">
                          <a:solidFill>
                            <a:srgbClr val="000000"/>
                          </a:solidFill>
                          <a:latin typeface="Tahoma"/>
                        </a:rPr>
                        <a:t> </a:t>
                      </a:r>
                    </a:p>
                  </a:txBody>
                  <a:tcPr marL="4403" marR="4403" marT="4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800" b="1" i="0" u="none" strike="noStrike">
                          <a:solidFill>
                            <a:srgbClr val="000000"/>
                          </a:solidFill>
                          <a:latin typeface="Tahoma"/>
                        </a:rPr>
                        <a:t> </a:t>
                      </a:r>
                    </a:p>
                  </a:txBody>
                  <a:tcPr marL="4403" marR="4403" marT="44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ctr"/>
                      <a:r>
                        <a:rPr lang="fr-FR" sz="800" b="1" i="0" u="none" strike="noStrike">
                          <a:solidFill>
                            <a:srgbClr val="000000"/>
                          </a:solidFill>
                          <a:latin typeface="Tahoma"/>
                        </a:rPr>
                        <a:t> </a:t>
                      </a:r>
                    </a:p>
                  </a:txBody>
                  <a:tcPr marL="4403" marR="4403" marT="440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68150">
                <a:tc gridSpan="5">
                  <a:txBody>
                    <a:bodyPr/>
                    <a:lstStyle/>
                    <a:p>
                      <a:pPr algn="ctr" fontAlgn="ctr"/>
                      <a:r>
                        <a:rPr lang="fr-FR" sz="900" b="1" i="0" u="none" strike="noStrike" dirty="0">
                          <a:solidFill>
                            <a:srgbClr val="FF0000"/>
                          </a:solidFill>
                          <a:latin typeface="Tahoma"/>
                        </a:rPr>
                        <a:t> </a:t>
                      </a:r>
                    </a:p>
                  </a:txBody>
                  <a:tcPr marL="4403" marR="4403" marT="44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1904956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6FF3A12-A41E-451B-8FA9-93556315C48B}"/>
              </a:ext>
            </a:extLst>
          </p:cNvPr>
          <p:cNvSpPr txBox="1">
            <a:spLocks noChangeArrowheads="1"/>
          </p:cNvSpPr>
          <p:nvPr/>
        </p:nvSpPr>
        <p:spPr bwMode="auto">
          <a:xfrm>
            <a:off x="1127105" y="741043"/>
            <a:ext cx="3203847" cy="796000"/>
          </a:xfrm>
          <a:prstGeom prst="rect">
            <a:avLst/>
          </a:prstGeom>
          <a:solidFill>
            <a:srgbClr val="1B955B"/>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buClr>
                <a:srgbClr val="000000"/>
              </a:buClr>
              <a:buSzPct val="100000"/>
              <a:defRPr sz="3200">
                <a:solidFill>
                  <a:schemeClr val="tx1"/>
                </a:solidFill>
                <a:latin typeface="+mj-lt"/>
                <a:ea typeface="+mj-ea"/>
                <a:cs typeface="+mj-cs"/>
              </a:defRPr>
            </a:lvl1pPr>
            <a:lvl2pPr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2pPr>
            <a:lvl3pPr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3pPr>
            <a:lvl4pPr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4pPr>
            <a:lvl5pPr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5pPr>
            <a:lvl6pPr marL="457200"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6pPr>
            <a:lvl7pPr marL="914400"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7pPr>
            <a:lvl8pPr marL="1371600"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8pPr>
            <a:lvl9pPr marL="1828800"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9pPr>
          </a:lstStyle>
          <a:p>
            <a:pPr algn="ctr"/>
            <a:r>
              <a:rPr lang="fr-FR" sz="2800" b="1" kern="0" dirty="0">
                <a:solidFill>
                  <a:schemeClr val="bg1"/>
                </a:solidFill>
                <a:latin typeface="Arial" panose="020B0604020202020204" pitchFamily="34" charset="0"/>
                <a:cs typeface="Arial" panose="020B0604020202020204" pitchFamily="34" charset="0"/>
              </a:rPr>
              <a:t>Cas particuliers</a:t>
            </a:r>
          </a:p>
        </p:txBody>
      </p:sp>
      <p:sp>
        <p:nvSpPr>
          <p:cNvPr id="7" name="Rectangle 6">
            <a:extLst>
              <a:ext uri="{FF2B5EF4-FFF2-40B4-BE49-F238E27FC236}">
                <a16:creationId xmlns:a16="http://schemas.microsoft.com/office/drawing/2014/main" id="{4A7CADBD-0557-4284-85A3-7F50F9D6BEF7}"/>
              </a:ext>
            </a:extLst>
          </p:cNvPr>
          <p:cNvSpPr/>
          <p:nvPr/>
        </p:nvSpPr>
        <p:spPr>
          <a:xfrm>
            <a:off x="1127105" y="40712"/>
            <a:ext cx="8744912" cy="720080"/>
          </a:xfrm>
          <a:prstGeom prst="rect">
            <a:avLst/>
          </a:prstGeom>
          <a:solidFill>
            <a:schemeClr val="accent5">
              <a:lumMod val="60000"/>
              <a:lumOff val="40000"/>
            </a:schemeClr>
          </a:solidFill>
          <a:ln>
            <a:solidFill>
              <a:srgbClr val="1B95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solidFill>
                  <a:schemeClr val="accent3">
                    <a:lumMod val="40000"/>
                    <a:lumOff val="60000"/>
                  </a:schemeClr>
                </a:solidFill>
              </a:rPr>
              <a:t>La victime se plaint d’un malaise</a:t>
            </a:r>
          </a:p>
        </p:txBody>
      </p:sp>
      <p:sp>
        <p:nvSpPr>
          <p:cNvPr id="3" name="ZoneTexte 2">
            <a:extLst>
              <a:ext uri="{FF2B5EF4-FFF2-40B4-BE49-F238E27FC236}">
                <a16:creationId xmlns:a16="http://schemas.microsoft.com/office/drawing/2014/main" id="{EF06114B-F9DD-2852-B412-76CA6819B651}"/>
              </a:ext>
            </a:extLst>
          </p:cNvPr>
          <p:cNvSpPr txBox="1"/>
          <p:nvPr/>
        </p:nvSpPr>
        <p:spPr>
          <a:xfrm>
            <a:off x="1385455" y="1939636"/>
            <a:ext cx="9254836" cy="4339650"/>
          </a:xfrm>
          <a:prstGeom prst="rect">
            <a:avLst/>
          </a:prstGeom>
          <a:noFill/>
        </p:spPr>
        <p:txBody>
          <a:bodyPr wrap="square" rtlCol="0">
            <a:spAutoFit/>
          </a:bodyPr>
          <a:lstStyle/>
          <a:p>
            <a:r>
              <a:rPr lang="fr-FR" sz="3200" b="1" i="0" u="none" strike="noStrike" baseline="0" dirty="0">
                <a:solidFill>
                  <a:schemeClr val="tx1">
                    <a:lumMod val="95000"/>
                  </a:schemeClr>
                </a:solidFill>
                <a:latin typeface="Calibri" panose="020F0502020204030204" pitchFamily="34" charset="0"/>
              </a:rPr>
              <a:t>Prise habituelle de médicament ou de sucre </a:t>
            </a:r>
          </a:p>
          <a:p>
            <a:endParaRPr lang="fr-FR" sz="800" b="1" i="0" u="none" strike="noStrike" baseline="0" dirty="0">
              <a:solidFill>
                <a:schemeClr val="tx1">
                  <a:lumMod val="95000"/>
                </a:schemeClr>
              </a:solidFill>
              <a:latin typeface="Calibri" panose="020F0502020204030204" pitchFamily="34" charset="0"/>
            </a:endParaRPr>
          </a:p>
          <a:p>
            <a:r>
              <a:rPr lang="fr-FR" sz="2400" b="1" i="0" u="none" strike="noStrike" baseline="0" dirty="0">
                <a:solidFill>
                  <a:schemeClr val="tx1">
                    <a:lumMod val="95000"/>
                  </a:schemeClr>
                </a:solidFill>
                <a:latin typeface="Calibri" panose="020F0502020204030204" pitchFamily="34" charset="0"/>
              </a:rPr>
              <a:t>Dans certaines maladies, un traitement particulier doit être pris en cas de malaise. Dans ce cas, le traitement et les doses à prendre sont connus par la victime et ont fait l’objet d’une prescription préalable par son médecin. </a:t>
            </a:r>
          </a:p>
          <a:p>
            <a:endParaRPr lang="fr-FR" sz="800" b="1" i="0" u="none" strike="noStrike" baseline="0" dirty="0">
              <a:solidFill>
                <a:schemeClr val="tx1">
                  <a:lumMod val="95000"/>
                </a:schemeClr>
              </a:solidFill>
              <a:latin typeface="Calibri" panose="020F0502020204030204" pitchFamily="34" charset="0"/>
            </a:endParaRPr>
          </a:p>
          <a:p>
            <a:r>
              <a:rPr lang="fr-FR" sz="2400" b="1" i="0" u="none" strike="noStrike" baseline="0" dirty="0">
                <a:solidFill>
                  <a:schemeClr val="tx1">
                    <a:lumMod val="95000"/>
                  </a:schemeClr>
                </a:solidFill>
                <a:latin typeface="Calibri" panose="020F0502020204030204" pitchFamily="34" charset="0"/>
              </a:rPr>
              <a:t>Si une victime le demande, ou sur consigne du médecin préalablement alerté, il faut aider la personne à prendre ce traitement, en respectant les doses prescrites par le médecin. </a:t>
            </a:r>
          </a:p>
          <a:p>
            <a:endParaRPr lang="fr-FR" sz="800" b="1" i="0" u="none" strike="noStrike" baseline="0" dirty="0">
              <a:solidFill>
                <a:schemeClr val="tx1">
                  <a:lumMod val="95000"/>
                </a:schemeClr>
              </a:solidFill>
              <a:latin typeface="Calibri" panose="020F0502020204030204" pitchFamily="34" charset="0"/>
            </a:endParaRPr>
          </a:p>
          <a:p>
            <a:r>
              <a:rPr lang="fr-FR" sz="2400" b="1" i="0" u="none" strike="noStrike" baseline="0" dirty="0">
                <a:solidFill>
                  <a:schemeClr val="tx1">
                    <a:lumMod val="95000"/>
                  </a:schemeClr>
                </a:solidFill>
                <a:latin typeface="Calibri" panose="020F0502020204030204" pitchFamily="34" charset="0"/>
              </a:rPr>
              <a:t>De même, si une victime demande spontanément du sucre, lui en donner, si possible en morceaux. </a:t>
            </a:r>
            <a:endParaRPr lang="fr-FR" sz="2400" b="1" dirty="0">
              <a:solidFill>
                <a:schemeClr val="tx1">
                  <a:lumMod val="95000"/>
                </a:schemeClr>
              </a:solidFill>
            </a:endParaRPr>
          </a:p>
        </p:txBody>
      </p:sp>
    </p:spTree>
    <p:extLst>
      <p:ext uri="{BB962C8B-B14F-4D97-AF65-F5344CB8AC3E}">
        <p14:creationId xmlns:p14="http://schemas.microsoft.com/office/powerpoint/2010/main" val="2755203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6FF3A12-A41E-451B-8FA9-93556315C48B}"/>
              </a:ext>
            </a:extLst>
          </p:cNvPr>
          <p:cNvSpPr txBox="1">
            <a:spLocks noChangeArrowheads="1"/>
          </p:cNvSpPr>
          <p:nvPr/>
        </p:nvSpPr>
        <p:spPr bwMode="auto">
          <a:xfrm>
            <a:off x="1127105" y="741043"/>
            <a:ext cx="3203847" cy="796000"/>
          </a:xfrm>
          <a:prstGeom prst="rect">
            <a:avLst/>
          </a:prstGeom>
          <a:solidFill>
            <a:srgbClr val="1B955B"/>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buClr>
                <a:srgbClr val="000000"/>
              </a:buClr>
              <a:buSzPct val="100000"/>
              <a:defRPr sz="3200">
                <a:solidFill>
                  <a:schemeClr val="tx1"/>
                </a:solidFill>
                <a:latin typeface="+mj-lt"/>
                <a:ea typeface="+mj-ea"/>
                <a:cs typeface="+mj-cs"/>
              </a:defRPr>
            </a:lvl1pPr>
            <a:lvl2pPr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2pPr>
            <a:lvl3pPr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3pPr>
            <a:lvl4pPr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4pPr>
            <a:lvl5pPr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5pPr>
            <a:lvl6pPr marL="457200"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6pPr>
            <a:lvl7pPr marL="914400"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7pPr>
            <a:lvl8pPr marL="1371600"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8pPr>
            <a:lvl9pPr marL="1828800"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9pPr>
          </a:lstStyle>
          <a:p>
            <a:pPr algn="ctr"/>
            <a:r>
              <a:rPr lang="fr-FR" sz="2800" b="1" kern="0" dirty="0">
                <a:solidFill>
                  <a:schemeClr val="bg1"/>
                </a:solidFill>
                <a:latin typeface="Arial" panose="020B0604020202020204" pitchFamily="34" charset="0"/>
                <a:cs typeface="Arial" panose="020B0604020202020204" pitchFamily="34" charset="0"/>
              </a:rPr>
              <a:t>Cas particuliers</a:t>
            </a:r>
          </a:p>
        </p:txBody>
      </p:sp>
      <p:sp>
        <p:nvSpPr>
          <p:cNvPr id="7" name="Rectangle 6">
            <a:extLst>
              <a:ext uri="{FF2B5EF4-FFF2-40B4-BE49-F238E27FC236}">
                <a16:creationId xmlns:a16="http://schemas.microsoft.com/office/drawing/2014/main" id="{4A7CADBD-0557-4284-85A3-7F50F9D6BEF7}"/>
              </a:ext>
            </a:extLst>
          </p:cNvPr>
          <p:cNvSpPr/>
          <p:nvPr/>
        </p:nvSpPr>
        <p:spPr>
          <a:xfrm>
            <a:off x="1127105" y="40712"/>
            <a:ext cx="8744912" cy="720080"/>
          </a:xfrm>
          <a:prstGeom prst="rect">
            <a:avLst/>
          </a:prstGeom>
          <a:solidFill>
            <a:schemeClr val="accent5">
              <a:lumMod val="60000"/>
              <a:lumOff val="40000"/>
            </a:schemeClr>
          </a:solidFill>
          <a:ln>
            <a:solidFill>
              <a:srgbClr val="1B95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solidFill>
                  <a:schemeClr val="accent3">
                    <a:lumMod val="40000"/>
                    <a:lumOff val="60000"/>
                  </a:schemeClr>
                </a:solidFill>
              </a:rPr>
              <a:t>La victime se plaint d’un malaise</a:t>
            </a:r>
          </a:p>
        </p:txBody>
      </p:sp>
      <p:sp>
        <p:nvSpPr>
          <p:cNvPr id="3" name="ZoneTexte 2">
            <a:extLst>
              <a:ext uri="{FF2B5EF4-FFF2-40B4-BE49-F238E27FC236}">
                <a16:creationId xmlns:a16="http://schemas.microsoft.com/office/drawing/2014/main" id="{8D501EEC-D7CB-C381-7837-DA6F2F9E710C}"/>
              </a:ext>
            </a:extLst>
          </p:cNvPr>
          <p:cNvSpPr txBox="1"/>
          <p:nvPr/>
        </p:nvSpPr>
        <p:spPr>
          <a:xfrm>
            <a:off x="1034741" y="1537043"/>
            <a:ext cx="10519950" cy="5570756"/>
          </a:xfrm>
          <a:prstGeom prst="rect">
            <a:avLst/>
          </a:prstGeom>
          <a:noFill/>
        </p:spPr>
        <p:txBody>
          <a:bodyPr wrap="square" rtlCol="0">
            <a:spAutoFit/>
          </a:bodyPr>
          <a:lstStyle/>
          <a:p>
            <a:r>
              <a:rPr lang="fr-FR" sz="2800" b="1" i="0" u="none" strike="noStrike" baseline="0" dirty="0">
                <a:solidFill>
                  <a:schemeClr val="tx1">
                    <a:lumMod val="95000"/>
                  </a:schemeClr>
                </a:solidFill>
                <a:latin typeface="Calibri" panose="020F0502020204030204" pitchFamily="34" charset="0"/>
              </a:rPr>
              <a:t>Malaises provoqués par la chaleur </a:t>
            </a:r>
          </a:p>
          <a:p>
            <a:endParaRPr lang="fr-FR" sz="800" b="1" i="0" u="none" strike="noStrike" baseline="0" dirty="0">
              <a:solidFill>
                <a:schemeClr val="tx1">
                  <a:lumMod val="95000"/>
                </a:schemeClr>
              </a:solidFill>
              <a:latin typeface="Calibri" panose="020F0502020204030204" pitchFamily="34" charset="0"/>
            </a:endParaRPr>
          </a:p>
          <a:p>
            <a:r>
              <a:rPr lang="fr-FR" sz="2000" b="1" i="0" u="none" strike="noStrike" baseline="0" dirty="0">
                <a:solidFill>
                  <a:schemeClr val="tx1">
                    <a:lumMod val="95000"/>
                  </a:schemeClr>
                </a:solidFill>
                <a:latin typeface="Calibri" panose="020F0502020204030204" pitchFamily="34" charset="0"/>
              </a:rPr>
              <a:t>Des malaises peuvent survenir lorsque le salarié travaille dans une ambiance chaude (exemple : été, période de canicule, travail à proximité d’un four…) ou à la suite d’un effort prolongé. (dossier INRS « Travail à la chaleur ») </a:t>
            </a:r>
            <a:r>
              <a:rPr lang="fr-FR" sz="2000" i="1" u="none" strike="noStrike" baseline="0" dirty="0">
                <a:solidFill>
                  <a:schemeClr val="tx1">
                    <a:lumMod val="95000"/>
                  </a:schemeClr>
                </a:solidFill>
                <a:latin typeface="Calibri" panose="020F0502020204030204" pitchFamily="34" charset="0"/>
              </a:rPr>
              <a:t>(Dossier disponible dans </a:t>
            </a:r>
            <a:r>
              <a:rPr lang="fr-FR" sz="2000" i="1" dirty="0">
                <a:solidFill>
                  <a:schemeClr val="tx1">
                    <a:lumMod val="95000"/>
                  </a:schemeClr>
                </a:solidFill>
                <a:latin typeface="Calibri" panose="020F0502020204030204" pitchFamily="34" charset="0"/>
              </a:rPr>
              <a:t>« </a:t>
            </a:r>
            <a:r>
              <a:rPr lang="fr-FR" sz="2000" i="1" u="none" strike="noStrike" baseline="0" dirty="0">
                <a:solidFill>
                  <a:schemeClr val="tx1">
                    <a:lumMod val="95000"/>
                  </a:schemeClr>
                </a:solidFill>
                <a:latin typeface="Calibri" panose="020F0502020204030204" pitchFamily="34" charset="0"/>
              </a:rPr>
              <a:t>ressources » de la boite malaise)</a:t>
            </a:r>
          </a:p>
          <a:p>
            <a:r>
              <a:rPr lang="fr-FR" sz="2000" b="1" i="0" u="none" strike="noStrike" baseline="0" dirty="0">
                <a:solidFill>
                  <a:schemeClr val="tx1">
                    <a:lumMod val="95000"/>
                  </a:schemeClr>
                </a:solidFill>
                <a:latin typeface="Calibri" panose="020F0502020204030204" pitchFamily="34" charset="0"/>
              </a:rPr>
              <a:t>Dans ce cas, en plus des gestes de premiers secours réalisés devant toute victime de malaise, il faut : </a:t>
            </a:r>
          </a:p>
          <a:p>
            <a:pPr lvl="1"/>
            <a:r>
              <a:rPr lang="fr-FR" sz="2000" b="1" i="0" u="none" strike="noStrike" baseline="0" dirty="0">
                <a:solidFill>
                  <a:schemeClr val="tx1">
                    <a:lumMod val="95000"/>
                  </a:schemeClr>
                </a:solidFill>
                <a:latin typeface="Arial" panose="020B0604020202020204" pitchFamily="34" charset="0"/>
              </a:rPr>
              <a:t>• </a:t>
            </a:r>
            <a:r>
              <a:rPr lang="fr-FR" sz="2000" b="1" i="0" u="none" strike="noStrike" baseline="0" dirty="0">
                <a:solidFill>
                  <a:schemeClr val="tx1">
                    <a:lumMod val="95000"/>
                  </a:schemeClr>
                </a:solidFill>
                <a:latin typeface="Calibri" panose="020F0502020204030204" pitchFamily="34" charset="0"/>
              </a:rPr>
              <a:t>amener la victime dans un endroit frais et bien aéré. </a:t>
            </a:r>
          </a:p>
          <a:p>
            <a:pPr lvl="1"/>
            <a:r>
              <a:rPr lang="fr-FR" sz="2000" b="1" i="0" u="none" strike="noStrike" baseline="0" dirty="0">
                <a:solidFill>
                  <a:schemeClr val="tx1">
                    <a:lumMod val="95000"/>
                  </a:schemeClr>
                </a:solidFill>
                <a:latin typeface="Arial" panose="020B0604020202020204" pitchFamily="34" charset="0"/>
              </a:rPr>
              <a:t>• </a:t>
            </a:r>
            <a:r>
              <a:rPr lang="fr-FR" sz="2000" b="1" i="0" u="none" strike="noStrike" baseline="0" dirty="0">
                <a:solidFill>
                  <a:schemeClr val="tx1">
                    <a:lumMod val="95000"/>
                  </a:schemeClr>
                </a:solidFill>
                <a:latin typeface="Calibri" panose="020F0502020204030204" pitchFamily="34" charset="0"/>
              </a:rPr>
              <a:t>si possible, mesurer la température de la victime pour la transmettre aux secours. </a:t>
            </a:r>
          </a:p>
          <a:p>
            <a:pPr lvl="1"/>
            <a:r>
              <a:rPr lang="fr-FR" sz="2000" b="1" i="0" u="none" strike="noStrike" baseline="0" dirty="0">
                <a:solidFill>
                  <a:schemeClr val="tx1">
                    <a:lumMod val="95000"/>
                  </a:schemeClr>
                </a:solidFill>
                <a:latin typeface="Arial" panose="020B0604020202020204" pitchFamily="34" charset="0"/>
              </a:rPr>
              <a:t>• </a:t>
            </a:r>
            <a:r>
              <a:rPr lang="fr-FR" sz="2000" b="1" i="0" u="none" strike="noStrike" baseline="0" dirty="0">
                <a:solidFill>
                  <a:schemeClr val="tx1">
                    <a:lumMod val="95000"/>
                  </a:schemeClr>
                </a:solidFill>
                <a:latin typeface="Calibri" panose="020F0502020204030204" pitchFamily="34" charset="0"/>
              </a:rPr>
              <a:t>la déshabiller ou desserrer ses vêtements. </a:t>
            </a:r>
          </a:p>
          <a:p>
            <a:pPr lvl="1"/>
            <a:r>
              <a:rPr lang="fr-FR" sz="2000" b="1" i="0" u="none" strike="noStrike" baseline="0" dirty="0">
                <a:solidFill>
                  <a:schemeClr val="tx1">
                    <a:lumMod val="95000"/>
                  </a:schemeClr>
                </a:solidFill>
                <a:latin typeface="Arial" panose="020B0604020202020204" pitchFamily="34" charset="0"/>
              </a:rPr>
              <a:t>• </a:t>
            </a:r>
            <a:r>
              <a:rPr lang="fr-FR" sz="2000" b="1" i="0" u="none" strike="noStrike" baseline="0" dirty="0">
                <a:solidFill>
                  <a:schemeClr val="tx1">
                    <a:lumMod val="95000"/>
                  </a:schemeClr>
                </a:solidFill>
                <a:latin typeface="Calibri" panose="020F0502020204030204" pitchFamily="34" charset="0"/>
              </a:rPr>
              <a:t>rafraîchir la victime : </a:t>
            </a:r>
          </a:p>
          <a:p>
            <a:pPr lvl="3"/>
            <a:r>
              <a:rPr lang="fr-FR" sz="2000" b="1" i="0" u="none" strike="noStrike" baseline="0" dirty="0">
                <a:solidFill>
                  <a:schemeClr val="tx1">
                    <a:lumMod val="95000"/>
                  </a:schemeClr>
                </a:solidFill>
                <a:latin typeface="Courier New" panose="02070309020205020404" pitchFamily="49" charset="0"/>
              </a:rPr>
              <a:t>o </a:t>
            </a:r>
            <a:r>
              <a:rPr lang="fr-FR" sz="2000" b="1" i="0" u="none" strike="noStrike" baseline="0" dirty="0">
                <a:solidFill>
                  <a:schemeClr val="tx1">
                    <a:lumMod val="95000"/>
                  </a:schemeClr>
                </a:solidFill>
                <a:latin typeface="Calibri" panose="020F0502020204030204" pitchFamily="34" charset="0"/>
              </a:rPr>
              <a:t>l’asperger d’eau froide, utiliser un brumisateur ou l’envelopper de linges imbibés d’eau froide. </a:t>
            </a:r>
          </a:p>
          <a:p>
            <a:pPr lvl="3"/>
            <a:r>
              <a:rPr lang="fr-FR" sz="2000" b="1" i="0" u="none" strike="noStrike" baseline="0" dirty="0">
                <a:solidFill>
                  <a:schemeClr val="tx1">
                    <a:lumMod val="95000"/>
                  </a:schemeClr>
                </a:solidFill>
                <a:latin typeface="Courier New" panose="02070309020205020404" pitchFamily="49" charset="0"/>
              </a:rPr>
              <a:t>o </a:t>
            </a:r>
            <a:r>
              <a:rPr lang="fr-FR" sz="2000" b="1" i="0" u="none" strike="noStrike" baseline="0" dirty="0">
                <a:solidFill>
                  <a:schemeClr val="tx1">
                    <a:lumMod val="95000"/>
                  </a:schemeClr>
                </a:solidFill>
                <a:latin typeface="Calibri" panose="020F0502020204030204" pitchFamily="34" charset="0"/>
              </a:rPr>
              <a:t>la placer sous le courant d’air d’un ventilateur. </a:t>
            </a:r>
          </a:p>
          <a:p>
            <a:pPr lvl="3"/>
            <a:r>
              <a:rPr lang="fr-FR" sz="2000" b="1" i="0" u="none" strike="noStrike" baseline="0" dirty="0">
                <a:solidFill>
                  <a:schemeClr val="tx1">
                    <a:lumMod val="95000"/>
                  </a:schemeClr>
                </a:solidFill>
                <a:latin typeface="Courier New" panose="02070309020205020404" pitchFamily="49" charset="0"/>
              </a:rPr>
              <a:t>o </a:t>
            </a:r>
            <a:r>
              <a:rPr lang="fr-FR" sz="2000" b="1" i="0" u="none" strike="noStrike" baseline="0" dirty="0">
                <a:solidFill>
                  <a:schemeClr val="tx1">
                    <a:lumMod val="95000"/>
                  </a:schemeClr>
                </a:solidFill>
                <a:latin typeface="Calibri" panose="020F0502020204030204" pitchFamily="34" charset="0"/>
              </a:rPr>
              <a:t>placer des sacs de glace recouverts d’un linge sous les aisselles, au niveau de l’aine ou du cou. </a:t>
            </a:r>
          </a:p>
          <a:p>
            <a:pPr lvl="1"/>
            <a:r>
              <a:rPr lang="fr-FR" sz="2000" b="1" i="0" u="none" strike="noStrike" baseline="0" dirty="0">
                <a:solidFill>
                  <a:schemeClr val="tx1">
                    <a:lumMod val="95000"/>
                  </a:schemeClr>
                </a:solidFill>
                <a:latin typeface="Arial" panose="020B0604020202020204" pitchFamily="34" charset="0"/>
              </a:rPr>
              <a:t>• </a:t>
            </a:r>
            <a:r>
              <a:rPr lang="fr-FR" sz="2000" b="1" i="0" u="none" strike="noStrike" baseline="0" dirty="0">
                <a:solidFill>
                  <a:schemeClr val="tx1">
                    <a:lumMod val="95000"/>
                  </a:schemeClr>
                </a:solidFill>
                <a:latin typeface="Calibri" panose="020F0502020204030204" pitchFamily="34" charset="0"/>
              </a:rPr>
              <a:t>lui faire boire de l’eau fraîche par petites quantités si elle est consciente et capable d’avaler. </a:t>
            </a:r>
          </a:p>
          <a:p>
            <a:endParaRPr lang="fr-FR" sz="2000" b="1" dirty="0">
              <a:solidFill>
                <a:schemeClr val="tx1">
                  <a:lumMod val="95000"/>
                </a:schemeClr>
              </a:solidFill>
            </a:endParaRPr>
          </a:p>
        </p:txBody>
      </p:sp>
    </p:spTree>
    <p:extLst>
      <p:ext uri="{BB962C8B-B14F-4D97-AF65-F5344CB8AC3E}">
        <p14:creationId xmlns:p14="http://schemas.microsoft.com/office/powerpoint/2010/main" val="1639404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6FF3A12-A41E-451B-8FA9-93556315C48B}"/>
              </a:ext>
            </a:extLst>
          </p:cNvPr>
          <p:cNvSpPr txBox="1">
            <a:spLocks noChangeArrowheads="1"/>
          </p:cNvSpPr>
          <p:nvPr/>
        </p:nvSpPr>
        <p:spPr bwMode="auto">
          <a:xfrm>
            <a:off x="1127105" y="741043"/>
            <a:ext cx="3203847" cy="796000"/>
          </a:xfrm>
          <a:prstGeom prst="rect">
            <a:avLst/>
          </a:prstGeom>
          <a:solidFill>
            <a:srgbClr val="1B955B"/>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buClr>
                <a:srgbClr val="000000"/>
              </a:buClr>
              <a:buSzPct val="100000"/>
              <a:defRPr sz="3200">
                <a:solidFill>
                  <a:schemeClr val="tx1"/>
                </a:solidFill>
                <a:latin typeface="+mj-lt"/>
                <a:ea typeface="+mj-ea"/>
                <a:cs typeface="+mj-cs"/>
              </a:defRPr>
            </a:lvl1pPr>
            <a:lvl2pPr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2pPr>
            <a:lvl3pPr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3pPr>
            <a:lvl4pPr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4pPr>
            <a:lvl5pPr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5pPr>
            <a:lvl6pPr marL="457200"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6pPr>
            <a:lvl7pPr marL="914400"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7pPr>
            <a:lvl8pPr marL="1371600"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8pPr>
            <a:lvl9pPr marL="1828800"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9pPr>
          </a:lstStyle>
          <a:p>
            <a:pPr algn="ctr"/>
            <a:r>
              <a:rPr lang="fr-FR" sz="2800" b="1" kern="0" dirty="0">
                <a:solidFill>
                  <a:schemeClr val="bg1"/>
                </a:solidFill>
                <a:latin typeface="Arial" panose="020B0604020202020204" pitchFamily="34" charset="0"/>
                <a:cs typeface="Arial" panose="020B0604020202020204" pitchFamily="34" charset="0"/>
              </a:rPr>
              <a:t>Cas particuliers</a:t>
            </a:r>
          </a:p>
        </p:txBody>
      </p:sp>
      <p:sp>
        <p:nvSpPr>
          <p:cNvPr id="7" name="Rectangle 6">
            <a:extLst>
              <a:ext uri="{FF2B5EF4-FFF2-40B4-BE49-F238E27FC236}">
                <a16:creationId xmlns:a16="http://schemas.microsoft.com/office/drawing/2014/main" id="{4A7CADBD-0557-4284-85A3-7F50F9D6BEF7}"/>
              </a:ext>
            </a:extLst>
          </p:cNvPr>
          <p:cNvSpPr/>
          <p:nvPr/>
        </p:nvSpPr>
        <p:spPr>
          <a:xfrm>
            <a:off x="1127104" y="40712"/>
            <a:ext cx="8865307" cy="720080"/>
          </a:xfrm>
          <a:prstGeom prst="rect">
            <a:avLst/>
          </a:prstGeom>
          <a:solidFill>
            <a:schemeClr val="accent5">
              <a:lumMod val="60000"/>
              <a:lumOff val="40000"/>
            </a:schemeClr>
          </a:solidFill>
          <a:ln>
            <a:solidFill>
              <a:srgbClr val="1B95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solidFill>
                  <a:schemeClr val="accent3">
                    <a:lumMod val="40000"/>
                    <a:lumOff val="60000"/>
                  </a:schemeClr>
                </a:solidFill>
              </a:rPr>
              <a:t>La victime se plaint d’un malaise</a:t>
            </a:r>
          </a:p>
        </p:txBody>
      </p:sp>
      <p:sp>
        <p:nvSpPr>
          <p:cNvPr id="3" name="ZoneTexte 2">
            <a:extLst>
              <a:ext uri="{FF2B5EF4-FFF2-40B4-BE49-F238E27FC236}">
                <a16:creationId xmlns:a16="http://schemas.microsoft.com/office/drawing/2014/main" id="{8D501EEC-D7CB-C381-7837-DA6F2F9E710C}"/>
              </a:ext>
            </a:extLst>
          </p:cNvPr>
          <p:cNvSpPr txBox="1"/>
          <p:nvPr/>
        </p:nvSpPr>
        <p:spPr>
          <a:xfrm>
            <a:off x="931046" y="1961973"/>
            <a:ext cx="10519950" cy="4524315"/>
          </a:xfrm>
          <a:prstGeom prst="rect">
            <a:avLst/>
          </a:prstGeom>
          <a:noFill/>
        </p:spPr>
        <p:txBody>
          <a:bodyPr wrap="square" rtlCol="0">
            <a:spAutoFit/>
          </a:bodyPr>
          <a:lstStyle/>
          <a:p>
            <a:r>
              <a:rPr lang="fr-FR" sz="2400" dirty="0"/>
              <a:t>Quand la victime déclare faire régulièrement des malaises « vagaux » et présente ou décrit des signes comme un étourdissement, des nausées, des sueurs, une sensation de chaleur, des points noirs devant les yeux ou un sentiment de perte de conscience imminente, inviter la victime à réaliser une des manœuvres physiques suivantes pour éviter une perte de connaissance, en agissant sur la circulation :</a:t>
            </a:r>
          </a:p>
          <a:p>
            <a:r>
              <a:rPr lang="fr-FR" sz="2400" dirty="0"/>
              <a:t> </a:t>
            </a:r>
          </a:p>
          <a:p>
            <a:r>
              <a:rPr lang="fr-FR" sz="2400" b="1" dirty="0"/>
              <a:t>• l’accroupissement</a:t>
            </a:r>
            <a:endParaRPr lang="fr-FR" sz="2400" dirty="0"/>
          </a:p>
          <a:p>
            <a:r>
              <a:rPr lang="fr-FR" sz="2400" b="1" dirty="0"/>
              <a:t>• le croisement </a:t>
            </a:r>
            <a:r>
              <a:rPr lang="fr-FR" sz="2400" dirty="0"/>
              <a:t>des membres inférieurs :</a:t>
            </a:r>
          </a:p>
          <a:p>
            <a:r>
              <a:rPr lang="fr-FR" sz="2400" b="1" dirty="0"/>
              <a:t>• le crochetage des doigts </a:t>
            </a:r>
            <a:r>
              <a:rPr lang="fr-FR" sz="2400" dirty="0"/>
              <a:t>et la tension des muscles des membres supérieurs :</a:t>
            </a:r>
          </a:p>
          <a:p>
            <a:endParaRPr lang="fr-FR" sz="2400" dirty="0"/>
          </a:p>
        </p:txBody>
      </p:sp>
      <p:sp>
        <p:nvSpPr>
          <p:cNvPr id="6" name="Rectangle 5">
            <a:extLst>
              <a:ext uri="{FF2B5EF4-FFF2-40B4-BE49-F238E27FC236}">
                <a16:creationId xmlns:a16="http://schemas.microsoft.com/office/drawing/2014/main" id="{BBFC3AA0-A25F-33AB-A8E3-65A9DB08AC29}"/>
              </a:ext>
            </a:extLst>
          </p:cNvPr>
          <p:cNvSpPr/>
          <p:nvPr/>
        </p:nvSpPr>
        <p:spPr>
          <a:xfrm>
            <a:off x="4147794" y="760792"/>
            <a:ext cx="5844618" cy="79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t>Prévention des malaises vagaux</a:t>
            </a:r>
            <a:endParaRPr lang="fr-FR" sz="2800" dirty="0"/>
          </a:p>
        </p:txBody>
      </p:sp>
    </p:spTree>
    <p:extLst>
      <p:ext uri="{BB962C8B-B14F-4D97-AF65-F5344CB8AC3E}">
        <p14:creationId xmlns:p14="http://schemas.microsoft.com/office/powerpoint/2010/main" val="3937648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8D501EEC-D7CB-C381-7837-DA6F2F9E710C}"/>
              </a:ext>
            </a:extLst>
          </p:cNvPr>
          <p:cNvSpPr txBox="1"/>
          <p:nvPr/>
        </p:nvSpPr>
        <p:spPr>
          <a:xfrm>
            <a:off x="1034741" y="1537043"/>
            <a:ext cx="10519950" cy="4524315"/>
          </a:xfrm>
          <a:prstGeom prst="rect">
            <a:avLst/>
          </a:prstGeom>
          <a:noFill/>
        </p:spPr>
        <p:txBody>
          <a:bodyPr wrap="square" rtlCol="0">
            <a:spAutoFit/>
          </a:bodyPr>
          <a:lstStyle/>
          <a:p>
            <a:r>
              <a:rPr lang="fr-FR" sz="2400" dirty="0"/>
              <a:t>Les manœuvres physiques doivent être réalisées par la victime elle-même. </a:t>
            </a:r>
          </a:p>
          <a:p>
            <a:r>
              <a:rPr lang="fr-FR" sz="2400" dirty="0"/>
              <a:t>Si elle ne les connaît pas, le SST lui expliquera comment les réaliser si possible. </a:t>
            </a:r>
          </a:p>
          <a:p>
            <a:r>
              <a:rPr lang="fr-FR" sz="2400" dirty="0"/>
              <a:t>Les manœuvres ne remplacent pas la mise en position de confort de la victime notamment la position allongée. Cependant, si le SST est dans l’impossibilité immédiate d’allonger la victime ou si la victime ne peut pas s’allonger elle-même </a:t>
            </a:r>
            <a:r>
              <a:rPr lang="fr-FR" sz="2400" i="1" dirty="0"/>
              <a:t>(malaise dans un bus, un avion, un train)</a:t>
            </a:r>
            <a:r>
              <a:rPr lang="fr-FR" sz="2400" dirty="0"/>
              <a:t>, les manœuvres physiques peuvent précéder la mise en position allongée. </a:t>
            </a:r>
          </a:p>
          <a:p>
            <a:r>
              <a:rPr lang="fr-FR" sz="2400" dirty="0"/>
              <a:t>Ces manœuvres sont complémentaires aux gestes de premiers secours à réaliser devant une victime de malaise. </a:t>
            </a:r>
            <a:endParaRPr lang="fr-FR" sz="2800" b="1" dirty="0">
              <a:solidFill>
                <a:schemeClr val="tx1">
                  <a:lumMod val="95000"/>
                </a:schemeClr>
              </a:solidFill>
            </a:endParaRPr>
          </a:p>
        </p:txBody>
      </p:sp>
      <p:sp>
        <p:nvSpPr>
          <p:cNvPr id="6" name="Rectangle 2">
            <a:extLst>
              <a:ext uri="{FF2B5EF4-FFF2-40B4-BE49-F238E27FC236}">
                <a16:creationId xmlns:a16="http://schemas.microsoft.com/office/drawing/2014/main" id="{99C14FD0-0F7D-F751-B92F-7E69262EC418}"/>
              </a:ext>
            </a:extLst>
          </p:cNvPr>
          <p:cNvSpPr txBox="1">
            <a:spLocks noChangeArrowheads="1"/>
          </p:cNvSpPr>
          <p:nvPr/>
        </p:nvSpPr>
        <p:spPr bwMode="auto">
          <a:xfrm>
            <a:off x="1127105" y="741043"/>
            <a:ext cx="3203847" cy="796000"/>
          </a:xfrm>
          <a:prstGeom prst="rect">
            <a:avLst/>
          </a:prstGeom>
          <a:solidFill>
            <a:srgbClr val="1B955B"/>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buClr>
                <a:srgbClr val="000000"/>
              </a:buClr>
              <a:buSzPct val="100000"/>
              <a:defRPr sz="3200">
                <a:solidFill>
                  <a:schemeClr val="tx1"/>
                </a:solidFill>
                <a:latin typeface="+mj-lt"/>
                <a:ea typeface="+mj-ea"/>
                <a:cs typeface="+mj-cs"/>
              </a:defRPr>
            </a:lvl1pPr>
            <a:lvl2pPr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2pPr>
            <a:lvl3pPr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3pPr>
            <a:lvl4pPr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4pPr>
            <a:lvl5pPr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5pPr>
            <a:lvl6pPr marL="457200"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6pPr>
            <a:lvl7pPr marL="914400"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7pPr>
            <a:lvl8pPr marL="1371600"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8pPr>
            <a:lvl9pPr marL="1828800"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9pPr>
          </a:lstStyle>
          <a:p>
            <a:pPr algn="ctr"/>
            <a:r>
              <a:rPr lang="fr-FR" sz="2800" b="1" kern="0" dirty="0">
                <a:solidFill>
                  <a:schemeClr val="bg1"/>
                </a:solidFill>
                <a:latin typeface="Arial" panose="020B0604020202020204" pitchFamily="34" charset="0"/>
                <a:cs typeface="Arial" panose="020B0604020202020204" pitchFamily="34" charset="0"/>
              </a:rPr>
              <a:t>Cas particuliers</a:t>
            </a:r>
          </a:p>
        </p:txBody>
      </p:sp>
      <p:sp>
        <p:nvSpPr>
          <p:cNvPr id="8" name="Rectangle 7">
            <a:extLst>
              <a:ext uri="{FF2B5EF4-FFF2-40B4-BE49-F238E27FC236}">
                <a16:creationId xmlns:a16="http://schemas.microsoft.com/office/drawing/2014/main" id="{DC2DB44F-923F-C530-8DB3-E24A7487CF5F}"/>
              </a:ext>
            </a:extLst>
          </p:cNvPr>
          <p:cNvSpPr/>
          <p:nvPr/>
        </p:nvSpPr>
        <p:spPr>
          <a:xfrm>
            <a:off x="1127104" y="40712"/>
            <a:ext cx="8865307" cy="720080"/>
          </a:xfrm>
          <a:prstGeom prst="rect">
            <a:avLst/>
          </a:prstGeom>
          <a:solidFill>
            <a:schemeClr val="accent5">
              <a:lumMod val="60000"/>
              <a:lumOff val="40000"/>
            </a:schemeClr>
          </a:solidFill>
          <a:ln>
            <a:solidFill>
              <a:srgbClr val="1B95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solidFill>
                  <a:schemeClr val="accent3">
                    <a:lumMod val="40000"/>
                    <a:lumOff val="60000"/>
                  </a:schemeClr>
                </a:solidFill>
              </a:rPr>
              <a:t>La victime se plaint d’un malaise</a:t>
            </a:r>
          </a:p>
        </p:txBody>
      </p:sp>
      <p:sp>
        <p:nvSpPr>
          <p:cNvPr id="9" name="Rectangle 8">
            <a:extLst>
              <a:ext uri="{FF2B5EF4-FFF2-40B4-BE49-F238E27FC236}">
                <a16:creationId xmlns:a16="http://schemas.microsoft.com/office/drawing/2014/main" id="{53DBD3BE-F2D3-E064-B8DB-A7EA325D923D}"/>
              </a:ext>
            </a:extLst>
          </p:cNvPr>
          <p:cNvSpPr/>
          <p:nvPr/>
        </p:nvSpPr>
        <p:spPr>
          <a:xfrm>
            <a:off x="4147794" y="760792"/>
            <a:ext cx="5844618" cy="79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t>Prévention des malaises vagaux</a:t>
            </a:r>
            <a:endParaRPr lang="fr-FR" sz="2800" dirty="0"/>
          </a:p>
        </p:txBody>
      </p:sp>
    </p:spTree>
    <p:extLst>
      <p:ext uri="{BB962C8B-B14F-4D97-AF65-F5344CB8AC3E}">
        <p14:creationId xmlns:p14="http://schemas.microsoft.com/office/powerpoint/2010/main" val="1821241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99C14FD0-0F7D-F751-B92F-7E69262EC418}"/>
              </a:ext>
            </a:extLst>
          </p:cNvPr>
          <p:cNvSpPr txBox="1">
            <a:spLocks noChangeArrowheads="1"/>
          </p:cNvSpPr>
          <p:nvPr/>
        </p:nvSpPr>
        <p:spPr bwMode="auto">
          <a:xfrm>
            <a:off x="1127105" y="741043"/>
            <a:ext cx="3203847" cy="796000"/>
          </a:xfrm>
          <a:prstGeom prst="rect">
            <a:avLst/>
          </a:prstGeom>
          <a:solidFill>
            <a:srgbClr val="1B955B"/>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buClr>
                <a:srgbClr val="000000"/>
              </a:buClr>
              <a:buSzPct val="100000"/>
              <a:defRPr sz="3200">
                <a:solidFill>
                  <a:schemeClr val="tx1"/>
                </a:solidFill>
                <a:latin typeface="+mj-lt"/>
                <a:ea typeface="+mj-ea"/>
                <a:cs typeface="+mj-cs"/>
              </a:defRPr>
            </a:lvl1pPr>
            <a:lvl2pPr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2pPr>
            <a:lvl3pPr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3pPr>
            <a:lvl4pPr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4pPr>
            <a:lvl5pPr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5pPr>
            <a:lvl6pPr marL="457200"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6pPr>
            <a:lvl7pPr marL="914400"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7pPr>
            <a:lvl8pPr marL="1371600"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8pPr>
            <a:lvl9pPr marL="1828800"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9pPr>
          </a:lstStyle>
          <a:p>
            <a:pPr algn="ctr"/>
            <a:r>
              <a:rPr lang="fr-FR" sz="2800" b="1" kern="0" dirty="0">
                <a:solidFill>
                  <a:schemeClr val="bg1"/>
                </a:solidFill>
                <a:latin typeface="Arial" panose="020B0604020202020204" pitchFamily="34" charset="0"/>
                <a:cs typeface="Arial" panose="020B0604020202020204" pitchFamily="34" charset="0"/>
              </a:rPr>
              <a:t>Cas particuliers</a:t>
            </a:r>
          </a:p>
        </p:txBody>
      </p:sp>
      <p:sp>
        <p:nvSpPr>
          <p:cNvPr id="8" name="Rectangle 7">
            <a:extLst>
              <a:ext uri="{FF2B5EF4-FFF2-40B4-BE49-F238E27FC236}">
                <a16:creationId xmlns:a16="http://schemas.microsoft.com/office/drawing/2014/main" id="{DC2DB44F-923F-C530-8DB3-E24A7487CF5F}"/>
              </a:ext>
            </a:extLst>
          </p:cNvPr>
          <p:cNvSpPr/>
          <p:nvPr/>
        </p:nvSpPr>
        <p:spPr>
          <a:xfrm>
            <a:off x="1127104" y="40712"/>
            <a:ext cx="8865307" cy="720080"/>
          </a:xfrm>
          <a:prstGeom prst="rect">
            <a:avLst/>
          </a:prstGeom>
          <a:solidFill>
            <a:schemeClr val="accent5">
              <a:lumMod val="60000"/>
              <a:lumOff val="40000"/>
            </a:schemeClr>
          </a:solidFill>
          <a:ln>
            <a:solidFill>
              <a:srgbClr val="1B95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solidFill>
                  <a:schemeClr val="accent3">
                    <a:lumMod val="40000"/>
                    <a:lumOff val="60000"/>
                  </a:schemeClr>
                </a:solidFill>
              </a:rPr>
              <a:t>La victime se plaint d’un malaise</a:t>
            </a:r>
          </a:p>
        </p:txBody>
      </p:sp>
      <p:sp>
        <p:nvSpPr>
          <p:cNvPr id="9" name="Rectangle 8">
            <a:extLst>
              <a:ext uri="{FF2B5EF4-FFF2-40B4-BE49-F238E27FC236}">
                <a16:creationId xmlns:a16="http://schemas.microsoft.com/office/drawing/2014/main" id="{53DBD3BE-F2D3-E064-B8DB-A7EA325D923D}"/>
              </a:ext>
            </a:extLst>
          </p:cNvPr>
          <p:cNvSpPr/>
          <p:nvPr/>
        </p:nvSpPr>
        <p:spPr>
          <a:xfrm>
            <a:off x="4147794" y="760792"/>
            <a:ext cx="5844618" cy="79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t>Prévention des malaises vagaux</a:t>
            </a:r>
            <a:endParaRPr lang="fr-FR" sz="2800" dirty="0"/>
          </a:p>
        </p:txBody>
      </p:sp>
      <p:sp>
        <p:nvSpPr>
          <p:cNvPr id="4" name="ZoneTexte 3">
            <a:extLst>
              <a:ext uri="{FF2B5EF4-FFF2-40B4-BE49-F238E27FC236}">
                <a16:creationId xmlns:a16="http://schemas.microsoft.com/office/drawing/2014/main" id="{DAEFDC7F-5D89-190A-5506-26040037F95E}"/>
              </a:ext>
            </a:extLst>
          </p:cNvPr>
          <p:cNvSpPr txBox="1"/>
          <p:nvPr/>
        </p:nvSpPr>
        <p:spPr>
          <a:xfrm>
            <a:off x="1127104" y="1537043"/>
            <a:ext cx="7291032" cy="4524315"/>
          </a:xfrm>
          <a:prstGeom prst="rect">
            <a:avLst/>
          </a:prstGeom>
          <a:noFill/>
        </p:spPr>
        <p:txBody>
          <a:bodyPr wrap="square">
            <a:spAutoFit/>
          </a:bodyPr>
          <a:lstStyle/>
          <a:p>
            <a:pPr algn="l"/>
            <a:endParaRPr lang="fr-FR" sz="2800" b="0" i="0" u="none" strike="noStrike" baseline="0" dirty="0">
              <a:solidFill>
                <a:schemeClr val="tx1">
                  <a:lumMod val="95000"/>
                </a:schemeClr>
              </a:solidFill>
              <a:latin typeface="Calibri" panose="020F0502020204030204" pitchFamily="34" charset="0"/>
            </a:endParaRPr>
          </a:p>
          <a:p>
            <a:r>
              <a:rPr lang="fr-FR" sz="2800" b="1" i="0" u="none" strike="noStrike" baseline="0" dirty="0">
                <a:solidFill>
                  <a:schemeClr val="tx1">
                    <a:lumMod val="95000"/>
                  </a:schemeClr>
                </a:solidFill>
                <a:latin typeface="Calibri" panose="020F0502020204030204" pitchFamily="34" charset="0"/>
              </a:rPr>
              <a:t>l’accroupissement </a:t>
            </a:r>
            <a:r>
              <a:rPr lang="fr-FR" sz="2800" b="0" i="0" u="none" strike="noStrike" baseline="0" dirty="0">
                <a:solidFill>
                  <a:schemeClr val="tx1">
                    <a:lumMod val="95000"/>
                  </a:schemeClr>
                </a:solidFill>
                <a:latin typeface="Calibri" panose="020F0502020204030204" pitchFamily="34" charset="0"/>
              </a:rPr>
              <a:t>si la victime est en position debout </a:t>
            </a:r>
            <a:r>
              <a:rPr lang="fr-FR" sz="2800" b="0" i="1" u="none" strike="noStrike" baseline="0" dirty="0">
                <a:solidFill>
                  <a:schemeClr val="tx1">
                    <a:lumMod val="95000"/>
                  </a:schemeClr>
                </a:solidFill>
                <a:latin typeface="Calibri" panose="020F0502020204030204" pitchFamily="34" charset="0"/>
              </a:rPr>
              <a:t>(cette technique peut être un préalable à la mise en position allongée)</a:t>
            </a:r>
            <a:r>
              <a:rPr lang="fr-FR" sz="2800" b="0" i="0" u="none" strike="noStrike" baseline="0" dirty="0">
                <a:solidFill>
                  <a:schemeClr val="tx1">
                    <a:lumMod val="95000"/>
                  </a:schemeClr>
                </a:solidFill>
                <a:latin typeface="Calibri" panose="020F0502020204030204" pitchFamily="34" charset="0"/>
              </a:rPr>
              <a:t> : </a:t>
            </a:r>
          </a:p>
          <a:p>
            <a:endParaRPr lang="fr-FR" sz="2800" dirty="0">
              <a:solidFill>
                <a:schemeClr val="tx1">
                  <a:lumMod val="95000"/>
                </a:schemeClr>
              </a:solidFill>
              <a:latin typeface="Calibri" panose="020F0502020204030204" pitchFamily="34" charset="0"/>
            </a:endParaRPr>
          </a:p>
          <a:p>
            <a:r>
              <a:rPr lang="fr-FR" sz="2800" b="0" i="0" u="none" strike="noStrike" baseline="0" dirty="0">
                <a:solidFill>
                  <a:schemeClr val="tx1">
                    <a:lumMod val="95000"/>
                  </a:schemeClr>
                </a:solidFill>
                <a:latin typeface="Courier New" panose="02070309020205020404" pitchFamily="49" charset="0"/>
              </a:rPr>
              <a:t>o </a:t>
            </a:r>
            <a:r>
              <a:rPr lang="fr-FR" sz="2800" b="0" i="0" u="none" strike="noStrike" baseline="0" dirty="0">
                <a:solidFill>
                  <a:schemeClr val="tx1">
                    <a:lumMod val="95000"/>
                  </a:schemeClr>
                </a:solidFill>
                <a:latin typeface="Calibri" panose="020F0502020204030204" pitchFamily="34" charset="0"/>
              </a:rPr>
              <a:t>se placer en position accroupie ; </a:t>
            </a:r>
          </a:p>
          <a:p>
            <a:r>
              <a:rPr lang="fr-FR" sz="2800" b="0" i="0" u="none" strike="noStrike" baseline="0" dirty="0">
                <a:solidFill>
                  <a:schemeClr val="tx1">
                    <a:lumMod val="95000"/>
                  </a:schemeClr>
                </a:solidFill>
                <a:latin typeface="Courier New" panose="02070309020205020404" pitchFamily="49" charset="0"/>
              </a:rPr>
              <a:t>o </a:t>
            </a:r>
            <a:r>
              <a:rPr lang="fr-FR" sz="2800" b="0" i="0" u="none" strike="noStrike" baseline="0" dirty="0">
                <a:solidFill>
                  <a:schemeClr val="tx1">
                    <a:lumMod val="95000"/>
                  </a:schemeClr>
                </a:solidFill>
                <a:latin typeface="Calibri" panose="020F0502020204030204" pitchFamily="34" charset="0"/>
              </a:rPr>
              <a:t>baisser la tête comme pour la mettre entre les deux genoux. </a:t>
            </a:r>
          </a:p>
          <a:p>
            <a:endParaRPr lang="fr-FR" sz="2800" b="0" i="0" u="none" strike="noStrike" baseline="0" dirty="0">
              <a:solidFill>
                <a:schemeClr val="tx1">
                  <a:lumMod val="95000"/>
                </a:schemeClr>
              </a:solidFill>
              <a:latin typeface="Calibri" panose="020F0502020204030204" pitchFamily="34" charset="0"/>
            </a:endParaRPr>
          </a:p>
          <a:p>
            <a:pPr lvl="2"/>
            <a:endParaRPr lang="fr-FR" sz="3600" dirty="0">
              <a:solidFill>
                <a:schemeClr val="tx1">
                  <a:lumMod val="95000"/>
                </a:schemeClr>
              </a:solidFill>
            </a:endParaRPr>
          </a:p>
        </p:txBody>
      </p:sp>
      <p:pic>
        <p:nvPicPr>
          <p:cNvPr id="3" name="Image 2" descr="Une image contenant clipart&#10;&#10;Description générée automatiquement">
            <a:extLst>
              <a:ext uri="{FF2B5EF4-FFF2-40B4-BE49-F238E27FC236}">
                <a16:creationId xmlns:a16="http://schemas.microsoft.com/office/drawing/2014/main" id="{E6EFD63D-FF09-FCC1-6829-D05D0FC7B5E6}"/>
              </a:ext>
            </a:extLst>
          </p:cNvPr>
          <p:cNvPicPr>
            <a:picLocks noChangeAspect="1"/>
          </p:cNvPicPr>
          <p:nvPr/>
        </p:nvPicPr>
        <p:blipFill>
          <a:blip r:embed="rId2"/>
          <a:stretch>
            <a:fillRect/>
          </a:stretch>
        </p:blipFill>
        <p:spPr>
          <a:xfrm>
            <a:off x="8512404" y="2770022"/>
            <a:ext cx="3391391" cy="3875875"/>
          </a:xfrm>
          <a:prstGeom prst="rect">
            <a:avLst/>
          </a:prstGeom>
        </p:spPr>
      </p:pic>
    </p:spTree>
    <p:extLst>
      <p:ext uri="{BB962C8B-B14F-4D97-AF65-F5344CB8AC3E}">
        <p14:creationId xmlns:p14="http://schemas.microsoft.com/office/powerpoint/2010/main" val="1188638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99C14FD0-0F7D-F751-B92F-7E69262EC418}"/>
              </a:ext>
            </a:extLst>
          </p:cNvPr>
          <p:cNvSpPr txBox="1">
            <a:spLocks noChangeArrowheads="1"/>
          </p:cNvSpPr>
          <p:nvPr/>
        </p:nvSpPr>
        <p:spPr bwMode="auto">
          <a:xfrm>
            <a:off x="1127105" y="741043"/>
            <a:ext cx="3203847" cy="796000"/>
          </a:xfrm>
          <a:prstGeom prst="rect">
            <a:avLst/>
          </a:prstGeom>
          <a:solidFill>
            <a:srgbClr val="1B955B"/>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buClr>
                <a:srgbClr val="000000"/>
              </a:buClr>
              <a:buSzPct val="100000"/>
              <a:defRPr sz="3200">
                <a:solidFill>
                  <a:schemeClr val="tx1"/>
                </a:solidFill>
                <a:latin typeface="+mj-lt"/>
                <a:ea typeface="+mj-ea"/>
                <a:cs typeface="+mj-cs"/>
              </a:defRPr>
            </a:lvl1pPr>
            <a:lvl2pPr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2pPr>
            <a:lvl3pPr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3pPr>
            <a:lvl4pPr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4pPr>
            <a:lvl5pPr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5pPr>
            <a:lvl6pPr marL="457200"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6pPr>
            <a:lvl7pPr marL="914400"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7pPr>
            <a:lvl8pPr marL="1371600"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8pPr>
            <a:lvl9pPr marL="1828800"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9pPr>
          </a:lstStyle>
          <a:p>
            <a:pPr algn="ctr"/>
            <a:r>
              <a:rPr lang="fr-FR" sz="2800" b="1" kern="0" dirty="0">
                <a:solidFill>
                  <a:schemeClr val="bg1"/>
                </a:solidFill>
                <a:latin typeface="Arial" panose="020B0604020202020204" pitchFamily="34" charset="0"/>
                <a:cs typeface="Arial" panose="020B0604020202020204" pitchFamily="34" charset="0"/>
              </a:rPr>
              <a:t>Cas particuliers</a:t>
            </a:r>
          </a:p>
        </p:txBody>
      </p:sp>
      <p:sp>
        <p:nvSpPr>
          <p:cNvPr id="8" name="Rectangle 7">
            <a:extLst>
              <a:ext uri="{FF2B5EF4-FFF2-40B4-BE49-F238E27FC236}">
                <a16:creationId xmlns:a16="http://schemas.microsoft.com/office/drawing/2014/main" id="{DC2DB44F-923F-C530-8DB3-E24A7487CF5F}"/>
              </a:ext>
            </a:extLst>
          </p:cNvPr>
          <p:cNvSpPr/>
          <p:nvPr/>
        </p:nvSpPr>
        <p:spPr>
          <a:xfrm>
            <a:off x="1127104" y="40712"/>
            <a:ext cx="8865307" cy="720080"/>
          </a:xfrm>
          <a:prstGeom prst="rect">
            <a:avLst/>
          </a:prstGeom>
          <a:solidFill>
            <a:schemeClr val="accent5">
              <a:lumMod val="60000"/>
              <a:lumOff val="40000"/>
            </a:schemeClr>
          </a:solidFill>
          <a:ln>
            <a:solidFill>
              <a:srgbClr val="1B95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solidFill>
                  <a:schemeClr val="accent3">
                    <a:lumMod val="40000"/>
                    <a:lumOff val="60000"/>
                  </a:schemeClr>
                </a:solidFill>
              </a:rPr>
              <a:t>La victime se plaint d’un malaise</a:t>
            </a:r>
          </a:p>
        </p:txBody>
      </p:sp>
      <p:sp>
        <p:nvSpPr>
          <p:cNvPr id="9" name="Rectangle 8">
            <a:extLst>
              <a:ext uri="{FF2B5EF4-FFF2-40B4-BE49-F238E27FC236}">
                <a16:creationId xmlns:a16="http://schemas.microsoft.com/office/drawing/2014/main" id="{53DBD3BE-F2D3-E064-B8DB-A7EA325D923D}"/>
              </a:ext>
            </a:extLst>
          </p:cNvPr>
          <p:cNvSpPr/>
          <p:nvPr/>
        </p:nvSpPr>
        <p:spPr>
          <a:xfrm>
            <a:off x="4147794" y="760792"/>
            <a:ext cx="5844618" cy="79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t>Prévention des malaises vagaux</a:t>
            </a:r>
            <a:endParaRPr lang="fr-FR" sz="2800" dirty="0"/>
          </a:p>
        </p:txBody>
      </p:sp>
      <p:sp>
        <p:nvSpPr>
          <p:cNvPr id="4" name="ZoneTexte 3">
            <a:extLst>
              <a:ext uri="{FF2B5EF4-FFF2-40B4-BE49-F238E27FC236}">
                <a16:creationId xmlns:a16="http://schemas.microsoft.com/office/drawing/2014/main" id="{DAEFDC7F-5D89-190A-5506-26040037F95E}"/>
              </a:ext>
            </a:extLst>
          </p:cNvPr>
          <p:cNvSpPr txBox="1"/>
          <p:nvPr/>
        </p:nvSpPr>
        <p:spPr>
          <a:xfrm>
            <a:off x="1127104" y="1734060"/>
            <a:ext cx="8252566" cy="2677656"/>
          </a:xfrm>
          <a:prstGeom prst="rect">
            <a:avLst/>
          </a:prstGeom>
          <a:noFill/>
        </p:spPr>
        <p:txBody>
          <a:bodyPr wrap="square">
            <a:spAutoFit/>
          </a:bodyPr>
          <a:lstStyle/>
          <a:p>
            <a:r>
              <a:rPr lang="fr-FR" sz="2400" b="1" dirty="0"/>
              <a:t>le croisement </a:t>
            </a:r>
            <a:r>
              <a:rPr lang="fr-FR" sz="2400" dirty="0"/>
              <a:t>des membres inférieurs : </a:t>
            </a:r>
          </a:p>
          <a:p>
            <a:endParaRPr lang="fr-FR" sz="2400" dirty="0"/>
          </a:p>
          <a:p>
            <a:pPr lvl="2"/>
            <a:r>
              <a:rPr lang="fr-FR" sz="2400" dirty="0"/>
              <a:t>o croiser les membres inférieurs  </a:t>
            </a:r>
          </a:p>
          <a:p>
            <a:pPr lvl="2"/>
            <a:r>
              <a:rPr lang="fr-FR" sz="2400" dirty="0"/>
              <a:t>o contracter les muscles en essayant de tendre les jambes  </a:t>
            </a:r>
          </a:p>
          <a:p>
            <a:pPr lvl="2"/>
            <a:r>
              <a:rPr lang="fr-FR" sz="2400" dirty="0"/>
              <a:t>o serrer les fesses ; </a:t>
            </a:r>
          </a:p>
          <a:p>
            <a:pPr lvl="2"/>
            <a:r>
              <a:rPr lang="fr-FR" sz="2400" dirty="0"/>
              <a:t>o contracter la ceinture abdominale. </a:t>
            </a:r>
          </a:p>
        </p:txBody>
      </p:sp>
      <p:pic>
        <p:nvPicPr>
          <p:cNvPr id="7" name="Image 6" descr="Une image contenant clipart&#10;&#10;Description générée automatiquement">
            <a:extLst>
              <a:ext uri="{FF2B5EF4-FFF2-40B4-BE49-F238E27FC236}">
                <a16:creationId xmlns:a16="http://schemas.microsoft.com/office/drawing/2014/main" id="{C7B9537F-CE78-1CFB-D8AB-36DB612A610E}"/>
              </a:ext>
            </a:extLst>
          </p:cNvPr>
          <p:cNvPicPr>
            <a:picLocks noChangeAspect="1"/>
          </p:cNvPicPr>
          <p:nvPr/>
        </p:nvPicPr>
        <p:blipFill>
          <a:blip r:embed="rId2"/>
          <a:stretch>
            <a:fillRect/>
          </a:stretch>
        </p:blipFill>
        <p:spPr>
          <a:xfrm>
            <a:off x="9492792" y="1734060"/>
            <a:ext cx="2499869" cy="4999738"/>
          </a:xfrm>
          <a:prstGeom prst="rect">
            <a:avLst/>
          </a:prstGeom>
        </p:spPr>
      </p:pic>
    </p:spTree>
    <p:extLst>
      <p:ext uri="{BB962C8B-B14F-4D97-AF65-F5344CB8AC3E}">
        <p14:creationId xmlns:p14="http://schemas.microsoft.com/office/powerpoint/2010/main" val="2323563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D824724A-BF1C-41C7-B878-B63C836142AF}"/>
              </a:ext>
            </a:extLst>
          </p:cNvPr>
          <p:cNvPicPr>
            <a:picLocks noChangeAspect="1" noChangeArrowheads="1"/>
          </p:cNvPicPr>
          <p:nvPr/>
        </p:nvPicPr>
        <p:blipFill>
          <a:blip r:embed="rId2" cstate="print"/>
          <a:srcRect l="15991" t="1416" r="17407" b="2217"/>
          <a:stretch>
            <a:fillRect/>
          </a:stretch>
        </p:blipFill>
        <p:spPr bwMode="auto">
          <a:xfrm>
            <a:off x="5016214" y="2077616"/>
            <a:ext cx="2159571" cy="3126361"/>
          </a:xfrm>
          <a:prstGeom prst="rect">
            <a:avLst/>
          </a:prstGeom>
          <a:noFill/>
          <a:ln w="9525">
            <a:noFill/>
            <a:round/>
            <a:headEnd/>
            <a:tailEnd/>
          </a:ln>
          <a:effectLst/>
        </p:spPr>
      </p:pic>
      <p:sp>
        <p:nvSpPr>
          <p:cNvPr id="4" name="Rectangle 3">
            <a:extLst>
              <a:ext uri="{FF2B5EF4-FFF2-40B4-BE49-F238E27FC236}">
                <a16:creationId xmlns:a16="http://schemas.microsoft.com/office/drawing/2014/main" id="{93B39402-3B14-46A8-B9AD-EB349DA26F61}"/>
              </a:ext>
            </a:extLst>
          </p:cNvPr>
          <p:cNvSpPr/>
          <p:nvPr/>
        </p:nvSpPr>
        <p:spPr>
          <a:xfrm>
            <a:off x="1232208" y="231447"/>
            <a:ext cx="8744912" cy="720080"/>
          </a:xfrm>
          <a:prstGeom prst="rect">
            <a:avLst/>
          </a:prstGeom>
          <a:solidFill>
            <a:schemeClr val="accent5">
              <a:lumMod val="60000"/>
              <a:lumOff val="40000"/>
            </a:schemeClr>
          </a:solidFill>
          <a:ln>
            <a:solidFill>
              <a:srgbClr val="1B95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solidFill>
                  <a:schemeClr val="accent3">
                    <a:lumMod val="40000"/>
                    <a:lumOff val="60000"/>
                  </a:schemeClr>
                </a:solidFill>
              </a:rPr>
              <a:t>La victime se plaint d’un malaise</a:t>
            </a:r>
          </a:p>
        </p:txBody>
      </p:sp>
    </p:spTree>
    <p:extLst>
      <p:ext uri="{BB962C8B-B14F-4D97-AF65-F5344CB8AC3E}">
        <p14:creationId xmlns:p14="http://schemas.microsoft.com/office/powerpoint/2010/main" val="2139208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fill="hold" nodeType="afterEffect">
                                  <p:stCondLst>
                                    <p:cond delay="500"/>
                                  </p:stCondLst>
                                  <p:childTnLst>
                                    <p:set>
                                      <p:cBhvr additive="repl">
                                        <p:cTn id="6" dur="1" fill="hold">
                                          <p:stCondLst>
                                            <p:cond delay="0"/>
                                          </p:stCondLst>
                                        </p:cTn>
                                        <p:tgtEl>
                                          <p:spTgt spid="3"/>
                                        </p:tgtEl>
                                        <p:attrNameLst>
                                          <p:attrName>style.visibility</p:attrName>
                                        </p:attrNameLst>
                                      </p:cBhvr>
                                      <p:to>
                                        <p:strVal val="visible"/>
                                      </p:to>
                                    </p:set>
                                    <p:animEffect transition="in" filter="dissolve">
                                      <p:cBhvr additive="repl">
                                        <p:cTn id="7" dur="2000"/>
                                        <p:tgtEl>
                                          <p:spTgt spid="3"/>
                                        </p:tgtEl>
                                      </p:cBhvr>
                                    </p:animEffect>
                                  </p:childTnLst>
                                </p:cTn>
                              </p:par>
                            </p:childTnLst>
                          </p:cTn>
                        </p:par>
                        <p:par>
                          <p:cTn id="8" fill="hold">
                            <p:stCondLst>
                              <p:cond delay="2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99C14FD0-0F7D-F751-B92F-7E69262EC418}"/>
              </a:ext>
            </a:extLst>
          </p:cNvPr>
          <p:cNvSpPr txBox="1">
            <a:spLocks noChangeArrowheads="1"/>
          </p:cNvSpPr>
          <p:nvPr/>
        </p:nvSpPr>
        <p:spPr bwMode="auto">
          <a:xfrm>
            <a:off x="1127105" y="741043"/>
            <a:ext cx="3203847" cy="796000"/>
          </a:xfrm>
          <a:prstGeom prst="rect">
            <a:avLst/>
          </a:prstGeom>
          <a:solidFill>
            <a:srgbClr val="1B955B"/>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buClr>
                <a:srgbClr val="000000"/>
              </a:buClr>
              <a:buSzPct val="100000"/>
              <a:defRPr sz="3200">
                <a:solidFill>
                  <a:schemeClr val="tx1"/>
                </a:solidFill>
                <a:latin typeface="+mj-lt"/>
                <a:ea typeface="+mj-ea"/>
                <a:cs typeface="+mj-cs"/>
              </a:defRPr>
            </a:lvl1pPr>
            <a:lvl2pPr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2pPr>
            <a:lvl3pPr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3pPr>
            <a:lvl4pPr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4pPr>
            <a:lvl5pPr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5pPr>
            <a:lvl6pPr marL="457200"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6pPr>
            <a:lvl7pPr marL="914400"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7pPr>
            <a:lvl8pPr marL="1371600"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8pPr>
            <a:lvl9pPr marL="1828800"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9pPr>
          </a:lstStyle>
          <a:p>
            <a:pPr algn="ctr"/>
            <a:r>
              <a:rPr lang="fr-FR" sz="2800" b="1" kern="0" dirty="0">
                <a:solidFill>
                  <a:schemeClr val="bg1"/>
                </a:solidFill>
                <a:latin typeface="Arial" panose="020B0604020202020204" pitchFamily="34" charset="0"/>
                <a:cs typeface="Arial" panose="020B0604020202020204" pitchFamily="34" charset="0"/>
              </a:rPr>
              <a:t>Cas particuliers</a:t>
            </a:r>
          </a:p>
        </p:txBody>
      </p:sp>
      <p:sp>
        <p:nvSpPr>
          <p:cNvPr id="8" name="Rectangle 7">
            <a:extLst>
              <a:ext uri="{FF2B5EF4-FFF2-40B4-BE49-F238E27FC236}">
                <a16:creationId xmlns:a16="http://schemas.microsoft.com/office/drawing/2014/main" id="{DC2DB44F-923F-C530-8DB3-E24A7487CF5F}"/>
              </a:ext>
            </a:extLst>
          </p:cNvPr>
          <p:cNvSpPr/>
          <p:nvPr/>
        </p:nvSpPr>
        <p:spPr>
          <a:xfrm>
            <a:off x="1127104" y="40712"/>
            <a:ext cx="8865307" cy="720080"/>
          </a:xfrm>
          <a:prstGeom prst="rect">
            <a:avLst/>
          </a:prstGeom>
          <a:solidFill>
            <a:schemeClr val="accent5">
              <a:lumMod val="60000"/>
              <a:lumOff val="40000"/>
            </a:schemeClr>
          </a:solidFill>
          <a:ln>
            <a:solidFill>
              <a:srgbClr val="1B95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solidFill>
                  <a:schemeClr val="accent3">
                    <a:lumMod val="40000"/>
                    <a:lumOff val="60000"/>
                  </a:schemeClr>
                </a:solidFill>
              </a:rPr>
              <a:t>La victime se plaint d’un malaise</a:t>
            </a:r>
          </a:p>
        </p:txBody>
      </p:sp>
      <p:sp>
        <p:nvSpPr>
          <p:cNvPr id="9" name="Rectangle 8">
            <a:extLst>
              <a:ext uri="{FF2B5EF4-FFF2-40B4-BE49-F238E27FC236}">
                <a16:creationId xmlns:a16="http://schemas.microsoft.com/office/drawing/2014/main" id="{53DBD3BE-F2D3-E064-B8DB-A7EA325D923D}"/>
              </a:ext>
            </a:extLst>
          </p:cNvPr>
          <p:cNvSpPr/>
          <p:nvPr/>
        </p:nvSpPr>
        <p:spPr>
          <a:xfrm>
            <a:off x="4147794" y="760792"/>
            <a:ext cx="5844618" cy="79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t>Prévention des malaises vagaux</a:t>
            </a:r>
            <a:endParaRPr lang="fr-FR" sz="2800" dirty="0"/>
          </a:p>
        </p:txBody>
      </p:sp>
      <p:sp>
        <p:nvSpPr>
          <p:cNvPr id="4" name="ZoneTexte 3">
            <a:extLst>
              <a:ext uri="{FF2B5EF4-FFF2-40B4-BE49-F238E27FC236}">
                <a16:creationId xmlns:a16="http://schemas.microsoft.com/office/drawing/2014/main" id="{DAEFDC7F-5D89-190A-5506-26040037F95E}"/>
              </a:ext>
            </a:extLst>
          </p:cNvPr>
          <p:cNvSpPr txBox="1"/>
          <p:nvPr/>
        </p:nvSpPr>
        <p:spPr>
          <a:xfrm>
            <a:off x="1127104" y="1734060"/>
            <a:ext cx="6197523" cy="3785652"/>
          </a:xfrm>
          <a:prstGeom prst="rect">
            <a:avLst/>
          </a:prstGeom>
          <a:noFill/>
        </p:spPr>
        <p:txBody>
          <a:bodyPr wrap="square">
            <a:spAutoFit/>
          </a:bodyPr>
          <a:lstStyle/>
          <a:p>
            <a:r>
              <a:rPr lang="fr-FR" sz="2400" b="1" dirty="0"/>
              <a:t>le crochetage des doigts </a:t>
            </a:r>
            <a:r>
              <a:rPr lang="fr-FR" sz="2400" dirty="0"/>
              <a:t>et la tension des muscles des membres supérieurs : </a:t>
            </a:r>
          </a:p>
          <a:p>
            <a:endParaRPr lang="fr-FR" sz="2400" dirty="0"/>
          </a:p>
          <a:p>
            <a:r>
              <a:rPr lang="fr-FR" sz="2400" dirty="0"/>
              <a:t>o agripper les deux mains par les doigts en crochets </a:t>
            </a:r>
          </a:p>
          <a:p>
            <a:r>
              <a:rPr lang="fr-FR" sz="2400" dirty="0"/>
              <a:t>o écarter les coudes de la poitrine au maximum </a:t>
            </a:r>
          </a:p>
          <a:p>
            <a:r>
              <a:rPr lang="fr-FR" sz="2400" dirty="0"/>
              <a:t>o contracter les deux membres supérieurs en tirant comme pour essayer de séparer les deux mains. </a:t>
            </a:r>
          </a:p>
        </p:txBody>
      </p:sp>
      <p:pic>
        <p:nvPicPr>
          <p:cNvPr id="3" name="Image 2" descr="Une image contenant clipart&#10;&#10;Description générée automatiquement">
            <a:extLst>
              <a:ext uri="{FF2B5EF4-FFF2-40B4-BE49-F238E27FC236}">
                <a16:creationId xmlns:a16="http://schemas.microsoft.com/office/drawing/2014/main" id="{C5A79F24-8DD2-94FF-B8E0-76EC5A8D1431}"/>
              </a:ext>
            </a:extLst>
          </p:cNvPr>
          <p:cNvPicPr>
            <a:picLocks noChangeAspect="1"/>
          </p:cNvPicPr>
          <p:nvPr/>
        </p:nvPicPr>
        <p:blipFill>
          <a:blip r:embed="rId2"/>
          <a:stretch>
            <a:fillRect/>
          </a:stretch>
        </p:blipFill>
        <p:spPr>
          <a:xfrm>
            <a:off x="7532016" y="2731959"/>
            <a:ext cx="4296117" cy="3842940"/>
          </a:xfrm>
          <a:prstGeom prst="rect">
            <a:avLst/>
          </a:prstGeom>
        </p:spPr>
      </p:pic>
    </p:spTree>
    <p:extLst>
      <p:ext uri="{BB962C8B-B14F-4D97-AF65-F5344CB8AC3E}">
        <p14:creationId xmlns:p14="http://schemas.microsoft.com/office/powerpoint/2010/main" val="670077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462B829B-CAD5-4484-8C00-8988A1F107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38282" y="1556792"/>
            <a:ext cx="18002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a:extLst>
              <a:ext uri="{FF2B5EF4-FFF2-40B4-BE49-F238E27FC236}">
                <a16:creationId xmlns:a16="http://schemas.microsoft.com/office/drawing/2014/main" id="{201AC627-492B-4AED-B26B-2F387008A0D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0548" y="1569991"/>
            <a:ext cx="15113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e 4">
            <a:extLst>
              <a:ext uri="{FF2B5EF4-FFF2-40B4-BE49-F238E27FC236}">
                <a16:creationId xmlns:a16="http://schemas.microsoft.com/office/drawing/2014/main" id="{2DFFA57C-F21E-4A67-BD69-18E7FEA45DA0}"/>
              </a:ext>
            </a:extLst>
          </p:cNvPr>
          <p:cNvGrpSpPr/>
          <p:nvPr/>
        </p:nvGrpSpPr>
        <p:grpSpPr>
          <a:xfrm>
            <a:off x="4350375" y="2541664"/>
            <a:ext cx="3641506" cy="1197540"/>
            <a:chOff x="3488530" y="2776888"/>
            <a:chExt cx="3641506" cy="1197540"/>
          </a:xfrm>
        </p:grpSpPr>
        <p:pic>
          <p:nvPicPr>
            <p:cNvPr id="5" name="Picture 6">
              <a:extLst>
                <a:ext uri="{FF2B5EF4-FFF2-40B4-BE49-F238E27FC236}">
                  <a16:creationId xmlns:a16="http://schemas.microsoft.com/office/drawing/2014/main" id="{D864CD30-94A8-418E-8758-7C00A96F168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54960" y="3004466"/>
              <a:ext cx="2030412" cy="969962"/>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6" name="Flèche vers le bas 6">
              <a:extLst>
                <a:ext uri="{FF2B5EF4-FFF2-40B4-BE49-F238E27FC236}">
                  <a16:creationId xmlns:a16="http://schemas.microsoft.com/office/drawing/2014/main" id="{1F631BE7-060A-4235-BA00-0E099A731488}"/>
                </a:ext>
              </a:extLst>
            </p:cNvPr>
            <p:cNvSpPr/>
            <p:nvPr/>
          </p:nvSpPr>
          <p:spPr>
            <a:xfrm rot="18830185">
              <a:off x="3596480" y="2668938"/>
              <a:ext cx="360363" cy="576263"/>
            </a:xfrm>
            <a:prstGeom prst="downArrow">
              <a:avLst/>
            </a:prstGeom>
            <a:solidFill>
              <a:schemeClr val="bg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7" name="Flèche vers le bas 7">
              <a:extLst>
                <a:ext uri="{FF2B5EF4-FFF2-40B4-BE49-F238E27FC236}">
                  <a16:creationId xmlns:a16="http://schemas.microsoft.com/office/drawing/2014/main" id="{F7217504-ABEA-4868-97D2-BFBA3D1BFC50}"/>
                </a:ext>
              </a:extLst>
            </p:cNvPr>
            <p:cNvSpPr/>
            <p:nvPr/>
          </p:nvSpPr>
          <p:spPr>
            <a:xfrm rot="3257871">
              <a:off x="6661723" y="2716334"/>
              <a:ext cx="360363" cy="576263"/>
            </a:xfrm>
            <a:prstGeom prst="downArrow">
              <a:avLst/>
            </a:prstGeom>
            <a:solidFill>
              <a:schemeClr val="bg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sp>
        <p:nvSpPr>
          <p:cNvPr id="8" name="Text Box 3">
            <a:extLst>
              <a:ext uri="{FF2B5EF4-FFF2-40B4-BE49-F238E27FC236}">
                <a16:creationId xmlns:a16="http://schemas.microsoft.com/office/drawing/2014/main" id="{CB82F546-DC85-4659-89D2-D8614B55D94B}"/>
              </a:ext>
            </a:extLst>
          </p:cNvPr>
          <p:cNvSpPr txBox="1">
            <a:spLocks noChangeArrowheads="1"/>
          </p:cNvSpPr>
          <p:nvPr/>
        </p:nvSpPr>
        <p:spPr bwMode="auto">
          <a:xfrm>
            <a:off x="1905453" y="3764143"/>
            <a:ext cx="8100392" cy="646331"/>
          </a:xfrm>
          <a:prstGeom prst="rect">
            <a:avLst/>
          </a:prstGeom>
          <a:noFill/>
          <a:ln w="9525">
            <a:noFill/>
            <a:miter lim="800000"/>
            <a:headEnd/>
            <a:tailEnd/>
          </a:ln>
          <a:effectLst/>
        </p:spPr>
        <p:txBody>
          <a:bodyPr wrap="square">
            <a:spAutoFit/>
          </a:bodyPr>
          <a:lstStyle/>
          <a:p>
            <a:pPr algn="ctr">
              <a:spcBef>
                <a:spcPct val="50000"/>
              </a:spcBef>
              <a:defRPr/>
            </a:pPr>
            <a:r>
              <a:rPr lang="fr-FR" b="1" dirty="0">
                <a:effectLst>
                  <a:outerShdw blurRad="38100" dist="38100" dir="2700000" algn="tl">
                    <a:srgbClr val="000000"/>
                  </a:outerShdw>
                </a:effectLst>
                <a:latin typeface="Bookman Old Style" pitchFamily="18" charset="0"/>
                <a:cs typeface="Aharoni" pitchFamily="2" charset="-79"/>
              </a:rPr>
              <a:t>Quel âge ? Est-ce la 1</a:t>
            </a:r>
            <a:r>
              <a:rPr lang="fr-FR" b="1" baseline="30000" dirty="0">
                <a:effectLst>
                  <a:outerShdw blurRad="38100" dist="38100" dir="2700000" algn="tl">
                    <a:srgbClr val="000000"/>
                  </a:outerShdw>
                </a:effectLst>
                <a:latin typeface="Bookman Old Style" pitchFamily="18" charset="0"/>
                <a:cs typeface="Aharoni" pitchFamily="2" charset="-79"/>
              </a:rPr>
              <a:t>ère</a:t>
            </a:r>
            <a:r>
              <a:rPr lang="fr-FR" b="1" dirty="0">
                <a:effectLst>
                  <a:outerShdw blurRad="38100" dist="38100" dir="2700000" algn="tl">
                    <a:srgbClr val="000000"/>
                  </a:outerShdw>
                </a:effectLst>
                <a:latin typeface="Bookman Old Style" pitchFamily="18" charset="0"/>
                <a:cs typeface="Aharoni" pitchFamily="2" charset="-79"/>
              </a:rPr>
              <a:t> fois ? Où ? Depuis combien de temps ?</a:t>
            </a:r>
            <a:br>
              <a:rPr lang="fr-FR" b="1" dirty="0">
                <a:effectLst>
                  <a:outerShdw blurRad="38100" dist="38100" dir="2700000" algn="tl">
                    <a:srgbClr val="000000"/>
                  </a:outerShdw>
                </a:effectLst>
                <a:latin typeface="Bookman Old Style" pitchFamily="18" charset="0"/>
                <a:cs typeface="Aharoni" pitchFamily="2" charset="-79"/>
              </a:rPr>
            </a:br>
            <a:r>
              <a:rPr lang="fr-FR" b="1" dirty="0">
                <a:effectLst>
                  <a:outerShdw blurRad="38100" dist="38100" dir="2700000" algn="tl">
                    <a:srgbClr val="000000"/>
                  </a:outerShdw>
                </a:effectLst>
                <a:latin typeface="Bookman Old Style" pitchFamily="18" charset="0"/>
                <a:cs typeface="Aharoni" pitchFamily="2" charset="-79"/>
              </a:rPr>
              <a:t>A-t-elle un traitement ? A-t-elle été hospitalisée ?</a:t>
            </a:r>
            <a:endParaRPr lang="fr-FR" sz="3600" b="1" dirty="0">
              <a:effectLst>
                <a:outerShdw blurRad="38100" dist="38100" dir="2700000" algn="tl">
                  <a:srgbClr val="000000"/>
                </a:outerShdw>
              </a:effectLst>
              <a:latin typeface="Bookman Old Style" pitchFamily="18" charset="0"/>
              <a:cs typeface="Aharoni" pitchFamily="2" charset="-79"/>
            </a:endParaRPr>
          </a:p>
        </p:txBody>
      </p:sp>
      <p:grpSp>
        <p:nvGrpSpPr>
          <p:cNvPr id="9" name="Groupe 9">
            <a:extLst>
              <a:ext uri="{FF2B5EF4-FFF2-40B4-BE49-F238E27FC236}">
                <a16:creationId xmlns:a16="http://schemas.microsoft.com/office/drawing/2014/main" id="{E997DF53-AD25-4C22-9A9A-C266EFC02417}"/>
              </a:ext>
            </a:extLst>
          </p:cNvPr>
          <p:cNvGrpSpPr/>
          <p:nvPr/>
        </p:nvGrpSpPr>
        <p:grpSpPr>
          <a:xfrm>
            <a:off x="5367617" y="4775232"/>
            <a:ext cx="1728787" cy="1405382"/>
            <a:chOff x="4505772" y="4638496"/>
            <a:chExt cx="1728787" cy="1405382"/>
          </a:xfrm>
        </p:grpSpPr>
        <p:pic>
          <p:nvPicPr>
            <p:cNvPr id="10" name="Picture 7">
              <a:extLst>
                <a:ext uri="{FF2B5EF4-FFF2-40B4-BE49-F238E27FC236}">
                  <a16:creationId xmlns:a16="http://schemas.microsoft.com/office/drawing/2014/main" id="{5A463F49-B34F-48E3-9736-CCBEA2CC3E5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05772" y="5107253"/>
              <a:ext cx="1728787"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lèche vers le bas 11">
              <a:extLst>
                <a:ext uri="{FF2B5EF4-FFF2-40B4-BE49-F238E27FC236}">
                  <a16:creationId xmlns:a16="http://schemas.microsoft.com/office/drawing/2014/main" id="{75A4D462-241A-4506-B06E-26CE7FEAF860}"/>
                </a:ext>
              </a:extLst>
            </p:cNvPr>
            <p:cNvSpPr/>
            <p:nvPr/>
          </p:nvSpPr>
          <p:spPr>
            <a:xfrm>
              <a:off x="5189984" y="4638496"/>
              <a:ext cx="360363" cy="396254"/>
            </a:xfrm>
            <a:prstGeom prst="downArrow">
              <a:avLst/>
            </a:prstGeom>
            <a:solidFill>
              <a:schemeClr val="bg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sp>
        <p:nvSpPr>
          <p:cNvPr id="13" name="Rectangle 2">
            <a:extLst>
              <a:ext uri="{FF2B5EF4-FFF2-40B4-BE49-F238E27FC236}">
                <a16:creationId xmlns:a16="http://schemas.microsoft.com/office/drawing/2014/main" id="{12CA9259-FB43-4E1D-A4AB-53FDA88E133B}"/>
              </a:ext>
            </a:extLst>
          </p:cNvPr>
          <p:cNvSpPr txBox="1">
            <a:spLocks noChangeArrowheads="1"/>
          </p:cNvSpPr>
          <p:nvPr/>
        </p:nvSpPr>
        <p:spPr bwMode="auto">
          <a:xfrm>
            <a:off x="1232208" y="993539"/>
            <a:ext cx="1935623" cy="461041"/>
          </a:xfrm>
          <a:prstGeom prst="rect">
            <a:avLst/>
          </a:prstGeom>
          <a:solidFill>
            <a:srgbClr val="92D050"/>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buClr>
                <a:srgbClr val="000000"/>
              </a:buClr>
              <a:buSzPct val="100000"/>
              <a:defRPr sz="3200">
                <a:solidFill>
                  <a:schemeClr val="tx1"/>
                </a:solidFill>
                <a:latin typeface="+mj-lt"/>
                <a:ea typeface="+mj-ea"/>
                <a:cs typeface="+mj-cs"/>
              </a:defRPr>
            </a:lvl1pPr>
            <a:lvl2pPr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2pPr>
            <a:lvl3pPr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3pPr>
            <a:lvl4pPr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4pPr>
            <a:lvl5pPr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5pPr>
            <a:lvl6pPr marL="457200"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6pPr>
            <a:lvl7pPr marL="914400"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7pPr>
            <a:lvl8pPr marL="1371600"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8pPr>
            <a:lvl9pPr marL="1828800"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9pPr>
          </a:lstStyle>
          <a:p>
            <a:pPr algn="ctr"/>
            <a:r>
              <a:rPr lang="fr-FR" b="1" kern="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Moyen</a:t>
            </a:r>
          </a:p>
        </p:txBody>
      </p:sp>
      <p:sp>
        <p:nvSpPr>
          <p:cNvPr id="14" name="Rectangle 2">
            <a:extLst>
              <a:ext uri="{FF2B5EF4-FFF2-40B4-BE49-F238E27FC236}">
                <a16:creationId xmlns:a16="http://schemas.microsoft.com/office/drawing/2014/main" id="{3C75F913-52FA-47E4-A545-16B67535FC79}"/>
              </a:ext>
            </a:extLst>
          </p:cNvPr>
          <p:cNvSpPr txBox="1">
            <a:spLocks noChangeArrowheads="1"/>
          </p:cNvSpPr>
          <p:nvPr/>
        </p:nvSpPr>
        <p:spPr bwMode="auto">
          <a:xfrm>
            <a:off x="4868953" y="1669171"/>
            <a:ext cx="2726113" cy="461041"/>
          </a:xfrm>
          <a:prstGeom prst="rect">
            <a:avLst/>
          </a:prstGeom>
          <a:solidFill>
            <a:schemeClr val="accent1"/>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buClr>
                <a:srgbClr val="000000"/>
              </a:buClr>
              <a:buSzPct val="100000"/>
              <a:defRPr sz="3200">
                <a:solidFill>
                  <a:schemeClr val="tx1"/>
                </a:solidFill>
                <a:latin typeface="+mj-lt"/>
                <a:ea typeface="+mj-ea"/>
                <a:cs typeface="+mj-cs"/>
              </a:defRPr>
            </a:lvl1pPr>
            <a:lvl2pPr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2pPr>
            <a:lvl3pPr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3pPr>
            <a:lvl4pPr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4pPr>
            <a:lvl5pPr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5pPr>
            <a:lvl6pPr marL="457200"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6pPr>
            <a:lvl7pPr marL="914400"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7pPr>
            <a:lvl8pPr marL="1371600"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8pPr>
            <a:lvl9pPr marL="1828800"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9pPr>
          </a:lstStyle>
          <a:p>
            <a:pPr algn="ctr"/>
            <a:r>
              <a:rPr lang="fr-FR" sz="2000" kern="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Mettre au repos</a:t>
            </a:r>
          </a:p>
        </p:txBody>
      </p:sp>
      <p:sp>
        <p:nvSpPr>
          <p:cNvPr id="15" name="Rectangle 2">
            <a:extLst>
              <a:ext uri="{FF2B5EF4-FFF2-40B4-BE49-F238E27FC236}">
                <a16:creationId xmlns:a16="http://schemas.microsoft.com/office/drawing/2014/main" id="{896B94B1-FBD8-4C36-ABBC-75C4F0587045}"/>
              </a:ext>
            </a:extLst>
          </p:cNvPr>
          <p:cNvSpPr txBox="1">
            <a:spLocks noChangeArrowheads="1"/>
          </p:cNvSpPr>
          <p:nvPr/>
        </p:nvSpPr>
        <p:spPr bwMode="auto">
          <a:xfrm>
            <a:off x="4416462" y="6327938"/>
            <a:ext cx="3631097" cy="461041"/>
          </a:xfrm>
          <a:prstGeom prst="rect">
            <a:avLst/>
          </a:prstGeom>
          <a:solidFill>
            <a:schemeClr val="accent1"/>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buClr>
                <a:srgbClr val="000000"/>
              </a:buClr>
              <a:buSzPct val="100000"/>
              <a:defRPr sz="3200">
                <a:solidFill>
                  <a:schemeClr val="tx1"/>
                </a:solidFill>
                <a:latin typeface="+mj-lt"/>
                <a:ea typeface="+mj-ea"/>
                <a:cs typeface="+mj-cs"/>
              </a:defRPr>
            </a:lvl1pPr>
            <a:lvl2pPr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2pPr>
            <a:lvl3pPr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3pPr>
            <a:lvl4pPr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4pPr>
            <a:lvl5pPr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5pPr>
            <a:lvl6pPr marL="457200"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6pPr>
            <a:lvl7pPr marL="914400"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7pPr>
            <a:lvl8pPr marL="1371600"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8pPr>
            <a:lvl9pPr marL="1828800"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9pPr>
          </a:lstStyle>
          <a:p>
            <a:pPr algn="ctr"/>
            <a:r>
              <a:rPr lang="fr-FR" sz="2000" kern="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Prendre un avis médical</a:t>
            </a:r>
          </a:p>
        </p:txBody>
      </p:sp>
      <p:sp>
        <p:nvSpPr>
          <p:cNvPr id="17" name="Rectangle 16">
            <a:extLst>
              <a:ext uri="{FF2B5EF4-FFF2-40B4-BE49-F238E27FC236}">
                <a16:creationId xmlns:a16="http://schemas.microsoft.com/office/drawing/2014/main" id="{02C39A46-7A8F-4907-B952-C6A6E5AF347B}"/>
              </a:ext>
            </a:extLst>
          </p:cNvPr>
          <p:cNvSpPr/>
          <p:nvPr/>
        </p:nvSpPr>
        <p:spPr>
          <a:xfrm>
            <a:off x="1232208" y="231447"/>
            <a:ext cx="8744912" cy="720080"/>
          </a:xfrm>
          <a:prstGeom prst="rect">
            <a:avLst/>
          </a:prstGeom>
          <a:solidFill>
            <a:schemeClr val="accent5">
              <a:lumMod val="60000"/>
              <a:lumOff val="40000"/>
            </a:schemeClr>
          </a:solidFill>
          <a:ln>
            <a:solidFill>
              <a:srgbClr val="1B95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solidFill>
                  <a:schemeClr val="accent3">
                    <a:lumMod val="40000"/>
                    <a:lumOff val="60000"/>
                  </a:schemeClr>
                </a:solidFill>
              </a:rPr>
              <a:t>La victime se plaint d’un malaise</a:t>
            </a:r>
          </a:p>
        </p:txBody>
      </p:sp>
      <p:graphicFrame>
        <p:nvGraphicFramePr>
          <p:cNvPr id="16" name="Tableau 15">
            <a:extLst>
              <a:ext uri="{FF2B5EF4-FFF2-40B4-BE49-F238E27FC236}">
                <a16:creationId xmlns:a16="http://schemas.microsoft.com/office/drawing/2014/main" id="{F8A233C2-AF07-43F7-B3BA-49737ED5F26B}"/>
              </a:ext>
            </a:extLst>
          </p:cNvPr>
          <p:cNvGraphicFramePr>
            <a:graphicFrameLocks noGrp="1"/>
          </p:cNvGraphicFramePr>
          <p:nvPr>
            <p:extLst>
              <p:ext uri="{D42A27DB-BD31-4B8C-83A1-F6EECF244321}">
                <p14:modId xmlns:p14="http://schemas.microsoft.com/office/powerpoint/2010/main" val="35098676"/>
              </p:ext>
            </p:extLst>
          </p:nvPr>
        </p:nvGraphicFramePr>
        <p:xfrm>
          <a:off x="9353218" y="4992508"/>
          <a:ext cx="2590160" cy="1579586"/>
        </p:xfrm>
        <a:graphic>
          <a:graphicData uri="http://schemas.openxmlformats.org/drawingml/2006/table">
            <a:tbl>
              <a:tblPr firstRow="1" bandRow="1">
                <a:tableStyleId>{5C22544A-7EE6-4342-B048-85BDC9FD1C3A}</a:tableStyleId>
              </a:tblPr>
              <a:tblGrid>
                <a:gridCol w="1709997">
                  <a:extLst>
                    <a:ext uri="{9D8B030D-6E8A-4147-A177-3AD203B41FA5}">
                      <a16:colId xmlns:a16="http://schemas.microsoft.com/office/drawing/2014/main" val="2489690569"/>
                    </a:ext>
                  </a:extLst>
                </a:gridCol>
                <a:gridCol w="880163">
                  <a:extLst>
                    <a:ext uri="{9D8B030D-6E8A-4147-A177-3AD203B41FA5}">
                      <a16:colId xmlns:a16="http://schemas.microsoft.com/office/drawing/2014/main" val="984549223"/>
                    </a:ext>
                  </a:extLst>
                </a:gridCol>
              </a:tblGrid>
              <a:tr h="789793">
                <a:tc>
                  <a:txBody>
                    <a:bodyPr/>
                    <a:lstStyle/>
                    <a:p>
                      <a:pPr algn="ctr"/>
                      <a:r>
                        <a:rPr lang="fr-FR" sz="1400" b="1" dirty="0">
                          <a:solidFill>
                            <a:schemeClr val="tx1"/>
                          </a:solidFill>
                        </a:rPr>
                        <a:t>AVC_FILM</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2400" b="1" dirty="0">
                          <a:solidFill>
                            <a:schemeClr val="tx1"/>
                          </a:solidFill>
                        </a:rPr>
                        <a:t> </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4525823"/>
                  </a:ext>
                </a:extLst>
              </a:tr>
              <a:tr h="789793">
                <a:tc>
                  <a:txBody>
                    <a:bodyPr/>
                    <a:lstStyle/>
                    <a:p>
                      <a:pPr algn="ctr"/>
                      <a:r>
                        <a:rPr lang="fr-FR" sz="1400" b="1" dirty="0">
                          <a:solidFill>
                            <a:schemeClr val="tx1"/>
                          </a:solidFill>
                        </a:rPr>
                        <a:t>AVC_SYMPTOMES</a:t>
                      </a:r>
                    </a:p>
                    <a:p>
                      <a:pPr algn="ctr"/>
                      <a:r>
                        <a:rPr lang="fr-FR" sz="1400" b="1" i="1" dirty="0">
                          <a:solidFill>
                            <a:schemeClr val="tx1"/>
                          </a:solidFill>
                        </a:rPr>
                        <a:t>Humour</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2400" b="1" dirty="0">
                        <a:solidFill>
                          <a:schemeClr val="tx1"/>
                        </a:solidFill>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773041"/>
                  </a:ext>
                </a:extLst>
              </a:tr>
            </a:tbl>
          </a:graphicData>
        </a:graphic>
      </p:graphicFrame>
      <p:pic>
        <p:nvPicPr>
          <p:cNvPr id="18" name="Image 17">
            <a:hlinkClick r:id="rId6" action="ppaction://hlinkfile"/>
            <a:extLst>
              <a:ext uri="{FF2B5EF4-FFF2-40B4-BE49-F238E27FC236}">
                <a16:creationId xmlns:a16="http://schemas.microsoft.com/office/drawing/2014/main" id="{FEDD459E-ECD2-44D3-BB4A-CB1D0CC75A7C}"/>
              </a:ext>
            </a:extLst>
          </p:cNvPr>
          <p:cNvPicPr>
            <a:picLocks noChangeAspect="1"/>
          </p:cNvPicPr>
          <p:nvPr/>
        </p:nvPicPr>
        <p:blipFill rotWithShape="1">
          <a:blip r:embed="rId7"/>
          <a:srcRect l="12625" t="11672" r="13515" b="12637"/>
          <a:stretch/>
        </p:blipFill>
        <p:spPr>
          <a:xfrm>
            <a:off x="11259254" y="5124399"/>
            <a:ext cx="539169" cy="551534"/>
          </a:xfrm>
          <a:prstGeom prst="rect">
            <a:avLst/>
          </a:prstGeom>
        </p:spPr>
      </p:pic>
      <p:pic>
        <p:nvPicPr>
          <p:cNvPr id="19" name="Image 18">
            <a:hlinkClick r:id="rId8" action="ppaction://hlinkfile"/>
            <a:extLst>
              <a:ext uri="{FF2B5EF4-FFF2-40B4-BE49-F238E27FC236}">
                <a16:creationId xmlns:a16="http://schemas.microsoft.com/office/drawing/2014/main" id="{143370D5-6D27-486C-B4C3-848A2C82DE0B}"/>
              </a:ext>
            </a:extLst>
          </p:cNvPr>
          <p:cNvPicPr>
            <a:picLocks noChangeAspect="1"/>
          </p:cNvPicPr>
          <p:nvPr/>
        </p:nvPicPr>
        <p:blipFill rotWithShape="1">
          <a:blip r:embed="rId7"/>
          <a:srcRect l="12625" t="11672" r="13515" b="12637"/>
          <a:stretch/>
        </p:blipFill>
        <p:spPr>
          <a:xfrm>
            <a:off x="11259254" y="5908800"/>
            <a:ext cx="539169" cy="551534"/>
          </a:xfrm>
          <a:prstGeom prst="rect">
            <a:avLst/>
          </a:prstGeom>
        </p:spPr>
      </p:pic>
    </p:spTree>
    <p:extLst>
      <p:ext uri="{BB962C8B-B14F-4D97-AF65-F5344CB8AC3E}">
        <p14:creationId xmlns:p14="http://schemas.microsoft.com/office/powerpoint/2010/main" val="209598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childTnLst>
                          </p:cTn>
                        </p:par>
                        <p:par>
                          <p:cTn id="12" fill="hold">
                            <p:stCondLst>
                              <p:cond delay="2000"/>
                            </p:stCondLst>
                            <p:childTnLst>
                              <p:par>
                                <p:cTn id="13" presetID="22" presetClass="entr" presetSubtype="1" fill="hold" nodeType="afterEffect">
                                  <p:stCondLst>
                                    <p:cond delay="50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500"/>
                                        <p:tgtEl>
                                          <p:spTgt spid="2"/>
                                        </p:tgtEl>
                                      </p:cBhvr>
                                    </p:animEffect>
                                  </p:childTnLst>
                                </p:cTn>
                              </p:par>
                            </p:childTnLst>
                          </p:cTn>
                        </p:par>
                        <p:par>
                          <p:cTn id="16" fill="hold">
                            <p:stCondLst>
                              <p:cond delay="3000"/>
                            </p:stCondLst>
                            <p:childTnLst>
                              <p:par>
                                <p:cTn id="17" presetID="22" presetClass="entr" presetSubtype="1" fill="hold" nodeType="after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wipe(up)">
                                      <p:cBhvr>
                                        <p:cTn id="19" dur="500"/>
                                        <p:tgtEl>
                                          <p:spTgt spid="3"/>
                                        </p:tgtEl>
                                      </p:cBhvr>
                                    </p:animEffect>
                                  </p:childTnLst>
                                </p:cTn>
                              </p:par>
                            </p:childTnLst>
                          </p:cTn>
                        </p:par>
                        <p:par>
                          <p:cTn id="20" fill="hold">
                            <p:stCondLst>
                              <p:cond delay="4000"/>
                            </p:stCondLst>
                            <p:childTnLst>
                              <p:par>
                                <p:cTn id="21" presetID="22" presetClass="entr" presetSubtype="1" fill="hold" nodeType="afterEffect">
                                  <p:stCondLst>
                                    <p:cond delay="50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5000"/>
                            </p:stCondLst>
                            <p:childTnLst>
                              <p:par>
                                <p:cTn id="25" presetID="17" presetClass="entr" presetSubtype="8" fill="hold" grpId="0" nodeType="afterEffect">
                                  <p:stCondLst>
                                    <p:cond delay="500"/>
                                  </p:stCondLst>
                                  <p:childTnLst>
                                    <p:set>
                                      <p:cBhvr>
                                        <p:cTn id="26" dur="1" fill="hold">
                                          <p:stCondLst>
                                            <p:cond delay="0"/>
                                          </p:stCondLst>
                                        </p:cTn>
                                        <p:tgtEl>
                                          <p:spTgt spid="8">
                                            <p:txEl>
                                              <p:pRg st="0" end="0"/>
                                            </p:txEl>
                                          </p:spTgt>
                                        </p:tgtEl>
                                        <p:attrNameLst>
                                          <p:attrName>style.visibility</p:attrName>
                                        </p:attrNameLst>
                                      </p:cBhvr>
                                      <p:to>
                                        <p:strVal val="visible"/>
                                      </p:to>
                                    </p:set>
                                    <p:anim calcmode="lin" valueType="num">
                                      <p:cBhvr>
                                        <p:cTn id="27" dur="500" fill="hold"/>
                                        <p:tgtEl>
                                          <p:spTgt spid="8">
                                            <p:txEl>
                                              <p:pRg st="0" end="0"/>
                                            </p:txEl>
                                          </p:spTgt>
                                        </p:tgtEl>
                                        <p:attrNameLst>
                                          <p:attrName>ppt_x</p:attrName>
                                        </p:attrNameLst>
                                      </p:cBhvr>
                                      <p:tavLst>
                                        <p:tav tm="0">
                                          <p:val>
                                            <p:strVal val="#ppt_x-#ppt_w/2"/>
                                          </p:val>
                                        </p:tav>
                                        <p:tav tm="100000">
                                          <p:val>
                                            <p:strVal val="#ppt_x"/>
                                          </p:val>
                                        </p:tav>
                                      </p:tavLst>
                                    </p:anim>
                                    <p:anim calcmode="lin" valueType="num">
                                      <p:cBhvr>
                                        <p:cTn id="28" dur="500" fill="hold"/>
                                        <p:tgtEl>
                                          <p:spTgt spid="8">
                                            <p:txEl>
                                              <p:pRg st="0" end="0"/>
                                            </p:txEl>
                                          </p:spTgt>
                                        </p:tgtEl>
                                        <p:attrNameLst>
                                          <p:attrName>ppt_y</p:attrName>
                                        </p:attrNameLst>
                                      </p:cBhvr>
                                      <p:tavLst>
                                        <p:tav tm="0">
                                          <p:val>
                                            <p:strVal val="#ppt_y"/>
                                          </p:val>
                                        </p:tav>
                                        <p:tav tm="100000">
                                          <p:val>
                                            <p:strVal val="#ppt_y"/>
                                          </p:val>
                                        </p:tav>
                                      </p:tavLst>
                                    </p:anim>
                                    <p:anim calcmode="lin" valueType="num">
                                      <p:cBhvr>
                                        <p:cTn id="29"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8">
                                            <p:txEl>
                                              <p:pRg st="0" end="0"/>
                                            </p:txEl>
                                          </p:spTgt>
                                        </p:tgtEl>
                                        <p:attrNameLst>
                                          <p:attrName>ppt_h</p:attrName>
                                        </p:attrNameLst>
                                      </p:cBhvr>
                                      <p:tavLst>
                                        <p:tav tm="0">
                                          <p:val>
                                            <p:strVal val="#ppt_h"/>
                                          </p:val>
                                        </p:tav>
                                        <p:tav tm="100000">
                                          <p:val>
                                            <p:strVal val="#ppt_h"/>
                                          </p:val>
                                        </p:tav>
                                      </p:tavLst>
                                    </p:anim>
                                  </p:childTnLst>
                                </p:cTn>
                              </p:par>
                            </p:childTnLst>
                          </p:cTn>
                        </p:par>
                        <p:par>
                          <p:cTn id="31" fill="hold">
                            <p:stCondLst>
                              <p:cond delay="6000"/>
                            </p:stCondLst>
                            <p:childTnLst>
                              <p:par>
                                <p:cTn id="32" presetID="22" presetClass="entr" presetSubtype="1" fill="hold" nodeType="afterEffect">
                                  <p:stCondLst>
                                    <p:cond delay="500"/>
                                  </p:stCondLst>
                                  <p:childTnLst>
                                    <p:set>
                                      <p:cBhvr>
                                        <p:cTn id="33" dur="1" fill="hold">
                                          <p:stCondLst>
                                            <p:cond delay="0"/>
                                          </p:stCondLst>
                                        </p:cTn>
                                        <p:tgtEl>
                                          <p:spTgt spid="9"/>
                                        </p:tgtEl>
                                        <p:attrNameLst>
                                          <p:attrName>style.visibility</p:attrName>
                                        </p:attrNameLst>
                                      </p:cBhvr>
                                      <p:to>
                                        <p:strVal val="visible"/>
                                      </p:to>
                                    </p:set>
                                    <p:animEffect transition="in" filter="wipe(up)">
                                      <p:cBhvr>
                                        <p:cTn id="34" dur="500"/>
                                        <p:tgtEl>
                                          <p:spTgt spid="9"/>
                                        </p:tgtEl>
                                      </p:cBhvr>
                                    </p:animEffect>
                                  </p:childTnLst>
                                </p:cTn>
                              </p:par>
                            </p:childTnLst>
                          </p:cTn>
                        </p:par>
                        <p:par>
                          <p:cTn id="35" fill="hold">
                            <p:stCondLst>
                              <p:cond delay="7000"/>
                            </p:stCondLst>
                            <p:childTnLst>
                              <p:par>
                                <p:cTn id="36" presetID="22" presetClass="entr" presetSubtype="1" fill="hold" grpId="0" nodeType="afterEffect">
                                  <p:stCondLst>
                                    <p:cond delay="50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8000"/>
                            </p:stCondLst>
                            <p:childTnLst>
                              <p:par>
                                <p:cTn id="40" presetID="22" presetClass="entr" presetSubtype="8"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3" grpId="0" animBg="1"/>
      <p:bldP spid="14" grpId="0" animBg="1"/>
      <p:bldP spid="15" grpId="0" animBg="1"/>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B0327EC-7FFE-49EE-AA60-B3112B715A50}"/>
              </a:ext>
            </a:extLst>
          </p:cNvPr>
          <p:cNvGrpSpPr>
            <a:grpSpLocks/>
          </p:cNvGrpSpPr>
          <p:nvPr/>
        </p:nvGrpSpPr>
        <p:grpSpPr bwMode="auto">
          <a:xfrm>
            <a:off x="1492306" y="0"/>
            <a:ext cx="8978900" cy="6883401"/>
            <a:chOff x="33" y="-17"/>
            <a:chExt cx="5656" cy="4336"/>
          </a:xfrm>
        </p:grpSpPr>
        <p:sp>
          <p:nvSpPr>
            <p:cNvPr id="3" name="Line 2">
              <a:extLst>
                <a:ext uri="{FF2B5EF4-FFF2-40B4-BE49-F238E27FC236}">
                  <a16:creationId xmlns:a16="http://schemas.microsoft.com/office/drawing/2014/main" id="{33CABA73-DDE0-4244-9D5C-11EF5EC95EBA}"/>
                </a:ext>
              </a:extLst>
            </p:cNvPr>
            <p:cNvSpPr>
              <a:spLocks noChangeShapeType="1"/>
            </p:cNvSpPr>
            <p:nvPr/>
          </p:nvSpPr>
          <p:spPr bwMode="auto">
            <a:xfrm flipH="1">
              <a:off x="1105" y="628"/>
              <a:ext cx="3431" cy="0"/>
            </a:xfrm>
            <a:prstGeom prst="line">
              <a:avLst/>
            </a:prstGeom>
            <a:noFill/>
            <a:ln w="57240" cap="sq">
              <a:solidFill>
                <a:srgbClr val="00B050"/>
              </a:solidFill>
              <a:miter lim="800000"/>
              <a:headEnd type="triangle" w="lg" len="lg"/>
              <a:tailEnd/>
            </a:ln>
            <a:effectLst/>
          </p:spPr>
          <p:txBody>
            <a:bodyPr/>
            <a:lstStyle/>
            <a:p>
              <a:endParaRPr lang="fr-FR"/>
            </a:p>
          </p:txBody>
        </p:sp>
        <p:sp>
          <p:nvSpPr>
            <p:cNvPr id="4" name="Line 3">
              <a:extLst>
                <a:ext uri="{FF2B5EF4-FFF2-40B4-BE49-F238E27FC236}">
                  <a16:creationId xmlns:a16="http://schemas.microsoft.com/office/drawing/2014/main" id="{45587BC4-AEE9-4E1D-B6B9-B5CA730A5F24}"/>
                </a:ext>
              </a:extLst>
            </p:cNvPr>
            <p:cNvSpPr>
              <a:spLocks noChangeShapeType="1"/>
            </p:cNvSpPr>
            <p:nvPr/>
          </p:nvSpPr>
          <p:spPr bwMode="auto">
            <a:xfrm flipH="1">
              <a:off x="77" y="1642"/>
              <a:ext cx="1640" cy="0"/>
            </a:xfrm>
            <a:prstGeom prst="line">
              <a:avLst/>
            </a:prstGeom>
            <a:noFill/>
            <a:ln w="57240" cap="sq">
              <a:solidFill>
                <a:srgbClr val="00B050"/>
              </a:solidFill>
              <a:miter lim="800000"/>
              <a:headEnd/>
              <a:tailEnd/>
            </a:ln>
            <a:effectLst/>
          </p:spPr>
          <p:txBody>
            <a:bodyPr/>
            <a:lstStyle/>
            <a:p>
              <a:endParaRPr lang="fr-FR"/>
            </a:p>
          </p:txBody>
        </p:sp>
        <p:sp>
          <p:nvSpPr>
            <p:cNvPr id="5" name="Line 4">
              <a:extLst>
                <a:ext uri="{FF2B5EF4-FFF2-40B4-BE49-F238E27FC236}">
                  <a16:creationId xmlns:a16="http://schemas.microsoft.com/office/drawing/2014/main" id="{B95D1CAC-D612-41FC-9ACD-809A15DCE6CB}"/>
                </a:ext>
              </a:extLst>
            </p:cNvPr>
            <p:cNvSpPr>
              <a:spLocks noChangeShapeType="1"/>
            </p:cNvSpPr>
            <p:nvPr/>
          </p:nvSpPr>
          <p:spPr bwMode="auto">
            <a:xfrm flipH="1" flipV="1">
              <a:off x="65" y="2690"/>
              <a:ext cx="1646" cy="6"/>
            </a:xfrm>
            <a:prstGeom prst="line">
              <a:avLst/>
            </a:prstGeom>
            <a:noFill/>
            <a:ln w="57240" cap="sq">
              <a:solidFill>
                <a:srgbClr val="00B050"/>
              </a:solidFill>
              <a:miter lim="800000"/>
              <a:headEnd/>
              <a:tailEnd/>
            </a:ln>
            <a:effectLst/>
          </p:spPr>
          <p:txBody>
            <a:bodyPr/>
            <a:lstStyle/>
            <a:p>
              <a:endParaRPr lang="fr-FR"/>
            </a:p>
          </p:txBody>
        </p:sp>
        <p:sp>
          <p:nvSpPr>
            <p:cNvPr id="6" name="Rectangle 5">
              <a:extLst>
                <a:ext uri="{FF2B5EF4-FFF2-40B4-BE49-F238E27FC236}">
                  <a16:creationId xmlns:a16="http://schemas.microsoft.com/office/drawing/2014/main" id="{81EE56B0-EC5B-4620-BFA6-B1898B0C027A}"/>
                </a:ext>
              </a:extLst>
            </p:cNvPr>
            <p:cNvSpPr>
              <a:spLocks noChangeArrowheads="1"/>
            </p:cNvSpPr>
            <p:nvPr/>
          </p:nvSpPr>
          <p:spPr bwMode="auto">
            <a:xfrm>
              <a:off x="622" y="378"/>
              <a:ext cx="496" cy="495"/>
            </a:xfrm>
            <a:prstGeom prst="rect">
              <a:avLst/>
            </a:prstGeom>
            <a:solidFill>
              <a:srgbClr val="FFFFFF"/>
            </a:solidFill>
            <a:ln w="57240" cap="sq">
              <a:solidFill>
                <a:srgbClr val="00B050"/>
              </a:solidFill>
              <a:miter lim="800000"/>
              <a:headEnd/>
              <a:tailEnd/>
            </a:ln>
            <a:effectLst/>
          </p:spPr>
          <p:txBody>
            <a:bodyPr wrap="none" anchor="ctr"/>
            <a:lstStyle/>
            <a:p>
              <a:endParaRPr lang="fr-FR"/>
            </a:p>
          </p:txBody>
        </p:sp>
        <p:sp>
          <p:nvSpPr>
            <p:cNvPr id="7" name="Rectangle 6">
              <a:extLst>
                <a:ext uri="{FF2B5EF4-FFF2-40B4-BE49-F238E27FC236}">
                  <a16:creationId xmlns:a16="http://schemas.microsoft.com/office/drawing/2014/main" id="{D5F025E1-22BC-429B-AB84-3EBBF43A6848}"/>
                </a:ext>
              </a:extLst>
            </p:cNvPr>
            <p:cNvSpPr>
              <a:spLocks noChangeArrowheads="1"/>
            </p:cNvSpPr>
            <p:nvPr/>
          </p:nvSpPr>
          <p:spPr bwMode="auto">
            <a:xfrm>
              <a:off x="249" y="2437"/>
              <a:ext cx="496" cy="496"/>
            </a:xfrm>
            <a:prstGeom prst="rect">
              <a:avLst/>
            </a:prstGeom>
            <a:solidFill>
              <a:srgbClr val="FFFFFF"/>
            </a:solidFill>
            <a:ln w="57240" cap="sq">
              <a:solidFill>
                <a:srgbClr val="00B050"/>
              </a:solidFill>
              <a:miter lim="800000"/>
              <a:headEnd/>
              <a:tailEnd/>
            </a:ln>
            <a:effectLst/>
          </p:spPr>
          <p:txBody>
            <a:bodyPr wrap="none" anchor="ctr"/>
            <a:lstStyle/>
            <a:p>
              <a:endParaRPr lang="fr-FR"/>
            </a:p>
          </p:txBody>
        </p:sp>
        <p:sp>
          <p:nvSpPr>
            <p:cNvPr id="8" name="Rectangle 7">
              <a:extLst>
                <a:ext uri="{FF2B5EF4-FFF2-40B4-BE49-F238E27FC236}">
                  <a16:creationId xmlns:a16="http://schemas.microsoft.com/office/drawing/2014/main" id="{865B468F-AE92-401E-BDD1-956A114194DD}"/>
                </a:ext>
              </a:extLst>
            </p:cNvPr>
            <p:cNvSpPr>
              <a:spLocks noChangeArrowheads="1"/>
            </p:cNvSpPr>
            <p:nvPr/>
          </p:nvSpPr>
          <p:spPr bwMode="auto">
            <a:xfrm>
              <a:off x="249" y="1394"/>
              <a:ext cx="496" cy="496"/>
            </a:xfrm>
            <a:prstGeom prst="rect">
              <a:avLst/>
            </a:prstGeom>
            <a:solidFill>
              <a:srgbClr val="FFFFFF"/>
            </a:solidFill>
            <a:ln w="57240" cap="sq">
              <a:solidFill>
                <a:srgbClr val="00B050"/>
              </a:solidFill>
              <a:miter lim="800000"/>
              <a:headEnd/>
              <a:tailEnd/>
            </a:ln>
            <a:effectLst/>
          </p:spPr>
          <p:txBody>
            <a:bodyPr wrap="none" anchor="ctr"/>
            <a:lstStyle/>
            <a:p>
              <a:endParaRPr lang="fr-FR"/>
            </a:p>
          </p:txBody>
        </p:sp>
        <p:sp>
          <p:nvSpPr>
            <p:cNvPr id="9" name="Rectangle 8">
              <a:extLst>
                <a:ext uri="{FF2B5EF4-FFF2-40B4-BE49-F238E27FC236}">
                  <a16:creationId xmlns:a16="http://schemas.microsoft.com/office/drawing/2014/main" id="{88FDD7B5-28B8-44EE-95A7-D9F696889313}"/>
                </a:ext>
              </a:extLst>
            </p:cNvPr>
            <p:cNvSpPr>
              <a:spLocks noChangeArrowheads="1"/>
            </p:cNvSpPr>
            <p:nvPr/>
          </p:nvSpPr>
          <p:spPr bwMode="auto">
            <a:xfrm>
              <a:off x="1020" y="1394"/>
              <a:ext cx="496" cy="496"/>
            </a:xfrm>
            <a:prstGeom prst="rect">
              <a:avLst/>
            </a:prstGeom>
            <a:solidFill>
              <a:srgbClr val="FFFFFF"/>
            </a:solidFill>
            <a:ln w="57240" cap="sq">
              <a:solidFill>
                <a:srgbClr val="00B050"/>
              </a:solidFill>
              <a:miter lim="800000"/>
              <a:headEnd/>
              <a:tailEnd/>
            </a:ln>
            <a:effectLst/>
          </p:spPr>
          <p:txBody>
            <a:bodyPr wrap="none" anchor="ctr"/>
            <a:lstStyle/>
            <a:p>
              <a:endParaRPr lang="fr-FR"/>
            </a:p>
          </p:txBody>
        </p:sp>
        <p:sp>
          <p:nvSpPr>
            <p:cNvPr id="10" name="Rectangle 9">
              <a:extLst>
                <a:ext uri="{FF2B5EF4-FFF2-40B4-BE49-F238E27FC236}">
                  <a16:creationId xmlns:a16="http://schemas.microsoft.com/office/drawing/2014/main" id="{BA2C477E-6FB1-4A6E-84FC-72752A55818F}"/>
                </a:ext>
              </a:extLst>
            </p:cNvPr>
            <p:cNvSpPr>
              <a:spLocks noChangeArrowheads="1"/>
            </p:cNvSpPr>
            <p:nvPr/>
          </p:nvSpPr>
          <p:spPr bwMode="auto">
            <a:xfrm>
              <a:off x="1020" y="2437"/>
              <a:ext cx="496" cy="496"/>
            </a:xfrm>
            <a:prstGeom prst="rect">
              <a:avLst/>
            </a:prstGeom>
            <a:solidFill>
              <a:srgbClr val="FFFFFF"/>
            </a:solidFill>
            <a:ln w="57240" cap="sq">
              <a:solidFill>
                <a:srgbClr val="00B050"/>
              </a:solidFill>
              <a:miter lim="800000"/>
              <a:headEnd/>
              <a:tailEnd/>
            </a:ln>
            <a:effectLst/>
          </p:spPr>
          <p:txBody>
            <a:bodyPr wrap="none" anchor="ctr"/>
            <a:lstStyle/>
            <a:p>
              <a:endParaRPr lang="fr-FR"/>
            </a:p>
          </p:txBody>
        </p:sp>
        <p:sp>
          <p:nvSpPr>
            <p:cNvPr id="11" name="Rectangle 10">
              <a:extLst>
                <a:ext uri="{FF2B5EF4-FFF2-40B4-BE49-F238E27FC236}">
                  <a16:creationId xmlns:a16="http://schemas.microsoft.com/office/drawing/2014/main" id="{13C663F6-2841-49A8-A750-611D4703C3FE}"/>
                </a:ext>
              </a:extLst>
            </p:cNvPr>
            <p:cNvSpPr>
              <a:spLocks noChangeArrowheads="1"/>
            </p:cNvSpPr>
            <p:nvPr/>
          </p:nvSpPr>
          <p:spPr bwMode="auto">
            <a:xfrm>
              <a:off x="1792" y="2437"/>
              <a:ext cx="495" cy="496"/>
            </a:xfrm>
            <a:prstGeom prst="rect">
              <a:avLst/>
            </a:prstGeom>
            <a:solidFill>
              <a:srgbClr val="FFFFFF"/>
            </a:solidFill>
            <a:ln w="57240" cap="sq">
              <a:solidFill>
                <a:srgbClr val="00B050"/>
              </a:solidFill>
              <a:miter lim="800000"/>
              <a:headEnd/>
              <a:tailEnd/>
            </a:ln>
            <a:effectLst/>
          </p:spPr>
          <p:txBody>
            <a:bodyPr wrap="none" anchor="ctr"/>
            <a:lstStyle/>
            <a:p>
              <a:endParaRPr lang="fr-FR"/>
            </a:p>
          </p:txBody>
        </p:sp>
        <p:sp>
          <p:nvSpPr>
            <p:cNvPr id="12" name="Rectangle 11">
              <a:extLst>
                <a:ext uri="{FF2B5EF4-FFF2-40B4-BE49-F238E27FC236}">
                  <a16:creationId xmlns:a16="http://schemas.microsoft.com/office/drawing/2014/main" id="{92CDEC98-0B0E-49E5-84C3-EB67AFEA3950}"/>
                </a:ext>
              </a:extLst>
            </p:cNvPr>
            <p:cNvSpPr>
              <a:spLocks noChangeArrowheads="1"/>
            </p:cNvSpPr>
            <p:nvPr/>
          </p:nvSpPr>
          <p:spPr bwMode="auto">
            <a:xfrm>
              <a:off x="2336" y="2437"/>
              <a:ext cx="496" cy="496"/>
            </a:xfrm>
            <a:prstGeom prst="rect">
              <a:avLst/>
            </a:prstGeom>
            <a:solidFill>
              <a:srgbClr val="FFFFFF"/>
            </a:solidFill>
            <a:ln w="57240" cap="sq">
              <a:solidFill>
                <a:srgbClr val="00B050"/>
              </a:solidFill>
              <a:miter lim="800000"/>
              <a:headEnd/>
              <a:tailEnd/>
            </a:ln>
            <a:effectLst/>
          </p:spPr>
          <p:txBody>
            <a:bodyPr wrap="none" anchor="ctr"/>
            <a:lstStyle/>
            <a:p>
              <a:endParaRPr lang="fr-FR"/>
            </a:p>
          </p:txBody>
        </p:sp>
        <p:sp>
          <p:nvSpPr>
            <p:cNvPr id="13" name="Rectangle 12">
              <a:extLst>
                <a:ext uri="{FF2B5EF4-FFF2-40B4-BE49-F238E27FC236}">
                  <a16:creationId xmlns:a16="http://schemas.microsoft.com/office/drawing/2014/main" id="{402467AD-B1D3-42B4-B128-47F1D2761C14}"/>
                </a:ext>
              </a:extLst>
            </p:cNvPr>
            <p:cNvSpPr>
              <a:spLocks noChangeArrowheads="1"/>
            </p:cNvSpPr>
            <p:nvPr/>
          </p:nvSpPr>
          <p:spPr bwMode="auto">
            <a:xfrm>
              <a:off x="2925" y="2437"/>
              <a:ext cx="496" cy="496"/>
            </a:xfrm>
            <a:prstGeom prst="rect">
              <a:avLst/>
            </a:prstGeom>
            <a:solidFill>
              <a:srgbClr val="FFFFFF"/>
            </a:solidFill>
            <a:ln w="57240" cap="sq">
              <a:solidFill>
                <a:srgbClr val="00B050"/>
              </a:solidFill>
              <a:miter lim="800000"/>
              <a:headEnd/>
              <a:tailEnd/>
            </a:ln>
            <a:effectLst/>
          </p:spPr>
          <p:txBody>
            <a:bodyPr wrap="none" anchor="ctr"/>
            <a:lstStyle/>
            <a:p>
              <a:endParaRPr lang="fr-FR"/>
            </a:p>
          </p:txBody>
        </p:sp>
        <p:sp>
          <p:nvSpPr>
            <p:cNvPr id="14" name="Rectangle 13">
              <a:extLst>
                <a:ext uri="{FF2B5EF4-FFF2-40B4-BE49-F238E27FC236}">
                  <a16:creationId xmlns:a16="http://schemas.microsoft.com/office/drawing/2014/main" id="{3256508F-221E-4B0F-A325-11E5DD6E8760}"/>
                </a:ext>
              </a:extLst>
            </p:cNvPr>
            <p:cNvSpPr>
              <a:spLocks noChangeArrowheads="1"/>
            </p:cNvSpPr>
            <p:nvPr/>
          </p:nvSpPr>
          <p:spPr bwMode="auto">
            <a:xfrm>
              <a:off x="3470" y="2437"/>
              <a:ext cx="496" cy="496"/>
            </a:xfrm>
            <a:prstGeom prst="rect">
              <a:avLst/>
            </a:prstGeom>
            <a:solidFill>
              <a:srgbClr val="FFFFFF"/>
            </a:solidFill>
            <a:ln w="57240" cap="sq">
              <a:solidFill>
                <a:srgbClr val="00B050"/>
              </a:solidFill>
              <a:miter lim="800000"/>
              <a:headEnd/>
              <a:tailEnd/>
            </a:ln>
            <a:effectLst/>
          </p:spPr>
          <p:txBody>
            <a:bodyPr wrap="none" anchor="ctr"/>
            <a:lstStyle/>
            <a:p>
              <a:endParaRPr lang="fr-FR"/>
            </a:p>
          </p:txBody>
        </p:sp>
        <p:sp>
          <p:nvSpPr>
            <p:cNvPr id="15" name="Rectangle 14">
              <a:extLst>
                <a:ext uri="{FF2B5EF4-FFF2-40B4-BE49-F238E27FC236}">
                  <a16:creationId xmlns:a16="http://schemas.microsoft.com/office/drawing/2014/main" id="{94F76117-0B19-4FC2-BA28-56780F0E5563}"/>
                </a:ext>
              </a:extLst>
            </p:cNvPr>
            <p:cNvSpPr>
              <a:spLocks noChangeArrowheads="1"/>
            </p:cNvSpPr>
            <p:nvPr/>
          </p:nvSpPr>
          <p:spPr bwMode="auto">
            <a:xfrm>
              <a:off x="83" y="3430"/>
              <a:ext cx="496" cy="496"/>
            </a:xfrm>
            <a:prstGeom prst="rect">
              <a:avLst/>
            </a:prstGeom>
            <a:solidFill>
              <a:srgbClr val="FFFFFF"/>
            </a:solidFill>
            <a:ln w="57240" cap="sq">
              <a:solidFill>
                <a:srgbClr val="00B050"/>
              </a:solidFill>
              <a:miter lim="800000"/>
              <a:headEnd/>
              <a:tailEnd/>
            </a:ln>
            <a:effectLst/>
          </p:spPr>
          <p:txBody>
            <a:bodyPr wrap="none" anchor="ctr"/>
            <a:lstStyle/>
            <a:p>
              <a:endParaRPr lang="fr-FR"/>
            </a:p>
          </p:txBody>
        </p:sp>
        <p:sp>
          <p:nvSpPr>
            <p:cNvPr id="16" name="Rectangle 15">
              <a:extLst>
                <a:ext uri="{FF2B5EF4-FFF2-40B4-BE49-F238E27FC236}">
                  <a16:creationId xmlns:a16="http://schemas.microsoft.com/office/drawing/2014/main" id="{1A0A91BA-8569-4A31-A2C9-329DE452EEAD}"/>
                </a:ext>
              </a:extLst>
            </p:cNvPr>
            <p:cNvSpPr>
              <a:spLocks noChangeArrowheads="1"/>
            </p:cNvSpPr>
            <p:nvPr/>
          </p:nvSpPr>
          <p:spPr bwMode="auto">
            <a:xfrm>
              <a:off x="643" y="3430"/>
              <a:ext cx="496" cy="496"/>
            </a:xfrm>
            <a:prstGeom prst="rect">
              <a:avLst/>
            </a:prstGeom>
            <a:solidFill>
              <a:srgbClr val="FFFFFF"/>
            </a:solidFill>
            <a:ln w="57240" cap="sq">
              <a:solidFill>
                <a:srgbClr val="00B050"/>
              </a:solidFill>
              <a:miter lim="800000"/>
              <a:headEnd/>
              <a:tailEnd/>
            </a:ln>
            <a:effectLst/>
          </p:spPr>
          <p:txBody>
            <a:bodyPr wrap="none" anchor="ctr"/>
            <a:lstStyle/>
            <a:p>
              <a:endParaRPr lang="fr-FR"/>
            </a:p>
          </p:txBody>
        </p:sp>
        <p:sp>
          <p:nvSpPr>
            <p:cNvPr id="17" name="Rectangle 16">
              <a:extLst>
                <a:ext uri="{FF2B5EF4-FFF2-40B4-BE49-F238E27FC236}">
                  <a16:creationId xmlns:a16="http://schemas.microsoft.com/office/drawing/2014/main" id="{64D3E4A8-78E1-4C8E-B4EC-BA0A879FA883}"/>
                </a:ext>
              </a:extLst>
            </p:cNvPr>
            <p:cNvSpPr>
              <a:spLocks noChangeArrowheads="1"/>
            </p:cNvSpPr>
            <p:nvPr/>
          </p:nvSpPr>
          <p:spPr bwMode="auto">
            <a:xfrm>
              <a:off x="1202" y="3430"/>
              <a:ext cx="496" cy="496"/>
            </a:xfrm>
            <a:prstGeom prst="rect">
              <a:avLst/>
            </a:prstGeom>
            <a:solidFill>
              <a:srgbClr val="FFFFFF"/>
            </a:solidFill>
            <a:ln w="57240" cap="sq">
              <a:solidFill>
                <a:srgbClr val="00B050"/>
              </a:solidFill>
              <a:miter lim="800000"/>
              <a:headEnd/>
              <a:tailEnd/>
            </a:ln>
            <a:effectLst/>
          </p:spPr>
          <p:txBody>
            <a:bodyPr wrap="none" anchor="ctr"/>
            <a:lstStyle/>
            <a:p>
              <a:endParaRPr lang="fr-FR"/>
            </a:p>
          </p:txBody>
        </p:sp>
        <p:sp>
          <p:nvSpPr>
            <p:cNvPr id="18" name="Rectangle 17">
              <a:extLst>
                <a:ext uri="{FF2B5EF4-FFF2-40B4-BE49-F238E27FC236}">
                  <a16:creationId xmlns:a16="http://schemas.microsoft.com/office/drawing/2014/main" id="{BE243AD0-30F5-4C40-8351-7F915B3145B6}"/>
                </a:ext>
              </a:extLst>
            </p:cNvPr>
            <p:cNvSpPr>
              <a:spLocks noChangeArrowheads="1"/>
            </p:cNvSpPr>
            <p:nvPr/>
          </p:nvSpPr>
          <p:spPr bwMode="auto">
            <a:xfrm>
              <a:off x="1792" y="3430"/>
              <a:ext cx="495" cy="496"/>
            </a:xfrm>
            <a:prstGeom prst="rect">
              <a:avLst/>
            </a:prstGeom>
            <a:solidFill>
              <a:srgbClr val="FFFFFF"/>
            </a:solidFill>
            <a:ln w="57240" cap="sq">
              <a:solidFill>
                <a:srgbClr val="00B050"/>
              </a:solidFill>
              <a:miter lim="800000"/>
              <a:headEnd/>
              <a:tailEnd/>
            </a:ln>
            <a:effectLst/>
          </p:spPr>
          <p:txBody>
            <a:bodyPr wrap="none" anchor="ctr"/>
            <a:lstStyle/>
            <a:p>
              <a:endParaRPr lang="fr-FR"/>
            </a:p>
          </p:txBody>
        </p:sp>
        <p:sp>
          <p:nvSpPr>
            <p:cNvPr id="19" name="Rectangle 18">
              <a:extLst>
                <a:ext uri="{FF2B5EF4-FFF2-40B4-BE49-F238E27FC236}">
                  <a16:creationId xmlns:a16="http://schemas.microsoft.com/office/drawing/2014/main" id="{E40BAC20-B031-4E31-8779-E8512230637E}"/>
                </a:ext>
              </a:extLst>
            </p:cNvPr>
            <p:cNvSpPr>
              <a:spLocks noChangeArrowheads="1"/>
            </p:cNvSpPr>
            <p:nvPr/>
          </p:nvSpPr>
          <p:spPr bwMode="auto">
            <a:xfrm>
              <a:off x="2336" y="3430"/>
              <a:ext cx="496" cy="496"/>
            </a:xfrm>
            <a:prstGeom prst="rect">
              <a:avLst/>
            </a:prstGeom>
            <a:solidFill>
              <a:srgbClr val="FFFFFF"/>
            </a:solidFill>
            <a:ln w="57240" cap="sq">
              <a:solidFill>
                <a:srgbClr val="00B050"/>
              </a:solidFill>
              <a:miter lim="800000"/>
              <a:headEnd/>
              <a:tailEnd/>
            </a:ln>
            <a:effectLst/>
          </p:spPr>
          <p:txBody>
            <a:bodyPr wrap="none" anchor="ctr"/>
            <a:lstStyle/>
            <a:p>
              <a:endParaRPr lang="fr-FR"/>
            </a:p>
          </p:txBody>
        </p:sp>
        <p:sp>
          <p:nvSpPr>
            <p:cNvPr id="20" name="Rectangle 19">
              <a:extLst>
                <a:ext uri="{FF2B5EF4-FFF2-40B4-BE49-F238E27FC236}">
                  <a16:creationId xmlns:a16="http://schemas.microsoft.com/office/drawing/2014/main" id="{001D9DBE-1519-4505-A7E1-6C00ECC01EFE}"/>
                </a:ext>
              </a:extLst>
            </p:cNvPr>
            <p:cNvSpPr>
              <a:spLocks noChangeArrowheads="1"/>
            </p:cNvSpPr>
            <p:nvPr/>
          </p:nvSpPr>
          <p:spPr bwMode="auto">
            <a:xfrm>
              <a:off x="2925" y="3430"/>
              <a:ext cx="496" cy="496"/>
            </a:xfrm>
            <a:prstGeom prst="rect">
              <a:avLst/>
            </a:prstGeom>
            <a:solidFill>
              <a:srgbClr val="FFFFFF"/>
            </a:solidFill>
            <a:ln w="57240" cap="sq">
              <a:solidFill>
                <a:srgbClr val="00B050"/>
              </a:solidFill>
              <a:miter lim="800000"/>
              <a:headEnd/>
              <a:tailEnd/>
            </a:ln>
            <a:effectLst/>
          </p:spPr>
          <p:txBody>
            <a:bodyPr wrap="none" anchor="ctr"/>
            <a:lstStyle/>
            <a:p>
              <a:endParaRPr lang="fr-FR"/>
            </a:p>
          </p:txBody>
        </p:sp>
        <p:sp>
          <p:nvSpPr>
            <p:cNvPr id="21" name="Rectangle 20">
              <a:extLst>
                <a:ext uri="{FF2B5EF4-FFF2-40B4-BE49-F238E27FC236}">
                  <a16:creationId xmlns:a16="http://schemas.microsoft.com/office/drawing/2014/main" id="{0C32C855-953C-460E-98EE-4168AB1EA0A6}"/>
                </a:ext>
              </a:extLst>
            </p:cNvPr>
            <p:cNvSpPr>
              <a:spLocks noChangeArrowheads="1"/>
            </p:cNvSpPr>
            <p:nvPr/>
          </p:nvSpPr>
          <p:spPr bwMode="auto">
            <a:xfrm>
              <a:off x="3470" y="3430"/>
              <a:ext cx="496" cy="496"/>
            </a:xfrm>
            <a:prstGeom prst="rect">
              <a:avLst/>
            </a:prstGeom>
            <a:solidFill>
              <a:srgbClr val="FFFFFF"/>
            </a:solidFill>
            <a:ln w="57240" cap="sq">
              <a:solidFill>
                <a:srgbClr val="00B050"/>
              </a:solidFill>
              <a:miter lim="800000"/>
              <a:headEnd/>
              <a:tailEnd/>
            </a:ln>
            <a:effectLst/>
          </p:spPr>
          <p:txBody>
            <a:bodyPr wrap="none" anchor="ctr"/>
            <a:lstStyle/>
            <a:p>
              <a:endParaRPr lang="fr-FR"/>
            </a:p>
          </p:txBody>
        </p:sp>
        <p:sp>
          <p:nvSpPr>
            <p:cNvPr id="22" name="Rectangle 21">
              <a:extLst>
                <a:ext uri="{FF2B5EF4-FFF2-40B4-BE49-F238E27FC236}">
                  <a16:creationId xmlns:a16="http://schemas.microsoft.com/office/drawing/2014/main" id="{5E314000-32CB-4651-AD07-9BB31167F606}"/>
                </a:ext>
              </a:extLst>
            </p:cNvPr>
            <p:cNvSpPr>
              <a:spLocks noChangeArrowheads="1"/>
            </p:cNvSpPr>
            <p:nvPr/>
          </p:nvSpPr>
          <p:spPr bwMode="auto">
            <a:xfrm>
              <a:off x="4059" y="3430"/>
              <a:ext cx="496" cy="496"/>
            </a:xfrm>
            <a:prstGeom prst="rect">
              <a:avLst/>
            </a:prstGeom>
            <a:solidFill>
              <a:srgbClr val="FFFFFF"/>
            </a:solidFill>
            <a:ln w="57240" cap="sq">
              <a:solidFill>
                <a:srgbClr val="00B050"/>
              </a:solidFill>
              <a:miter lim="800000"/>
              <a:headEnd/>
              <a:tailEnd/>
            </a:ln>
            <a:effectLst/>
          </p:spPr>
          <p:txBody>
            <a:bodyPr wrap="none" anchor="ctr"/>
            <a:lstStyle/>
            <a:p>
              <a:endParaRPr lang="fr-FR"/>
            </a:p>
          </p:txBody>
        </p:sp>
        <p:sp>
          <p:nvSpPr>
            <p:cNvPr id="23" name="Rectangle 22">
              <a:extLst>
                <a:ext uri="{FF2B5EF4-FFF2-40B4-BE49-F238E27FC236}">
                  <a16:creationId xmlns:a16="http://schemas.microsoft.com/office/drawing/2014/main" id="{310B3FF6-EF21-40D5-B5F2-29307EE122CB}"/>
                </a:ext>
              </a:extLst>
            </p:cNvPr>
            <p:cNvSpPr>
              <a:spLocks noChangeArrowheads="1"/>
            </p:cNvSpPr>
            <p:nvPr/>
          </p:nvSpPr>
          <p:spPr bwMode="auto">
            <a:xfrm>
              <a:off x="4603" y="3430"/>
              <a:ext cx="496" cy="496"/>
            </a:xfrm>
            <a:prstGeom prst="rect">
              <a:avLst/>
            </a:prstGeom>
            <a:solidFill>
              <a:srgbClr val="FFFFFF"/>
            </a:solidFill>
            <a:ln w="57240" cap="sq">
              <a:solidFill>
                <a:srgbClr val="00B050"/>
              </a:solidFill>
              <a:miter lim="800000"/>
              <a:headEnd/>
              <a:tailEnd/>
            </a:ln>
            <a:effectLst/>
          </p:spPr>
          <p:txBody>
            <a:bodyPr wrap="none" anchor="ctr"/>
            <a:lstStyle/>
            <a:p>
              <a:endParaRPr lang="fr-FR"/>
            </a:p>
          </p:txBody>
        </p:sp>
        <p:sp>
          <p:nvSpPr>
            <p:cNvPr id="24" name="Rectangle 23">
              <a:extLst>
                <a:ext uri="{FF2B5EF4-FFF2-40B4-BE49-F238E27FC236}">
                  <a16:creationId xmlns:a16="http://schemas.microsoft.com/office/drawing/2014/main" id="{E905A960-DBE7-4D32-815E-AB9FD4F1DF69}"/>
                </a:ext>
              </a:extLst>
            </p:cNvPr>
            <p:cNvSpPr>
              <a:spLocks noChangeArrowheads="1"/>
            </p:cNvSpPr>
            <p:nvPr/>
          </p:nvSpPr>
          <p:spPr bwMode="auto">
            <a:xfrm>
              <a:off x="5193" y="3430"/>
              <a:ext cx="496" cy="496"/>
            </a:xfrm>
            <a:prstGeom prst="rect">
              <a:avLst/>
            </a:prstGeom>
            <a:solidFill>
              <a:srgbClr val="FFFFFF"/>
            </a:solidFill>
            <a:ln w="57240" cap="sq">
              <a:solidFill>
                <a:srgbClr val="00B050"/>
              </a:solidFill>
              <a:miter lim="800000"/>
              <a:headEnd/>
              <a:tailEnd/>
            </a:ln>
            <a:effectLst/>
          </p:spPr>
          <p:txBody>
            <a:bodyPr wrap="none" anchor="ctr"/>
            <a:lstStyle/>
            <a:p>
              <a:endParaRPr lang="fr-FR"/>
            </a:p>
          </p:txBody>
        </p:sp>
        <p:sp>
          <p:nvSpPr>
            <p:cNvPr id="25" name="Rectangle 24">
              <a:extLst>
                <a:ext uri="{FF2B5EF4-FFF2-40B4-BE49-F238E27FC236}">
                  <a16:creationId xmlns:a16="http://schemas.microsoft.com/office/drawing/2014/main" id="{309F9B89-3D1D-4DC4-B40B-14922AE5CA02}"/>
                </a:ext>
              </a:extLst>
            </p:cNvPr>
            <p:cNvSpPr>
              <a:spLocks noChangeArrowheads="1"/>
            </p:cNvSpPr>
            <p:nvPr/>
          </p:nvSpPr>
          <p:spPr bwMode="auto">
            <a:xfrm>
              <a:off x="4059" y="2437"/>
              <a:ext cx="496" cy="496"/>
            </a:xfrm>
            <a:prstGeom prst="rect">
              <a:avLst/>
            </a:prstGeom>
            <a:solidFill>
              <a:srgbClr val="FFFFFF"/>
            </a:solidFill>
            <a:ln w="57240" cap="sq">
              <a:solidFill>
                <a:srgbClr val="00B050"/>
              </a:solidFill>
              <a:miter lim="800000"/>
              <a:headEnd/>
              <a:tailEnd/>
            </a:ln>
            <a:effectLst/>
          </p:spPr>
          <p:txBody>
            <a:bodyPr wrap="none" anchor="ctr"/>
            <a:lstStyle/>
            <a:p>
              <a:endParaRPr lang="fr-FR"/>
            </a:p>
          </p:txBody>
        </p:sp>
        <p:sp>
          <p:nvSpPr>
            <p:cNvPr id="26" name="Rectangle 25">
              <a:extLst>
                <a:ext uri="{FF2B5EF4-FFF2-40B4-BE49-F238E27FC236}">
                  <a16:creationId xmlns:a16="http://schemas.microsoft.com/office/drawing/2014/main" id="{ED52B7FF-D96E-4DE7-B9D8-835DC467A3CB}"/>
                </a:ext>
              </a:extLst>
            </p:cNvPr>
            <p:cNvSpPr>
              <a:spLocks noChangeArrowheads="1"/>
            </p:cNvSpPr>
            <p:nvPr/>
          </p:nvSpPr>
          <p:spPr bwMode="auto">
            <a:xfrm>
              <a:off x="4603" y="2432"/>
              <a:ext cx="496" cy="496"/>
            </a:xfrm>
            <a:prstGeom prst="rect">
              <a:avLst/>
            </a:prstGeom>
            <a:solidFill>
              <a:srgbClr val="FFFFFF"/>
            </a:solidFill>
            <a:ln w="57240" cap="sq">
              <a:solidFill>
                <a:srgbClr val="00B050"/>
              </a:solidFill>
              <a:miter lim="800000"/>
              <a:headEnd/>
              <a:tailEnd/>
            </a:ln>
            <a:effectLst/>
          </p:spPr>
          <p:txBody>
            <a:bodyPr wrap="none" anchor="ctr"/>
            <a:lstStyle/>
            <a:p>
              <a:endParaRPr lang="fr-FR"/>
            </a:p>
          </p:txBody>
        </p:sp>
        <p:sp>
          <p:nvSpPr>
            <p:cNvPr id="27" name="Rectangle 26">
              <a:extLst>
                <a:ext uri="{FF2B5EF4-FFF2-40B4-BE49-F238E27FC236}">
                  <a16:creationId xmlns:a16="http://schemas.microsoft.com/office/drawing/2014/main" id="{0B299F5A-1144-4C75-87CA-5028A2DFF165}"/>
                </a:ext>
              </a:extLst>
            </p:cNvPr>
            <p:cNvSpPr>
              <a:spLocks noChangeArrowheads="1"/>
            </p:cNvSpPr>
            <p:nvPr/>
          </p:nvSpPr>
          <p:spPr bwMode="auto">
            <a:xfrm>
              <a:off x="5193" y="2437"/>
              <a:ext cx="496" cy="496"/>
            </a:xfrm>
            <a:prstGeom prst="rect">
              <a:avLst/>
            </a:prstGeom>
            <a:solidFill>
              <a:srgbClr val="FFFFFF"/>
            </a:solidFill>
            <a:ln w="57240" cap="sq">
              <a:solidFill>
                <a:srgbClr val="00B050"/>
              </a:solidFill>
              <a:miter lim="800000"/>
              <a:headEnd/>
              <a:tailEnd/>
            </a:ln>
            <a:effectLst/>
          </p:spPr>
          <p:txBody>
            <a:bodyPr wrap="none" anchor="ctr"/>
            <a:lstStyle/>
            <a:p>
              <a:endParaRPr lang="fr-FR"/>
            </a:p>
          </p:txBody>
        </p:sp>
        <p:sp>
          <p:nvSpPr>
            <p:cNvPr id="28" name="Rectangle 27">
              <a:extLst>
                <a:ext uri="{FF2B5EF4-FFF2-40B4-BE49-F238E27FC236}">
                  <a16:creationId xmlns:a16="http://schemas.microsoft.com/office/drawing/2014/main" id="{354BC626-77BC-4555-AFCD-AE8E2100E081}"/>
                </a:ext>
              </a:extLst>
            </p:cNvPr>
            <p:cNvSpPr>
              <a:spLocks noChangeArrowheads="1"/>
            </p:cNvSpPr>
            <p:nvPr/>
          </p:nvSpPr>
          <p:spPr bwMode="auto">
            <a:xfrm>
              <a:off x="3198" y="1389"/>
              <a:ext cx="495" cy="496"/>
            </a:xfrm>
            <a:prstGeom prst="rect">
              <a:avLst/>
            </a:prstGeom>
            <a:solidFill>
              <a:srgbClr val="FFFFFF"/>
            </a:solidFill>
            <a:ln w="57240" cap="sq">
              <a:solidFill>
                <a:srgbClr val="00B050"/>
              </a:solidFill>
              <a:miter lim="800000"/>
              <a:headEnd/>
              <a:tailEnd/>
            </a:ln>
            <a:effectLst/>
          </p:spPr>
          <p:txBody>
            <a:bodyPr wrap="none" anchor="ctr"/>
            <a:lstStyle/>
            <a:p>
              <a:endParaRPr lang="fr-FR"/>
            </a:p>
          </p:txBody>
        </p:sp>
        <p:sp>
          <p:nvSpPr>
            <p:cNvPr id="29" name="Rectangle 28">
              <a:extLst>
                <a:ext uri="{FF2B5EF4-FFF2-40B4-BE49-F238E27FC236}">
                  <a16:creationId xmlns:a16="http://schemas.microsoft.com/office/drawing/2014/main" id="{0B103609-758B-43F6-B541-00EECE64B034}"/>
                </a:ext>
              </a:extLst>
            </p:cNvPr>
            <p:cNvSpPr>
              <a:spLocks noChangeArrowheads="1"/>
            </p:cNvSpPr>
            <p:nvPr/>
          </p:nvSpPr>
          <p:spPr bwMode="auto">
            <a:xfrm>
              <a:off x="4603" y="1394"/>
              <a:ext cx="496" cy="496"/>
            </a:xfrm>
            <a:prstGeom prst="rect">
              <a:avLst/>
            </a:prstGeom>
            <a:solidFill>
              <a:srgbClr val="FFFFFF"/>
            </a:solidFill>
            <a:ln w="57240" cap="sq">
              <a:solidFill>
                <a:srgbClr val="00B050"/>
              </a:solidFill>
              <a:miter lim="800000"/>
              <a:headEnd/>
              <a:tailEnd/>
            </a:ln>
            <a:effectLst/>
          </p:spPr>
          <p:txBody>
            <a:bodyPr wrap="none" anchor="ctr"/>
            <a:lstStyle/>
            <a:p>
              <a:endParaRPr lang="fr-FR"/>
            </a:p>
          </p:txBody>
        </p:sp>
        <p:sp>
          <p:nvSpPr>
            <p:cNvPr id="30" name="Rectangle 29">
              <a:extLst>
                <a:ext uri="{FF2B5EF4-FFF2-40B4-BE49-F238E27FC236}">
                  <a16:creationId xmlns:a16="http://schemas.microsoft.com/office/drawing/2014/main" id="{DE6925D6-51F1-4ACF-803D-31DC66039558}"/>
                </a:ext>
              </a:extLst>
            </p:cNvPr>
            <p:cNvSpPr>
              <a:spLocks noChangeArrowheads="1"/>
            </p:cNvSpPr>
            <p:nvPr/>
          </p:nvSpPr>
          <p:spPr bwMode="auto">
            <a:xfrm>
              <a:off x="4603" y="378"/>
              <a:ext cx="756" cy="495"/>
            </a:xfrm>
            <a:prstGeom prst="rect">
              <a:avLst/>
            </a:prstGeom>
            <a:solidFill>
              <a:srgbClr val="FFFFFF"/>
            </a:solidFill>
            <a:ln w="57240" cap="sq">
              <a:solidFill>
                <a:srgbClr val="00B050"/>
              </a:solidFill>
              <a:miter lim="800000"/>
              <a:headEnd/>
              <a:tailEnd/>
            </a:ln>
            <a:effectLst/>
          </p:spPr>
          <p:txBody>
            <a:bodyPr wrap="none" anchor="ctr"/>
            <a:lstStyle/>
            <a:p>
              <a:endParaRPr lang="fr-FR"/>
            </a:p>
          </p:txBody>
        </p:sp>
        <p:sp>
          <p:nvSpPr>
            <p:cNvPr id="31" name="Rectangle 30">
              <a:extLst>
                <a:ext uri="{FF2B5EF4-FFF2-40B4-BE49-F238E27FC236}">
                  <a16:creationId xmlns:a16="http://schemas.microsoft.com/office/drawing/2014/main" id="{CC99F9F3-816E-45D9-9BA1-217FEE7244BE}"/>
                </a:ext>
              </a:extLst>
            </p:cNvPr>
            <p:cNvSpPr>
              <a:spLocks noChangeArrowheads="1"/>
            </p:cNvSpPr>
            <p:nvPr/>
          </p:nvSpPr>
          <p:spPr bwMode="auto">
            <a:xfrm>
              <a:off x="3606" y="383"/>
              <a:ext cx="496" cy="495"/>
            </a:xfrm>
            <a:prstGeom prst="rect">
              <a:avLst/>
            </a:prstGeom>
            <a:solidFill>
              <a:srgbClr val="FFFFFF"/>
            </a:solidFill>
            <a:ln w="57240" cap="sq">
              <a:solidFill>
                <a:srgbClr val="00B050"/>
              </a:solidFill>
              <a:miter lim="800000"/>
              <a:headEnd/>
              <a:tailEnd/>
            </a:ln>
            <a:effectLst/>
          </p:spPr>
          <p:txBody>
            <a:bodyPr wrap="none" anchor="ctr"/>
            <a:lstStyle/>
            <a:p>
              <a:endParaRPr lang="fr-FR"/>
            </a:p>
          </p:txBody>
        </p:sp>
        <p:sp>
          <p:nvSpPr>
            <p:cNvPr id="32" name="Rectangle 31">
              <a:extLst>
                <a:ext uri="{FF2B5EF4-FFF2-40B4-BE49-F238E27FC236}">
                  <a16:creationId xmlns:a16="http://schemas.microsoft.com/office/drawing/2014/main" id="{FA30F55C-7F63-409A-84F5-E404E2F5042C}"/>
                </a:ext>
              </a:extLst>
            </p:cNvPr>
            <p:cNvSpPr>
              <a:spLocks noChangeArrowheads="1"/>
            </p:cNvSpPr>
            <p:nvPr/>
          </p:nvSpPr>
          <p:spPr bwMode="auto">
            <a:xfrm>
              <a:off x="2815" y="378"/>
              <a:ext cx="496" cy="495"/>
            </a:xfrm>
            <a:prstGeom prst="rect">
              <a:avLst/>
            </a:prstGeom>
            <a:solidFill>
              <a:srgbClr val="FFFFFF"/>
            </a:solidFill>
            <a:ln w="57240" cap="sq">
              <a:solidFill>
                <a:srgbClr val="00B050"/>
              </a:solidFill>
              <a:miter lim="800000"/>
              <a:headEnd/>
              <a:tailEnd/>
            </a:ln>
            <a:effectLst/>
          </p:spPr>
          <p:txBody>
            <a:bodyPr wrap="none" anchor="ctr"/>
            <a:lstStyle/>
            <a:p>
              <a:endParaRPr lang="fr-FR"/>
            </a:p>
          </p:txBody>
        </p:sp>
        <p:sp>
          <p:nvSpPr>
            <p:cNvPr id="33" name="Rectangle 32">
              <a:extLst>
                <a:ext uri="{FF2B5EF4-FFF2-40B4-BE49-F238E27FC236}">
                  <a16:creationId xmlns:a16="http://schemas.microsoft.com/office/drawing/2014/main" id="{E7A6AED8-8E9E-4D76-9B6A-BB9B2A5578B1}"/>
                </a:ext>
              </a:extLst>
            </p:cNvPr>
            <p:cNvSpPr>
              <a:spLocks noChangeArrowheads="1"/>
            </p:cNvSpPr>
            <p:nvPr/>
          </p:nvSpPr>
          <p:spPr bwMode="auto">
            <a:xfrm>
              <a:off x="45" y="4020"/>
              <a:ext cx="5100" cy="297"/>
            </a:xfrm>
            <a:prstGeom prst="rect">
              <a:avLst/>
            </a:prstGeom>
            <a:solidFill>
              <a:srgbClr val="00B050"/>
            </a:solidFill>
            <a:ln w="25560" cap="sq">
              <a:solidFill>
                <a:srgbClr val="00B050"/>
              </a:solidFill>
              <a:miter lim="800000"/>
              <a:headEnd/>
              <a:tailEnd/>
            </a:ln>
            <a:effectLst/>
          </p:spPr>
          <p:txBody>
            <a:bodyPr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2400" b="1">
                  <a:solidFill>
                    <a:srgbClr val="FFFFFF"/>
                  </a:solidFill>
                  <a:latin typeface="Tahoma" pitchFamily="32" charset="0"/>
                  <a:cs typeface="Tahoma" pitchFamily="32" charset="0"/>
                </a:rPr>
                <a:t>MOINS DE TROIS MINUTES POUR AGIR</a:t>
              </a:r>
            </a:p>
          </p:txBody>
        </p:sp>
        <p:sp>
          <p:nvSpPr>
            <p:cNvPr id="34" name="Line 33">
              <a:extLst>
                <a:ext uri="{FF2B5EF4-FFF2-40B4-BE49-F238E27FC236}">
                  <a16:creationId xmlns:a16="http://schemas.microsoft.com/office/drawing/2014/main" id="{F287B774-27DD-4F06-811E-5E3BA36862B9}"/>
                </a:ext>
              </a:extLst>
            </p:cNvPr>
            <p:cNvSpPr>
              <a:spLocks noChangeShapeType="1"/>
            </p:cNvSpPr>
            <p:nvPr/>
          </p:nvSpPr>
          <p:spPr bwMode="auto">
            <a:xfrm>
              <a:off x="5147" y="3778"/>
              <a:ext cx="0" cy="541"/>
            </a:xfrm>
            <a:prstGeom prst="line">
              <a:avLst/>
            </a:prstGeom>
            <a:noFill/>
            <a:ln w="57240" cap="sq">
              <a:solidFill>
                <a:srgbClr val="00B050"/>
              </a:solidFill>
              <a:miter lim="800000"/>
              <a:headEnd/>
              <a:tailEnd/>
            </a:ln>
            <a:effectLst/>
          </p:spPr>
          <p:txBody>
            <a:bodyPr/>
            <a:lstStyle/>
            <a:p>
              <a:endParaRPr lang="fr-FR"/>
            </a:p>
          </p:txBody>
        </p:sp>
        <p:sp>
          <p:nvSpPr>
            <p:cNvPr id="35" name="Line 34">
              <a:extLst>
                <a:ext uri="{FF2B5EF4-FFF2-40B4-BE49-F238E27FC236}">
                  <a16:creationId xmlns:a16="http://schemas.microsoft.com/office/drawing/2014/main" id="{4386729C-D817-4B10-AA76-85AC84E57D99}"/>
                </a:ext>
              </a:extLst>
            </p:cNvPr>
            <p:cNvSpPr>
              <a:spLocks noChangeShapeType="1"/>
            </p:cNvSpPr>
            <p:nvPr/>
          </p:nvSpPr>
          <p:spPr bwMode="auto">
            <a:xfrm>
              <a:off x="33" y="3778"/>
              <a:ext cx="0" cy="541"/>
            </a:xfrm>
            <a:prstGeom prst="line">
              <a:avLst/>
            </a:prstGeom>
            <a:noFill/>
            <a:ln w="57240" cap="sq">
              <a:solidFill>
                <a:srgbClr val="00B050"/>
              </a:solidFill>
              <a:miter lim="800000"/>
              <a:headEnd/>
              <a:tailEnd/>
            </a:ln>
            <a:effectLst/>
          </p:spPr>
          <p:txBody>
            <a:bodyPr/>
            <a:lstStyle/>
            <a:p>
              <a:endParaRPr lang="fr-FR"/>
            </a:p>
          </p:txBody>
        </p:sp>
        <p:sp>
          <p:nvSpPr>
            <p:cNvPr id="36" name="Line 35">
              <a:extLst>
                <a:ext uri="{FF2B5EF4-FFF2-40B4-BE49-F238E27FC236}">
                  <a16:creationId xmlns:a16="http://schemas.microsoft.com/office/drawing/2014/main" id="{BCC8F7E2-C783-47BB-A1A7-21E08ACCED2F}"/>
                </a:ext>
              </a:extLst>
            </p:cNvPr>
            <p:cNvSpPr>
              <a:spLocks noChangeShapeType="1"/>
            </p:cNvSpPr>
            <p:nvPr/>
          </p:nvSpPr>
          <p:spPr bwMode="auto">
            <a:xfrm>
              <a:off x="5435" y="2931"/>
              <a:ext cx="1" cy="497"/>
            </a:xfrm>
            <a:prstGeom prst="line">
              <a:avLst/>
            </a:prstGeom>
            <a:noFill/>
            <a:ln w="57240" cap="sq">
              <a:solidFill>
                <a:srgbClr val="00B050"/>
              </a:solidFill>
              <a:miter lim="800000"/>
              <a:headEnd/>
              <a:tailEnd/>
            </a:ln>
            <a:effectLst/>
          </p:spPr>
          <p:txBody>
            <a:bodyPr/>
            <a:lstStyle/>
            <a:p>
              <a:endParaRPr lang="fr-FR"/>
            </a:p>
          </p:txBody>
        </p:sp>
        <p:sp>
          <p:nvSpPr>
            <p:cNvPr id="37" name="Line 36">
              <a:extLst>
                <a:ext uri="{FF2B5EF4-FFF2-40B4-BE49-F238E27FC236}">
                  <a16:creationId xmlns:a16="http://schemas.microsoft.com/office/drawing/2014/main" id="{28D1C777-C81E-419C-801A-3C46157FFFE5}"/>
                </a:ext>
              </a:extLst>
            </p:cNvPr>
            <p:cNvSpPr>
              <a:spLocks noChangeShapeType="1"/>
            </p:cNvSpPr>
            <p:nvPr/>
          </p:nvSpPr>
          <p:spPr bwMode="auto">
            <a:xfrm>
              <a:off x="4845" y="2931"/>
              <a:ext cx="1" cy="497"/>
            </a:xfrm>
            <a:prstGeom prst="line">
              <a:avLst/>
            </a:prstGeom>
            <a:noFill/>
            <a:ln w="57240" cap="sq">
              <a:solidFill>
                <a:srgbClr val="00B050"/>
              </a:solidFill>
              <a:miter lim="800000"/>
              <a:headEnd/>
              <a:tailEnd/>
            </a:ln>
            <a:effectLst/>
          </p:spPr>
          <p:txBody>
            <a:bodyPr/>
            <a:lstStyle/>
            <a:p>
              <a:endParaRPr lang="fr-FR"/>
            </a:p>
          </p:txBody>
        </p:sp>
        <p:sp>
          <p:nvSpPr>
            <p:cNvPr id="38" name="Line 37">
              <a:extLst>
                <a:ext uri="{FF2B5EF4-FFF2-40B4-BE49-F238E27FC236}">
                  <a16:creationId xmlns:a16="http://schemas.microsoft.com/office/drawing/2014/main" id="{743A7D23-87EA-4EE0-B3DC-CC5E1CB40CCC}"/>
                </a:ext>
              </a:extLst>
            </p:cNvPr>
            <p:cNvSpPr>
              <a:spLocks noChangeShapeType="1"/>
            </p:cNvSpPr>
            <p:nvPr/>
          </p:nvSpPr>
          <p:spPr bwMode="auto">
            <a:xfrm>
              <a:off x="4306" y="2931"/>
              <a:ext cx="1" cy="497"/>
            </a:xfrm>
            <a:prstGeom prst="line">
              <a:avLst/>
            </a:prstGeom>
            <a:noFill/>
            <a:ln w="57240" cap="sq">
              <a:solidFill>
                <a:srgbClr val="00B050"/>
              </a:solidFill>
              <a:miter lim="800000"/>
              <a:headEnd/>
              <a:tailEnd/>
            </a:ln>
            <a:effectLst/>
          </p:spPr>
          <p:txBody>
            <a:bodyPr/>
            <a:lstStyle/>
            <a:p>
              <a:endParaRPr lang="fr-FR"/>
            </a:p>
          </p:txBody>
        </p:sp>
        <p:sp>
          <p:nvSpPr>
            <p:cNvPr id="39" name="Line 38">
              <a:extLst>
                <a:ext uri="{FF2B5EF4-FFF2-40B4-BE49-F238E27FC236}">
                  <a16:creationId xmlns:a16="http://schemas.microsoft.com/office/drawing/2014/main" id="{B6542FB2-51F7-49B3-B947-4112156BA725}"/>
                </a:ext>
              </a:extLst>
            </p:cNvPr>
            <p:cNvSpPr>
              <a:spLocks noChangeShapeType="1"/>
            </p:cNvSpPr>
            <p:nvPr/>
          </p:nvSpPr>
          <p:spPr bwMode="auto">
            <a:xfrm>
              <a:off x="3711" y="2931"/>
              <a:ext cx="1" cy="497"/>
            </a:xfrm>
            <a:prstGeom prst="line">
              <a:avLst/>
            </a:prstGeom>
            <a:noFill/>
            <a:ln w="57240" cap="sq">
              <a:solidFill>
                <a:srgbClr val="00B050"/>
              </a:solidFill>
              <a:miter lim="800000"/>
              <a:headEnd/>
              <a:tailEnd/>
            </a:ln>
            <a:effectLst/>
          </p:spPr>
          <p:txBody>
            <a:bodyPr/>
            <a:lstStyle/>
            <a:p>
              <a:endParaRPr lang="fr-FR"/>
            </a:p>
          </p:txBody>
        </p:sp>
        <p:sp>
          <p:nvSpPr>
            <p:cNvPr id="40" name="Line 39">
              <a:extLst>
                <a:ext uri="{FF2B5EF4-FFF2-40B4-BE49-F238E27FC236}">
                  <a16:creationId xmlns:a16="http://schemas.microsoft.com/office/drawing/2014/main" id="{1C4101FC-EC6E-4DB8-BA77-9F5F6AA78533}"/>
                </a:ext>
              </a:extLst>
            </p:cNvPr>
            <p:cNvSpPr>
              <a:spLocks noChangeShapeType="1"/>
            </p:cNvSpPr>
            <p:nvPr/>
          </p:nvSpPr>
          <p:spPr bwMode="auto">
            <a:xfrm>
              <a:off x="3173" y="2931"/>
              <a:ext cx="1" cy="497"/>
            </a:xfrm>
            <a:prstGeom prst="line">
              <a:avLst/>
            </a:prstGeom>
            <a:noFill/>
            <a:ln w="57240" cap="sq">
              <a:solidFill>
                <a:srgbClr val="00B050"/>
              </a:solidFill>
              <a:miter lim="800000"/>
              <a:headEnd/>
              <a:tailEnd/>
            </a:ln>
            <a:effectLst/>
          </p:spPr>
          <p:txBody>
            <a:bodyPr/>
            <a:lstStyle/>
            <a:p>
              <a:endParaRPr lang="fr-FR"/>
            </a:p>
          </p:txBody>
        </p:sp>
        <p:sp>
          <p:nvSpPr>
            <p:cNvPr id="41" name="Line 40">
              <a:extLst>
                <a:ext uri="{FF2B5EF4-FFF2-40B4-BE49-F238E27FC236}">
                  <a16:creationId xmlns:a16="http://schemas.microsoft.com/office/drawing/2014/main" id="{F1013574-1BFB-4FC8-90D3-295FB6937B5E}"/>
                </a:ext>
              </a:extLst>
            </p:cNvPr>
            <p:cNvSpPr>
              <a:spLocks noChangeShapeType="1"/>
            </p:cNvSpPr>
            <p:nvPr/>
          </p:nvSpPr>
          <p:spPr bwMode="auto">
            <a:xfrm>
              <a:off x="2573" y="2931"/>
              <a:ext cx="1" cy="497"/>
            </a:xfrm>
            <a:prstGeom prst="line">
              <a:avLst/>
            </a:prstGeom>
            <a:noFill/>
            <a:ln w="57240" cap="sq">
              <a:solidFill>
                <a:srgbClr val="00B050"/>
              </a:solidFill>
              <a:miter lim="800000"/>
              <a:headEnd/>
              <a:tailEnd/>
            </a:ln>
            <a:effectLst/>
          </p:spPr>
          <p:txBody>
            <a:bodyPr/>
            <a:lstStyle/>
            <a:p>
              <a:endParaRPr lang="fr-FR"/>
            </a:p>
          </p:txBody>
        </p:sp>
        <p:sp>
          <p:nvSpPr>
            <p:cNvPr id="42" name="Line 41">
              <a:extLst>
                <a:ext uri="{FF2B5EF4-FFF2-40B4-BE49-F238E27FC236}">
                  <a16:creationId xmlns:a16="http://schemas.microsoft.com/office/drawing/2014/main" id="{90FACDA7-8D89-4C56-B0CD-3EB3BE87B057}"/>
                </a:ext>
              </a:extLst>
            </p:cNvPr>
            <p:cNvSpPr>
              <a:spLocks noChangeShapeType="1"/>
            </p:cNvSpPr>
            <p:nvPr/>
          </p:nvSpPr>
          <p:spPr bwMode="auto">
            <a:xfrm>
              <a:off x="2035" y="2931"/>
              <a:ext cx="1" cy="497"/>
            </a:xfrm>
            <a:prstGeom prst="line">
              <a:avLst/>
            </a:prstGeom>
            <a:noFill/>
            <a:ln w="57240" cap="sq">
              <a:solidFill>
                <a:srgbClr val="00B050"/>
              </a:solidFill>
              <a:miter lim="800000"/>
              <a:headEnd/>
              <a:tailEnd/>
            </a:ln>
            <a:effectLst/>
          </p:spPr>
          <p:txBody>
            <a:bodyPr/>
            <a:lstStyle/>
            <a:p>
              <a:endParaRPr lang="fr-FR"/>
            </a:p>
          </p:txBody>
        </p:sp>
        <p:sp>
          <p:nvSpPr>
            <p:cNvPr id="43" name="Line 42">
              <a:extLst>
                <a:ext uri="{FF2B5EF4-FFF2-40B4-BE49-F238E27FC236}">
                  <a16:creationId xmlns:a16="http://schemas.microsoft.com/office/drawing/2014/main" id="{48A6D390-D76D-424F-8014-4B8391414C8D}"/>
                </a:ext>
              </a:extLst>
            </p:cNvPr>
            <p:cNvSpPr>
              <a:spLocks noChangeShapeType="1"/>
            </p:cNvSpPr>
            <p:nvPr/>
          </p:nvSpPr>
          <p:spPr bwMode="auto">
            <a:xfrm>
              <a:off x="887" y="1630"/>
              <a:ext cx="0" cy="1798"/>
            </a:xfrm>
            <a:prstGeom prst="line">
              <a:avLst/>
            </a:prstGeom>
            <a:noFill/>
            <a:ln w="57240" cap="sq">
              <a:solidFill>
                <a:srgbClr val="00B050"/>
              </a:solidFill>
              <a:miter lim="800000"/>
              <a:headEnd/>
              <a:tailEnd/>
            </a:ln>
            <a:effectLst/>
          </p:spPr>
          <p:txBody>
            <a:bodyPr/>
            <a:lstStyle/>
            <a:p>
              <a:endParaRPr lang="fr-FR"/>
            </a:p>
          </p:txBody>
        </p:sp>
        <p:sp>
          <p:nvSpPr>
            <p:cNvPr id="44" name="Line 43">
              <a:extLst>
                <a:ext uri="{FF2B5EF4-FFF2-40B4-BE49-F238E27FC236}">
                  <a16:creationId xmlns:a16="http://schemas.microsoft.com/office/drawing/2014/main" id="{E966DE85-64DE-4B97-9BE4-1CED521F5FEB}"/>
                </a:ext>
              </a:extLst>
            </p:cNvPr>
            <p:cNvSpPr>
              <a:spLocks noChangeShapeType="1"/>
            </p:cNvSpPr>
            <p:nvPr/>
          </p:nvSpPr>
          <p:spPr bwMode="auto">
            <a:xfrm>
              <a:off x="1433" y="3160"/>
              <a:ext cx="0" cy="268"/>
            </a:xfrm>
            <a:prstGeom prst="line">
              <a:avLst/>
            </a:prstGeom>
            <a:noFill/>
            <a:ln w="57240" cap="sq">
              <a:solidFill>
                <a:srgbClr val="00B050"/>
              </a:solidFill>
              <a:miter lim="800000"/>
              <a:headEnd/>
              <a:tailEnd/>
            </a:ln>
            <a:effectLst/>
          </p:spPr>
          <p:txBody>
            <a:bodyPr/>
            <a:lstStyle/>
            <a:p>
              <a:endParaRPr lang="fr-FR"/>
            </a:p>
          </p:txBody>
        </p:sp>
        <p:sp>
          <p:nvSpPr>
            <p:cNvPr id="45" name="Line 44">
              <a:extLst>
                <a:ext uri="{FF2B5EF4-FFF2-40B4-BE49-F238E27FC236}">
                  <a16:creationId xmlns:a16="http://schemas.microsoft.com/office/drawing/2014/main" id="{A3296E74-F432-4623-9D1C-E81ECB5AC7DD}"/>
                </a:ext>
              </a:extLst>
            </p:cNvPr>
            <p:cNvSpPr>
              <a:spLocks noChangeShapeType="1"/>
            </p:cNvSpPr>
            <p:nvPr/>
          </p:nvSpPr>
          <p:spPr bwMode="auto">
            <a:xfrm>
              <a:off x="340" y="3158"/>
              <a:ext cx="0" cy="267"/>
            </a:xfrm>
            <a:prstGeom prst="line">
              <a:avLst/>
            </a:prstGeom>
            <a:noFill/>
            <a:ln w="57240" cap="sq">
              <a:solidFill>
                <a:srgbClr val="00B050"/>
              </a:solidFill>
              <a:miter lim="800000"/>
              <a:headEnd/>
              <a:tailEnd/>
            </a:ln>
            <a:effectLst/>
          </p:spPr>
          <p:txBody>
            <a:bodyPr/>
            <a:lstStyle/>
            <a:p>
              <a:endParaRPr lang="fr-FR"/>
            </a:p>
          </p:txBody>
        </p:sp>
        <p:sp>
          <p:nvSpPr>
            <p:cNvPr id="46" name="Line 45">
              <a:extLst>
                <a:ext uri="{FF2B5EF4-FFF2-40B4-BE49-F238E27FC236}">
                  <a16:creationId xmlns:a16="http://schemas.microsoft.com/office/drawing/2014/main" id="{0FDD0B36-6767-4887-9345-3C909E575EAE}"/>
                </a:ext>
              </a:extLst>
            </p:cNvPr>
            <p:cNvSpPr>
              <a:spLocks noChangeShapeType="1"/>
            </p:cNvSpPr>
            <p:nvPr/>
          </p:nvSpPr>
          <p:spPr bwMode="auto">
            <a:xfrm>
              <a:off x="2033" y="2165"/>
              <a:ext cx="0" cy="267"/>
            </a:xfrm>
            <a:prstGeom prst="line">
              <a:avLst/>
            </a:prstGeom>
            <a:noFill/>
            <a:ln w="57240" cap="sq">
              <a:solidFill>
                <a:srgbClr val="00B050"/>
              </a:solidFill>
              <a:miter lim="800000"/>
              <a:headEnd/>
              <a:tailEnd/>
            </a:ln>
            <a:effectLst/>
          </p:spPr>
          <p:txBody>
            <a:bodyPr/>
            <a:lstStyle/>
            <a:p>
              <a:endParaRPr lang="fr-FR"/>
            </a:p>
          </p:txBody>
        </p:sp>
        <p:sp>
          <p:nvSpPr>
            <p:cNvPr id="47" name="Line 46">
              <a:extLst>
                <a:ext uri="{FF2B5EF4-FFF2-40B4-BE49-F238E27FC236}">
                  <a16:creationId xmlns:a16="http://schemas.microsoft.com/office/drawing/2014/main" id="{B1AC1682-C56F-4567-A118-51730E527132}"/>
                </a:ext>
              </a:extLst>
            </p:cNvPr>
            <p:cNvSpPr>
              <a:spLocks noChangeShapeType="1"/>
            </p:cNvSpPr>
            <p:nvPr/>
          </p:nvSpPr>
          <p:spPr bwMode="auto">
            <a:xfrm>
              <a:off x="2578" y="2167"/>
              <a:ext cx="0" cy="267"/>
            </a:xfrm>
            <a:prstGeom prst="line">
              <a:avLst/>
            </a:prstGeom>
            <a:noFill/>
            <a:ln w="57240" cap="sq">
              <a:solidFill>
                <a:srgbClr val="00B050"/>
              </a:solidFill>
              <a:miter lim="800000"/>
              <a:headEnd/>
              <a:tailEnd/>
            </a:ln>
            <a:effectLst/>
          </p:spPr>
          <p:txBody>
            <a:bodyPr/>
            <a:lstStyle/>
            <a:p>
              <a:endParaRPr lang="fr-FR"/>
            </a:p>
          </p:txBody>
        </p:sp>
        <p:sp>
          <p:nvSpPr>
            <p:cNvPr id="48" name="Line 47">
              <a:extLst>
                <a:ext uri="{FF2B5EF4-FFF2-40B4-BE49-F238E27FC236}">
                  <a16:creationId xmlns:a16="http://schemas.microsoft.com/office/drawing/2014/main" id="{75E81D2C-364C-4A6A-B68F-C09E1788E82E}"/>
                </a:ext>
              </a:extLst>
            </p:cNvPr>
            <p:cNvSpPr>
              <a:spLocks noChangeShapeType="1"/>
            </p:cNvSpPr>
            <p:nvPr/>
          </p:nvSpPr>
          <p:spPr bwMode="auto">
            <a:xfrm>
              <a:off x="5440" y="2165"/>
              <a:ext cx="0" cy="267"/>
            </a:xfrm>
            <a:prstGeom prst="line">
              <a:avLst/>
            </a:prstGeom>
            <a:noFill/>
            <a:ln w="57240" cap="sq">
              <a:solidFill>
                <a:srgbClr val="00B050"/>
              </a:solidFill>
              <a:miter lim="800000"/>
              <a:headEnd/>
              <a:tailEnd/>
            </a:ln>
            <a:effectLst/>
          </p:spPr>
          <p:txBody>
            <a:bodyPr/>
            <a:lstStyle/>
            <a:p>
              <a:endParaRPr lang="fr-FR"/>
            </a:p>
          </p:txBody>
        </p:sp>
        <p:sp>
          <p:nvSpPr>
            <p:cNvPr id="49" name="Line 48">
              <a:extLst>
                <a:ext uri="{FF2B5EF4-FFF2-40B4-BE49-F238E27FC236}">
                  <a16:creationId xmlns:a16="http://schemas.microsoft.com/office/drawing/2014/main" id="{36EF84C9-1B2C-4CF1-8A9A-ACE48C7DBAF6}"/>
                </a:ext>
              </a:extLst>
            </p:cNvPr>
            <p:cNvSpPr>
              <a:spLocks noChangeShapeType="1"/>
            </p:cNvSpPr>
            <p:nvPr/>
          </p:nvSpPr>
          <p:spPr bwMode="auto">
            <a:xfrm>
              <a:off x="4850" y="2160"/>
              <a:ext cx="0" cy="267"/>
            </a:xfrm>
            <a:prstGeom prst="line">
              <a:avLst/>
            </a:prstGeom>
            <a:noFill/>
            <a:ln w="57240" cap="sq">
              <a:solidFill>
                <a:srgbClr val="00B050"/>
              </a:solidFill>
              <a:miter lim="800000"/>
              <a:headEnd/>
              <a:tailEnd/>
            </a:ln>
            <a:effectLst/>
          </p:spPr>
          <p:txBody>
            <a:bodyPr/>
            <a:lstStyle/>
            <a:p>
              <a:endParaRPr lang="fr-FR"/>
            </a:p>
          </p:txBody>
        </p:sp>
        <p:sp>
          <p:nvSpPr>
            <p:cNvPr id="50" name="Line 49">
              <a:extLst>
                <a:ext uri="{FF2B5EF4-FFF2-40B4-BE49-F238E27FC236}">
                  <a16:creationId xmlns:a16="http://schemas.microsoft.com/office/drawing/2014/main" id="{D432F22C-DB76-446A-8D45-73A53E6E3406}"/>
                </a:ext>
              </a:extLst>
            </p:cNvPr>
            <p:cNvSpPr>
              <a:spLocks noChangeShapeType="1"/>
            </p:cNvSpPr>
            <p:nvPr/>
          </p:nvSpPr>
          <p:spPr bwMode="auto">
            <a:xfrm>
              <a:off x="4311" y="2167"/>
              <a:ext cx="0" cy="267"/>
            </a:xfrm>
            <a:prstGeom prst="line">
              <a:avLst/>
            </a:prstGeom>
            <a:noFill/>
            <a:ln w="57240" cap="sq">
              <a:solidFill>
                <a:srgbClr val="00B050"/>
              </a:solidFill>
              <a:miter lim="800000"/>
              <a:headEnd/>
              <a:tailEnd/>
            </a:ln>
            <a:effectLst/>
          </p:spPr>
          <p:txBody>
            <a:bodyPr/>
            <a:lstStyle/>
            <a:p>
              <a:endParaRPr lang="fr-FR"/>
            </a:p>
          </p:txBody>
        </p:sp>
        <p:sp>
          <p:nvSpPr>
            <p:cNvPr id="51" name="Line 50">
              <a:extLst>
                <a:ext uri="{FF2B5EF4-FFF2-40B4-BE49-F238E27FC236}">
                  <a16:creationId xmlns:a16="http://schemas.microsoft.com/office/drawing/2014/main" id="{FA6E88E2-52ED-40B2-A5BA-12149D253F96}"/>
                </a:ext>
              </a:extLst>
            </p:cNvPr>
            <p:cNvSpPr>
              <a:spLocks noChangeShapeType="1"/>
            </p:cNvSpPr>
            <p:nvPr/>
          </p:nvSpPr>
          <p:spPr bwMode="auto">
            <a:xfrm>
              <a:off x="3717" y="2167"/>
              <a:ext cx="0" cy="267"/>
            </a:xfrm>
            <a:prstGeom prst="line">
              <a:avLst/>
            </a:prstGeom>
            <a:noFill/>
            <a:ln w="57240" cap="sq">
              <a:solidFill>
                <a:srgbClr val="00B050"/>
              </a:solidFill>
              <a:miter lim="800000"/>
              <a:headEnd/>
              <a:tailEnd/>
            </a:ln>
            <a:effectLst/>
          </p:spPr>
          <p:txBody>
            <a:bodyPr/>
            <a:lstStyle/>
            <a:p>
              <a:endParaRPr lang="fr-FR"/>
            </a:p>
          </p:txBody>
        </p:sp>
        <p:sp>
          <p:nvSpPr>
            <p:cNvPr id="52" name="Line 51">
              <a:extLst>
                <a:ext uri="{FF2B5EF4-FFF2-40B4-BE49-F238E27FC236}">
                  <a16:creationId xmlns:a16="http://schemas.microsoft.com/office/drawing/2014/main" id="{D3EE6B6C-551F-4275-B46E-213A72353FF2}"/>
                </a:ext>
              </a:extLst>
            </p:cNvPr>
            <p:cNvSpPr>
              <a:spLocks noChangeShapeType="1"/>
            </p:cNvSpPr>
            <p:nvPr/>
          </p:nvSpPr>
          <p:spPr bwMode="auto">
            <a:xfrm>
              <a:off x="3182" y="2165"/>
              <a:ext cx="0" cy="267"/>
            </a:xfrm>
            <a:prstGeom prst="line">
              <a:avLst/>
            </a:prstGeom>
            <a:noFill/>
            <a:ln w="57240" cap="sq">
              <a:solidFill>
                <a:srgbClr val="00B050"/>
              </a:solidFill>
              <a:miter lim="800000"/>
              <a:headEnd/>
              <a:tailEnd/>
            </a:ln>
            <a:effectLst/>
          </p:spPr>
          <p:txBody>
            <a:bodyPr/>
            <a:lstStyle/>
            <a:p>
              <a:endParaRPr lang="fr-FR"/>
            </a:p>
          </p:txBody>
        </p:sp>
        <p:sp>
          <p:nvSpPr>
            <p:cNvPr id="53" name="Line 52">
              <a:extLst>
                <a:ext uri="{FF2B5EF4-FFF2-40B4-BE49-F238E27FC236}">
                  <a16:creationId xmlns:a16="http://schemas.microsoft.com/office/drawing/2014/main" id="{F60554BF-7002-4651-A332-EDF51FB9AF76}"/>
                </a:ext>
              </a:extLst>
            </p:cNvPr>
            <p:cNvSpPr>
              <a:spLocks noChangeShapeType="1"/>
            </p:cNvSpPr>
            <p:nvPr/>
          </p:nvSpPr>
          <p:spPr bwMode="auto">
            <a:xfrm>
              <a:off x="3440" y="1119"/>
              <a:ext cx="0" cy="267"/>
            </a:xfrm>
            <a:prstGeom prst="line">
              <a:avLst/>
            </a:prstGeom>
            <a:noFill/>
            <a:ln w="57240" cap="sq">
              <a:solidFill>
                <a:srgbClr val="00B050"/>
              </a:solidFill>
              <a:miter lim="800000"/>
              <a:headEnd/>
              <a:tailEnd/>
            </a:ln>
            <a:effectLst/>
          </p:spPr>
          <p:txBody>
            <a:bodyPr/>
            <a:lstStyle/>
            <a:p>
              <a:endParaRPr lang="fr-FR"/>
            </a:p>
          </p:txBody>
        </p:sp>
        <p:sp>
          <p:nvSpPr>
            <p:cNvPr id="54" name="Line 53">
              <a:extLst>
                <a:ext uri="{FF2B5EF4-FFF2-40B4-BE49-F238E27FC236}">
                  <a16:creationId xmlns:a16="http://schemas.microsoft.com/office/drawing/2014/main" id="{5F652B9D-C3A1-445A-82E2-CB8C45475D71}"/>
                </a:ext>
              </a:extLst>
            </p:cNvPr>
            <p:cNvSpPr>
              <a:spLocks noChangeShapeType="1"/>
            </p:cNvSpPr>
            <p:nvPr/>
          </p:nvSpPr>
          <p:spPr bwMode="auto">
            <a:xfrm>
              <a:off x="4850" y="1119"/>
              <a:ext cx="0" cy="267"/>
            </a:xfrm>
            <a:prstGeom prst="line">
              <a:avLst/>
            </a:prstGeom>
            <a:noFill/>
            <a:ln w="57240" cap="sq">
              <a:solidFill>
                <a:srgbClr val="00B050"/>
              </a:solidFill>
              <a:miter lim="800000"/>
              <a:headEnd/>
              <a:tailEnd/>
            </a:ln>
            <a:effectLst/>
          </p:spPr>
          <p:txBody>
            <a:bodyPr/>
            <a:lstStyle/>
            <a:p>
              <a:endParaRPr lang="fr-FR"/>
            </a:p>
          </p:txBody>
        </p:sp>
        <p:sp>
          <p:nvSpPr>
            <p:cNvPr id="55" name="Line 54">
              <a:extLst>
                <a:ext uri="{FF2B5EF4-FFF2-40B4-BE49-F238E27FC236}">
                  <a16:creationId xmlns:a16="http://schemas.microsoft.com/office/drawing/2014/main" id="{0B227BBC-F9DE-4E96-BC59-94CFD10CEC3D}"/>
                </a:ext>
              </a:extLst>
            </p:cNvPr>
            <p:cNvSpPr>
              <a:spLocks noChangeShapeType="1"/>
            </p:cNvSpPr>
            <p:nvPr/>
          </p:nvSpPr>
          <p:spPr bwMode="auto">
            <a:xfrm>
              <a:off x="3061" y="876"/>
              <a:ext cx="0" cy="268"/>
            </a:xfrm>
            <a:prstGeom prst="line">
              <a:avLst/>
            </a:prstGeom>
            <a:noFill/>
            <a:ln w="57240" cap="sq">
              <a:solidFill>
                <a:srgbClr val="00B050"/>
              </a:solidFill>
              <a:miter lim="800000"/>
              <a:headEnd/>
              <a:tailEnd/>
            </a:ln>
            <a:effectLst/>
          </p:spPr>
          <p:txBody>
            <a:bodyPr/>
            <a:lstStyle/>
            <a:p>
              <a:endParaRPr lang="fr-FR"/>
            </a:p>
          </p:txBody>
        </p:sp>
        <p:sp>
          <p:nvSpPr>
            <p:cNvPr id="56" name="Line 55">
              <a:extLst>
                <a:ext uri="{FF2B5EF4-FFF2-40B4-BE49-F238E27FC236}">
                  <a16:creationId xmlns:a16="http://schemas.microsoft.com/office/drawing/2014/main" id="{25DE2A00-13BC-4C81-8FD3-AAF0D3DEF212}"/>
                </a:ext>
              </a:extLst>
            </p:cNvPr>
            <p:cNvSpPr>
              <a:spLocks noChangeShapeType="1"/>
            </p:cNvSpPr>
            <p:nvPr/>
          </p:nvSpPr>
          <p:spPr bwMode="auto">
            <a:xfrm>
              <a:off x="884" y="892"/>
              <a:ext cx="0" cy="267"/>
            </a:xfrm>
            <a:prstGeom prst="line">
              <a:avLst/>
            </a:prstGeom>
            <a:noFill/>
            <a:ln w="57240" cap="sq">
              <a:solidFill>
                <a:srgbClr val="00B050"/>
              </a:solidFill>
              <a:miter lim="800000"/>
              <a:headEnd/>
              <a:tailEnd/>
            </a:ln>
            <a:effectLst/>
          </p:spPr>
          <p:txBody>
            <a:bodyPr/>
            <a:lstStyle/>
            <a:p>
              <a:endParaRPr lang="fr-FR"/>
            </a:p>
          </p:txBody>
        </p:sp>
        <p:sp>
          <p:nvSpPr>
            <p:cNvPr id="57" name="Line 56">
              <a:extLst>
                <a:ext uri="{FF2B5EF4-FFF2-40B4-BE49-F238E27FC236}">
                  <a16:creationId xmlns:a16="http://schemas.microsoft.com/office/drawing/2014/main" id="{7056C4E2-7C66-467D-AF39-82D145D4620C}"/>
                </a:ext>
              </a:extLst>
            </p:cNvPr>
            <p:cNvSpPr>
              <a:spLocks noChangeShapeType="1"/>
            </p:cNvSpPr>
            <p:nvPr/>
          </p:nvSpPr>
          <p:spPr bwMode="auto">
            <a:xfrm>
              <a:off x="3439" y="1895"/>
              <a:ext cx="0" cy="268"/>
            </a:xfrm>
            <a:prstGeom prst="line">
              <a:avLst/>
            </a:prstGeom>
            <a:noFill/>
            <a:ln w="57240" cap="sq">
              <a:solidFill>
                <a:srgbClr val="00B050"/>
              </a:solidFill>
              <a:miter lim="800000"/>
              <a:headEnd/>
              <a:tailEnd/>
            </a:ln>
            <a:effectLst/>
          </p:spPr>
          <p:txBody>
            <a:bodyPr/>
            <a:lstStyle/>
            <a:p>
              <a:endParaRPr lang="fr-FR"/>
            </a:p>
          </p:txBody>
        </p:sp>
        <p:sp>
          <p:nvSpPr>
            <p:cNvPr id="58" name="Line 57">
              <a:extLst>
                <a:ext uri="{FF2B5EF4-FFF2-40B4-BE49-F238E27FC236}">
                  <a16:creationId xmlns:a16="http://schemas.microsoft.com/office/drawing/2014/main" id="{19BB8A20-AF62-4033-B9E0-AD9157887FE6}"/>
                </a:ext>
              </a:extLst>
            </p:cNvPr>
            <p:cNvSpPr>
              <a:spLocks noChangeShapeType="1"/>
            </p:cNvSpPr>
            <p:nvPr/>
          </p:nvSpPr>
          <p:spPr bwMode="auto">
            <a:xfrm>
              <a:off x="4850" y="1890"/>
              <a:ext cx="0" cy="267"/>
            </a:xfrm>
            <a:prstGeom prst="line">
              <a:avLst/>
            </a:prstGeom>
            <a:noFill/>
            <a:ln w="57240" cap="sq">
              <a:solidFill>
                <a:srgbClr val="00B050"/>
              </a:solidFill>
              <a:miter lim="800000"/>
              <a:headEnd/>
              <a:tailEnd/>
            </a:ln>
            <a:effectLst/>
          </p:spPr>
          <p:txBody>
            <a:bodyPr/>
            <a:lstStyle/>
            <a:p>
              <a:endParaRPr lang="fr-FR"/>
            </a:p>
          </p:txBody>
        </p:sp>
        <p:sp>
          <p:nvSpPr>
            <p:cNvPr id="59" name="Line 58">
              <a:extLst>
                <a:ext uri="{FF2B5EF4-FFF2-40B4-BE49-F238E27FC236}">
                  <a16:creationId xmlns:a16="http://schemas.microsoft.com/office/drawing/2014/main" id="{228C6550-D0A5-4DCF-8E51-6AA1E50D1278}"/>
                </a:ext>
              </a:extLst>
            </p:cNvPr>
            <p:cNvSpPr>
              <a:spLocks noChangeShapeType="1"/>
            </p:cNvSpPr>
            <p:nvPr/>
          </p:nvSpPr>
          <p:spPr bwMode="auto">
            <a:xfrm flipH="1">
              <a:off x="2016" y="2182"/>
              <a:ext cx="579" cy="0"/>
            </a:xfrm>
            <a:prstGeom prst="line">
              <a:avLst/>
            </a:prstGeom>
            <a:noFill/>
            <a:ln w="57240" cap="sq">
              <a:solidFill>
                <a:srgbClr val="00B050"/>
              </a:solidFill>
              <a:miter lim="800000"/>
              <a:headEnd/>
              <a:tailEnd/>
            </a:ln>
            <a:effectLst/>
          </p:spPr>
          <p:txBody>
            <a:bodyPr/>
            <a:lstStyle/>
            <a:p>
              <a:endParaRPr lang="fr-FR"/>
            </a:p>
          </p:txBody>
        </p:sp>
        <p:sp>
          <p:nvSpPr>
            <p:cNvPr id="60" name="Line 59">
              <a:extLst>
                <a:ext uri="{FF2B5EF4-FFF2-40B4-BE49-F238E27FC236}">
                  <a16:creationId xmlns:a16="http://schemas.microsoft.com/office/drawing/2014/main" id="{5D25B8B7-1F78-40D2-92C1-E20013B44443}"/>
                </a:ext>
              </a:extLst>
            </p:cNvPr>
            <p:cNvSpPr>
              <a:spLocks noChangeShapeType="1"/>
            </p:cNvSpPr>
            <p:nvPr/>
          </p:nvSpPr>
          <p:spPr bwMode="auto">
            <a:xfrm flipH="1" flipV="1">
              <a:off x="3162" y="2177"/>
              <a:ext cx="572" cy="5"/>
            </a:xfrm>
            <a:prstGeom prst="line">
              <a:avLst/>
            </a:prstGeom>
            <a:noFill/>
            <a:ln w="57240" cap="sq">
              <a:solidFill>
                <a:srgbClr val="00B050"/>
              </a:solidFill>
              <a:miter lim="800000"/>
              <a:headEnd/>
              <a:tailEnd/>
            </a:ln>
            <a:effectLst/>
          </p:spPr>
          <p:txBody>
            <a:bodyPr/>
            <a:lstStyle/>
            <a:p>
              <a:endParaRPr lang="fr-FR"/>
            </a:p>
          </p:txBody>
        </p:sp>
        <p:sp>
          <p:nvSpPr>
            <p:cNvPr id="61" name="Line 60">
              <a:extLst>
                <a:ext uri="{FF2B5EF4-FFF2-40B4-BE49-F238E27FC236}">
                  <a16:creationId xmlns:a16="http://schemas.microsoft.com/office/drawing/2014/main" id="{72ACF607-BB49-490F-8DAF-7FD037A4848A}"/>
                </a:ext>
              </a:extLst>
            </p:cNvPr>
            <p:cNvSpPr>
              <a:spLocks noChangeShapeType="1"/>
            </p:cNvSpPr>
            <p:nvPr/>
          </p:nvSpPr>
          <p:spPr bwMode="auto">
            <a:xfrm flipH="1">
              <a:off x="4291" y="2182"/>
              <a:ext cx="1166" cy="0"/>
            </a:xfrm>
            <a:prstGeom prst="line">
              <a:avLst/>
            </a:prstGeom>
            <a:noFill/>
            <a:ln w="57240" cap="sq">
              <a:solidFill>
                <a:srgbClr val="00B050"/>
              </a:solidFill>
              <a:miter lim="800000"/>
              <a:headEnd/>
              <a:tailEnd/>
            </a:ln>
            <a:effectLst/>
          </p:spPr>
          <p:txBody>
            <a:bodyPr/>
            <a:lstStyle/>
            <a:p>
              <a:endParaRPr lang="fr-FR"/>
            </a:p>
          </p:txBody>
        </p:sp>
        <p:sp>
          <p:nvSpPr>
            <p:cNvPr id="62" name="Line 61">
              <a:extLst>
                <a:ext uri="{FF2B5EF4-FFF2-40B4-BE49-F238E27FC236}">
                  <a16:creationId xmlns:a16="http://schemas.microsoft.com/office/drawing/2014/main" id="{11D4AC4E-5C66-4C28-A4AC-CF1894C416D0}"/>
                </a:ext>
              </a:extLst>
            </p:cNvPr>
            <p:cNvSpPr>
              <a:spLocks noChangeShapeType="1"/>
            </p:cNvSpPr>
            <p:nvPr/>
          </p:nvSpPr>
          <p:spPr bwMode="auto">
            <a:xfrm flipH="1" flipV="1">
              <a:off x="320" y="3171"/>
              <a:ext cx="1132" cy="6"/>
            </a:xfrm>
            <a:prstGeom prst="line">
              <a:avLst/>
            </a:prstGeom>
            <a:noFill/>
            <a:ln w="57240" cap="sq">
              <a:solidFill>
                <a:srgbClr val="00B050"/>
              </a:solidFill>
              <a:miter lim="800000"/>
              <a:headEnd/>
              <a:tailEnd/>
            </a:ln>
            <a:effectLst/>
          </p:spPr>
          <p:txBody>
            <a:bodyPr/>
            <a:lstStyle/>
            <a:p>
              <a:endParaRPr lang="fr-FR"/>
            </a:p>
          </p:txBody>
        </p:sp>
        <p:sp>
          <p:nvSpPr>
            <p:cNvPr id="63" name="Line 62">
              <a:extLst>
                <a:ext uri="{FF2B5EF4-FFF2-40B4-BE49-F238E27FC236}">
                  <a16:creationId xmlns:a16="http://schemas.microsoft.com/office/drawing/2014/main" id="{CEFB5461-81DF-4B77-A6BB-93EA9A84E94F}"/>
                </a:ext>
              </a:extLst>
            </p:cNvPr>
            <p:cNvSpPr>
              <a:spLocks noChangeShapeType="1"/>
            </p:cNvSpPr>
            <p:nvPr/>
          </p:nvSpPr>
          <p:spPr bwMode="auto">
            <a:xfrm flipH="1">
              <a:off x="54" y="1142"/>
              <a:ext cx="1664" cy="1"/>
            </a:xfrm>
            <a:prstGeom prst="line">
              <a:avLst/>
            </a:prstGeom>
            <a:noFill/>
            <a:ln w="57240" cap="sq">
              <a:solidFill>
                <a:srgbClr val="00B050"/>
              </a:solidFill>
              <a:miter lim="800000"/>
              <a:headEnd/>
              <a:tailEnd/>
            </a:ln>
            <a:effectLst/>
          </p:spPr>
          <p:txBody>
            <a:bodyPr/>
            <a:lstStyle/>
            <a:p>
              <a:endParaRPr lang="fr-FR"/>
            </a:p>
          </p:txBody>
        </p:sp>
        <p:sp>
          <p:nvSpPr>
            <p:cNvPr id="64" name="Line 63">
              <a:extLst>
                <a:ext uri="{FF2B5EF4-FFF2-40B4-BE49-F238E27FC236}">
                  <a16:creationId xmlns:a16="http://schemas.microsoft.com/office/drawing/2014/main" id="{4EE70CD7-9369-4A3B-AA50-894D6AAEF193}"/>
                </a:ext>
              </a:extLst>
            </p:cNvPr>
            <p:cNvSpPr>
              <a:spLocks noChangeShapeType="1"/>
            </p:cNvSpPr>
            <p:nvPr/>
          </p:nvSpPr>
          <p:spPr bwMode="auto">
            <a:xfrm flipH="1">
              <a:off x="1690" y="1130"/>
              <a:ext cx="11" cy="1578"/>
            </a:xfrm>
            <a:prstGeom prst="line">
              <a:avLst/>
            </a:prstGeom>
            <a:noFill/>
            <a:ln w="57240" cap="sq">
              <a:solidFill>
                <a:srgbClr val="00B050"/>
              </a:solidFill>
              <a:miter lim="800000"/>
              <a:headEnd/>
              <a:tailEnd/>
            </a:ln>
            <a:effectLst/>
          </p:spPr>
          <p:txBody>
            <a:bodyPr/>
            <a:lstStyle/>
            <a:p>
              <a:endParaRPr lang="fr-FR"/>
            </a:p>
          </p:txBody>
        </p:sp>
        <p:sp>
          <p:nvSpPr>
            <p:cNvPr id="65" name="Line 64">
              <a:extLst>
                <a:ext uri="{FF2B5EF4-FFF2-40B4-BE49-F238E27FC236}">
                  <a16:creationId xmlns:a16="http://schemas.microsoft.com/office/drawing/2014/main" id="{7C90A2D1-4B42-4504-9985-2F2A1E67A648}"/>
                </a:ext>
              </a:extLst>
            </p:cNvPr>
            <p:cNvSpPr>
              <a:spLocks noChangeShapeType="1"/>
            </p:cNvSpPr>
            <p:nvPr/>
          </p:nvSpPr>
          <p:spPr bwMode="auto">
            <a:xfrm flipH="1">
              <a:off x="67" y="1133"/>
              <a:ext cx="8" cy="1575"/>
            </a:xfrm>
            <a:prstGeom prst="line">
              <a:avLst/>
            </a:prstGeom>
            <a:noFill/>
            <a:ln w="57240" cap="sq">
              <a:solidFill>
                <a:srgbClr val="00B050"/>
              </a:solidFill>
              <a:miter lim="800000"/>
              <a:headEnd/>
              <a:tailEnd/>
            </a:ln>
            <a:effectLst/>
          </p:spPr>
          <p:txBody>
            <a:bodyPr/>
            <a:lstStyle/>
            <a:p>
              <a:endParaRPr lang="fr-FR"/>
            </a:p>
          </p:txBody>
        </p:sp>
        <p:sp>
          <p:nvSpPr>
            <p:cNvPr id="66" name="Line 65">
              <a:extLst>
                <a:ext uri="{FF2B5EF4-FFF2-40B4-BE49-F238E27FC236}">
                  <a16:creationId xmlns:a16="http://schemas.microsoft.com/office/drawing/2014/main" id="{46C81445-EC55-4963-AD94-428ED0C3FC1A}"/>
                </a:ext>
              </a:extLst>
            </p:cNvPr>
            <p:cNvSpPr>
              <a:spLocks noChangeShapeType="1"/>
            </p:cNvSpPr>
            <p:nvPr/>
          </p:nvSpPr>
          <p:spPr bwMode="auto">
            <a:xfrm flipH="1">
              <a:off x="2295" y="1132"/>
              <a:ext cx="2575" cy="0"/>
            </a:xfrm>
            <a:prstGeom prst="line">
              <a:avLst/>
            </a:prstGeom>
            <a:noFill/>
            <a:ln w="57240" cap="sq">
              <a:solidFill>
                <a:srgbClr val="00B050"/>
              </a:solidFill>
              <a:miter lim="800000"/>
              <a:headEnd/>
              <a:tailEnd/>
            </a:ln>
            <a:effectLst/>
          </p:spPr>
          <p:txBody>
            <a:bodyPr/>
            <a:lstStyle/>
            <a:p>
              <a:endParaRPr lang="fr-FR"/>
            </a:p>
          </p:txBody>
        </p:sp>
        <p:sp>
          <p:nvSpPr>
            <p:cNvPr id="67" name="Line 66">
              <a:extLst>
                <a:ext uri="{FF2B5EF4-FFF2-40B4-BE49-F238E27FC236}">
                  <a16:creationId xmlns:a16="http://schemas.microsoft.com/office/drawing/2014/main" id="{859B2D1C-03CD-4CE0-A4F9-E956395A05D3}"/>
                </a:ext>
              </a:extLst>
            </p:cNvPr>
            <p:cNvSpPr>
              <a:spLocks noChangeShapeType="1"/>
            </p:cNvSpPr>
            <p:nvPr/>
          </p:nvSpPr>
          <p:spPr bwMode="auto">
            <a:xfrm flipH="1">
              <a:off x="2313" y="1133"/>
              <a:ext cx="5" cy="1061"/>
            </a:xfrm>
            <a:prstGeom prst="line">
              <a:avLst/>
            </a:prstGeom>
            <a:noFill/>
            <a:ln w="57240" cap="sq">
              <a:solidFill>
                <a:srgbClr val="00B050"/>
              </a:solidFill>
              <a:miter lim="800000"/>
              <a:headEnd/>
              <a:tailEnd/>
            </a:ln>
            <a:effectLst/>
          </p:spPr>
          <p:txBody>
            <a:bodyPr/>
            <a:lstStyle/>
            <a:p>
              <a:endParaRPr lang="fr-FR"/>
            </a:p>
          </p:txBody>
        </p:sp>
        <p:sp>
          <p:nvSpPr>
            <p:cNvPr id="68" name="Text Box 67">
              <a:extLst>
                <a:ext uri="{FF2B5EF4-FFF2-40B4-BE49-F238E27FC236}">
                  <a16:creationId xmlns:a16="http://schemas.microsoft.com/office/drawing/2014/main" id="{4B02BD3F-9062-4527-AF90-C79CD5FCC0FB}"/>
                </a:ext>
              </a:extLst>
            </p:cNvPr>
            <p:cNvSpPr txBox="1">
              <a:spLocks noChangeArrowheads="1"/>
            </p:cNvSpPr>
            <p:nvPr/>
          </p:nvSpPr>
          <p:spPr bwMode="auto">
            <a:xfrm>
              <a:off x="1383" y="-17"/>
              <a:ext cx="2998" cy="289"/>
            </a:xfrm>
            <a:prstGeom prst="rect">
              <a:avLst/>
            </a:prstGeom>
            <a:noFill/>
            <a:ln w="9525">
              <a:noFill/>
              <a:round/>
              <a:headEnd/>
              <a:tailEnd/>
            </a:ln>
            <a:effectLst/>
          </p:spPr>
          <p:txBody>
            <a:bodyPr wrap="none"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2400" b="1" i="1">
                  <a:solidFill>
                    <a:srgbClr val="000000"/>
                  </a:solidFill>
                  <a:latin typeface="Tahoma" pitchFamily="32" charset="0"/>
                  <a:cs typeface="Tahoma" pitchFamily="32" charset="0"/>
                </a:rPr>
                <a:t>PLAN D’INTERVENTION S.S.T.</a:t>
              </a:r>
            </a:p>
          </p:txBody>
        </p:sp>
      </p:grpSp>
      <p:pic>
        <p:nvPicPr>
          <p:cNvPr id="69" name="Picture 68">
            <a:extLst>
              <a:ext uri="{FF2B5EF4-FFF2-40B4-BE49-F238E27FC236}">
                <a16:creationId xmlns:a16="http://schemas.microsoft.com/office/drawing/2014/main" id="{D98BB812-C59D-42C3-8059-B03DDDD1AF9C}"/>
              </a:ext>
            </a:extLst>
          </p:cNvPr>
          <p:cNvPicPr>
            <a:picLocks noChangeAspect="1" noChangeArrowheads="1"/>
          </p:cNvPicPr>
          <p:nvPr/>
        </p:nvPicPr>
        <p:blipFill>
          <a:blip r:embed="rId2" cstate="print"/>
          <a:srcRect l="18050" t="4512" r="14304" b="5280"/>
          <a:stretch>
            <a:fillRect/>
          </a:stretch>
        </p:blipFill>
        <p:spPr bwMode="auto">
          <a:xfrm>
            <a:off x="7277156" y="657226"/>
            <a:ext cx="539750" cy="720725"/>
          </a:xfrm>
          <a:prstGeom prst="rect">
            <a:avLst/>
          </a:prstGeom>
          <a:noFill/>
          <a:ln w="9525">
            <a:noFill/>
            <a:round/>
            <a:headEnd/>
            <a:tailEnd/>
          </a:ln>
          <a:effectLst/>
        </p:spPr>
      </p:pic>
      <p:pic>
        <p:nvPicPr>
          <p:cNvPr id="70" name="Picture 69">
            <a:extLst>
              <a:ext uri="{FF2B5EF4-FFF2-40B4-BE49-F238E27FC236}">
                <a16:creationId xmlns:a16="http://schemas.microsoft.com/office/drawing/2014/main" id="{B43B6000-B1F6-4D19-8245-8F059D2C6AA2}"/>
              </a:ext>
            </a:extLst>
          </p:cNvPr>
          <p:cNvPicPr>
            <a:picLocks noChangeAspect="1" noChangeArrowheads="1"/>
          </p:cNvPicPr>
          <p:nvPr/>
        </p:nvPicPr>
        <p:blipFill>
          <a:blip r:embed="rId3" cstate="print"/>
          <a:srcRect t="13522"/>
          <a:stretch>
            <a:fillRect/>
          </a:stretch>
        </p:blipFill>
        <p:spPr bwMode="auto">
          <a:xfrm>
            <a:off x="3097268" y="3978276"/>
            <a:ext cx="695325" cy="649287"/>
          </a:xfrm>
          <a:prstGeom prst="rect">
            <a:avLst/>
          </a:prstGeom>
          <a:noFill/>
          <a:ln w="9525">
            <a:noFill/>
            <a:round/>
            <a:headEnd/>
            <a:tailEnd/>
          </a:ln>
          <a:effectLst/>
        </p:spPr>
      </p:pic>
      <p:pic>
        <p:nvPicPr>
          <p:cNvPr id="71" name="Picture 70">
            <a:extLst>
              <a:ext uri="{FF2B5EF4-FFF2-40B4-BE49-F238E27FC236}">
                <a16:creationId xmlns:a16="http://schemas.microsoft.com/office/drawing/2014/main" id="{055E8001-CFBA-4ABC-982A-4DEB8A8ABF67}"/>
              </a:ext>
            </a:extLst>
          </p:cNvPr>
          <p:cNvPicPr>
            <a:picLocks noChangeAspect="1" noChangeArrowheads="1"/>
          </p:cNvPicPr>
          <p:nvPr/>
        </p:nvPicPr>
        <p:blipFill>
          <a:blip r:embed="rId4" cstate="print"/>
          <a:srcRect t="21826" r="2530"/>
          <a:stretch>
            <a:fillRect/>
          </a:stretch>
        </p:blipFill>
        <p:spPr bwMode="auto">
          <a:xfrm>
            <a:off x="4318056" y="5543551"/>
            <a:ext cx="720725" cy="649287"/>
          </a:xfrm>
          <a:prstGeom prst="rect">
            <a:avLst/>
          </a:prstGeom>
          <a:noFill/>
          <a:ln w="9525">
            <a:noFill/>
            <a:round/>
            <a:headEnd/>
            <a:tailEnd/>
          </a:ln>
          <a:effectLst/>
        </p:spPr>
      </p:pic>
      <p:pic>
        <p:nvPicPr>
          <p:cNvPr id="72" name="Picture 71">
            <a:extLst>
              <a:ext uri="{FF2B5EF4-FFF2-40B4-BE49-F238E27FC236}">
                <a16:creationId xmlns:a16="http://schemas.microsoft.com/office/drawing/2014/main" id="{D096A154-85E2-4F4B-B104-188FE113FA5B}"/>
              </a:ext>
            </a:extLst>
          </p:cNvPr>
          <p:cNvPicPr>
            <a:picLocks noChangeAspect="1" noChangeArrowheads="1"/>
          </p:cNvPicPr>
          <p:nvPr/>
        </p:nvPicPr>
        <p:blipFill>
          <a:blip r:embed="rId5" cstate="print"/>
          <a:srcRect l="4512" t="9024" r="5280" b="9792"/>
          <a:stretch>
            <a:fillRect/>
          </a:stretch>
        </p:blipFill>
        <p:spPr bwMode="auto">
          <a:xfrm>
            <a:off x="8775756" y="2312988"/>
            <a:ext cx="720725" cy="647700"/>
          </a:xfrm>
          <a:prstGeom prst="rect">
            <a:avLst/>
          </a:prstGeom>
          <a:noFill/>
          <a:ln w="9525">
            <a:noFill/>
            <a:round/>
            <a:headEnd/>
            <a:tailEnd/>
          </a:ln>
          <a:effectLst/>
        </p:spPr>
      </p:pic>
      <p:pic>
        <p:nvPicPr>
          <p:cNvPr id="73" name="Picture 72">
            <a:extLst>
              <a:ext uri="{FF2B5EF4-FFF2-40B4-BE49-F238E27FC236}">
                <a16:creationId xmlns:a16="http://schemas.microsoft.com/office/drawing/2014/main" id="{1D6A5347-BF73-4B3D-8864-FA9794A14860}"/>
              </a:ext>
            </a:extLst>
          </p:cNvPr>
          <p:cNvPicPr>
            <a:picLocks noChangeAspect="1" noChangeArrowheads="1"/>
          </p:cNvPicPr>
          <p:nvPr/>
        </p:nvPicPr>
        <p:blipFill>
          <a:blip r:embed="rId6" cstate="print"/>
          <a:srcRect l="18063" t="2501" r="9819" b="2779"/>
          <a:stretch>
            <a:fillRect/>
          </a:stretch>
        </p:blipFill>
        <p:spPr bwMode="auto">
          <a:xfrm>
            <a:off x="5291193" y="5503863"/>
            <a:ext cx="561975" cy="735013"/>
          </a:xfrm>
          <a:prstGeom prst="rect">
            <a:avLst/>
          </a:prstGeom>
          <a:noFill/>
          <a:ln w="9525">
            <a:noFill/>
            <a:round/>
            <a:headEnd/>
            <a:tailEnd/>
          </a:ln>
          <a:effectLst/>
        </p:spPr>
      </p:pic>
      <p:pic>
        <p:nvPicPr>
          <p:cNvPr id="74" name="Picture 73">
            <a:extLst>
              <a:ext uri="{FF2B5EF4-FFF2-40B4-BE49-F238E27FC236}">
                <a16:creationId xmlns:a16="http://schemas.microsoft.com/office/drawing/2014/main" id="{499FC395-7375-426B-8528-7FA4D144ACC1}"/>
              </a:ext>
            </a:extLst>
          </p:cNvPr>
          <p:cNvPicPr>
            <a:picLocks noChangeAspect="1" noChangeArrowheads="1"/>
          </p:cNvPicPr>
          <p:nvPr/>
        </p:nvPicPr>
        <p:blipFill>
          <a:blip r:embed="rId7" cstate="print"/>
          <a:srcRect l="4510" t="9021" r="5315" b="14336"/>
          <a:stretch>
            <a:fillRect/>
          </a:stretch>
        </p:blipFill>
        <p:spPr bwMode="auto">
          <a:xfrm>
            <a:off x="1600256" y="5562601"/>
            <a:ext cx="728662" cy="620712"/>
          </a:xfrm>
          <a:prstGeom prst="rect">
            <a:avLst/>
          </a:prstGeom>
          <a:noFill/>
          <a:ln w="9525">
            <a:noFill/>
            <a:round/>
            <a:headEnd/>
            <a:tailEnd/>
          </a:ln>
          <a:effectLst/>
        </p:spPr>
      </p:pic>
      <p:pic>
        <p:nvPicPr>
          <p:cNvPr id="75" name="Picture 74">
            <a:extLst>
              <a:ext uri="{FF2B5EF4-FFF2-40B4-BE49-F238E27FC236}">
                <a16:creationId xmlns:a16="http://schemas.microsoft.com/office/drawing/2014/main" id="{B3B83402-8080-459A-9E96-26577E77839F}"/>
              </a:ext>
            </a:extLst>
          </p:cNvPr>
          <p:cNvPicPr>
            <a:picLocks noChangeAspect="1" noChangeArrowheads="1"/>
          </p:cNvPicPr>
          <p:nvPr/>
        </p:nvPicPr>
        <p:blipFill>
          <a:blip r:embed="rId8" cstate="print"/>
          <a:srcRect t="18033" b="9787"/>
          <a:stretch>
            <a:fillRect/>
          </a:stretch>
        </p:blipFill>
        <p:spPr bwMode="auto">
          <a:xfrm>
            <a:off x="3089331" y="2336801"/>
            <a:ext cx="731837" cy="623887"/>
          </a:xfrm>
          <a:prstGeom prst="rect">
            <a:avLst/>
          </a:prstGeom>
          <a:noFill/>
          <a:ln w="9525">
            <a:noFill/>
            <a:round/>
            <a:headEnd/>
            <a:tailEnd/>
          </a:ln>
          <a:effectLst/>
        </p:spPr>
      </p:pic>
      <p:pic>
        <p:nvPicPr>
          <p:cNvPr id="76" name="Picture 75">
            <a:extLst>
              <a:ext uri="{FF2B5EF4-FFF2-40B4-BE49-F238E27FC236}">
                <a16:creationId xmlns:a16="http://schemas.microsoft.com/office/drawing/2014/main" id="{FC9400A8-E6F2-4406-A203-800042FFCFBA}"/>
              </a:ext>
            </a:extLst>
          </p:cNvPr>
          <p:cNvPicPr>
            <a:picLocks noChangeAspect="1" noChangeArrowheads="1"/>
          </p:cNvPicPr>
          <p:nvPr/>
        </p:nvPicPr>
        <p:blipFill>
          <a:blip r:embed="rId9" cstate="print"/>
          <a:srcRect l="17690" t="4216" r="17415" b="1924"/>
          <a:stretch>
            <a:fillRect/>
          </a:stretch>
        </p:blipFill>
        <p:spPr bwMode="auto">
          <a:xfrm>
            <a:off x="5264206" y="3922713"/>
            <a:ext cx="509587" cy="736600"/>
          </a:xfrm>
          <a:prstGeom prst="rect">
            <a:avLst/>
          </a:prstGeom>
          <a:noFill/>
          <a:ln w="9525">
            <a:noFill/>
            <a:round/>
            <a:headEnd/>
            <a:tailEnd/>
          </a:ln>
          <a:effectLst/>
        </p:spPr>
      </p:pic>
      <p:pic>
        <p:nvPicPr>
          <p:cNvPr id="77" name="Picture 76">
            <a:extLst>
              <a:ext uri="{FF2B5EF4-FFF2-40B4-BE49-F238E27FC236}">
                <a16:creationId xmlns:a16="http://schemas.microsoft.com/office/drawing/2014/main" id="{24A9B1D8-A11F-46CA-A247-BC3648E00751}"/>
              </a:ext>
            </a:extLst>
          </p:cNvPr>
          <p:cNvPicPr>
            <a:picLocks noChangeAspect="1" noChangeArrowheads="1"/>
          </p:cNvPicPr>
          <p:nvPr/>
        </p:nvPicPr>
        <p:blipFill>
          <a:blip r:embed="rId10" cstate="print"/>
          <a:srcRect l="961" t="5305" b="5305"/>
          <a:stretch>
            <a:fillRect/>
          </a:stretch>
        </p:blipFill>
        <p:spPr bwMode="auto">
          <a:xfrm>
            <a:off x="5954768" y="668338"/>
            <a:ext cx="704850" cy="709613"/>
          </a:xfrm>
          <a:prstGeom prst="rect">
            <a:avLst/>
          </a:prstGeom>
          <a:noFill/>
          <a:ln w="9525">
            <a:noFill/>
            <a:round/>
            <a:headEnd/>
            <a:tailEnd/>
          </a:ln>
          <a:effectLst/>
        </p:spPr>
      </p:pic>
      <p:pic>
        <p:nvPicPr>
          <p:cNvPr id="78" name="Picture 77">
            <a:extLst>
              <a:ext uri="{FF2B5EF4-FFF2-40B4-BE49-F238E27FC236}">
                <a16:creationId xmlns:a16="http://schemas.microsoft.com/office/drawing/2014/main" id="{4E94A6D9-B1DC-40DF-B3FF-8DEEBE7F98D7}"/>
              </a:ext>
            </a:extLst>
          </p:cNvPr>
          <p:cNvPicPr>
            <a:picLocks noChangeAspect="1" noChangeArrowheads="1"/>
          </p:cNvPicPr>
          <p:nvPr/>
        </p:nvPicPr>
        <p:blipFill>
          <a:blip r:embed="rId11" cstate="print"/>
          <a:srcRect/>
          <a:stretch>
            <a:fillRect/>
          </a:stretch>
        </p:blipFill>
        <p:spPr bwMode="auto">
          <a:xfrm>
            <a:off x="1863781" y="3929063"/>
            <a:ext cx="720725" cy="719138"/>
          </a:xfrm>
          <a:prstGeom prst="rect">
            <a:avLst/>
          </a:prstGeom>
          <a:noFill/>
          <a:ln w="9525">
            <a:noFill/>
            <a:round/>
            <a:headEnd/>
            <a:tailEnd/>
          </a:ln>
          <a:effectLst/>
        </p:spPr>
      </p:pic>
      <p:pic>
        <p:nvPicPr>
          <p:cNvPr id="79" name="Picture 78">
            <a:extLst>
              <a:ext uri="{FF2B5EF4-FFF2-40B4-BE49-F238E27FC236}">
                <a16:creationId xmlns:a16="http://schemas.microsoft.com/office/drawing/2014/main" id="{66F2DDC1-CBF1-4DC8-A331-49C6A0EFE41F}"/>
              </a:ext>
            </a:extLst>
          </p:cNvPr>
          <p:cNvPicPr>
            <a:picLocks noChangeAspect="1" noChangeArrowheads="1"/>
          </p:cNvPicPr>
          <p:nvPr/>
        </p:nvPicPr>
        <p:blipFill>
          <a:blip r:embed="rId12" cstate="print"/>
          <a:srcRect t="4778" b="14783"/>
          <a:stretch>
            <a:fillRect/>
          </a:stretch>
        </p:blipFill>
        <p:spPr bwMode="auto">
          <a:xfrm>
            <a:off x="3386193" y="5543551"/>
            <a:ext cx="715963" cy="649287"/>
          </a:xfrm>
          <a:prstGeom prst="rect">
            <a:avLst/>
          </a:prstGeom>
          <a:noFill/>
          <a:ln w="9525">
            <a:noFill/>
            <a:round/>
            <a:headEnd/>
            <a:tailEnd/>
          </a:ln>
          <a:effectLst/>
        </p:spPr>
      </p:pic>
      <p:pic>
        <p:nvPicPr>
          <p:cNvPr id="80" name="Picture 79">
            <a:extLst>
              <a:ext uri="{FF2B5EF4-FFF2-40B4-BE49-F238E27FC236}">
                <a16:creationId xmlns:a16="http://schemas.microsoft.com/office/drawing/2014/main" id="{45EACED6-BB83-4977-91ED-A59625DF67A5}"/>
              </a:ext>
            </a:extLst>
          </p:cNvPr>
          <p:cNvPicPr>
            <a:picLocks noChangeAspect="1" noChangeArrowheads="1"/>
          </p:cNvPicPr>
          <p:nvPr/>
        </p:nvPicPr>
        <p:blipFill>
          <a:blip r:embed="rId13" cstate="print"/>
          <a:srcRect l="11703" b="2776"/>
          <a:stretch>
            <a:fillRect/>
          </a:stretch>
        </p:blipFill>
        <p:spPr bwMode="auto">
          <a:xfrm>
            <a:off x="7935968" y="3929063"/>
            <a:ext cx="679450" cy="733425"/>
          </a:xfrm>
          <a:prstGeom prst="rect">
            <a:avLst/>
          </a:prstGeom>
          <a:noFill/>
          <a:ln w="9525">
            <a:noFill/>
            <a:round/>
            <a:headEnd/>
            <a:tailEnd/>
          </a:ln>
          <a:effectLst/>
        </p:spPr>
      </p:pic>
      <p:pic>
        <p:nvPicPr>
          <p:cNvPr id="81" name="Picture 80">
            <a:extLst>
              <a:ext uri="{FF2B5EF4-FFF2-40B4-BE49-F238E27FC236}">
                <a16:creationId xmlns:a16="http://schemas.microsoft.com/office/drawing/2014/main" id="{C19FFF69-C691-4FD0-9D42-7C6A7E189BC8}"/>
              </a:ext>
            </a:extLst>
          </p:cNvPr>
          <p:cNvPicPr>
            <a:picLocks noChangeAspect="1" noChangeArrowheads="1"/>
          </p:cNvPicPr>
          <p:nvPr/>
        </p:nvPicPr>
        <p:blipFill>
          <a:blip r:embed="rId14" cstate="print"/>
          <a:srcRect l="6006" t="4503" r="3783" b="9787"/>
          <a:stretch>
            <a:fillRect/>
          </a:stretch>
        </p:blipFill>
        <p:spPr bwMode="auto">
          <a:xfrm>
            <a:off x="8782106" y="673101"/>
            <a:ext cx="1123950" cy="711200"/>
          </a:xfrm>
          <a:prstGeom prst="rect">
            <a:avLst/>
          </a:prstGeom>
          <a:noFill/>
          <a:ln w="9525">
            <a:noFill/>
            <a:round/>
            <a:headEnd/>
            <a:tailEnd/>
          </a:ln>
          <a:effectLst/>
        </p:spPr>
      </p:pic>
      <p:pic>
        <p:nvPicPr>
          <p:cNvPr id="82" name="Picture 81">
            <a:extLst>
              <a:ext uri="{FF2B5EF4-FFF2-40B4-BE49-F238E27FC236}">
                <a16:creationId xmlns:a16="http://schemas.microsoft.com/office/drawing/2014/main" id="{26485CBD-933F-49CE-ABA2-357C5DB65DD8}"/>
              </a:ext>
            </a:extLst>
          </p:cNvPr>
          <p:cNvPicPr>
            <a:picLocks noChangeAspect="1" noChangeArrowheads="1"/>
          </p:cNvPicPr>
          <p:nvPr/>
        </p:nvPicPr>
        <p:blipFill>
          <a:blip r:embed="rId15" cstate="print"/>
          <a:srcRect l="1903" t="9123" r="2332" b="4955"/>
          <a:stretch>
            <a:fillRect/>
          </a:stretch>
        </p:blipFill>
        <p:spPr bwMode="auto">
          <a:xfrm>
            <a:off x="2459093" y="695326"/>
            <a:ext cx="725488" cy="666750"/>
          </a:xfrm>
          <a:prstGeom prst="rect">
            <a:avLst/>
          </a:prstGeom>
          <a:noFill/>
          <a:ln w="9525">
            <a:noFill/>
            <a:round/>
            <a:headEnd/>
            <a:tailEnd/>
          </a:ln>
          <a:effectLst/>
        </p:spPr>
      </p:pic>
      <p:pic>
        <p:nvPicPr>
          <p:cNvPr id="83" name="Picture 82">
            <a:extLst>
              <a:ext uri="{FF2B5EF4-FFF2-40B4-BE49-F238E27FC236}">
                <a16:creationId xmlns:a16="http://schemas.microsoft.com/office/drawing/2014/main" id="{A37D29FD-29F2-404A-B718-894B1953D108}"/>
              </a:ext>
            </a:extLst>
          </p:cNvPr>
          <p:cNvPicPr>
            <a:picLocks noChangeAspect="1" noChangeArrowheads="1"/>
          </p:cNvPicPr>
          <p:nvPr/>
        </p:nvPicPr>
        <p:blipFill>
          <a:blip r:embed="rId16" cstate="print"/>
          <a:srcRect l="769" t="19014" r="1683" b="9940"/>
          <a:stretch>
            <a:fillRect/>
          </a:stretch>
        </p:blipFill>
        <p:spPr bwMode="auto">
          <a:xfrm>
            <a:off x="4314881" y="4046538"/>
            <a:ext cx="728662" cy="561975"/>
          </a:xfrm>
          <a:prstGeom prst="rect">
            <a:avLst/>
          </a:prstGeom>
          <a:noFill/>
          <a:ln w="9525">
            <a:noFill/>
            <a:round/>
            <a:headEnd/>
            <a:tailEnd/>
          </a:ln>
          <a:effectLst/>
        </p:spPr>
      </p:pic>
      <p:pic>
        <p:nvPicPr>
          <p:cNvPr id="84" name="Picture 83">
            <a:extLst>
              <a:ext uri="{FF2B5EF4-FFF2-40B4-BE49-F238E27FC236}">
                <a16:creationId xmlns:a16="http://schemas.microsoft.com/office/drawing/2014/main" id="{15A92B06-A99D-4398-8EF7-7B43DF013821}"/>
              </a:ext>
            </a:extLst>
          </p:cNvPr>
          <p:cNvPicPr>
            <a:picLocks noChangeAspect="1" noChangeArrowheads="1"/>
          </p:cNvPicPr>
          <p:nvPr/>
        </p:nvPicPr>
        <p:blipFill>
          <a:blip r:embed="rId17" cstate="print"/>
          <a:srcRect l="1657" t="19472" r="2319" b="7368"/>
          <a:stretch>
            <a:fillRect/>
          </a:stretch>
        </p:blipFill>
        <p:spPr bwMode="auto">
          <a:xfrm>
            <a:off x="7915331" y="5564188"/>
            <a:ext cx="730250" cy="590550"/>
          </a:xfrm>
          <a:prstGeom prst="rect">
            <a:avLst/>
          </a:prstGeom>
          <a:noFill/>
          <a:ln w="9525">
            <a:noFill/>
            <a:round/>
            <a:headEnd/>
            <a:tailEnd/>
          </a:ln>
          <a:effectLst/>
        </p:spPr>
      </p:pic>
      <p:pic>
        <p:nvPicPr>
          <p:cNvPr id="85" name="Picture 84">
            <a:extLst>
              <a:ext uri="{FF2B5EF4-FFF2-40B4-BE49-F238E27FC236}">
                <a16:creationId xmlns:a16="http://schemas.microsoft.com/office/drawing/2014/main" id="{CE84DBA4-BB32-418B-8B36-363FEFD58AD9}"/>
              </a:ext>
            </a:extLst>
          </p:cNvPr>
          <p:cNvPicPr>
            <a:picLocks noChangeAspect="1" noChangeArrowheads="1"/>
          </p:cNvPicPr>
          <p:nvPr/>
        </p:nvPicPr>
        <p:blipFill>
          <a:blip r:embed="rId18" cstate="print"/>
          <a:srcRect l="5383" t="25197"/>
          <a:stretch>
            <a:fillRect/>
          </a:stretch>
        </p:blipFill>
        <p:spPr bwMode="auto">
          <a:xfrm>
            <a:off x="1868543" y="2316163"/>
            <a:ext cx="727075" cy="611188"/>
          </a:xfrm>
          <a:prstGeom prst="rect">
            <a:avLst/>
          </a:prstGeom>
          <a:noFill/>
          <a:ln w="9525">
            <a:noFill/>
            <a:round/>
            <a:headEnd/>
            <a:tailEnd/>
          </a:ln>
          <a:effectLst/>
        </p:spPr>
      </p:pic>
      <p:pic>
        <p:nvPicPr>
          <p:cNvPr id="86" name="Picture 85">
            <a:extLst>
              <a:ext uri="{FF2B5EF4-FFF2-40B4-BE49-F238E27FC236}">
                <a16:creationId xmlns:a16="http://schemas.microsoft.com/office/drawing/2014/main" id="{5C7D85BE-A9C8-4573-A0B5-63BD18FE8D1C}"/>
              </a:ext>
            </a:extLst>
          </p:cNvPr>
          <p:cNvPicPr>
            <a:picLocks noChangeAspect="1" noChangeArrowheads="1"/>
          </p:cNvPicPr>
          <p:nvPr/>
        </p:nvPicPr>
        <p:blipFill>
          <a:blip r:embed="rId19" cstate="print"/>
          <a:srcRect l="4823" t="6590" r="38731" b="7773"/>
          <a:stretch>
            <a:fillRect/>
          </a:stretch>
        </p:blipFill>
        <p:spPr bwMode="auto">
          <a:xfrm>
            <a:off x="2555931" y="5500688"/>
            <a:ext cx="576262" cy="728663"/>
          </a:xfrm>
          <a:prstGeom prst="rect">
            <a:avLst/>
          </a:prstGeom>
          <a:noFill/>
          <a:ln w="9525">
            <a:noFill/>
            <a:round/>
            <a:headEnd/>
            <a:tailEnd/>
          </a:ln>
          <a:effectLst/>
        </p:spPr>
      </p:pic>
    </p:spTree>
    <p:extLst>
      <p:ext uri="{BB962C8B-B14F-4D97-AF65-F5344CB8AC3E}">
        <p14:creationId xmlns:p14="http://schemas.microsoft.com/office/powerpoint/2010/main" val="2208420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fill="hold" nodeType="clickEffect">
                                  <p:stCondLst>
                                    <p:cond delay="0"/>
                                  </p:stCondLst>
                                  <p:childTnLst>
                                    <p:set>
                                      <p:cBhvr additive="repl">
                                        <p:cTn id="6" dur="1" fill="hold">
                                          <p:stCondLst>
                                            <p:cond delay="0"/>
                                          </p:stCondLst>
                                        </p:cTn>
                                        <p:tgtEl>
                                          <p:spTgt spid="84"/>
                                        </p:tgtEl>
                                        <p:attrNameLst>
                                          <p:attrName>style.visibility</p:attrName>
                                        </p:attrNameLst>
                                      </p:cBhvr>
                                      <p:to>
                                        <p:strVal val="visible"/>
                                      </p:to>
                                    </p:set>
                                    <p:anim calcmode="lin" valueType="num">
                                      <p:cBhvr additive="repl">
                                        <p:cTn id="7" dur="2000" fill="hold"/>
                                        <p:tgtEl>
                                          <p:spTgt spid="84"/>
                                        </p:tgtEl>
                                        <p:attrNameLst>
                                          <p:attrName>ppt_w</p:attrName>
                                        </p:attrNameLst>
                                      </p:cBhvr>
                                      <p:tavLst>
                                        <p:tav tm="100000">
                                          <p:val>
                                            <p:fltVal val="0"/>
                                          </p:val>
                                        </p:tav>
                                        <p:tav>
                                          <p:val>
                                            <p:strVal val="#ppt_w"/>
                                          </p:val>
                                        </p:tav>
                                      </p:tavLst>
                                    </p:anim>
                                    <p:anim calcmode="lin" valueType="num">
                                      <p:cBhvr additive="repl">
                                        <p:cTn id="8" dur="2000" fill="hold"/>
                                        <p:tgtEl>
                                          <p:spTgt spid="84"/>
                                        </p:tgtEl>
                                        <p:attrNameLst>
                                          <p:attrName>ppt_h</p:attrName>
                                        </p:attrNameLst>
                                      </p:cBhvr>
                                      <p:tavLst>
                                        <p:tav tm="100000">
                                          <p:val>
                                            <p:fltVal val="0"/>
                                          </p:val>
                                        </p:tav>
                                        <p:tav>
                                          <p:val>
                                            <p:strVal val="#ppt_h"/>
                                          </p:val>
                                        </p:tav>
                                      </p:tavLst>
                                    </p:anim>
                                    <p:anim calcmode="lin" valueType="num">
                                      <p:cBhvr additive="repl">
                                        <p:cTn id="9" dur="2000" fill="hold"/>
                                        <p:tgtEl>
                                          <p:spTgt spid="84"/>
                                        </p:tgtEl>
                                        <p:attrNameLst>
                                          <p:attrName>ppt_x</p:attrName>
                                        </p:attrNameLst>
                                      </p:cBhvr>
                                      <p:tavLst>
                                        <p:tav tm="0" fmla="#ppt_x+(cos(-2*pi*(1-$))*-#ppt_x-sin(-2*pi*(1-$))*(1-#ppt_y))*(1-$)">
                                          <p:val>
                                            <p:fltVal val="0"/>
                                          </p:val>
                                        </p:tav>
                                        <p:tav tm="100000">
                                          <p:val>
                                            <p:fltVal val="1"/>
                                          </p:val>
                                        </p:tav>
                                      </p:tavLst>
                                    </p:anim>
                                    <p:anim calcmode="lin" valueType="num">
                                      <p:cBhvr additive="repl">
                                        <p:cTn id="10" dur="2000" fill="hold"/>
                                        <p:tgtEl>
                                          <p:spTgt spid="8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3710D8-53ED-49E5-A8BC-23C26E0E592A}"/>
              </a:ext>
            </a:extLst>
          </p:cNvPr>
          <p:cNvSpPr>
            <a:spLocks noGrp="1"/>
          </p:cNvSpPr>
          <p:nvPr>
            <p:ph type="ctrTitle" idx="4294967295"/>
          </p:nvPr>
        </p:nvSpPr>
        <p:spPr>
          <a:xfrm>
            <a:off x="175263" y="1447800"/>
            <a:ext cx="7175448" cy="3329581"/>
          </a:xfrm>
          <a:prstGeom prst="rect">
            <a:avLst/>
          </a:prstGeom>
        </p:spPr>
        <p:txBody>
          <a:bodyPr vert="horz" lIns="91440" tIns="45720" rIns="91440" bIns="45720" rtlCol="0" anchor="b">
            <a:normAutofit/>
          </a:bodyPr>
          <a:lstStyle/>
          <a:p>
            <a:pPr algn="r">
              <a:lnSpc>
                <a:spcPct val="90000"/>
              </a:lnSpc>
            </a:pPr>
            <a:r>
              <a:rPr lang="fr-FR" sz="6600" dirty="0">
                <a:solidFill>
                  <a:srgbClr val="EBEBEB"/>
                </a:solidFill>
              </a:rPr>
              <a:t>MALAISE</a:t>
            </a:r>
            <a:br>
              <a:rPr lang="fr-FR" sz="6600" b="0" i="0" kern="1200" dirty="0">
                <a:solidFill>
                  <a:srgbClr val="EBEBEB"/>
                </a:solidFill>
                <a:latin typeface="+mj-lt"/>
                <a:ea typeface="+mj-ea"/>
                <a:cs typeface="+mj-cs"/>
              </a:rPr>
            </a:br>
            <a:r>
              <a:rPr lang="fr-FR" sz="6600" b="0" i="0" kern="1200" dirty="0">
                <a:solidFill>
                  <a:srgbClr val="EBEBEB"/>
                </a:solidFill>
                <a:latin typeface="+mj-lt"/>
                <a:ea typeface="+mj-ea"/>
                <a:cs typeface="+mj-cs"/>
              </a:rPr>
              <a:t>FIN</a:t>
            </a:r>
            <a:br>
              <a:rPr lang="fr-FR" sz="6600" b="0" i="0" kern="1200" dirty="0">
                <a:solidFill>
                  <a:srgbClr val="EBEBEB"/>
                </a:solidFill>
                <a:latin typeface="+mj-lt"/>
                <a:ea typeface="+mj-ea"/>
                <a:cs typeface="+mj-cs"/>
              </a:rPr>
            </a:br>
            <a:endParaRPr lang="fr-FR" sz="6600" b="0" i="0" kern="1200" dirty="0">
              <a:solidFill>
                <a:srgbClr val="EBEBEB"/>
              </a:solidFill>
              <a:latin typeface="+mj-lt"/>
              <a:ea typeface="+mj-ea"/>
              <a:cs typeface="+mj-cs"/>
            </a:endParaRPr>
          </a:p>
        </p:txBody>
      </p:sp>
      <p:pic>
        <p:nvPicPr>
          <p:cNvPr id="7" name="Image 6">
            <a:extLst>
              <a:ext uri="{FF2B5EF4-FFF2-40B4-BE49-F238E27FC236}">
                <a16:creationId xmlns:a16="http://schemas.microsoft.com/office/drawing/2014/main" id="{CD9C8474-D39B-43AF-AD59-F003D10A4107}"/>
              </a:ext>
            </a:extLst>
          </p:cNvPr>
          <p:cNvPicPr>
            <a:picLocks noChangeAspect="1"/>
          </p:cNvPicPr>
          <p:nvPr/>
        </p:nvPicPr>
        <p:blipFill>
          <a:blip r:embed="rId2"/>
          <a:stretch>
            <a:fillRect/>
          </a:stretch>
        </p:blipFill>
        <p:spPr>
          <a:xfrm>
            <a:off x="6616185" y="5566725"/>
            <a:ext cx="2110436" cy="1058547"/>
          </a:xfrm>
          <a:prstGeom prst="rect">
            <a:avLst/>
          </a:prstGeom>
        </p:spPr>
      </p:pic>
      <p:pic>
        <p:nvPicPr>
          <p:cNvPr id="5" name="Image 4" descr="Une image contenant signe, dessin, horloge, rue&#10;&#10;Description générée automatiquement">
            <a:extLst>
              <a:ext uri="{FF2B5EF4-FFF2-40B4-BE49-F238E27FC236}">
                <a16:creationId xmlns:a16="http://schemas.microsoft.com/office/drawing/2014/main" id="{E9AF5489-0C67-4E21-A946-4BF21A9345B0}"/>
              </a:ext>
            </a:extLst>
          </p:cNvPr>
          <p:cNvPicPr>
            <a:picLocks noChangeAspect="1"/>
          </p:cNvPicPr>
          <p:nvPr/>
        </p:nvPicPr>
        <p:blipFill>
          <a:blip r:embed="rId3"/>
          <a:stretch>
            <a:fillRect/>
          </a:stretch>
        </p:blipFill>
        <p:spPr>
          <a:xfrm>
            <a:off x="8020686" y="1640841"/>
            <a:ext cx="3996052" cy="3996052"/>
          </a:xfrm>
          <a:prstGeom prst="rect">
            <a:avLst/>
          </a:prstGeom>
        </p:spPr>
      </p:pic>
      <p:pic>
        <p:nvPicPr>
          <p:cNvPr id="8" name="Image 7">
            <a:extLst>
              <a:ext uri="{FF2B5EF4-FFF2-40B4-BE49-F238E27FC236}">
                <a16:creationId xmlns:a16="http://schemas.microsoft.com/office/drawing/2014/main" id="{A0E079B2-A4B8-4E44-8FC9-13B5A9A3C7D2}"/>
              </a:ext>
            </a:extLst>
          </p:cNvPr>
          <p:cNvPicPr>
            <a:picLocks noChangeAspect="1"/>
          </p:cNvPicPr>
          <p:nvPr/>
        </p:nvPicPr>
        <p:blipFill>
          <a:blip r:embed="rId4"/>
          <a:stretch>
            <a:fillRect/>
          </a:stretch>
        </p:blipFill>
        <p:spPr>
          <a:xfrm>
            <a:off x="6616185" y="152400"/>
            <a:ext cx="3188552" cy="1224404"/>
          </a:xfrm>
          <a:prstGeom prst="rect">
            <a:avLst/>
          </a:prstGeom>
        </p:spPr>
      </p:pic>
    </p:spTree>
    <p:extLst>
      <p:ext uri="{BB962C8B-B14F-4D97-AF65-F5344CB8AC3E}">
        <p14:creationId xmlns:p14="http://schemas.microsoft.com/office/powerpoint/2010/main" val="1735475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D70EEA6-C03B-47EB-B118-3FCDA97C7CD1}"/>
              </a:ext>
            </a:extLst>
          </p:cNvPr>
          <p:cNvSpPr txBox="1"/>
          <p:nvPr/>
        </p:nvSpPr>
        <p:spPr>
          <a:xfrm>
            <a:off x="1241262" y="187699"/>
            <a:ext cx="9709476" cy="6832640"/>
          </a:xfrm>
          <a:prstGeom prst="rect">
            <a:avLst/>
          </a:prstGeom>
          <a:noFill/>
        </p:spPr>
        <p:txBody>
          <a:bodyPr wrap="square" rtlCol="0">
            <a:spAutoFit/>
          </a:bodyPr>
          <a:lstStyle/>
          <a:p>
            <a:r>
              <a:rPr lang="fr-FR" sz="4000" b="1" dirty="0">
                <a:latin typeface="Bookman Old Style" panose="02050604050505020204" pitchFamily="18" charset="0"/>
              </a:rPr>
              <a:t>SOMMAIRE:</a:t>
            </a:r>
            <a:endParaRPr lang="fr-FR" sz="4000" i="1" dirty="0">
              <a:latin typeface="Bookman Old Style" panose="02050604050505020204" pitchFamily="18" charset="0"/>
            </a:endParaRPr>
          </a:p>
          <a:p>
            <a:endParaRPr lang="fr-FR" sz="1100" dirty="0">
              <a:latin typeface="Bookman Old Style" panose="02050604050505020204" pitchFamily="18" charset="0"/>
            </a:endParaRPr>
          </a:p>
          <a:p>
            <a:pPr marL="914400" lvl="1" indent="-457200">
              <a:buFont typeface="Wingdings" panose="05000000000000000000" pitchFamily="2" charset="2"/>
              <a:buChar char="ü"/>
            </a:pPr>
            <a:r>
              <a:rPr lang="fr-FR" sz="3200" dirty="0">
                <a:latin typeface="Bookman Old Style" panose="02050604050505020204" pitchFamily="18" charset="0"/>
              </a:rPr>
              <a:t>Pictogramme d’examen</a:t>
            </a:r>
          </a:p>
          <a:p>
            <a:pPr marL="914400" lvl="1" indent="-457200">
              <a:buFont typeface="Wingdings" panose="05000000000000000000" pitchFamily="2" charset="2"/>
              <a:buChar char="ü"/>
            </a:pPr>
            <a:r>
              <a:rPr lang="fr-FR" sz="3200" dirty="0">
                <a:latin typeface="Bookman Old Style" panose="02050604050505020204" pitchFamily="18" charset="0"/>
              </a:rPr>
              <a:t>Appel au vécu</a:t>
            </a:r>
          </a:p>
          <a:p>
            <a:pPr marL="914400" lvl="1" indent="-457200">
              <a:buFont typeface="Wingdings" panose="05000000000000000000" pitchFamily="2" charset="2"/>
              <a:buChar char="ü"/>
            </a:pPr>
            <a:r>
              <a:rPr lang="fr-FR" sz="3200" dirty="0">
                <a:latin typeface="Bookman Old Style" panose="02050604050505020204" pitchFamily="18" charset="0"/>
              </a:rPr>
              <a:t>Définition</a:t>
            </a:r>
          </a:p>
          <a:p>
            <a:pPr marL="914400" lvl="1" indent="-457200">
              <a:buFont typeface="Wingdings" panose="05000000000000000000" pitchFamily="2" charset="2"/>
              <a:buChar char="ü"/>
            </a:pPr>
            <a:r>
              <a:rPr lang="fr-FR" sz="3200" dirty="0">
                <a:latin typeface="Bookman Old Style" panose="02050604050505020204" pitchFamily="18" charset="0"/>
              </a:rPr>
              <a:t>Objectif du geste de secours</a:t>
            </a:r>
          </a:p>
          <a:p>
            <a:pPr marL="914400" lvl="1" indent="-457200">
              <a:buFont typeface="Wingdings" panose="05000000000000000000" pitchFamily="2" charset="2"/>
              <a:buChar char="ü"/>
            </a:pPr>
            <a:r>
              <a:rPr lang="fr-FR" sz="3200" dirty="0">
                <a:latin typeface="Bookman Old Style" panose="02050604050505020204" pitchFamily="18" charset="0"/>
              </a:rPr>
              <a:t>DTR ou VIDEO</a:t>
            </a:r>
          </a:p>
          <a:p>
            <a:pPr marL="914400" lvl="1" indent="-457200">
              <a:buFont typeface="Wingdings" panose="05000000000000000000" pitchFamily="2" charset="2"/>
              <a:buChar char="ü"/>
            </a:pPr>
            <a:r>
              <a:rPr lang="fr-FR" sz="3200" dirty="0" err="1">
                <a:latin typeface="Bookman Old Style" panose="02050604050505020204" pitchFamily="18" charset="0"/>
              </a:rPr>
              <a:t>DCj</a:t>
            </a:r>
            <a:r>
              <a:rPr lang="fr-FR" sz="3200" dirty="0">
                <a:latin typeface="Bookman Old Style" panose="02050604050505020204" pitchFamily="18" charset="0"/>
              </a:rPr>
              <a:t> ou VIDEO</a:t>
            </a:r>
          </a:p>
          <a:p>
            <a:pPr marL="914400" lvl="1" indent="-457200">
              <a:buFont typeface="Wingdings" panose="05000000000000000000" pitchFamily="2" charset="2"/>
              <a:buChar char="ü"/>
            </a:pPr>
            <a:r>
              <a:rPr lang="fr-FR" sz="3200" dirty="0">
                <a:latin typeface="Bookman Old Style" panose="02050604050505020204" pitchFamily="18" charset="0"/>
              </a:rPr>
              <a:t>Points clé</a:t>
            </a:r>
          </a:p>
          <a:p>
            <a:pPr marL="914400" lvl="1" indent="-457200">
              <a:buFont typeface="Wingdings" panose="05000000000000000000" pitchFamily="2" charset="2"/>
              <a:buChar char="ü"/>
            </a:pPr>
            <a:r>
              <a:rPr lang="fr-FR" sz="3200" dirty="0">
                <a:latin typeface="Bookman Old Style" panose="02050604050505020204" pitchFamily="18" charset="0"/>
              </a:rPr>
              <a:t>Entrainement</a:t>
            </a:r>
          </a:p>
          <a:p>
            <a:pPr marL="914400" lvl="1" indent="-457200">
              <a:buFont typeface="Wingdings" panose="05000000000000000000" pitchFamily="2" charset="2"/>
              <a:buChar char="ü"/>
            </a:pPr>
            <a:r>
              <a:rPr lang="fr-FR" sz="3200" dirty="0">
                <a:latin typeface="Bookman Old Style" panose="02050604050505020204" pitchFamily="18" charset="0"/>
              </a:rPr>
              <a:t>Cas particuliers</a:t>
            </a:r>
          </a:p>
          <a:p>
            <a:pPr marL="914400" lvl="1" indent="-457200">
              <a:buFont typeface="Wingdings" panose="05000000000000000000" pitchFamily="2" charset="2"/>
              <a:buChar char="ü"/>
            </a:pPr>
            <a:r>
              <a:rPr lang="fr-FR" sz="3200" dirty="0">
                <a:latin typeface="Bookman Old Style" panose="02050604050505020204" pitchFamily="18" charset="0"/>
              </a:rPr>
              <a:t>Résumé</a:t>
            </a:r>
          </a:p>
          <a:p>
            <a:pPr marL="914400" lvl="1" indent="-457200">
              <a:buFont typeface="Wingdings" panose="05000000000000000000" pitchFamily="2" charset="2"/>
              <a:buChar char="ü"/>
            </a:pPr>
            <a:r>
              <a:rPr lang="fr-FR" sz="3200" dirty="0">
                <a:latin typeface="Bookman Old Style" panose="02050604050505020204" pitchFamily="18" charset="0"/>
              </a:rPr>
              <a:t>Pictogramme d’action</a:t>
            </a:r>
          </a:p>
          <a:p>
            <a:pPr marL="914400" lvl="1" indent="-457200">
              <a:buFont typeface="Wingdings" panose="05000000000000000000" pitchFamily="2" charset="2"/>
              <a:buChar char="ü"/>
            </a:pPr>
            <a:endParaRPr lang="fr-FR" sz="3200" dirty="0">
              <a:latin typeface="Bookman Old Style" panose="02050604050505020204" pitchFamily="18" charset="0"/>
            </a:endParaRPr>
          </a:p>
        </p:txBody>
      </p:sp>
      <p:sp>
        <p:nvSpPr>
          <p:cNvPr id="3" name="ZoneTexte 2">
            <a:extLst>
              <a:ext uri="{FF2B5EF4-FFF2-40B4-BE49-F238E27FC236}">
                <a16:creationId xmlns:a16="http://schemas.microsoft.com/office/drawing/2014/main" id="{C4FBEEF8-7AB5-4F1F-9548-2220C055E572}"/>
              </a:ext>
            </a:extLst>
          </p:cNvPr>
          <p:cNvSpPr txBox="1"/>
          <p:nvPr/>
        </p:nvSpPr>
        <p:spPr>
          <a:xfrm>
            <a:off x="8522208" y="4757643"/>
            <a:ext cx="3572256" cy="1477328"/>
          </a:xfrm>
          <a:prstGeom prst="rect">
            <a:avLst/>
          </a:prstGeom>
          <a:noFill/>
        </p:spPr>
        <p:txBody>
          <a:bodyPr wrap="square" rtlCol="0">
            <a:spAutoFit/>
          </a:bodyPr>
          <a:lstStyle/>
          <a:p>
            <a:r>
              <a:rPr lang="fr-FR" dirty="0">
                <a:solidFill>
                  <a:schemeClr val="accent1">
                    <a:lumMod val="20000"/>
                    <a:lumOff val="80000"/>
                  </a:schemeClr>
                </a:solidFill>
              </a:rPr>
              <a:t>Situation épidémique.</a:t>
            </a:r>
          </a:p>
          <a:p>
            <a:endParaRPr lang="fr-FR" dirty="0">
              <a:solidFill>
                <a:schemeClr val="accent1">
                  <a:lumMod val="20000"/>
                  <a:lumOff val="80000"/>
                </a:schemeClr>
              </a:solidFill>
            </a:endParaRPr>
          </a:p>
          <a:p>
            <a:r>
              <a:rPr lang="fr-FR" dirty="0">
                <a:solidFill>
                  <a:schemeClr val="accent1">
                    <a:lumMod val="20000"/>
                    <a:lumOff val="80000"/>
                  </a:schemeClr>
                </a:solidFill>
              </a:rPr>
              <a:t>Des vidéos sont disponibles pour compléter ou remplacer les gestes.</a:t>
            </a:r>
          </a:p>
        </p:txBody>
      </p:sp>
    </p:spTree>
    <p:extLst>
      <p:ext uri="{BB962C8B-B14F-4D97-AF65-F5344CB8AC3E}">
        <p14:creationId xmlns:p14="http://schemas.microsoft.com/office/powerpoint/2010/main" val="1635008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B36786F-3F5A-4601-BD50-AD597B25932E}"/>
              </a:ext>
            </a:extLst>
          </p:cNvPr>
          <p:cNvGrpSpPr>
            <a:grpSpLocks/>
          </p:cNvGrpSpPr>
          <p:nvPr/>
        </p:nvGrpSpPr>
        <p:grpSpPr bwMode="auto">
          <a:xfrm>
            <a:off x="1474788" y="0"/>
            <a:ext cx="8978900" cy="6883401"/>
            <a:chOff x="33" y="-17"/>
            <a:chExt cx="5656" cy="4336"/>
          </a:xfrm>
        </p:grpSpPr>
        <p:sp>
          <p:nvSpPr>
            <p:cNvPr id="3" name="Line 2">
              <a:extLst>
                <a:ext uri="{FF2B5EF4-FFF2-40B4-BE49-F238E27FC236}">
                  <a16:creationId xmlns:a16="http://schemas.microsoft.com/office/drawing/2014/main" id="{5B13C1DE-AA09-4515-8E94-F93DA48F9585}"/>
                </a:ext>
              </a:extLst>
            </p:cNvPr>
            <p:cNvSpPr>
              <a:spLocks noChangeShapeType="1"/>
            </p:cNvSpPr>
            <p:nvPr/>
          </p:nvSpPr>
          <p:spPr bwMode="auto">
            <a:xfrm flipH="1">
              <a:off x="1105" y="628"/>
              <a:ext cx="3431" cy="0"/>
            </a:xfrm>
            <a:prstGeom prst="line">
              <a:avLst/>
            </a:prstGeom>
            <a:noFill/>
            <a:ln w="57240" cap="sq">
              <a:solidFill>
                <a:srgbClr val="00B050"/>
              </a:solidFill>
              <a:miter lim="800000"/>
              <a:headEnd type="triangle" w="lg" len="lg"/>
              <a:tailEnd/>
            </a:ln>
            <a:effectLst/>
          </p:spPr>
          <p:txBody>
            <a:bodyPr/>
            <a:lstStyle/>
            <a:p>
              <a:endParaRPr lang="fr-FR"/>
            </a:p>
          </p:txBody>
        </p:sp>
        <p:sp>
          <p:nvSpPr>
            <p:cNvPr id="4" name="Line 3">
              <a:extLst>
                <a:ext uri="{FF2B5EF4-FFF2-40B4-BE49-F238E27FC236}">
                  <a16:creationId xmlns:a16="http://schemas.microsoft.com/office/drawing/2014/main" id="{2408616D-A889-48D8-91F1-A64C4EA04A21}"/>
                </a:ext>
              </a:extLst>
            </p:cNvPr>
            <p:cNvSpPr>
              <a:spLocks noChangeShapeType="1"/>
            </p:cNvSpPr>
            <p:nvPr/>
          </p:nvSpPr>
          <p:spPr bwMode="auto">
            <a:xfrm flipH="1">
              <a:off x="77" y="1642"/>
              <a:ext cx="1640" cy="0"/>
            </a:xfrm>
            <a:prstGeom prst="line">
              <a:avLst/>
            </a:prstGeom>
            <a:noFill/>
            <a:ln w="57240" cap="sq">
              <a:solidFill>
                <a:srgbClr val="00B050"/>
              </a:solidFill>
              <a:miter lim="800000"/>
              <a:headEnd/>
              <a:tailEnd/>
            </a:ln>
            <a:effectLst/>
          </p:spPr>
          <p:txBody>
            <a:bodyPr/>
            <a:lstStyle/>
            <a:p>
              <a:endParaRPr lang="fr-FR"/>
            </a:p>
          </p:txBody>
        </p:sp>
        <p:sp>
          <p:nvSpPr>
            <p:cNvPr id="5" name="Line 4">
              <a:extLst>
                <a:ext uri="{FF2B5EF4-FFF2-40B4-BE49-F238E27FC236}">
                  <a16:creationId xmlns:a16="http://schemas.microsoft.com/office/drawing/2014/main" id="{E9F7B0B6-F5D0-4BA7-9E28-2C2A1FF4790F}"/>
                </a:ext>
              </a:extLst>
            </p:cNvPr>
            <p:cNvSpPr>
              <a:spLocks noChangeShapeType="1"/>
            </p:cNvSpPr>
            <p:nvPr/>
          </p:nvSpPr>
          <p:spPr bwMode="auto">
            <a:xfrm flipH="1" flipV="1">
              <a:off x="65" y="2690"/>
              <a:ext cx="1646" cy="6"/>
            </a:xfrm>
            <a:prstGeom prst="line">
              <a:avLst/>
            </a:prstGeom>
            <a:noFill/>
            <a:ln w="57240" cap="sq">
              <a:solidFill>
                <a:srgbClr val="00B050"/>
              </a:solidFill>
              <a:miter lim="800000"/>
              <a:headEnd/>
              <a:tailEnd/>
            </a:ln>
            <a:effectLst/>
          </p:spPr>
          <p:txBody>
            <a:bodyPr/>
            <a:lstStyle/>
            <a:p>
              <a:endParaRPr lang="fr-FR"/>
            </a:p>
          </p:txBody>
        </p:sp>
        <p:sp>
          <p:nvSpPr>
            <p:cNvPr id="6" name="Rectangle 5">
              <a:extLst>
                <a:ext uri="{FF2B5EF4-FFF2-40B4-BE49-F238E27FC236}">
                  <a16:creationId xmlns:a16="http://schemas.microsoft.com/office/drawing/2014/main" id="{2D669CFA-20C8-401D-94A3-04E070E43400}"/>
                </a:ext>
              </a:extLst>
            </p:cNvPr>
            <p:cNvSpPr>
              <a:spLocks noChangeArrowheads="1"/>
            </p:cNvSpPr>
            <p:nvPr/>
          </p:nvSpPr>
          <p:spPr bwMode="auto">
            <a:xfrm>
              <a:off x="622" y="378"/>
              <a:ext cx="496" cy="495"/>
            </a:xfrm>
            <a:prstGeom prst="rect">
              <a:avLst/>
            </a:prstGeom>
            <a:solidFill>
              <a:srgbClr val="FFFFFF"/>
            </a:solidFill>
            <a:ln w="57240" cap="sq">
              <a:solidFill>
                <a:srgbClr val="00B050"/>
              </a:solidFill>
              <a:miter lim="800000"/>
              <a:headEnd/>
              <a:tailEnd/>
            </a:ln>
            <a:effectLst/>
          </p:spPr>
          <p:txBody>
            <a:bodyPr wrap="none" anchor="ctr"/>
            <a:lstStyle/>
            <a:p>
              <a:endParaRPr lang="fr-FR"/>
            </a:p>
          </p:txBody>
        </p:sp>
        <p:sp>
          <p:nvSpPr>
            <p:cNvPr id="7" name="Rectangle 6">
              <a:extLst>
                <a:ext uri="{FF2B5EF4-FFF2-40B4-BE49-F238E27FC236}">
                  <a16:creationId xmlns:a16="http://schemas.microsoft.com/office/drawing/2014/main" id="{08FE8F4F-E8D9-48D6-8E70-F8FC32FABE3C}"/>
                </a:ext>
              </a:extLst>
            </p:cNvPr>
            <p:cNvSpPr>
              <a:spLocks noChangeArrowheads="1"/>
            </p:cNvSpPr>
            <p:nvPr/>
          </p:nvSpPr>
          <p:spPr bwMode="auto">
            <a:xfrm>
              <a:off x="249" y="2437"/>
              <a:ext cx="496" cy="496"/>
            </a:xfrm>
            <a:prstGeom prst="rect">
              <a:avLst/>
            </a:prstGeom>
            <a:solidFill>
              <a:srgbClr val="FFFFFF"/>
            </a:solidFill>
            <a:ln w="57240" cap="sq">
              <a:solidFill>
                <a:srgbClr val="00B050"/>
              </a:solidFill>
              <a:miter lim="800000"/>
              <a:headEnd/>
              <a:tailEnd/>
            </a:ln>
            <a:effectLst/>
          </p:spPr>
          <p:txBody>
            <a:bodyPr wrap="none" anchor="ctr"/>
            <a:lstStyle/>
            <a:p>
              <a:endParaRPr lang="fr-FR"/>
            </a:p>
          </p:txBody>
        </p:sp>
        <p:sp>
          <p:nvSpPr>
            <p:cNvPr id="8" name="Rectangle 7">
              <a:extLst>
                <a:ext uri="{FF2B5EF4-FFF2-40B4-BE49-F238E27FC236}">
                  <a16:creationId xmlns:a16="http://schemas.microsoft.com/office/drawing/2014/main" id="{DD145FFD-7806-4A9D-B66E-C76B32269E97}"/>
                </a:ext>
              </a:extLst>
            </p:cNvPr>
            <p:cNvSpPr>
              <a:spLocks noChangeArrowheads="1"/>
            </p:cNvSpPr>
            <p:nvPr/>
          </p:nvSpPr>
          <p:spPr bwMode="auto">
            <a:xfrm>
              <a:off x="249" y="1394"/>
              <a:ext cx="496" cy="496"/>
            </a:xfrm>
            <a:prstGeom prst="rect">
              <a:avLst/>
            </a:prstGeom>
            <a:solidFill>
              <a:srgbClr val="FFFFFF"/>
            </a:solidFill>
            <a:ln w="57240" cap="sq">
              <a:solidFill>
                <a:srgbClr val="00B050"/>
              </a:solidFill>
              <a:miter lim="800000"/>
              <a:headEnd/>
              <a:tailEnd/>
            </a:ln>
            <a:effectLst/>
          </p:spPr>
          <p:txBody>
            <a:bodyPr wrap="none" anchor="ctr"/>
            <a:lstStyle/>
            <a:p>
              <a:endParaRPr lang="fr-FR"/>
            </a:p>
          </p:txBody>
        </p:sp>
        <p:sp>
          <p:nvSpPr>
            <p:cNvPr id="9" name="Rectangle 8">
              <a:extLst>
                <a:ext uri="{FF2B5EF4-FFF2-40B4-BE49-F238E27FC236}">
                  <a16:creationId xmlns:a16="http://schemas.microsoft.com/office/drawing/2014/main" id="{0C96DE77-B617-4AA3-85F0-2BFD2DDA18FD}"/>
                </a:ext>
              </a:extLst>
            </p:cNvPr>
            <p:cNvSpPr>
              <a:spLocks noChangeArrowheads="1"/>
            </p:cNvSpPr>
            <p:nvPr/>
          </p:nvSpPr>
          <p:spPr bwMode="auto">
            <a:xfrm>
              <a:off x="1020" y="1394"/>
              <a:ext cx="496" cy="496"/>
            </a:xfrm>
            <a:prstGeom prst="rect">
              <a:avLst/>
            </a:prstGeom>
            <a:solidFill>
              <a:srgbClr val="FFFFFF"/>
            </a:solidFill>
            <a:ln w="57240" cap="sq">
              <a:solidFill>
                <a:srgbClr val="00B050"/>
              </a:solidFill>
              <a:miter lim="800000"/>
              <a:headEnd/>
              <a:tailEnd/>
            </a:ln>
            <a:effectLst/>
          </p:spPr>
          <p:txBody>
            <a:bodyPr wrap="none" anchor="ctr"/>
            <a:lstStyle/>
            <a:p>
              <a:endParaRPr lang="fr-FR"/>
            </a:p>
          </p:txBody>
        </p:sp>
        <p:sp>
          <p:nvSpPr>
            <p:cNvPr id="10" name="Rectangle 9">
              <a:extLst>
                <a:ext uri="{FF2B5EF4-FFF2-40B4-BE49-F238E27FC236}">
                  <a16:creationId xmlns:a16="http://schemas.microsoft.com/office/drawing/2014/main" id="{088DD413-17E3-4F9C-9891-694105DF7553}"/>
                </a:ext>
              </a:extLst>
            </p:cNvPr>
            <p:cNvSpPr>
              <a:spLocks noChangeArrowheads="1"/>
            </p:cNvSpPr>
            <p:nvPr/>
          </p:nvSpPr>
          <p:spPr bwMode="auto">
            <a:xfrm>
              <a:off x="1020" y="2437"/>
              <a:ext cx="496" cy="496"/>
            </a:xfrm>
            <a:prstGeom prst="rect">
              <a:avLst/>
            </a:prstGeom>
            <a:solidFill>
              <a:srgbClr val="FFFFFF"/>
            </a:solidFill>
            <a:ln w="57240" cap="sq">
              <a:solidFill>
                <a:srgbClr val="00B050"/>
              </a:solidFill>
              <a:miter lim="800000"/>
              <a:headEnd/>
              <a:tailEnd/>
            </a:ln>
            <a:effectLst/>
          </p:spPr>
          <p:txBody>
            <a:bodyPr wrap="none" anchor="ctr"/>
            <a:lstStyle/>
            <a:p>
              <a:endParaRPr lang="fr-FR"/>
            </a:p>
          </p:txBody>
        </p:sp>
        <p:sp>
          <p:nvSpPr>
            <p:cNvPr id="11" name="Rectangle 10">
              <a:extLst>
                <a:ext uri="{FF2B5EF4-FFF2-40B4-BE49-F238E27FC236}">
                  <a16:creationId xmlns:a16="http://schemas.microsoft.com/office/drawing/2014/main" id="{A61AE9D0-02E9-4A74-8E25-1A3FF99482D4}"/>
                </a:ext>
              </a:extLst>
            </p:cNvPr>
            <p:cNvSpPr>
              <a:spLocks noChangeArrowheads="1"/>
            </p:cNvSpPr>
            <p:nvPr/>
          </p:nvSpPr>
          <p:spPr bwMode="auto">
            <a:xfrm>
              <a:off x="1792" y="2437"/>
              <a:ext cx="495" cy="496"/>
            </a:xfrm>
            <a:prstGeom prst="rect">
              <a:avLst/>
            </a:prstGeom>
            <a:solidFill>
              <a:srgbClr val="FFFFFF"/>
            </a:solidFill>
            <a:ln w="57240" cap="sq">
              <a:solidFill>
                <a:srgbClr val="00B050"/>
              </a:solidFill>
              <a:miter lim="800000"/>
              <a:headEnd/>
              <a:tailEnd/>
            </a:ln>
            <a:effectLst/>
          </p:spPr>
          <p:txBody>
            <a:bodyPr wrap="none" anchor="ctr"/>
            <a:lstStyle/>
            <a:p>
              <a:endParaRPr lang="fr-FR"/>
            </a:p>
          </p:txBody>
        </p:sp>
        <p:sp>
          <p:nvSpPr>
            <p:cNvPr id="12" name="Rectangle 11">
              <a:extLst>
                <a:ext uri="{FF2B5EF4-FFF2-40B4-BE49-F238E27FC236}">
                  <a16:creationId xmlns:a16="http://schemas.microsoft.com/office/drawing/2014/main" id="{2C372BF1-4A2E-4402-B4C8-1717BBF64FA2}"/>
                </a:ext>
              </a:extLst>
            </p:cNvPr>
            <p:cNvSpPr>
              <a:spLocks noChangeArrowheads="1"/>
            </p:cNvSpPr>
            <p:nvPr/>
          </p:nvSpPr>
          <p:spPr bwMode="auto">
            <a:xfrm>
              <a:off x="2336" y="2437"/>
              <a:ext cx="496" cy="496"/>
            </a:xfrm>
            <a:prstGeom prst="rect">
              <a:avLst/>
            </a:prstGeom>
            <a:solidFill>
              <a:srgbClr val="FFFFFF"/>
            </a:solidFill>
            <a:ln w="57240" cap="sq">
              <a:solidFill>
                <a:srgbClr val="00B050"/>
              </a:solidFill>
              <a:miter lim="800000"/>
              <a:headEnd/>
              <a:tailEnd/>
            </a:ln>
            <a:effectLst/>
          </p:spPr>
          <p:txBody>
            <a:bodyPr wrap="none" anchor="ctr"/>
            <a:lstStyle/>
            <a:p>
              <a:endParaRPr lang="fr-FR"/>
            </a:p>
          </p:txBody>
        </p:sp>
        <p:sp>
          <p:nvSpPr>
            <p:cNvPr id="13" name="Rectangle 12">
              <a:extLst>
                <a:ext uri="{FF2B5EF4-FFF2-40B4-BE49-F238E27FC236}">
                  <a16:creationId xmlns:a16="http://schemas.microsoft.com/office/drawing/2014/main" id="{793CFAF6-9CA6-4D2E-AC6B-36CB7CE1D4E2}"/>
                </a:ext>
              </a:extLst>
            </p:cNvPr>
            <p:cNvSpPr>
              <a:spLocks noChangeArrowheads="1"/>
            </p:cNvSpPr>
            <p:nvPr/>
          </p:nvSpPr>
          <p:spPr bwMode="auto">
            <a:xfrm>
              <a:off x="2925" y="2437"/>
              <a:ext cx="496" cy="496"/>
            </a:xfrm>
            <a:prstGeom prst="rect">
              <a:avLst/>
            </a:prstGeom>
            <a:solidFill>
              <a:srgbClr val="FFFFFF"/>
            </a:solidFill>
            <a:ln w="57240" cap="sq">
              <a:solidFill>
                <a:srgbClr val="00B050"/>
              </a:solidFill>
              <a:miter lim="800000"/>
              <a:headEnd/>
              <a:tailEnd/>
            </a:ln>
            <a:effectLst/>
          </p:spPr>
          <p:txBody>
            <a:bodyPr wrap="none" anchor="ctr"/>
            <a:lstStyle/>
            <a:p>
              <a:endParaRPr lang="fr-FR"/>
            </a:p>
          </p:txBody>
        </p:sp>
        <p:sp>
          <p:nvSpPr>
            <p:cNvPr id="14" name="Rectangle 13">
              <a:extLst>
                <a:ext uri="{FF2B5EF4-FFF2-40B4-BE49-F238E27FC236}">
                  <a16:creationId xmlns:a16="http://schemas.microsoft.com/office/drawing/2014/main" id="{AB2A46F9-0A7E-4BE5-A5E3-3E10E3B67814}"/>
                </a:ext>
              </a:extLst>
            </p:cNvPr>
            <p:cNvSpPr>
              <a:spLocks noChangeArrowheads="1"/>
            </p:cNvSpPr>
            <p:nvPr/>
          </p:nvSpPr>
          <p:spPr bwMode="auto">
            <a:xfrm>
              <a:off x="3470" y="2437"/>
              <a:ext cx="496" cy="496"/>
            </a:xfrm>
            <a:prstGeom prst="rect">
              <a:avLst/>
            </a:prstGeom>
            <a:solidFill>
              <a:srgbClr val="FFFFFF"/>
            </a:solidFill>
            <a:ln w="57240" cap="sq">
              <a:solidFill>
                <a:srgbClr val="00B050"/>
              </a:solidFill>
              <a:miter lim="800000"/>
              <a:headEnd/>
              <a:tailEnd/>
            </a:ln>
            <a:effectLst/>
          </p:spPr>
          <p:txBody>
            <a:bodyPr wrap="none" anchor="ctr"/>
            <a:lstStyle/>
            <a:p>
              <a:endParaRPr lang="fr-FR"/>
            </a:p>
          </p:txBody>
        </p:sp>
        <p:sp>
          <p:nvSpPr>
            <p:cNvPr id="15" name="Rectangle 14">
              <a:extLst>
                <a:ext uri="{FF2B5EF4-FFF2-40B4-BE49-F238E27FC236}">
                  <a16:creationId xmlns:a16="http://schemas.microsoft.com/office/drawing/2014/main" id="{BD465F08-C0E4-4439-8EDE-B6D4126771A1}"/>
                </a:ext>
              </a:extLst>
            </p:cNvPr>
            <p:cNvSpPr>
              <a:spLocks noChangeArrowheads="1"/>
            </p:cNvSpPr>
            <p:nvPr/>
          </p:nvSpPr>
          <p:spPr bwMode="auto">
            <a:xfrm>
              <a:off x="83" y="3430"/>
              <a:ext cx="496" cy="496"/>
            </a:xfrm>
            <a:prstGeom prst="rect">
              <a:avLst/>
            </a:prstGeom>
            <a:solidFill>
              <a:srgbClr val="FFFFFF"/>
            </a:solidFill>
            <a:ln w="57240" cap="sq">
              <a:solidFill>
                <a:srgbClr val="00B050"/>
              </a:solidFill>
              <a:miter lim="800000"/>
              <a:headEnd/>
              <a:tailEnd/>
            </a:ln>
            <a:effectLst/>
          </p:spPr>
          <p:txBody>
            <a:bodyPr wrap="none" anchor="ctr"/>
            <a:lstStyle/>
            <a:p>
              <a:endParaRPr lang="fr-FR"/>
            </a:p>
          </p:txBody>
        </p:sp>
        <p:sp>
          <p:nvSpPr>
            <p:cNvPr id="16" name="Rectangle 15">
              <a:extLst>
                <a:ext uri="{FF2B5EF4-FFF2-40B4-BE49-F238E27FC236}">
                  <a16:creationId xmlns:a16="http://schemas.microsoft.com/office/drawing/2014/main" id="{327C5BAB-925B-4114-8BE9-28E2BFA8D3D7}"/>
                </a:ext>
              </a:extLst>
            </p:cNvPr>
            <p:cNvSpPr>
              <a:spLocks noChangeArrowheads="1"/>
            </p:cNvSpPr>
            <p:nvPr/>
          </p:nvSpPr>
          <p:spPr bwMode="auto">
            <a:xfrm>
              <a:off x="643" y="3430"/>
              <a:ext cx="496" cy="496"/>
            </a:xfrm>
            <a:prstGeom prst="rect">
              <a:avLst/>
            </a:prstGeom>
            <a:solidFill>
              <a:srgbClr val="FFFFFF"/>
            </a:solidFill>
            <a:ln w="57240" cap="sq">
              <a:solidFill>
                <a:srgbClr val="00B050"/>
              </a:solidFill>
              <a:miter lim="800000"/>
              <a:headEnd/>
              <a:tailEnd/>
            </a:ln>
            <a:effectLst/>
          </p:spPr>
          <p:txBody>
            <a:bodyPr wrap="none" anchor="ctr"/>
            <a:lstStyle/>
            <a:p>
              <a:endParaRPr lang="fr-FR"/>
            </a:p>
          </p:txBody>
        </p:sp>
        <p:sp>
          <p:nvSpPr>
            <p:cNvPr id="17" name="Rectangle 16">
              <a:extLst>
                <a:ext uri="{FF2B5EF4-FFF2-40B4-BE49-F238E27FC236}">
                  <a16:creationId xmlns:a16="http://schemas.microsoft.com/office/drawing/2014/main" id="{9BD2425F-DAEE-4E8F-9DDB-B88F759A7621}"/>
                </a:ext>
              </a:extLst>
            </p:cNvPr>
            <p:cNvSpPr>
              <a:spLocks noChangeArrowheads="1"/>
            </p:cNvSpPr>
            <p:nvPr/>
          </p:nvSpPr>
          <p:spPr bwMode="auto">
            <a:xfrm>
              <a:off x="1202" y="3430"/>
              <a:ext cx="496" cy="496"/>
            </a:xfrm>
            <a:prstGeom prst="rect">
              <a:avLst/>
            </a:prstGeom>
            <a:solidFill>
              <a:srgbClr val="FFFFFF"/>
            </a:solidFill>
            <a:ln w="57240" cap="sq">
              <a:solidFill>
                <a:srgbClr val="00B050"/>
              </a:solidFill>
              <a:miter lim="800000"/>
              <a:headEnd/>
              <a:tailEnd/>
            </a:ln>
            <a:effectLst/>
          </p:spPr>
          <p:txBody>
            <a:bodyPr wrap="none" anchor="ctr"/>
            <a:lstStyle/>
            <a:p>
              <a:endParaRPr lang="fr-FR"/>
            </a:p>
          </p:txBody>
        </p:sp>
        <p:sp>
          <p:nvSpPr>
            <p:cNvPr id="18" name="Rectangle 17">
              <a:extLst>
                <a:ext uri="{FF2B5EF4-FFF2-40B4-BE49-F238E27FC236}">
                  <a16:creationId xmlns:a16="http://schemas.microsoft.com/office/drawing/2014/main" id="{CCC1B6F4-A877-46B5-96B7-EFFBBD987A60}"/>
                </a:ext>
              </a:extLst>
            </p:cNvPr>
            <p:cNvSpPr>
              <a:spLocks noChangeArrowheads="1"/>
            </p:cNvSpPr>
            <p:nvPr/>
          </p:nvSpPr>
          <p:spPr bwMode="auto">
            <a:xfrm>
              <a:off x="1792" y="3430"/>
              <a:ext cx="495" cy="496"/>
            </a:xfrm>
            <a:prstGeom prst="rect">
              <a:avLst/>
            </a:prstGeom>
            <a:solidFill>
              <a:srgbClr val="FFFFFF"/>
            </a:solidFill>
            <a:ln w="57240" cap="sq">
              <a:solidFill>
                <a:srgbClr val="00B050"/>
              </a:solidFill>
              <a:miter lim="800000"/>
              <a:headEnd/>
              <a:tailEnd/>
            </a:ln>
            <a:effectLst/>
          </p:spPr>
          <p:txBody>
            <a:bodyPr wrap="none" anchor="ctr"/>
            <a:lstStyle/>
            <a:p>
              <a:endParaRPr lang="fr-FR"/>
            </a:p>
          </p:txBody>
        </p:sp>
        <p:sp>
          <p:nvSpPr>
            <p:cNvPr id="19" name="Rectangle 18">
              <a:extLst>
                <a:ext uri="{FF2B5EF4-FFF2-40B4-BE49-F238E27FC236}">
                  <a16:creationId xmlns:a16="http://schemas.microsoft.com/office/drawing/2014/main" id="{2A8E5C5E-80B5-4554-A756-5DECF9E5CE6D}"/>
                </a:ext>
              </a:extLst>
            </p:cNvPr>
            <p:cNvSpPr>
              <a:spLocks noChangeArrowheads="1"/>
            </p:cNvSpPr>
            <p:nvPr/>
          </p:nvSpPr>
          <p:spPr bwMode="auto">
            <a:xfrm>
              <a:off x="2336" y="3430"/>
              <a:ext cx="496" cy="496"/>
            </a:xfrm>
            <a:prstGeom prst="rect">
              <a:avLst/>
            </a:prstGeom>
            <a:solidFill>
              <a:srgbClr val="FFFFFF"/>
            </a:solidFill>
            <a:ln w="57240" cap="sq">
              <a:solidFill>
                <a:srgbClr val="00B050"/>
              </a:solidFill>
              <a:miter lim="800000"/>
              <a:headEnd/>
              <a:tailEnd/>
            </a:ln>
            <a:effectLst/>
          </p:spPr>
          <p:txBody>
            <a:bodyPr wrap="none" anchor="ctr"/>
            <a:lstStyle/>
            <a:p>
              <a:endParaRPr lang="fr-FR"/>
            </a:p>
          </p:txBody>
        </p:sp>
        <p:sp>
          <p:nvSpPr>
            <p:cNvPr id="20" name="Rectangle 19">
              <a:extLst>
                <a:ext uri="{FF2B5EF4-FFF2-40B4-BE49-F238E27FC236}">
                  <a16:creationId xmlns:a16="http://schemas.microsoft.com/office/drawing/2014/main" id="{77E97133-89E4-4870-B9C0-B3227B488E59}"/>
                </a:ext>
              </a:extLst>
            </p:cNvPr>
            <p:cNvSpPr>
              <a:spLocks noChangeArrowheads="1"/>
            </p:cNvSpPr>
            <p:nvPr/>
          </p:nvSpPr>
          <p:spPr bwMode="auto">
            <a:xfrm>
              <a:off x="2925" y="3430"/>
              <a:ext cx="496" cy="496"/>
            </a:xfrm>
            <a:prstGeom prst="rect">
              <a:avLst/>
            </a:prstGeom>
            <a:solidFill>
              <a:srgbClr val="FFFFFF"/>
            </a:solidFill>
            <a:ln w="57240" cap="sq">
              <a:solidFill>
                <a:srgbClr val="00B050"/>
              </a:solidFill>
              <a:miter lim="800000"/>
              <a:headEnd/>
              <a:tailEnd/>
            </a:ln>
            <a:effectLst/>
          </p:spPr>
          <p:txBody>
            <a:bodyPr wrap="none" anchor="ctr"/>
            <a:lstStyle/>
            <a:p>
              <a:endParaRPr lang="fr-FR"/>
            </a:p>
          </p:txBody>
        </p:sp>
        <p:sp>
          <p:nvSpPr>
            <p:cNvPr id="21" name="Rectangle 20">
              <a:extLst>
                <a:ext uri="{FF2B5EF4-FFF2-40B4-BE49-F238E27FC236}">
                  <a16:creationId xmlns:a16="http://schemas.microsoft.com/office/drawing/2014/main" id="{57322DC1-0682-4367-8F78-C531D0CEB6EE}"/>
                </a:ext>
              </a:extLst>
            </p:cNvPr>
            <p:cNvSpPr>
              <a:spLocks noChangeArrowheads="1"/>
            </p:cNvSpPr>
            <p:nvPr/>
          </p:nvSpPr>
          <p:spPr bwMode="auto">
            <a:xfrm>
              <a:off x="3470" y="3430"/>
              <a:ext cx="496" cy="496"/>
            </a:xfrm>
            <a:prstGeom prst="rect">
              <a:avLst/>
            </a:prstGeom>
            <a:solidFill>
              <a:srgbClr val="FFFFFF"/>
            </a:solidFill>
            <a:ln w="57240" cap="sq">
              <a:solidFill>
                <a:srgbClr val="00B050"/>
              </a:solidFill>
              <a:miter lim="800000"/>
              <a:headEnd/>
              <a:tailEnd/>
            </a:ln>
            <a:effectLst/>
          </p:spPr>
          <p:txBody>
            <a:bodyPr wrap="none" anchor="ctr"/>
            <a:lstStyle/>
            <a:p>
              <a:endParaRPr lang="fr-FR"/>
            </a:p>
          </p:txBody>
        </p:sp>
        <p:sp>
          <p:nvSpPr>
            <p:cNvPr id="22" name="Rectangle 21">
              <a:extLst>
                <a:ext uri="{FF2B5EF4-FFF2-40B4-BE49-F238E27FC236}">
                  <a16:creationId xmlns:a16="http://schemas.microsoft.com/office/drawing/2014/main" id="{DDDA8DC3-AA83-4B38-AAFA-36C2E4B57A64}"/>
                </a:ext>
              </a:extLst>
            </p:cNvPr>
            <p:cNvSpPr>
              <a:spLocks noChangeArrowheads="1"/>
            </p:cNvSpPr>
            <p:nvPr/>
          </p:nvSpPr>
          <p:spPr bwMode="auto">
            <a:xfrm>
              <a:off x="4059" y="3430"/>
              <a:ext cx="496" cy="496"/>
            </a:xfrm>
            <a:prstGeom prst="rect">
              <a:avLst/>
            </a:prstGeom>
            <a:solidFill>
              <a:srgbClr val="FFFFFF"/>
            </a:solidFill>
            <a:ln w="57240" cap="sq">
              <a:solidFill>
                <a:srgbClr val="00B050"/>
              </a:solidFill>
              <a:miter lim="800000"/>
              <a:headEnd/>
              <a:tailEnd/>
            </a:ln>
            <a:effectLst/>
          </p:spPr>
          <p:txBody>
            <a:bodyPr wrap="none" anchor="ctr"/>
            <a:lstStyle/>
            <a:p>
              <a:endParaRPr lang="fr-FR"/>
            </a:p>
          </p:txBody>
        </p:sp>
        <p:sp>
          <p:nvSpPr>
            <p:cNvPr id="23" name="Rectangle 22">
              <a:extLst>
                <a:ext uri="{FF2B5EF4-FFF2-40B4-BE49-F238E27FC236}">
                  <a16:creationId xmlns:a16="http://schemas.microsoft.com/office/drawing/2014/main" id="{D69EB68C-62D9-4FFA-8813-88EFF55EDF0D}"/>
                </a:ext>
              </a:extLst>
            </p:cNvPr>
            <p:cNvSpPr>
              <a:spLocks noChangeArrowheads="1"/>
            </p:cNvSpPr>
            <p:nvPr/>
          </p:nvSpPr>
          <p:spPr bwMode="auto">
            <a:xfrm>
              <a:off x="4603" y="3430"/>
              <a:ext cx="496" cy="496"/>
            </a:xfrm>
            <a:prstGeom prst="rect">
              <a:avLst/>
            </a:prstGeom>
            <a:solidFill>
              <a:srgbClr val="FFFFFF"/>
            </a:solidFill>
            <a:ln w="57240" cap="sq">
              <a:solidFill>
                <a:srgbClr val="00B050"/>
              </a:solidFill>
              <a:miter lim="800000"/>
              <a:headEnd/>
              <a:tailEnd/>
            </a:ln>
            <a:effectLst/>
          </p:spPr>
          <p:txBody>
            <a:bodyPr wrap="none" anchor="ctr"/>
            <a:lstStyle/>
            <a:p>
              <a:endParaRPr lang="fr-FR"/>
            </a:p>
          </p:txBody>
        </p:sp>
        <p:sp>
          <p:nvSpPr>
            <p:cNvPr id="24" name="Rectangle 23">
              <a:extLst>
                <a:ext uri="{FF2B5EF4-FFF2-40B4-BE49-F238E27FC236}">
                  <a16:creationId xmlns:a16="http://schemas.microsoft.com/office/drawing/2014/main" id="{5E0A613C-526A-479A-9555-72F39FBA624B}"/>
                </a:ext>
              </a:extLst>
            </p:cNvPr>
            <p:cNvSpPr>
              <a:spLocks noChangeArrowheads="1"/>
            </p:cNvSpPr>
            <p:nvPr/>
          </p:nvSpPr>
          <p:spPr bwMode="auto">
            <a:xfrm>
              <a:off x="5193" y="3430"/>
              <a:ext cx="496" cy="496"/>
            </a:xfrm>
            <a:prstGeom prst="rect">
              <a:avLst/>
            </a:prstGeom>
            <a:solidFill>
              <a:srgbClr val="FFFFFF"/>
            </a:solidFill>
            <a:ln w="57240" cap="sq">
              <a:solidFill>
                <a:srgbClr val="00B050"/>
              </a:solidFill>
              <a:miter lim="800000"/>
              <a:headEnd/>
              <a:tailEnd/>
            </a:ln>
            <a:effectLst/>
          </p:spPr>
          <p:txBody>
            <a:bodyPr wrap="none" anchor="ctr"/>
            <a:lstStyle/>
            <a:p>
              <a:endParaRPr lang="fr-FR"/>
            </a:p>
          </p:txBody>
        </p:sp>
        <p:sp>
          <p:nvSpPr>
            <p:cNvPr id="25" name="Rectangle 24">
              <a:extLst>
                <a:ext uri="{FF2B5EF4-FFF2-40B4-BE49-F238E27FC236}">
                  <a16:creationId xmlns:a16="http://schemas.microsoft.com/office/drawing/2014/main" id="{3FEDAEE7-0411-478C-A39B-FA7BBC29E697}"/>
                </a:ext>
              </a:extLst>
            </p:cNvPr>
            <p:cNvSpPr>
              <a:spLocks noChangeArrowheads="1"/>
            </p:cNvSpPr>
            <p:nvPr/>
          </p:nvSpPr>
          <p:spPr bwMode="auto">
            <a:xfrm>
              <a:off x="4059" y="2437"/>
              <a:ext cx="496" cy="496"/>
            </a:xfrm>
            <a:prstGeom prst="rect">
              <a:avLst/>
            </a:prstGeom>
            <a:solidFill>
              <a:srgbClr val="FFFFFF"/>
            </a:solidFill>
            <a:ln w="57240" cap="sq">
              <a:solidFill>
                <a:srgbClr val="00B050"/>
              </a:solidFill>
              <a:miter lim="800000"/>
              <a:headEnd/>
              <a:tailEnd/>
            </a:ln>
            <a:effectLst/>
          </p:spPr>
          <p:txBody>
            <a:bodyPr wrap="none" anchor="ctr"/>
            <a:lstStyle/>
            <a:p>
              <a:endParaRPr lang="fr-FR"/>
            </a:p>
          </p:txBody>
        </p:sp>
        <p:sp>
          <p:nvSpPr>
            <p:cNvPr id="26" name="Rectangle 25">
              <a:extLst>
                <a:ext uri="{FF2B5EF4-FFF2-40B4-BE49-F238E27FC236}">
                  <a16:creationId xmlns:a16="http://schemas.microsoft.com/office/drawing/2014/main" id="{DCD81279-5729-4C23-849E-E96C570F28B4}"/>
                </a:ext>
              </a:extLst>
            </p:cNvPr>
            <p:cNvSpPr>
              <a:spLocks noChangeArrowheads="1"/>
            </p:cNvSpPr>
            <p:nvPr/>
          </p:nvSpPr>
          <p:spPr bwMode="auto">
            <a:xfrm>
              <a:off x="4603" y="2432"/>
              <a:ext cx="496" cy="496"/>
            </a:xfrm>
            <a:prstGeom prst="rect">
              <a:avLst/>
            </a:prstGeom>
            <a:solidFill>
              <a:srgbClr val="FFFFFF"/>
            </a:solidFill>
            <a:ln w="57240" cap="sq">
              <a:solidFill>
                <a:srgbClr val="00B050"/>
              </a:solidFill>
              <a:miter lim="800000"/>
              <a:headEnd/>
              <a:tailEnd/>
            </a:ln>
            <a:effectLst/>
          </p:spPr>
          <p:txBody>
            <a:bodyPr wrap="none" anchor="ctr"/>
            <a:lstStyle/>
            <a:p>
              <a:endParaRPr lang="fr-FR"/>
            </a:p>
          </p:txBody>
        </p:sp>
        <p:sp>
          <p:nvSpPr>
            <p:cNvPr id="27" name="Rectangle 26">
              <a:extLst>
                <a:ext uri="{FF2B5EF4-FFF2-40B4-BE49-F238E27FC236}">
                  <a16:creationId xmlns:a16="http://schemas.microsoft.com/office/drawing/2014/main" id="{DB5106A1-8007-4AE6-811F-28AB70340250}"/>
                </a:ext>
              </a:extLst>
            </p:cNvPr>
            <p:cNvSpPr>
              <a:spLocks noChangeArrowheads="1"/>
            </p:cNvSpPr>
            <p:nvPr/>
          </p:nvSpPr>
          <p:spPr bwMode="auto">
            <a:xfrm>
              <a:off x="5193" y="2437"/>
              <a:ext cx="496" cy="496"/>
            </a:xfrm>
            <a:prstGeom prst="rect">
              <a:avLst/>
            </a:prstGeom>
            <a:solidFill>
              <a:srgbClr val="FFFFFF"/>
            </a:solidFill>
            <a:ln w="57240" cap="sq">
              <a:solidFill>
                <a:srgbClr val="00B050"/>
              </a:solidFill>
              <a:miter lim="800000"/>
              <a:headEnd/>
              <a:tailEnd/>
            </a:ln>
            <a:effectLst/>
          </p:spPr>
          <p:txBody>
            <a:bodyPr wrap="none" anchor="ctr"/>
            <a:lstStyle/>
            <a:p>
              <a:endParaRPr lang="fr-FR"/>
            </a:p>
          </p:txBody>
        </p:sp>
        <p:sp>
          <p:nvSpPr>
            <p:cNvPr id="28" name="Rectangle 27">
              <a:extLst>
                <a:ext uri="{FF2B5EF4-FFF2-40B4-BE49-F238E27FC236}">
                  <a16:creationId xmlns:a16="http://schemas.microsoft.com/office/drawing/2014/main" id="{E5B4DD59-0AE8-4701-A6AE-2739189A2F5D}"/>
                </a:ext>
              </a:extLst>
            </p:cNvPr>
            <p:cNvSpPr>
              <a:spLocks noChangeArrowheads="1"/>
            </p:cNvSpPr>
            <p:nvPr/>
          </p:nvSpPr>
          <p:spPr bwMode="auto">
            <a:xfrm>
              <a:off x="3198" y="1389"/>
              <a:ext cx="495" cy="496"/>
            </a:xfrm>
            <a:prstGeom prst="rect">
              <a:avLst/>
            </a:prstGeom>
            <a:solidFill>
              <a:srgbClr val="FFFFFF"/>
            </a:solidFill>
            <a:ln w="57240" cap="sq">
              <a:solidFill>
                <a:srgbClr val="00B050"/>
              </a:solidFill>
              <a:miter lim="800000"/>
              <a:headEnd/>
              <a:tailEnd/>
            </a:ln>
            <a:effectLst/>
          </p:spPr>
          <p:txBody>
            <a:bodyPr wrap="none" anchor="ctr"/>
            <a:lstStyle/>
            <a:p>
              <a:endParaRPr lang="fr-FR"/>
            </a:p>
          </p:txBody>
        </p:sp>
        <p:sp>
          <p:nvSpPr>
            <p:cNvPr id="29" name="Rectangle 28">
              <a:extLst>
                <a:ext uri="{FF2B5EF4-FFF2-40B4-BE49-F238E27FC236}">
                  <a16:creationId xmlns:a16="http://schemas.microsoft.com/office/drawing/2014/main" id="{C9FDA613-A179-4E8F-A1C5-2138B23313FD}"/>
                </a:ext>
              </a:extLst>
            </p:cNvPr>
            <p:cNvSpPr>
              <a:spLocks noChangeArrowheads="1"/>
            </p:cNvSpPr>
            <p:nvPr/>
          </p:nvSpPr>
          <p:spPr bwMode="auto">
            <a:xfrm>
              <a:off x="4603" y="1394"/>
              <a:ext cx="496" cy="496"/>
            </a:xfrm>
            <a:prstGeom prst="rect">
              <a:avLst/>
            </a:prstGeom>
            <a:solidFill>
              <a:srgbClr val="FFFFFF"/>
            </a:solidFill>
            <a:ln w="57240" cap="sq">
              <a:solidFill>
                <a:srgbClr val="00B050"/>
              </a:solidFill>
              <a:miter lim="800000"/>
              <a:headEnd/>
              <a:tailEnd/>
            </a:ln>
            <a:effectLst/>
          </p:spPr>
          <p:txBody>
            <a:bodyPr wrap="none" anchor="ctr"/>
            <a:lstStyle/>
            <a:p>
              <a:endParaRPr lang="fr-FR"/>
            </a:p>
          </p:txBody>
        </p:sp>
        <p:sp>
          <p:nvSpPr>
            <p:cNvPr id="30" name="Rectangle 29">
              <a:extLst>
                <a:ext uri="{FF2B5EF4-FFF2-40B4-BE49-F238E27FC236}">
                  <a16:creationId xmlns:a16="http://schemas.microsoft.com/office/drawing/2014/main" id="{C8B9A0D9-2669-4068-B5D4-26462B959D81}"/>
                </a:ext>
              </a:extLst>
            </p:cNvPr>
            <p:cNvSpPr>
              <a:spLocks noChangeArrowheads="1"/>
            </p:cNvSpPr>
            <p:nvPr/>
          </p:nvSpPr>
          <p:spPr bwMode="auto">
            <a:xfrm>
              <a:off x="4603" y="378"/>
              <a:ext cx="756" cy="495"/>
            </a:xfrm>
            <a:prstGeom prst="rect">
              <a:avLst/>
            </a:prstGeom>
            <a:solidFill>
              <a:srgbClr val="FFFFFF"/>
            </a:solidFill>
            <a:ln w="57240" cap="sq">
              <a:solidFill>
                <a:srgbClr val="00B050"/>
              </a:solidFill>
              <a:miter lim="800000"/>
              <a:headEnd/>
              <a:tailEnd/>
            </a:ln>
            <a:effectLst/>
          </p:spPr>
          <p:txBody>
            <a:bodyPr wrap="none" anchor="ctr"/>
            <a:lstStyle/>
            <a:p>
              <a:endParaRPr lang="fr-FR"/>
            </a:p>
          </p:txBody>
        </p:sp>
        <p:sp>
          <p:nvSpPr>
            <p:cNvPr id="31" name="Rectangle 30">
              <a:extLst>
                <a:ext uri="{FF2B5EF4-FFF2-40B4-BE49-F238E27FC236}">
                  <a16:creationId xmlns:a16="http://schemas.microsoft.com/office/drawing/2014/main" id="{8020B870-ABCF-40C4-9E34-D0F98886BC80}"/>
                </a:ext>
              </a:extLst>
            </p:cNvPr>
            <p:cNvSpPr>
              <a:spLocks noChangeArrowheads="1"/>
            </p:cNvSpPr>
            <p:nvPr/>
          </p:nvSpPr>
          <p:spPr bwMode="auto">
            <a:xfrm>
              <a:off x="3606" y="383"/>
              <a:ext cx="496" cy="495"/>
            </a:xfrm>
            <a:prstGeom prst="rect">
              <a:avLst/>
            </a:prstGeom>
            <a:solidFill>
              <a:srgbClr val="FFFFFF"/>
            </a:solidFill>
            <a:ln w="57240" cap="sq">
              <a:solidFill>
                <a:srgbClr val="00B050"/>
              </a:solidFill>
              <a:miter lim="800000"/>
              <a:headEnd/>
              <a:tailEnd/>
            </a:ln>
            <a:effectLst/>
          </p:spPr>
          <p:txBody>
            <a:bodyPr wrap="none" anchor="ctr"/>
            <a:lstStyle/>
            <a:p>
              <a:endParaRPr lang="fr-FR"/>
            </a:p>
          </p:txBody>
        </p:sp>
        <p:sp>
          <p:nvSpPr>
            <p:cNvPr id="32" name="Rectangle 31">
              <a:extLst>
                <a:ext uri="{FF2B5EF4-FFF2-40B4-BE49-F238E27FC236}">
                  <a16:creationId xmlns:a16="http://schemas.microsoft.com/office/drawing/2014/main" id="{0548905B-DBBF-4A3A-9550-59024C1DC0FA}"/>
                </a:ext>
              </a:extLst>
            </p:cNvPr>
            <p:cNvSpPr>
              <a:spLocks noChangeArrowheads="1"/>
            </p:cNvSpPr>
            <p:nvPr/>
          </p:nvSpPr>
          <p:spPr bwMode="auto">
            <a:xfrm>
              <a:off x="2815" y="378"/>
              <a:ext cx="496" cy="495"/>
            </a:xfrm>
            <a:prstGeom prst="rect">
              <a:avLst/>
            </a:prstGeom>
            <a:solidFill>
              <a:srgbClr val="FFFFFF"/>
            </a:solidFill>
            <a:ln w="57240" cap="sq">
              <a:solidFill>
                <a:srgbClr val="00B050"/>
              </a:solidFill>
              <a:miter lim="800000"/>
              <a:headEnd/>
              <a:tailEnd/>
            </a:ln>
            <a:effectLst/>
          </p:spPr>
          <p:txBody>
            <a:bodyPr wrap="none" anchor="ctr"/>
            <a:lstStyle/>
            <a:p>
              <a:endParaRPr lang="fr-FR"/>
            </a:p>
          </p:txBody>
        </p:sp>
        <p:sp>
          <p:nvSpPr>
            <p:cNvPr id="33" name="Rectangle 32">
              <a:extLst>
                <a:ext uri="{FF2B5EF4-FFF2-40B4-BE49-F238E27FC236}">
                  <a16:creationId xmlns:a16="http://schemas.microsoft.com/office/drawing/2014/main" id="{AEF6372C-DAA7-4968-AA37-CE8294B87A3F}"/>
                </a:ext>
              </a:extLst>
            </p:cNvPr>
            <p:cNvSpPr>
              <a:spLocks noChangeArrowheads="1"/>
            </p:cNvSpPr>
            <p:nvPr/>
          </p:nvSpPr>
          <p:spPr bwMode="auto">
            <a:xfrm>
              <a:off x="45" y="4020"/>
              <a:ext cx="5100" cy="297"/>
            </a:xfrm>
            <a:prstGeom prst="rect">
              <a:avLst/>
            </a:prstGeom>
            <a:solidFill>
              <a:srgbClr val="00B050"/>
            </a:solidFill>
            <a:ln w="25560" cap="sq">
              <a:solidFill>
                <a:srgbClr val="00B050"/>
              </a:solidFill>
              <a:miter lim="800000"/>
              <a:headEnd/>
              <a:tailEnd/>
            </a:ln>
            <a:effectLst/>
          </p:spPr>
          <p:txBody>
            <a:bodyPr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2400" b="1">
                  <a:solidFill>
                    <a:srgbClr val="FFFFFF"/>
                  </a:solidFill>
                  <a:latin typeface="Tahoma" pitchFamily="32" charset="0"/>
                  <a:cs typeface="Tahoma" pitchFamily="32" charset="0"/>
                </a:rPr>
                <a:t>MOINS DE TROIS MINUTES POUR AGIR</a:t>
              </a:r>
            </a:p>
          </p:txBody>
        </p:sp>
        <p:sp>
          <p:nvSpPr>
            <p:cNvPr id="34" name="Line 33">
              <a:extLst>
                <a:ext uri="{FF2B5EF4-FFF2-40B4-BE49-F238E27FC236}">
                  <a16:creationId xmlns:a16="http://schemas.microsoft.com/office/drawing/2014/main" id="{42B37526-99BB-4EA3-BF4A-E4F637F19487}"/>
                </a:ext>
              </a:extLst>
            </p:cNvPr>
            <p:cNvSpPr>
              <a:spLocks noChangeShapeType="1"/>
            </p:cNvSpPr>
            <p:nvPr/>
          </p:nvSpPr>
          <p:spPr bwMode="auto">
            <a:xfrm>
              <a:off x="5147" y="3778"/>
              <a:ext cx="0" cy="541"/>
            </a:xfrm>
            <a:prstGeom prst="line">
              <a:avLst/>
            </a:prstGeom>
            <a:noFill/>
            <a:ln w="57240" cap="sq">
              <a:solidFill>
                <a:srgbClr val="00B050"/>
              </a:solidFill>
              <a:miter lim="800000"/>
              <a:headEnd/>
              <a:tailEnd/>
            </a:ln>
            <a:effectLst/>
          </p:spPr>
          <p:txBody>
            <a:bodyPr/>
            <a:lstStyle/>
            <a:p>
              <a:endParaRPr lang="fr-FR"/>
            </a:p>
          </p:txBody>
        </p:sp>
        <p:sp>
          <p:nvSpPr>
            <p:cNvPr id="35" name="Line 34">
              <a:extLst>
                <a:ext uri="{FF2B5EF4-FFF2-40B4-BE49-F238E27FC236}">
                  <a16:creationId xmlns:a16="http://schemas.microsoft.com/office/drawing/2014/main" id="{744FC843-DBA1-4D19-A677-B4F25008FE93}"/>
                </a:ext>
              </a:extLst>
            </p:cNvPr>
            <p:cNvSpPr>
              <a:spLocks noChangeShapeType="1"/>
            </p:cNvSpPr>
            <p:nvPr/>
          </p:nvSpPr>
          <p:spPr bwMode="auto">
            <a:xfrm>
              <a:off x="33" y="3778"/>
              <a:ext cx="0" cy="541"/>
            </a:xfrm>
            <a:prstGeom prst="line">
              <a:avLst/>
            </a:prstGeom>
            <a:noFill/>
            <a:ln w="57240" cap="sq">
              <a:solidFill>
                <a:srgbClr val="00B050"/>
              </a:solidFill>
              <a:miter lim="800000"/>
              <a:headEnd/>
              <a:tailEnd/>
            </a:ln>
            <a:effectLst/>
          </p:spPr>
          <p:txBody>
            <a:bodyPr/>
            <a:lstStyle/>
            <a:p>
              <a:endParaRPr lang="fr-FR"/>
            </a:p>
          </p:txBody>
        </p:sp>
        <p:sp>
          <p:nvSpPr>
            <p:cNvPr id="36" name="Line 35">
              <a:extLst>
                <a:ext uri="{FF2B5EF4-FFF2-40B4-BE49-F238E27FC236}">
                  <a16:creationId xmlns:a16="http://schemas.microsoft.com/office/drawing/2014/main" id="{6BECB6FF-0D47-4EF1-ACAB-C97015F924CE}"/>
                </a:ext>
              </a:extLst>
            </p:cNvPr>
            <p:cNvSpPr>
              <a:spLocks noChangeShapeType="1"/>
            </p:cNvSpPr>
            <p:nvPr/>
          </p:nvSpPr>
          <p:spPr bwMode="auto">
            <a:xfrm>
              <a:off x="5435" y="2931"/>
              <a:ext cx="1" cy="497"/>
            </a:xfrm>
            <a:prstGeom prst="line">
              <a:avLst/>
            </a:prstGeom>
            <a:noFill/>
            <a:ln w="57240" cap="sq">
              <a:solidFill>
                <a:srgbClr val="00B050"/>
              </a:solidFill>
              <a:miter lim="800000"/>
              <a:headEnd/>
              <a:tailEnd/>
            </a:ln>
            <a:effectLst/>
          </p:spPr>
          <p:txBody>
            <a:bodyPr/>
            <a:lstStyle/>
            <a:p>
              <a:endParaRPr lang="fr-FR"/>
            </a:p>
          </p:txBody>
        </p:sp>
        <p:sp>
          <p:nvSpPr>
            <p:cNvPr id="37" name="Line 36">
              <a:extLst>
                <a:ext uri="{FF2B5EF4-FFF2-40B4-BE49-F238E27FC236}">
                  <a16:creationId xmlns:a16="http://schemas.microsoft.com/office/drawing/2014/main" id="{84BAD330-4602-40D6-BD6A-C0339B9973E3}"/>
                </a:ext>
              </a:extLst>
            </p:cNvPr>
            <p:cNvSpPr>
              <a:spLocks noChangeShapeType="1"/>
            </p:cNvSpPr>
            <p:nvPr/>
          </p:nvSpPr>
          <p:spPr bwMode="auto">
            <a:xfrm>
              <a:off x="4845" y="2931"/>
              <a:ext cx="1" cy="497"/>
            </a:xfrm>
            <a:prstGeom prst="line">
              <a:avLst/>
            </a:prstGeom>
            <a:noFill/>
            <a:ln w="57240" cap="sq">
              <a:solidFill>
                <a:srgbClr val="00B050"/>
              </a:solidFill>
              <a:miter lim="800000"/>
              <a:headEnd/>
              <a:tailEnd/>
            </a:ln>
            <a:effectLst/>
          </p:spPr>
          <p:txBody>
            <a:bodyPr/>
            <a:lstStyle/>
            <a:p>
              <a:endParaRPr lang="fr-FR"/>
            </a:p>
          </p:txBody>
        </p:sp>
        <p:sp>
          <p:nvSpPr>
            <p:cNvPr id="38" name="Line 37">
              <a:extLst>
                <a:ext uri="{FF2B5EF4-FFF2-40B4-BE49-F238E27FC236}">
                  <a16:creationId xmlns:a16="http://schemas.microsoft.com/office/drawing/2014/main" id="{77EF7D0F-8DD5-48F8-9B45-63E366D2AC02}"/>
                </a:ext>
              </a:extLst>
            </p:cNvPr>
            <p:cNvSpPr>
              <a:spLocks noChangeShapeType="1"/>
            </p:cNvSpPr>
            <p:nvPr/>
          </p:nvSpPr>
          <p:spPr bwMode="auto">
            <a:xfrm>
              <a:off x="4306" y="2931"/>
              <a:ext cx="1" cy="497"/>
            </a:xfrm>
            <a:prstGeom prst="line">
              <a:avLst/>
            </a:prstGeom>
            <a:noFill/>
            <a:ln w="57240" cap="sq">
              <a:solidFill>
                <a:srgbClr val="00B050"/>
              </a:solidFill>
              <a:miter lim="800000"/>
              <a:headEnd/>
              <a:tailEnd/>
            </a:ln>
            <a:effectLst/>
          </p:spPr>
          <p:txBody>
            <a:bodyPr/>
            <a:lstStyle/>
            <a:p>
              <a:endParaRPr lang="fr-FR"/>
            </a:p>
          </p:txBody>
        </p:sp>
        <p:sp>
          <p:nvSpPr>
            <p:cNvPr id="39" name="Line 38">
              <a:extLst>
                <a:ext uri="{FF2B5EF4-FFF2-40B4-BE49-F238E27FC236}">
                  <a16:creationId xmlns:a16="http://schemas.microsoft.com/office/drawing/2014/main" id="{D197D291-8A9E-4652-80D7-FEFBB5CAB5F4}"/>
                </a:ext>
              </a:extLst>
            </p:cNvPr>
            <p:cNvSpPr>
              <a:spLocks noChangeShapeType="1"/>
            </p:cNvSpPr>
            <p:nvPr/>
          </p:nvSpPr>
          <p:spPr bwMode="auto">
            <a:xfrm>
              <a:off x="3711" y="2931"/>
              <a:ext cx="1" cy="497"/>
            </a:xfrm>
            <a:prstGeom prst="line">
              <a:avLst/>
            </a:prstGeom>
            <a:noFill/>
            <a:ln w="57240" cap="sq">
              <a:solidFill>
                <a:srgbClr val="00B050"/>
              </a:solidFill>
              <a:miter lim="800000"/>
              <a:headEnd/>
              <a:tailEnd/>
            </a:ln>
            <a:effectLst/>
          </p:spPr>
          <p:txBody>
            <a:bodyPr/>
            <a:lstStyle/>
            <a:p>
              <a:endParaRPr lang="fr-FR"/>
            </a:p>
          </p:txBody>
        </p:sp>
        <p:sp>
          <p:nvSpPr>
            <p:cNvPr id="40" name="Line 39">
              <a:extLst>
                <a:ext uri="{FF2B5EF4-FFF2-40B4-BE49-F238E27FC236}">
                  <a16:creationId xmlns:a16="http://schemas.microsoft.com/office/drawing/2014/main" id="{D6784F6E-6E52-4DB4-B004-7CFA39B7C540}"/>
                </a:ext>
              </a:extLst>
            </p:cNvPr>
            <p:cNvSpPr>
              <a:spLocks noChangeShapeType="1"/>
            </p:cNvSpPr>
            <p:nvPr/>
          </p:nvSpPr>
          <p:spPr bwMode="auto">
            <a:xfrm>
              <a:off x="3173" y="2931"/>
              <a:ext cx="1" cy="497"/>
            </a:xfrm>
            <a:prstGeom prst="line">
              <a:avLst/>
            </a:prstGeom>
            <a:noFill/>
            <a:ln w="57240" cap="sq">
              <a:solidFill>
                <a:srgbClr val="00B050"/>
              </a:solidFill>
              <a:miter lim="800000"/>
              <a:headEnd/>
              <a:tailEnd/>
            </a:ln>
            <a:effectLst/>
          </p:spPr>
          <p:txBody>
            <a:bodyPr/>
            <a:lstStyle/>
            <a:p>
              <a:endParaRPr lang="fr-FR"/>
            </a:p>
          </p:txBody>
        </p:sp>
        <p:sp>
          <p:nvSpPr>
            <p:cNvPr id="41" name="Line 40">
              <a:extLst>
                <a:ext uri="{FF2B5EF4-FFF2-40B4-BE49-F238E27FC236}">
                  <a16:creationId xmlns:a16="http://schemas.microsoft.com/office/drawing/2014/main" id="{2EA6D4DB-343B-4A3A-8850-DC7E31D98E8B}"/>
                </a:ext>
              </a:extLst>
            </p:cNvPr>
            <p:cNvSpPr>
              <a:spLocks noChangeShapeType="1"/>
            </p:cNvSpPr>
            <p:nvPr/>
          </p:nvSpPr>
          <p:spPr bwMode="auto">
            <a:xfrm>
              <a:off x="2573" y="2931"/>
              <a:ext cx="1" cy="497"/>
            </a:xfrm>
            <a:prstGeom prst="line">
              <a:avLst/>
            </a:prstGeom>
            <a:noFill/>
            <a:ln w="57240" cap="sq">
              <a:solidFill>
                <a:srgbClr val="00B050"/>
              </a:solidFill>
              <a:miter lim="800000"/>
              <a:headEnd/>
              <a:tailEnd/>
            </a:ln>
            <a:effectLst/>
          </p:spPr>
          <p:txBody>
            <a:bodyPr/>
            <a:lstStyle/>
            <a:p>
              <a:endParaRPr lang="fr-FR"/>
            </a:p>
          </p:txBody>
        </p:sp>
        <p:sp>
          <p:nvSpPr>
            <p:cNvPr id="42" name="Line 41">
              <a:extLst>
                <a:ext uri="{FF2B5EF4-FFF2-40B4-BE49-F238E27FC236}">
                  <a16:creationId xmlns:a16="http://schemas.microsoft.com/office/drawing/2014/main" id="{A7A2876D-CAE2-47D6-B0FC-21C2ACFCF507}"/>
                </a:ext>
              </a:extLst>
            </p:cNvPr>
            <p:cNvSpPr>
              <a:spLocks noChangeShapeType="1"/>
            </p:cNvSpPr>
            <p:nvPr/>
          </p:nvSpPr>
          <p:spPr bwMode="auto">
            <a:xfrm>
              <a:off x="2035" y="2931"/>
              <a:ext cx="1" cy="497"/>
            </a:xfrm>
            <a:prstGeom prst="line">
              <a:avLst/>
            </a:prstGeom>
            <a:noFill/>
            <a:ln w="57240" cap="sq">
              <a:solidFill>
                <a:srgbClr val="00B050"/>
              </a:solidFill>
              <a:miter lim="800000"/>
              <a:headEnd/>
              <a:tailEnd/>
            </a:ln>
            <a:effectLst/>
          </p:spPr>
          <p:txBody>
            <a:bodyPr/>
            <a:lstStyle/>
            <a:p>
              <a:endParaRPr lang="fr-FR"/>
            </a:p>
          </p:txBody>
        </p:sp>
        <p:sp>
          <p:nvSpPr>
            <p:cNvPr id="43" name="Line 42">
              <a:extLst>
                <a:ext uri="{FF2B5EF4-FFF2-40B4-BE49-F238E27FC236}">
                  <a16:creationId xmlns:a16="http://schemas.microsoft.com/office/drawing/2014/main" id="{FC509405-459A-41B2-87AA-2A0B64399115}"/>
                </a:ext>
              </a:extLst>
            </p:cNvPr>
            <p:cNvSpPr>
              <a:spLocks noChangeShapeType="1"/>
            </p:cNvSpPr>
            <p:nvPr/>
          </p:nvSpPr>
          <p:spPr bwMode="auto">
            <a:xfrm>
              <a:off x="887" y="1630"/>
              <a:ext cx="0" cy="1798"/>
            </a:xfrm>
            <a:prstGeom prst="line">
              <a:avLst/>
            </a:prstGeom>
            <a:noFill/>
            <a:ln w="57240" cap="sq">
              <a:solidFill>
                <a:srgbClr val="00B050"/>
              </a:solidFill>
              <a:miter lim="800000"/>
              <a:headEnd/>
              <a:tailEnd/>
            </a:ln>
            <a:effectLst/>
          </p:spPr>
          <p:txBody>
            <a:bodyPr/>
            <a:lstStyle/>
            <a:p>
              <a:endParaRPr lang="fr-FR"/>
            </a:p>
          </p:txBody>
        </p:sp>
        <p:sp>
          <p:nvSpPr>
            <p:cNvPr id="44" name="Line 43">
              <a:extLst>
                <a:ext uri="{FF2B5EF4-FFF2-40B4-BE49-F238E27FC236}">
                  <a16:creationId xmlns:a16="http://schemas.microsoft.com/office/drawing/2014/main" id="{BE6D7973-0460-43C6-9F6F-7933500530CA}"/>
                </a:ext>
              </a:extLst>
            </p:cNvPr>
            <p:cNvSpPr>
              <a:spLocks noChangeShapeType="1"/>
            </p:cNvSpPr>
            <p:nvPr/>
          </p:nvSpPr>
          <p:spPr bwMode="auto">
            <a:xfrm>
              <a:off x="1433" y="3160"/>
              <a:ext cx="0" cy="268"/>
            </a:xfrm>
            <a:prstGeom prst="line">
              <a:avLst/>
            </a:prstGeom>
            <a:noFill/>
            <a:ln w="57240" cap="sq">
              <a:solidFill>
                <a:srgbClr val="00B050"/>
              </a:solidFill>
              <a:miter lim="800000"/>
              <a:headEnd/>
              <a:tailEnd/>
            </a:ln>
            <a:effectLst/>
          </p:spPr>
          <p:txBody>
            <a:bodyPr/>
            <a:lstStyle/>
            <a:p>
              <a:endParaRPr lang="fr-FR"/>
            </a:p>
          </p:txBody>
        </p:sp>
        <p:sp>
          <p:nvSpPr>
            <p:cNvPr id="45" name="Line 44">
              <a:extLst>
                <a:ext uri="{FF2B5EF4-FFF2-40B4-BE49-F238E27FC236}">
                  <a16:creationId xmlns:a16="http://schemas.microsoft.com/office/drawing/2014/main" id="{0BFE47EB-8D3A-461B-BB22-8D91EDCED51E}"/>
                </a:ext>
              </a:extLst>
            </p:cNvPr>
            <p:cNvSpPr>
              <a:spLocks noChangeShapeType="1"/>
            </p:cNvSpPr>
            <p:nvPr/>
          </p:nvSpPr>
          <p:spPr bwMode="auto">
            <a:xfrm>
              <a:off x="340" y="3158"/>
              <a:ext cx="0" cy="267"/>
            </a:xfrm>
            <a:prstGeom prst="line">
              <a:avLst/>
            </a:prstGeom>
            <a:noFill/>
            <a:ln w="57240" cap="sq">
              <a:solidFill>
                <a:srgbClr val="00B050"/>
              </a:solidFill>
              <a:miter lim="800000"/>
              <a:headEnd/>
              <a:tailEnd/>
            </a:ln>
            <a:effectLst/>
          </p:spPr>
          <p:txBody>
            <a:bodyPr/>
            <a:lstStyle/>
            <a:p>
              <a:endParaRPr lang="fr-FR"/>
            </a:p>
          </p:txBody>
        </p:sp>
        <p:sp>
          <p:nvSpPr>
            <p:cNvPr id="46" name="Line 45">
              <a:extLst>
                <a:ext uri="{FF2B5EF4-FFF2-40B4-BE49-F238E27FC236}">
                  <a16:creationId xmlns:a16="http://schemas.microsoft.com/office/drawing/2014/main" id="{A3942981-CE69-4F27-82C8-7A8A87FEA804}"/>
                </a:ext>
              </a:extLst>
            </p:cNvPr>
            <p:cNvSpPr>
              <a:spLocks noChangeShapeType="1"/>
            </p:cNvSpPr>
            <p:nvPr/>
          </p:nvSpPr>
          <p:spPr bwMode="auto">
            <a:xfrm>
              <a:off x="2033" y="2165"/>
              <a:ext cx="0" cy="267"/>
            </a:xfrm>
            <a:prstGeom prst="line">
              <a:avLst/>
            </a:prstGeom>
            <a:noFill/>
            <a:ln w="57240" cap="sq">
              <a:solidFill>
                <a:srgbClr val="00B050"/>
              </a:solidFill>
              <a:miter lim="800000"/>
              <a:headEnd/>
              <a:tailEnd/>
            </a:ln>
            <a:effectLst/>
          </p:spPr>
          <p:txBody>
            <a:bodyPr/>
            <a:lstStyle/>
            <a:p>
              <a:endParaRPr lang="fr-FR"/>
            </a:p>
          </p:txBody>
        </p:sp>
        <p:sp>
          <p:nvSpPr>
            <p:cNvPr id="47" name="Line 46">
              <a:extLst>
                <a:ext uri="{FF2B5EF4-FFF2-40B4-BE49-F238E27FC236}">
                  <a16:creationId xmlns:a16="http://schemas.microsoft.com/office/drawing/2014/main" id="{8F735EC4-95FF-4080-9FE7-3DD0D8F5BC29}"/>
                </a:ext>
              </a:extLst>
            </p:cNvPr>
            <p:cNvSpPr>
              <a:spLocks noChangeShapeType="1"/>
            </p:cNvSpPr>
            <p:nvPr/>
          </p:nvSpPr>
          <p:spPr bwMode="auto">
            <a:xfrm>
              <a:off x="2578" y="2167"/>
              <a:ext cx="0" cy="267"/>
            </a:xfrm>
            <a:prstGeom prst="line">
              <a:avLst/>
            </a:prstGeom>
            <a:noFill/>
            <a:ln w="57240" cap="sq">
              <a:solidFill>
                <a:srgbClr val="00B050"/>
              </a:solidFill>
              <a:miter lim="800000"/>
              <a:headEnd/>
              <a:tailEnd/>
            </a:ln>
            <a:effectLst/>
          </p:spPr>
          <p:txBody>
            <a:bodyPr/>
            <a:lstStyle/>
            <a:p>
              <a:endParaRPr lang="fr-FR"/>
            </a:p>
          </p:txBody>
        </p:sp>
        <p:sp>
          <p:nvSpPr>
            <p:cNvPr id="48" name="Line 47">
              <a:extLst>
                <a:ext uri="{FF2B5EF4-FFF2-40B4-BE49-F238E27FC236}">
                  <a16:creationId xmlns:a16="http://schemas.microsoft.com/office/drawing/2014/main" id="{FE31C89B-F68F-4EF7-BDC2-465ED52EDD49}"/>
                </a:ext>
              </a:extLst>
            </p:cNvPr>
            <p:cNvSpPr>
              <a:spLocks noChangeShapeType="1"/>
            </p:cNvSpPr>
            <p:nvPr/>
          </p:nvSpPr>
          <p:spPr bwMode="auto">
            <a:xfrm>
              <a:off x="5440" y="2165"/>
              <a:ext cx="0" cy="267"/>
            </a:xfrm>
            <a:prstGeom prst="line">
              <a:avLst/>
            </a:prstGeom>
            <a:noFill/>
            <a:ln w="57240" cap="sq">
              <a:solidFill>
                <a:srgbClr val="00B050"/>
              </a:solidFill>
              <a:miter lim="800000"/>
              <a:headEnd/>
              <a:tailEnd/>
            </a:ln>
            <a:effectLst/>
          </p:spPr>
          <p:txBody>
            <a:bodyPr/>
            <a:lstStyle/>
            <a:p>
              <a:endParaRPr lang="fr-FR"/>
            </a:p>
          </p:txBody>
        </p:sp>
        <p:sp>
          <p:nvSpPr>
            <p:cNvPr id="49" name="Line 48">
              <a:extLst>
                <a:ext uri="{FF2B5EF4-FFF2-40B4-BE49-F238E27FC236}">
                  <a16:creationId xmlns:a16="http://schemas.microsoft.com/office/drawing/2014/main" id="{94D75531-3760-48AC-BF25-49DF5D837A25}"/>
                </a:ext>
              </a:extLst>
            </p:cNvPr>
            <p:cNvSpPr>
              <a:spLocks noChangeShapeType="1"/>
            </p:cNvSpPr>
            <p:nvPr/>
          </p:nvSpPr>
          <p:spPr bwMode="auto">
            <a:xfrm>
              <a:off x="4850" y="2160"/>
              <a:ext cx="0" cy="267"/>
            </a:xfrm>
            <a:prstGeom prst="line">
              <a:avLst/>
            </a:prstGeom>
            <a:noFill/>
            <a:ln w="57240" cap="sq">
              <a:solidFill>
                <a:srgbClr val="00B050"/>
              </a:solidFill>
              <a:miter lim="800000"/>
              <a:headEnd/>
              <a:tailEnd/>
            </a:ln>
            <a:effectLst/>
          </p:spPr>
          <p:txBody>
            <a:bodyPr/>
            <a:lstStyle/>
            <a:p>
              <a:endParaRPr lang="fr-FR"/>
            </a:p>
          </p:txBody>
        </p:sp>
        <p:sp>
          <p:nvSpPr>
            <p:cNvPr id="50" name="Line 49">
              <a:extLst>
                <a:ext uri="{FF2B5EF4-FFF2-40B4-BE49-F238E27FC236}">
                  <a16:creationId xmlns:a16="http://schemas.microsoft.com/office/drawing/2014/main" id="{9776616F-E9D1-4C02-B2B4-EBDB6C4E80F0}"/>
                </a:ext>
              </a:extLst>
            </p:cNvPr>
            <p:cNvSpPr>
              <a:spLocks noChangeShapeType="1"/>
            </p:cNvSpPr>
            <p:nvPr/>
          </p:nvSpPr>
          <p:spPr bwMode="auto">
            <a:xfrm>
              <a:off x="4311" y="2167"/>
              <a:ext cx="0" cy="267"/>
            </a:xfrm>
            <a:prstGeom prst="line">
              <a:avLst/>
            </a:prstGeom>
            <a:noFill/>
            <a:ln w="57240" cap="sq">
              <a:solidFill>
                <a:srgbClr val="00B050"/>
              </a:solidFill>
              <a:miter lim="800000"/>
              <a:headEnd/>
              <a:tailEnd/>
            </a:ln>
            <a:effectLst/>
          </p:spPr>
          <p:txBody>
            <a:bodyPr/>
            <a:lstStyle/>
            <a:p>
              <a:endParaRPr lang="fr-FR"/>
            </a:p>
          </p:txBody>
        </p:sp>
        <p:sp>
          <p:nvSpPr>
            <p:cNvPr id="51" name="Line 50">
              <a:extLst>
                <a:ext uri="{FF2B5EF4-FFF2-40B4-BE49-F238E27FC236}">
                  <a16:creationId xmlns:a16="http://schemas.microsoft.com/office/drawing/2014/main" id="{0A48C4B7-6CCC-4095-9CAF-D8058D6EFD98}"/>
                </a:ext>
              </a:extLst>
            </p:cNvPr>
            <p:cNvSpPr>
              <a:spLocks noChangeShapeType="1"/>
            </p:cNvSpPr>
            <p:nvPr/>
          </p:nvSpPr>
          <p:spPr bwMode="auto">
            <a:xfrm>
              <a:off x="3717" y="2167"/>
              <a:ext cx="0" cy="267"/>
            </a:xfrm>
            <a:prstGeom prst="line">
              <a:avLst/>
            </a:prstGeom>
            <a:noFill/>
            <a:ln w="57240" cap="sq">
              <a:solidFill>
                <a:srgbClr val="00B050"/>
              </a:solidFill>
              <a:miter lim="800000"/>
              <a:headEnd/>
              <a:tailEnd/>
            </a:ln>
            <a:effectLst/>
          </p:spPr>
          <p:txBody>
            <a:bodyPr/>
            <a:lstStyle/>
            <a:p>
              <a:endParaRPr lang="fr-FR"/>
            </a:p>
          </p:txBody>
        </p:sp>
        <p:sp>
          <p:nvSpPr>
            <p:cNvPr id="52" name="Line 51">
              <a:extLst>
                <a:ext uri="{FF2B5EF4-FFF2-40B4-BE49-F238E27FC236}">
                  <a16:creationId xmlns:a16="http://schemas.microsoft.com/office/drawing/2014/main" id="{4A13CE56-686E-4C72-86EC-6A990C1F343F}"/>
                </a:ext>
              </a:extLst>
            </p:cNvPr>
            <p:cNvSpPr>
              <a:spLocks noChangeShapeType="1"/>
            </p:cNvSpPr>
            <p:nvPr/>
          </p:nvSpPr>
          <p:spPr bwMode="auto">
            <a:xfrm>
              <a:off x="3182" y="2165"/>
              <a:ext cx="0" cy="267"/>
            </a:xfrm>
            <a:prstGeom prst="line">
              <a:avLst/>
            </a:prstGeom>
            <a:noFill/>
            <a:ln w="57240" cap="sq">
              <a:solidFill>
                <a:srgbClr val="00B050"/>
              </a:solidFill>
              <a:miter lim="800000"/>
              <a:headEnd/>
              <a:tailEnd/>
            </a:ln>
            <a:effectLst/>
          </p:spPr>
          <p:txBody>
            <a:bodyPr/>
            <a:lstStyle/>
            <a:p>
              <a:endParaRPr lang="fr-FR"/>
            </a:p>
          </p:txBody>
        </p:sp>
        <p:sp>
          <p:nvSpPr>
            <p:cNvPr id="53" name="Line 52">
              <a:extLst>
                <a:ext uri="{FF2B5EF4-FFF2-40B4-BE49-F238E27FC236}">
                  <a16:creationId xmlns:a16="http://schemas.microsoft.com/office/drawing/2014/main" id="{7BA12D79-EBD6-4B41-B013-A1CC37EA6E3C}"/>
                </a:ext>
              </a:extLst>
            </p:cNvPr>
            <p:cNvSpPr>
              <a:spLocks noChangeShapeType="1"/>
            </p:cNvSpPr>
            <p:nvPr/>
          </p:nvSpPr>
          <p:spPr bwMode="auto">
            <a:xfrm>
              <a:off x="3440" y="1119"/>
              <a:ext cx="0" cy="267"/>
            </a:xfrm>
            <a:prstGeom prst="line">
              <a:avLst/>
            </a:prstGeom>
            <a:noFill/>
            <a:ln w="57240" cap="sq">
              <a:solidFill>
                <a:srgbClr val="00B050"/>
              </a:solidFill>
              <a:miter lim="800000"/>
              <a:headEnd/>
              <a:tailEnd/>
            </a:ln>
            <a:effectLst/>
          </p:spPr>
          <p:txBody>
            <a:bodyPr/>
            <a:lstStyle/>
            <a:p>
              <a:endParaRPr lang="fr-FR"/>
            </a:p>
          </p:txBody>
        </p:sp>
        <p:sp>
          <p:nvSpPr>
            <p:cNvPr id="54" name="Line 53">
              <a:extLst>
                <a:ext uri="{FF2B5EF4-FFF2-40B4-BE49-F238E27FC236}">
                  <a16:creationId xmlns:a16="http://schemas.microsoft.com/office/drawing/2014/main" id="{8BA4F5B9-D8C9-463C-B38A-555964B3E922}"/>
                </a:ext>
              </a:extLst>
            </p:cNvPr>
            <p:cNvSpPr>
              <a:spLocks noChangeShapeType="1"/>
            </p:cNvSpPr>
            <p:nvPr/>
          </p:nvSpPr>
          <p:spPr bwMode="auto">
            <a:xfrm>
              <a:off x="4850" y="1119"/>
              <a:ext cx="0" cy="267"/>
            </a:xfrm>
            <a:prstGeom prst="line">
              <a:avLst/>
            </a:prstGeom>
            <a:noFill/>
            <a:ln w="57240" cap="sq">
              <a:solidFill>
                <a:srgbClr val="00B050"/>
              </a:solidFill>
              <a:miter lim="800000"/>
              <a:headEnd/>
              <a:tailEnd/>
            </a:ln>
            <a:effectLst/>
          </p:spPr>
          <p:txBody>
            <a:bodyPr/>
            <a:lstStyle/>
            <a:p>
              <a:endParaRPr lang="fr-FR"/>
            </a:p>
          </p:txBody>
        </p:sp>
        <p:sp>
          <p:nvSpPr>
            <p:cNvPr id="55" name="Line 54">
              <a:extLst>
                <a:ext uri="{FF2B5EF4-FFF2-40B4-BE49-F238E27FC236}">
                  <a16:creationId xmlns:a16="http://schemas.microsoft.com/office/drawing/2014/main" id="{21A27F50-9B85-4DE9-B68B-45BA423EAA27}"/>
                </a:ext>
              </a:extLst>
            </p:cNvPr>
            <p:cNvSpPr>
              <a:spLocks noChangeShapeType="1"/>
            </p:cNvSpPr>
            <p:nvPr/>
          </p:nvSpPr>
          <p:spPr bwMode="auto">
            <a:xfrm>
              <a:off x="3061" y="876"/>
              <a:ext cx="0" cy="268"/>
            </a:xfrm>
            <a:prstGeom prst="line">
              <a:avLst/>
            </a:prstGeom>
            <a:noFill/>
            <a:ln w="57240" cap="sq">
              <a:solidFill>
                <a:srgbClr val="00B050"/>
              </a:solidFill>
              <a:miter lim="800000"/>
              <a:headEnd/>
              <a:tailEnd/>
            </a:ln>
            <a:effectLst/>
          </p:spPr>
          <p:txBody>
            <a:bodyPr/>
            <a:lstStyle/>
            <a:p>
              <a:endParaRPr lang="fr-FR"/>
            </a:p>
          </p:txBody>
        </p:sp>
        <p:sp>
          <p:nvSpPr>
            <p:cNvPr id="56" name="Line 55">
              <a:extLst>
                <a:ext uri="{FF2B5EF4-FFF2-40B4-BE49-F238E27FC236}">
                  <a16:creationId xmlns:a16="http://schemas.microsoft.com/office/drawing/2014/main" id="{A415818C-B6FF-41D9-B83D-D89E63F5BC4A}"/>
                </a:ext>
              </a:extLst>
            </p:cNvPr>
            <p:cNvSpPr>
              <a:spLocks noChangeShapeType="1"/>
            </p:cNvSpPr>
            <p:nvPr/>
          </p:nvSpPr>
          <p:spPr bwMode="auto">
            <a:xfrm>
              <a:off x="884" y="892"/>
              <a:ext cx="0" cy="267"/>
            </a:xfrm>
            <a:prstGeom prst="line">
              <a:avLst/>
            </a:prstGeom>
            <a:noFill/>
            <a:ln w="57240" cap="sq">
              <a:solidFill>
                <a:srgbClr val="00B050"/>
              </a:solidFill>
              <a:miter lim="800000"/>
              <a:headEnd/>
              <a:tailEnd/>
            </a:ln>
            <a:effectLst/>
          </p:spPr>
          <p:txBody>
            <a:bodyPr/>
            <a:lstStyle/>
            <a:p>
              <a:endParaRPr lang="fr-FR"/>
            </a:p>
          </p:txBody>
        </p:sp>
        <p:sp>
          <p:nvSpPr>
            <p:cNvPr id="57" name="Line 56">
              <a:extLst>
                <a:ext uri="{FF2B5EF4-FFF2-40B4-BE49-F238E27FC236}">
                  <a16:creationId xmlns:a16="http://schemas.microsoft.com/office/drawing/2014/main" id="{75EE519C-1900-42F4-B03A-49FC8E54EAFD}"/>
                </a:ext>
              </a:extLst>
            </p:cNvPr>
            <p:cNvSpPr>
              <a:spLocks noChangeShapeType="1"/>
            </p:cNvSpPr>
            <p:nvPr/>
          </p:nvSpPr>
          <p:spPr bwMode="auto">
            <a:xfrm>
              <a:off x="3439" y="1895"/>
              <a:ext cx="0" cy="268"/>
            </a:xfrm>
            <a:prstGeom prst="line">
              <a:avLst/>
            </a:prstGeom>
            <a:noFill/>
            <a:ln w="57240" cap="sq">
              <a:solidFill>
                <a:srgbClr val="00B050"/>
              </a:solidFill>
              <a:miter lim="800000"/>
              <a:headEnd/>
              <a:tailEnd/>
            </a:ln>
            <a:effectLst/>
          </p:spPr>
          <p:txBody>
            <a:bodyPr/>
            <a:lstStyle/>
            <a:p>
              <a:endParaRPr lang="fr-FR"/>
            </a:p>
          </p:txBody>
        </p:sp>
        <p:sp>
          <p:nvSpPr>
            <p:cNvPr id="58" name="Line 57">
              <a:extLst>
                <a:ext uri="{FF2B5EF4-FFF2-40B4-BE49-F238E27FC236}">
                  <a16:creationId xmlns:a16="http://schemas.microsoft.com/office/drawing/2014/main" id="{36E38108-1CEB-4D21-BE00-D49FCD81A31D}"/>
                </a:ext>
              </a:extLst>
            </p:cNvPr>
            <p:cNvSpPr>
              <a:spLocks noChangeShapeType="1"/>
            </p:cNvSpPr>
            <p:nvPr/>
          </p:nvSpPr>
          <p:spPr bwMode="auto">
            <a:xfrm>
              <a:off x="4850" y="1890"/>
              <a:ext cx="0" cy="267"/>
            </a:xfrm>
            <a:prstGeom prst="line">
              <a:avLst/>
            </a:prstGeom>
            <a:noFill/>
            <a:ln w="57240" cap="sq">
              <a:solidFill>
                <a:srgbClr val="00B050"/>
              </a:solidFill>
              <a:miter lim="800000"/>
              <a:headEnd/>
              <a:tailEnd/>
            </a:ln>
            <a:effectLst/>
          </p:spPr>
          <p:txBody>
            <a:bodyPr/>
            <a:lstStyle/>
            <a:p>
              <a:endParaRPr lang="fr-FR"/>
            </a:p>
          </p:txBody>
        </p:sp>
        <p:sp>
          <p:nvSpPr>
            <p:cNvPr id="59" name="Line 58">
              <a:extLst>
                <a:ext uri="{FF2B5EF4-FFF2-40B4-BE49-F238E27FC236}">
                  <a16:creationId xmlns:a16="http://schemas.microsoft.com/office/drawing/2014/main" id="{175DC1B4-DE80-4C2A-B6FE-AA6B2996CCBE}"/>
                </a:ext>
              </a:extLst>
            </p:cNvPr>
            <p:cNvSpPr>
              <a:spLocks noChangeShapeType="1"/>
            </p:cNvSpPr>
            <p:nvPr/>
          </p:nvSpPr>
          <p:spPr bwMode="auto">
            <a:xfrm flipH="1">
              <a:off x="2016" y="2182"/>
              <a:ext cx="579" cy="0"/>
            </a:xfrm>
            <a:prstGeom prst="line">
              <a:avLst/>
            </a:prstGeom>
            <a:noFill/>
            <a:ln w="57240" cap="sq">
              <a:solidFill>
                <a:srgbClr val="00B050"/>
              </a:solidFill>
              <a:miter lim="800000"/>
              <a:headEnd/>
              <a:tailEnd/>
            </a:ln>
            <a:effectLst/>
          </p:spPr>
          <p:txBody>
            <a:bodyPr/>
            <a:lstStyle/>
            <a:p>
              <a:endParaRPr lang="fr-FR"/>
            </a:p>
          </p:txBody>
        </p:sp>
        <p:sp>
          <p:nvSpPr>
            <p:cNvPr id="60" name="Line 59">
              <a:extLst>
                <a:ext uri="{FF2B5EF4-FFF2-40B4-BE49-F238E27FC236}">
                  <a16:creationId xmlns:a16="http://schemas.microsoft.com/office/drawing/2014/main" id="{A9DE4BBF-FF55-4F87-B149-DD62D29E3E7F}"/>
                </a:ext>
              </a:extLst>
            </p:cNvPr>
            <p:cNvSpPr>
              <a:spLocks noChangeShapeType="1"/>
            </p:cNvSpPr>
            <p:nvPr/>
          </p:nvSpPr>
          <p:spPr bwMode="auto">
            <a:xfrm flipH="1" flipV="1">
              <a:off x="3162" y="2177"/>
              <a:ext cx="572" cy="5"/>
            </a:xfrm>
            <a:prstGeom prst="line">
              <a:avLst/>
            </a:prstGeom>
            <a:noFill/>
            <a:ln w="57240" cap="sq">
              <a:solidFill>
                <a:srgbClr val="00B050"/>
              </a:solidFill>
              <a:miter lim="800000"/>
              <a:headEnd/>
              <a:tailEnd/>
            </a:ln>
            <a:effectLst/>
          </p:spPr>
          <p:txBody>
            <a:bodyPr/>
            <a:lstStyle/>
            <a:p>
              <a:endParaRPr lang="fr-FR"/>
            </a:p>
          </p:txBody>
        </p:sp>
        <p:sp>
          <p:nvSpPr>
            <p:cNvPr id="61" name="Line 60">
              <a:extLst>
                <a:ext uri="{FF2B5EF4-FFF2-40B4-BE49-F238E27FC236}">
                  <a16:creationId xmlns:a16="http://schemas.microsoft.com/office/drawing/2014/main" id="{5417FA32-E321-4D07-BC84-CF0B1766EB4F}"/>
                </a:ext>
              </a:extLst>
            </p:cNvPr>
            <p:cNvSpPr>
              <a:spLocks noChangeShapeType="1"/>
            </p:cNvSpPr>
            <p:nvPr/>
          </p:nvSpPr>
          <p:spPr bwMode="auto">
            <a:xfrm flipH="1">
              <a:off x="4291" y="2182"/>
              <a:ext cx="1166" cy="0"/>
            </a:xfrm>
            <a:prstGeom prst="line">
              <a:avLst/>
            </a:prstGeom>
            <a:noFill/>
            <a:ln w="57240" cap="sq">
              <a:solidFill>
                <a:srgbClr val="00B050"/>
              </a:solidFill>
              <a:miter lim="800000"/>
              <a:headEnd/>
              <a:tailEnd/>
            </a:ln>
            <a:effectLst/>
          </p:spPr>
          <p:txBody>
            <a:bodyPr/>
            <a:lstStyle/>
            <a:p>
              <a:endParaRPr lang="fr-FR"/>
            </a:p>
          </p:txBody>
        </p:sp>
        <p:sp>
          <p:nvSpPr>
            <p:cNvPr id="62" name="Line 61">
              <a:extLst>
                <a:ext uri="{FF2B5EF4-FFF2-40B4-BE49-F238E27FC236}">
                  <a16:creationId xmlns:a16="http://schemas.microsoft.com/office/drawing/2014/main" id="{5C7BABEE-1EAC-4603-AB3A-28786D6B88F1}"/>
                </a:ext>
              </a:extLst>
            </p:cNvPr>
            <p:cNvSpPr>
              <a:spLocks noChangeShapeType="1"/>
            </p:cNvSpPr>
            <p:nvPr/>
          </p:nvSpPr>
          <p:spPr bwMode="auto">
            <a:xfrm flipH="1" flipV="1">
              <a:off x="320" y="3171"/>
              <a:ext cx="1132" cy="6"/>
            </a:xfrm>
            <a:prstGeom prst="line">
              <a:avLst/>
            </a:prstGeom>
            <a:noFill/>
            <a:ln w="57240" cap="sq">
              <a:solidFill>
                <a:srgbClr val="00B050"/>
              </a:solidFill>
              <a:miter lim="800000"/>
              <a:headEnd/>
              <a:tailEnd/>
            </a:ln>
            <a:effectLst/>
          </p:spPr>
          <p:txBody>
            <a:bodyPr/>
            <a:lstStyle/>
            <a:p>
              <a:endParaRPr lang="fr-FR"/>
            </a:p>
          </p:txBody>
        </p:sp>
        <p:sp>
          <p:nvSpPr>
            <p:cNvPr id="63" name="Line 62">
              <a:extLst>
                <a:ext uri="{FF2B5EF4-FFF2-40B4-BE49-F238E27FC236}">
                  <a16:creationId xmlns:a16="http://schemas.microsoft.com/office/drawing/2014/main" id="{24CBE11F-8A14-4FE2-A4E9-CBEB52725D0C}"/>
                </a:ext>
              </a:extLst>
            </p:cNvPr>
            <p:cNvSpPr>
              <a:spLocks noChangeShapeType="1"/>
            </p:cNvSpPr>
            <p:nvPr/>
          </p:nvSpPr>
          <p:spPr bwMode="auto">
            <a:xfrm flipH="1">
              <a:off x="54" y="1142"/>
              <a:ext cx="1664" cy="1"/>
            </a:xfrm>
            <a:prstGeom prst="line">
              <a:avLst/>
            </a:prstGeom>
            <a:noFill/>
            <a:ln w="57240" cap="sq">
              <a:solidFill>
                <a:srgbClr val="00B050"/>
              </a:solidFill>
              <a:miter lim="800000"/>
              <a:headEnd/>
              <a:tailEnd/>
            </a:ln>
            <a:effectLst/>
          </p:spPr>
          <p:txBody>
            <a:bodyPr/>
            <a:lstStyle/>
            <a:p>
              <a:endParaRPr lang="fr-FR"/>
            </a:p>
          </p:txBody>
        </p:sp>
        <p:sp>
          <p:nvSpPr>
            <p:cNvPr id="64" name="Line 63">
              <a:extLst>
                <a:ext uri="{FF2B5EF4-FFF2-40B4-BE49-F238E27FC236}">
                  <a16:creationId xmlns:a16="http://schemas.microsoft.com/office/drawing/2014/main" id="{12B7D8F3-37AF-449F-8069-30334AECAE13}"/>
                </a:ext>
              </a:extLst>
            </p:cNvPr>
            <p:cNvSpPr>
              <a:spLocks noChangeShapeType="1"/>
            </p:cNvSpPr>
            <p:nvPr/>
          </p:nvSpPr>
          <p:spPr bwMode="auto">
            <a:xfrm flipH="1">
              <a:off x="1690" y="1130"/>
              <a:ext cx="11" cy="1578"/>
            </a:xfrm>
            <a:prstGeom prst="line">
              <a:avLst/>
            </a:prstGeom>
            <a:noFill/>
            <a:ln w="57240" cap="sq">
              <a:solidFill>
                <a:srgbClr val="00B050"/>
              </a:solidFill>
              <a:miter lim="800000"/>
              <a:headEnd/>
              <a:tailEnd/>
            </a:ln>
            <a:effectLst/>
          </p:spPr>
          <p:txBody>
            <a:bodyPr/>
            <a:lstStyle/>
            <a:p>
              <a:endParaRPr lang="fr-FR"/>
            </a:p>
          </p:txBody>
        </p:sp>
        <p:sp>
          <p:nvSpPr>
            <p:cNvPr id="65" name="Line 64">
              <a:extLst>
                <a:ext uri="{FF2B5EF4-FFF2-40B4-BE49-F238E27FC236}">
                  <a16:creationId xmlns:a16="http://schemas.microsoft.com/office/drawing/2014/main" id="{34B101DA-8BC6-42B6-B9EF-69B9A39FC9F3}"/>
                </a:ext>
              </a:extLst>
            </p:cNvPr>
            <p:cNvSpPr>
              <a:spLocks noChangeShapeType="1"/>
            </p:cNvSpPr>
            <p:nvPr/>
          </p:nvSpPr>
          <p:spPr bwMode="auto">
            <a:xfrm flipH="1">
              <a:off x="67" y="1133"/>
              <a:ext cx="8" cy="1575"/>
            </a:xfrm>
            <a:prstGeom prst="line">
              <a:avLst/>
            </a:prstGeom>
            <a:noFill/>
            <a:ln w="57240" cap="sq">
              <a:solidFill>
                <a:srgbClr val="00B050"/>
              </a:solidFill>
              <a:miter lim="800000"/>
              <a:headEnd/>
              <a:tailEnd/>
            </a:ln>
            <a:effectLst/>
          </p:spPr>
          <p:txBody>
            <a:bodyPr/>
            <a:lstStyle/>
            <a:p>
              <a:endParaRPr lang="fr-FR"/>
            </a:p>
          </p:txBody>
        </p:sp>
        <p:sp>
          <p:nvSpPr>
            <p:cNvPr id="66" name="Line 65">
              <a:extLst>
                <a:ext uri="{FF2B5EF4-FFF2-40B4-BE49-F238E27FC236}">
                  <a16:creationId xmlns:a16="http://schemas.microsoft.com/office/drawing/2014/main" id="{5B69452C-E43E-4F84-AF08-1C6C26BD77D1}"/>
                </a:ext>
              </a:extLst>
            </p:cNvPr>
            <p:cNvSpPr>
              <a:spLocks noChangeShapeType="1"/>
            </p:cNvSpPr>
            <p:nvPr/>
          </p:nvSpPr>
          <p:spPr bwMode="auto">
            <a:xfrm flipH="1">
              <a:off x="2295" y="1132"/>
              <a:ext cx="2575" cy="0"/>
            </a:xfrm>
            <a:prstGeom prst="line">
              <a:avLst/>
            </a:prstGeom>
            <a:noFill/>
            <a:ln w="57240" cap="sq">
              <a:solidFill>
                <a:srgbClr val="00B050"/>
              </a:solidFill>
              <a:miter lim="800000"/>
              <a:headEnd/>
              <a:tailEnd/>
            </a:ln>
            <a:effectLst/>
          </p:spPr>
          <p:txBody>
            <a:bodyPr/>
            <a:lstStyle/>
            <a:p>
              <a:endParaRPr lang="fr-FR"/>
            </a:p>
          </p:txBody>
        </p:sp>
        <p:sp>
          <p:nvSpPr>
            <p:cNvPr id="67" name="Line 66">
              <a:extLst>
                <a:ext uri="{FF2B5EF4-FFF2-40B4-BE49-F238E27FC236}">
                  <a16:creationId xmlns:a16="http://schemas.microsoft.com/office/drawing/2014/main" id="{93596D49-1CCD-48B6-BF67-E69BB749D482}"/>
                </a:ext>
              </a:extLst>
            </p:cNvPr>
            <p:cNvSpPr>
              <a:spLocks noChangeShapeType="1"/>
            </p:cNvSpPr>
            <p:nvPr/>
          </p:nvSpPr>
          <p:spPr bwMode="auto">
            <a:xfrm flipH="1">
              <a:off x="2313" y="1133"/>
              <a:ext cx="5" cy="1061"/>
            </a:xfrm>
            <a:prstGeom prst="line">
              <a:avLst/>
            </a:prstGeom>
            <a:noFill/>
            <a:ln w="57240" cap="sq">
              <a:solidFill>
                <a:srgbClr val="00B050"/>
              </a:solidFill>
              <a:miter lim="800000"/>
              <a:headEnd/>
              <a:tailEnd/>
            </a:ln>
            <a:effectLst/>
          </p:spPr>
          <p:txBody>
            <a:bodyPr/>
            <a:lstStyle/>
            <a:p>
              <a:endParaRPr lang="fr-FR"/>
            </a:p>
          </p:txBody>
        </p:sp>
        <p:sp>
          <p:nvSpPr>
            <p:cNvPr id="68" name="Text Box 67">
              <a:extLst>
                <a:ext uri="{FF2B5EF4-FFF2-40B4-BE49-F238E27FC236}">
                  <a16:creationId xmlns:a16="http://schemas.microsoft.com/office/drawing/2014/main" id="{6AF785F6-0303-4FD0-9B1C-7887135C68EB}"/>
                </a:ext>
              </a:extLst>
            </p:cNvPr>
            <p:cNvSpPr txBox="1">
              <a:spLocks noChangeArrowheads="1"/>
            </p:cNvSpPr>
            <p:nvPr/>
          </p:nvSpPr>
          <p:spPr bwMode="auto">
            <a:xfrm>
              <a:off x="1383" y="-17"/>
              <a:ext cx="2998" cy="289"/>
            </a:xfrm>
            <a:prstGeom prst="rect">
              <a:avLst/>
            </a:prstGeom>
            <a:noFill/>
            <a:ln w="9525">
              <a:noFill/>
              <a:round/>
              <a:headEnd/>
              <a:tailEnd/>
            </a:ln>
            <a:effectLst/>
          </p:spPr>
          <p:txBody>
            <a:bodyPr wrap="none"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2400" b="1" i="1">
                  <a:solidFill>
                    <a:srgbClr val="000000"/>
                  </a:solidFill>
                  <a:latin typeface="Tahoma" pitchFamily="32" charset="0"/>
                  <a:cs typeface="Tahoma" pitchFamily="32" charset="0"/>
                </a:rPr>
                <a:t>PLAN D’INTERVENTION S.S.T.</a:t>
              </a:r>
            </a:p>
          </p:txBody>
        </p:sp>
      </p:grpSp>
      <p:pic>
        <p:nvPicPr>
          <p:cNvPr id="69" name="Picture 68">
            <a:extLst>
              <a:ext uri="{FF2B5EF4-FFF2-40B4-BE49-F238E27FC236}">
                <a16:creationId xmlns:a16="http://schemas.microsoft.com/office/drawing/2014/main" id="{023C1651-932E-4492-9723-E9B834A1686E}"/>
              </a:ext>
            </a:extLst>
          </p:cNvPr>
          <p:cNvPicPr>
            <a:picLocks noChangeAspect="1" noChangeArrowheads="1"/>
          </p:cNvPicPr>
          <p:nvPr/>
        </p:nvPicPr>
        <p:blipFill>
          <a:blip r:embed="rId2" cstate="print"/>
          <a:srcRect l="18050" t="4512" r="14304" b="5280"/>
          <a:stretch>
            <a:fillRect/>
          </a:stretch>
        </p:blipFill>
        <p:spPr bwMode="auto">
          <a:xfrm>
            <a:off x="7259638" y="657226"/>
            <a:ext cx="539750" cy="720725"/>
          </a:xfrm>
          <a:prstGeom prst="rect">
            <a:avLst/>
          </a:prstGeom>
          <a:noFill/>
          <a:ln w="9525">
            <a:noFill/>
            <a:round/>
            <a:headEnd/>
            <a:tailEnd/>
          </a:ln>
          <a:effectLst/>
        </p:spPr>
      </p:pic>
      <p:pic>
        <p:nvPicPr>
          <p:cNvPr id="70" name="Picture 69">
            <a:extLst>
              <a:ext uri="{FF2B5EF4-FFF2-40B4-BE49-F238E27FC236}">
                <a16:creationId xmlns:a16="http://schemas.microsoft.com/office/drawing/2014/main" id="{74B2F934-9BE3-4B2F-8B41-7F1C43D849FD}"/>
              </a:ext>
            </a:extLst>
          </p:cNvPr>
          <p:cNvPicPr>
            <a:picLocks noChangeAspect="1" noChangeArrowheads="1"/>
          </p:cNvPicPr>
          <p:nvPr/>
        </p:nvPicPr>
        <p:blipFill>
          <a:blip r:embed="rId3" cstate="print"/>
          <a:srcRect t="13522"/>
          <a:stretch>
            <a:fillRect/>
          </a:stretch>
        </p:blipFill>
        <p:spPr bwMode="auto">
          <a:xfrm>
            <a:off x="3079750" y="3978276"/>
            <a:ext cx="695325" cy="649287"/>
          </a:xfrm>
          <a:prstGeom prst="rect">
            <a:avLst/>
          </a:prstGeom>
          <a:noFill/>
          <a:ln w="9525">
            <a:noFill/>
            <a:round/>
            <a:headEnd/>
            <a:tailEnd/>
          </a:ln>
          <a:effectLst/>
        </p:spPr>
      </p:pic>
      <p:pic>
        <p:nvPicPr>
          <p:cNvPr id="71" name="Picture 70">
            <a:extLst>
              <a:ext uri="{FF2B5EF4-FFF2-40B4-BE49-F238E27FC236}">
                <a16:creationId xmlns:a16="http://schemas.microsoft.com/office/drawing/2014/main" id="{7C5FE9A6-F8AC-448F-9A0B-E2D5BA11C04C}"/>
              </a:ext>
            </a:extLst>
          </p:cNvPr>
          <p:cNvPicPr>
            <a:picLocks noChangeAspect="1" noChangeArrowheads="1"/>
          </p:cNvPicPr>
          <p:nvPr/>
        </p:nvPicPr>
        <p:blipFill>
          <a:blip r:embed="rId4" cstate="print"/>
          <a:srcRect t="21826" r="2530"/>
          <a:stretch>
            <a:fillRect/>
          </a:stretch>
        </p:blipFill>
        <p:spPr bwMode="auto">
          <a:xfrm>
            <a:off x="4300538" y="5543551"/>
            <a:ext cx="720725" cy="649287"/>
          </a:xfrm>
          <a:prstGeom prst="rect">
            <a:avLst/>
          </a:prstGeom>
          <a:noFill/>
          <a:ln w="9525">
            <a:noFill/>
            <a:round/>
            <a:headEnd/>
            <a:tailEnd/>
          </a:ln>
          <a:effectLst/>
        </p:spPr>
      </p:pic>
      <p:pic>
        <p:nvPicPr>
          <p:cNvPr id="72" name="Picture 71">
            <a:extLst>
              <a:ext uri="{FF2B5EF4-FFF2-40B4-BE49-F238E27FC236}">
                <a16:creationId xmlns:a16="http://schemas.microsoft.com/office/drawing/2014/main" id="{960D05E0-F32D-4609-892F-03BD8EBA3F21}"/>
              </a:ext>
            </a:extLst>
          </p:cNvPr>
          <p:cNvPicPr>
            <a:picLocks noChangeAspect="1" noChangeArrowheads="1"/>
          </p:cNvPicPr>
          <p:nvPr/>
        </p:nvPicPr>
        <p:blipFill>
          <a:blip r:embed="rId5" cstate="print"/>
          <a:srcRect l="4512" t="9024" r="5280" b="9792"/>
          <a:stretch>
            <a:fillRect/>
          </a:stretch>
        </p:blipFill>
        <p:spPr bwMode="auto">
          <a:xfrm>
            <a:off x="8758238" y="2312988"/>
            <a:ext cx="720725" cy="647700"/>
          </a:xfrm>
          <a:prstGeom prst="rect">
            <a:avLst/>
          </a:prstGeom>
          <a:noFill/>
          <a:ln w="9525">
            <a:noFill/>
            <a:round/>
            <a:headEnd/>
            <a:tailEnd/>
          </a:ln>
          <a:effectLst/>
        </p:spPr>
      </p:pic>
      <p:pic>
        <p:nvPicPr>
          <p:cNvPr id="73" name="Picture 72">
            <a:extLst>
              <a:ext uri="{FF2B5EF4-FFF2-40B4-BE49-F238E27FC236}">
                <a16:creationId xmlns:a16="http://schemas.microsoft.com/office/drawing/2014/main" id="{9E1343EF-4C0F-41F5-A4FD-2006AA2D33A1}"/>
              </a:ext>
            </a:extLst>
          </p:cNvPr>
          <p:cNvPicPr>
            <a:picLocks noChangeAspect="1" noChangeArrowheads="1"/>
          </p:cNvPicPr>
          <p:nvPr/>
        </p:nvPicPr>
        <p:blipFill>
          <a:blip r:embed="rId6" cstate="print"/>
          <a:srcRect l="18063" t="2501" r="9819" b="2779"/>
          <a:stretch>
            <a:fillRect/>
          </a:stretch>
        </p:blipFill>
        <p:spPr bwMode="auto">
          <a:xfrm>
            <a:off x="5273675" y="5503863"/>
            <a:ext cx="561975" cy="735013"/>
          </a:xfrm>
          <a:prstGeom prst="rect">
            <a:avLst/>
          </a:prstGeom>
          <a:noFill/>
          <a:ln w="9525">
            <a:noFill/>
            <a:round/>
            <a:headEnd/>
            <a:tailEnd/>
          </a:ln>
          <a:effectLst/>
        </p:spPr>
      </p:pic>
      <p:pic>
        <p:nvPicPr>
          <p:cNvPr id="74" name="Picture 73">
            <a:extLst>
              <a:ext uri="{FF2B5EF4-FFF2-40B4-BE49-F238E27FC236}">
                <a16:creationId xmlns:a16="http://schemas.microsoft.com/office/drawing/2014/main" id="{3A28C187-6641-42B7-B410-D41F1B651950}"/>
              </a:ext>
            </a:extLst>
          </p:cNvPr>
          <p:cNvPicPr>
            <a:picLocks noChangeAspect="1" noChangeArrowheads="1"/>
          </p:cNvPicPr>
          <p:nvPr/>
        </p:nvPicPr>
        <p:blipFill>
          <a:blip r:embed="rId7" cstate="print"/>
          <a:srcRect l="4510" t="9021" r="5315" b="14336"/>
          <a:stretch>
            <a:fillRect/>
          </a:stretch>
        </p:blipFill>
        <p:spPr bwMode="auto">
          <a:xfrm>
            <a:off x="1582738" y="5562601"/>
            <a:ext cx="728662" cy="620712"/>
          </a:xfrm>
          <a:prstGeom prst="rect">
            <a:avLst/>
          </a:prstGeom>
          <a:noFill/>
          <a:ln w="9525">
            <a:noFill/>
            <a:round/>
            <a:headEnd/>
            <a:tailEnd/>
          </a:ln>
          <a:effectLst/>
        </p:spPr>
      </p:pic>
      <p:pic>
        <p:nvPicPr>
          <p:cNvPr id="75" name="Picture 74">
            <a:extLst>
              <a:ext uri="{FF2B5EF4-FFF2-40B4-BE49-F238E27FC236}">
                <a16:creationId xmlns:a16="http://schemas.microsoft.com/office/drawing/2014/main" id="{53771758-F57D-4444-B990-B53D69FE1361}"/>
              </a:ext>
            </a:extLst>
          </p:cNvPr>
          <p:cNvPicPr>
            <a:picLocks noChangeAspect="1" noChangeArrowheads="1"/>
          </p:cNvPicPr>
          <p:nvPr/>
        </p:nvPicPr>
        <p:blipFill>
          <a:blip r:embed="rId8" cstate="print"/>
          <a:srcRect t="18033" b="9787"/>
          <a:stretch>
            <a:fillRect/>
          </a:stretch>
        </p:blipFill>
        <p:spPr bwMode="auto">
          <a:xfrm>
            <a:off x="3071813" y="2336801"/>
            <a:ext cx="731837" cy="623887"/>
          </a:xfrm>
          <a:prstGeom prst="rect">
            <a:avLst/>
          </a:prstGeom>
          <a:noFill/>
          <a:ln w="9525">
            <a:noFill/>
            <a:round/>
            <a:headEnd/>
            <a:tailEnd/>
          </a:ln>
          <a:effectLst/>
        </p:spPr>
      </p:pic>
      <p:pic>
        <p:nvPicPr>
          <p:cNvPr id="76" name="Picture 75">
            <a:extLst>
              <a:ext uri="{FF2B5EF4-FFF2-40B4-BE49-F238E27FC236}">
                <a16:creationId xmlns:a16="http://schemas.microsoft.com/office/drawing/2014/main" id="{11D07BF9-C063-4188-A220-26ABEDBDE98A}"/>
              </a:ext>
            </a:extLst>
          </p:cNvPr>
          <p:cNvPicPr>
            <a:picLocks noChangeAspect="1" noChangeArrowheads="1"/>
          </p:cNvPicPr>
          <p:nvPr/>
        </p:nvPicPr>
        <p:blipFill>
          <a:blip r:embed="rId9" cstate="print"/>
          <a:srcRect l="17690" t="4216" r="17415" b="1924"/>
          <a:stretch>
            <a:fillRect/>
          </a:stretch>
        </p:blipFill>
        <p:spPr bwMode="auto">
          <a:xfrm>
            <a:off x="5246688" y="3922713"/>
            <a:ext cx="509587" cy="736600"/>
          </a:xfrm>
          <a:prstGeom prst="rect">
            <a:avLst/>
          </a:prstGeom>
          <a:noFill/>
          <a:ln w="9525">
            <a:noFill/>
            <a:round/>
            <a:headEnd/>
            <a:tailEnd/>
          </a:ln>
          <a:effectLst/>
        </p:spPr>
      </p:pic>
      <p:pic>
        <p:nvPicPr>
          <p:cNvPr id="77" name="Picture 76">
            <a:extLst>
              <a:ext uri="{FF2B5EF4-FFF2-40B4-BE49-F238E27FC236}">
                <a16:creationId xmlns:a16="http://schemas.microsoft.com/office/drawing/2014/main" id="{E4F38126-9D92-41AF-A50C-CDEFA1E5B806}"/>
              </a:ext>
            </a:extLst>
          </p:cNvPr>
          <p:cNvPicPr>
            <a:picLocks noChangeAspect="1" noChangeArrowheads="1"/>
          </p:cNvPicPr>
          <p:nvPr/>
        </p:nvPicPr>
        <p:blipFill>
          <a:blip r:embed="rId10" cstate="print"/>
          <a:srcRect l="961" t="5305" b="5305"/>
          <a:stretch>
            <a:fillRect/>
          </a:stretch>
        </p:blipFill>
        <p:spPr bwMode="auto">
          <a:xfrm>
            <a:off x="5937250" y="668338"/>
            <a:ext cx="704850" cy="709613"/>
          </a:xfrm>
          <a:prstGeom prst="rect">
            <a:avLst/>
          </a:prstGeom>
          <a:noFill/>
          <a:ln w="9525">
            <a:noFill/>
            <a:round/>
            <a:headEnd/>
            <a:tailEnd/>
          </a:ln>
          <a:effectLst/>
        </p:spPr>
      </p:pic>
      <p:pic>
        <p:nvPicPr>
          <p:cNvPr id="78" name="Picture 77">
            <a:extLst>
              <a:ext uri="{FF2B5EF4-FFF2-40B4-BE49-F238E27FC236}">
                <a16:creationId xmlns:a16="http://schemas.microsoft.com/office/drawing/2014/main" id="{190B9D59-AEE1-407F-B97B-EB3010BB4D4B}"/>
              </a:ext>
            </a:extLst>
          </p:cNvPr>
          <p:cNvPicPr>
            <a:picLocks noChangeAspect="1" noChangeArrowheads="1"/>
          </p:cNvPicPr>
          <p:nvPr/>
        </p:nvPicPr>
        <p:blipFill>
          <a:blip r:embed="rId11" cstate="print"/>
          <a:srcRect/>
          <a:stretch>
            <a:fillRect/>
          </a:stretch>
        </p:blipFill>
        <p:spPr bwMode="auto">
          <a:xfrm>
            <a:off x="1846263" y="3929063"/>
            <a:ext cx="720725" cy="719138"/>
          </a:xfrm>
          <a:prstGeom prst="rect">
            <a:avLst/>
          </a:prstGeom>
          <a:noFill/>
          <a:ln w="9525">
            <a:noFill/>
            <a:round/>
            <a:headEnd/>
            <a:tailEnd/>
          </a:ln>
          <a:effectLst/>
        </p:spPr>
      </p:pic>
      <p:pic>
        <p:nvPicPr>
          <p:cNvPr id="79" name="Picture 78">
            <a:extLst>
              <a:ext uri="{FF2B5EF4-FFF2-40B4-BE49-F238E27FC236}">
                <a16:creationId xmlns:a16="http://schemas.microsoft.com/office/drawing/2014/main" id="{4F40CDB1-4BD2-4D33-BE41-9BF85C2BD907}"/>
              </a:ext>
            </a:extLst>
          </p:cNvPr>
          <p:cNvPicPr>
            <a:picLocks noChangeAspect="1" noChangeArrowheads="1"/>
          </p:cNvPicPr>
          <p:nvPr/>
        </p:nvPicPr>
        <p:blipFill>
          <a:blip r:embed="rId12" cstate="print"/>
          <a:srcRect t="4778" b="14783"/>
          <a:stretch>
            <a:fillRect/>
          </a:stretch>
        </p:blipFill>
        <p:spPr bwMode="auto">
          <a:xfrm>
            <a:off x="3368675" y="5543551"/>
            <a:ext cx="715963" cy="649287"/>
          </a:xfrm>
          <a:prstGeom prst="rect">
            <a:avLst/>
          </a:prstGeom>
          <a:noFill/>
          <a:ln w="9525">
            <a:noFill/>
            <a:round/>
            <a:headEnd/>
            <a:tailEnd/>
          </a:ln>
          <a:effectLst/>
        </p:spPr>
      </p:pic>
      <p:pic>
        <p:nvPicPr>
          <p:cNvPr id="80" name="Picture 79">
            <a:extLst>
              <a:ext uri="{FF2B5EF4-FFF2-40B4-BE49-F238E27FC236}">
                <a16:creationId xmlns:a16="http://schemas.microsoft.com/office/drawing/2014/main" id="{D9EC76B6-9629-4690-BA41-FABC659FDD9C}"/>
              </a:ext>
            </a:extLst>
          </p:cNvPr>
          <p:cNvPicPr>
            <a:picLocks noChangeAspect="1" noChangeArrowheads="1"/>
          </p:cNvPicPr>
          <p:nvPr/>
        </p:nvPicPr>
        <p:blipFill>
          <a:blip r:embed="rId13" cstate="print"/>
          <a:srcRect l="11703" b="2776"/>
          <a:stretch>
            <a:fillRect/>
          </a:stretch>
        </p:blipFill>
        <p:spPr bwMode="auto">
          <a:xfrm>
            <a:off x="7918450" y="3929063"/>
            <a:ext cx="679450" cy="733425"/>
          </a:xfrm>
          <a:prstGeom prst="rect">
            <a:avLst/>
          </a:prstGeom>
          <a:noFill/>
          <a:ln w="9525">
            <a:noFill/>
            <a:round/>
            <a:headEnd/>
            <a:tailEnd/>
          </a:ln>
          <a:effectLst/>
        </p:spPr>
      </p:pic>
      <p:pic>
        <p:nvPicPr>
          <p:cNvPr id="81" name="Picture 80">
            <a:extLst>
              <a:ext uri="{FF2B5EF4-FFF2-40B4-BE49-F238E27FC236}">
                <a16:creationId xmlns:a16="http://schemas.microsoft.com/office/drawing/2014/main" id="{05E841FF-D682-467C-82D3-D3E0D6A6CDDD}"/>
              </a:ext>
            </a:extLst>
          </p:cNvPr>
          <p:cNvPicPr>
            <a:picLocks noChangeAspect="1" noChangeArrowheads="1"/>
          </p:cNvPicPr>
          <p:nvPr/>
        </p:nvPicPr>
        <p:blipFill>
          <a:blip r:embed="rId14" cstate="print"/>
          <a:srcRect l="6006" t="4503" r="3783" b="9787"/>
          <a:stretch>
            <a:fillRect/>
          </a:stretch>
        </p:blipFill>
        <p:spPr bwMode="auto">
          <a:xfrm>
            <a:off x="8764588" y="673101"/>
            <a:ext cx="1123950" cy="711200"/>
          </a:xfrm>
          <a:prstGeom prst="rect">
            <a:avLst/>
          </a:prstGeom>
          <a:noFill/>
          <a:ln w="9525">
            <a:noFill/>
            <a:round/>
            <a:headEnd/>
            <a:tailEnd/>
          </a:ln>
          <a:effectLst/>
        </p:spPr>
      </p:pic>
      <p:pic>
        <p:nvPicPr>
          <p:cNvPr id="82" name="Picture 81">
            <a:extLst>
              <a:ext uri="{FF2B5EF4-FFF2-40B4-BE49-F238E27FC236}">
                <a16:creationId xmlns:a16="http://schemas.microsoft.com/office/drawing/2014/main" id="{24C0C584-D034-4F70-A45D-A36C512CE328}"/>
              </a:ext>
            </a:extLst>
          </p:cNvPr>
          <p:cNvPicPr>
            <a:picLocks noChangeAspect="1" noChangeArrowheads="1"/>
          </p:cNvPicPr>
          <p:nvPr/>
        </p:nvPicPr>
        <p:blipFill>
          <a:blip r:embed="rId15" cstate="print"/>
          <a:srcRect l="1903" t="9123" r="2332" b="4955"/>
          <a:stretch>
            <a:fillRect/>
          </a:stretch>
        </p:blipFill>
        <p:spPr bwMode="auto">
          <a:xfrm>
            <a:off x="2441575" y="695326"/>
            <a:ext cx="725488" cy="666750"/>
          </a:xfrm>
          <a:prstGeom prst="rect">
            <a:avLst/>
          </a:prstGeom>
          <a:noFill/>
          <a:ln w="9525">
            <a:noFill/>
            <a:round/>
            <a:headEnd/>
            <a:tailEnd/>
          </a:ln>
          <a:effectLst/>
        </p:spPr>
      </p:pic>
      <p:pic>
        <p:nvPicPr>
          <p:cNvPr id="83" name="Picture 82">
            <a:extLst>
              <a:ext uri="{FF2B5EF4-FFF2-40B4-BE49-F238E27FC236}">
                <a16:creationId xmlns:a16="http://schemas.microsoft.com/office/drawing/2014/main" id="{D1BB5248-62F4-47CE-B440-2502E3F4D780}"/>
              </a:ext>
            </a:extLst>
          </p:cNvPr>
          <p:cNvPicPr>
            <a:picLocks noChangeAspect="1" noChangeArrowheads="1"/>
          </p:cNvPicPr>
          <p:nvPr/>
        </p:nvPicPr>
        <p:blipFill>
          <a:blip r:embed="rId16" cstate="print"/>
          <a:srcRect l="769" t="19014" r="1683" b="9940"/>
          <a:stretch>
            <a:fillRect/>
          </a:stretch>
        </p:blipFill>
        <p:spPr bwMode="auto">
          <a:xfrm>
            <a:off x="4297363" y="4046538"/>
            <a:ext cx="728662" cy="561975"/>
          </a:xfrm>
          <a:prstGeom prst="rect">
            <a:avLst/>
          </a:prstGeom>
          <a:noFill/>
          <a:ln w="9525">
            <a:noFill/>
            <a:round/>
            <a:headEnd/>
            <a:tailEnd/>
          </a:ln>
          <a:effectLst/>
        </p:spPr>
      </p:pic>
      <p:pic>
        <p:nvPicPr>
          <p:cNvPr id="84" name="Picture 83">
            <a:extLst>
              <a:ext uri="{FF2B5EF4-FFF2-40B4-BE49-F238E27FC236}">
                <a16:creationId xmlns:a16="http://schemas.microsoft.com/office/drawing/2014/main" id="{99449578-22F6-4BB2-A704-FC9A5E2C84C4}"/>
              </a:ext>
            </a:extLst>
          </p:cNvPr>
          <p:cNvPicPr>
            <a:picLocks noChangeAspect="1" noChangeArrowheads="1"/>
          </p:cNvPicPr>
          <p:nvPr/>
        </p:nvPicPr>
        <p:blipFill>
          <a:blip r:embed="rId17" cstate="print"/>
          <a:srcRect l="5383" t="25197"/>
          <a:stretch>
            <a:fillRect/>
          </a:stretch>
        </p:blipFill>
        <p:spPr bwMode="auto">
          <a:xfrm>
            <a:off x="1851025" y="2316163"/>
            <a:ext cx="727075" cy="611188"/>
          </a:xfrm>
          <a:prstGeom prst="rect">
            <a:avLst/>
          </a:prstGeom>
          <a:noFill/>
          <a:ln w="9525">
            <a:noFill/>
            <a:round/>
            <a:headEnd/>
            <a:tailEnd/>
          </a:ln>
          <a:effectLst/>
        </p:spPr>
      </p:pic>
      <p:pic>
        <p:nvPicPr>
          <p:cNvPr id="85" name="Picture 84">
            <a:extLst>
              <a:ext uri="{FF2B5EF4-FFF2-40B4-BE49-F238E27FC236}">
                <a16:creationId xmlns:a16="http://schemas.microsoft.com/office/drawing/2014/main" id="{BFAE2AB6-A8D4-4F5D-8FDD-A92ABB6E7874}"/>
              </a:ext>
            </a:extLst>
          </p:cNvPr>
          <p:cNvPicPr>
            <a:picLocks noChangeAspect="1" noChangeArrowheads="1"/>
          </p:cNvPicPr>
          <p:nvPr/>
        </p:nvPicPr>
        <p:blipFill>
          <a:blip r:embed="rId18" cstate="print"/>
          <a:srcRect l="4823" t="6590" r="38731" b="7773"/>
          <a:stretch>
            <a:fillRect/>
          </a:stretch>
        </p:blipFill>
        <p:spPr bwMode="auto">
          <a:xfrm>
            <a:off x="2538413" y="5500688"/>
            <a:ext cx="576262" cy="728663"/>
          </a:xfrm>
          <a:prstGeom prst="rect">
            <a:avLst/>
          </a:prstGeom>
          <a:noFill/>
          <a:ln w="9525">
            <a:noFill/>
            <a:round/>
            <a:headEnd/>
            <a:tailEnd/>
          </a:ln>
          <a:effectLst/>
        </p:spPr>
      </p:pic>
      <p:sp>
        <p:nvSpPr>
          <p:cNvPr id="86" name="Flèche droite 249">
            <a:hlinkClick r:id="" action="ppaction://hlinkshowjump?jump=nextslide"/>
            <a:extLst>
              <a:ext uri="{FF2B5EF4-FFF2-40B4-BE49-F238E27FC236}">
                <a16:creationId xmlns:a16="http://schemas.microsoft.com/office/drawing/2014/main" id="{65456A3B-D783-4FB5-86AF-DA97D298B3BF}"/>
              </a:ext>
            </a:extLst>
          </p:cNvPr>
          <p:cNvSpPr/>
          <p:nvPr/>
        </p:nvSpPr>
        <p:spPr>
          <a:xfrm>
            <a:off x="10026848" y="6552332"/>
            <a:ext cx="539552" cy="332656"/>
          </a:xfrm>
          <a:prstGeom prst="rightArrow">
            <a:avLst/>
          </a:prstGeom>
          <a:solidFill>
            <a:schemeClr val="bg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209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fill="hold" nodeType="clickEffect">
                                  <p:stCondLst>
                                    <p:cond delay="0"/>
                                  </p:stCondLst>
                                  <p:childTnLst>
                                    <p:set>
                                      <p:cBhvr additive="repl">
                                        <p:cTn id="6" dur="1" fill="hold">
                                          <p:stCondLst>
                                            <p:cond delay="0"/>
                                          </p:stCondLst>
                                        </p:cTn>
                                        <p:tgtEl>
                                          <p:spTgt spid="72"/>
                                        </p:tgtEl>
                                        <p:attrNameLst>
                                          <p:attrName>style.visibility</p:attrName>
                                        </p:attrNameLst>
                                      </p:cBhvr>
                                      <p:to>
                                        <p:strVal val="visible"/>
                                      </p:to>
                                    </p:set>
                                    <p:anim calcmode="lin" valueType="num">
                                      <p:cBhvr additive="repl">
                                        <p:cTn id="7" dur="2000" fill="hold"/>
                                        <p:tgtEl>
                                          <p:spTgt spid="72"/>
                                        </p:tgtEl>
                                        <p:attrNameLst>
                                          <p:attrName>ppt_w</p:attrName>
                                        </p:attrNameLst>
                                      </p:cBhvr>
                                      <p:tavLst>
                                        <p:tav tm="100000">
                                          <p:val>
                                            <p:fltVal val="0"/>
                                          </p:val>
                                        </p:tav>
                                        <p:tav>
                                          <p:val>
                                            <p:strVal val="#ppt_w"/>
                                          </p:val>
                                        </p:tav>
                                      </p:tavLst>
                                    </p:anim>
                                    <p:anim calcmode="lin" valueType="num">
                                      <p:cBhvr additive="repl">
                                        <p:cTn id="8" dur="2000" fill="hold"/>
                                        <p:tgtEl>
                                          <p:spTgt spid="72"/>
                                        </p:tgtEl>
                                        <p:attrNameLst>
                                          <p:attrName>ppt_h</p:attrName>
                                        </p:attrNameLst>
                                      </p:cBhvr>
                                      <p:tavLst>
                                        <p:tav tm="100000">
                                          <p:val>
                                            <p:fltVal val="0"/>
                                          </p:val>
                                        </p:tav>
                                        <p:tav>
                                          <p:val>
                                            <p:strVal val="#ppt_h"/>
                                          </p:val>
                                        </p:tav>
                                      </p:tavLst>
                                    </p:anim>
                                    <p:anim calcmode="lin" valueType="num">
                                      <p:cBhvr additive="repl">
                                        <p:cTn id="9" dur="2000" fill="hold"/>
                                        <p:tgtEl>
                                          <p:spTgt spid="72"/>
                                        </p:tgtEl>
                                        <p:attrNameLst>
                                          <p:attrName>ppt_x</p:attrName>
                                        </p:attrNameLst>
                                      </p:cBhvr>
                                      <p:tavLst>
                                        <p:tav tm="0" fmla="#ppt_x+(cos(-2*pi*(1-$))*-#ppt_x-sin(-2*pi*(1-$))*(1-#ppt_y))*(1-$)">
                                          <p:val>
                                            <p:fltVal val="0"/>
                                          </p:val>
                                        </p:tav>
                                        <p:tav tm="100000">
                                          <p:val>
                                            <p:fltVal val="1"/>
                                          </p:val>
                                        </p:tav>
                                      </p:tavLst>
                                    </p:anim>
                                    <p:anim calcmode="lin" valueType="num">
                                      <p:cBhvr additive="repl">
                                        <p:cTn id="10" dur="2000" fill="hold"/>
                                        <p:tgtEl>
                                          <p:spTgt spid="7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fill="hold" nodeType="clickEffect">
                                  <p:stCondLst>
                                    <p:cond delay="0"/>
                                  </p:stCondLst>
                                  <p:childTnLst>
                                    <p:set>
                                      <p:cBhvr additive="repl">
                                        <p:cTn id="14" dur="1" fill="hold">
                                          <p:stCondLst>
                                            <p:cond delay="0"/>
                                          </p:stCondLst>
                                        </p:cTn>
                                        <p:tgtEl>
                                          <p:spTgt spid="80"/>
                                        </p:tgtEl>
                                        <p:attrNameLst>
                                          <p:attrName>style.visibility</p:attrName>
                                        </p:attrNameLst>
                                      </p:cBhvr>
                                      <p:to>
                                        <p:strVal val="visible"/>
                                      </p:to>
                                    </p:set>
                                    <p:anim calcmode="lin" valueType="num">
                                      <p:cBhvr additive="repl">
                                        <p:cTn id="15" dur="2000" fill="hold"/>
                                        <p:tgtEl>
                                          <p:spTgt spid="80"/>
                                        </p:tgtEl>
                                        <p:attrNameLst>
                                          <p:attrName>ppt_w</p:attrName>
                                        </p:attrNameLst>
                                      </p:cBhvr>
                                      <p:tavLst>
                                        <p:tav tm="100000">
                                          <p:val>
                                            <p:fltVal val="0"/>
                                          </p:val>
                                        </p:tav>
                                        <p:tav>
                                          <p:val>
                                            <p:strVal val="#ppt_w"/>
                                          </p:val>
                                        </p:tav>
                                      </p:tavLst>
                                    </p:anim>
                                    <p:anim calcmode="lin" valueType="num">
                                      <p:cBhvr additive="repl">
                                        <p:cTn id="16" dur="2000" fill="hold"/>
                                        <p:tgtEl>
                                          <p:spTgt spid="80"/>
                                        </p:tgtEl>
                                        <p:attrNameLst>
                                          <p:attrName>ppt_h</p:attrName>
                                        </p:attrNameLst>
                                      </p:cBhvr>
                                      <p:tavLst>
                                        <p:tav tm="100000">
                                          <p:val>
                                            <p:fltVal val="0"/>
                                          </p:val>
                                        </p:tav>
                                        <p:tav>
                                          <p:val>
                                            <p:strVal val="#ppt_h"/>
                                          </p:val>
                                        </p:tav>
                                      </p:tavLst>
                                    </p:anim>
                                    <p:anim calcmode="lin" valueType="num">
                                      <p:cBhvr additive="repl">
                                        <p:cTn id="17" dur="2000" fill="hold"/>
                                        <p:tgtEl>
                                          <p:spTgt spid="80"/>
                                        </p:tgtEl>
                                        <p:attrNameLst>
                                          <p:attrName>ppt_x</p:attrName>
                                        </p:attrNameLst>
                                      </p:cBhvr>
                                      <p:tavLst>
                                        <p:tav tm="0" fmla="#ppt_x+(cos(-2*pi*(1-$))*-#ppt_x-sin(-2*pi*(1-$))*(1-#ppt_y))*(1-$)">
                                          <p:val>
                                            <p:fltVal val="0"/>
                                          </p:val>
                                        </p:tav>
                                        <p:tav tm="100000">
                                          <p:val>
                                            <p:fltVal val="1"/>
                                          </p:val>
                                        </p:tav>
                                      </p:tavLst>
                                    </p:anim>
                                    <p:anim calcmode="lin" valueType="num">
                                      <p:cBhvr additive="repl">
                                        <p:cTn id="18" dur="2000" fill="hold"/>
                                        <p:tgtEl>
                                          <p:spTgt spid="80"/>
                                        </p:tgtEl>
                                        <p:attrNameLst>
                                          <p:attrName>ppt_y</p:attrName>
                                        </p:attrNameLst>
                                      </p:cBhvr>
                                      <p:tavLst>
                                        <p:tav tm="0" fmla="#ppt_y+(sin(-2*pi*(1-$))*-#ppt_x+cos(-2*pi*(1-$))*(1-#ppt_y))*(1-$)">
                                          <p:val>
                                            <p:fltVal val="0"/>
                                          </p:val>
                                        </p:tav>
                                        <p:tav tm="100000">
                                          <p:val>
                                            <p:fltVal val="1"/>
                                          </p:val>
                                        </p:tav>
                                      </p:tavLst>
                                    </p:anim>
                                  </p:childTnLst>
                                </p:cTn>
                              </p:par>
                            </p:childTnLst>
                          </p:cTn>
                        </p:par>
                        <p:par>
                          <p:cTn id="19" fill="hold">
                            <p:stCondLst>
                              <p:cond delay="2000"/>
                            </p:stCondLst>
                            <p:childTnLst>
                              <p:par>
                                <p:cTn id="20" presetID="1"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466D4320-2F00-4814-AB18-5ACA63F2E58C}"/>
              </a:ext>
            </a:extLst>
          </p:cNvPr>
          <p:cNvSpPr>
            <a:spLocks noChangeArrowheads="1"/>
          </p:cNvSpPr>
          <p:nvPr/>
        </p:nvSpPr>
        <p:spPr bwMode="auto">
          <a:xfrm>
            <a:off x="1527736" y="1679354"/>
            <a:ext cx="8208912"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40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Avez</a:t>
            </a:r>
            <a:r>
              <a:rPr lang="fr-FR" sz="4000" b="1" dirty="0">
                <a:latin typeface="Calibri" pitchFamily="34" charset="0"/>
                <a:ea typeface="Calibri" pitchFamily="34" charset="0"/>
                <a:cs typeface="Times New Roman" pitchFamily="18" charset="0"/>
              </a:rPr>
              <a:t>-vous déjà été victime d’un malaise ou avez-vous déjà assisté au malaise d’une victime?</a:t>
            </a:r>
            <a:endParaRPr kumimoji="0" lang="fr-FR" sz="5400" b="1"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4" name="Object 1">
            <a:extLst>
              <a:ext uri="{FF2B5EF4-FFF2-40B4-BE49-F238E27FC236}">
                <a16:creationId xmlns:a16="http://schemas.microsoft.com/office/drawing/2014/main" id="{1E77EDDB-05CA-41DE-A432-A626E304EFBE}"/>
              </a:ext>
            </a:extLst>
          </p:cNvPr>
          <p:cNvGraphicFramePr>
            <a:graphicFrameLocks noChangeAspect="1"/>
          </p:cNvGraphicFramePr>
          <p:nvPr>
            <p:extLst>
              <p:ext uri="{D42A27DB-BD31-4B8C-83A1-F6EECF244321}">
                <p14:modId xmlns:p14="http://schemas.microsoft.com/office/powerpoint/2010/main" val="3355673860"/>
              </p:ext>
            </p:extLst>
          </p:nvPr>
        </p:nvGraphicFramePr>
        <p:xfrm>
          <a:off x="9814271" y="3731632"/>
          <a:ext cx="1308281" cy="2232248"/>
        </p:xfrm>
        <a:graphic>
          <a:graphicData uri="http://schemas.openxmlformats.org/presentationml/2006/ole">
            <mc:AlternateContent xmlns:mc="http://schemas.openxmlformats.org/markup-compatibility/2006">
              <mc:Choice xmlns:v="urn:schemas-microsoft-com:vml" Requires="v">
                <p:oleObj name="Visio" r:id="rId2" imgW="1126886" imgH="2566807" progId="Visio.Drawing.11">
                  <p:embed/>
                </p:oleObj>
              </mc:Choice>
              <mc:Fallback>
                <p:oleObj name="Visio" r:id="rId2" imgW="1126886" imgH="2566807" progId="Visio.Drawing.11">
                  <p:embed/>
                  <p:pic>
                    <p:nvPicPr>
                      <p:cNvPr id="169985"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4271" y="3731632"/>
                        <a:ext cx="1308281" cy="22322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a:extLst>
              <a:ext uri="{FF2B5EF4-FFF2-40B4-BE49-F238E27FC236}">
                <a16:creationId xmlns:a16="http://schemas.microsoft.com/office/drawing/2014/main" id="{8E6B60CA-8080-4F88-9284-015A29D0719E}"/>
              </a:ext>
            </a:extLst>
          </p:cNvPr>
          <p:cNvSpPr/>
          <p:nvPr/>
        </p:nvSpPr>
        <p:spPr>
          <a:xfrm>
            <a:off x="1232208" y="231447"/>
            <a:ext cx="8744912" cy="720080"/>
          </a:xfrm>
          <a:prstGeom prst="rect">
            <a:avLst/>
          </a:prstGeom>
          <a:solidFill>
            <a:schemeClr val="accent5">
              <a:lumMod val="60000"/>
              <a:lumOff val="40000"/>
            </a:schemeClr>
          </a:solidFill>
          <a:ln>
            <a:solidFill>
              <a:srgbClr val="1B95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solidFill>
                  <a:schemeClr val="accent3">
                    <a:lumMod val="40000"/>
                    <a:lumOff val="60000"/>
                  </a:schemeClr>
                </a:solidFill>
              </a:rPr>
              <a:t>La victime se plaint d’un malaise</a:t>
            </a:r>
          </a:p>
        </p:txBody>
      </p:sp>
    </p:spTree>
    <p:extLst>
      <p:ext uri="{BB962C8B-B14F-4D97-AF65-F5344CB8AC3E}">
        <p14:creationId xmlns:p14="http://schemas.microsoft.com/office/powerpoint/2010/main" val="2559855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795471-CBEC-4C86-9A94-62DA8960B463}"/>
              </a:ext>
            </a:extLst>
          </p:cNvPr>
          <p:cNvSpPr>
            <a:spLocks noChangeArrowheads="1"/>
          </p:cNvSpPr>
          <p:nvPr/>
        </p:nvSpPr>
        <p:spPr bwMode="auto">
          <a:xfrm>
            <a:off x="755576" y="1288504"/>
            <a:ext cx="8208912"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40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Quelle est la définition d’un malaise?</a:t>
            </a:r>
            <a:endParaRPr kumimoji="0" lang="fr-FR" sz="5400" b="1" i="0" u="none" strike="noStrike" cap="none" normalizeH="0" baseline="0" dirty="0">
              <a:ln>
                <a:noFill/>
              </a:ln>
              <a:solidFill>
                <a:schemeClr val="tx1"/>
              </a:solidFill>
              <a:effectLst/>
              <a:latin typeface="Arial" pitchFamily="34" charset="0"/>
              <a:cs typeface="Arial" pitchFamily="34" charset="0"/>
            </a:endParaRPr>
          </a:p>
        </p:txBody>
      </p:sp>
      <p:sp>
        <p:nvSpPr>
          <p:cNvPr id="3" name="Rectangle 2">
            <a:extLst>
              <a:ext uri="{FF2B5EF4-FFF2-40B4-BE49-F238E27FC236}">
                <a16:creationId xmlns:a16="http://schemas.microsoft.com/office/drawing/2014/main" id="{57BE83C9-0711-4C77-BEC8-8D510294FB1A}"/>
              </a:ext>
            </a:extLst>
          </p:cNvPr>
          <p:cNvSpPr/>
          <p:nvPr/>
        </p:nvSpPr>
        <p:spPr>
          <a:xfrm rot="20872972">
            <a:off x="4469318" y="2318347"/>
            <a:ext cx="6786973" cy="32702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b="1" dirty="0">
                <a:solidFill>
                  <a:schemeClr val="accent3">
                    <a:lumMod val="40000"/>
                    <a:lumOff val="60000"/>
                  </a:schemeClr>
                </a:solidFill>
              </a:rPr>
              <a:t>Sensation pénible, inconfortable, voire douloureuse et dans tous les cas, anormale.</a:t>
            </a:r>
          </a:p>
        </p:txBody>
      </p:sp>
      <p:sp>
        <p:nvSpPr>
          <p:cNvPr id="5" name="Rectangle 4">
            <a:extLst>
              <a:ext uri="{FF2B5EF4-FFF2-40B4-BE49-F238E27FC236}">
                <a16:creationId xmlns:a16="http://schemas.microsoft.com/office/drawing/2014/main" id="{7DB3070A-1C19-4E67-B79F-EE1EA06D3ED4}"/>
              </a:ext>
            </a:extLst>
          </p:cNvPr>
          <p:cNvSpPr/>
          <p:nvPr/>
        </p:nvSpPr>
        <p:spPr>
          <a:xfrm>
            <a:off x="1232208" y="231447"/>
            <a:ext cx="8744912" cy="720080"/>
          </a:xfrm>
          <a:prstGeom prst="rect">
            <a:avLst/>
          </a:prstGeom>
          <a:solidFill>
            <a:schemeClr val="accent5">
              <a:lumMod val="60000"/>
              <a:lumOff val="40000"/>
            </a:schemeClr>
          </a:solidFill>
          <a:ln>
            <a:solidFill>
              <a:srgbClr val="1B95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solidFill>
                  <a:schemeClr val="accent3">
                    <a:lumMod val="40000"/>
                    <a:lumOff val="60000"/>
                  </a:schemeClr>
                </a:solidFill>
              </a:rPr>
              <a:t>La victime se plaint d’un malaise</a:t>
            </a:r>
          </a:p>
        </p:txBody>
      </p:sp>
    </p:spTree>
    <p:extLst>
      <p:ext uri="{BB962C8B-B14F-4D97-AF65-F5344CB8AC3E}">
        <p14:creationId xmlns:p14="http://schemas.microsoft.com/office/powerpoint/2010/main" val="364108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962C22-5024-4FCD-9B04-E135B2E8D158}"/>
              </a:ext>
            </a:extLst>
          </p:cNvPr>
          <p:cNvSpPr>
            <a:spLocks noChangeArrowheads="1"/>
          </p:cNvSpPr>
          <p:nvPr/>
        </p:nvSpPr>
        <p:spPr bwMode="auto">
          <a:xfrm>
            <a:off x="755575" y="1011416"/>
            <a:ext cx="8508497"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40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Quel est l’objectif du geste de secours ?</a:t>
            </a:r>
            <a:endParaRPr kumimoji="0" lang="fr-FR" sz="5400" b="1" i="0" u="none" strike="noStrike" cap="none" normalizeH="0" baseline="0" dirty="0">
              <a:ln>
                <a:noFill/>
              </a:ln>
              <a:solidFill>
                <a:schemeClr val="tx1"/>
              </a:solidFill>
              <a:effectLst/>
              <a:latin typeface="Arial" pitchFamily="34" charset="0"/>
              <a:cs typeface="Arial" pitchFamily="34" charset="0"/>
            </a:endParaRPr>
          </a:p>
        </p:txBody>
      </p:sp>
      <p:sp>
        <p:nvSpPr>
          <p:cNvPr id="3" name="Rectangle 2">
            <a:extLst>
              <a:ext uri="{FF2B5EF4-FFF2-40B4-BE49-F238E27FC236}">
                <a16:creationId xmlns:a16="http://schemas.microsoft.com/office/drawing/2014/main" id="{508CF176-FBA1-405A-B68B-F1CBA7920396}"/>
              </a:ext>
            </a:extLst>
          </p:cNvPr>
          <p:cNvSpPr/>
          <p:nvPr/>
        </p:nvSpPr>
        <p:spPr>
          <a:xfrm rot="20153922">
            <a:off x="5653022" y="2863615"/>
            <a:ext cx="5840171" cy="26876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4400" b="1" dirty="0">
                <a:solidFill>
                  <a:schemeClr val="accent3">
                    <a:lumMod val="40000"/>
                    <a:lumOff val="60000"/>
                  </a:schemeClr>
                </a:solidFill>
                <a:latin typeface="Tahoma" pitchFamily="32" charset="0"/>
                <a:cs typeface="Tahoma" pitchFamily="32" charset="0"/>
              </a:rPr>
              <a:t>Eviter l'aggravation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4400" b="1" dirty="0">
                <a:solidFill>
                  <a:schemeClr val="accent3">
                    <a:lumMod val="40000"/>
                    <a:lumOff val="60000"/>
                  </a:schemeClr>
                </a:solidFill>
                <a:latin typeface="Tahoma" pitchFamily="32" charset="0"/>
                <a:cs typeface="Tahoma" pitchFamily="32" charset="0"/>
              </a:rPr>
              <a:t>Et prendre un avis médical</a:t>
            </a:r>
            <a:endParaRPr lang="fr-FR" sz="4400" b="1" dirty="0">
              <a:solidFill>
                <a:schemeClr val="accent3">
                  <a:lumMod val="40000"/>
                  <a:lumOff val="60000"/>
                </a:schemeClr>
              </a:solidFill>
            </a:endParaRPr>
          </a:p>
        </p:txBody>
      </p:sp>
      <p:sp>
        <p:nvSpPr>
          <p:cNvPr id="6" name="Rectangle 5">
            <a:extLst>
              <a:ext uri="{FF2B5EF4-FFF2-40B4-BE49-F238E27FC236}">
                <a16:creationId xmlns:a16="http://schemas.microsoft.com/office/drawing/2014/main" id="{942F030D-12AB-4A49-B7C8-3E5FA83690CF}"/>
              </a:ext>
            </a:extLst>
          </p:cNvPr>
          <p:cNvSpPr/>
          <p:nvPr/>
        </p:nvSpPr>
        <p:spPr>
          <a:xfrm>
            <a:off x="1232208" y="231447"/>
            <a:ext cx="8744912" cy="720080"/>
          </a:xfrm>
          <a:prstGeom prst="rect">
            <a:avLst/>
          </a:prstGeom>
          <a:solidFill>
            <a:schemeClr val="accent5">
              <a:lumMod val="60000"/>
              <a:lumOff val="40000"/>
            </a:schemeClr>
          </a:solidFill>
          <a:ln>
            <a:solidFill>
              <a:srgbClr val="1B95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solidFill>
                  <a:schemeClr val="accent3">
                    <a:lumMod val="40000"/>
                    <a:lumOff val="60000"/>
                  </a:schemeClr>
                </a:solidFill>
              </a:rPr>
              <a:t>La victime se plaint d’un malaise</a:t>
            </a:r>
          </a:p>
        </p:txBody>
      </p:sp>
      <p:pic>
        <p:nvPicPr>
          <p:cNvPr id="7" name="Image 6" descr="Une image contenant personne, Visage humain, Séance photo, habits&#10;&#10;Description générée automatiquement">
            <a:extLst>
              <a:ext uri="{FF2B5EF4-FFF2-40B4-BE49-F238E27FC236}">
                <a16:creationId xmlns:a16="http://schemas.microsoft.com/office/drawing/2014/main" id="{C2DE2DFC-6F17-F520-AF35-C3C8DD9F1F38}"/>
              </a:ext>
            </a:extLst>
          </p:cNvPr>
          <p:cNvPicPr>
            <a:picLocks noChangeAspect="1"/>
          </p:cNvPicPr>
          <p:nvPr/>
        </p:nvPicPr>
        <p:blipFill>
          <a:blip r:embed="rId2"/>
          <a:stretch>
            <a:fillRect/>
          </a:stretch>
        </p:blipFill>
        <p:spPr>
          <a:xfrm>
            <a:off x="568761" y="2955636"/>
            <a:ext cx="4616660" cy="3347079"/>
          </a:xfrm>
          <a:prstGeom prst="rect">
            <a:avLst/>
          </a:prstGeom>
        </p:spPr>
      </p:pic>
      <p:pic>
        <p:nvPicPr>
          <p:cNvPr id="8" name="Image 7">
            <a:hlinkClick r:id="rId3" action="ppaction://hlinkfile"/>
            <a:extLst>
              <a:ext uri="{FF2B5EF4-FFF2-40B4-BE49-F238E27FC236}">
                <a16:creationId xmlns:a16="http://schemas.microsoft.com/office/drawing/2014/main" id="{B8EFF198-B1B5-08FE-2EA3-AE2B39BD0CDB}"/>
              </a:ext>
            </a:extLst>
          </p:cNvPr>
          <p:cNvPicPr>
            <a:picLocks noChangeAspect="1"/>
          </p:cNvPicPr>
          <p:nvPr/>
        </p:nvPicPr>
        <p:blipFill>
          <a:blip r:embed="rId4"/>
          <a:stretch>
            <a:fillRect/>
          </a:stretch>
        </p:blipFill>
        <p:spPr>
          <a:xfrm>
            <a:off x="12510193" y="1011416"/>
            <a:ext cx="541713" cy="541713"/>
          </a:xfrm>
          <a:prstGeom prst="rect">
            <a:avLst/>
          </a:prstGeom>
        </p:spPr>
      </p:pic>
    </p:spTree>
    <p:extLst>
      <p:ext uri="{BB962C8B-B14F-4D97-AF65-F5344CB8AC3E}">
        <p14:creationId xmlns:p14="http://schemas.microsoft.com/office/powerpoint/2010/main" val="40527460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hlinkClick r:id="rId2" action="ppaction://hlinkfile"/>
            <a:extLst>
              <a:ext uri="{FF2B5EF4-FFF2-40B4-BE49-F238E27FC236}">
                <a16:creationId xmlns:a16="http://schemas.microsoft.com/office/drawing/2014/main" id="{08C8C88B-BC6F-49F7-BAE9-CA84BD7E272A}"/>
              </a:ext>
            </a:extLst>
          </p:cNvPr>
          <p:cNvPicPr>
            <a:picLocks noChangeAspect="1"/>
          </p:cNvPicPr>
          <p:nvPr/>
        </p:nvPicPr>
        <p:blipFill>
          <a:blip r:embed="rId3"/>
          <a:stretch>
            <a:fillRect/>
          </a:stretch>
        </p:blipFill>
        <p:spPr>
          <a:xfrm>
            <a:off x="4962207" y="1614487"/>
            <a:ext cx="2769553" cy="2769553"/>
          </a:xfrm>
          <a:prstGeom prst="rect">
            <a:avLst/>
          </a:prstGeom>
        </p:spPr>
      </p:pic>
      <p:graphicFrame>
        <p:nvGraphicFramePr>
          <p:cNvPr id="4" name="Tableau 3">
            <a:extLst>
              <a:ext uri="{FF2B5EF4-FFF2-40B4-BE49-F238E27FC236}">
                <a16:creationId xmlns:a16="http://schemas.microsoft.com/office/drawing/2014/main" id="{FD5CB050-ABE3-4536-A3E4-9E685ACEC455}"/>
              </a:ext>
            </a:extLst>
          </p:cNvPr>
          <p:cNvGraphicFramePr>
            <a:graphicFrameLocks noGrp="1"/>
          </p:cNvGraphicFramePr>
          <p:nvPr>
            <p:extLst>
              <p:ext uri="{D42A27DB-BD31-4B8C-83A1-F6EECF244321}">
                <p14:modId xmlns:p14="http://schemas.microsoft.com/office/powerpoint/2010/main" val="1307640230"/>
              </p:ext>
            </p:extLst>
          </p:nvPr>
        </p:nvGraphicFramePr>
        <p:xfrm>
          <a:off x="1402672" y="5148334"/>
          <a:ext cx="10214182" cy="1056290"/>
        </p:xfrm>
        <a:graphic>
          <a:graphicData uri="http://schemas.openxmlformats.org/drawingml/2006/table">
            <a:tbl>
              <a:tblPr firstRow="1" bandRow="1">
                <a:tableStyleId>{5C22544A-7EE6-4342-B048-85BDC9FD1C3A}</a:tableStyleId>
              </a:tblPr>
              <a:tblGrid>
                <a:gridCol w="1855433">
                  <a:extLst>
                    <a:ext uri="{9D8B030D-6E8A-4147-A177-3AD203B41FA5}">
                      <a16:colId xmlns:a16="http://schemas.microsoft.com/office/drawing/2014/main" val="2802897407"/>
                    </a:ext>
                  </a:extLst>
                </a:gridCol>
                <a:gridCol w="6170627">
                  <a:extLst>
                    <a:ext uri="{9D8B030D-6E8A-4147-A177-3AD203B41FA5}">
                      <a16:colId xmlns:a16="http://schemas.microsoft.com/office/drawing/2014/main" val="2489690569"/>
                    </a:ext>
                  </a:extLst>
                </a:gridCol>
                <a:gridCol w="2188122">
                  <a:extLst>
                    <a:ext uri="{9D8B030D-6E8A-4147-A177-3AD203B41FA5}">
                      <a16:colId xmlns:a16="http://schemas.microsoft.com/office/drawing/2014/main" val="984549223"/>
                    </a:ext>
                  </a:extLst>
                </a:gridCol>
              </a:tblGrid>
              <a:tr h="1056290">
                <a:tc>
                  <a:txBody>
                    <a:bodyPr/>
                    <a:lstStyle/>
                    <a:p>
                      <a:pPr algn="ctr"/>
                      <a:r>
                        <a:rPr lang="fr-FR" sz="2400" b="1" dirty="0">
                          <a:solidFill>
                            <a:schemeClr val="tx1"/>
                          </a:solidFill>
                        </a:rPr>
                        <a:t>VIDEO </a:t>
                      </a:r>
                      <a:r>
                        <a:rPr lang="fr-FR" sz="2000" b="1" i="1" dirty="0">
                          <a:solidFill>
                            <a:schemeClr val="tx1"/>
                          </a:solidFill>
                        </a:rPr>
                        <a:t>pompier</a:t>
                      </a:r>
                      <a:endParaRPr lang="fr-FR" sz="2400" b="1" i="1" dirty="0">
                        <a:solidFill>
                          <a:schemeClr val="tx1"/>
                        </a:solidFill>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400" b="1" dirty="0">
                          <a:solidFill>
                            <a:schemeClr val="tx1"/>
                          </a:solidFill>
                        </a:rPr>
                        <a:t>01_MALAISE</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2400" b="1" dirty="0">
                          <a:solidFill>
                            <a:schemeClr val="tx1"/>
                          </a:solidFill>
                        </a:rPr>
                        <a:t> </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4525823"/>
                  </a:ext>
                </a:extLst>
              </a:tr>
            </a:tbl>
          </a:graphicData>
        </a:graphic>
      </p:graphicFrame>
      <p:pic>
        <p:nvPicPr>
          <p:cNvPr id="5" name="Image 4">
            <a:hlinkClick r:id="rId2" action="ppaction://hlinkfile"/>
            <a:extLst>
              <a:ext uri="{FF2B5EF4-FFF2-40B4-BE49-F238E27FC236}">
                <a16:creationId xmlns:a16="http://schemas.microsoft.com/office/drawing/2014/main" id="{5CFA3D27-8192-40D8-BA9A-6378F4E75169}"/>
              </a:ext>
            </a:extLst>
          </p:cNvPr>
          <p:cNvPicPr>
            <a:picLocks noChangeAspect="1"/>
          </p:cNvPicPr>
          <p:nvPr/>
        </p:nvPicPr>
        <p:blipFill rotWithShape="1">
          <a:blip r:embed="rId4"/>
          <a:srcRect l="12625" t="11672" r="13515" b="12637"/>
          <a:stretch/>
        </p:blipFill>
        <p:spPr>
          <a:xfrm>
            <a:off x="10359119" y="5232416"/>
            <a:ext cx="872360" cy="872358"/>
          </a:xfrm>
          <a:prstGeom prst="rect">
            <a:avLst/>
          </a:prstGeom>
        </p:spPr>
      </p:pic>
      <p:sp>
        <p:nvSpPr>
          <p:cNvPr id="6" name="Rectangle 5">
            <a:extLst>
              <a:ext uri="{FF2B5EF4-FFF2-40B4-BE49-F238E27FC236}">
                <a16:creationId xmlns:a16="http://schemas.microsoft.com/office/drawing/2014/main" id="{0B8E514B-2F7D-49BD-A558-2D080F0A8197}"/>
              </a:ext>
            </a:extLst>
          </p:cNvPr>
          <p:cNvSpPr/>
          <p:nvPr/>
        </p:nvSpPr>
        <p:spPr>
          <a:xfrm>
            <a:off x="1232208" y="231447"/>
            <a:ext cx="8744912" cy="720080"/>
          </a:xfrm>
          <a:prstGeom prst="rect">
            <a:avLst/>
          </a:prstGeom>
          <a:solidFill>
            <a:schemeClr val="accent5">
              <a:lumMod val="60000"/>
              <a:lumOff val="40000"/>
            </a:schemeClr>
          </a:solidFill>
          <a:ln>
            <a:solidFill>
              <a:srgbClr val="1B95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solidFill>
                  <a:schemeClr val="accent3">
                    <a:lumMod val="40000"/>
                    <a:lumOff val="60000"/>
                  </a:schemeClr>
                </a:solidFill>
              </a:rPr>
              <a:t>La victime se plaint d’un malaise</a:t>
            </a:r>
          </a:p>
        </p:txBody>
      </p:sp>
    </p:spTree>
    <p:extLst>
      <p:ext uri="{BB962C8B-B14F-4D97-AF65-F5344CB8AC3E}">
        <p14:creationId xmlns:p14="http://schemas.microsoft.com/office/powerpoint/2010/main" val="30310998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339774-CA39-4F1C-B70D-FFBF694192F7}"/>
              </a:ext>
            </a:extLst>
          </p:cNvPr>
          <p:cNvSpPr/>
          <p:nvPr/>
        </p:nvSpPr>
        <p:spPr>
          <a:xfrm>
            <a:off x="2937808" y="1007656"/>
            <a:ext cx="6840760" cy="2800767"/>
          </a:xfrm>
          <a:prstGeom prst="rect">
            <a:avLst/>
          </a:prstGeom>
          <a:noFill/>
        </p:spPr>
        <p:txBody>
          <a:bodyPr wrap="square" lIns="91440" tIns="45720" rIns="91440" bIns="45720">
            <a:spAutoFit/>
          </a:bodyPr>
          <a:lstStyle/>
          <a:p>
            <a:pPr algn="ctr"/>
            <a:r>
              <a:rPr lang="fr-FR" sz="8800" b="1" cap="all" spc="0" dirty="0">
                <a:ln w="9000" cmpd="sng">
                  <a:solidFill>
                    <a:schemeClr val="accent4">
                      <a:shade val="50000"/>
                      <a:satMod val="120000"/>
                    </a:schemeClr>
                  </a:solidFill>
                  <a:prstDash val="solid"/>
                </a:ln>
                <a:solidFill>
                  <a:schemeClr val="accent3">
                    <a:lumMod val="40000"/>
                    <a:lumOff val="60000"/>
                  </a:schemeClr>
                </a:solidFill>
                <a:effectLst>
                  <a:reflection blurRad="12700" stA="28000" endPos="45000" dist="1000" dir="5400000" sy="-100000" algn="bl" rotWithShape="0"/>
                </a:effectLst>
              </a:rPr>
              <a:t>D.C.</a:t>
            </a:r>
            <a:r>
              <a:rPr lang="fr-FR" sz="7200" b="1" i="1" cap="all" spc="0" dirty="0">
                <a:ln w="9000" cmpd="sng">
                  <a:solidFill>
                    <a:schemeClr val="accent4">
                      <a:shade val="50000"/>
                      <a:satMod val="120000"/>
                    </a:schemeClr>
                  </a:solidFill>
                  <a:prstDash val="solid"/>
                </a:ln>
                <a:solidFill>
                  <a:schemeClr val="accent3">
                    <a:lumMod val="40000"/>
                    <a:lumOff val="60000"/>
                  </a:schemeClr>
                </a:solidFill>
                <a:effectLst>
                  <a:reflection blurRad="12700" stA="28000" endPos="45000" dist="1000" dir="5400000" sy="-100000" algn="bl" rotWithShape="0"/>
                </a:effectLst>
              </a:rPr>
              <a:t>J</a:t>
            </a:r>
            <a:r>
              <a:rPr lang="fr-FR" sz="8800" b="1" cap="all" spc="0" dirty="0">
                <a:ln w="9000" cmpd="sng">
                  <a:solidFill>
                    <a:schemeClr val="accent4">
                      <a:shade val="50000"/>
                      <a:satMod val="120000"/>
                    </a:schemeClr>
                  </a:solidFill>
                  <a:prstDash val="solid"/>
                </a:ln>
                <a:solidFill>
                  <a:schemeClr val="accent3">
                    <a:lumMod val="40000"/>
                    <a:lumOff val="60000"/>
                  </a:schemeClr>
                </a:solidFill>
                <a:effectLst>
                  <a:reflection blurRad="12700" stA="28000" endPos="45000" dist="1000" dir="5400000" sy="-100000" algn="bl" rotWithShape="0"/>
                </a:effectLst>
              </a:rPr>
              <a:t>.</a:t>
            </a:r>
          </a:p>
          <a:p>
            <a:pPr algn="ctr"/>
            <a:endParaRPr lang="fr-FR" sz="8800" b="1" cap="all" spc="0" dirty="0">
              <a:ln w="9000" cmpd="sng">
                <a:solidFill>
                  <a:schemeClr val="accent4">
                    <a:shade val="50000"/>
                    <a:satMod val="120000"/>
                  </a:schemeClr>
                </a:solidFill>
                <a:prstDash val="solid"/>
              </a:ln>
              <a:solidFill>
                <a:schemeClr val="accent3">
                  <a:lumMod val="40000"/>
                  <a:lumOff val="60000"/>
                </a:schemeClr>
              </a:solidFill>
              <a:effectLst>
                <a:reflection blurRad="12700" stA="28000" endPos="45000" dist="1000" dir="5400000" sy="-100000" algn="bl" rotWithShape="0"/>
              </a:effectLst>
            </a:endParaRPr>
          </a:p>
        </p:txBody>
      </p:sp>
      <p:sp>
        <p:nvSpPr>
          <p:cNvPr id="3" name="Rectangle 2">
            <a:extLst>
              <a:ext uri="{FF2B5EF4-FFF2-40B4-BE49-F238E27FC236}">
                <a16:creationId xmlns:a16="http://schemas.microsoft.com/office/drawing/2014/main" id="{B89C840D-7E25-4EA3-B766-F9A357D17B0C}"/>
              </a:ext>
            </a:extLst>
          </p:cNvPr>
          <p:cNvSpPr/>
          <p:nvPr/>
        </p:nvSpPr>
        <p:spPr>
          <a:xfrm>
            <a:off x="1232208" y="231447"/>
            <a:ext cx="8744912" cy="720080"/>
          </a:xfrm>
          <a:prstGeom prst="rect">
            <a:avLst/>
          </a:prstGeom>
          <a:solidFill>
            <a:schemeClr val="accent5">
              <a:lumMod val="60000"/>
              <a:lumOff val="40000"/>
            </a:schemeClr>
          </a:solidFill>
          <a:ln>
            <a:solidFill>
              <a:srgbClr val="1B95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solidFill>
                  <a:schemeClr val="accent3">
                    <a:lumMod val="40000"/>
                    <a:lumOff val="60000"/>
                  </a:schemeClr>
                </a:solidFill>
              </a:rPr>
              <a:t>La victime se plaint d’un malaise</a:t>
            </a:r>
          </a:p>
        </p:txBody>
      </p:sp>
    </p:spTree>
    <p:extLst>
      <p:ext uri="{BB962C8B-B14F-4D97-AF65-F5344CB8AC3E}">
        <p14:creationId xmlns:p14="http://schemas.microsoft.com/office/powerpoint/2010/main" val="2917821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Présentation1" id="{88D1EE42-5E6D-44B4-84FE-873F0B1E5DB3}" vid="{E6E6FDFB-F125-401B-8933-BEE34E7B567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MODELE_SST</Template>
  <TotalTime>0</TotalTime>
  <Words>1379</Words>
  <Application>Microsoft Office PowerPoint</Application>
  <PresentationFormat>Grand écran</PresentationFormat>
  <Paragraphs>229</Paragraphs>
  <Slides>23</Slides>
  <Notes>0</Notes>
  <HiddenSlides>0</HiddenSlides>
  <MMClips>0</MMClips>
  <ScaleCrop>false</ScaleCrop>
  <HeadingPairs>
    <vt:vector size="8" baseType="variant">
      <vt:variant>
        <vt:lpstr>Polices utilisées</vt:lpstr>
      </vt:variant>
      <vt:variant>
        <vt:i4>9</vt:i4>
      </vt:variant>
      <vt:variant>
        <vt:lpstr>Thème</vt:lpstr>
      </vt:variant>
      <vt:variant>
        <vt:i4>1</vt:i4>
      </vt:variant>
      <vt:variant>
        <vt:lpstr>Serveurs OLE incorporés</vt:lpstr>
      </vt:variant>
      <vt:variant>
        <vt:i4>1</vt:i4>
      </vt:variant>
      <vt:variant>
        <vt:lpstr>Titres des diapositives</vt:lpstr>
      </vt:variant>
      <vt:variant>
        <vt:i4>23</vt:i4>
      </vt:variant>
    </vt:vector>
  </HeadingPairs>
  <TitlesOfParts>
    <vt:vector size="34" baseType="lpstr">
      <vt:lpstr>Arial</vt:lpstr>
      <vt:lpstr>Bookman Old Style</vt:lpstr>
      <vt:lpstr>Calibri</vt:lpstr>
      <vt:lpstr>Century Gothic</vt:lpstr>
      <vt:lpstr>Courier New</vt:lpstr>
      <vt:lpstr>Eras Light ITC</vt:lpstr>
      <vt:lpstr>Tahoma</vt:lpstr>
      <vt:lpstr>Wingdings</vt:lpstr>
      <vt:lpstr>Wingdings 3</vt:lpstr>
      <vt:lpstr>Ion</vt:lpstr>
      <vt:lpstr>Visio</vt:lpstr>
      <vt:lpstr>Malaise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MALAISE FIN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PROTEGER</dc:title>
  <dc:creator>L</dc:creator>
  <cp:lastModifiedBy>L L</cp:lastModifiedBy>
  <cp:revision>62</cp:revision>
  <dcterms:created xsi:type="dcterms:W3CDTF">2021-01-13T13:36:51Z</dcterms:created>
  <dcterms:modified xsi:type="dcterms:W3CDTF">2023-10-31T07:16:12Z</dcterms:modified>
</cp:coreProperties>
</file>