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97" r:id="rId12"/>
    <p:sldId id="301" r:id="rId13"/>
    <p:sldId id="302" r:id="rId14"/>
    <p:sldId id="298" r:id="rId15"/>
    <p:sldId id="303" r:id="rId16"/>
    <p:sldId id="299" r:id="rId17"/>
    <p:sldId id="304" r:id="rId18"/>
    <p:sldId id="300" r:id="rId19"/>
    <p:sldId id="305" r:id="rId20"/>
    <p:sldId id="289" r:id="rId21"/>
    <p:sldId id="306" r:id="rId22"/>
    <p:sldId id="307" r:id="rId23"/>
    <p:sldId id="290" r:id="rId24"/>
    <p:sldId id="291" r:id="rId25"/>
    <p:sldId id="292" r:id="rId26"/>
    <p:sldId id="293" r:id="rId27"/>
    <p:sldId id="294" r:id="rId28"/>
    <p:sldId id="296" r:id="rId29"/>
    <p:sldId id="295" r:id="rId30"/>
    <p:sldId id="28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" initials="L" lastIdx="1" clrIdx="0">
    <p:extLst>
      <p:ext uri="{19B8F6BF-5375-455C-9EA6-DF929625EA0E}">
        <p15:presenceInfo xmlns:p15="http://schemas.microsoft.com/office/powerpoint/2012/main" userId="d6e3ed102db701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FA5E4-F534-4872-BB3F-0CC6B304193E}" type="datetimeFigureOut">
              <a:rPr lang="fr-FR" smtClean="0"/>
              <a:t>23/10/2023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8741-B8D6-4397-A8B2-C0D6CFD8E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6C6B5C-EBCC-4618-B5FB-0C7D5FDED5AB}"/>
              </a:ext>
            </a:extLst>
          </p:cNvPr>
          <p:cNvSpPr/>
          <p:nvPr userDrawn="1"/>
        </p:nvSpPr>
        <p:spPr>
          <a:xfrm rot="16200000">
            <a:off x="-2291489" y="3473963"/>
            <a:ext cx="5086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58A995F5-0E37-46A9-A070-A4BEA87C79FE}" type="datetime8">
              <a:rPr lang="fr-FR" sz="32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23/10/2023 10:41</a:t>
            </a:fld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     </a:t>
            </a:r>
            <a:r>
              <a:rPr lang="fr-FR" sz="1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Light ITC" panose="020B0402030504020804" pitchFamily="34" charset="0"/>
                <a:cs typeface="Arabic Typesetting" panose="020B0604020202020204" pitchFamily="66" charset="-78"/>
              </a:rPr>
              <a:t>L.L.</a:t>
            </a:r>
            <a:endParaRPr lang="fr-FR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Light ITC" panose="020B0402030504020804" pitchFamily="34" charset="0"/>
              <a:cs typeface="Arabic Typesetting" panose="020B0604020202020204" pitchFamily="66" charset="-78"/>
            </a:endParaRPr>
          </a:p>
        </p:txBody>
      </p:sp>
      <p:pic>
        <p:nvPicPr>
          <p:cNvPr id="5" name="Image 4" descr="Une image contenant signe, assis, vert, rue&#10;&#10;Description générée automatiquement">
            <a:extLst>
              <a:ext uri="{FF2B5EF4-FFF2-40B4-BE49-F238E27FC236}">
                <a16:creationId xmlns:a16="http://schemas.microsoft.com/office/drawing/2014/main" id="{C6D130B5-046F-4E28-8761-E7A6E6048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7500" y="400050"/>
            <a:ext cx="609600" cy="609600"/>
          </a:xfrm>
          <a:prstGeom prst="rect">
            <a:avLst/>
          </a:prstGeom>
        </p:spPr>
      </p:pic>
      <p:pic>
        <p:nvPicPr>
          <p:cNvPr id="13" name="Picture 70">
            <a:extLst>
              <a:ext uri="{FF2B5EF4-FFF2-40B4-BE49-F238E27FC236}">
                <a16:creationId xmlns:a16="http://schemas.microsoft.com/office/drawing/2014/main" id="{33AD095C-5B9B-4A1A-B7FF-B80DEE9740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18057" t="4514" r="12994" b="4605"/>
          <a:stretch>
            <a:fillRect/>
          </a:stretch>
        </p:blipFill>
        <p:spPr bwMode="auto">
          <a:xfrm>
            <a:off x="-1" y="6211614"/>
            <a:ext cx="490853" cy="646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hyperlink" Target="RESSOURCES/02_Arrosage_br&#251;lure.mov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hyperlink" Target="RESSOURCES/03_BRULURE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RESSOURCES/01_BRULURE.mp4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4.png"/><Relationship Id="rId21" Type="http://schemas.openxmlformats.org/officeDocument/2006/relationships/image" Target="../media/image30.jpe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3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52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2330AA-E11E-458E-8798-12C7F7738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A6BDC1B0-0C91-4230-BFEB-9C8ED19B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8E0A26E-4EA8-4E6C-97A2-7B6C1C13F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814824" y="480824"/>
            <a:ext cx="6858001" cy="5896352"/>
          </a:xfrm>
          <a:custGeom>
            <a:avLst/>
            <a:gdLst>
              <a:gd name="connsiteX0" fmla="*/ 6858001 w 6858001"/>
              <a:gd name="connsiteY0" fmla="*/ 1177 h 5896352"/>
              <a:gd name="connsiteX1" fmla="*/ 6858001 w 6858001"/>
              <a:gd name="connsiteY1" fmla="*/ 1344715 h 5896352"/>
              <a:gd name="connsiteX2" fmla="*/ 6858000 w 6858001"/>
              <a:gd name="connsiteY2" fmla="*/ 1344715 h 5896352"/>
              <a:gd name="connsiteX3" fmla="*/ 6858000 w 6858001"/>
              <a:gd name="connsiteY3" fmla="*/ 5896352 h 5896352"/>
              <a:gd name="connsiteX4" fmla="*/ 0 w 6858001"/>
              <a:gd name="connsiteY4" fmla="*/ 5896351 h 5896352"/>
              <a:gd name="connsiteX5" fmla="*/ 0 w 6858001"/>
              <a:gd name="connsiteY5" fmla="*/ 904459 h 5896352"/>
              <a:gd name="connsiteX6" fmla="*/ 1 w 6858001"/>
              <a:gd name="connsiteY6" fmla="*/ 904459 h 5896352"/>
              <a:gd name="connsiteX7" fmla="*/ 1 w 6858001"/>
              <a:gd name="connsiteY7" fmla="*/ 0 h 5896352"/>
              <a:gd name="connsiteX8" fmla="*/ 40463 w 6858001"/>
              <a:gd name="connsiteY8" fmla="*/ 5883 h 5896352"/>
              <a:gd name="connsiteX9" fmla="*/ 159107 w 6858001"/>
              <a:gd name="connsiteY9" fmla="*/ 23196 h 5896352"/>
              <a:gd name="connsiteX10" fmla="*/ 245518 w 6858001"/>
              <a:gd name="connsiteY10" fmla="*/ 35299 h 5896352"/>
              <a:gd name="connsiteX11" fmla="*/ 348388 w 6858001"/>
              <a:gd name="connsiteY11" fmla="*/ 48073 h 5896352"/>
              <a:gd name="connsiteX12" fmla="*/ 470460 w 6858001"/>
              <a:gd name="connsiteY12" fmla="*/ 63369 h 5896352"/>
              <a:gd name="connsiteX13" fmla="*/ 605563 w 6858001"/>
              <a:gd name="connsiteY13" fmla="*/ 79506 h 5896352"/>
              <a:gd name="connsiteX14" fmla="*/ 757810 w 6858001"/>
              <a:gd name="connsiteY14" fmla="*/ 96483 h 5896352"/>
              <a:gd name="connsiteX15" fmla="*/ 923774 w 6858001"/>
              <a:gd name="connsiteY15" fmla="*/ 114469 h 5896352"/>
              <a:gd name="connsiteX16" fmla="*/ 1104139 w 6858001"/>
              <a:gd name="connsiteY16" fmla="*/ 132454 h 5896352"/>
              <a:gd name="connsiteX17" fmla="*/ 1296163 w 6858001"/>
              <a:gd name="connsiteY17" fmla="*/ 150776 h 5896352"/>
              <a:gd name="connsiteX18" fmla="*/ 1503275 w 6858001"/>
              <a:gd name="connsiteY18" fmla="*/ 167753 h 5896352"/>
              <a:gd name="connsiteX19" fmla="*/ 1719988 w 6858001"/>
              <a:gd name="connsiteY19" fmla="*/ 184058 h 5896352"/>
              <a:gd name="connsiteX20" fmla="*/ 1949045 w 6858001"/>
              <a:gd name="connsiteY20" fmla="*/ 198849 h 5896352"/>
              <a:gd name="connsiteX21" fmla="*/ 2187703 w 6858001"/>
              <a:gd name="connsiteY21" fmla="*/ 212969 h 5896352"/>
              <a:gd name="connsiteX22" fmla="*/ 2436649 w 6858001"/>
              <a:gd name="connsiteY22" fmla="*/ 226248 h 5896352"/>
              <a:gd name="connsiteX23" fmla="*/ 2564208 w 6858001"/>
              <a:gd name="connsiteY23" fmla="*/ 230955 h 5896352"/>
              <a:gd name="connsiteX24" fmla="*/ 2694509 w 6858001"/>
              <a:gd name="connsiteY24" fmla="*/ 236165 h 5896352"/>
              <a:gd name="connsiteX25" fmla="*/ 2826868 w 6858001"/>
              <a:gd name="connsiteY25" fmla="*/ 241040 h 5896352"/>
              <a:gd name="connsiteX26" fmla="*/ 2959914 w 6858001"/>
              <a:gd name="connsiteY26" fmla="*/ 244234 h 5896352"/>
              <a:gd name="connsiteX27" fmla="*/ 3095702 w 6858001"/>
              <a:gd name="connsiteY27" fmla="*/ 247091 h 5896352"/>
              <a:gd name="connsiteX28" fmla="*/ 3232862 w 6858001"/>
              <a:gd name="connsiteY28" fmla="*/ 250117 h 5896352"/>
              <a:gd name="connsiteX29" fmla="*/ 3372765 w 6858001"/>
              <a:gd name="connsiteY29" fmla="*/ 252134 h 5896352"/>
              <a:gd name="connsiteX30" fmla="*/ 3514040 w 6858001"/>
              <a:gd name="connsiteY30" fmla="*/ 252134 h 5896352"/>
              <a:gd name="connsiteX31" fmla="*/ 3656686 w 6858001"/>
              <a:gd name="connsiteY31" fmla="*/ 253142 h 5896352"/>
              <a:gd name="connsiteX32" fmla="*/ 3800704 w 6858001"/>
              <a:gd name="connsiteY32" fmla="*/ 252134 h 5896352"/>
              <a:gd name="connsiteX33" fmla="*/ 3946780 w 6858001"/>
              <a:gd name="connsiteY33" fmla="*/ 250117 h 5896352"/>
              <a:gd name="connsiteX34" fmla="*/ 4092855 w 6858001"/>
              <a:gd name="connsiteY34" fmla="*/ 248268 h 5896352"/>
              <a:gd name="connsiteX35" fmla="*/ 4240988 w 6858001"/>
              <a:gd name="connsiteY35" fmla="*/ 244234 h 5896352"/>
              <a:gd name="connsiteX36" fmla="*/ 4390492 w 6858001"/>
              <a:gd name="connsiteY36" fmla="*/ 240032 h 5896352"/>
              <a:gd name="connsiteX37" fmla="*/ 4539997 w 6858001"/>
              <a:gd name="connsiteY37" fmla="*/ 235157 h 5896352"/>
              <a:gd name="connsiteX38" fmla="*/ 4690873 w 6858001"/>
              <a:gd name="connsiteY38" fmla="*/ 228266 h 5896352"/>
              <a:gd name="connsiteX39" fmla="*/ 4843120 w 6858001"/>
              <a:gd name="connsiteY39" fmla="*/ 220029 h 5896352"/>
              <a:gd name="connsiteX40" fmla="*/ 4996054 w 6858001"/>
              <a:gd name="connsiteY40" fmla="*/ 212129 h 5896352"/>
              <a:gd name="connsiteX41" fmla="*/ 5148987 w 6858001"/>
              <a:gd name="connsiteY41" fmla="*/ 202044 h 5896352"/>
              <a:gd name="connsiteX42" fmla="*/ 5303978 w 6858001"/>
              <a:gd name="connsiteY42" fmla="*/ 189941 h 5896352"/>
              <a:gd name="connsiteX43" fmla="*/ 5456911 w 6858001"/>
              <a:gd name="connsiteY43" fmla="*/ 177839 h 5896352"/>
              <a:gd name="connsiteX44" fmla="*/ 5612588 w 6858001"/>
              <a:gd name="connsiteY44" fmla="*/ 163887 h 5896352"/>
              <a:gd name="connsiteX45" fmla="*/ 5768950 w 6858001"/>
              <a:gd name="connsiteY45" fmla="*/ 148591 h 5896352"/>
              <a:gd name="connsiteX46" fmla="*/ 5923255 w 6858001"/>
              <a:gd name="connsiteY46" fmla="*/ 132455 h 5896352"/>
              <a:gd name="connsiteX47" fmla="*/ 6079618 w 6858001"/>
              <a:gd name="connsiteY47" fmla="*/ 113629 h 5896352"/>
              <a:gd name="connsiteX48" fmla="*/ 6235294 w 6858001"/>
              <a:gd name="connsiteY48" fmla="*/ 93458 h 5896352"/>
              <a:gd name="connsiteX49" fmla="*/ 6391657 w 6858001"/>
              <a:gd name="connsiteY49" fmla="*/ 73455 h 5896352"/>
              <a:gd name="connsiteX50" fmla="*/ 6547333 w 6858001"/>
              <a:gd name="connsiteY50" fmla="*/ 50091 h 5896352"/>
              <a:gd name="connsiteX51" fmla="*/ 6702324 w 6858001"/>
              <a:gd name="connsiteY51" fmla="*/ 26222 h 589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2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2"/>
                </a:lnTo>
                <a:lnTo>
                  <a:pt x="0" y="5896351"/>
                </a:lnTo>
                <a:lnTo>
                  <a:pt x="0" y="904459"/>
                </a:lnTo>
                <a:lnTo>
                  <a:pt x="1" y="904459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841CC0-B7A9-4828-B82F-9C6B433B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E05919-D800-40FD-A3BD-4B9CC40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428412" cy="6858000"/>
            <a:chOff x="0" y="0"/>
            <a:chExt cx="11428412" cy="6858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E70C79C-8688-4786-8FCD-43A4B5D5B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"/>
            <a:stretch/>
          </p:blipFill>
          <p:spPr>
            <a:xfrm>
              <a:off x="0" y="2669685"/>
              <a:ext cx="4037012" cy="418831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A6338A0-2BDA-4E79-A762-AAD8608C0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0"/>
            <a:stretch/>
          </p:blipFill>
          <p:spPr>
            <a:xfrm>
              <a:off x="0" y="2892347"/>
              <a:ext cx="1522412" cy="2365453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685624D-3645-4129-9FF6-0C59DBF23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alpha val="7000"/>
                    <a:lumMod val="60000"/>
                    <a:lumOff val="40000"/>
                  </a:schemeClr>
                </a:gs>
                <a:gs pos="69000">
                  <a:schemeClr val="tx2">
                    <a:alpha val="0"/>
                    <a:lumMod val="60000"/>
                    <a:lumOff val="40000"/>
                  </a:schemeClr>
                </a:gs>
                <a:gs pos="36000">
                  <a:schemeClr val="tx2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3F24C1B-E4C1-43E7-84B3-DD476F383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13"/>
            <a:stretch/>
          </p:blipFill>
          <p:spPr>
            <a:xfrm>
              <a:off x="7999412" y="0"/>
              <a:ext cx="1603387" cy="114140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725CE5D-088A-4522-9817-4B485D6E7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20"/>
            <a:stretch/>
          </p:blipFill>
          <p:spPr>
            <a:xfrm>
              <a:off x="8605878" y="6096000"/>
              <a:ext cx="993734" cy="762000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D3710D8-53ED-49E5-A8BC-23C26E0E59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4540" y="190029"/>
            <a:ext cx="618110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BRULURE</a:t>
            </a:r>
            <a:b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6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B707F3-56E9-474B-B11E-9E03F165785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77766" y="4777380"/>
            <a:ext cx="4663747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Objectif : EVITER L’AGGRAVATION DE LA BRULURE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9C8474-D39B-43AF-AD59-F003D10A4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185" y="5566725"/>
            <a:ext cx="2110436" cy="1058547"/>
          </a:xfrm>
          <a:prstGeom prst="rect">
            <a:avLst/>
          </a:prstGeom>
        </p:spPr>
      </p:pic>
      <p:pic>
        <p:nvPicPr>
          <p:cNvPr id="5" name="Image 4" descr="Une image contenant signe, dessin, horloge, rue&#10;&#10;Description générée automatiquement">
            <a:extLst>
              <a:ext uri="{FF2B5EF4-FFF2-40B4-BE49-F238E27FC236}">
                <a16:creationId xmlns:a16="http://schemas.microsoft.com/office/drawing/2014/main" id="{E9AF5489-0C67-4E21-A946-4BF21A9345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686" y="1640841"/>
            <a:ext cx="3996052" cy="39960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079B2-A4B8-4E44-8FC9-13B5A9A3C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6185" y="152400"/>
            <a:ext cx="3188552" cy="12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5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4269D1-E98F-4988-8794-9A1FE3428FD0}"/>
              </a:ext>
            </a:extLst>
          </p:cNvPr>
          <p:cNvSpPr/>
          <p:nvPr/>
        </p:nvSpPr>
        <p:spPr>
          <a:xfrm>
            <a:off x="2531408" y="1271816"/>
            <a:ext cx="684076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D.C.</a:t>
            </a:r>
            <a:r>
              <a:rPr lang="fr-FR" sz="72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</a:t>
            </a:r>
            <a:r>
              <a:rPr lang="fr-FR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endParaRPr lang="fr-FR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09B1AD6-5033-415C-8188-7568990CD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932209"/>
              </p:ext>
            </p:extLst>
          </p:nvPr>
        </p:nvGraphicFramePr>
        <p:xfrm>
          <a:off x="1402672" y="5148334"/>
          <a:ext cx="10214182" cy="105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433">
                  <a:extLst>
                    <a:ext uri="{9D8B030D-6E8A-4147-A177-3AD203B41FA5}">
                      <a16:colId xmlns:a16="http://schemas.microsoft.com/office/drawing/2014/main" val="2802897407"/>
                    </a:ext>
                  </a:extLst>
                </a:gridCol>
                <a:gridCol w="6170627">
                  <a:extLst>
                    <a:ext uri="{9D8B030D-6E8A-4147-A177-3AD203B41FA5}">
                      <a16:colId xmlns:a16="http://schemas.microsoft.com/office/drawing/2014/main" val="2489690569"/>
                    </a:ext>
                  </a:extLst>
                </a:gridCol>
                <a:gridCol w="2188122">
                  <a:extLst>
                    <a:ext uri="{9D8B030D-6E8A-4147-A177-3AD203B41FA5}">
                      <a16:colId xmlns:a16="http://schemas.microsoft.com/office/drawing/2014/main" val="984549223"/>
                    </a:ext>
                  </a:extLst>
                </a:gridCol>
              </a:tblGrid>
              <a:tr h="105629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VIDEO </a:t>
                      </a:r>
                    </a:p>
                    <a:p>
                      <a:pPr algn="ctr"/>
                      <a:r>
                        <a:rPr lang="fr-FR" sz="2000" b="1" i="1" dirty="0">
                          <a:solidFill>
                            <a:schemeClr val="tx1"/>
                          </a:solidFill>
                        </a:rPr>
                        <a:t>INRS</a:t>
                      </a:r>
                      <a:endParaRPr lang="fr-F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02_ARROSAGE_BRULURE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525823"/>
                  </a:ext>
                </a:extLst>
              </a:tr>
            </a:tbl>
          </a:graphicData>
        </a:graphic>
      </p:graphicFrame>
      <p:pic>
        <p:nvPicPr>
          <p:cNvPr id="4" name="Image 3">
            <a:hlinkClick r:id="rId2" action="ppaction://hlinkfile"/>
            <a:extLst>
              <a:ext uri="{FF2B5EF4-FFF2-40B4-BE49-F238E27FC236}">
                <a16:creationId xmlns:a16="http://schemas.microsoft.com/office/drawing/2014/main" id="{97CE1AE2-A3FC-4407-968B-8D1B0CBA02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5" t="11672" r="13515" b="12637"/>
          <a:stretch/>
        </p:blipFill>
        <p:spPr>
          <a:xfrm>
            <a:off x="10359119" y="5232416"/>
            <a:ext cx="872360" cy="872358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8A1E6E81-CE1D-4220-95F6-3E7023C89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" y="237976"/>
            <a:ext cx="9144000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DE BRÛLURE</a:t>
            </a:r>
          </a:p>
        </p:txBody>
      </p:sp>
    </p:spTree>
    <p:extLst>
      <p:ext uri="{BB962C8B-B14F-4D97-AF65-F5344CB8AC3E}">
        <p14:creationId xmlns:p14="http://schemas.microsoft.com/office/powerpoint/2010/main" val="15091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D07B31-14E8-056F-EA4E-83C8EA215B39}"/>
              </a:ext>
            </a:extLst>
          </p:cNvPr>
          <p:cNvSpPr txBox="1"/>
          <p:nvPr/>
        </p:nvSpPr>
        <p:spPr>
          <a:xfrm>
            <a:off x="1145309" y="327952"/>
            <a:ext cx="7197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Identifier la gravité de la brulure</a:t>
            </a:r>
            <a:endParaRPr lang="fr-FR" sz="3200" b="1" i="1" dirty="0"/>
          </a:p>
        </p:txBody>
      </p:sp>
      <p:pic>
        <p:nvPicPr>
          <p:cNvPr id="5" name="Image 4" descr="Une image contenant caleçon, sous-vêtement&#10;&#10;Description générée automatiquement">
            <a:extLst>
              <a:ext uri="{FF2B5EF4-FFF2-40B4-BE49-F238E27FC236}">
                <a16:creationId xmlns:a16="http://schemas.microsoft.com/office/drawing/2014/main" id="{531CF2CE-BF9B-04D1-6019-EB6F85A1C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98" y="1334427"/>
            <a:ext cx="6295165" cy="41891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3843EB-51CF-3D08-8CBF-81C604D305B5}"/>
              </a:ext>
            </a:extLst>
          </p:cNvPr>
          <p:cNvSpPr/>
          <p:nvPr/>
        </p:nvSpPr>
        <p:spPr>
          <a:xfrm>
            <a:off x="8656224" y="1876874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49911-27C6-74D8-3C85-3E629CF2247B}"/>
              </a:ext>
            </a:extLst>
          </p:cNvPr>
          <p:cNvSpPr/>
          <p:nvPr/>
        </p:nvSpPr>
        <p:spPr>
          <a:xfrm>
            <a:off x="8600921" y="3134467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GRAVE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4271E4-A6F6-A872-FDDD-3B93F7779E4A}"/>
              </a:ext>
            </a:extLst>
          </p:cNvPr>
          <p:cNvSpPr txBox="1"/>
          <p:nvPr/>
        </p:nvSpPr>
        <p:spPr>
          <a:xfrm>
            <a:off x="1602557" y="5797485"/>
            <a:ext cx="6655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Rougeur de la peau chez l’adulte</a:t>
            </a:r>
          </a:p>
        </p:txBody>
      </p:sp>
    </p:spTree>
    <p:extLst>
      <p:ext uri="{BB962C8B-B14F-4D97-AF65-F5344CB8AC3E}">
        <p14:creationId xmlns:p14="http://schemas.microsoft.com/office/powerpoint/2010/main" val="58624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D07B31-14E8-056F-EA4E-83C8EA215B39}"/>
              </a:ext>
            </a:extLst>
          </p:cNvPr>
          <p:cNvSpPr txBox="1"/>
          <p:nvPr/>
        </p:nvSpPr>
        <p:spPr>
          <a:xfrm>
            <a:off x="1145309" y="327952"/>
            <a:ext cx="7197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Identifier la gravité de la brulure</a:t>
            </a:r>
            <a:endParaRPr lang="fr-FR" sz="32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843EB-51CF-3D08-8CBF-81C604D305B5}"/>
              </a:ext>
            </a:extLst>
          </p:cNvPr>
          <p:cNvSpPr/>
          <p:nvPr/>
        </p:nvSpPr>
        <p:spPr>
          <a:xfrm>
            <a:off x="8656224" y="1876874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49911-27C6-74D8-3C85-3E629CF2247B}"/>
              </a:ext>
            </a:extLst>
          </p:cNvPr>
          <p:cNvSpPr/>
          <p:nvPr/>
        </p:nvSpPr>
        <p:spPr>
          <a:xfrm>
            <a:off x="8600921" y="3134467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GRAVE</a:t>
            </a:r>
          </a:p>
        </p:txBody>
      </p:sp>
      <p:pic>
        <p:nvPicPr>
          <p:cNvPr id="5" name="Image 4" descr="Une image contenant habits&#10;&#10;Description générée automatiquement">
            <a:extLst>
              <a:ext uri="{FF2B5EF4-FFF2-40B4-BE49-F238E27FC236}">
                <a16:creationId xmlns:a16="http://schemas.microsoft.com/office/drawing/2014/main" id="{BA975F8A-8CE4-E19C-8748-1CAE85AE6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130" y="1784492"/>
            <a:ext cx="6578030" cy="328901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319504A-EC29-E358-73EB-8C0F60FD0A93}"/>
              </a:ext>
            </a:extLst>
          </p:cNvPr>
          <p:cNvSpPr txBox="1"/>
          <p:nvPr/>
        </p:nvSpPr>
        <p:spPr>
          <a:xfrm>
            <a:off x="1602557" y="5797485"/>
            <a:ext cx="6655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Brulure d’origine chimique</a:t>
            </a:r>
          </a:p>
        </p:txBody>
      </p:sp>
    </p:spTree>
    <p:extLst>
      <p:ext uri="{BB962C8B-B14F-4D97-AF65-F5344CB8AC3E}">
        <p14:creationId xmlns:p14="http://schemas.microsoft.com/office/powerpoint/2010/main" val="37703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D07B31-14E8-056F-EA4E-83C8EA215B39}"/>
              </a:ext>
            </a:extLst>
          </p:cNvPr>
          <p:cNvSpPr txBox="1"/>
          <p:nvPr/>
        </p:nvSpPr>
        <p:spPr>
          <a:xfrm>
            <a:off x="1145309" y="327952"/>
            <a:ext cx="7197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Identifier la gravité de la brulure</a:t>
            </a:r>
            <a:endParaRPr lang="fr-FR" sz="32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843EB-51CF-3D08-8CBF-81C604D305B5}"/>
              </a:ext>
            </a:extLst>
          </p:cNvPr>
          <p:cNvSpPr/>
          <p:nvPr/>
        </p:nvSpPr>
        <p:spPr>
          <a:xfrm>
            <a:off x="8656224" y="1876874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49911-27C6-74D8-3C85-3E629CF2247B}"/>
              </a:ext>
            </a:extLst>
          </p:cNvPr>
          <p:cNvSpPr/>
          <p:nvPr/>
        </p:nvSpPr>
        <p:spPr>
          <a:xfrm>
            <a:off x="8600921" y="3134467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GRAVE</a:t>
            </a:r>
          </a:p>
        </p:txBody>
      </p:sp>
      <p:pic>
        <p:nvPicPr>
          <p:cNvPr id="4" name="Image 3" descr="Une image contenant herbe, personne, extérieur, bébé&#10;&#10;Description générée automatiquement">
            <a:extLst>
              <a:ext uri="{FF2B5EF4-FFF2-40B4-BE49-F238E27FC236}">
                <a16:creationId xmlns:a16="http://schemas.microsoft.com/office/drawing/2014/main" id="{7683BB6D-88DE-2578-910D-DD49658B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931" y="1577813"/>
            <a:ext cx="3978161" cy="397816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C1530FC-82BF-BA07-96E4-36C728F94F4F}"/>
              </a:ext>
            </a:extLst>
          </p:cNvPr>
          <p:cNvSpPr txBox="1"/>
          <p:nvPr/>
        </p:nvSpPr>
        <p:spPr>
          <a:xfrm>
            <a:off x="1602557" y="5797485"/>
            <a:ext cx="9068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Rougeur étendue de la peau chez l’enfant</a:t>
            </a:r>
          </a:p>
        </p:txBody>
      </p:sp>
    </p:spTree>
    <p:extLst>
      <p:ext uri="{BB962C8B-B14F-4D97-AF65-F5344CB8AC3E}">
        <p14:creationId xmlns:p14="http://schemas.microsoft.com/office/powerpoint/2010/main" val="185943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D07B31-14E8-056F-EA4E-83C8EA215B39}"/>
              </a:ext>
            </a:extLst>
          </p:cNvPr>
          <p:cNvSpPr txBox="1"/>
          <p:nvPr/>
        </p:nvSpPr>
        <p:spPr>
          <a:xfrm>
            <a:off x="1145309" y="327952"/>
            <a:ext cx="7197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Identifier la gravité de la brulure</a:t>
            </a:r>
            <a:endParaRPr lang="fr-FR" sz="32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843EB-51CF-3D08-8CBF-81C604D305B5}"/>
              </a:ext>
            </a:extLst>
          </p:cNvPr>
          <p:cNvSpPr/>
          <p:nvPr/>
        </p:nvSpPr>
        <p:spPr>
          <a:xfrm>
            <a:off x="8656224" y="1876874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49911-27C6-74D8-3C85-3E629CF2247B}"/>
              </a:ext>
            </a:extLst>
          </p:cNvPr>
          <p:cNvSpPr/>
          <p:nvPr/>
        </p:nvSpPr>
        <p:spPr>
          <a:xfrm>
            <a:off x="8600921" y="3134467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GRAVE</a:t>
            </a:r>
          </a:p>
        </p:txBody>
      </p:sp>
      <p:pic>
        <p:nvPicPr>
          <p:cNvPr id="8" name="Image 7" descr="Une image contenant gants&#10;&#10;Description générée automatiquement">
            <a:extLst>
              <a:ext uri="{FF2B5EF4-FFF2-40B4-BE49-F238E27FC236}">
                <a16:creationId xmlns:a16="http://schemas.microsoft.com/office/drawing/2014/main" id="{4599D54F-0B0B-0697-9BC2-94579F4F9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496" y="4306520"/>
            <a:ext cx="5351802" cy="22235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164E9A1-866A-CF5B-7C46-09AC124B15AA}"/>
              </a:ext>
            </a:extLst>
          </p:cNvPr>
          <p:cNvSpPr txBox="1"/>
          <p:nvPr/>
        </p:nvSpPr>
        <p:spPr>
          <a:xfrm>
            <a:off x="1027521" y="4968914"/>
            <a:ext cx="53518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Cloque d’une surface inférieure à la moitié de la paume de la main de la victime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C84134A-E7E8-A93C-D016-9F5536300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291" y="1333499"/>
            <a:ext cx="4621193" cy="34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8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D07B31-14E8-056F-EA4E-83C8EA215B39}"/>
              </a:ext>
            </a:extLst>
          </p:cNvPr>
          <p:cNvSpPr txBox="1"/>
          <p:nvPr/>
        </p:nvSpPr>
        <p:spPr>
          <a:xfrm>
            <a:off x="1145309" y="327952"/>
            <a:ext cx="7197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Identifier la gravité de la brulure</a:t>
            </a:r>
            <a:endParaRPr lang="fr-FR" sz="32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843EB-51CF-3D08-8CBF-81C604D305B5}"/>
              </a:ext>
            </a:extLst>
          </p:cNvPr>
          <p:cNvSpPr/>
          <p:nvPr/>
        </p:nvSpPr>
        <p:spPr>
          <a:xfrm>
            <a:off x="8656224" y="1876874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49911-27C6-74D8-3C85-3E629CF2247B}"/>
              </a:ext>
            </a:extLst>
          </p:cNvPr>
          <p:cNvSpPr/>
          <p:nvPr/>
        </p:nvSpPr>
        <p:spPr>
          <a:xfrm>
            <a:off x="8600921" y="3134467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GRAVE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0552CC-FFFA-EE5F-3758-4590A6ED1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579" y="1315965"/>
            <a:ext cx="4633421" cy="3470593"/>
          </a:xfrm>
          <a:prstGeom prst="rect">
            <a:avLst/>
          </a:prstGeom>
        </p:spPr>
      </p:pic>
      <p:pic>
        <p:nvPicPr>
          <p:cNvPr id="11" name="Image 10" descr="Une image contenant gants&#10;&#10;Description générée automatiquement">
            <a:extLst>
              <a:ext uri="{FF2B5EF4-FFF2-40B4-BE49-F238E27FC236}">
                <a16:creationId xmlns:a16="http://schemas.microsoft.com/office/drawing/2014/main" id="{298B5E90-C6D6-C759-19C0-121450C32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496" y="4306520"/>
            <a:ext cx="5351802" cy="222352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38321B0-0939-FD17-4140-00621CFBE7DC}"/>
              </a:ext>
            </a:extLst>
          </p:cNvPr>
          <p:cNvSpPr txBox="1"/>
          <p:nvPr/>
        </p:nvSpPr>
        <p:spPr>
          <a:xfrm>
            <a:off x="1027521" y="4968914"/>
            <a:ext cx="53518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Cloque (s) d’une surface supérieure à la moitié de la paume de la main de la victime</a:t>
            </a:r>
          </a:p>
        </p:txBody>
      </p:sp>
    </p:spTree>
    <p:extLst>
      <p:ext uri="{BB962C8B-B14F-4D97-AF65-F5344CB8AC3E}">
        <p14:creationId xmlns:p14="http://schemas.microsoft.com/office/powerpoint/2010/main" val="25956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D07B31-14E8-056F-EA4E-83C8EA215B39}"/>
              </a:ext>
            </a:extLst>
          </p:cNvPr>
          <p:cNvSpPr txBox="1"/>
          <p:nvPr/>
        </p:nvSpPr>
        <p:spPr>
          <a:xfrm>
            <a:off x="1145309" y="327952"/>
            <a:ext cx="7197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Identifier la gravité de la brulure</a:t>
            </a:r>
            <a:endParaRPr lang="fr-FR" sz="32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843EB-51CF-3D08-8CBF-81C604D305B5}"/>
              </a:ext>
            </a:extLst>
          </p:cNvPr>
          <p:cNvSpPr/>
          <p:nvPr/>
        </p:nvSpPr>
        <p:spPr>
          <a:xfrm>
            <a:off x="8656224" y="1876874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49911-27C6-74D8-3C85-3E629CF2247B}"/>
              </a:ext>
            </a:extLst>
          </p:cNvPr>
          <p:cNvSpPr/>
          <p:nvPr/>
        </p:nvSpPr>
        <p:spPr>
          <a:xfrm>
            <a:off x="8600921" y="3134467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GRAVE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736BB8-B802-6C83-E38B-B927B248D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37" y="1735572"/>
            <a:ext cx="5953198" cy="359057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F7CDA97-8479-52F0-3295-45A7F5B44576}"/>
              </a:ext>
            </a:extLst>
          </p:cNvPr>
          <p:cNvSpPr txBox="1"/>
          <p:nvPr/>
        </p:nvSpPr>
        <p:spPr>
          <a:xfrm>
            <a:off x="1602557" y="5797485"/>
            <a:ext cx="6655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Rougeur de la peau chez l’adulte</a:t>
            </a:r>
          </a:p>
        </p:txBody>
      </p:sp>
    </p:spTree>
    <p:extLst>
      <p:ext uri="{BB962C8B-B14F-4D97-AF65-F5344CB8AC3E}">
        <p14:creationId xmlns:p14="http://schemas.microsoft.com/office/powerpoint/2010/main" val="298214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D07B31-14E8-056F-EA4E-83C8EA215B39}"/>
              </a:ext>
            </a:extLst>
          </p:cNvPr>
          <p:cNvSpPr txBox="1"/>
          <p:nvPr/>
        </p:nvSpPr>
        <p:spPr>
          <a:xfrm>
            <a:off x="1145309" y="327952"/>
            <a:ext cx="7197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Identifier la gravité de la brulure</a:t>
            </a:r>
            <a:endParaRPr lang="fr-FR" sz="32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843EB-51CF-3D08-8CBF-81C604D305B5}"/>
              </a:ext>
            </a:extLst>
          </p:cNvPr>
          <p:cNvSpPr/>
          <p:nvPr/>
        </p:nvSpPr>
        <p:spPr>
          <a:xfrm>
            <a:off x="8656224" y="1876874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49911-27C6-74D8-3C85-3E629CF2247B}"/>
              </a:ext>
            </a:extLst>
          </p:cNvPr>
          <p:cNvSpPr/>
          <p:nvPr/>
        </p:nvSpPr>
        <p:spPr>
          <a:xfrm>
            <a:off x="8600921" y="3134467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GRAVE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B978AD-4C36-4BC4-0115-71BBC85AC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87" y="1009201"/>
            <a:ext cx="4949072" cy="329731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DB17B4F-3F40-B3BE-5374-6D1A95091E27}"/>
              </a:ext>
            </a:extLst>
          </p:cNvPr>
          <p:cNvSpPr txBox="1"/>
          <p:nvPr/>
        </p:nvSpPr>
        <p:spPr>
          <a:xfrm>
            <a:off x="1602557" y="5797485"/>
            <a:ext cx="6655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Origine électrique ou radiologique</a:t>
            </a:r>
          </a:p>
        </p:txBody>
      </p:sp>
    </p:spTree>
    <p:extLst>
      <p:ext uri="{BB962C8B-B14F-4D97-AF65-F5344CB8AC3E}">
        <p14:creationId xmlns:p14="http://schemas.microsoft.com/office/powerpoint/2010/main" val="41892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D07B31-14E8-056F-EA4E-83C8EA215B39}"/>
              </a:ext>
            </a:extLst>
          </p:cNvPr>
          <p:cNvSpPr txBox="1"/>
          <p:nvPr/>
        </p:nvSpPr>
        <p:spPr>
          <a:xfrm>
            <a:off x="1145309" y="327952"/>
            <a:ext cx="7197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Identifier la gravité de la brulure</a:t>
            </a:r>
            <a:endParaRPr lang="fr-FR" sz="32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843EB-51CF-3D08-8CBF-81C604D305B5}"/>
              </a:ext>
            </a:extLst>
          </p:cNvPr>
          <p:cNvSpPr/>
          <p:nvPr/>
        </p:nvSpPr>
        <p:spPr>
          <a:xfrm>
            <a:off x="8656224" y="1876874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49911-27C6-74D8-3C85-3E629CF2247B}"/>
              </a:ext>
            </a:extLst>
          </p:cNvPr>
          <p:cNvSpPr/>
          <p:nvPr/>
        </p:nvSpPr>
        <p:spPr>
          <a:xfrm>
            <a:off x="8600921" y="3134467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GRAVE</a:t>
            </a:r>
          </a:p>
        </p:txBody>
      </p:sp>
      <p:pic>
        <p:nvPicPr>
          <p:cNvPr id="9" name="Image 8" descr="Une image contenant caleçon, sous-vêtement&#10;&#10;Description générée automatiquement">
            <a:extLst>
              <a:ext uri="{FF2B5EF4-FFF2-40B4-BE49-F238E27FC236}">
                <a16:creationId xmlns:a16="http://schemas.microsoft.com/office/drawing/2014/main" id="{15D5896F-0B6C-4CEA-EB8C-684FCF920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189" y="1730703"/>
            <a:ext cx="5544645" cy="368970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5692190-8311-8AE3-2255-5F4613525EC9}"/>
              </a:ext>
            </a:extLst>
          </p:cNvPr>
          <p:cNvSpPr txBox="1"/>
          <p:nvPr/>
        </p:nvSpPr>
        <p:spPr>
          <a:xfrm>
            <a:off x="1602557" y="5797485"/>
            <a:ext cx="6655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Rougeur de la peau chez l’adulte</a:t>
            </a:r>
          </a:p>
        </p:txBody>
      </p:sp>
    </p:spTree>
    <p:extLst>
      <p:ext uri="{BB962C8B-B14F-4D97-AF65-F5344CB8AC3E}">
        <p14:creationId xmlns:p14="http://schemas.microsoft.com/office/powerpoint/2010/main" val="315772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D07B31-14E8-056F-EA4E-83C8EA215B39}"/>
              </a:ext>
            </a:extLst>
          </p:cNvPr>
          <p:cNvSpPr txBox="1"/>
          <p:nvPr/>
        </p:nvSpPr>
        <p:spPr>
          <a:xfrm>
            <a:off x="1145309" y="327952"/>
            <a:ext cx="7197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Identifier la gravité de la brulure</a:t>
            </a:r>
            <a:endParaRPr lang="fr-FR" sz="3200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843EB-51CF-3D08-8CBF-81C604D305B5}"/>
              </a:ext>
            </a:extLst>
          </p:cNvPr>
          <p:cNvSpPr/>
          <p:nvPr/>
        </p:nvSpPr>
        <p:spPr>
          <a:xfrm>
            <a:off x="8656224" y="1876874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49911-27C6-74D8-3C85-3E629CF2247B}"/>
              </a:ext>
            </a:extLst>
          </p:cNvPr>
          <p:cNvSpPr/>
          <p:nvPr/>
        </p:nvSpPr>
        <p:spPr>
          <a:xfrm>
            <a:off x="8600921" y="3134467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GRAVE</a:t>
            </a:r>
          </a:p>
        </p:txBody>
      </p:sp>
      <p:pic>
        <p:nvPicPr>
          <p:cNvPr id="4" name="Image 3" descr="Une image contenant personne, fermer&#10;&#10;Description générée automatiquement">
            <a:extLst>
              <a:ext uri="{FF2B5EF4-FFF2-40B4-BE49-F238E27FC236}">
                <a16:creationId xmlns:a16="http://schemas.microsoft.com/office/drawing/2014/main" id="{63B88492-38E7-9846-B1A6-B06453D5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53" y="1113484"/>
            <a:ext cx="3419966" cy="368913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F22FDD0-B80E-8A99-B78A-37105D5C526E}"/>
              </a:ext>
            </a:extLst>
          </p:cNvPr>
          <p:cNvSpPr txBox="1"/>
          <p:nvPr/>
        </p:nvSpPr>
        <p:spPr>
          <a:xfrm>
            <a:off x="1555423" y="5082658"/>
            <a:ext cx="6655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Brulure localisée au visage, cou, mains, articulation ou au voisinage des orifices naturels</a:t>
            </a:r>
          </a:p>
        </p:txBody>
      </p:sp>
    </p:spTree>
    <p:extLst>
      <p:ext uri="{BB962C8B-B14F-4D97-AF65-F5344CB8AC3E}">
        <p14:creationId xmlns:p14="http://schemas.microsoft.com/office/powerpoint/2010/main" val="6255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D70EEA6-C03B-47EB-B118-3FCDA97C7CD1}"/>
              </a:ext>
            </a:extLst>
          </p:cNvPr>
          <p:cNvSpPr txBox="1"/>
          <p:nvPr/>
        </p:nvSpPr>
        <p:spPr>
          <a:xfrm>
            <a:off x="1241262" y="187699"/>
            <a:ext cx="9709476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Bookman Old Style" panose="02050604050505020204" pitchFamily="18" charset="0"/>
              </a:rPr>
              <a:t>SOMMAIRE:</a:t>
            </a:r>
            <a:endParaRPr lang="fr-FR" sz="4000" i="1" dirty="0">
              <a:latin typeface="Bookman Old Style" panose="02050604050505020204" pitchFamily="18" charset="0"/>
            </a:endParaRPr>
          </a:p>
          <a:p>
            <a:endParaRPr lang="fr-FR" sz="11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Pictogramme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Appel au vécu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Définition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Objectif du geste de secours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DTR ou VIDEO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 err="1">
                <a:latin typeface="Bookman Old Style" panose="02050604050505020204" pitchFamily="18" charset="0"/>
              </a:rPr>
              <a:t>DCj</a:t>
            </a:r>
            <a:r>
              <a:rPr lang="fr-FR" sz="3200" dirty="0">
                <a:latin typeface="Bookman Old Style" panose="02050604050505020204" pitchFamily="18" charset="0"/>
              </a:rPr>
              <a:t> ou VIDEO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Evaluation de la gravité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Résumé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Origines différentes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Points clés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Pictogramme d’action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fr-FR" sz="3200" dirty="0">
              <a:latin typeface="Bookman Old Style" panose="020506040505050202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FBEEF8-7AB5-4F1F-9548-2220C055E572}"/>
              </a:ext>
            </a:extLst>
          </p:cNvPr>
          <p:cNvSpPr txBox="1"/>
          <p:nvPr/>
        </p:nvSpPr>
        <p:spPr>
          <a:xfrm>
            <a:off x="8522208" y="4757643"/>
            <a:ext cx="3572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Situation épidémique.</a:t>
            </a:r>
          </a:p>
          <a:p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Des vidéos sont disponibles pour compléter ou remplacer les gestes.</a:t>
            </a:r>
          </a:p>
        </p:txBody>
      </p:sp>
    </p:spTree>
    <p:extLst>
      <p:ext uri="{BB962C8B-B14F-4D97-AF65-F5344CB8AC3E}">
        <p14:creationId xmlns:p14="http://schemas.microsoft.com/office/powerpoint/2010/main" val="1635008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F9A6AA56-9001-4C54-A399-A417C9AE9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" y="237976"/>
            <a:ext cx="9144000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DE BRÛLURE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8FA957-7A74-412F-AB2C-F5BA308D4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836712"/>
            <a:ext cx="1935623" cy="4610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Objectif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7AF6EA-5766-4F95-952C-93E80C807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628800"/>
            <a:ext cx="7302773" cy="8165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3600" b="1" kern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Eviter l’aggravation de la brûlure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E1338-F735-4884-B9A1-2F4108635357}"/>
              </a:ext>
            </a:extLst>
          </p:cNvPr>
          <p:cNvSpPr/>
          <p:nvPr/>
        </p:nvSpPr>
        <p:spPr>
          <a:xfrm>
            <a:off x="899592" y="2559776"/>
            <a:ext cx="8022735" cy="39703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fr-FR" sz="2800" b="1" dirty="0">
                <a:solidFill>
                  <a:srgbClr val="FF0000"/>
                </a:solidFill>
              </a:rPr>
              <a:t>Refroidir ou rincer immédiatement la surface brûlée par ruissellement d’eau courante tempérée durant au moins 10 minutes (idéalement 20 minutes).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2. Retirer les vêtements et les bijoux sur ou 	près de la peau brulée </a:t>
            </a:r>
            <a:r>
              <a:rPr lang="fr-FR" sz="2800" b="1" i="1" dirty="0">
                <a:solidFill>
                  <a:srgbClr val="FF0000"/>
                </a:solidFill>
              </a:rPr>
              <a:t>(laisser ceux qui 	adhèrent à la peau)</a:t>
            </a:r>
            <a:r>
              <a:rPr lang="fr-FR" sz="2800" b="1" dirty="0">
                <a:solidFill>
                  <a:srgbClr val="FF0000"/>
                </a:solidFill>
              </a:rPr>
              <a:t>.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3. Identifier la gravité de la brulure </a:t>
            </a:r>
            <a:r>
              <a:rPr lang="fr-FR" sz="2800" b="1" i="1" dirty="0">
                <a:solidFill>
                  <a:srgbClr val="FF0000"/>
                </a:solidFill>
              </a:rPr>
              <a:t>(simple, 	grave)</a:t>
            </a:r>
          </a:p>
        </p:txBody>
      </p:sp>
      <p:pic>
        <p:nvPicPr>
          <p:cNvPr id="7" name="Image 6" descr="Une image contenant personne, habits, extincteur&#10;&#10;Description générée automatiquement">
            <a:extLst>
              <a:ext uri="{FF2B5EF4-FFF2-40B4-BE49-F238E27FC236}">
                <a16:creationId xmlns:a16="http://schemas.microsoft.com/office/drawing/2014/main" id="{1ED0202B-4C26-1589-C95A-D07D8B42B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327" y="3018854"/>
            <a:ext cx="3269673" cy="38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1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F9A6AA56-9001-4C54-A399-A417C9AE9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" y="237976"/>
            <a:ext cx="9144000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DE BRÛLURE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8FA957-7A74-412F-AB2C-F5BA308D4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836712"/>
            <a:ext cx="1935623" cy="4610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Objectif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7AF6EA-5766-4F95-952C-93E80C807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102" y="836712"/>
            <a:ext cx="7392867" cy="46104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3600" b="1" kern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Eviter l’aggravation de la brûlure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E1338-F735-4884-B9A1-2F4108635357}"/>
              </a:ext>
            </a:extLst>
          </p:cNvPr>
          <p:cNvSpPr/>
          <p:nvPr/>
        </p:nvSpPr>
        <p:spPr>
          <a:xfrm>
            <a:off x="899592" y="1400053"/>
            <a:ext cx="9944018" cy="230832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fr-FR" sz="2400" b="1" dirty="0">
                <a:solidFill>
                  <a:srgbClr val="FF0000"/>
                </a:solidFill>
              </a:rPr>
              <a:t>Refroidir ou rincer immédiatement la surface brûlée par ruissellement d’eau courante tempérée durant au moins 10 minutes (idéalement 20 minutes).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2. Retirer les vêtements et les bijoux sur ou près de la peau brulée </a:t>
            </a:r>
            <a:r>
              <a:rPr lang="fr-FR" sz="2400" b="1" i="1" dirty="0">
                <a:solidFill>
                  <a:srgbClr val="FF0000"/>
                </a:solidFill>
              </a:rPr>
              <a:t>(laisser ceux qui adhèrent à la peau)</a:t>
            </a:r>
            <a:r>
              <a:rPr lang="fr-FR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3. Identifier la gravité de la brulure </a:t>
            </a:r>
            <a:r>
              <a:rPr lang="fr-FR" sz="2400" b="1" i="1" dirty="0">
                <a:solidFill>
                  <a:srgbClr val="FF0000"/>
                </a:solidFill>
              </a:rPr>
              <a:t>(simple, grave)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67E252-BE62-4253-A02E-1A4A57E445C1}"/>
              </a:ext>
            </a:extLst>
          </p:cNvPr>
          <p:cNvSpPr/>
          <p:nvPr/>
        </p:nvSpPr>
        <p:spPr>
          <a:xfrm>
            <a:off x="899592" y="3816671"/>
            <a:ext cx="9944018" cy="261610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SI BRULURE GRAVE: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4. Faire alerter ou Alerter les secours dès le début de l’arrosage en cas de brulure GRAVE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5. Mettre au repos la victime.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6. Surveiller l’état de la victime </a:t>
            </a:r>
            <a:r>
              <a:rPr lang="fr-FR" sz="2400" b="1" i="1" dirty="0">
                <a:solidFill>
                  <a:srgbClr val="FF0000"/>
                </a:solidFill>
              </a:rPr>
              <a:t>(parler, protéger contre la chaleur, le froid et/ou intempéries (en laissant la brulure visible)...)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F9A6AA56-9001-4C54-A399-A417C9AE9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" y="237976"/>
            <a:ext cx="9144000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DE BRÛLURE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8FA957-7A74-412F-AB2C-F5BA308D4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836712"/>
            <a:ext cx="1935623" cy="4610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Objectif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7AF6EA-5766-4F95-952C-93E80C807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102" y="836712"/>
            <a:ext cx="7392867" cy="46104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3600" b="1" kern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Eviter l’aggravation de la brûlure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E1338-F735-4884-B9A1-2F4108635357}"/>
              </a:ext>
            </a:extLst>
          </p:cNvPr>
          <p:cNvSpPr/>
          <p:nvPr/>
        </p:nvSpPr>
        <p:spPr>
          <a:xfrm>
            <a:off x="899592" y="1324637"/>
            <a:ext cx="9944018" cy="230832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fr-FR" sz="2400" b="1" dirty="0">
                <a:solidFill>
                  <a:srgbClr val="FF0000"/>
                </a:solidFill>
              </a:rPr>
              <a:t>Refroidir ou rincer immédiatement la surface brûlée par ruissellement d’eau courante tempérée durant au moins 10 minutes (idéalement 20 minutes).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2. Retirer les vêtements et les bijoux sur ou près de la peau brulée </a:t>
            </a:r>
            <a:r>
              <a:rPr lang="fr-FR" sz="2400" b="1" i="1" dirty="0">
                <a:solidFill>
                  <a:srgbClr val="FF0000"/>
                </a:solidFill>
              </a:rPr>
              <a:t>(laisser ceux qui adhèrent à la peau)</a:t>
            </a:r>
            <a:r>
              <a:rPr lang="fr-FR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3. Identifier la gravité de la brulure </a:t>
            </a:r>
            <a:r>
              <a:rPr lang="fr-FR" sz="2400" b="1" i="1" dirty="0">
                <a:solidFill>
                  <a:srgbClr val="FF0000"/>
                </a:solidFill>
              </a:rPr>
              <a:t>(simple, grave)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67E252-BE62-4253-A02E-1A4A57E445C1}"/>
              </a:ext>
            </a:extLst>
          </p:cNvPr>
          <p:cNvSpPr/>
          <p:nvPr/>
        </p:nvSpPr>
        <p:spPr>
          <a:xfrm>
            <a:off x="899591" y="3703547"/>
            <a:ext cx="10883913" cy="310854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SI BRULURE SIMPLE: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4. Protéger la brulure avec un pansement stérile ou un film plastique non adhésif </a:t>
            </a:r>
            <a:r>
              <a:rPr lang="fr-FR" sz="2800" i="1" dirty="0">
                <a:solidFill>
                  <a:srgbClr val="FF0000"/>
                </a:solidFill>
              </a:rPr>
              <a:t>(film étirable par exemple)</a:t>
            </a:r>
            <a:r>
              <a:rPr lang="fr-FR" sz="2800" b="1" dirty="0">
                <a:solidFill>
                  <a:srgbClr val="FF0000"/>
                </a:solidFill>
              </a:rPr>
              <a:t>.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5. Demander un avis médical ou d’un professionnel de santé.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		Pour vérifier la vaccination</a:t>
            </a:r>
          </a:p>
          <a:p>
            <a:r>
              <a:rPr lang="fr-FR" sz="2800" b="1" i="1" dirty="0">
                <a:solidFill>
                  <a:srgbClr val="FF0000"/>
                </a:solidFill>
              </a:rPr>
              <a:t>		</a:t>
            </a:r>
            <a:r>
              <a:rPr lang="fr-FR" sz="2800" b="1" dirty="0">
                <a:solidFill>
                  <a:srgbClr val="FF0000"/>
                </a:solidFill>
              </a:rPr>
              <a:t>Pour un enfant ou un nourrisson.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		En cas d’aggravation dans les jours qui suivent.</a:t>
            </a:r>
          </a:p>
        </p:txBody>
      </p:sp>
    </p:spTree>
    <p:extLst>
      <p:ext uri="{BB962C8B-B14F-4D97-AF65-F5344CB8AC3E}">
        <p14:creationId xmlns:p14="http://schemas.microsoft.com/office/powerpoint/2010/main" val="371028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7B1BC8E7-7CB4-4633-B642-6764D0179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" y="237976"/>
            <a:ext cx="9144000" cy="120251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DE BRÛLURE d’origine thermique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E52047-9F03-4972-A405-4C68CB9CD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18" y="1480584"/>
            <a:ext cx="1935623" cy="4610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Moyen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78C90B0-C3B5-4222-A045-877F2BBBD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442" y="1480584"/>
            <a:ext cx="5153115" cy="46104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2800" b="1" kern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Arroser à l’eau courante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A0328FB-E424-4D4F-A2D4-2D1049B9F105}"/>
              </a:ext>
            </a:extLst>
          </p:cNvPr>
          <p:cNvGrpSpPr/>
          <p:nvPr/>
        </p:nvGrpSpPr>
        <p:grpSpPr>
          <a:xfrm>
            <a:off x="826216" y="2155979"/>
            <a:ext cx="2495797" cy="3363472"/>
            <a:chOff x="1110528" y="2454393"/>
            <a:chExt cx="2495797" cy="3388763"/>
          </a:xfrm>
        </p:grpSpPr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5DAD9940-2C57-4D42-A374-D7DD073BE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528" y="5150333"/>
              <a:ext cx="2495797" cy="692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buFont typeface="Wingdings" pitchFamily="2" charset="2"/>
                <a:buNone/>
                <a:defRPr/>
              </a:pPr>
              <a:endPara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e 2">
              <a:extLst>
                <a:ext uri="{FF2B5EF4-FFF2-40B4-BE49-F238E27FC236}">
                  <a16:creationId xmlns:a16="http://schemas.microsoft.com/office/drawing/2014/main" id="{E2BC7BE5-60CB-461B-8B32-CFDBDB5D09AA}"/>
                </a:ext>
              </a:extLst>
            </p:cNvPr>
            <p:cNvGrpSpPr/>
            <p:nvPr/>
          </p:nvGrpSpPr>
          <p:grpSpPr>
            <a:xfrm>
              <a:off x="1172524" y="2454393"/>
              <a:ext cx="2433801" cy="2433801"/>
              <a:chOff x="856330" y="2030694"/>
              <a:chExt cx="2857500" cy="28575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FF218BC-0B55-48FA-8E60-71A65CBDE8B6}"/>
                  </a:ext>
                </a:extLst>
              </p:cNvPr>
              <p:cNvSpPr/>
              <p:nvPr/>
            </p:nvSpPr>
            <p:spPr>
              <a:xfrm>
                <a:off x="1656252" y="3159136"/>
                <a:ext cx="1257656" cy="118906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2" name="Picture 4" descr="http://motoclubdehautesaintonge.com/wp-content/uploads/Chrono-Live-Timing.jpg">
                <a:extLst>
                  <a:ext uri="{FF2B5EF4-FFF2-40B4-BE49-F238E27FC236}">
                    <a16:creationId xmlns:a16="http://schemas.microsoft.com/office/drawing/2014/main" id="{2BB66838-81EC-4649-8A69-DB97248767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330" y="2030694"/>
                <a:ext cx="2857500" cy="2857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9DFD3B2-856C-4141-986C-3D17A7F01856}"/>
              </a:ext>
            </a:extLst>
          </p:cNvPr>
          <p:cNvSpPr/>
          <p:nvPr/>
        </p:nvSpPr>
        <p:spPr>
          <a:xfrm>
            <a:off x="3968683" y="5519451"/>
            <a:ext cx="5981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Retirer les vêtements et les bijoux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4FAD826-73C0-2A4A-0E72-50C5F8E4B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935" y="2430663"/>
            <a:ext cx="8100656" cy="276350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F738B98-4C6E-E1DC-A43B-BE21864D5BD3}"/>
              </a:ext>
            </a:extLst>
          </p:cNvPr>
          <p:cNvSpPr/>
          <p:nvPr/>
        </p:nvSpPr>
        <p:spPr>
          <a:xfrm>
            <a:off x="1491005" y="4785970"/>
            <a:ext cx="7191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10minutes minimum idéalement 20 minutes</a:t>
            </a:r>
          </a:p>
        </p:txBody>
      </p:sp>
    </p:spTree>
    <p:extLst>
      <p:ext uri="{BB962C8B-B14F-4D97-AF65-F5344CB8AC3E}">
        <p14:creationId xmlns:p14="http://schemas.microsoft.com/office/powerpoint/2010/main" val="25947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7269138-C115-42CC-93B0-693F2A1F9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" y="97762"/>
            <a:ext cx="9144000" cy="120251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DE BRÛLURE d’origine chimique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27F4C4-761C-46CC-B8C9-15EBC78F7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98" y="1188347"/>
            <a:ext cx="1935623" cy="4610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Moyen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949CC16-73BE-451B-B28F-65341BD59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321" y="1188347"/>
            <a:ext cx="5153115" cy="46104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2800" b="1" kern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Arroser à l’eau courante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0390C0-42CD-4231-A37C-8BD19D55BDD7}"/>
              </a:ext>
            </a:extLst>
          </p:cNvPr>
          <p:cNvSpPr txBox="1"/>
          <p:nvPr/>
        </p:nvSpPr>
        <p:spPr>
          <a:xfrm>
            <a:off x="5215926" y="1840364"/>
            <a:ext cx="65581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Se protéger </a:t>
            </a:r>
            <a:r>
              <a:rPr lang="fr-FR" sz="2400" i="1" dirty="0"/>
              <a:t>(gants, lunettes…)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Demander si possible à la victime de:</a:t>
            </a:r>
          </a:p>
          <a:p>
            <a:r>
              <a:rPr lang="fr-FR" sz="2400" b="1" dirty="0"/>
              <a:t>	Se rincer immédiatement et 	abondamment l’ensemble du corps.</a:t>
            </a:r>
          </a:p>
          <a:p>
            <a:r>
              <a:rPr lang="fr-FR" sz="2400" b="1" dirty="0"/>
              <a:t>		- Eau courante tempérée</a:t>
            </a:r>
          </a:p>
          <a:p>
            <a:r>
              <a:rPr lang="fr-FR" sz="2400" b="1" dirty="0"/>
              <a:t>		- Faible pression		</a:t>
            </a:r>
          </a:p>
          <a:p>
            <a:r>
              <a:rPr lang="fr-FR" sz="2400" b="1" dirty="0"/>
              <a:t>		- Pendant au moins 15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Enlever les vêtements imbibés sous l’eau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Retirer les chaussures.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Arroser jusqu’à la prise d’un avis médicale.</a:t>
            </a:r>
          </a:p>
        </p:txBody>
      </p:sp>
      <p:pic>
        <p:nvPicPr>
          <p:cNvPr id="8" name="Image 7" descr="Une image contenant texte, symbole, signe&#10;&#10;Description générée automatiquement">
            <a:extLst>
              <a:ext uri="{FF2B5EF4-FFF2-40B4-BE49-F238E27FC236}">
                <a16:creationId xmlns:a16="http://schemas.microsoft.com/office/drawing/2014/main" id="{7EC96C3A-1B8C-F478-6B2C-255CE1C3E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" y="2390857"/>
            <a:ext cx="4077277" cy="407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69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7269138-C115-42CC-93B0-693F2A1F9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" y="237976"/>
            <a:ext cx="9144000" cy="120251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DE BRÛLURE d’origine électrique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4B7A10-2E18-4EB7-A6E1-742DFEFBC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980" y="1673778"/>
            <a:ext cx="2632106" cy="214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CDDA7D6-A76C-0FD8-E338-B616FACF1641}"/>
              </a:ext>
            </a:extLst>
          </p:cNvPr>
          <p:cNvSpPr txBox="1"/>
          <p:nvPr/>
        </p:nvSpPr>
        <p:spPr>
          <a:xfrm>
            <a:off x="999241" y="1819373"/>
            <a:ext cx="9398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APRES LA PHASE DE PROTECTION ET D’EXAMEN</a:t>
            </a:r>
          </a:p>
          <a:p>
            <a:endParaRPr lang="fr-FR" sz="2400" b="1" dirty="0"/>
          </a:p>
          <a:p>
            <a:pPr marL="342900" indent="-342900">
              <a:buAutoNum type="arabicParenR"/>
            </a:pPr>
            <a:r>
              <a:rPr lang="fr-FR" sz="2400" b="1" dirty="0"/>
              <a:t>Arroser la zone brulée à l’eau courante.</a:t>
            </a:r>
          </a:p>
          <a:p>
            <a:pPr marL="342900" indent="-342900">
              <a:buAutoNum type="arabicParenR"/>
            </a:pPr>
            <a:r>
              <a:rPr lang="fr-FR" sz="2400" b="1" dirty="0"/>
              <a:t>Faire alerter ou alerter les secours.</a:t>
            </a:r>
          </a:p>
          <a:p>
            <a:pPr marL="342900" indent="-342900">
              <a:buAutoNum type="arabicParenR"/>
            </a:pPr>
            <a:r>
              <a:rPr lang="fr-FR" sz="2400" b="1" dirty="0"/>
              <a:t>Suivre les consignes données par le médecin.</a:t>
            </a:r>
          </a:p>
          <a:p>
            <a:pPr marL="342900" indent="-342900">
              <a:buAutoNum type="arabicParenR"/>
            </a:pPr>
            <a:r>
              <a:rPr lang="fr-FR" sz="2400" b="1" dirty="0"/>
              <a:t>Surveiller la victime.</a:t>
            </a:r>
          </a:p>
          <a:p>
            <a:r>
              <a:rPr lang="fr-FR" sz="2400" b="1" dirty="0"/>
              <a:t>	- Lui parler régulièrement.</a:t>
            </a:r>
          </a:p>
          <a:p>
            <a:r>
              <a:rPr lang="fr-FR" sz="2400" b="1" dirty="0"/>
              <a:t>	- La protéger contre la chaleur, le froid et/ou les 	intempéries.</a:t>
            </a:r>
          </a:p>
          <a:p>
            <a:r>
              <a:rPr lang="fr-FR" sz="2400" b="1" dirty="0"/>
              <a:t>	- En cas d’aggravation pratiquer les gestes qui s’imposent 	et 	rappeler les secours.</a:t>
            </a:r>
          </a:p>
        </p:txBody>
      </p:sp>
    </p:spTree>
    <p:extLst>
      <p:ext uri="{BB962C8B-B14F-4D97-AF65-F5344CB8AC3E}">
        <p14:creationId xmlns:p14="http://schemas.microsoft.com/office/powerpoint/2010/main" val="25403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7269138-C115-42CC-93B0-693F2A1F9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" y="237976"/>
            <a:ext cx="9144000" cy="120251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DE BRÛLURES INTERNES par ingestion ou inhalation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4318802-DB72-4507-8788-2279E486E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45" y="3406585"/>
            <a:ext cx="3914088" cy="125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2C4D5A0-2F62-D3D9-7488-9BAB99D14373}"/>
              </a:ext>
            </a:extLst>
          </p:cNvPr>
          <p:cNvSpPr txBox="1"/>
          <p:nvPr/>
        </p:nvSpPr>
        <p:spPr>
          <a:xfrm>
            <a:off x="1153212" y="1524423"/>
            <a:ext cx="103600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APRES LA PHASE DE PROTECTION ET D’EXAMEN</a:t>
            </a:r>
          </a:p>
          <a:p>
            <a:endParaRPr lang="fr-FR" sz="2400" b="1" dirty="0"/>
          </a:p>
          <a:p>
            <a:pPr marL="342900" indent="-342900">
              <a:buAutoNum type="arabicParenR"/>
            </a:pPr>
            <a:r>
              <a:rPr lang="fr-FR" sz="2400" b="1" dirty="0"/>
              <a:t>Placer la victime en position assise </a:t>
            </a:r>
            <a:r>
              <a:rPr lang="fr-FR" sz="2400" i="1" dirty="0"/>
              <a:t>(pour faciliter la respiration)</a:t>
            </a:r>
          </a:p>
          <a:p>
            <a:pPr marL="342900" indent="-342900">
              <a:buAutoNum type="arabicParenR"/>
            </a:pPr>
            <a:r>
              <a:rPr lang="fr-FR" sz="2400" b="1" dirty="0"/>
              <a:t>Demander un avis médical et suivre les conseils donnés.</a:t>
            </a:r>
          </a:p>
          <a:p>
            <a:pPr marL="342900" indent="-342900">
              <a:buAutoNum type="arabicParenR"/>
            </a:pPr>
            <a:r>
              <a:rPr lang="fr-FR" sz="2400" b="1" dirty="0"/>
              <a:t>Conserver les informations sur le produit.</a:t>
            </a:r>
          </a:p>
          <a:p>
            <a:pPr marL="342900" indent="-342900">
              <a:buAutoNum type="arabicParenR"/>
            </a:pPr>
            <a:r>
              <a:rPr lang="fr-FR" sz="2400" b="1" dirty="0"/>
              <a:t>Ne jamais faire vomir</a:t>
            </a:r>
          </a:p>
          <a:p>
            <a:pPr marL="342900" indent="-342900">
              <a:buAutoNum type="arabicParenR"/>
            </a:pPr>
            <a:r>
              <a:rPr lang="fr-FR" sz="2400" b="1" dirty="0"/>
              <a:t>Ne jamais donner à boire.</a:t>
            </a:r>
          </a:p>
          <a:p>
            <a:pPr marL="342900" indent="-342900">
              <a:buAutoNum type="arabicParenR"/>
            </a:pPr>
            <a:r>
              <a:rPr lang="fr-FR" sz="2400" b="1" dirty="0"/>
              <a:t>Surveiller</a:t>
            </a:r>
          </a:p>
          <a:p>
            <a:r>
              <a:rPr lang="fr-FR" sz="2400" b="1" dirty="0"/>
              <a:t>	- Lui parler régulièrement.</a:t>
            </a:r>
          </a:p>
          <a:p>
            <a:r>
              <a:rPr lang="fr-FR" sz="2400" b="1" dirty="0"/>
              <a:t>	- La protéger contre la chaleur, le froid et/ou les 	intempéries.</a:t>
            </a:r>
          </a:p>
          <a:p>
            <a:r>
              <a:rPr lang="fr-FR" sz="2400" b="1" dirty="0"/>
              <a:t>	- En cas d’aggravation pratiquer les gestes qui s’impose et 	rappeler les secours.</a:t>
            </a:r>
          </a:p>
          <a:p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17094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F51FC4E9-1080-496E-A292-E43C5BF0B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" y="237976"/>
            <a:ext cx="9144000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DE BRÛLURE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979981C-AE91-436C-B4C0-5D943AB02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58862"/>
              </p:ext>
            </p:extLst>
          </p:nvPr>
        </p:nvGraphicFramePr>
        <p:xfrm>
          <a:off x="1331552" y="3429000"/>
          <a:ext cx="10214182" cy="211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575">
                  <a:extLst>
                    <a:ext uri="{9D8B030D-6E8A-4147-A177-3AD203B41FA5}">
                      <a16:colId xmlns:a16="http://schemas.microsoft.com/office/drawing/2014/main" val="2802897407"/>
                    </a:ext>
                  </a:extLst>
                </a:gridCol>
                <a:gridCol w="4843485">
                  <a:extLst>
                    <a:ext uri="{9D8B030D-6E8A-4147-A177-3AD203B41FA5}">
                      <a16:colId xmlns:a16="http://schemas.microsoft.com/office/drawing/2014/main" val="2489690569"/>
                    </a:ext>
                  </a:extLst>
                </a:gridCol>
                <a:gridCol w="2188122">
                  <a:extLst>
                    <a:ext uri="{9D8B030D-6E8A-4147-A177-3AD203B41FA5}">
                      <a16:colId xmlns:a16="http://schemas.microsoft.com/office/drawing/2014/main" val="984549223"/>
                    </a:ext>
                  </a:extLst>
                </a:gridCol>
              </a:tblGrid>
              <a:tr h="1056290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dirty="0">
                          <a:solidFill>
                            <a:schemeClr val="tx1"/>
                          </a:solidFill>
                        </a:rPr>
                        <a:t>VIDEO</a:t>
                      </a:r>
                    </a:p>
                    <a:p>
                      <a:pPr algn="ctr"/>
                      <a:r>
                        <a:rPr lang="fr-FR" sz="2400" b="1" i="1" dirty="0">
                          <a:solidFill>
                            <a:schemeClr val="tx1"/>
                          </a:solidFill>
                        </a:rPr>
                        <a:t>résumé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01_BRULURE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525823"/>
                  </a:ext>
                </a:extLst>
              </a:tr>
              <a:tr h="105629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VIDEO </a:t>
                      </a:r>
                    </a:p>
                    <a:p>
                      <a:pPr algn="ctr"/>
                      <a:r>
                        <a:rPr lang="fr-FR" sz="2000" b="1" i="1" dirty="0">
                          <a:solidFill>
                            <a:schemeClr val="tx1"/>
                          </a:solidFill>
                        </a:rPr>
                        <a:t>pompiers</a:t>
                      </a:r>
                      <a:endParaRPr lang="fr-F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03_BRULURE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820344"/>
                  </a:ext>
                </a:extLst>
              </a:tr>
            </a:tbl>
          </a:graphicData>
        </a:graphic>
      </p:graphicFrame>
      <p:pic>
        <p:nvPicPr>
          <p:cNvPr id="4" name="Image 3">
            <a:hlinkClick r:id="rId2" action="ppaction://hlinkfile"/>
            <a:extLst>
              <a:ext uri="{FF2B5EF4-FFF2-40B4-BE49-F238E27FC236}">
                <a16:creationId xmlns:a16="http://schemas.microsoft.com/office/drawing/2014/main" id="{4B2E2BEE-14EB-42D2-BD15-0A5A226EBE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5" t="11672" r="13515" b="12637"/>
          <a:stretch/>
        </p:blipFill>
        <p:spPr>
          <a:xfrm>
            <a:off x="10048240" y="4579882"/>
            <a:ext cx="872360" cy="872358"/>
          </a:xfrm>
          <a:prstGeom prst="rect">
            <a:avLst/>
          </a:prstGeom>
        </p:spPr>
      </p:pic>
      <p:pic>
        <p:nvPicPr>
          <p:cNvPr id="5" name="Image 4">
            <a:hlinkClick r:id="rId4" action="ppaction://hlinkfile"/>
            <a:extLst>
              <a:ext uri="{FF2B5EF4-FFF2-40B4-BE49-F238E27FC236}">
                <a16:creationId xmlns:a16="http://schemas.microsoft.com/office/drawing/2014/main" id="{B606F977-C2A2-40FF-8A0E-F65EF74A5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5" t="11672" r="13515" b="12637"/>
          <a:stretch/>
        </p:blipFill>
        <p:spPr>
          <a:xfrm>
            <a:off x="10015475" y="3568262"/>
            <a:ext cx="872360" cy="87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1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96E8CA7E-3C38-4FD1-86A9-2F3FF1351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65" y="997396"/>
            <a:ext cx="4852987" cy="52070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Quel résultat à atteindre ?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5996DDF-4336-4362-B6B5-B48A67A25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" y="1659009"/>
            <a:ext cx="6716712" cy="520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72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Éviter une aggravation de la brûlure.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98FA8F64-7FBD-4ECC-AE6F-FA425613A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" y="237976"/>
            <a:ext cx="9144000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DE BRÛLURE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07BB5E-55D3-487E-A7C8-1CCAF1D76EC6}"/>
              </a:ext>
            </a:extLst>
          </p:cNvPr>
          <p:cNvSpPr/>
          <p:nvPr/>
        </p:nvSpPr>
        <p:spPr>
          <a:xfrm rot="775069">
            <a:off x="7911428" y="1183382"/>
            <a:ext cx="3664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Points clés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26C48D0-8AB3-59C6-59A2-E495302758E0}"/>
              </a:ext>
            </a:extLst>
          </p:cNvPr>
          <p:cNvSpPr txBox="1"/>
          <p:nvPr/>
        </p:nvSpPr>
        <p:spPr>
          <a:xfrm>
            <a:off x="1802091" y="2889447"/>
            <a:ext cx="85878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ARROSER IMMEDIATEMENT de 10 à 20 minutes</a:t>
            </a:r>
          </a:p>
          <a:p>
            <a:endParaRPr lang="fr-FR" sz="2800" b="1" dirty="0"/>
          </a:p>
          <a:p>
            <a:r>
              <a:rPr lang="fr-FR" sz="2800" b="1" dirty="0"/>
              <a:t>Evaluer la gravité</a:t>
            </a:r>
          </a:p>
          <a:p>
            <a:endParaRPr lang="fr-FR" sz="2800" b="1" dirty="0"/>
          </a:p>
          <a:p>
            <a:r>
              <a:rPr lang="fr-FR" sz="2800" b="1" dirty="0"/>
              <a:t>Enlever les vêtements</a:t>
            </a:r>
          </a:p>
        </p:txBody>
      </p:sp>
      <p:pic>
        <p:nvPicPr>
          <p:cNvPr id="16" name="Image 15" descr="Une image contenant intérieur, vaisseau, baignoire, évier&#10;&#10;Description générée automatiquement">
            <a:extLst>
              <a:ext uri="{FF2B5EF4-FFF2-40B4-BE49-F238E27FC236}">
                <a16:creationId xmlns:a16="http://schemas.microsoft.com/office/drawing/2014/main" id="{569617CF-DFBA-162C-E0E6-6060A1DE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013" y="3576515"/>
            <a:ext cx="4687626" cy="31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0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539BD2-06C2-4310-AB8D-81F0F9B6EA8B}"/>
              </a:ext>
            </a:extLst>
          </p:cNvPr>
          <p:cNvGrpSpPr>
            <a:grpSpLocks/>
          </p:cNvGrpSpPr>
          <p:nvPr/>
        </p:nvGrpSpPr>
        <p:grpSpPr bwMode="auto">
          <a:xfrm>
            <a:off x="1476074" y="0"/>
            <a:ext cx="8978900" cy="6883401"/>
            <a:chOff x="33" y="-17"/>
            <a:chExt cx="5656" cy="4336"/>
          </a:xfrm>
        </p:grpSpPr>
        <p:sp>
          <p:nvSpPr>
            <p:cNvPr id="3" name="Line 2">
              <a:extLst>
                <a:ext uri="{FF2B5EF4-FFF2-40B4-BE49-F238E27FC236}">
                  <a16:creationId xmlns:a16="http://schemas.microsoft.com/office/drawing/2014/main" id="{227F96C1-47F3-41CA-BAF7-CE6E8E8AF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5" y="628"/>
              <a:ext cx="3431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 type="triangle" w="lg" len="lg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62894598-6A51-41F7-AA81-CEDB3BDEE5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" y="1642"/>
              <a:ext cx="1640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340CCAAB-4F88-4228-AB77-6900ACD7C7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" y="2690"/>
              <a:ext cx="1646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090605-D29D-4E84-9614-20A5EEB57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F969ED-6CD7-45D9-97B7-A28E65250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39E1B4-8783-4329-B4D9-5740D7DC7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95A8CC-E82E-4CE9-8FE1-02C5226CF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54465A-6173-42E4-A2DF-DD4BBC8D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B33D17-DED0-4BF9-861E-CB488334A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437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CD4BEA-2C14-4945-B46F-3087C3A8C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A02A2A-3372-4245-87B4-B75F96183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2E4F67-B470-4AC3-BF97-D163223EC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A01303-54E9-4999-A1E1-55DC2817D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6439FE4-F47B-4EFB-9656-394B44C63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699182-7741-4503-AEA0-17CB5C98D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C30DBB-15A9-40AF-A157-97CE0CC8C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430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D388C8-90BD-49F6-B20C-9840E99F8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779F069-55F6-4FF7-AB20-70794892B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DC25273-9055-41EC-A79E-738A18E37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D230A19-000C-49D0-97F3-328FC5A5C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DAF2F8D-DA6E-4DB8-BB00-A1949F42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47F13C-F6F3-4DE3-8924-7C8D2DEC0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EA1EC3-2326-4C50-92AE-FAABD1173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A42CE90-AC9A-4E53-BF38-44BFB9B70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2432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E0BDA7C-9BAF-46D0-951D-4FB477898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1F44D85-1B43-473F-8882-6F2D56B54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389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D6AA790-480A-46C1-85A4-32BD3BC42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C735C0D-E291-40C5-8F9E-F46B596AF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78"/>
              <a:ext cx="75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9DAC0FF-94B8-47E2-8C63-B0FEC4672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83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F253168-B440-42E3-B2E2-DA8EFA107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C3B80BB-BAF9-4615-B975-53E48C66D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4020"/>
              <a:ext cx="5100" cy="297"/>
            </a:xfrm>
            <a:prstGeom prst="rect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>
                  <a:solidFill>
                    <a:srgbClr val="FFFFFF"/>
                  </a:solidFill>
                  <a:latin typeface="Tahoma" pitchFamily="32" charset="0"/>
                  <a:cs typeface="Tahoma" pitchFamily="32" charset="0"/>
                </a:rPr>
                <a:t>MOINS DE TROIS MINUTES POUR AGIR</a:t>
              </a: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F3435B5B-0B78-4F7F-870B-9603ACFC2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7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DC14EA74-BDEB-41CF-AAB2-36DC15619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9CDCD887-865A-4FD6-9629-B54B247BCC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F9BB603A-3A87-4464-B425-3FC0061AB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2459CFBF-43CD-494F-8416-A5EB244F7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93916BCD-15FC-4218-80AA-C95C9B8B3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D30D120C-246E-4043-9202-5D2FCFE3A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40">
              <a:extLst>
                <a:ext uri="{FF2B5EF4-FFF2-40B4-BE49-F238E27FC236}">
                  <a16:creationId xmlns:a16="http://schemas.microsoft.com/office/drawing/2014/main" id="{25927D8C-AD9C-4AC5-BE24-F341FB7216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1">
              <a:extLst>
                <a:ext uri="{FF2B5EF4-FFF2-40B4-BE49-F238E27FC236}">
                  <a16:creationId xmlns:a16="http://schemas.microsoft.com/office/drawing/2014/main" id="{D6961F8B-038F-4F2D-BB62-8A2BE3783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2">
              <a:extLst>
                <a:ext uri="{FF2B5EF4-FFF2-40B4-BE49-F238E27FC236}">
                  <a16:creationId xmlns:a16="http://schemas.microsoft.com/office/drawing/2014/main" id="{59D24C7F-03DB-4320-B1BF-35B27FDF3A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7" y="1630"/>
              <a:ext cx="0" cy="179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43">
              <a:extLst>
                <a:ext uri="{FF2B5EF4-FFF2-40B4-BE49-F238E27FC236}">
                  <a16:creationId xmlns:a16="http://schemas.microsoft.com/office/drawing/2014/main" id="{B895D72B-34F2-471E-912E-9AB1A76D5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" y="3160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44">
              <a:extLst>
                <a:ext uri="{FF2B5EF4-FFF2-40B4-BE49-F238E27FC236}">
                  <a16:creationId xmlns:a16="http://schemas.microsoft.com/office/drawing/2014/main" id="{074A7440-4FF1-4C34-AFEC-0A8BF5E26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3158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6D3EE4FA-C1B3-4A4B-939C-FC171FA40D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3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46">
              <a:extLst>
                <a:ext uri="{FF2B5EF4-FFF2-40B4-BE49-F238E27FC236}">
                  <a16:creationId xmlns:a16="http://schemas.microsoft.com/office/drawing/2014/main" id="{CD09E43C-3672-49E0-970E-E42CCAF55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8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FAA68A41-2A82-4EB1-9BB2-B662F9C43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48">
              <a:extLst>
                <a:ext uri="{FF2B5EF4-FFF2-40B4-BE49-F238E27FC236}">
                  <a16:creationId xmlns:a16="http://schemas.microsoft.com/office/drawing/2014/main" id="{2418D8D1-1110-4513-8049-6859DC48B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216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49">
              <a:extLst>
                <a:ext uri="{FF2B5EF4-FFF2-40B4-BE49-F238E27FC236}">
                  <a16:creationId xmlns:a16="http://schemas.microsoft.com/office/drawing/2014/main" id="{E21944A0-5309-4A7C-9B81-F12AFF6B4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1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50">
              <a:extLst>
                <a:ext uri="{FF2B5EF4-FFF2-40B4-BE49-F238E27FC236}">
                  <a16:creationId xmlns:a16="http://schemas.microsoft.com/office/drawing/2014/main" id="{CF1087B3-7297-4826-A7EA-1B64F89E8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51">
              <a:extLst>
                <a:ext uri="{FF2B5EF4-FFF2-40B4-BE49-F238E27FC236}">
                  <a16:creationId xmlns:a16="http://schemas.microsoft.com/office/drawing/2014/main" id="{B0845410-00C2-41C1-B211-B894D8AEB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52">
              <a:extLst>
                <a:ext uri="{FF2B5EF4-FFF2-40B4-BE49-F238E27FC236}">
                  <a16:creationId xmlns:a16="http://schemas.microsoft.com/office/drawing/2014/main" id="{706BFC0C-AF31-48BA-B903-C3B8F6B86B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53">
              <a:extLst>
                <a:ext uri="{FF2B5EF4-FFF2-40B4-BE49-F238E27FC236}">
                  <a16:creationId xmlns:a16="http://schemas.microsoft.com/office/drawing/2014/main" id="{C8861DE5-DF1D-49A3-950D-F513AF723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1E29236C-71A2-4821-9020-4DEF8C33DF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876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55">
              <a:extLst>
                <a:ext uri="{FF2B5EF4-FFF2-40B4-BE49-F238E27FC236}">
                  <a16:creationId xmlns:a16="http://schemas.microsoft.com/office/drawing/2014/main" id="{5E6C5628-FEE8-4592-B28B-45E00D9DA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892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56">
              <a:extLst>
                <a:ext uri="{FF2B5EF4-FFF2-40B4-BE49-F238E27FC236}">
                  <a16:creationId xmlns:a16="http://schemas.microsoft.com/office/drawing/2014/main" id="{B93619D1-2A6C-41C3-8FA2-4A7B0CBE34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" y="1895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57">
              <a:extLst>
                <a:ext uri="{FF2B5EF4-FFF2-40B4-BE49-F238E27FC236}">
                  <a16:creationId xmlns:a16="http://schemas.microsoft.com/office/drawing/2014/main" id="{A96DF9F9-CD36-4D6F-AE10-DEB4B61FE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89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58">
              <a:extLst>
                <a:ext uri="{FF2B5EF4-FFF2-40B4-BE49-F238E27FC236}">
                  <a16:creationId xmlns:a16="http://schemas.microsoft.com/office/drawing/2014/main" id="{1C9579F1-137A-417A-9077-DDECF63A60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182"/>
              <a:ext cx="579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59">
              <a:extLst>
                <a:ext uri="{FF2B5EF4-FFF2-40B4-BE49-F238E27FC236}">
                  <a16:creationId xmlns:a16="http://schemas.microsoft.com/office/drawing/2014/main" id="{4CA55598-A8B3-40C6-A2C1-E71990EA2A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2" y="2177"/>
              <a:ext cx="572" cy="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60">
              <a:extLst>
                <a:ext uri="{FF2B5EF4-FFF2-40B4-BE49-F238E27FC236}">
                  <a16:creationId xmlns:a16="http://schemas.microsoft.com/office/drawing/2014/main" id="{EC6640CE-3EED-4CB3-8962-D7B573031E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1" y="2182"/>
              <a:ext cx="1166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61">
              <a:extLst>
                <a:ext uri="{FF2B5EF4-FFF2-40B4-BE49-F238E27FC236}">
                  <a16:creationId xmlns:a16="http://schemas.microsoft.com/office/drawing/2014/main" id="{6110B941-5EC9-430D-B5FA-C35D88548D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" y="3171"/>
              <a:ext cx="1132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62">
              <a:extLst>
                <a:ext uri="{FF2B5EF4-FFF2-40B4-BE49-F238E27FC236}">
                  <a16:creationId xmlns:a16="http://schemas.microsoft.com/office/drawing/2014/main" id="{5CEFDC05-C9CF-48BF-979A-B44C2A0F06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" y="1142"/>
              <a:ext cx="1664" cy="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63">
              <a:extLst>
                <a:ext uri="{FF2B5EF4-FFF2-40B4-BE49-F238E27FC236}">
                  <a16:creationId xmlns:a16="http://schemas.microsoft.com/office/drawing/2014/main" id="{4457A51D-B234-4D5D-925B-6B8AD158FD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0" y="1130"/>
              <a:ext cx="11" cy="157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64">
              <a:extLst>
                <a:ext uri="{FF2B5EF4-FFF2-40B4-BE49-F238E27FC236}">
                  <a16:creationId xmlns:a16="http://schemas.microsoft.com/office/drawing/2014/main" id="{A7AF882B-EA54-4F2B-AE0A-B936B72EB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" y="1133"/>
              <a:ext cx="8" cy="157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65">
              <a:extLst>
                <a:ext uri="{FF2B5EF4-FFF2-40B4-BE49-F238E27FC236}">
                  <a16:creationId xmlns:a16="http://schemas.microsoft.com/office/drawing/2014/main" id="{7A994302-0CE3-4889-9685-F69374FDD7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132"/>
              <a:ext cx="2575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66">
              <a:extLst>
                <a:ext uri="{FF2B5EF4-FFF2-40B4-BE49-F238E27FC236}">
                  <a16:creationId xmlns:a16="http://schemas.microsoft.com/office/drawing/2014/main" id="{70D31DF8-0677-4B03-85D8-F44FA461D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3" y="1133"/>
              <a:ext cx="5" cy="106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Text Box 67">
              <a:extLst>
                <a:ext uri="{FF2B5EF4-FFF2-40B4-BE49-F238E27FC236}">
                  <a16:creationId xmlns:a16="http://schemas.microsoft.com/office/drawing/2014/main" id="{2CC8259E-8C5E-4E53-856E-E84F525FC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-17"/>
              <a:ext cx="2998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 i="1">
                  <a:solidFill>
                    <a:srgbClr val="000000"/>
                  </a:solidFill>
                  <a:latin typeface="Tahoma" pitchFamily="32" charset="0"/>
                  <a:cs typeface="Tahoma" pitchFamily="32" charset="0"/>
                </a:rPr>
                <a:t>PLAN D’INTERVENTION S.S.T.</a:t>
              </a: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43868BD8-7D25-459E-9A8C-66CB4950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8050" t="4512" r="14304" b="5280"/>
          <a:stretch>
            <a:fillRect/>
          </a:stretch>
        </p:blipFill>
        <p:spPr bwMode="auto">
          <a:xfrm>
            <a:off x="7260924" y="657226"/>
            <a:ext cx="53975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D717356-019B-4998-AB90-101C15ED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3522"/>
          <a:stretch>
            <a:fillRect/>
          </a:stretch>
        </p:blipFill>
        <p:spPr bwMode="auto">
          <a:xfrm>
            <a:off x="3081036" y="3978276"/>
            <a:ext cx="6953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2BB098F-856D-4ED7-AC59-060A03AD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8057" t="4514" r="12994" b="4605"/>
          <a:stretch>
            <a:fillRect/>
          </a:stretch>
        </p:blipFill>
        <p:spPr bwMode="auto">
          <a:xfrm>
            <a:off x="8872236" y="3929063"/>
            <a:ext cx="546100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7DE23A7-7D4D-4E1E-9565-6BE44F5CC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21826" r="2530"/>
          <a:stretch>
            <a:fillRect/>
          </a:stretch>
        </p:blipFill>
        <p:spPr bwMode="auto">
          <a:xfrm>
            <a:off x="4301824" y="5543551"/>
            <a:ext cx="7207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B1C8361-15E1-4508-9B16-BE5ABBF23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4512" t="9024" r="5280" b="9792"/>
          <a:stretch>
            <a:fillRect/>
          </a:stretch>
        </p:blipFill>
        <p:spPr bwMode="auto">
          <a:xfrm>
            <a:off x="8759524" y="2312988"/>
            <a:ext cx="7207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42B38557-8AFE-433C-A19B-CAA012078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8063" t="2501" r="9819" b="2779"/>
          <a:stretch>
            <a:fillRect/>
          </a:stretch>
        </p:blipFill>
        <p:spPr bwMode="auto">
          <a:xfrm>
            <a:off x="5274961" y="5503863"/>
            <a:ext cx="561975" cy="735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F9C89A8-68CB-4EAD-A184-4C46A1A91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4510" t="9021" r="5315" b="14336"/>
          <a:stretch>
            <a:fillRect/>
          </a:stretch>
        </p:blipFill>
        <p:spPr bwMode="auto">
          <a:xfrm>
            <a:off x="1584024" y="5562601"/>
            <a:ext cx="728662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C2D5AC0-AE05-4B62-A9F9-85BC21F1A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3960" t="10818" b="9827"/>
          <a:stretch>
            <a:fillRect/>
          </a:stretch>
        </p:blipFill>
        <p:spPr bwMode="auto">
          <a:xfrm>
            <a:off x="8765874" y="5543551"/>
            <a:ext cx="696912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1691AC4-4D4C-4F35-B072-16285229C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t="18033" b="9787"/>
          <a:stretch>
            <a:fillRect/>
          </a:stretch>
        </p:blipFill>
        <p:spPr bwMode="auto">
          <a:xfrm>
            <a:off x="3073099" y="2336801"/>
            <a:ext cx="731837" cy="62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77FF343-49E2-41BC-AAB1-5C3BA8CC3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l="17690" t="4216" r="17415" b="1924"/>
          <a:stretch>
            <a:fillRect/>
          </a:stretch>
        </p:blipFill>
        <p:spPr bwMode="auto">
          <a:xfrm>
            <a:off x="5247974" y="3922713"/>
            <a:ext cx="509587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98C1043-85CB-41E2-947B-D28061ACC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961" t="5305" b="5305"/>
          <a:stretch>
            <a:fillRect/>
          </a:stretch>
        </p:blipFill>
        <p:spPr bwMode="auto">
          <a:xfrm>
            <a:off x="5938536" y="668338"/>
            <a:ext cx="704850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799F1A9-7E28-4752-AA40-6429A4D0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47549" y="3929063"/>
            <a:ext cx="72072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36BBF4E-5914-4C99-9AA5-AF3CD50B6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 t="4778" b="14783"/>
          <a:stretch>
            <a:fillRect/>
          </a:stretch>
        </p:blipFill>
        <p:spPr bwMode="auto">
          <a:xfrm>
            <a:off x="3369961" y="5543551"/>
            <a:ext cx="715963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477586BB-44B5-4AB1-950E-32D2BC463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 l="11703" b="2776"/>
          <a:stretch>
            <a:fillRect/>
          </a:stretch>
        </p:blipFill>
        <p:spPr bwMode="auto">
          <a:xfrm>
            <a:off x="7919736" y="3929063"/>
            <a:ext cx="67945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FE8BB22-DC4D-43B5-80A6-C2AEEE7D9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 l="6006" t="4503" r="3783" b="9787"/>
          <a:stretch>
            <a:fillRect/>
          </a:stretch>
        </p:blipFill>
        <p:spPr bwMode="auto">
          <a:xfrm>
            <a:off x="8765874" y="673101"/>
            <a:ext cx="112395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3D0EFC2-D6FA-458E-A0D0-07B62BDDC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 l="1903" t="9123" r="2332" b="4955"/>
          <a:stretch>
            <a:fillRect/>
          </a:stretch>
        </p:blipFill>
        <p:spPr bwMode="auto">
          <a:xfrm>
            <a:off x="2442861" y="695326"/>
            <a:ext cx="725488" cy="66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3A1110C4-C1B0-4641-ADC8-6BBAF0E98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 l="769" t="19014" r="1683" b="9940"/>
          <a:stretch>
            <a:fillRect/>
          </a:stretch>
        </p:blipFill>
        <p:spPr bwMode="auto">
          <a:xfrm>
            <a:off x="4298649" y="4046538"/>
            <a:ext cx="728662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715D6DC-44BB-47AE-B98A-8A13CA282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 l="1657" t="19472" r="2319" b="7368"/>
          <a:stretch>
            <a:fillRect/>
          </a:stretch>
        </p:blipFill>
        <p:spPr bwMode="auto">
          <a:xfrm>
            <a:off x="7899099" y="5564188"/>
            <a:ext cx="730250" cy="59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3A3083A-3060-421F-889C-914C1F810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 l="5383" t="25197"/>
          <a:stretch>
            <a:fillRect/>
          </a:stretch>
        </p:blipFill>
        <p:spPr bwMode="auto">
          <a:xfrm>
            <a:off x="1852311" y="2316163"/>
            <a:ext cx="727075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B5A87340-4F90-45D1-A76C-2310AB035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 l="4823" t="6590" r="38731" b="7773"/>
          <a:stretch>
            <a:fillRect/>
          </a:stretch>
        </p:blipFill>
        <p:spPr bwMode="auto">
          <a:xfrm>
            <a:off x="2539699" y="5500688"/>
            <a:ext cx="576262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04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250E6E33-293E-48D8-A6E0-149DB1389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" y="237976"/>
            <a:ext cx="9144000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DE BRÛLURE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AFC0BA9-457E-4D4F-9AF3-1C59C28A4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0242" t="4648" r="15991" b="3230"/>
          <a:stretch>
            <a:fillRect/>
          </a:stretch>
        </p:blipFill>
        <p:spPr bwMode="auto">
          <a:xfrm>
            <a:off x="4815840" y="1576224"/>
            <a:ext cx="2830919" cy="4088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255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710D8-53ED-49E5-A8BC-23C26E0E59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5263" y="1447800"/>
            <a:ext cx="717544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fr-FR" sz="6600" dirty="0">
                <a:solidFill>
                  <a:srgbClr val="EBEBEB"/>
                </a:solidFill>
              </a:rPr>
              <a:t>BRULURE</a:t>
            </a:r>
            <a:b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FIN</a:t>
            </a:r>
            <a:b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fr-FR" sz="6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9C8474-D39B-43AF-AD59-F003D10A4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185" y="5566725"/>
            <a:ext cx="2110436" cy="1058547"/>
          </a:xfrm>
          <a:prstGeom prst="rect">
            <a:avLst/>
          </a:prstGeom>
        </p:spPr>
      </p:pic>
      <p:pic>
        <p:nvPicPr>
          <p:cNvPr id="5" name="Image 4" descr="Une image contenant signe, dessin, horloge, rue&#10;&#10;Description générée automatiquement">
            <a:extLst>
              <a:ext uri="{FF2B5EF4-FFF2-40B4-BE49-F238E27FC236}">
                <a16:creationId xmlns:a16="http://schemas.microsoft.com/office/drawing/2014/main" id="{E9AF5489-0C67-4E21-A946-4BF21A934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6" y="1640841"/>
            <a:ext cx="3996052" cy="39960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079B2-A4B8-4E44-8FC9-13B5A9A3C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185" y="152400"/>
            <a:ext cx="3188552" cy="12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7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877A3-5984-45F5-8A64-220AE1701704}"/>
              </a:ext>
            </a:extLst>
          </p:cNvPr>
          <p:cNvGrpSpPr>
            <a:grpSpLocks/>
          </p:cNvGrpSpPr>
          <p:nvPr/>
        </p:nvGrpSpPr>
        <p:grpSpPr bwMode="auto">
          <a:xfrm>
            <a:off x="1444308" y="0"/>
            <a:ext cx="8978900" cy="6883401"/>
            <a:chOff x="33" y="-17"/>
            <a:chExt cx="5656" cy="4336"/>
          </a:xfrm>
        </p:grpSpPr>
        <p:sp>
          <p:nvSpPr>
            <p:cNvPr id="3" name="Line 2">
              <a:extLst>
                <a:ext uri="{FF2B5EF4-FFF2-40B4-BE49-F238E27FC236}">
                  <a16:creationId xmlns:a16="http://schemas.microsoft.com/office/drawing/2014/main" id="{6D133336-A573-48B3-9785-58A6AA6ED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5" y="628"/>
              <a:ext cx="3431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 type="triangle" w="lg" len="lg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581DBDD5-C559-4513-A3C9-F91A4B5654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" y="1642"/>
              <a:ext cx="1640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75094A95-4733-4C84-A673-42CBF58BA6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" y="2690"/>
              <a:ext cx="1646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612296-2DB9-41F8-AA1A-85F570180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19CFD2-4FF4-4214-9A9A-9763411C3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893477-F88F-4AA9-8D13-6967D4238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0B7EFBD-4220-4128-B7C9-7C9866373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592489-E631-4D27-B9ED-26DE032C0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2CD6D1-1B16-49F6-8760-D3CC5EB0D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437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130827-32EF-40B0-B05D-A1B933D5D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ED285A-3B9F-4384-8773-95B7E6519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2CB488-6AD7-4E51-BCBC-9D4052D09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F8BA90-9007-4006-A330-00BAD50F1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555995-B95E-4519-B3F3-ACB2C05DA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08E6BCD-B92F-4D8A-951C-8E23E69C4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26A1271-0AC0-4682-B8C1-94FFD01EC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430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53B3A12-D9B1-4C54-AC42-813CB9A00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24BB3E-70BC-4850-9CDA-2C7AC719E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CCC32AD-B044-49E9-98B5-1E1B4C90E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A6252C0-C870-4721-9533-8E1BAFF56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5CF2D3-5F27-44DB-8DBA-A965E9D54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4F9778F-E983-4515-84DD-AF6C83B92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E081238-362C-4643-8A09-60C7A2AAE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BCE909-53AD-4540-A0AA-A0B563AEC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2432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4ECBF60-9DF9-41C0-800E-B52FB9AA7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589D141-8E74-4E39-8B99-47FCFDE02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389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82CE716-09E7-476C-ADD7-6726DAF6C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2988904-744E-42F0-9803-C453E92AD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78"/>
              <a:ext cx="75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9EBB094-EB07-40BC-AE34-4462FFB67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83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3C00A66-A8F8-4F48-9F86-EE3C3F8A7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2EF85E8-107D-498A-8C93-DA6EED95D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4020"/>
              <a:ext cx="5100" cy="297"/>
            </a:xfrm>
            <a:prstGeom prst="rect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>
                  <a:solidFill>
                    <a:srgbClr val="FFFFFF"/>
                  </a:solidFill>
                  <a:latin typeface="Tahoma" pitchFamily="32" charset="0"/>
                  <a:cs typeface="Tahoma" pitchFamily="32" charset="0"/>
                </a:rPr>
                <a:t>MOINS DE TROIS MINUTES POUR AGIR</a:t>
              </a: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E188DD26-FDC6-4E5B-A4D3-D2FCD4048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7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302B0E54-E719-4B71-8D41-8C9F79A02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EC550B98-4002-4A5F-A748-364450B1F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5DF0095D-6E6C-4D0F-B63A-B4B534532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D59B09F8-BFC3-4E24-B062-1FFDC0A32C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07DE8D4A-0B55-4CBE-B86A-957AC4A51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F45DA5D6-4360-4281-9408-DEE0A0B82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40">
              <a:extLst>
                <a:ext uri="{FF2B5EF4-FFF2-40B4-BE49-F238E27FC236}">
                  <a16:creationId xmlns:a16="http://schemas.microsoft.com/office/drawing/2014/main" id="{A478859F-5E68-4E1A-B4F2-71F3B2EF5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1">
              <a:extLst>
                <a:ext uri="{FF2B5EF4-FFF2-40B4-BE49-F238E27FC236}">
                  <a16:creationId xmlns:a16="http://schemas.microsoft.com/office/drawing/2014/main" id="{3F86DD6C-F303-4A0F-8B50-8EEDC7667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2">
              <a:extLst>
                <a:ext uri="{FF2B5EF4-FFF2-40B4-BE49-F238E27FC236}">
                  <a16:creationId xmlns:a16="http://schemas.microsoft.com/office/drawing/2014/main" id="{91AB4AFB-F5C7-4D43-A3A5-295DB4F49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7" y="1630"/>
              <a:ext cx="0" cy="179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43">
              <a:extLst>
                <a:ext uri="{FF2B5EF4-FFF2-40B4-BE49-F238E27FC236}">
                  <a16:creationId xmlns:a16="http://schemas.microsoft.com/office/drawing/2014/main" id="{27001832-12D9-4BFE-A66D-77903785A7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" y="3160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44">
              <a:extLst>
                <a:ext uri="{FF2B5EF4-FFF2-40B4-BE49-F238E27FC236}">
                  <a16:creationId xmlns:a16="http://schemas.microsoft.com/office/drawing/2014/main" id="{D7A00E7E-4AA9-49EB-B688-2F89246FA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3158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7A9F210D-1901-413E-9866-118B7C3A5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3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46">
              <a:extLst>
                <a:ext uri="{FF2B5EF4-FFF2-40B4-BE49-F238E27FC236}">
                  <a16:creationId xmlns:a16="http://schemas.microsoft.com/office/drawing/2014/main" id="{C0C66C43-FEAF-419D-A3F8-99D14241A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8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1D3EC02A-9C2A-4B6F-B178-0F5E7C0560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48">
              <a:extLst>
                <a:ext uri="{FF2B5EF4-FFF2-40B4-BE49-F238E27FC236}">
                  <a16:creationId xmlns:a16="http://schemas.microsoft.com/office/drawing/2014/main" id="{6D6CEFF4-1BB2-47FE-9BA3-4A03D7D0F3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216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49">
              <a:extLst>
                <a:ext uri="{FF2B5EF4-FFF2-40B4-BE49-F238E27FC236}">
                  <a16:creationId xmlns:a16="http://schemas.microsoft.com/office/drawing/2014/main" id="{816A8205-84E0-42A7-95E2-CC828D004D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1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50">
              <a:extLst>
                <a:ext uri="{FF2B5EF4-FFF2-40B4-BE49-F238E27FC236}">
                  <a16:creationId xmlns:a16="http://schemas.microsoft.com/office/drawing/2014/main" id="{FF3EE248-7DB5-4C0C-A558-5FEE23624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51">
              <a:extLst>
                <a:ext uri="{FF2B5EF4-FFF2-40B4-BE49-F238E27FC236}">
                  <a16:creationId xmlns:a16="http://schemas.microsoft.com/office/drawing/2014/main" id="{63813C39-57DD-4391-A8F6-A9B07D293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52">
              <a:extLst>
                <a:ext uri="{FF2B5EF4-FFF2-40B4-BE49-F238E27FC236}">
                  <a16:creationId xmlns:a16="http://schemas.microsoft.com/office/drawing/2014/main" id="{76744F91-8684-44E8-BCDB-0C7C7FB9B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53">
              <a:extLst>
                <a:ext uri="{FF2B5EF4-FFF2-40B4-BE49-F238E27FC236}">
                  <a16:creationId xmlns:a16="http://schemas.microsoft.com/office/drawing/2014/main" id="{5075D1E3-75FC-4264-B7F0-E19CE3035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9EE695C6-BF6A-4D91-97F5-4921F926C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876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55">
              <a:extLst>
                <a:ext uri="{FF2B5EF4-FFF2-40B4-BE49-F238E27FC236}">
                  <a16:creationId xmlns:a16="http://schemas.microsoft.com/office/drawing/2014/main" id="{B6E7A75E-37FD-41F5-811C-1BBA9C638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892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56">
              <a:extLst>
                <a:ext uri="{FF2B5EF4-FFF2-40B4-BE49-F238E27FC236}">
                  <a16:creationId xmlns:a16="http://schemas.microsoft.com/office/drawing/2014/main" id="{7ECD45CC-B172-457A-B50E-226F46051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" y="1895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57">
              <a:extLst>
                <a:ext uri="{FF2B5EF4-FFF2-40B4-BE49-F238E27FC236}">
                  <a16:creationId xmlns:a16="http://schemas.microsoft.com/office/drawing/2014/main" id="{5B2EDE0F-C401-40BB-8426-AF6959E49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89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58">
              <a:extLst>
                <a:ext uri="{FF2B5EF4-FFF2-40B4-BE49-F238E27FC236}">
                  <a16:creationId xmlns:a16="http://schemas.microsoft.com/office/drawing/2014/main" id="{42F4DA60-426A-4371-8186-EF4D59297F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182"/>
              <a:ext cx="579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59">
              <a:extLst>
                <a:ext uri="{FF2B5EF4-FFF2-40B4-BE49-F238E27FC236}">
                  <a16:creationId xmlns:a16="http://schemas.microsoft.com/office/drawing/2014/main" id="{2D6316ED-01AA-4231-BDD4-D1DC68BCDA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2" y="2177"/>
              <a:ext cx="572" cy="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60">
              <a:extLst>
                <a:ext uri="{FF2B5EF4-FFF2-40B4-BE49-F238E27FC236}">
                  <a16:creationId xmlns:a16="http://schemas.microsoft.com/office/drawing/2014/main" id="{04553CFA-F3B7-4573-B3A2-BDC49DE921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1" y="2182"/>
              <a:ext cx="1166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61">
              <a:extLst>
                <a:ext uri="{FF2B5EF4-FFF2-40B4-BE49-F238E27FC236}">
                  <a16:creationId xmlns:a16="http://schemas.microsoft.com/office/drawing/2014/main" id="{EE97BB96-A473-49CD-A662-939B156D66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" y="3171"/>
              <a:ext cx="1132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62">
              <a:extLst>
                <a:ext uri="{FF2B5EF4-FFF2-40B4-BE49-F238E27FC236}">
                  <a16:creationId xmlns:a16="http://schemas.microsoft.com/office/drawing/2014/main" id="{BC87CFC5-E072-4C13-BEF2-1DA7964F0A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" y="1142"/>
              <a:ext cx="1664" cy="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63">
              <a:extLst>
                <a:ext uri="{FF2B5EF4-FFF2-40B4-BE49-F238E27FC236}">
                  <a16:creationId xmlns:a16="http://schemas.microsoft.com/office/drawing/2014/main" id="{64CADD3A-9661-43B3-A8E9-EEAC552929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0" y="1130"/>
              <a:ext cx="11" cy="157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64">
              <a:extLst>
                <a:ext uri="{FF2B5EF4-FFF2-40B4-BE49-F238E27FC236}">
                  <a16:creationId xmlns:a16="http://schemas.microsoft.com/office/drawing/2014/main" id="{FF87AF3A-8DF6-48B1-A579-640B8D17C2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" y="1133"/>
              <a:ext cx="8" cy="157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65">
              <a:extLst>
                <a:ext uri="{FF2B5EF4-FFF2-40B4-BE49-F238E27FC236}">
                  <a16:creationId xmlns:a16="http://schemas.microsoft.com/office/drawing/2014/main" id="{CD5803CB-8B0D-4D51-A161-5CE31B1B51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132"/>
              <a:ext cx="2575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66">
              <a:extLst>
                <a:ext uri="{FF2B5EF4-FFF2-40B4-BE49-F238E27FC236}">
                  <a16:creationId xmlns:a16="http://schemas.microsoft.com/office/drawing/2014/main" id="{5032E385-F3AB-42C4-AEF0-A637ED6D84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3" y="1133"/>
              <a:ext cx="5" cy="106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Text Box 67">
              <a:extLst>
                <a:ext uri="{FF2B5EF4-FFF2-40B4-BE49-F238E27FC236}">
                  <a16:creationId xmlns:a16="http://schemas.microsoft.com/office/drawing/2014/main" id="{0F6C2730-DD98-4E5C-B10A-D18A8D4AA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-17"/>
              <a:ext cx="2998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 i="1">
                  <a:solidFill>
                    <a:srgbClr val="000000"/>
                  </a:solidFill>
                  <a:latin typeface="Tahoma" pitchFamily="32" charset="0"/>
                  <a:cs typeface="Tahoma" pitchFamily="32" charset="0"/>
                </a:rPr>
                <a:t>PLAN D’INTERVENTION S.S.T.</a:t>
              </a: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5F3E8FF4-9625-4FD3-BCBE-157772879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8050" t="4512" r="14304" b="5280"/>
          <a:stretch>
            <a:fillRect/>
          </a:stretch>
        </p:blipFill>
        <p:spPr bwMode="auto">
          <a:xfrm>
            <a:off x="7229158" y="657226"/>
            <a:ext cx="53975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4620D96-E4E0-4DCA-9DBE-CD5755A7D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3522"/>
          <a:stretch>
            <a:fillRect/>
          </a:stretch>
        </p:blipFill>
        <p:spPr bwMode="auto">
          <a:xfrm>
            <a:off x="3049270" y="3978276"/>
            <a:ext cx="6953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D31B0B8-338B-4C95-B183-8B281F776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8057" t="4514" r="12994" b="4605"/>
          <a:stretch>
            <a:fillRect/>
          </a:stretch>
        </p:blipFill>
        <p:spPr bwMode="auto">
          <a:xfrm>
            <a:off x="8840470" y="3929063"/>
            <a:ext cx="546100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441D5BE-3BD6-46DA-8D5F-E46B1EEBF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21826" r="2530"/>
          <a:stretch>
            <a:fillRect/>
          </a:stretch>
        </p:blipFill>
        <p:spPr bwMode="auto">
          <a:xfrm>
            <a:off x="4270058" y="5543551"/>
            <a:ext cx="7207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7306A24-F763-4FC5-B197-2E14157EB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4512" t="9024" r="5280" b="9792"/>
          <a:stretch>
            <a:fillRect/>
          </a:stretch>
        </p:blipFill>
        <p:spPr bwMode="auto">
          <a:xfrm>
            <a:off x="8727758" y="2312988"/>
            <a:ext cx="7207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F9B3030-D6AD-4F01-B951-DA5CF3CEF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8063" t="2501" r="9819" b="2779"/>
          <a:stretch>
            <a:fillRect/>
          </a:stretch>
        </p:blipFill>
        <p:spPr bwMode="auto">
          <a:xfrm>
            <a:off x="5243195" y="5503863"/>
            <a:ext cx="561975" cy="735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6C28E84-D6C5-43CC-9EDD-FF31D1B58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4510" t="9021" r="5315" b="14336"/>
          <a:stretch>
            <a:fillRect/>
          </a:stretch>
        </p:blipFill>
        <p:spPr bwMode="auto">
          <a:xfrm>
            <a:off x="1552258" y="5562601"/>
            <a:ext cx="728662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A16E519-0FF0-4476-B6BD-CD4DBA92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t="18033" b="9787"/>
          <a:stretch>
            <a:fillRect/>
          </a:stretch>
        </p:blipFill>
        <p:spPr bwMode="auto">
          <a:xfrm>
            <a:off x="3041333" y="2336801"/>
            <a:ext cx="731837" cy="62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56296CC-4274-452F-97EE-94B6BD8C6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l="17690" t="4216" r="17415" b="1924"/>
          <a:stretch>
            <a:fillRect/>
          </a:stretch>
        </p:blipFill>
        <p:spPr bwMode="auto">
          <a:xfrm>
            <a:off x="5216208" y="3922713"/>
            <a:ext cx="509587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DED888B-EF8E-4B9F-A5CE-83201FA5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l="961" t="5305" b="5305"/>
          <a:stretch>
            <a:fillRect/>
          </a:stretch>
        </p:blipFill>
        <p:spPr bwMode="auto">
          <a:xfrm>
            <a:off x="5906770" y="668338"/>
            <a:ext cx="704850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88A219C-E4A1-4340-AD36-8208AE4F1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15783" y="3929063"/>
            <a:ext cx="72072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DB1ABAF-15EC-4B4E-85E3-E0ACA5C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 t="4778" b="14783"/>
          <a:stretch>
            <a:fillRect/>
          </a:stretch>
        </p:blipFill>
        <p:spPr bwMode="auto">
          <a:xfrm>
            <a:off x="3338195" y="5543551"/>
            <a:ext cx="715963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57B408A-34B0-4B4D-809C-5999D7DB0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 l="11703" b="2776"/>
          <a:stretch>
            <a:fillRect/>
          </a:stretch>
        </p:blipFill>
        <p:spPr bwMode="auto">
          <a:xfrm>
            <a:off x="7887970" y="3929063"/>
            <a:ext cx="67945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5D4AF80-6ED4-49C4-8268-CA0EFABFB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 l="6006" t="4503" r="3783" b="9787"/>
          <a:stretch>
            <a:fillRect/>
          </a:stretch>
        </p:blipFill>
        <p:spPr bwMode="auto">
          <a:xfrm>
            <a:off x="8734108" y="673101"/>
            <a:ext cx="112395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15EBC58-4EF6-41C6-9D7E-ED580A58A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 l="1903" t="9123" r="2332" b="4955"/>
          <a:stretch>
            <a:fillRect/>
          </a:stretch>
        </p:blipFill>
        <p:spPr bwMode="auto">
          <a:xfrm>
            <a:off x="2411095" y="695326"/>
            <a:ext cx="725488" cy="66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BEA03B8-A3D2-497A-A29D-270F64C96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 l="769" t="19014" r="1683" b="9940"/>
          <a:stretch>
            <a:fillRect/>
          </a:stretch>
        </p:blipFill>
        <p:spPr bwMode="auto">
          <a:xfrm>
            <a:off x="4266883" y="4046538"/>
            <a:ext cx="728662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BC9D358-D72E-48EC-BE7B-4ADA0D44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 l="1657" t="19472" r="2319" b="7368"/>
          <a:stretch>
            <a:fillRect/>
          </a:stretch>
        </p:blipFill>
        <p:spPr bwMode="auto">
          <a:xfrm>
            <a:off x="7867333" y="5564188"/>
            <a:ext cx="730250" cy="59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E7D2150-13CB-407D-86FE-3B1ED8651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 l="5383" t="25197"/>
          <a:stretch>
            <a:fillRect/>
          </a:stretch>
        </p:blipFill>
        <p:spPr bwMode="auto">
          <a:xfrm>
            <a:off x="1820545" y="2316163"/>
            <a:ext cx="727075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BAE0901-AC83-46D2-A275-E2021B4D5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 l="4823" t="6590" r="38731" b="7773"/>
          <a:stretch>
            <a:fillRect/>
          </a:stretch>
        </p:blipFill>
        <p:spPr bwMode="auto">
          <a:xfrm>
            <a:off x="2507933" y="5500688"/>
            <a:ext cx="576262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35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5E9361DB-C49B-4533-A1B6-096AC70E0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936" y="1841914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Avez</a:t>
            </a:r>
            <a:r>
              <a:rPr lang="fr-FR" sz="4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-vous déjà été victime d’une brulure ou avez-vous déjà assisté à la brulure d’une victime?</a:t>
            </a:r>
            <a:endParaRPr kumimoji="0" lang="fr-FR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LOGO_VECU.jpg">
            <a:extLst>
              <a:ext uri="{FF2B5EF4-FFF2-40B4-BE49-F238E27FC236}">
                <a16:creationId xmlns:a16="http://schemas.microsoft.com/office/drawing/2014/main" id="{7628CE48-2699-4E69-9B2B-FD687CCAA2B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7920" y="4331072"/>
            <a:ext cx="884524" cy="1053728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2C4EDBAD-3F08-4435-8C40-BB66C73C3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" y="237976"/>
            <a:ext cx="9144000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DE BRÛLURE</a:t>
            </a:r>
          </a:p>
        </p:txBody>
      </p:sp>
    </p:spTree>
    <p:extLst>
      <p:ext uri="{BB962C8B-B14F-4D97-AF65-F5344CB8AC3E}">
        <p14:creationId xmlns:p14="http://schemas.microsoft.com/office/powerpoint/2010/main" val="191436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12636A9-4447-4F82-90B1-39B743D0A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" y="237976"/>
            <a:ext cx="9144000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DE BRÛLURE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0B13B41-679B-42E0-AF34-5A38BCF76CAA}"/>
              </a:ext>
            </a:extLst>
          </p:cNvPr>
          <p:cNvSpPr>
            <a:spLocks/>
          </p:cNvSpPr>
          <p:nvPr/>
        </p:nvSpPr>
        <p:spPr bwMode="auto">
          <a:xfrm>
            <a:off x="904240" y="1166584"/>
            <a:ext cx="83967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Quelle est la définition d’une brulure ?</a:t>
            </a:r>
            <a:endParaRPr kumimoji="0" lang="fr-FR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A03A53-E3B6-44C6-AD69-C7078E4FDD24}"/>
              </a:ext>
            </a:extLst>
          </p:cNvPr>
          <p:cNvSpPr/>
          <p:nvPr/>
        </p:nvSpPr>
        <p:spPr>
          <a:xfrm rot="20872972">
            <a:off x="2109014" y="2481833"/>
            <a:ext cx="9506275" cy="32702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Destruction de la peau, des tissus voir des os, causée par un contact thermique ou chimique</a:t>
            </a:r>
          </a:p>
        </p:txBody>
      </p:sp>
    </p:spTree>
    <p:extLst>
      <p:ext uri="{BB962C8B-B14F-4D97-AF65-F5344CB8AC3E}">
        <p14:creationId xmlns:p14="http://schemas.microsoft.com/office/powerpoint/2010/main" val="21090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322AC67A-5782-4C17-862F-648EA19BF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" y="237976"/>
            <a:ext cx="9144000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DE BRÛLURE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BCEA9E6-664C-45A0-A8A0-DE3D19BD7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240" y="1021368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Quel est l’objectif du geste de secours?</a:t>
            </a:r>
            <a:endParaRPr kumimoji="0" lang="fr-FR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F547E5-B605-408C-9A4D-7AE267570BE5}"/>
              </a:ext>
            </a:extLst>
          </p:cNvPr>
          <p:cNvSpPr/>
          <p:nvPr/>
        </p:nvSpPr>
        <p:spPr>
          <a:xfrm rot="20153922">
            <a:off x="5563998" y="2611927"/>
            <a:ext cx="5886335" cy="2687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Eviter l’aggravation de la brûlure</a:t>
            </a:r>
          </a:p>
        </p:txBody>
      </p:sp>
      <p:pic>
        <p:nvPicPr>
          <p:cNvPr id="5" name="Picture 2" descr="Afficher l'image d'origine">
            <a:extLst>
              <a:ext uri="{FF2B5EF4-FFF2-40B4-BE49-F238E27FC236}">
                <a16:creationId xmlns:a16="http://schemas.microsoft.com/office/drawing/2014/main" id="{674C3A6C-E9B6-4B9F-B325-68874E548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22080"/>
            <a:ext cx="4118297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371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1C78641-767C-42D3-A34C-17B2039CC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" y="237976"/>
            <a:ext cx="9144000" cy="64293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LA VICTIME SE PLAINT DE BRÛLURE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F5256B-329C-4E79-AFA4-FF4FD5316ADD}"/>
              </a:ext>
            </a:extLst>
          </p:cNvPr>
          <p:cNvSpPr/>
          <p:nvPr/>
        </p:nvSpPr>
        <p:spPr>
          <a:xfrm>
            <a:off x="3487832" y="1554480"/>
            <a:ext cx="46805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D.T.R.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FE6AECE-AAAF-48D8-9FE3-C4BC771554C8}"/>
              </a:ext>
            </a:extLst>
          </p:cNvPr>
          <p:cNvSpPr txBox="1"/>
          <p:nvPr/>
        </p:nvSpPr>
        <p:spPr>
          <a:xfrm>
            <a:off x="1009343" y="3995678"/>
            <a:ext cx="9174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Epidémie </a:t>
            </a:r>
          </a:p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Si possible, la victime réalise elle-même les gestes de secours.</a:t>
            </a:r>
          </a:p>
        </p:txBody>
      </p:sp>
    </p:spTree>
    <p:extLst>
      <p:ext uri="{BB962C8B-B14F-4D97-AF65-F5344CB8AC3E}">
        <p14:creationId xmlns:p14="http://schemas.microsoft.com/office/powerpoint/2010/main" val="25978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:\03_SST\2016_FORMATION_FORMATEUR\DOSSIER_FORMATION\S08_NE_REPOND_PAS_NE_RESPIRE_PAS\PHOTOS\ATELIER\01_ZONE_VIDE.JPG">
            <a:extLst>
              <a:ext uri="{FF2B5EF4-FFF2-40B4-BE49-F238E27FC236}">
                <a16:creationId xmlns:a16="http://schemas.microsoft.com/office/drawing/2014/main" id="{071B22FB-70D2-418A-86FE-A5D4E89154D1}"/>
              </a:ext>
            </a:extLst>
          </p:cNvPr>
          <p:cNvPicPr/>
          <p:nvPr/>
        </p:nvPicPr>
        <p:blipFill>
          <a:blip r:embed="rId2" cstate="print"/>
          <a:srcRect r="26375"/>
          <a:stretch>
            <a:fillRect/>
          </a:stretch>
        </p:blipFill>
        <p:spPr bwMode="auto">
          <a:xfrm>
            <a:off x="1706880" y="0"/>
            <a:ext cx="970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4435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8D1EE42-5E6D-44B4-84FE-873F0B1E5DB3}" vid="{E6E6FDFB-F125-401B-8933-BEE34E7B567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MODELE_SST</Template>
  <TotalTime>0</TotalTime>
  <Words>1030</Words>
  <Application>Microsoft Office PowerPoint</Application>
  <PresentationFormat>Grand écran</PresentationFormat>
  <Paragraphs>169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Arial</vt:lpstr>
      <vt:lpstr>Bookman Old Style</vt:lpstr>
      <vt:lpstr>Calibri</vt:lpstr>
      <vt:lpstr>Century Gothic</vt:lpstr>
      <vt:lpstr>Eras Light ITC</vt:lpstr>
      <vt:lpstr>Tahoma</vt:lpstr>
      <vt:lpstr>Wingdings</vt:lpstr>
      <vt:lpstr>Wingdings 3</vt:lpstr>
      <vt:lpstr>Ion</vt:lpstr>
      <vt:lpstr>BRULURE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BRULURE FIN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PROTEGER</dc:title>
  <dc:creator>L</dc:creator>
  <cp:lastModifiedBy>L L</cp:lastModifiedBy>
  <cp:revision>68</cp:revision>
  <dcterms:created xsi:type="dcterms:W3CDTF">2021-01-13T13:36:51Z</dcterms:created>
  <dcterms:modified xsi:type="dcterms:W3CDTF">2023-10-23T08:42:36Z</dcterms:modified>
</cp:coreProperties>
</file>