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1" r:id="rId4"/>
    <p:sldId id="262" r:id="rId5"/>
    <p:sldId id="266" r:id="rId6"/>
    <p:sldId id="264" r:id="rId7"/>
    <p:sldId id="285" r:id="rId8"/>
    <p:sldId id="265" r:id="rId9"/>
    <p:sldId id="267" r:id="rId10"/>
    <p:sldId id="268" r:id="rId11"/>
    <p:sldId id="269" r:id="rId12"/>
    <p:sldId id="270" r:id="rId13"/>
    <p:sldId id="272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13/04/2021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764704"/>
            <a:ext cx="7848872" cy="1863370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539552" y="3140968"/>
            <a:ext cx="8136904" cy="1656184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4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Effet </a:t>
            </a:r>
            <a:r>
              <a:rPr lang="fr-FR" sz="4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 la température sur un long pan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libre : étude ELS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Critère ELS de l’EuroCode 3-1-1 - §7.2.2.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9552" y="148478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4"/>
            </a:pPr>
            <a:r>
              <a:rPr lang="fr-FR" dirty="0" smtClean="0"/>
              <a:t>Critère ELS</a:t>
            </a:r>
          </a:p>
          <a:p>
            <a:pPr marL="342900" indent="-342900"/>
            <a:r>
              <a:rPr lang="fr-FR" dirty="0" smtClean="0"/>
              <a:t>Selon EC3-1-1 §7.2.2 déplacements horizontaux</a:t>
            </a:r>
          </a:p>
          <a:p>
            <a:pPr marL="342900" indent="-342900">
              <a:buFont typeface="+mj-lt"/>
              <a:buAutoNum type="alphaLcParenR" startAt="4"/>
            </a:pPr>
            <a:endParaRPr lang="fr-FR" dirty="0" smtClean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t="27580"/>
          <a:stretch>
            <a:fillRect/>
          </a:stretch>
        </p:blipFill>
        <p:spPr bwMode="auto">
          <a:xfrm>
            <a:off x="0" y="2204864"/>
            <a:ext cx="6568440" cy="359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5100" y="5733256"/>
            <a:ext cx="6438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libre : étude ELS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Critère ELS de l’EuroCode 3-1-1 - §7.2.2.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9552" y="148478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5"/>
            </a:pPr>
            <a:r>
              <a:rPr lang="fr-FR" dirty="0" smtClean="0"/>
              <a:t>Comparaison ELS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6438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r="78643"/>
          <a:stretch>
            <a:fillRect/>
          </a:stretch>
        </p:blipFill>
        <p:spPr bwMode="auto">
          <a:xfrm>
            <a:off x="1475656" y="3212976"/>
            <a:ext cx="1872208" cy="16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539552" y="508518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Valeur calculée = 26,7 ≤ valeur autorisée = 6944/150 = 46.2</a:t>
            </a:r>
          </a:p>
          <a:p>
            <a:pPr marL="342900" indent="-342900"/>
            <a:endParaRPr lang="fr-FR" dirty="0" smtClean="0"/>
          </a:p>
          <a:p>
            <a:pPr marL="342900" indent="-342900">
              <a:buFont typeface="+mj-lt"/>
              <a:buAutoNum type="alphaLcParenR" startAt="6"/>
            </a:pPr>
            <a:r>
              <a:rPr lang="fr-FR" dirty="0" smtClean="0"/>
              <a:t>Donc le critère ELS est respecté </a:t>
            </a:r>
            <a:r>
              <a:rPr lang="fr-FR" dirty="0" smtClean="0">
                <a:solidFill>
                  <a:srgbClr val="FF0000"/>
                </a:solidFill>
              </a:rPr>
              <a:t>SI ON NE CONSIDERE QUE l’effet de la température. Attention au vent concomitant !</a:t>
            </a:r>
          </a:p>
          <a:p>
            <a:pPr marL="342900" indent="-342900"/>
            <a:r>
              <a:rPr lang="fr-FR" dirty="0" smtClean="0"/>
              <a:t>Remarque : la hauteur totale du poteau file 9 est de 7000 (maquettes)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libre : étude ELS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Efforts normaux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9552" y="148478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7"/>
            </a:pPr>
            <a:r>
              <a:rPr lang="fr-FR" dirty="0" smtClean="0"/>
              <a:t>La structure est libre de se déplacer ; les efforts normaux dans toutes les barres sont nuls en l’absence d’actions extérieures.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Un calcul Robot nous le montre :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841248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Partie B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>
            <a:normAutofit fontScale="77500" lnSpcReduction="20000"/>
          </a:bodyPr>
          <a:lstStyle/>
          <a:p>
            <a:r>
              <a:rPr lang="fr-FR" sz="3100" i="1" dirty="0" smtClean="0">
                <a:solidFill>
                  <a:srgbClr val="FF0000"/>
                </a:solidFill>
              </a:rPr>
              <a:t>Nous supposons maintenant que le long pan est malencontreusement bloqué contre le bâtiment en béton lors du montage.</a:t>
            </a:r>
            <a:endParaRPr lang="fr-FR" sz="3100" dirty="0" smtClean="0">
              <a:solidFill>
                <a:srgbClr val="FF0000"/>
              </a:solidFill>
            </a:endParaRPr>
          </a:p>
          <a:p>
            <a:r>
              <a:rPr lang="fr-FR" sz="3100" i="1" dirty="0" smtClean="0">
                <a:solidFill>
                  <a:srgbClr val="FF0000"/>
                </a:solidFill>
              </a:rPr>
              <a:t>Cela peut résulter d’un défaut dans la cotation relative entre les deux ouvrages : celui en béton et celui en acier.</a:t>
            </a:r>
            <a:endParaRPr lang="fr-FR" sz="3100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Modèle de calcul modifié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8161020" cy="144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395536" y="3573016"/>
          <a:ext cx="8136904" cy="936104"/>
        </p:xfrm>
        <a:graphic>
          <a:graphicData uri="http://schemas.openxmlformats.org/drawingml/2006/table">
            <a:tbl>
              <a:tblPr/>
              <a:tblGrid>
                <a:gridCol w="1293687"/>
                <a:gridCol w="995144"/>
                <a:gridCol w="2494279"/>
                <a:gridCol w="1329800"/>
                <a:gridCol w="1028850"/>
                <a:gridCol w="995144"/>
              </a:tblGrid>
              <a:tr h="605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Combinaison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Nom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Type d'analyse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Type de la combinaison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Nature du cas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Définition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30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100 (C)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1,5*En été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Combinaison linéaire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EFF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température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1*1.50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2087" marR="42087" marT="0" marB="0" anchor="b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Connecteur droit avec flèche 10"/>
          <p:cNvCxnSpPr/>
          <p:nvPr/>
        </p:nvCxnSpPr>
        <p:spPr>
          <a:xfrm flipH="1">
            <a:off x="611560" y="1124744"/>
            <a:ext cx="93610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2195736" y="4509120"/>
            <a:ext cx="1008112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39552" y="566124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Modèle enregistré sous : «  22_DELTA_T_modele_ELU_V04.RTD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Efforts normaux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4005064"/>
            <a:ext cx="8607552" cy="216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1522" y="1700808"/>
          <a:ext cx="8712970" cy="1457487"/>
        </p:xfrm>
        <a:graphic>
          <a:graphicData uri="http://schemas.openxmlformats.org/drawingml/2006/table">
            <a:tbl>
              <a:tblPr/>
              <a:tblGrid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</a:tblGrid>
              <a:tr h="4057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barre</a:t>
                      </a:r>
                    </a:p>
                  </a:txBody>
                  <a:tcPr marL="5899" marR="5899" marT="5899" marB="0" anchor="b">
                    <a:lnL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60235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effort normal en KN</a:t>
                      </a:r>
                    </a:p>
                  </a:txBody>
                  <a:tcPr marL="5899" marR="5899" marT="5899" marB="0" anchor="b">
                    <a:lnL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-295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5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99" marR="5899" marT="5899" marB="0" anchor="b">
                    <a:lnL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compression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traction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Vérification des sablières avec Robot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251520" y="1916832"/>
            <a:ext cx="8352928" cy="1154534"/>
            <a:chOff x="251520" y="1916832"/>
            <a:chExt cx="8352928" cy="1154534"/>
          </a:xfrm>
        </p:grpSpPr>
        <p:grpSp>
          <p:nvGrpSpPr>
            <p:cNvPr id="17" name="Groupe 16"/>
            <p:cNvGrpSpPr/>
            <p:nvPr/>
          </p:nvGrpSpPr>
          <p:grpSpPr>
            <a:xfrm>
              <a:off x="251520" y="2060848"/>
              <a:ext cx="8352928" cy="1010518"/>
              <a:chOff x="179512" y="2492896"/>
              <a:chExt cx="8352928" cy="1010518"/>
            </a:xfrm>
          </p:grpSpPr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71600" y="2492896"/>
                <a:ext cx="6660232" cy="1010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1" name="Connecteur droit avec flèche 10"/>
              <p:cNvCxnSpPr/>
              <p:nvPr/>
            </p:nvCxnSpPr>
            <p:spPr>
              <a:xfrm>
                <a:off x="179512" y="2996952"/>
                <a:ext cx="936104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avec flèche 12"/>
              <p:cNvCxnSpPr/>
              <p:nvPr/>
            </p:nvCxnSpPr>
            <p:spPr>
              <a:xfrm flipH="1">
                <a:off x="7524328" y="2996952"/>
                <a:ext cx="1008112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/>
            <p:cNvSpPr txBox="1"/>
            <p:nvPr/>
          </p:nvSpPr>
          <p:spPr>
            <a:xfrm>
              <a:off x="251520" y="1916832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222 kN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5985867" cy="10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0244" y="4653136"/>
            <a:ext cx="419924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Vérification des sablières avec Robot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151637" cy="480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Vérification des sablières avec l’application « EC3 Steel member calculator »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852936"/>
            <a:ext cx="3929634" cy="373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852936"/>
            <a:ext cx="3010662" cy="391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3240360" cy="101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Cisaillement des boulons attachant la bielle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4101108" y="2852936"/>
            <a:ext cx="5042892" cy="3096344"/>
            <a:chOff x="3779912" y="2852936"/>
            <a:chExt cx="5042892" cy="3096344"/>
          </a:xfrm>
        </p:grpSpPr>
        <p:pic>
          <p:nvPicPr>
            <p:cNvPr id="358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2852936"/>
              <a:ext cx="4106788" cy="270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Connecteur droit avec flèche 6"/>
            <p:cNvCxnSpPr/>
            <p:nvPr/>
          </p:nvCxnSpPr>
          <p:spPr>
            <a:xfrm flipH="1">
              <a:off x="4283968" y="4653136"/>
              <a:ext cx="1656184" cy="1296144"/>
            </a:xfrm>
            <a:prstGeom prst="straightConnector1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3779912" y="5157192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295 kN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39552" y="148478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5"/>
            </a:pPr>
            <a:r>
              <a:rPr lang="fr-FR" dirty="0" smtClean="0"/>
              <a:t>Les boulons sont définis dans les maquettes (Tekla ou IFC)</a:t>
            </a:r>
          </a:p>
          <a:p>
            <a:pPr marL="342900" indent="-342900"/>
            <a:endParaRPr lang="fr-FR" dirty="0" smtClean="0"/>
          </a:p>
          <a:p>
            <a:pPr marL="342900" indent="-342900">
              <a:buFont typeface="+mj-lt"/>
              <a:buAutoNum type="alphaLcParenR" startAt="5"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Partie 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Cisaillement des boulons attachant la bielle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39552" y="148478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6"/>
            </a:pPr>
            <a:r>
              <a:rPr lang="fr-FR" dirty="0" smtClean="0"/>
              <a:t>Résistance au cisaillement par plan selon EC3-1-8 : 60288 N</a:t>
            </a:r>
          </a:p>
          <a:p>
            <a:pPr marL="342900" indent="-342900">
              <a:buFont typeface="+mj-lt"/>
              <a:buAutoNum type="alphaLcParenR" startAt="6"/>
            </a:pPr>
            <a:endParaRPr lang="fr-FR" dirty="0" smtClean="0"/>
          </a:p>
          <a:p>
            <a:pPr marL="342900" indent="-342900">
              <a:buFont typeface="+mj-lt"/>
              <a:buAutoNum type="alphaLcParenR" startAt="6"/>
            </a:pPr>
            <a:r>
              <a:rPr lang="fr-FR" dirty="0" smtClean="0"/>
              <a:t>Sollicitation par plan = 295 kN/4 = 73.75 kN</a:t>
            </a:r>
          </a:p>
          <a:p>
            <a:pPr marL="342900" indent="-342900">
              <a:buFont typeface="+mj-lt"/>
              <a:buAutoNum type="alphaLcParenR" startAt="6"/>
            </a:pPr>
            <a:endParaRPr lang="fr-FR" dirty="0" smtClean="0"/>
          </a:p>
          <a:p>
            <a:pPr marL="342900" indent="-342900">
              <a:buFont typeface="+mj-lt"/>
              <a:buAutoNum type="alphaLcParenR" startAt="6"/>
            </a:pPr>
            <a:endParaRPr lang="fr-FR" dirty="0" smtClean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251520" y="2636912"/>
          <a:ext cx="8640960" cy="2773680"/>
        </p:xfrm>
        <a:graphic>
          <a:graphicData uri="http://schemas.openxmlformats.org/drawingml/2006/table">
            <a:tbl>
              <a:tblPr/>
              <a:tblGrid>
                <a:gridCol w="1259235"/>
                <a:gridCol w="1259235"/>
                <a:gridCol w="998704"/>
                <a:gridCol w="1063837"/>
                <a:gridCol w="1450859"/>
                <a:gridCol w="738597"/>
                <a:gridCol w="980344"/>
                <a:gridCol w="890149"/>
              </a:tblGrid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Arial"/>
                        </a:rPr>
                        <a:t>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Arial"/>
                        </a:rPr>
                        <a:t>classe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Arial"/>
                        </a:rPr>
                        <a:t>8,8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diamètre du trou normal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d0=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diamètre du trou modifié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d0=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aire de la section résistante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As=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157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mm²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facteur de cisaillement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latin typeface="Arial"/>
                        </a:rPr>
                        <a:t>α</a:t>
                      </a:r>
                      <a:r>
                        <a:rPr lang="fr-FR" sz="800" b="0" i="0" u="none" strike="noStrike" dirty="0">
                          <a:latin typeface="Arial"/>
                        </a:rPr>
                        <a:t>v</a:t>
                      </a:r>
                      <a:r>
                        <a:rPr lang="fr-FR" sz="1000" b="0" i="0" u="none" strike="noStrike" dirty="0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0,6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r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résistance ultime du boulon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fub=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résistance par plan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latin typeface="Arial"/>
                        </a:rPr>
                        <a:t>F</a:t>
                      </a:r>
                      <a:r>
                        <a:rPr lang="fr-FR" sz="1000" b="1" i="0" u="none" strike="noStrike" baseline="-25000" dirty="0">
                          <a:latin typeface="Arial"/>
                        </a:rPr>
                        <a:t>v,RD</a:t>
                      </a:r>
                      <a:r>
                        <a:rPr lang="fr-FR" sz="1000" b="1" i="0" u="none" strike="noStrike" dirty="0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latin typeface="Arial"/>
                        </a:rPr>
                        <a:t>60 288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latin typeface="Arial"/>
                        </a:rPr>
                        <a:t>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latin typeface="Arial"/>
                        </a:rPr>
                        <a:t>résistance au cisaillement d'un boulon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latin typeface="Arial"/>
                        </a:rPr>
                        <a:t>F</a:t>
                      </a:r>
                      <a:r>
                        <a:rPr lang="fr-FR" sz="1000" b="1" i="0" u="none" strike="noStrike" baseline="-25000" dirty="0">
                          <a:latin typeface="Arial"/>
                        </a:rPr>
                        <a:t>RD</a:t>
                      </a:r>
                      <a:r>
                        <a:rPr lang="fr-FR" sz="1000" b="1" i="0" u="none" strike="noStrike" dirty="0">
                          <a:latin typeface="Arial"/>
                        </a:rPr>
                        <a:t>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latin typeface="Arial"/>
                        </a:rPr>
                        <a:t>60 288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latin typeface="Arial"/>
                        </a:rPr>
                        <a:t>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11560" y="558924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fr-FR" dirty="0" smtClean="0"/>
          </a:p>
          <a:p>
            <a:pPr marL="342900" indent="-342900"/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v,Ed</a:t>
            </a:r>
            <a:r>
              <a:rPr lang="fr-FR" b="1" dirty="0" smtClean="0">
                <a:solidFill>
                  <a:srgbClr val="FF0000"/>
                </a:solidFill>
              </a:rPr>
              <a:t> = 74 kN &gt; F</a:t>
            </a:r>
            <a:r>
              <a:rPr lang="fr-FR" b="1" baseline="-25000" dirty="0" smtClean="0">
                <a:solidFill>
                  <a:srgbClr val="FF0000"/>
                </a:solidFill>
              </a:rPr>
              <a:t>v,Rd</a:t>
            </a:r>
            <a:r>
              <a:rPr lang="fr-FR" b="1" dirty="0" smtClean="0">
                <a:solidFill>
                  <a:srgbClr val="FF0000"/>
                </a:solidFill>
              </a:rPr>
              <a:t> = 60 kN donc la résistance n’est pas vérifiée</a:t>
            </a:r>
          </a:p>
          <a:p>
            <a:pPr marL="342900" indent="-342900">
              <a:buFont typeface="+mj-lt"/>
              <a:buAutoNum type="alphaLcParenR" startAt="6"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bloqué : étude ELU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Conclusion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39552" y="148478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7"/>
            </a:pPr>
            <a:r>
              <a:rPr lang="fr-FR" dirty="0" smtClean="0"/>
              <a:t>Sur les deux points vérifiés la résistance de la solution proposée est insuffisante si l’ouvrage en acier est bloqué contre l’ouvrage en béton. Au montage par exemple.</a:t>
            </a:r>
          </a:p>
          <a:p>
            <a:pPr marL="342900" indent="-342900"/>
            <a:endParaRPr lang="fr-FR" dirty="0" smtClean="0"/>
          </a:p>
          <a:p>
            <a:pPr marL="342900" indent="-342900"/>
            <a:endParaRPr lang="fr-FR" dirty="0" smtClean="0"/>
          </a:p>
          <a:p>
            <a:pPr marL="342900" indent="-342900">
              <a:buFont typeface="+mj-lt"/>
              <a:buAutoNum type="alphaLcParenR" startAt="5"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Partie 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>
            <a:normAutofit fontScale="92500" lnSpcReduction="20000"/>
          </a:bodyPr>
          <a:lstStyle/>
          <a:p>
            <a:r>
              <a:rPr lang="fr-FR" sz="2600" i="1" dirty="0" smtClean="0">
                <a:solidFill>
                  <a:srgbClr val="FF0000"/>
                </a:solidFill>
              </a:rPr>
              <a:t>On impose que le bâtiment en acier ne vienne pas au contact du bâtiment en béton, même lors des déplacements à l’ELU.</a:t>
            </a:r>
          </a:p>
          <a:p>
            <a:r>
              <a:rPr lang="fr-FR" sz="2600" i="1" dirty="0" smtClean="0">
                <a:solidFill>
                  <a:srgbClr val="FF0000"/>
                </a:solidFill>
              </a:rPr>
              <a:t>On désire donc revenir au modèle initial, sans appui simple file 9.</a:t>
            </a:r>
            <a:endParaRPr lang="fr-FR" sz="2600" dirty="0" smtClean="0">
              <a:solidFill>
                <a:srgbClr val="FF0000"/>
              </a:solidFill>
            </a:endParaRPr>
          </a:p>
          <a:p>
            <a:r>
              <a:rPr lang="fr-FR" sz="2600" dirty="0" smtClean="0">
                <a:solidFill>
                  <a:srgbClr val="FF0000"/>
                </a:solidFill>
              </a:rPr>
              <a:t>Il faut donc prévoir un jeu suffisant au montage. Jeu qui est à prescrire en phase EXE.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Détermination de la cote minimale entre acier et béton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9552" y="1484784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Le déplacement ELU dû à la température est donné par le modèle de calcul si on enlève l’appui simple.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La valeur qui nous intéresse est le déplacement selon X du nœud 2 ; il vaut 37,7 mm</a:t>
            </a:r>
          </a:p>
          <a:p>
            <a:pPr marL="342900" indent="-342900"/>
            <a:endParaRPr lang="fr-FR" dirty="0" smtClean="0"/>
          </a:p>
          <a:p>
            <a:pPr marL="342900" indent="-342900"/>
            <a:endParaRPr lang="fr-FR" dirty="0" smtClean="0"/>
          </a:p>
          <a:p>
            <a:pPr marL="342900" indent="-342900">
              <a:buFont typeface="+mj-lt"/>
              <a:buAutoNum type="alphaLcParenR" startAt="5"/>
            </a:pPr>
            <a:endParaRPr lang="fr-FR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707904" y="3789040"/>
          <a:ext cx="5251129" cy="1066407"/>
        </p:xfrm>
        <a:graphic>
          <a:graphicData uri="http://schemas.openxmlformats.org/drawingml/2006/table">
            <a:tbl>
              <a:tblPr/>
              <a:tblGrid>
                <a:gridCol w="1773831"/>
                <a:gridCol w="1738124"/>
                <a:gridCol w="1739174"/>
              </a:tblGrid>
              <a:tr h="355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Nœud 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UX (mm)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-37.7 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-32.0 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UZ (mm)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</a:t>
                      </a:r>
                      <a:endParaRPr lang="fr-FR" sz="14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3056382" cy="201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39552" y="566124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Modèle enregistré sous : «  23_DELTA_T_modele_ELU-LIBRE_V04.RTD »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148064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Déplacements ELU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Détermination de la cote minimale entre acier et béton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9552" y="148478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fr-FR" dirty="0" smtClean="0"/>
              <a:t>La tolérance en classe 1 sur le positionnement des pieds de poteaux est de 10</a:t>
            </a:r>
            <a:r>
              <a:rPr lang="fr-FR" dirty="0" smtClean="0">
                <a:sym typeface="Symbol"/>
              </a:rPr>
              <a:t></a:t>
            </a:r>
            <a:r>
              <a:rPr lang="fr-FR" dirty="0" smtClean="0"/>
              <a:t>mm</a:t>
            </a:r>
          </a:p>
          <a:p>
            <a:pPr marL="342900" indent="-342900">
              <a:buFont typeface="+mj-lt"/>
              <a:buAutoNum type="alphaLcParenR" startAt="5"/>
            </a:pPr>
            <a:endParaRPr lang="fr-FR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76872"/>
            <a:ext cx="6592443" cy="302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Détermination de la cote minimale entre acier et béton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9552" y="1484784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2"/>
            </a:pPr>
            <a:r>
              <a:rPr lang="fr-FR" dirty="0" smtClean="0"/>
              <a:t>La tolérance en classe 1 sur l’inclinaison des poteaux est de H/300.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Le poteau de la file 9 est fondé au niveau +-0000 ; sa hauteur totale est à chercher dans les maquettes numériques. Elle vaut  7000 avec la platine de pré-scellement.</a:t>
            </a:r>
          </a:p>
          <a:p>
            <a:pPr marL="342900" indent="-342900"/>
            <a:endParaRPr lang="fr-FR" dirty="0" smtClean="0"/>
          </a:p>
          <a:p>
            <a:pPr marL="342900" indent="-342900" algn="ctr"/>
            <a:r>
              <a:rPr lang="fr-FR" dirty="0" smtClean="0"/>
              <a:t>7000/300=23.4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645024"/>
            <a:ext cx="7033260" cy="306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71600" y="260649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Prescription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67544" y="908720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fr-FR" dirty="0" smtClean="0"/>
              <a:t>Au cumul des </a:t>
            </a:r>
            <a:r>
              <a:rPr lang="fr-FR" dirty="0" smtClean="0"/>
              <a:t>tolérances, </a:t>
            </a:r>
            <a:r>
              <a:rPr lang="fr-FR" dirty="0" smtClean="0"/>
              <a:t>du déplacement ELU de 37.7  il faut ajouter la demi-hauteur du profil IPE 180 (qui lui aussi a une tolérance dont on pourrait tenir compte)</a:t>
            </a:r>
          </a:p>
          <a:p>
            <a:pPr marL="342900" indent="-342900">
              <a:buFont typeface="+mj-lt"/>
              <a:buAutoNum type="alphaLcParenR"/>
            </a:pPr>
            <a:endParaRPr lang="fr-FR" dirty="0" smtClean="0"/>
          </a:p>
          <a:p>
            <a:pPr marL="342900" indent="-342900" algn="ctr"/>
            <a:r>
              <a:rPr lang="fr-FR" dirty="0" smtClean="0"/>
              <a:t>Au total 180/2 + </a:t>
            </a:r>
            <a:r>
              <a:rPr lang="fr-FR" dirty="0" smtClean="0"/>
              <a:t>10 + 23.4 </a:t>
            </a:r>
            <a:r>
              <a:rPr lang="fr-FR" dirty="0" smtClean="0"/>
              <a:t>+ 37.7 = 161.1 mm</a:t>
            </a:r>
          </a:p>
          <a:p>
            <a:pPr marL="342900" indent="-342900">
              <a:buFont typeface="+mj-lt"/>
              <a:buAutoNum type="alphaLcParenR"/>
            </a:pPr>
            <a:endParaRPr lang="fr-FR" dirty="0" smtClean="0"/>
          </a:p>
          <a:p>
            <a:pPr marL="342900" indent="-342900">
              <a:buFont typeface="+mj-lt"/>
              <a:buAutoNum type="alphaLcParenR"/>
            </a:pPr>
            <a:endParaRPr lang="fr-FR" dirty="0" smtClean="0"/>
          </a:p>
          <a:p>
            <a:pPr marL="342900" indent="-342900">
              <a:buFont typeface="+mj-lt"/>
              <a:buAutoNum type="alphaLcParenR" startAt="2"/>
            </a:pPr>
            <a:r>
              <a:rPr lang="fr-FR" dirty="0" smtClean="0"/>
              <a:t>Prescription 170 mm ; à adapter si nécessaire – vers la hausse – en fonction des détails d’exécution.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212976"/>
            <a:ext cx="4351020" cy="292608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5580112" y="3717032"/>
            <a:ext cx="144016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868144" y="3284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170 mm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Etude manuelle préalable</a:t>
            </a:r>
            <a:endParaRPr lang="fr-FR" sz="20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83671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fr-FR" dirty="0" smtClean="0"/>
              <a:t>Long pan file A 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52" y="1196752"/>
            <a:ext cx="8766048" cy="16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8808720" cy="179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57192"/>
            <a:ext cx="8692896" cy="149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Etude manuelle préalable</a:t>
            </a:r>
            <a:endParaRPr lang="fr-FR" sz="20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83671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2"/>
            </a:pPr>
            <a:r>
              <a:rPr lang="fr-FR" dirty="0" smtClean="0"/>
              <a:t>Différence de température 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71600" y="134076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T</a:t>
            </a:r>
            <a:r>
              <a:rPr lang="fr-FR" baseline="-25000" dirty="0" smtClean="0"/>
              <a:t>0</a:t>
            </a:r>
            <a:r>
              <a:rPr lang="fr-FR" dirty="0" smtClean="0"/>
              <a:t> = 0°C			T = +40°C			</a:t>
            </a:r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T = +40°C</a:t>
            </a:r>
          </a:p>
          <a:p>
            <a:pPr marL="342900" indent="-342900"/>
            <a:r>
              <a:rPr lang="fr-FR" dirty="0" smtClean="0"/>
              <a:t> </a:t>
            </a:r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6027" y="2782887"/>
            <a:ext cx="6671945" cy="129222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11560" y="198884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3"/>
            </a:pPr>
            <a:r>
              <a:rPr lang="fr-FR" dirty="0" smtClean="0"/>
              <a:t>Point fixe : en tête de poteau de la file 2, bloquée par le CVT</a:t>
            </a:r>
            <a:endParaRPr lang="fr-FR" dirty="0"/>
          </a:p>
        </p:txBody>
      </p:sp>
      <p:sp>
        <p:nvSpPr>
          <p:cNvPr id="10" name="Triangle isocèle 9"/>
          <p:cNvSpPr/>
          <p:nvPr/>
        </p:nvSpPr>
        <p:spPr>
          <a:xfrm rot="16200000">
            <a:off x="7344308" y="2960948"/>
            <a:ext cx="360040" cy="432048"/>
          </a:xfrm>
          <a:prstGeom prst="triangle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11560" y="429309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4"/>
            </a:pPr>
            <a:r>
              <a:rPr lang="fr-FR" dirty="0" smtClean="0"/>
              <a:t>Allongements de la ligne des sablières depuis ce point fixe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99592" y="4725144"/>
            <a:ext cx="74888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A gauche : L</a:t>
            </a:r>
            <a:r>
              <a:rPr lang="fr-FR" baseline="-25000" dirty="0" smtClean="0"/>
              <a:t>0</a:t>
            </a:r>
            <a:r>
              <a:rPr lang="fr-FR" dirty="0" smtClean="0"/>
              <a:t> = 56000		</a:t>
            </a:r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L =  </a:t>
            </a:r>
            <a:r>
              <a:rPr lang="fr-FR" dirty="0" smtClean="0">
                <a:sym typeface="Symbol"/>
              </a:rPr>
              <a:t></a:t>
            </a:r>
            <a:r>
              <a:rPr lang="fr-FR" dirty="0" smtClean="0"/>
              <a:t> L</a:t>
            </a:r>
            <a:r>
              <a:rPr lang="fr-FR" baseline="-25000" dirty="0" smtClean="0"/>
              <a:t>0</a:t>
            </a:r>
            <a:r>
              <a:rPr lang="fr-FR" baseline="-25000" dirty="0" smtClean="0">
                <a:sym typeface="Symbol"/>
              </a:rPr>
              <a:t> </a:t>
            </a:r>
            <a:r>
              <a:rPr lang="fr-FR" dirty="0" smtClean="0">
                <a:sym typeface="Symbol"/>
              </a:rPr>
              <a:t>  T = 1210</a:t>
            </a:r>
            <a:r>
              <a:rPr lang="fr-FR" baseline="30000" dirty="0" smtClean="0">
                <a:sym typeface="Symbol"/>
              </a:rPr>
              <a:t>-6</a:t>
            </a:r>
            <a:r>
              <a:rPr lang="fr-FR" dirty="0" smtClean="0">
                <a:sym typeface="Symbol"/>
              </a:rPr>
              <a:t> 5600040</a:t>
            </a:r>
          </a:p>
          <a:p>
            <a:pPr marL="342900" indent="-342900"/>
            <a:endParaRPr lang="fr-FR" baseline="-25000" dirty="0" smtClean="0">
              <a:sym typeface="Symbol"/>
            </a:endParaRPr>
          </a:p>
          <a:p>
            <a:pPr marL="342900" indent="-342900" algn="ctr"/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L = 26.9 mm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A droite : L</a:t>
            </a:r>
            <a:r>
              <a:rPr lang="fr-FR" baseline="-25000" dirty="0" smtClean="0"/>
              <a:t>0</a:t>
            </a:r>
            <a:r>
              <a:rPr lang="fr-FR" dirty="0" smtClean="0"/>
              <a:t> = 4010</a:t>
            </a:r>
          </a:p>
          <a:p>
            <a:pPr marL="342900" indent="-342900" algn="ctr"/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L = 1.9 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Etude manuelle préalable</a:t>
            </a:r>
            <a:endParaRPr lang="fr-FR" sz="20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126876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4"/>
            </a:pPr>
            <a:r>
              <a:rPr lang="fr-FR" dirty="0" smtClean="0"/>
              <a:t>Allongements de la ligne des sablières depuis ce point fixe</a:t>
            </a:r>
            <a:endParaRPr lang="fr-FR" dirty="0"/>
          </a:p>
        </p:txBody>
      </p:sp>
      <p:pic>
        <p:nvPicPr>
          <p:cNvPr id="13" name="Imag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08520" y="3140968"/>
            <a:ext cx="9073008" cy="1152128"/>
          </a:xfrm>
          <a:prstGeom prst="rect">
            <a:avLst/>
          </a:prstGeom>
        </p:spPr>
      </p:pic>
      <p:sp>
        <p:nvSpPr>
          <p:cNvPr id="10" name="Triangle isocèle 9"/>
          <p:cNvSpPr/>
          <p:nvPr/>
        </p:nvSpPr>
        <p:spPr>
          <a:xfrm rot="16200000">
            <a:off x="8373108" y="2996380"/>
            <a:ext cx="360040" cy="432048"/>
          </a:xfrm>
          <a:prstGeom prst="triangle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              </a:t>
            </a:r>
            <a:endParaRPr lang="fr-FR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683570" y="2276872"/>
          <a:ext cx="8280919" cy="439830"/>
        </p:xfrm>
        <a:graphic>
          <a:graphicData uri="http://schemas.openxmlformats.org/drawingml/2006/table">
            <a:tbl>
              <a:tblPr/>
              <a:tblGrid>
                <a:gridCol w="1118168"/>
                <a:gridCol w="1048280"/>
                <a:gridCol w="978395"/>
                <a:gridCol w="1048280"/>
                <a:gridCol w="1118165"/>
                <a:gridCol w="1048280"/>
                <a:gridCol w="768739"/>
                <a:gridCol w="576547"/>
                <a:gridCol w="576065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56000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48000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40000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32000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24000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16000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-4010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26,88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23,04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19,20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15,36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11,52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7,68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3,84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-1,92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Modèle de calcul initial avec Robot ou Scia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Mise au point du modèle de calcul initial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134076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2"/>
            </a:pPr>
            <a:r>
              <a:rPr lang="fr-FR" dirty="0" smtClean="0"/>
              <a:t>Modifications à apporter : 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Créer les relâchements à chaque extrémité des sablières/butons ainsi qu’aux extrémités de la bielle de contreventement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11560" y="263691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3"/>
            </a:pPr>
            <a:r>
              <a:rPr lang="fr-FR" dirty="0" smtClean="0"/>
              <a:t>Paramètres de calcul</a:t>
            </a:r>
            <a:endParaRPr lang="fr-F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9152" b="24494"/>
          <a:stretch>
            <a:fillRect/>
          </a:stretch>
        </p:blipFill>
        <p:spPr bwMode="auto">
          <a:xfrm>
            <a:off x="0" y="3068961"/>
            <a:ext cx="5295900" cy="2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9148"/>
          <a:stretch>
            <a:fillRect/>
          </a:stretch>
        </p:blipFill>
        <p:spPr bwMode="auto">
          <a:xfrm>
            <a:off x="3855720" y="4518052"/>
            <a:ext cx="5288280" cy="233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Modèle de calcul initial avec Robot ou Scia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Mise au point du modèle de calcul initial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8455152" cy="183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3491880" y="4941168"/>
          <a:ext cx="5328590" cy="720081"/>
        </p:xfrm>
        <a:graphic>
          <a:graphicData uri="http://schemas.openxmlformats.org/drawingml/2006/table">
            <a:tbl>
              <a:tblPr/>
              <a:tblGrid>
                <a:gridCol w="1001129"/>
                <a:gridCol w="1324074"/>
                <a:gridCol w="1001129"/>
                <a:gridCol w="1001129"/>
                <a:gridCol w="1001129"/>
              </a:tblGrid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Cas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Type de charge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Liste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latin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latin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1:En été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thermique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10A17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TX=40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TZ=0,0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1:En été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thermique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1A9 20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TX=18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TZ=0,0</a:t>
                      </a:r>
                      <a:endParaRPr lang="fr-FR" sz="11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611560" y="263691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3"/>
            </a:pPr>
            <a:r>
              <a:rPr lang="fr-FR" dirty="0" smtClean="0"/>
              <a:t>Résultats </a:t>
            </a:r>
            <a:r>
              <a:rPr lang="fr-FR" dirty="0" smtClean="0"/>
              <a:t>du calcul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83568" y="602128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4"/>
            </a:pPr>
            <a:r>
              <a:rPr lang="fr-FR" dirty="0" smtClean="0"/>
              <a:t>Modèle enregistré sous : «  21_DELTA_T_modele_ELS_V04.RTD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libre : étude ELS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Allongement par effet de la température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9552" y="177281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fr-FR" dirty="0" smtClean="0"/>
              <a:t>Déplacements selon X des nœuds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39552" y="342900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2"/>
            </a:pPr>
            <a:r>
              <a:rPr lang="fr-FR" dirty="0" smtClean="0"/>
              <a:t>Le graphe des déplacements UX des têtes des poteaux n’est pas directement accessible dans Robot ; les valeurs ci-dessous sont les valeurs combinées X et Z 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827584" y="2276872"/>
          <a:ext cx="7416830" cy="863140"/>
        </p:xfrm>
        <a:graphic>
          <a:graphicData uri="http://schemas.openxmlformats.org/drawingml/2006/table">
            <a:tbl>
              <a:tblPr/>
              <a:tblGrid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</a:tblGrid>
              <a:tr h="43157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Nœud </a:t>
                      </a:r>
                    </a:p>
                  </a:txBody>
                  <a:tcPr marL="5899" marR="5899" marT="5899" marB="0" anchor="b">
                    <a:lnL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43157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UX (mm)</a:t>
                      </a:r>
                    </a:p>
                  </a:txBody>
                  <a:tcPr marL="5899" marR="5899" marT="5899" marB="0" anchor="b">
                    <a:lnL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-25,2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3,7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-21,3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-17,5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-13,6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-9,8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-6,0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-2,1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1,7</a:t>
                      </a:r>
                    </a:p>
                  </a:txBody>
                  <a:tcPr marL="5899" marR="5899" marT="5899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72" y="4365104"/>
            <a:ext cx="8948928" cy="157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71600" y="260649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L’allongement de la ligne de sablières est libre : étude ELS</a:t>
            </a:r>
          </a:p>
          <a:p>
            <a:endParaRPr lang="fr-FR" sz="1600" b="1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Allongement par effet de la température</a:t>
            </a:r>
            <a:endParaRPr lang="fr-FR" sz="20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9552" y="177281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 startAt="3"/>
            </a:pPr>
            <a:r>
              <a:rPr lang="fr-FR" dirty="0" smtClean="0"/>
              <a:t>Déplacements comparés selon X des nœuds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755576" y="2348880"/>
          <a:ext cx="7632846" cy="1966125"/>
        </p:xfrm>
        <a:graphic>
          <a:graphicData uri="http://schemas.openxmlformats.org/drawingml/2006/table">
            <a:tbl>
              <a:tblPr/>
              <a:tblGrid>
                <a:gridCol w="848094"/>
                <a:gridCol w="848094"/>
                <a:gridCol w="848094"/>
                <a:gridCol w="848094"/>
                <a:gridCol w="848094"/>
                <a:gridCol w="848094"/>
                <a:gridCol w="848094"/>
                <a:gridCol w="848094"/>
                <a:gridCol w="848094"/>
              </a:tblGrid>
              <a:tr h="360040"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Calcul manuel avec les hypothèses plus </a:t>
                      </a:r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simples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55" marR="6555" marT="65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55" marR="6555" marT="65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55" marR="6555" marT="65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55" marR="6555" marT="65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55" marR="6555" marT="655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56000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48000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40000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32000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24000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16000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8000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-4010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573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26,88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23,04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19,20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15,36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11,52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7,68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3,84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-1,92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16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871">
                <a:tc gridSpan="4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Selon Robot (Scia donne les mêmes résultats</a:t>
                      </a:r>
                      <a:r>
                        <a:rPr lang="fr-FR" sz="1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1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60497B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49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573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-25,20</a:t>
                      </a:r>
                    </a:p>
                  </a:txBody>
                  <a:tcPr marL="6555" marR="6555" marT="655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-21,30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-17,50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-13,60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-9,80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-6,00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-2,10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1,70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3,70</a:t>
                      </a:r>
                    </a:p>
                  </a:txBody>
                  <a:tcPr marL="6555" marR="6555" marT="6555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39552" y="450912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dirty="0" smtClean="0"/>
              <a:t>La prise en compte de l’élévation de température de la bielle décale les têtes de poteaux de 1,70 mm vers la droite.</a:t>
            </a:r>
          </a:p>
          <a:p>
            <a:pPr marL="342900" indent="-342900"/>
            <a:r>
              <a:rPr lang="fr-FR" dirty="0" smtClean="0"/>
              <a:t>Il semble que ce soit le paramètre principal des différences entre les 2 séries de valeurs.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1031</Words>
  <Application>Microsoft Office PowerPoint</Application>
  <PresentationFormat>Affichage à l'écran (4:3)</PresentationFormat>
  <Paragraphs>300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   Effet de la température sur un long pan   </vt:lpstr>
      <vt:lpstr>Partie A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Partie B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Partie C</vt:lpstr>
      <vt:lpstr>Diapositive 23</vt:lpstr>
      <vt:lpstr>Diapositive 24</vt:lpstr>
      <vt:lpstr>Diapositive 25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JF</dc:creator>
  <cp:lastModifiedBy>jf</cp:lastModifiedBy>
  <cp:revision>78</cp:revision>
  <dcterms:created xsi:type="dcterms:W3CDTF">2021-03-08T07:48:21Z</dcterms:created>
  <dcterms:modified xsi:type="dcterms:W3CDTF">2021-04-13T06:07:59Z</dcterms:modified>
</cp:coreProperties>
</file>