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498" y="12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nelaix.free.fr/" TargetMode="External"/><Relationship Id="rId2" Type="http://schemas.openxmlformats.org/officeDocument/2006/relationships/hyperlink" Target="mailto:christian.dupaty@ac-aix-marseill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qtt.org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s-internet-guid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osquitto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qttfx.jensd.d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paessl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athwork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athwork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ivemq.com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40000" y="265356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BTS Systèmes Numériques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580000" y="4556160"/>
            <a:ext cx="3059280" cy="79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Christian Dupaty</a:t>
            </a:r>
            <a:br/>
            <a:r>
              <a:rPr lang="fr-F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Lycée Fourcade 13120 Gardanne</a:t>
            </a:r>
            <a:br/>
            <a:r>
              <a:rPr lang="fr-FR" sz="14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christian.dupaty@ac-aix-marseille.fr</a:t>
            </a:r>
            <a:br/>
            <a:r>
              <a:rPr lang="fr-FR" sz="14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http://genelaix.free.fr</a:t>
            </a:r>
            <a:r>
              <a:rPr lang="fr-FR" sz="1400" b="0" strike="noStrike" spc="-1">
                <a:solidFill>
                  <a:srgbClr val="0000FF"/>
                </a:solidFill>
                <a:latin typeface="Arial"/>
                <a:ea typeface="DejaVu Sans"/>
              </a:rPr>
              <a:t>  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78" name="Image 77"/>
          <p:cNvPicPr/>
          <p:nvPr/>
        </p:nvPicPr>
        <p:blipFill>
          <a:blip r:embed="rId4"/>
          <a:stretch/>
        </p:blipFill>
        <p:spPr>
          <a:xfrm>
            <a:off x="2700000" y="720000"/>
            <a:ext cx="4952520" cy="143928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4140000" y="2173680"/>
            <a:ext cx="17992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https://mqtt.org/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Codage d’un message MQTT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13" name="Image 112"/>
          <p:cNvPicPr/>
          <p:nvPr/>
        </p:nvPicPr>
        <p:blipFill>
          <a:blip r:embed="rId2"/>
          <a:stretch/>
        </p:blipFill>
        <p:spPr>
          <a:xfrm>
            <a:off x="0" y="1440720"/>
            <a:ext cx="10078920" cy="143856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180000" y="3233880"/>
            <a:ext cx="7740632" cy="19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1800" b="0" strike="noStrike" spc="-1" dirty="0">
                <a:solidFill>
                  <a:srgbClr val="C9211E"/>
                </a:solidFill>
                <a:latin typeface="Arial"/>
                <a:ea typeface="DejaVu Sans"/>
              </a:rPr>
              <a:t>0x10 : CONNECT (une connexion à un broker par exemple</a:t>
            </a:r>
            <a:endParaRPr lang="fr-FR" spc="-1" dirty="0">
              <a:solidFill>
                <a:srgbClr val="C9211E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x-none" sz="1800" b="0" strike="noStrike" spc="-1" dirty="0">
                <a:solidFill>
                  <a:srgbClr val="C9211E"/>
                </a:solidFill>
                <a:latin typeface="Arial"/>
                <a:ea typeface="DejaVu Sans"/>
              </a:rPr>
              <a:t>Le message contient </a:t>
            </a:r>
            <a:r>
              <a:rPr lang="x-none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0x13 soit 19 octets</a:t>
            </a:r>
            <a:br>
              <a:rPr dirty="0"/>
            </a:br>
            <a:r>
              <a:rPr lang="x-none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0x00 puis 0x04 puis le nom du protocole qui est MQTT puis 0x04</a:t>
            </a:r>
            <a:br>
              <a:rPr dirty="0"/>
            </a:br>
            <a:r>
              <a:rPr lang="x-none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0x2 indique un nettoyage de session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800" b="0" strike="noStrike" spc="-1" dirty="0">
                <a:solidFill>
                  <a:srgbClr val="800080"/>
                </a:solidFill>
                <a:latin typeface="Arial"/>
                <a:ea typeface="DejaVu Sans"/>
              </a:rPr>
              <a:t>0x3C durée de validité du message en secondes</a:t>
            </a:r>
            <a:br>
              <a:rPr dirty="0"/>
            </a:br>
            <a:r>
              <a:rPr lang="x-none" sz="1800" b="0" strike="noStrike" spc="-1" dirty="0">
                <a:solidFill>
                  <a:srgbClr val="069A2E"/>
                </a:solidFill>
                <a:latin typeface="Arial"/>
                <a:ea typeface="DejaVu Sans"/>
              </a:rPr>
              <a:t>0x07 est la taille du payload (message)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20000" y="2340000"/>
            <a:ext cx="539280" cy="35928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1260360" y="2340000"/>
            <a:ext cx="718920" cy="719280"/>
          </a:xfrm>
          <a:prstGeom prst="ellipse">
            <a:avLst/>
          </a:prstGeom>
          <a:noFill/>
          <a:ln w="1908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2340000" y="2340000"/>
            <a:ext cx="539280" cy="501840"/>
          </a:xfrm>
          <a:prstGeom prst="ellipse">
            <a:avLst/>
          </a:prstGeom>
          <a:noFill/>
          <a:ln w="19080">
            <a:solidFill>
              <a:srgbClr val="FF972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6"/>
          <p:cNvSpPr/>
          <p:nvPr/>
        </p:nvSpPr>
        <p:spPr>
          <a:xfrm>
            <a:off x="6660000" y="2340000"/>
            <a:ext cx="359280" cy="719280"/>
          </a:xfrm>
          <a:prstGeom prst="ellipse">
            <a:avLst/>
          </a:prstGeom>
          <a:noFill/>
          <a:ln w="19080">
            <a:solidFill>
              <a:srgbClr val="16825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"/>
          <p:cNvSpPr/>
          <p:nvPr/>
        </p:nvSpPr>
        <p:spPr>
          <a:xfrm>
            <a:off x="7560000" y="3274920"/>
            <a:ext cx="2285640" cy="122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Connect</a:t>
            </a:r>
            <a:r>
              <a:rPr lang="fr-FR" sz="1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flag: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D7 : nom utilisateur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D6 : mot de passe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D5 : RETAIN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D4-D3 QoS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D2 : </a:t>
            </a:r>
            <a:r>
              <a:rPr lang="fr-FR" sz="1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Flaf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D1 : </a:t>
            </a:r>
            <a:r>
              <a:rPr lang="fr-FR" sz="1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réinit</a:t>
            </a: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session</a:t>
            </a:r>
            <a:br>
              <a:rPr dirty="0"/>
            </a:b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D0 : réservé</a:t>
            </a:r>
            <a:endParaRPr lang="fr-FR" sz="1000" b="0" strike="noStrike" spc="-1" dirty="0">
              <a:latin typeface="Arial"/>
            </a:endParaRPr>
          </a:p>
        </p:txBody>
      </p:sp>
      <p:sp>
        <p:nvSpPr>
          <p:cNvPr id="120" name="CustomShape 8"/>
          <p:cNvSpPr/>
          <p:nvPr/>
        </p:nvSpPr>
        <p:spPr>
          <a:xfrm>
            <a:off x="5760000" y="2340000"/>
            <a:ext cx="719280" cy="539280"/>
          </a:xfrm>
          <a:prstGeom prst="ellipse">
            <a:avLst/>
          </a:prstGeom>
          <a:noFill/>
          <a:ln w="1908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9"/>
          <p:cNvSpPr/>
          <p:nvPr/>
        </p:nvSpPr>
        <p:spPr>
          <a:xfrm>
            <a:off x="180000" y="5220000"/>
            <a:ext cx="305928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Sources : </a:t>
            </a:r>
            <a:r>
              <a:rPr lang="fr-FR" sz="10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http://www.steves-internet-guide.com</a:t>
            </a:r>
            <a:r>
              <a:rPr lang="fr-FR" sz="100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8A939CE7-C5FD-4DA6-AB85-2A36833A4BDD}"/>
              </a:ext>
            </a:extLst>
          </p:cNvPr>
          <p:cNvSpPr/>
          <p:nvPr/>
        </p:nvSpPr>
        <p:spPr>
          <a:xfrm>
            <a:off x="4905016" y="2364144"/>
            <a:ext cx="481304" cy="403285"/>
          </a:xfrm>
          <a:prstGeom prst="ellipse">
            <a:avLst/>
          </a:prstGeom>
          <a:noFill/>
          <a:ln w="1908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992F26E-61AC-4F4B-A854-6C3A9B6C1DB7}"/>
              </a:ext>
            </a:extLst>
          </p:cNvPr>
          <p:cNvCxnSpPr/>
          <p:nvPr/>
        </p:nvCxnSpPr>
        <p:spPr>
          <a:xfrm>
            <a:off x="5328344" y="2767429"/>
            <a:ext cx="2160240" cy="715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226080"/>
            <a:ext cx="9070920" cy="21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Mosquitto , broker public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540000" y="193176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8500"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projet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Mosquitto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est un ensemble de bibliothèques adaptés sur PC/MAC/LINUX/.</a:t>
            </a:r>
            <a:br>
              <a:rPr dirty="0"/>
            </a:b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 existe des adaptations sur ARDUINO/STM32.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Mosquitto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propose un broker gratuit mais les messages sont publics.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Adresse du broker : test.mosquitto.org 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Page web : </a:t>
            </a:r>
            <a:r>
              <a:rPr lang="fr-FR" sz="32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https://mosquitto.org/</a:t>
            </a: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24" name="Image 123"/>
          <p:cNvPicPr/>
          <p:nvPr/>
        </p:nvPicPr>
        <p:blipFill>
          <a:blip r:embed="rId3"/>
          <a:stretch/>
        </p:blipFill>
        <p:spPr>
          <a:xfrm>
            <a:off x="3060000" y="189000"/>
            <a:ext cx="3529440" cy="71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MQTT.FX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326600"/>
            <a:ext cx="9070920" cy="20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MQTT.FX est une application gratuite permettant de tester MQTT (Windows/MAC/Linux) </a:t>
            </a:r>
            <a:endParaRPr lang="fr-FR" sz="30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0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https://mqttfx.jensd.de/</a:t>
            </a:r>
            <a:r>
              <a:rPr lang="fr-FR" sz="3000" b="0" strike="noStrike" spc="-1" dirty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3200" b="0" strike="noStrike" spc="-1" dirty="0">
              <a:latin typeface="Arial"/>
            </a:endParaRPr>
          </a:p>
        </p:txBody>
      </p:sp>
      <p:pic>
        <p:nvPicPr>
          <p:cNvPr id="127" name="Image 126"/>
          <p:cNvPicPr/>
          <p:nvPr/>
        </p:nvPicPr>
        <p:blipFill>
          <a:blip r:embed="rId3"/>
          <a:stretch/>
        </p:blipFill>
        <p:spPr>
          <a:xfrm>
            <a:off x="8095320" y="1975320"/>
            <a:ext cx="1624680" cy="1624680"/>
          </a:xfrm>
          <a:prstGeom prst="rect">
            <a:avLst/>
          </a:prstGeom>
          <a:ln w="0">
            <a:noFill/>
          </a:ln>
        </p:spPr>
      </p:pic>
      <p:pic>
        <p:nvPicPr>
          <p:cNvPr id="128" name="Image 127"/>
          <p:cNvPicPr/>
          <p:nvPr/>
        </p:nvPicPr>
        <p:blipFill>
          <a:blip r:embed="rId4"/>
          <a:stretch/>
        </p:blipFill>
        <p:spPr>
          <a:xfrm>
            <a:off x="2159280" y="3060000"/>
            <a:ext cx="5040720" cy="254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Syntaxe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MQTT : 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Message Queuing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Telemetry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Transport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IOT : Internet Of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Things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NODE : acteur en relation avec le monde physique (capteurs/actionneurs)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BROKER : serveur gérant les échanges entre les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nodes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et les applications</a:t>
            </a:r>
            <a:endParaRPr lang="fr-F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APPLICATION : généralement un interface homme machine (IHM) mais également un interface machine-machine (M2M)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Pourquoi MQTT dans l’IOT?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8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Besoin d’un grande autonomie donc d’une faible consommation des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nodes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2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Besoin d’un protocole de communication, à faible charge, adapté à l’Internet sur TCP/IP (routable).</a:t>
            </a:r>
            <a:endParaRPr lang="fr-FR" sz="2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Besoin de sécuriser les échanges par un chiffrement SSL/TLS.</a:t>
            </a:r>
            <a:endParaRPr lang="fr-FR" sz="2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d’implantation sur microcontrôleurs.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client-broker-application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85" name="Image 84"/>
          <p:cNvPicPr/>
          <p:nvPr/>
        </p:nvPicPr>
        <p:blipFill>
          <a:blip r:embed="rId2"/>
          <a:stretch/>
        </p:blipFill>
        <p:spPr>
          <a:xfrm>
            <a:off x="2005920" y="1980000"/>
            <a:ext cx="5553360" cy="29804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360000" y="1464120"/>
            <a:ext cx="2159280" cy="5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Arial-BoldItalicMT"/>
              </a:rPr>
              <a:t>Client 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Arial-BoldItalicMT"/>
              </a:rPr>
              <a:t>(STM32, Arduino, Rapberry Pi)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960000" y="1080000"/>
            <a:ext cx="1799280" cy="5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Arial-BoldItalicMT"/>
              </a:rPr>
              <a:t>Broker 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Arial-BoldItalicMT"/>
              </a:rPr>
              <a:t>(en ligne ou Raspberry Pi)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7020000" y="1440000"/>
            <a:ext cx="143928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DejaVu Sans"/>
              </a:rPr>
              <a:t>Application 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1" i="1" strike="noStrike" spc="-1">
                <a:solidFill>
                  <a:srgbClr val="000000"/>
                </a:solidFill>
                <a:latin typeface="Arial-BoldItalicMT"/>
                <a:ea typeface="DejaVu Sans"/>
              </a:rPr>
              <a:t>(PC, Smartphone)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89" name="Image 88"/>
          <p:cNvPicPr/>
          <p:nvPr/>
        </p:nvPicPr>
        <p:blipFill>
          <a:blip r:embed="rId3"/>
          <a:stretch/>
        </p:blipFill>
        <p:spPr>
          <a:xfrm rot="4080000">
            <a:off x="1075680" y="3034080"/>
            <a:ext cx="1037160" cy="466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89"/>
          <p:cNvPicPr/>
          <p:nvPr/>
        </p:nvPicPr>
        <p:blipFill>
          <a:blip r:embed="rId4"/>
          <a:stretch/>
        </p:blipFill>
        <p:spPr>
          <a:xfrm>
            <a:off x="3726000" y="1440000"/>
            <a:ext cx="953280" cy="772920"/>
          </a:xfrm>
          <a:prstGeom prst="rect">
            <a:avLst/>
          </a:prstGeom>
          <a:ln w="0">
            <a:noFill/>
          </a:ln>
        </p:spPr>
      </p:pic>
      <p:pic>
        <p:nvPicPr>
          <p:cNvPr id="91" name="Image 90"/>
          <p:cNvPicPr/>
          <p:nvPr/>
        </p:nvPicPr>
        <p:blipFill>
          <a:blip r:embed="rId5"/>
          <a:stretch/>
        </p:blipFill>
        <p:spPr>
          <a:xfrm>
            <a:off x="7861680" y="2520000"/>
            <a:ext cx="1217520" cy="1439280"/>
          </a:xfrm>
          <a:prstGeom prst="rect">
            <a:avLst/>
          </a:prstGeom>
          <a:ln w="0">
            <a:noFill/>
          </a:ln>
        </p:spPr>
      </p:pic>
      <p:pic>
        <p:nvPicPr>
          <p:cNvPr id="92" name="Image 91"/>
          <p:cNvPicPr/>
          <p:nvPr/>
        </p:nvPicPr>
        <p:blipFill>
          <a:blip r:embed="rId6"/>
          <a:stretch/>
        </p:blipFill>
        <p:spPr>
          <a:xfrm>
            <a:off x="4860000" y="1440000"/>
            <a:ext cx="893880" cy="89388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5"/>
          <p:cNvSpPr/>
          <p:nvPr/>
        </p:nvSpPr>
        <p:spPr>
          <a:xfrm>
            <a:off x="540000" y="5220000"/>
            <a:ext cx="395928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Sources </a:t>
            </a:r>
            <a:r>
              <a:rPr lang="fr-FR" sz="10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https://www.paessler.com/</a:t>
            </a:r>
            <a:r>
              <a:rPr lang="fr-FR" sz="100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Publication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2"/>
          <a:stretch/>
        </p:blipFill>
        <p:spPr>
          <a:xfrm>
            <a:off x="1800000" y="1644840"/>
            <a:ext cx="6360480" cy="249444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2160000" y="4320000"/>
            <a:ext cx="539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client peut être un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node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ou une application.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60000" y="5040000"/>
            <a:ext cx="215928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Sources </a:t>
            </a:r>
            <a:r>
              <a:rPr lang="fr-FR" sz="10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https://fr.mathworks.com/</a:t>
            </a:r>
            <a:r>
              <a:rPr lang="fr-FR" sz="100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Souscription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99" name="Image 98"/>
          <p:cNvPicPr/>
          <p:nvPr/>
        </p:nvPicPr>
        <p:blipFill>
          <a:blip r:embed="rId2"/>
          <a:stretch/>
        </p:blipFill>
        <p:spPr>
          <a:xfrm>
            <a:off x="1784520" y="1874520"/>
            <a:ext cx="6494760" cy="244476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2340000" y="4500000"/>
            <a:ext cx="539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client peut être un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node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ou une application.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360000" y="5040360"/>
            <a:ext cx="215928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Sources </a:t>
            </a:r>
            <a:r>
              <a:rPr lang="fr-FR" sz="10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https://fr.mathworks.com/</a:t>
            </a:r>
            <a:r>
              <a:rPr lang="fr-FR" sz="100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Quality Of Service (QOS)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504000" y="1326600"/>
            <a:ext cx="4895280" cy="35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QoS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0 : aucune confirmation de bonne réception.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16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QoS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 : Le destinataire renvoie un acquittement, dans le cas contraire le message peut être réexpédié plusieurs fois.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16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QoS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 : Comme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QoS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 mais sans risque de duplication, le message n’est transmis qu’une seule fois.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/>
          <a:stretch/>
        </p:blipFill>
        <p:spPr>
          <a:xfrm>
            <a:off x="5543280" y="1045800"/>
            <a:ext cx="3456000" cy="1216440"/>
          </a:xfrm>
          <a:prstGeom prst="rect">
            <a:avLst/>
          </a:prstGeom>
          <a:ln w="0">
            <a:noFill/>
          </a:ln>
        </p:spPr>
      </p:pic>
      <p:pic>
        <p:nvPicPr>
          <p:cNvPr id="105" name="Image 104"/>
          <p:cNvPicPr/>
          <p:nvPr/>
        </p:nvPicPr>
        <p:blipFill>
          <a:blip r:embed="rId3"/>
          <a:stretch/>
        </p:blipFill>
        <p:spPr>
          <a:xfrm>
            <a:off x="5543280" y="2382840"/>
            <a:ext cx="3456000" cy="1216440"/>
          </a:xfrm>
          <a:prstGeom prst="rect">
            <a:avLst/>
          </a:prstGeom>
          <a:ln w="0">
            <a:noFill/>
          </a:ln>
        </p:spPr>
      </p:pic>
      <p:pic>
        <p:nvPicPr>
          <p:cNvPr id="106" name="Image 105"/>
          <p:cNvPicPr/>
          <p:nvPr/>
        </p:nvPicPr>
        <p:blipFill>
          <a:blip r:embed="rId4"/>
          <a:stretch/>
        </p:blipFill>
        <p:spPr>
          <a:xfrm>
            <a:off x="5580000" y="3780000"/>
            <a:ext cx="3425400" cy="12056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540000" y="4884480"/>
            <a:ext cx="305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 : </a:t>
            </a:r>
            <a:r>
              <a:rPr lang="fr-FR" sz="105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www.hivemq.com</a:t>
            </a:r>
            <a:r>
              <a:rPr lang="fr-FR" sz="1050" b="0" strike="noStrike" spc="-1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fr-FR" sz="105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Modèle OSI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09" name="Table 2"/>
          <p:cNvGraphicFramePr/>
          <p:nvPr/>
        </p:nvGraphicFramePr>
        <p:xfrm>
          <a:off x="245520" y="1294200"/>
          <a:ext cx="9114480" cy="3963840"/>
        </p:xfrm>
        <a:graphic>
          <a:graphicData uri="http://schemas.openxmlformats.org/drawingml/2006/table">
            <a:tbl>
              <a:tblPr/>
              <a:tblGrid>
                <a:gridCol w="99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latin typeface="Arial"/>
                        </a:rPr>
                        <a:t>Layer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latin typeface="Arial"/>
                        </a:rPr>
                        <a:t>Dénomination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latin typeface="Arial"/>
                        </a:rPr>
                        <a:t>Protocole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latin typeface="Arial"/>
                        </a:rPr>
                        <a:t>Description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Application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Acquisition de données/contrôle processus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présentation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Binaire, JSON, ASCII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Codage du message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5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Session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MQTT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Message IOT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Transport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TCP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Transmission Control Protocol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Réseau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IP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Internet Protocol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Liaison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802.11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Adressage MAC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Physique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802.11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Ondes radio (Wi-Fi)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Codage d’un message MQTT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1" name="Table 2"/>
          <p:cNvGraphicFramePr/>
          <p:nvPr/>
        </p:nvGraphicFramePr>
        <p:xfrm>
          <a:off x="609480" y="2181240"/>
          <a:ext cx="9000000" cy="1645920"/>
        </p:xfrm>
        <a:graphic>
          <a:graphicData uri="http://schemas.openxmlformats.org/drawingml/2006/table">
            <a:tbl>
              <a:tblPr/>
              <a:tblGrid>
                <a:gridCol w="224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Control Header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Packet Lenght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Variable length header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Payload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Type de message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Longueur du message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Dépend du type de message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données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1 octet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1 à 4 octets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0 à x octets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0 à 256 MOctets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561</Words>
  <Application>Microsoft Office PowerPoint</Application>
  <PresentationFormat>Personnalisé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Arial-BoldItalicMT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Christian Dupaty</dc:creator>
  <dc:description/>
  <cp:lastModifiedBy>Karin Dupaty</cp:lastModifiedBy>
  <cp:revision>25</cp:revision>
  <dcterms:created xsi:type="dcterms:W3CDTF">2021-02-12T11:45:26Z</dcterms:created>
  <dcterms:modified xsi:type="dcterms:W3CDTF">2021-03-15T17:29:13Z</dcterms:modified>
  <dc:language>fr-FR</dc:language>
</cp:coreProperties>
</file>